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8"/>
  </p:notesMasterIdLst>
  <p:sldIdLst>
    <p:sldId id="811" r:id="rId2"/>
    <p:sldId id="812" r:id="rId3"/>
    <p:sldId id="257" r:id="rId4"/>
    <p:sldId id="258" r:id="rId5"/>
    <p:sldId id="260" r:id="rId6"/>
    <p:sldId id="262" r:id="rId7"/>
    <p:sldId id="265" r:id="rId8"/>
    <p:sldId id="267" r:id="rId9"/>
    <p:sldId id="266" r:id="rId10"/>
    <p:sldId id="268" r:id="rId11"/>
    <p:sldId id="271" r:id="rId12"/>
    <p:sldId id="272" r:id="rId13"/>
    <p:sldId id="273" r:id="rId14"/>
    <p:sldId id="279" r:id="rId15"/>
    <p:sldId id="278" r:id="rId16"/>
    <p:sldId id="280" r:id="rId17"/>
    <p:sldId id="276" r:id="rId18"/>
    <p:sldId id="275" r:id="rId19"/>
    <p:sldId id="284" r:id="rId20"/>
    <p:sldId id="285" r:id="rId21"/>
    <p:sldId id="565" r:id="rId22"/>
    <p:sldId id="286" r:id="rId23"/>
    <p:sldId id="283" r:id="rId24"/>
    <p:sldId id="781" r:id="rId25"/>
    <p:sldId id="305" r:id="rId26"/>
    <p:sldId id="306" r:id="rId27"/>
    <p:sldId id="294" r:id="rId28"/>
    <p:sldId id="303" r:id="rId29"/>
    <p:sldId id="302" r:id="rId30"/>
    <p:sldId id="396" r:id="rId31"/>
    <p:sldId id="301" r:id="rId32"/>
    <p:sldId id="300" r:id="rId33"/>
    <p:sldId id="813" r:id="rId34"/>
    <p:sldId id="587" r:id="rId35"/>
    <p:sldId id="299" r:id="rId36"/>
    <p:sldId id="320" r:id="rId37"/>
    <p:sldId id="786" r:id="rId38"/>
    <p:sldId id="611" r:id="rId39"/>
    <p:sldId id="321" r:id="rId40"/>
    <p:sldId id="780" r:id="rId41"/>
    <p:sldId id="298" r:id="rId42"/>
    <p:sldId id="814" r:id="rId43"/>
    <p:sldId id="334" r:id="rId44"/>
    <p:sldId id="336" r:id="rId45"/>
    <p:sldId id="340" r:id="rId46"/>
    <p:sldId id="815" r:id="rId47"/>
    <p:sldId id="297" r:id="rId48"/>
    <p:sldId id="787" r:id="rId49"/>
    <p:sldId id="281" r:id="rId50"/>
    <p:sldId id="347" r:id="rId51"/>
    <p:sldId id="348" r:id="rId52"/>
    <p:sldId id="346" r:id="rId53"/>
    <p:sldId id="350" r:id="rId54"/>
    <p:sldId id="351" r:id="rId55"/>
    <p:sldId id="344" r:id="rId56"/>
    <p:sldId id="370" r:id="rId57"/>
    <p:sldId id="368" r:id="rId58"/>
    <p:sldId id="371" r:id="rId59"/>
    <p:sldId id="343" r:id="rId60"/>
    <p:sldId id="381" r:id="rId61"/>
    <p:sldId id="816" r:id="rId62"/>
    <p:sldId id="383" r:id="rId63"/>
    <p:sldId id="382" r:id="rId64"/>
    <p:sldId id="788" r:id="rId65"/>
    <p:sldId id="342" r:id="rId66"/>
    <p:sldId id="380" r:id="rId67"/>
    <p:sldId id="379" r:id="rId68"/>
    <p:sldId id="372" r:id="rId69"/>
    <p:sldId id="392" r:id="rId70"/>
    <p:sldId id="393" r:id="rId71"/>
    <p:sldId id="818" r:id="rId72"/>
    <p:sldId id="817" r:id="rId73"/>
    <p:sldId id="426" r:id="rId74"/>
    <p:sldId id="438" r:id="rId75"/>
    <p:sldId id="437" r:id="rId76"/>
    <p:sldId id="436" r:id="rId77"/>
    <p:sldId id="435" r:id="rId78"/>
    <p:sldId id="794" r:id="rId79"/>
    <p:sldId id="450" r:id="rId80"/>
    <p:sldId id="431" r:id="rId81"/>
    <p:sldId id="453" r:id="rId82"/>
    <p:sldId id="797" r:id="rId83"/>
    <p:sldId id="452" r:id="rId84"/>
    <p:sldId id="820" r:id="rId85"/>
    <p:sldId id="819" r:id="rId86"/>
    <p:sldId id="460" r:id="rId87"/>
    <p:sldId id="821" r:id="rId88"/>
    <p:sldId id="466" r:id="rId89"/>
    <p:sldId id="494" r:id="rId90"/>
    <p:sldId id="521" r:id="rId91"/>
    <p:sldId id="516" r:id="rId92"/>
    <p:sldId id="513" r:id="rId93"/>
    <p:sldId id="512" r:id="rId94"/>
    <p:sldId id="511" r:id="rId95"/>
    <p:sldId id="510" r:id="rId96"/>
    <p:sldId id="509" r:id="rId97"/>
    <p:sldId id="508" r:id="rId98"/>
    <p:sldId id="507" r:id="rId99"/>
    <p:sldId id="506" r:id="rId100"/>
    <p:sldId id="505" r:id="rId101"/>
    <p:sldId id="504" r:id="rId102"/>
    <p:sldId id="503" r:id="rId103"/>
    <p:sldId id="534" r:id="rId104"/>
    <p:sldId id="502" r:id="rId105"/>
    <p:sldId id="536" r:id="rId106"/>
    <p:sldId id="537" r:id="rId107"/>
    <p:sldId id="500" r:id="rId108"/>
    <p:sldId id="498" r:id="rId109"/>
    <p:sldId id="497" r:id="rId110"/>
    <p:sldId id="495" r:id="rId111"/>
    <p:sldId id="496" r:id="rId112"/>
    <p:sldId id="544" r:id="rId113"/>
    <p:sldId id="543" r:id="rId114"/>
    <p:sldId id="549" r:id="rId115"/>
    <p:sldId id="545" r:id="rId116"/>
    <p:sldId id="547" r:id="rId117"/>
    <p:sldId id="546" r:id="rId118"/>
    <p:sldId id="558" r:id="rId119"/>
    <p:sldId id="555" r:id="rId120"/>
    <p:sldId id="560" r:id="rId121"/>
    <p:sldId id="682" r:id="rId122"/>
    <p:sldId id="687" r:id="rId123"/>
    <p:sldId id="685" r:id="rId124"/>
    <p:sldId id="702" r:id="rId125"/>
    <p:sldId id="700" r:id="rId126"/>
    <p:sldId id="804" r:id="rId127"/>
    <p:sldId id="806" r:id="rId128"/>
    <p:sldId id="717" r:id="rId129"/>
    <p:sldId id="698" r:id="rId130"/>
    <p:sldId id="728" r:id="rId131"/>
    <p:sldId id="725" r:id="rId132"/>
    <p:sldId id="724" r:id="rId133"/>
    <p:sldId id="723" r:id="rId134"/>
    <p:sldId id="737" r:id="rId135"/>
    <p:sldId id="740" r:id="rId136"/>
    <p:sldId id="695" r:id="rId137"/>
  </p:sldIdLst>
  <p:sldSz cx="12192000" cy="6858000"/>
  <p:notesSz cx="6858000" cy="9144000"/>
  <p:defaultTextStyle>
    <a:defPPr>
      <a:defRPr lang="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50" autoAdjust="0"/>
    <p:restoredTop sz="93922" autoAdjust="0"/>
  </p:normalViewPr>
  <p:slideViewPr>
    <p:cSldViewPr snapToGrid="0">
      <p:cViewPr varScale="1">
        <p:scale>
          <a:sx n="64" d="100"/>
          <a:sy n="64" d="100"/>
        </p:scale>
        <p:origin x="1032" y="96"/>
      </p:cViewPr>
      <p:guideLst/>
    </p:cSldViewPr>
  </p:slideViewPr>
  <p:outlineViewPr>
    <p:cViewPr>
      <p:scale>
        <a:sx n="33" d="100"/>
        <a:sy n="33" d="100"/>
      </p:scale>
      <p:origin x="0" y="-187818"/>
    </p:cViewPr>
  </p:outlineViewPr>
  <p:notesTextViewPr>
    <p:cViewPr>
      <p:scale>
        <a:sx n="1" d="1"/>
        <a:sy n="1" d="1"/>
      </p:scale>
      <p:origin x="0" y="0"/>
    </p:cViewPr>
  </p:notesTextViewPr>
  <p:sorterViewPr>
    <p:cViewPr>
      <p:scale>
        <a:sx n="100" d="100"/>
        <a:sy n="100" d="100"/>
      </p:scale>
      <p:origin x="0" y="-33462"/>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notesMaster" Target="notesMasters/notesMaster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presProps" Target="pres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tableStyles" Target="tableStyle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55A9B4-5B2E-4426-B466-F63A77B23BB7}" type="datetimeFigureOut">
              <a:rPr lang="en-US" smtClean="0"/>
              <a:t>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1EC86A-749D-4616-8A96-066E2A0B8ECC}" type="slidenum">
              <a:rPr lang="en-US" smtClean="0"/>
              <a:t>‹#›</a:t>
            </a:fld>
            <a:endParaRPr lang="en-US"/>
          </a:p>
        </p:txBody>
      </p:sp>
    </p:spTree>
    <p:extLst>
      <p:ext uri="{BB962C8B-B14F-4D97-AF65-F5344CB8AC3E}">
        <p14:creationId xmlns:p14="http://schemas.microsoft.com/office/powerpoint/2010/main" val="2730518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5B0ED2-3E86-49A2-89B9-00A795CBE36F}" type="slidenum">
              <a:rPr lang="en-US" smtClean="0"/>
              <a:pPr/>
              <a:t>24</a:t>
            </a:fld>
            <a:endParaRPr lang="en-US"/>
          </a:p>
        </p:txBody>
      </p:sp>
    </p:spTree>
    <p:extLst>
      <p:ext uri="{BB962C8B-B14F-4D97-AF65-F5344CB8AC3E}">
        <p14:creationId xmlns:p14="http://schemas.microsoft.com/office/powerpoint/2010/main" val="3427384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0294B-E632-D712-E0D4-5ADCB85E8FD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47B977F-3D2D-5B84-A15E-BF601B979A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BF398BA-AFFC-4E0D-B18E-2419854A811C}"/>
              </a:ext>
            </a:extLst>
          </p:cNvPr>
          <p:cNvSpPr>
            <a:spLocks noGrp="1"/>
          </p:cNvSpPr>
          <p:nvPr>
            <p:ph type="dt" sz="half" idx="10"/>
          </p:nvPr>
        </p:nvSpPr>
        <p:spPr/>
        <p:txBody>
          <a:bodyPr/>
          <a:lstStyle/>
          <a:p>
            <a:fld id="{770511BF-17B1-4B20-82E9-72DC8923D5A0}" type="datetimeFigureOut">
              <a:rPr lang="en-US" smtClean="0"/>
              <a:t>2/8/2024</a:t>
            </a:fld>
            <a:endParaRPr lang="en-US"/>
          </a:p>
        </p:txBody>
      </p:sp>
      <p:sp>
        <p:nvSpPr>
          <p:cNvPr id="5" name="Footer Placeholder 4">
            <a:extLst>
              <a:ext uri="{FF2B5EF4-FFF2-40B4-BE49-F238E27FC236}">
                <a16:creationId xmlns:a16="http://schemas.microsoft.com/office/drawing/2014/main" id="{64D7C846-8977-F1AB-61BA-47670013C1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54F2FB-E543-3743-D3F9-5760462D4B13}"/>
              </a:ext>
            </a:extLst>
          </p:cNvPr>
          <p:cNvSpPr>
            <a:spLocks noGrp="1"/>
          </p:cNvSpPr>
          <p:nvPr>
            <p:ph type="sldNum" sz="quarter" idx="12"/>
          </p:nvPr>
        </p:nvSpPr>
        <p:spPr/>
        <p:txBody>
          <a:bodyPr/>
          <a:lstStyle/>
          <a:p>
            <a:fld id="{343C535C-3F40-4050-9284-EAD805213094}" type="slidenum">
              <a:rPr lang="en-US" smtClean="0"/>
              <a:t>‹#›</a:t>
            </a:fld>
            <a:endParaRPr lang="en-US"/>
          </a:p>
        </p:txBody>
      </p:sp>
    </p:spTree>
    <p:extLst>
      <p:ext uri="{BB962C8B-B14F-4D97-AF65-F5344CB8AC3E}">
        <p14:creationId xmlns:p14="http://schemas.microsoft.com/office/powerpoint/2010/main" val="3353555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006E6-C8B0-798B-CB4B-3243D55C036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27C783-C656-3584-E64B-C95F86C084A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DFE35C-14A1-2BED-9338-17C28B70DA68}"/>
              </a:ext>
            </a:extLst>
          </p:cNvPr>
          <p:cNvSpPr>
            <a:spLocks noGrp="1"/>
          </p:cNvSpPr>
          <p:nvPr>
            <p:ph type="dt" sz="half" idx="10"/>
          </p:nvPr>
        </p:nvSpPr>
        <p:spPr/>
        <p:txBody>
          <a:bodyPr/>
          <a:lstStyle/>
          <a:p>
            <a:fld id="{770511BF-17B1-4B20-82E9-72DC8923D5A0}" type="datetimeFigureOut">
              <a:rPr lang="en-US" smtClean="0"/>
              <a:t>2/8/2024</a:t>
            </a:fld>
            <a:endParaRPr lang="en-US"/>
          </a:p>
        </p:txBody>
      </p:sp>
      <p:sp>
        <p:nvSpPr>
          <p:cNvPr id="5" name="Footer Placeholder 4">
            <a:extLst>
              <a:ext uri="{FF2B5EF4-FFF2-40B4-BE49-F238E27FC236}">
                <a16:creationId xmlns:a16="http://schemas.microsoft.com/office/drawing/2014/main" id="{4AAD95B7-62B9-DDB9-2E2E-5CA4A88D88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3A90C1-1F15-FD69-0DB4-03A18CE3E7D1}"/>
              </a:ext>
            </a:extLst>
          </p:cNvPr>
          <p:cNvSpPr>
            <a:spLocks noGrp="1"/>
          </p:cNvSpPr>
          <p:nvPr>
            <p:ph type="sldNum" sz="quarter" idx="12"/>
          </p:nvPr>
        </p:nvSpPr>
        <p:spPr/>
        <p:txBody>
          <a:bodyPr/>
          <a:lstStyle/>
          <a:p>
            <a:fld id="{343C535C-3F40-4050-9284-EAD805213094}" type="slidenum">
              <a:rPr lang="en-US" smtClean="0"/>
              <a:t>‹#›</a:t>
            </a:fld>
            <a:endParaRPr lang="en-US"/>
          </a:p>
        </p:txBody>
      </p:sp>
    </p:spTree>
    <p:extLst>
      <p:ext uri="{BB962C8B-B14F-4D97-AF65-F5344CB8AC3E}">
        <p14:creationId xmlns:p14="http://schemas.microsoft.com/office/powerpoint/2010/main" val="2835466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4E720D8-AF2E-0E3E-901E-CBFF6643FC2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2D1ED6F-348C-31B0-7449-7A83B286A17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4D9F1F-AC6B-455E-4A1D-2F51C1705847}"/>
              </a:ext>
            </a:extLst>
          </p:cNvPr>
          <p:cNvSpPr>
            <a:spLocks noGrp="1"/>
          </p:cNvSpPr>
          <p:nvPr>
            <p:ph type="dt" sz="half" idx="10"/>
          </p:nvPr>
        </p:nvSpPr>
        <p:spPr/>
        <p:txBody>
          <a:bodyPr/>
          <a:lstStyle/>
          <a:p>
            <a:fld id="{770511BF-17B1-4B20-82E9-72DC8923D5A0}" type="datetimeFigureOut">
              <a:rPr lang="en-US" smtClean="0"/>
              <a:t>2/8/2024</a:t>
            </a:fld>
            <a:endParaRPr lang="en-US"/>
          </a:p>
        </p:txBody>
      </p:sp>
      <p:sp>
        <p:nvSpPr>
          <p:cNvPr id="5" name="Footer Placeholder 4">
            <a:extLst>
              <a:ext uri="{FF2B5EF4-FFF2-40B4-BE49-F238E27FC236}">
                <a16:creationId xmlns:a16="http://schemas.microsoft.com/office/drawing/2014/main" id="{ADBBF688-8B7A-C0BB-B5B7-ADAEDA8EEE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90D6E9-B8E2-BF71-67DC-9D3B8D13F766}"/>
              </a:ext>
            </a:extLst>
          </p:cNvPr>
          <p:cNvSpPr>
            <a:spLocks noGrp="1"/>
          </p:cNvSpPr>
          <p:nvPr>
            <p:ph type="sldNum" sz="quarter" idx="12"/>
          </p:nvPr>
        </p:nvSpPr>
        <p:spPr/>
        <p:txBody>
          <a:bodyPr/>
          <a:lstStyle/>
          <a:p>
            <a:fld id="{343C535C-3F40-4050-9284-EAD805213094}" type="slidenum">
              <a:rPr lang="en-US" smtClean="0"/>
              <a:t>‹#›</a:t>
            </a:fld>
            <a:endParaRPr lang="en-US"/>
          </a:p>
        </p:txBody>
      </p:sp>
    </p:spTree>
    <p:extLst>
      <p:ext uri="{BB962C8B-B14F-4D97-AF65-F5344CB8AC3E}">
        <p14:creationId xmlns:p14="http://schemas.microsoft.com/office/powerpoint/2010/main" val="4030841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34585" y="214314"/>
            <a:ext cx="10390716" cy="1462087"/>
          </a:xfrm>
        </p:spPr>
        <p:txBody>
          <a:bodyPr/>
          <a:lstStyle/>
          <a:p>
            <a:r>
              <a:rPr lang="en-US"/>
              <a:t>Click to edit Master title style</a:t>
            </a:r>
          </a:p>
        </p:txBody>
      </p:sp>
      <p:sp>
        <p:nvSpPr>
          <p:cNvPr id="3" name="Table Placeholder 2"/>
          <p:cNvSpPr>
            <a:spLocks noGrp="1"/>
          </p:cNvSpPr>
          <p:nvPr>
            <p:ph type="tbl" idx="1"/>
          </p:nvPr>
        </p:nvSpPr>
        <p:spPr>
          <a:xfrm>
            <a:off x="1576917" y="2017713"/>
            <a:ext cx="10363200" cy="4114800"/>
          </a:xfrm>
        </p:spPr>
        <p:txBody>
          <a:bodyPr/>
          <a:lstStyle/>
          <a:p>
            <a:endParaRPr lang="en-US"/>
          </a:p>
        </p:txBody>
      </p:sp>
      <p:sp>
        <p:nvSpPr>
          <p:cNvPr id="4" name="Date Placeholder 3"/>
          <p:cNvSpPr>
            <a:spLocks noGrp="1"/>
          </p:cNvSpPr>
          <p:nvPr>
            <p:ph type="dt" sz="half" idx="10"/>
          </p:nvPr>
        </p:nvSpPr>
        <p:spPr>
          <a:xfrm>
            <a:off x="1549400" y="6243638"/>
            <a:ext cx="2540000" cy="457200"/>
          </a:xfrm>
        </p:spPr>
        <p:txBody>
          <a:bodyPr/>
          <a:lstStyle>
            <a:lvl1pPr>
              <a:defRPr/>
            </a:lvl1pPr>
          </a:lstStyle>
          <a:p>
            <a:endParaRPr lang="en-US"/>
          </a:p>
        </p:txBody>
      </p:sp>
      <p:sp>
        <p:nvSpPr>
          <p:cNvPr id="5" name="Footer Placeholder 4"/>
          <p:cNvSpPr>
            <a:spLocks noGrp="1"/>
          </p:cNvSpPr>
          <p:nvPr>
            <p:ph type="ftr" sz="quarter" idx="11"/>
          </p:nvPr>
        </p:nvSpPr>
        <p:spPr>
          <a:xfrm>
            <a:off x="4876800" y="6243638"/>
            <a:ext cx="38608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9389533" y="6243638"/>
            <a:ext cx="2540000" cy="457200"/>
          </a:xfrm>
        </p:spPr>
        <p:txBody>
          <a:bodyPr/>
          <a:lstStyle>
            <a:lvl1pPr>
              <a:defRPr/>
            </a:lvl1pPr>
          </a:lstStyle>
          <a:p>
            <a:fld id="{291BB50B-851C-4C9C-A531-464146BB24E7}" type="slidenum">
              <a:rPr lang="en-US"/>
              <a:pPr/>
              <a:t>‹#›</a:t>
            </a:fld>
            <a:endParaRPr lang="en-US"/>
          </a:p>
        </p:txBody>
      </p:sp>
    </p:spTree>
    <p:extLst>
      <p:ext uri="{BB962C8B-B14F-4D97-AF65-F5344CB8AC3E}">
        <p14:creationId xmlns:p14="http://schemas.microsoft.com/office/powerpoint/2010/main" val="2617960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5F899-3D4B-CA76-76A6-34174D61B0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D39920-79DA-383F-95E6-EC3A980AD88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DCDDC3-2362-0F44-273E-0C2829875558}"/>
              </a:ext>
            </a:extLst>
          </p:cNvPr>
          <p:cNvSpPr>
            <a:spLocks noGrp="1"/>
          </p:cNvSpPr>
          <p:nvPr>
            <p:ph type="dt" sz="half" idx="10"/>
          </p:nvPr>
        </p:nvSpPr>
        <p:spPr/>
        <p:txBody>
          <a:bodyPr/>
          <a:lstStyle/>
          <a:p>
            <a:fld id="{770511BF-17B1-4B20-82E9-72DC8923D5A0}" type="datetimeFigureOut">
              <a:rPr lang="en-US" smtClean="0"/>
              <a:t>2/8/2024</a:t>
            </a:fld>
            <a:endParaRPr lang="en-US"/>
          </a:p>
        </p:txBody>
      </p:sp>
      <p:sp>
        <p:nvSpPr>
          <p:cNvPr id="5" name="Footer Placeholder 4">
            <a:extLst>
              <a:ext uri="{FF2B5EF4-FFF2-40B4-BE49-F238E27FC236}">
                <a16:creationId xmlns:a16="http://schemas.microsoft.com/office/drawing/2014/main" id="{D17C019B-594F-4C05-B713-ED6A88F84B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5D684A-F82C-12EE-22AD-887611107C9B}"/>
              </a:ext>
            </a:extLst>
          </p:cNvPr>
          <p:cNvSpPr>
            <a:spLocks noGrp="1"/>
          </p:cNvSpPr>
          <p:nvPr>
            <p:ph type="sldNum" sz="quarter" idx="12"/>
          </p:nvPr>
        </p:nvSpPr>
        <p:spPr/>
        <p:txBody>
          <a:bodyPr/>
          <a:lstStyle/>
          <a:p>
            <a:fld id="{343C535C-3F40-4050-9284-EAD805213094}" type="slidenum">
              <a:rPr lang="en-US" smtClean="0"/>
              <a:t>‹#›</a:t>
            </a:fld>
            <a:endParaRPr lang="en-US"/>
          </a:p>
        </p:txBody>
      </p:sp>
    </p:spTree>
    <p:extLst>
      <p:ext uri="{BB962C8B-B14F-4D97-AF65-F5344CB8AC3E}">
        <p14:creationId xmlns:p14="http://schemas.microsoft.com/office/powerpoint/2010/main" val="813933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C25E6-A6AF-D68C-115E-190830BEA16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92BA152-A011-03FB-9F21-6EF367A581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4C9B0A4-E99C-79A1-8663-52760A38E4A4}"/>
              </a:ext>
            </a:extLst>
          </p:cNvPr>
          <p:cNvSpPr>
            <a:spLocks noGrp="1"/>
          </p:cNvSpPr>
          <p:nvPr>
            <p:ph type="dt" sz="half" idx="10"/>
          </p:nvPr>
        </p:nvSpPr>
        <p:spPr/>
        <p:txBody>
          <a:bodyPr/>
          <a:lstStyle/>
          <a:p>
            <a:fld id="{770511BF-17B1-4B20-82E9-72DC8923D5A0}" type="datetimeFigureOut">
              <a:rPr lang="en-US" smtClean="0"/>
              <a:t>2/8/2024</a:t>
            </a:fld>
            <a:endParaRPr lang="en-US"/>
          </a:p>
        </p:txBody>
      </p:sp>
      <p:sp>
        <p:nvSpPr>
          <p:cNvPr id="5" name="Footer Placeholder 4">
            <a:extLst>
              <a:ext uri="{FF2B5EF4-FFF2-40B4-BE49-F238E27FC236}">
                <a16:creationId xmlns:a16="http://schemas.microsoft.com/office/drawing/2014/main" id="{81BF785D-A0FA-1987-FF96-34148E682C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29D0C5-FDF7-B38D-60E1-B567E8357555}"/>
              </a:ext>
            </a:extLst>
          </p:cNvPr>
          <p:cNvSpPr>
            <a:spLocks noGrp="1"/>
          </p:cNvSpPr>
          <p:nvPr>
            <p:ph type="sldNum" sz="quarter" idx="12"/>
          </p:nvPr>
        </p:nvSpPr>
        <p:spPr/>
        <p:txBody>
          <a:bodyPr/>
          <a:lstStyle/>
          <a:p>
            <a:fld id="{343C535C-3F40-4050-9284-EAD805213094}" type="slidenum">
              <a:rPr lang="en-US" smtClean="0"/>
              <a:t>‹#›</a:t>
            </a:fld>
            <a:endParaRPr lang="en-US"/>
          </a:p>
        </p:txBody>
      </p:sp>
    </p:spTree>
    <p:extLst>
      <p:ext uri="{BB962C8B-B14F-4D97-AF65-F5344CB8AC3E}">
        <p14:creationId xmlns:p14="http://schemas.microsoft.com/office/powerpoint/2010/main" val="1369089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A55B8-4F56-D5A2-3C67-8C91E280E8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137A66-E02E-7CC2-A893-A0987C8C9C7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809892-6088-9FFA-4D23-1C7AAB375F9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26FE43E-DFAB-D766-6D34-52F97A3807A1}"/>
              </a:ext>
            </a:extLst>
          </p:cNvPr>
          <p:cNvSpPr>
            <a:spLocks noGrp="1"/>
          </p:cNvSpPr>
          <p:nvPr>
            <p:ph type="dt" sz="half" idx="10"/>
          </p:nvPr>
        </p:nvSpPr>
        <p:spPr/>
        <p:txBody>
          <a:bodyPr/>
          <a:lstStyle/>
          <a:p>
            <a:fld id="{770511BF-17B1-4B20-82E9-72DC8923D5A0}" type="datetimeFigureOut">
              <a:rPr lang="en-US" smtClean="0"/>
              <a:t>2/8/2024</a:t>
            </a:fld>
            <a:endParaRPr lang="en-US"/>
          </a:p>
        </p:txBody>
      </p:sp>
      <p:sp>
        <p:nvSpPr>
          <p:cNvPr id="6" name="Footer Placeholder 5">
            <a:extLst>
              <a:ext uri="{FF2B5EF4-FFF2-40B4-BE49-F238E27FC236}">
                <a16:creationId xmlns:a16="http://schemas.microsoft.com/office/drawing/2014/main" id="{62D8847B-0EA3-245D-9FE6-1A1550BB5D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3D563E-18E6-4EB5-7E37-6A6CD9EE1665}"/>
              </a:ext>
            </a:extLst>
          </p:cNvPr>
          <p:cNvSpPr>
            <a:spLocks noGrp="1"/>
          </p:cNvSpPr>
          <p:nvPr>
            <p:ph type="sldNum" sz="quarter" idx="12"/>
          </p:nvPr>
        </p:nvSpPr>
        <p:spPr/>
        <p:txBody>
          <a:bodyPr/>
          <a:lstStyle/>
          <a:p>
            <a:fld id="{343C535C-3F40-4050-9284-EAD805213094}" type="slidenum">
              <a:rPr lang="en-US" smtClean="0"/>
              <a:t>‹#›</a:t>
            </a:fld>
            <a:endParaRPr lang="en-US"/>
          </a:p>
        </p:txBody>
      </p:sp>
    </p:spTree>
    <p:extLst>
      <p:ext uri="{BB962C8B-B14F-4D97-AF65-F5344CB8AC3E}">
        <p14:creationId xmlns:p14="http://schemas.microsoft.com/office/powerpoint/2010/main" val="1496665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22165-E8C7-1E11-62E5-2DDC7970A6E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ADA7D47-46E4-01B7-2FFD-6184044EA7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919AC3-20D1-963F-2701-26A38CFD15D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90F76D7-BEB8-C393-2C36-730649EDCD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F40F22A-DAF7-5972-8332-3F863C6EF5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622E54B-4E65-9B3A-8DB8-AC67CD673B92}"/>
              </a:ext>
            </a:extLst>
          </p:cNvPr>
          <p:cNvSpPr>
            <a:spLocks noGrp="1"/>
          </p:cNvSpPr>
          <p:nvPr>
            <p:ph type="dt" sz="half" idx="10"/>
          </p:nvPr>
        </p:nvSpPr>
        <p:spPr/>
        <p:txBody>
          <a:bodyPr/>
          <a:lstStyle/>
          <a:p>
            <a:fld id="{770511BF-17B1-4B20-82E9-72DC8923D5A0}" type="datetimeFigureOut">
              <a:rPr lang="en-US" smtClean="0"/>
              <a:t>2/8/2024</a:t>
            </a:fld>
            <a:endParaRPr lang="en-US"/>
          </a:p>
        </p:txBody>
      </p:sp>
      <p:sp>
        <p:nvSpPr>
          <p:cNvPr id="8" name="Footer Placeholder 7">
            <a:extLst>
              <a:ext uri="{FF2B5EF4-FFF2-40B4-BE49-F238E27FC236}">
                <a16:creationId xmlns:a16="http://schemas.microsoft.com/office/drawing/2014/main" id="{B07ADC1E-F340-5CF8-34C9-C3C5F3A255F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669C2BB-F7F3-33FE-2025-B42EFC062123}"/>
              </a:ext>
            </a:extLst>
          </p:cNvPr>
          <p:cNvSpPr>
            <a:spLocks noGrp="1"/>
          </p:cNvSpPr>
          <p:nvPr>
            <p:ph type="sldNum" sz="quarter" idx="12"/>
          </p:nvPr>
        </p:nvSpPr>
        <p:spPr/>
        <p:txBody>
          <a:bodyPr/>
          <a:lstStyle/>
          <a:p>
            <a:fld id="{343C535C-3F40-4050-9284-EAD805213094}" type="slidenum">
              <a:rPr lang="en-US" smtClean="0"/>
              <a:t>‹#›</a:t>
            </a:fld>
            <a:endParaRPr lang="en-US"/>
          </a:p>
        </p:txBody>
      </p:sp>
    </p:spTree>
    <p:extLst>
      <p:ext uri="{BB962C8B-B14F-4D97-AF65-F5344CB8AC3E}">
        <p14:creationId xmlns:p14="http://schemas.microsoft.com/office/powerpoint/2010/main" val="984536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B720B-5CBF-0C4E-CE95-37EFA2B9B44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954067D-C1C7-55EC-2FB9-4C164F27DB2A}"/>
              </a:ext>
            </a:extLst>
          </p:cNvPr>
          <p:cNvSpPr>
            <a:spLocks noGrp="1"/>
          </p:cNvSpPr>
          <p:nvPr>
            <p:ph type="dt" sz="half" idx="10"/>
          </p:nvPr>
        </p:nvSpPr>
        <p:spPr/>
        <p:txBody>
          <a:bodyPr/>
          <a:lstStyle/>
          <a:p>
            <a:fld id="{770511BF-17B1-4B20-82E9-72DC8923D5A0}" type="datetimeFigureOut">
              <a:rPr lang="en-US" smtClean="0"/>
              <a:t>2/8/2024</a:t>
            </a:fld>
            <a:endParaRPr lang="en-US"/>
          </a:p>
        </p:txBody>
      </p:sp>
      <p:sp>
        <p:nvSpPr>
          <p:cNvPr id="4" name="Footer Placeholder 3">
            <a:extLst>
              <a:ext uri="{FF2B5EF4-FFF2-40B4-BE49-F238E27FC236}">
                <a16:creationId xmlns:a16="http://schemas.microsoft.com/office/drawing/2014/main" id="{1917448D-8804-DA80-6183-2A9C36C4784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3C8B1AE-8CFC-8F62-0075-E9171452EC3F}"/>
              </a:ext>
            </a:extLst>
          </p:cNvPr>
          <p:cNvSpPr>
            <a:spLocks noGrp="1"/>
          </p:cNvSpPr>
          <p:nvPr>
            <p:ph type="sldNum" sz="quarter" idx="12"/>
          </p:nvPr>
        </p:nvSpPr>
        <p:spPr/>
        <p:txBody>
          <a:bodyPr/>
          <a:lstStyle/>
          <a:p>
            <a:fld id="{343C535C-3F40-4050-9284-EAD805213094}" type="slidenum">
              <a:rPr lang="en-US" smtClean="0"/>
              <a:t>‹#›</a:t>
            </a:fld>
            <a:endParaRPr lang="en-US"/>
          </a:p>
        </p:txBody>
      </p:sp>
    </p:spTree>
    <p:extLst>
      <p:ext uri="{BB962C8B-B14F-4D97-AF65-F5344CB8AC3E}">
        <p14:creationId xmlns:p14="http://schemas.microsoft.com/office/powerpoint/2010/main" val="2061483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2B87D1-905B-D15C-520A-586B8DF3EAE7}"/>
              </a:ext>
            </a:extLst>
          </p:cNvPr>
          <p:cNvSpPr>
            <a:spLocks noGrp="1"/>
          </p:cNvSpPr>
          <p:nvPr>
            <p:ph type="dt" sz="half" idx="10"/>
          </p:nvPr>
        </p:nvSpPr>
        <p:spPr/>
        <p:txBody>
          <a:bodyPr/>
          <a:lstStyle/>
          <a:p>
            <a:fld id="{770511BF-17B1-4B20-82E9-72DC8923D5A0}" type="datetimeFigureOut">
              <a:rPr lang="en-US" smtClean="0"/>
              <a:t>2/8/2024</a:t>
            </a:fld>
            <a:endParaRPr lang="en-US"/>
          </a:p>
        </p:txBody>
      </p:sp>
      <p:sp>
        <p:nvSpPr>
          <p:cNvPr id="3" name="Footer Placeholder 2">
            <a:extLst>
              <a:ext uri="{FF2B5EF4-FFF2-40B4-BE49-F238E27FC236}">
                <a16:creationId xmlns:a16="http://schemas.microsoft.com/office/drawing/2014/main" id="{37378B3D-F3A1-0236-B40C-040D8AAD565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1BB078C-FE58-6EFA-85F2-0E06CD063BE9}"/>
              </a:ext>
            </a:extLst>
          </p:cNvPr>
          <p:cNvSpPr>
            <a:spLocks noGrp="1"/>
          </p:cNvSpPr>
          <p:nvPr>
            <p:ph type="sldNum" sz="quarter" idx="12"/>
          </p:nvPr>
        </p:nvSpPr>
        <p:spPr/>
        <p:txBody>
          <a:bodyPr/>
          <a:lstStyle/>
          <a:p>
            <a:fld id="{343C535C-3F40-4050-9284-EAD805213094}" type="slidenum">
              <a:rPr lang="en-US" smtClean="0"/>
              <a:t>‹#›</a:t>
            </a:fld>
            <a:endParaRPr lang="en-US"/>
          </a:p>
        </p:txBody>
      </p:sp>
    </p:spTree>
    <p:extLst>
      <p:ext uri="{BB962C8B-B14F-4D97-AF65-F5344CB8AC3E}">
        <p14:creationId xmlns:p14="http://schemas.microsoft.com/office/powerpoint/2010/main" val="817896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432E9-291D-2AEF-A514-A4880FF9B0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D6ABCCE-EA81-FB43-4816-0FB1ADF521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DE75EAC-5547-B6BA-7BCE-98BF22A096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A2C94B-E8D2-B16C-0108-767E9CF3263D}"/>
              </a:ext>
            </a:extLst>
          </p:cNvPr>
          <p:cNvSpPr>
            <a:spLocks noGrp="1"/>
          </p:cNvSpPr>
          <p:nvPr>
            <p:ph type="dt" sz="half" idx="10"/>
          </p:nvPr>
        </p:nvSpPr>
        <p:spPr/>
        <p:txBody>
          <a:bodyPr/>
          <a:lstStyle/>
          <a:p>
            <a:fld id="{770511BF-17B1-4B20-82E9-72DC8923D5A0}" type="datetimeFigureOut">
              <a:rPr lang="en-US" smtClean="0"/>
              <a:t>2/8/2024</a:t>
            </a:fld>
            <a:endParaRPr lang="en-US"/>
          </a:p>
        </p:txBody>
      </p:sp>
      <p:sp>
        <p:nvSpPr>
          <p:cNvPr id="6" name="Footer Placeholder 5">
            <a:extLst>
              <a:ext uri="{FF2B5EF4-FFF2-40B4-BE49-F238E27FC236}">
                <a16:creationId xmlns:a16="http://schemas.microsoft.com/office/drawing/2014/main" id="{683D9329-33A8-0AA6-BBE4-56A580FC7A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C24A3D-70DA-6A60-F0C6-6542E2BFEC1F}"/>
              </a:ext>
            </a:extLst>
          </p:cNvPr>
          <p:cNvSpPr>
            <a:spLocks noGrp="1"/>
          </p:cNvSpPr>
          <p:nvPr>
            <p:ph type="sldNum" sz="quarter" idx="12"/>
          </p:nvPr>
        </p:nvSpPr>
        <p:spPr/>
        <p:txBody>
          <a:bodyPr/>
          <a:lstStyle/>
          <a:p>
            <a:fld id="{343C535C-3F40-4050-9284-EAD805213094}" type="slidenum">
              <a:rPr lang="en-US" smtClean="0"/>
              <a:t>‹#›</a:t>
            </a:fld>
            <a:endParaRPr lang="en-US"/>
          </a:p>
        </p:txBody>
      </p:sp>
    </p:spTree>
    <p:extLst>
      <p:ext uri="{BB962C8B-B14F-4D97-AF65-F5344CB8AC3E}">
        <p14:creationId xmlns:p14="http://schemas.microsoft.com/office/powerpoint/2010/main" val="2668712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8D467-EA1D-D6B8-68D4-F7EB96F401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38EDD2-0ABD-E90B-003D-623A2B0272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5A01A3E-94A0-F07E-1280-8C012AED0D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8F2FE2-02F8-10A4-6649-777785D6AF9C}"/>
              </a:ext>
            </a:extLst>
          </p:cNvPr>
          <p:cNvSpPr>
            <a:spLocks noGrp="1"/>
          </p:cNvSpPr>
          <p:nvPr>
            <p:ph type="dt" sz="half" idx="10"/>
          </p:nvPr>
        </p:nvSpPr>
        <p:spPr/>
        <p:txBody>
          <a:bodyPr/>
          <a:lstStyle/>
          <a:p>
            <a:fld id="{770511BF-17B1-4B20-82E9-72DC8923D5A0}" type="datetimeFigureOut">
              <a:rPr lang="en-US" smtClean="0"/>
              <a:t>2/8/2024</a:t>
            </a:fld>
            <a:endParaRPr lang="en-US"/>
          </a:p>
        </p:txBody>
      </p:sp>
      <p:sp>
        <p:nvSpPr>
          <p:cNvPr id="6" name="Footer Placeholder 5">
            <a:extLst>
              <a:ext uri="{FF2B5EF4-FFF2-40B4-BE49-F238E27FC236}">
                <a16:creationId xmlns:a16="http://schemas.microsoft.com/office/drawing/2014/main" id="{A784D5D8-5435-BCAD-17DA-86B36ED10F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001AEA-9D52-64C0-E36F-D6DE80EF00E8}"/>
              </a:ext>
            </a:extLst>
          </p:cNvPr>
          <p:cNvSpPr>
            <a:spLocks noGrp="1"/>
          </p:cNvSpPr>
          <p:nvPr>
            <p:ph type="sldNum" sz="quarter" idx="12"/>
          </p:nvPr>
        </p:nvSpPr>
        <p:spPr/>
        <p:txBody>
          <a:bodyPr/>
          <a:lstStyle/>
          <a:p>
            <a:fld id="{343C535C-3F40-4050-9284-EAD805213094}" type="slidenum">
              <a:rPr lang="en-US" smtClean="0"/>
              <a:t>‹#›</a:t>
            </a:fld>
            <a:endParaRPr lang="en-US"/>
          </a:p>
        </p:txBody>
      </p:sp>
    </p:spTree>
    <p:extLst>
      <p:ext uri="{BB962C8B-B14F-4D97-AF65-F5344CB8AC3E}">
        <p14:creationId xmlns:p14="http://schemas.microsoft.com/office/powerpoint/2010/main" val="170581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8F801A-265E-1A5E-2555-1FF85AF074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3869710-161A-3F83-A2EE-8A7E1AE7CC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933729-5EDC-C3CC-A54E-335B6D9FCB9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0511BF-17B1-4B20-82E9-72DC8923D5A0}" type="datetimeFigureOut">
              <a:rPr lang="en-US" smtClean="0"/>
              <a:t>2/8/2024</a:t>
            </a:fld>
            <a:endParaRPr lang="en-US"/>
          </a:p>
        </p:txBody>
      </p:sp>
      <p:sp>
        <p:nvSpPr>
          <p:cNvPr id="5" name="Footer Placeholder 4">
            <a:extLst>
              <a:ext uri="{FF2B5EF4-FFF2-40B4-BE49-F238E27FC236}">
                <a16:creationId xmlns:a16="http://schemas.microsoft.com/office/drawing/2014/main" id="{9F2CDDF2-C758-FF7B-C9FC-1A70F8D521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A637B38-7134-AF75-8774-398965C469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3C535C-3F40-4050-9284-EAD805213094}" type="slidenum">
              <a:rPr lang="en-US" smtClean="0"/>
              <a:t>‹#›</a:t>
            </a:fld>
            <a:endParaRPr lang="en-US"/>
          </a:p>
        </p:txBody>
      </p:sp>
    </p:spTree>
    <p:extLst>
      <p:ext uri="{BB962C8B-B14F-4D97-AF65-F5344CB8AC3E}">
        <p14:creationId xmlns:p14="http://schemas.microsoft.com/office/powerpoint/2010/main" val="1853112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4AB5A7-7196-4EC0-8FCC-5D1B29B2AD8C}"/>
              </a:ext>
            </a:extLst>
          </p:cNvPr>
          <p:cNvSpPr>
            <a:spLocks noGrp="1"/>
          </p:cNvSpPr>
          <p:nvPr>
            <p:ph idx="1"/>
          </p:nvPr>
        </p:nvSpPr>
        <p:spPr>
          <a:xfrm>
            <a:off x="0" y="149902"/>
            <a:ext cx="6751820" cy="6580682"/>
          </a:xfrm>
        </p:spPr>
        <p:txBody>
          <a:bodyPr>
            <a:normAutofit/>
          </a:bodyPr>
          <a:lstStyle/>
          <a:p>
            <a:pPr marL="0" indent="0" algn="just">
              <a:lnSpc>
                <a:spcPct val="100000"/>
              </a:lnSpc>
              <a:buNone/>
            </a:pPr>
            <a:endParaRPr lang="en-US" sz="495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a:p>
            <a:pPr xmlns:a="http://schemas.openxmlformats.org/drawingml/2006/main" marL="0" indent="0" algn="ctr">
              <a:lnSpc>
                <a:spcPct val="100000"/>
              </a:lnSpc>
              <a:buNone/>
              <a:bidi/>
            </a:pPr>
            <a:r xmlns:a="http://schemas.openxmlformats.org/drawingml/2006/main">
              <a:rPr lang="ar" sz="72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أمراض النساء و</a:t>
            </a:r>
          </a:p>
          <a:p>
            <a:pPr xmlns:a="http://schemas.openxmlformats.org/drawingml/2006/main" marL="0" indent="0" algn="ctr">
              <a:lnSpc>
                <a:spcPct val="100000"/>
              </a:lnSpc>
              <a:buNone/>
              <a:bidi/>
            </a:pPr>
            <a:r xmlns:a="http://schemas.openxmlformats.org/drawingml/2006/main">
              <a:rPr lang="ar" sz="72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تمريض الأمومة</a:t>
            </a:r>
            <a:endParaRPr xmlns:a="http://schemas.openxmlformats.org/drawingml/2006/main" lang="en-US" sz="14925" dirty="0">
              <a:solidFill>
                <a:srgbClr val="C00000"/>
              </a:solidFill>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C2BE6019-9820-0D77-E69F-629A9C76209E}"/>
              </a:ext>
            </a:extLst>
          </p:cNvPr>
          <p:cNvPicPr>
            <a:picLocks noChangeAspect="1"/>
          </p:cNvPicPr>
          <p:nvPr/>
        </p:nvPicPr>
        <p:blipFill>
          <a:blip r:embed="rId2"/>
          <a:stretch>
            <a:fillRect/>
          </a:stretch>
        </p:blipFill>
        <p:spPr>
          <a:xfrm>
            <a:off x="7195279" y="1"/>
            <a:ext cx="4996721" cy="6730584"/>
          </a:xfrm>
          <a:prstGeom prst="rect">
            <a:avLst/>
          </a:prstGeom>
        </p:spPr>
      </p:pic>
    </p:spTree>
    <p:extLst>
      <p:ext uri="{BB962C8B-B14F-4D97-AF65-F5344CB8AC3E}">
        <p14:creationId xmlns:p14="http://schemas.microsoft.com/office/powerpoint/2010/main" val="19955621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pPr xmlns:a="http://schemas.openxmlformats.org/drawingml/2006/main" algn="just">
              <a:lnSpc>
                <a:spcPct val="100000"/>
              </a:lnSpc>
              <a:bidi/>
            </a:pPr>
            <a:r xmlns:a="http://schemas.openxmlformats.org/drawingml/2006/main">
              <a:rPr lang="ar" sz="6000" dirty="0">
                <a:solidFill>
                  <a:srgbClr val="C00000"/>
                </a:solidFill>
                <a:latin typeface="Times New Roman" pitchFamily="18" charset="0"/>
                <a:cs typeface="Times New Roman" pitchFamily="18" charset="0"/>
              </a:rPr>
              <a:t> </a:t>
            </a:r>
            <a:br xmlns:a="http://schemas.openxmlformats.org/drawingml/2006/main">
              <a:rPr lang="en-US" sz="6000" dirty="0">
                <a:solidFill>
                  <a:srgbClr val="C00000"/>
                </a:solidFill>
                <a:latin typeface="Times New Roman" pitchFamily="18" charset="0"/>
                <a:cs typeface="Times New Roman" pitchFamily="18" charset="0"/>
              </a:rPr>
            </a:br>
            <a:r xmlns:a="http://schemas.openxmlformats.org/drawingml/2006/main">
              <a:rPr lang="ar" sz="5400" b="1" dirty="0">
                <a:solidFill>
                  <a:srgbClr val="C00000"/>
                </a:solidFill>
                <a:latin typeface="Times New Roman" pitchFamily="18" charset="0"/>
                <a:cs typeface="Times New Roman" pitchFamily="18" charset="0"/>
              </a:rPr>
              <a:t>العلامات الأولية للولادة:</a:t>
            </a:r>
            <a:br xmlns:a="http://schemas.openxmlformats.org/drawingml/2006/main">
              <a:rPr lang="en-US" sz="6000" dirty="0">
                <a:solidFill>
                  <a:srgbClr val="C00000"/>
                </a:solidFill>
                <a:latin typeface="Times New Roman" pitchFamily="18" charset="0"/>
                <a:cs typeface="Times New Roman" pitchFamily="18" charset="0"/>
              </a:rPr>
            </a:br>
            <a:endParaRPr xmlns:a="http://schemas.openxmlformats.org/drawingml/2006/main" lang="en-US" sz="60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 y="1524000"/>
            <a:ext cx="12022111" cy="5334000"/>
          </a:xfrm>
        </p:spPr>
        <p:txBody>
          <a:bodyPr>
            <a:normAutofit/>
          </a:bodyPr>
          <a:lstStyle/>
          <a:p>
            <a:pPr xmlns:a="http://schemas.openxmlformats.org/drawingml/2006/main" algn="just">
              <a:lnSpc>
                <a:spcPct val="100000"/>
              </a:lnSpc>
              <a:buNone/>
              <a:bidi/>
            </a:pPr>
            <a:r xmlns:a="http://schemas.openxmlformats.org/drawingml/2006/main">
              <a:rPr lang="ar" sz="4800" b="1" u="sng" dirty="0">
                <a:latin typeface="Times New Roman" pitchFamily="18" charset="0"/>
                <a:cs typeface="Times New Roman" pitchFamily="18" charset="0"/>
              </a:rPr>
              <a:t>هـ. نضوج عنق الرحم </a:t>
            </a:r>
            <a:r xmlns:a="http://schemas.openxmlformats.org/drawingml/2006/main">
              <a:rPr lang="ar" sz="4800" dirty="0">
                <a:latin typeface="Times New Roman" pitchFamily="18" charset="0"/>
                <a:cs typeface="Times New Roman" pitchFamily="18" charset="0"/>
              </a:rPr>
              <a:t>-</a:t>
            </a:r>
          </a:p>
          <a:p>
            <a:pPr xmlns:a="http://schemas.openxmlformats.org/drawingml/2006/main" algn="just">
              <a:lnSpc>
                <a:spcPct val="100000"/>
              </a:lnSpc>
              <a:bidi/>
            </a:pPr>
            <a:r xmlns:a="http://schemas.openxmlformats.org/drawingml/2006/main">
              <a:rPr lang="ar" sz="4800" dirty="0">
                <a:latin typeface="Times New Roman" pitchFamily="18" charset="0"/>
                <a:cs typeface="Times New Roman" pitchFamily="18" charset="0"/>
              </a:rPr>
              <a:t>علامة داخلية لا يمكن رؤيتها إلا أثناء فحص الحوض.</a:t>
            </a:r>
          </a:p>
          <a:p>
            <a:pPr xmlns:a="http://schemas.openxmlformats.org/drawingml/2006/main" algn="just">
              <a:lnSpc>
                <a:spcPct val="100000"/>
              </a:lnSpc>
              <a:bidi/>
            </a:pPr>
            <a:r xmlns:a="http://schemas.openxmlformats.org/drawingml/2006/main">
              <a:rPr lang="ar" sz="4800" dirty="0">
                <a:latin typeface="Times New Roman" pitchFamily="18" charset="0"/>
                <a:cs typeface="Times New Roman" pitchFamily="18" charset="0"/>
              </a:rPr>
              <a:t>عند اكتمال الحمل، يصبح عنق الرحم أكثر ليونة ويمكن وصفه بأنه ناعم مثل الزبدة، ويميل إلى الأمام.</a:t>
            </a:r>
          </a:p>
          <a:p>
            <a:pPr xmlns:a="http://schemas.openxmlformats.org/drawingml/2006/main" algn="just">
              <a:lnSpc>
                <a:spcPct val="100000"/>
              </a:lnSpc>
              <a:buNone/>
              <a:bidi/>
            </a:pPr>
            <a:r xmlns:a="http://schemas.openxmlformats.org/drawingml/2006/main">
              <a:rPr lang="ar" sz="4800" b="1" dirty="0">
                <a:latin typeface="Times New Roman" pitchFamily="18" charset="0"/>
                <a:cs typeface="Times New Roman" pitchFamily="18" charset="0"/>
              </a:rPr>
              <a:t> </a:t>
            </a:r>
            <a:endParaRPr xmlns:a="http://schemas.openxmlformats.org/drawingml/2006/main" lang="en-US" sz="4800" dirty="0">
              <a:latin typeface="Times New Roman" pitchFamily="18" charset="0"/>
              <a:cs typeface="Times New Roman" pitchFamily="18" charset="0"/>
            </a:endParaRPr>
          </a:p>
          <a:p>
            <a:pPr algn="just">
              <a:lnSpc>
                <a:spcPct val="100000"/>
              </a:lnSpc>
            </a:pPr>
            <a:endParaRPr lang="en-US" dirty="0">
              <a:latin typeface="Times New Roman" pitchFamily="18" charset="0"/>
              <a:cs typeface="Times New Roman" pitchFamily="18" charset="0"/>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931" y="419724"/>
            <a:ext cx="11587397" cy="997913"/>
          </a:xfrm>
        </p:spPr>
        <p:txBody>
          <a:bodyPr>
            <a:noAutofit/>
          </a:bodyPr>
          <a:lstStyle/>
          <a:p>
            <a:pPr xmlns:a="http://schemas.openxmlformats.org/drawingml/2006/main" algn="ctr">
              <a:lnSpc>
                <a:spcPct val="100000"/>
              </a:lnSpc>
              <a:bidi/>
            </a:pPr>
            <a:br xmlns:a="http://schemas.openxmlformats.org/drawingml/2006/main">
              <a:rPr lang="en-US" sz="6000" b="1" dirty="0">
                <a:solidFill>
                  <a:srgbClr val="C00000"/>
                </a:solidFill>
                <a:latin typeface="Times New Roman" pitchFamily="18" charset="0"/>
                <a:cs typeface="Times New Roman" pitchFamily="18" charset="0"/>
              </a:rPr>
            </a:br>
            <a:br xmlns:a="http://schemas.openxmlformats.org/drawingml/2006/main">
              <a:rPr lang="en-US" sz="6000" b="1" dirty="0">
                <a:solidFill>
                  <a:srgbClr val="C00000"/>
                </a:solidFill>
                <a:latin typeface="Times New Roman" pitchFamily="18" charset="0"/>
                <a:cs typeface="Times New Roman" pitchFamily="18" charset="0"/>
              </a:rPr>
            </a:br>
            <a:r xmlns:a="http://schemas.openxmlformats.org/drawingml/2006/main">
              <a:rPr lang="ar" sz="6000" b="1" dirty="0">
                <a:solidFill>
                  <a:srgbClr val="C00000"/>
                </a:solidFill>
                <a:latin typeface="Times New Roman" pitchFamily="18" charset="0"/>
                <a:cs typeface="Times New Roman" pitchFamily="18" charset="0"/>
              </a:rPr>
              <a:t>مضاعفات الولادة 1.) الأطفال الخدج</a:t>
            </a:r>
            <a:br xmlns:a="http://schemas.openxmlformats.org/drawingml/2006/main">
              <a:rPr lang="en-US" sz="6000" b="1" dirty="0">
                <a:solidFill>
                  <a:srgbClr val="C00000"/>
                </a:solidFill>
                <a:latin typeface="Times New Roman" pitchFamily="18" charset="0"/>
                <a:cs typeface="Times New Roman" pitchFamily="18" charset="0"/>
              </a:rPr>
            </a:br>
            <a:br xmlns:a="http://schemas.openxmlformats.org/drawingml/2006/main">
              <a:rPr lang="en-US" sz="6000" dirty="0">
                <a:solidFill>
                  <a:srgbClr val="C00000"/>
                </a:solidFill>
                <a:latin typeface="Times New Roman" pitchFamily="18" charset="0"/>
                <a:cs typeface="Times New Roman" pitchFamily="18" charset="0"/>
              </a:rPr>
            </a:br>
            <a:endParaRPr xmlns:a="http://schemas.openxmlformats.org/drawingml/2006/main" lang="en-US" sz="60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224851" y="2248526"/>
            <a:ext cx="11737299" cy="4380874"/>
          </a:xfrm>
        </p:spPr>
        <p:txBody>
          <a:bodyPr>
            <a:normAutofit/>
          </a:bodyPr>
          <a:lstStyle/>
          <a:p>
            <a:pPr xmlns:a="http://schemas.openxmlformats.org/drawingml/2006/main" algn="just">
              <a:lnSpc>
                <a:spcPct val="100000"/>
              </a:lnSpc>
              <a:buNone/>
              <a:bidi/>
            </a:pPr>
            <a:r xmlns:a="http://schemas.openxmlformats.org/drawingml/2006/main">
              <a:rPr lang="ar" sz="4000" dirty="0">
                <a:latin typeface="Times New Roman" pitchFamily="18" charset="0"/>
                <a:cs typeface="Times New Roman" pitchFamily="18" charset="0"/>
              </a:rPr>
              <a:t>-حافظ على دفء الطفل.</a:t>
            </a:r>
          </a:p>
          <a:p>
            <a:pPr xmlns:a="http://schemas.openxmlformats.org/drawingml/2006/main" algn="just">
              <a:lnSpc>
                <a:spcPct val="100000"/>
              </a:lnSpc>
              <a:buNone/>
              <a:bidi/>
            </a:pPr>
            <a:r xmlns:a="http://schemas.openxmlformats.org/drawingml/2006/main">
              <a:rPr lang="ar" sz="4000" dirty="0">
                <a:latin typeface="Times New Roman" pitchFamily="18" charset="0"/>
                <a:cs typeface="Times New Roman" pitchFamily="18" charset="0"/>
              </a:rPr>
              <a:t>-راقب بعناية.</a:t>
            </a:r>
          </a:p>
          <a:p>
            <a:pPr xmlns:a="http://schemas.openxmlformats.org/drawingml/2006/main" algn="just">
              <a:lnSpc>
                <a:spcPct val="100000"/>
              </a:lnSpc>
              <a:buNone/>
              <a:bidi/>
            </a:pPr>
            <a:r xmlns:a="http://schemas.openxmlformats.org/drawingml/2006/main">
              <a:rPr lang="ar" sz="4000" dirty="0">
                <a:latin typeface="Times New Roman" pitchFamily="18" charset="0"/>
                <a:cs typeface="Times New Roman" pitchFamily="18" charset="0"/>
              </a:rPr>
              <a:t>-إعطاء الأكسجين</a:t>
            </a:r>
          </a:p>
          <a:p>
            <a:pPr xmlns:a="http://schemas.openxmlformats.org/drawingml/2006/main" algn="just">
              <a:lnSpc>
                <a:spcPct val="100000"/>
              </a:lnSpc>
              <a:buNone/>
              <a:bidi/>
            </a:pPr>
            <a:r xmlns:a="http://schemas.openxmlformats.org/drawingml/2006/main">
              <a:rPr lang="ar" sz="4000" dirty="0">
                <a:latin typeface="Times New Roman" pitchFamily="18" charset="0"/>
                <a:cs typeface="Times New Roman" pitchFamily="18" charset="0"/>
              </a:rPr>
              <a:t>-استخدم تدابير مكافحة العدوى</a:t>
            </a:r>
          </a:p>
          <a:p>
            <a:pPr xmlns:a="http://schemas.openxmlformats.org/drawingml/2006/main" algn="just">
              <a:lnSpc>
                <a:spcPct val="100000"/>
              </a:lnSpc>
              <a:buNone/>
              <a:bidi/>
            </a:pPr>
            <a:r xmlns:a="http://schemas.openxmlformats.org/drawingml/2006/main">
              <a:rPr lang="ar" sz="4000" dirty="0">
                <a:latin typeface="Times New Roman" pitchFamily="18" charset="0"/>
                <a:cs typeface="Times New Roman" pitchFamily="18" charset="0"/>
              </a:rPr>
              <a:t>-قد يحتاج إلى وحدة العناية المركزة لحديثي الولادة</a:t>
            </a:r>
          </a:p>
          <a:p>
            <a:pPr algn="just">
              <a:lnSpc>
                <a:spcPct val="100000"/>
              </a:lnSpc>
            </a:pPr>
            <a:endParaRPr lang="en-US" sz="4000" dirty="0">
              <a:latin typeface="Times New Roman" pitchFamily="18" charset="0"/>
              <a:cs typeface="Times New Roman" pitchFamily="18" charset="0"/>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1"/>
            <a:ext cx="11857220" cy="1976202"/>
          </a:xfrm>
        </p:spPr>
        <p:txBody>
          <a:bodyPr>
            <a:noAutofit/>
          </a:bodyPr>
          <a:lstStyle/>
          <a:p>
            <a:pPr xmlns:a="http://schemas.openxmlformats.org/drawingml/2006/main" algn="ctr">
              <a:lnSpc>
                <a:spcPct val="100000"/>
              </a:lnSpc>
              <a:bidi/>
            </a:pPr>
            <a:r xmlns:a="http://schemas.openxmlformats.org/drawingml/2006/main">
              <a:rPr lang="ar" sz="6000" b="1" dirty="0">
                <a:solidFill>
                  <a:srgbClr val="C00000"/>
                </a:solidFill>
                <a:latin typeface="Times New Roman" pitchFamily="18" charset="0"/>
                <a:cs typeface="Times New Roman" pitchFamily="18" charset="0"/>
              </a:rPr>
              <a:t>مضاعفات الولادة ج) النزيف المفرط</a:t>
            </a:r>
          </a:p>
        </p:txBody>
      </p:sp>
      <p:sp>
        <p:nvSpPr>
          <p:cNvPr id="3" name="Content Placeholder 2"/>
          <p:cNvSpPr>
            <a:spLocks noGrp="1"/>
          </p:cNvSpPr>
          <p:nvPr>
            <p:ph idx="1"/>
          </p:nvPr>
        </p:nvSpPr>
        <p:spPr>
          <a:xfrm>
            <a:off x="179882" y="2518348"/>
            <a:ext cx="11857220" cy="4187252"/>
          </a:xfrm>
        </p:spPr>
        <p:txBody>
          <a:bodyPr>
            <a:normAutofit/>
          </a:bodyPr>
          <a:lstStyle/>
          <a:p>
            <a:pPr xmlns:a="http://schemas.openxmlformats.org/drawingml/2006/main" algn="just">
              <a:lnSpc>
                <a:spcPct val="100000"/>
              </a:lnSpc>
              <a:buNone/>
              <a:bidi/>
            </a:pPr>
            <a:r xmlns:a="http://schemas.openxmlformats.org/drawingml/2006/main">
              <a:rPr lang="ar" sz="4400" dirty="0">
                <a:latin typeface="Times New Roman" pitchFamily="18" charset="0"/>
                <a:cs typeface="Times New Roman" pitchFamily="18" charset="0"/>
              </a:rPr>
              <a:t>-تدليك رحم الأم لإبطاء النزيف.</a:t>
            </a:r>
          </a:p>
          <a:p>
            <a:pPr xmlns:a="http://schemas.openxmlformats.org/drawingml/2006/main" algn="just">
              <a:lnSpc>
                <a:spcPct val="100000"/>
              </a:lnSpc>
              <a:buNone/>
              <a:bidi/>
            </a:pPr>
            <a:r xmlns:a="http://schemas.openxmlformats.org/drawingml/2006/main">
              <a:rPr lang="ar" sz="4400" dirty="0">
                <a:latin typeface="Times New Roman" pitchFamily="18" charset="0"/>
                <a:cs typeface="Times New Roman" pitchFamily="18" charset="0"/>
              </a:rPr>
              <a:t>-علاج الصدمة الوريدية ونقل الدم</a:t>
            </a:r>
            <a:endParaRPr xmlns:a="http://schemas.openxmlformats.org/drawingml/2006/main" lang="en-US" dirty="0">
              <a:latin typeface="Times New Roman" pitchFamily="18" charset="0"/>
              <a:cs typeface="Times New Roman" pitchFamily="18" charset="0"/>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2053652"/>
          </a:xfrm>
        </p:spPr>
        <p:txBody>
          <a:bodyPr>
            <a:noAutofit/>
          </a:bodyPr>
          <a:lstStyle/>
          <a:p>
            <a:pPr xmlns:a="http://schemas.openxmlformats.org/drawingml/2006/main" algn="ctr">
              <a:lnSpc>
                <a:spcPct val="100000"/>
              </a:lnSpc>
              <a:bidi/>
            </a:pPr>
            <a:r xmlns:a="http://schemas.openxmlformats.org/drawingml/2006/main">
              <a:rPr lang="ar" sz="5400" b="1" dirty="0">
                <a:solidFill>
                  <a:srgbClr val="C00000"/>
                </a:solidFill>
                <a:latin typeface="Times New Roman" pitchFamily="18" charset="0"/>
                <a:cs typeface="Times New Roman" pitchFamily="18" charset="0"/>
              </a:rPr>
              <a:t>مضاعفات الولادة </a:t>
            </a:r>
            <a:br xmlns:a="http://schemas.openxmlformats.org/drawingml/2006/main">
              <a:rPr lang="en-US" sz="5400" b="1" dirty="0">
                <a:solidFill>
                  <a:srgbClr val="C00000"/>
                </a:solidFill>
                <a:latin typeface="Times New Roman" pitchFamily="18" charset="0"/>
                <a:cs typeface="Times New Roman" pitchFamily="18" charset="0"/>
              </a:rPr>
            </a:br>
            <a:r xmlns:a="http://schemas.openxmlformats.org/drawingml/2006/main">
              <a:rPr lang="ar" sz="5400" b="1" dirty="0">
                <a:solidFill>
                  <a:srgbClr val="C00000"/>
                </a:solidFill>
                <a:latin typeface="Times New Roman" pitchFamily="18" charset="0"/>
                <a:cs typeface="Times New Roman" pitchFamily="18" charset="0"/>
              </a:rPr>
              <a:t>ك) تمزق الرحم</a:t>
            </a:r>
          </a:p>
        </p:txBody>
      </p:sp>
      <p:sp>
        <p:nvSpPr>
          <p:cNvPr id="3" name="Content Placeholder 2"/>
          <p:cNvSpPr>
            <a:spLocks noGrp="1"/>
          </p:cNvSpPr>
          <p:nvPr>
            <p:ph idx="1"/>
          </p:nvPr>
        </p:nvSpPr>
        <p:spPr>
          <a:xfrm>
            <a:off x="0" y="2053652"/>
            <a:ext cx="12192000" cy="4804348"/>
          </a:xfrm>
        </p:spPr>
        <p:txBody>
          <a:bodyPr>
            <a:normAutofit/>
          </a:bodyPr>
          <a:lstStyle/>
          <a:p>
            <a:pPr xmlns:a="http://schemas.openxmlformats.org/drawingml/2006/main" algn="just">
              <a:lnSpc>
                <a:spcPct val="100000"/>
              </a:lnSpc>
              <a:buNone/>
              <a:bidi/>
            </a:pPr>
            <a:r xmlns:a="http://schemas.openxmlformats.org/drawingml/2006/main">
              <a:rPr lang="ar" sz="4000" b="1" u="sng" dirty="0">
                <a:latin typeface="Times New Roman" pitchFamily="18" charset="0"/>
                <a:cs typeface="Times New Roman" pitchFamily="18" charset="0"/>
              </a:rPr>
              <a:t>السبب </a:t>
            </a:r>
            <a:r xmlns:a="http://schemas.openxmlformats.org/drawingml/2006/main">
              <a:rPr lang="ar" sz="4000" u="sng" dirty="0">
                <a:latin typeface="Times New Roman" pitchFamily="18" charset="0"/>
                <a:cs typeface="Times New Roman" pitchFamily="18" charset="0"/>
              </a:rPr>
              <a:t>:</a:t>
            </a:r>
            <a:endParaRPr xmlns:a="http://schemas.openxmlformats.org/drawingml/2006/main" lang="en-US" sz="4000" dirty="0">
              <a:latin typeface="Times New Roman" pitchFamily="18" charset="0"/>
              <a:cs typeface="Times New Roman" pitchFamily="18" charset="0"/>
            </a:endParaRPr>
          </a:p>
          <a:p>
            <a:pPr xmlns:a="http://schemas.openxmlformats.org/drawingml/2006/main" algn="just">
              <a:lnSpc>
                <a:spcPct val="100000"/>
              </a:lnSpc>
              <a:bidi/>
            </a:pPr>
            <a:r xmlns:a="http://schemas.openxmlformats.org/drawingml/2006/main">
              <a:rPr lang="ar" sz="3600" dirty="0">
                <a:latin typeface="Times New Roman" pitchFamily="18" charset="0"/>
                <a:cs typeface="Times New Roman" pitchFamily="18" charset="0"/>
              </a:rPr>
              <a:t>تمزق ندبة الولادة القيصرية السابقة</a:t>
            </a:r>
          </a:p>
          <a:p>
            <a:pPr xmlns:a="http://schemas.openxmlformats.org/drawingml/2006/main" algn="just">
              <a:lnSpc>
                <a:spcPct val="100000"/>
              </a:lnSpc>
              <a:bidi/>
            </a:pPr>
            <a:r xmlns:a="http://schemas.openxmlformats.org/drawingml/2006/main">
              <a:rPr lang="ar" sz="3600" dirty="0">
                <a:latin typeface="Times New Roman" pitchFamily="18" charset="0"/>
                <a:cs typeface="Times New Roman" pitchFamily="18" charset="0"/>
              </a:rPr>
              <a:t>إطالة مدة المخاض</a:t>
            </a:r>
          </a:p>
          <a:p>
            <a:pPr xmlns:a="http://schemas.openxmlformats.org/drawingml/2006/main" algn="just">
              <a:lnSpc>
                <a:spcPct val="100000"/>
              </a:lnSpc>
              <a:bidi/>
            </a:pPr>
            <a:r xmlns:a="http://schemas.openxmlformats.org/drawingml/2006/main">
              <a:rPr lang="ar" sz="3600" dirty="0">
                <a:latin typeface="Times New Roman" pitchFamily="18" charset="0"/>
                <a:cs typeface="Times New Roman" pitchFamily="18" charset="0"/>
              </a:rPr>
              <a:t>الاستخدام غير الحكيم للبيتوسين: التحفيز المفرط</a:t>
            </a:r>
          </a:p>
          <a:p>
            <a:pPr xmlns:a="http://schemas.openxmlformats.org/drawingml/2006/main" algn="just">
              <a:lnSpc>
                <a:spcPct val="100000"/>
              </a:lnSpc>
              <a:bidi/>
            </a:pPr>
            <a:r xmlns:a="http://schemas.openxmlformats.org/drawingml/2006/main">
              <a:rPr lang="ar" sz="3600" dirty="0">
                <a:latin typeface="Times New Roman" pitchFamily="18" charset="0"/>
                <a:cs typeface="Times New Roman" pitchFamily="18" charset="0"/>
              </a:rPr>
              <a:t>الضغط اليدوي المفرط على قاع الرحم أثناء الولادة</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1932169" cy="1543988"/>
          </a:xfrm>
        </p:spPr>
        <p:txBody>
          <a:bodyPr>
            <a:noAutofit/>
          </a:bodyPr>
          <a:lstStyle/>
          <a:p>
            <a:pPr xmlns:a="http://schemas.openxmlformats.org/drawingml/2006/main" algn="ctr">
              <a:lnSpc>
                <a:spcPct val="100000"/>
              </a:lnSpc>
              <a:bidi/>
            </a:pPr>
            <a:r xmlns:a="http://schemas.openxmlformats.org/drawingml/2006/main">
              <a:rPr lang="ar" b="1" dirty="0">
                <a:solidFill>
                  <a:srgbClr val="C00000"/>
                </a:solidFill>
                <a:latin typeface="Times New Roman" pitchFamily="18" charset="0"/>
                <a:cs typeface="Times New Roman" pitchFamily="18" charset="0"/>
              </a:rPr>
              <a:t>مضاعفات الولادة </a:t>
            </a:r>
            <a:br xmlns:a="http://schemas.openxmlformats.org/drawingml/2006/main">
              <a:rPr lang="en-US" b="1" dirty="0">
                <a:solidFill>
                  <a:srgbClr val="C00000"/>
                </a:solidFill>
                <a:latin typeface="Times New Roman" pitchFamily="18" charset="0"/>
                <a:cs typeface="Times New Roman" pitchFamily="18" charset="0"/>
              </a:rPr>
            </a:br>
            <a:r xmlns:a="http://schemas.openxmlformats.org/drawingml/2006/main">
              <a:rPr lang="ar" b="1" dirty="0">
                <a:solidFill>
                  <a:srgbClr val="C00000"/>
                </a:solidFill>
                <a:latin typeface="Times New Roman" pitchFamily="18" charset="0"/>
                <a:cs typeface="Times New Roman" pitchFamily="18" charset="0"/>
              </a:rPr>
              <a:t>ك) تمزق الرحم:</a:t>
            </a:r>
          </a:p>
        </p:txBody>
      </p:sp>
      <p:sp>
        <p:nvSpPr>
          <p:cNvPr id="3" name="Content Placeholder 2"/>
          <p:cNvSpPr>
            <a:spLocks noGrp="1"/>
          </p:cNvSpPr>
          <p:nvPr>
            <p:ph idx="1"/>
          </p:nvPr>
        </p:nvSpPr>
        <p:spPr>
          <a:xfrm>
            <a:off x="0" y="1543988"/>
            <a:ext cx="12067082" cy="5314011"/>
          </a:xfrm>
        </p:spPr>
        <p:txBody>
          <a:bodyPr>
            <a:normAutofit/>
          </a:bodyPr>
          <a:lstStyle/>
          <a:p>
            <a:pPr xmlns:a="http://schemas.openxmlformats.org/drawingml/2006/main" marL="0" indent="0" algn="just">
              <a:lnSpc>
                <a:spcPct val="100000"/>
              </a:lnSpc>
              <a:buNone/>
              <a:bidi/>
            </a:pPr>
            <a:r xmlns:a="http://schemas.openxmlformats.org/drawingml/2006/main">
              <a:rPr lang="ar" sz="3600" u="sng" dirty="0">
                <a:solidFill>
                  <a:srgbClr val="C00000"/>
                </a:solidFill>
                <a:latin typeface="Times New Roman" pitchFamily="18" charset="0"/>
                <a:cs typeface="Times New Roman" pitchFamily="18" charset="0"/>
              </a:rPr>
              <a:t>العلامات والأعراض</a:t>
            </a:r>
            <a:r xmlns:a="http://schemas.openxmlformats.org/drawingml/2006/main">
              <a:rPr lang="ar" sz="3600" b="1" u="sng" dirty="0">
                <a:solidFill>
                  <a:srgbClr val="C00000"/>
                </a:solidFill>
                <a:latin typeface="Times New Roman" pitchFamily="18" charset="0"/>
                <a:cs typeface="Times New Roman" pitchFamily="18" charset="0"/>
              </a:rPr>
              <a:t> </a:t>
            </a:r>
          </a:p>
          <a:p>
            <a:pPr xmlns:a="http://schemas.openxmlformats.org/drawingml/2006/main" algn="just">
              <a:lnSpc>
                <a:spcPct val="100000"/>
              </a:lnSpc>
              <a:buFont typeface="Wingdings" pitchFamily="2" charset="2"/>
              <a:buChar char="§"/>
              <a:bidi/>
            </a:pPr>
            <a:r xmlns:a="http://schemas.openxmlformats.org/drawingml/2006/main">
              <a:rPr lang="ar" sz="3600" dirty="0">
                <a:latin typeface="Times New Roman" pitchFamily="18" charset="0"/>
                <a:cs typeface="Times New Roman" pitchFamily="18" charset="0"/>
              </a:rPr>
              <a:t>ألم حاد مفاجئ في البطن، وحساسية في البطن</a:t>
            </a:r>
          </a:p>
          <a:p>
            <a:pPr xmlns:a="http://schemas.openxmlformats.org/drawingml/2006/main" algn="just">
              <a:lnSpc>
                <a:spcPct val="100000"/>
              </a:lnSpc>
              <a:buFont typeface="Wingdings" pitchFamily="2" charset="2"/>
              <a:buChar char="§"/>
              <a:bidi/>
            </a:pPr>
            <a:r xmlns:a="http://schemas.openxmlformats.org/drawingml/2006/main">
              <a:rPr lang="ar" sz="3600" dirty="0">
                <a:latin typeface="Times New Roman" pitchFamily="18" charset="0"/>
                <a:cs typeface="Times New Roman" pitchFamily="18" charset="0"/>
              </a:rPr>
              <a:t>توقف الانقباضات</a:t>
            </a:r>
          </a:p>
          <a:p>
            <a:pPr xmlns:a="http://schemas.openxmlformats.org/drawingml/2006/main" algn="just">
              <a:lnSpc>
                <a:spcPct val="100000"/>
              </a:lnSpc>
              <a:buFont typeface="Wingdings" pitchFamily="2" charset="2"/>
              <a:buChar char="§"/>
              <a:bidi/>
            </a:pPr>
            <a:r xmlns:a="http://schemas.openxmlformats.org/drawingml/2006/main">
              <a:rPr lang="ar" sz="3600" dirty="0">
                <a:latin typeface="Times New Roman" pitchFamily="18" charset="0"/>
                <a:cs typeface="Times New Roman" pitchFamily="18" charset="0"/>
              </a:rPr>
              <a:t>غياب نبضات قلب الجنين</a:t>
            </a:r>
          </a:p>
          <a:p>
            <a:pPr xmlns:a="http://schemas.openxmlformats.org/drawingml/2006/main" algn="just">
              <a:lnSpc>
                <a:spcPct val="100000"/>
              </a:lnSpc>
              <a:buFont typeface="Wingdings" pitchFamily="2" charset="2"/>
              <a:buChar char="§"/>
              <a:bidi/>
            </a:pPr>
            <a:r xmlns:a="http://schemas.openxmlformats.org/drawingml/2006/main">
              <a:rPr lang="ar" sz="3600" dirty="0">
                <a:latin typeface="Times New Roman" pitchFamily="18" charset="0"/>
                <a:cs typeface="Times New Roman" pitchFamily="18" charset="0"/>
              </a:rPr>
              <a:t>صدمة</a:t>
            </a:r>
          </a:p>
          <a:p>
            <a:pPr xmlns:a="http://schemas.openxmlformats.org/drawingml/2006/main" marL="0" indent="0" algn="just">
              <a:lnSpc>
                <a:spcPct val="100000"/>
              </a:lnSpc>
              <a:buNone/>
              <a:bidi/>
            </a:pPr>
            <a:r xmlns:a="http://schemas.openxmlformats.org/drawingml/2006/main">
              <a:rPr lang="ar" sz="3600" u="sng" dirty="0">
                <a:solidFill>
                  <a:srgbClr val="C00000"/>
                </a:solidFill>
                <a:latin typeface="Times New Roman" pitchFamily="18" charset="0"/>
                <a:cs typeface="Times New Roman" pitchFamily="18" charset="0"/>
              </a:rPr>
              <a:t>التدخلات العلاجية:</a:t>
            </a:r>
          </a:p>
          <a:p>
            <a:pPr xmlns:a="http://schemas.openxmlformats.org/drawingml/2006/main" algn="just">
              <a:lnSpc>
                <a:spcPct val="100000"/>
              </a:lnSpc>
              <a:bidi/>
            </a:pPr>
            <a:r xmlns:a="http://schemas.openxmlformats.org/drawingml/2006/main">
              <a:rPr lang="ar" sz="3600" dirty="0">
                <a:latin typeface="Times New Roman" pitchFamily="18" charset="0"/>
                <a:cs typeface="Times New Roman" pitchFamily="18" charset="0"/>
              </a:rPr>
              <a:t>ولادة الطفل / الولادة القيصرية</a:t>
            </a:r>
          </a:p>
          <a:p>
            <a:pPr algn="just">
              <a:lnSpc>
                <a:spcPct val="100000"/>
              </a:lnSpc>
            </a:pPr>
            <a:endParaRPr lang="en-US" sz="3600" dirty="0">
              <a:latin typeface="Times New Roman" pitchFamily="18" charset="0"/>
              <a:cs typeface="Times New Roman" pitchFamily="18" charset="0"/>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12082073" cy="1618938"/>
          </a:xfrm>
        </p:spPr>
        <p:txBody>
          <a:bodyPr>
            <a:noAutofit/>
          </a:bodyPr>
          <a:lstStyle/>
          <a:p>
            <a:pPr xmlns:a="http://schemas.openxmlformats.org/drawingml/2006/main" algn="ctr">
              <a:lnSpc>
                <a:spcPct val="100000"/>
              </a:lnSpc>
              <a:bidi/>
            </a:pPr>
            <a:r xmlns:a="http://schemas.openxmlformats.org/drawingml/2006/main">
              <a:rPr lang="ar" sz="5400" b="1" dirty="0">
                <a:solidFill>
                  <a:srgbClr val="C00000"/>
                </a:solidFill>
                <a:latin typeface="Times New Roman" pitchFamily="18" charset="0"/>
                <a:cs typeface="Times New Roman" pitchFamily="18" charset="0"/>
              </a:rPr>
              <a:t>مضاعفات الولادة: </a:t>
            </a:r>
            <a:br xmlns:a="http://schemas.openxmlformats.org/drawingml/2006/main">
              <a:rPr lang="en-US" sz="5400" b="1" dirty="0">
                <a:solidFill>
                  <a:srgbClr val="C00000"/>
                </a:solidFill>
                <a:latin typeface="Times New Roman" pitchFamily="18" charset="0"/>
                <a:cs typeface="Times New Roman" pitchFamily="18" charset="0"/>
              </a:rPr>
            </a:br>
            <a:r xmlns:a="http://schemas.openxmlformats.org/drawingml/2006/main">
              <a:rPr lang="ar" sz="5400" b="1" dirty="0">
                <a:solidFill>
                  <a:srgbClr val="C00000"/>
                </a:solidFill>
                <a:latin typeface="Times New Roman" pitchFamily="18" charset="0"/>
                <a:cs typeface="Times New Roman" pitchFamily="18" charset="0"/>
              </a:rPr>
              <a:t>ل.) انقلاب الرحم-</a:t>
            </a:r>
            <a:endParaRPr xmlns:a="http://schemas.openxmlformats.org/drawingml/2006/main" lang="en-US" sz="60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 y="1843790"/>
            <a:ext cx="12192001" cy="5014210"/>
          </a:xfrm>
        </p:spPr>
        <p:txBody>
          <a:bodyPr>
            <a:normAutofit/>
          </a:bodyPr>
          <a:lstStyle/>
          <a:p>
            <a:pPr xmlns:a="http://schemas.openxmlformats.org/drawingml/2006/main" algn="just">
              <a:lnSpc>
                <a:spcPct val="100000"/>
              </a:lnSpc>
              <a:buFont typeface="Wingdings" pitchFamily="2" charset="2"/>
              <a:buChar char="§"/>
              <a:bidi/>
            </a:pPr>
            <a:r xmlns:a="http://schemas.openxmlformats.org/drawingml/2006/main">
              <a:rPr lang="ar" sz="3200" dirty="0">
                <a:latin typeface="Times New Roman" pitchFamily="18" charset="0"/>
                <a:cs typeface="Times New Roman" pitchFamily="18" charset="0"/>
              </a:rPr>
              <a:t>حالة نادرة ولكنها قد تهدد الحياة</a:t>
            </a:r>
          </a:p>
          <a:p>
            <a:pPr xmlns:a="http://schemas.openxmlformats.org/drawingml/2006/main" algn="just">
              <a:lnSpc>
                <a:spcPct val="100000"/>
              </a:lnSpc>
              <a:buFont typeface="Wingdings" pitchFamily="2" charset="2"/>
              <a:buChar char="§"/>
              <a:bidi/>
            </a:pPr>
            <a:r xmlns:a="http://schemas.openxmlformats.org/drawingml/2006/main">
              <a:rPr lang="ar" sz="3200" dirty="0">
                <a:latin typeface="Times New Roman" pitchFamily="18" charset="0"/>
                <a:cs typeface="Times New Roman" pitchFamily="18" charset="0"/>
              </a:rPr>
              <a:t>انهيار قاع الرحم داخل تجويف بطانة الرحم</a:t>
            </a:r>
          </a:p>
          <a:p>
            <a:pPr xmlns:a="http://schemas.openxmlformats.org/drawingml/2006/main" algn="just">
              <a:lnSpc>
                <a:spcPct val="100000"/>
              </a:lnSpc>
              <a:buFont typeface="Wingdings" pitchFamily="2" charset="2"/>
              <a:buChar char="§"/>
              <a:bidi/>
            </a:pPr>
            <a:r xmlns:a="http://schemas.openxmlformats.org/drawingml/2006/main">
              <a:rPr lang="ar" sz="3200" dirty="0">
                <a:latin typeface="Times New Roman" pitchFamily="18" charset="0"/>
                <a:cs typeface="Times New Roman" pitchFamily="18" charset="0"/>
              </a:rPr>
              <a:t>النزيف الشديد والصدمة قد يؤديان إلى وفاة الأم</a:t>
            </a:r>
          </a:p>
          <a:p>
            <a:pPr xmlns:a="http://schemas.openxmlformats.org/drawingml/2006/main" algn="just">
              <a:lnSpc>
                <a:spcPct val="100000"/>
              </a:lnSpc>
              <a:buFont typeface="Wingdings" pitchFamily="2" charset="2"/>
              <a:buChar char="§"/>
              <a:bidi/>
            </a:pPr>
            <a:r xmlns:a="http://schemas.openxmlformats.org/drawingml/2006/main">
              <a:rPr lang="ar" sz="3200" dirty="0">
                <a:latin typeface="Times New Roman" pitchFamily="18" charset="0"/>
                <a:cs typeface="Times New Roman" pitchFamily="18" charset="0"/>
              </a:rPr>
              <a:t>توقف عن تناول جميع أدوية الأوكسيتوسيك حتى يتم تصحيح الوضع</a:t>
            </a:r>
          </a:p>
          <a:p>
            <a:pPr xmlns:a="http://schemas.openxmlformats.org/drawingml/2006/main" algn="just">
              <a:lnSpc>
                <a:spcPct val="100000"/>
              </a:lnSpc>
              <a:buFont typeface="Wingdings" pitchFamily="2" charset="2"/>
              <a:buChar char="§"/>
              <a:bidi/>
            </a:pPr>
            <a:r xmlns:a="http://schemas.openxmlformats.org/drawingml/2006/main">
              <a:rPr lang="ar" sz="3200" dirty="0">
                <a:latin typeface="Times New Roman" pitchFamily="18" charset="0"/>
                <a:cs typeface="Times New Roman" pitchFamily="18" charset="0"/>
              </a:rPr>
              <a:t>مناورة جونسون:</a:t>
            </a:r>
          </a:p>
          <a:p>
            <a:pPr xmlns:a="http://schemas.openxmlformats.org/drawingml/2006/main" algn="just">
              <a:lnSpc>
                <a:spcPct val="100000"/>
              </a:lnSpc>
              <a:buFont typeface="Wingdings" panose="05000000000000000000" pitchFamily="2" charset="2"/>
              <a:buChar char="ü"/>
              <a:bidi/>
            </a:pPr>
            <a:r xmlns:a="http://schemas.openxmlformats.org/drawingml/2006/main">
              <a:rPr lang="ar" sz="3200" dirty="0">
                <a:latin typeface="Times New Roman" pitchFamily="18" charset="0"/>
                <a:cs typeface="Times New Roman" pitchFamily="18" charset="0"/>
              </a:rPr>
              <a:t>التصحيح اليدوي عن طريق دفع قاع البطن المقلوب من خلال حلقة عنق الرحم مع الضغط باتجاه السرة.</a:t>
            </a:r>
          </a:p>
          <a:p>
            <a:pPr xmlns:a="http://schemas.openxmlformats.org/drawingml/2006/main" algn="just">
              <a:lnSpc>
                <a:spcPct val="100000"/>
              </a:lnSpc>
              <a:buFont typeface="Wingdings" panose="05000000000000000000" pitchFamily="2" charset="2"/>
              <a:buChar char="ü"/>
              <a:bidi/>
            </a:pPr>
            <a:r xmlns:a="http://schemas.openxmlformats.org/drawingml/2006/main">
              <a:rPr lang="ar" sz="3200" dirty="0">
                <a:latin typeface="Times New Roman" pitchFamily="18" charset="0"/>
                <a:cs typeface="Times New Roman" pitchFamily="18" charset="0"/>
              </a:rPr>
              <a:t>في حالة عدم النجاح، قد يكون التدخل الجراحي ضروريًا</a:t>
            </a:r>
          </a:p>
          <a:p>
            <a:pPr algn="just">
              <a:lnSpc>
                <a:spcPct val="100000"/>
              </a:lnSpc>
              <a:buFont typeface="Wingdings" pitchFamily="2" charset="2"/>
              <a:buChar char="§"/>
            </a:pPr>
            <a:endParaRPr lang="en-US" dirty="0">
              <a:latin typeface="Times New Roman" pitchFamily="18" charset="0"/>
              <a:cs typeface="Times New Roman" pitchFamily="18" charset="0"/>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1827239" cy="1409075"/>
          </a:xfrm>
        </p:spPr>
        <p:txBody>
          <a:bodyPr>
            <a:noAutofit/>
          </a:bodyPr>
          <a:lstStyle/>
          <a:p>
            <a:pPr xmlns:a="http://schemas.openxmlformats.org/drawingml/2006/main" algn="ctr">
              <a:lnSpc>
                <a:spcPct val="100000"/>
              </a:lnSpc>
              <a:bidi/>
            </a:pPr>
            <a:r xmlns:a="http://schemas.openxmlformats.org/drawingml/2006/main">
              <a:rPr lang="ar" b="1" dirty="0">
                <a:solidFill>
                  <a:srgbClr val="C00000"/>
                </a:solidFill>
                <a:latin typeface="Times New Roman" pitchFamily="18" charset="0"/>
                <a:cs typeface="Times New Roman" pitchFamily="18" charset="0"/>
              </a:rPr>
              <a:t>مضاعفات الولادة </a:t>
            </a:r>
            <a:br xmlns:a="http://schemas.openxmlformats.org/drawingml/2006/main">
              <a:rPr lang="en-US" b="1" dirty="0">
                <a:solidFill>
                  <a:srgbClr val="C00000"/>
                </a:solidFill>
                <a:latin typeface="Times New Roman" pitchFamily="18" charset="0"/>
                <a:cs typeface="Times New Roman" pitchFamily="18" charset="0"/>
              </a:rPr>
            </a:br>
            <a:r xmlns:a="http://schemas.openxmlformats.org/drawingml/2006/main">
              <a:rPr lang="ar" b="1" dirty="0">
                <a:solidFill>
                  <a:srgbClr val="C00000"/>
                </a:solidFill>
                <a:latin typeface="Times New Roman" pitchFamily="18" charset="0"/>
                <a:cs typeface="Times New Roman" pitchFamily="18" charset="0"/>
              </a:rPr>
              <a:t>م.) انسداد السائل الأمنيوسي</a:t>
            </a:r>
          </a:p>
        </p:txBody>
      </p:sp>
      <p:sp>
        <p:nvSpPr>
          <p:cNvPr id="3" name="Content Placeholder 2"/>
          <p:cNvSpPr>
            <a:spLocks noGrp="1"/>
          </p:cNvSpPr>
          <p:nvPr>
            <p:ph idx="1"/>
          </p:nvPr>
        </p:nvSpPr>
        <p:spPr>
          <a:xfrm>
            <a:off x="0" y="1753849"/>
            <a:ext cx="12192000" cy="4951751"/>
          </a:xfrm>
        </p:spPr>
        <p:txBody>
          <a:bodyPr>
            <a:normAutofit fontScale="85000" lnSpcReduction="10000"/>
          </a:bodyPr>
          <a:lstStyle/>
          <a:p>
            <a:pPr xmlns:a="http://schemas.openxmlformats.org/drawingml/2006/main">
              <a:lnSpc>
                <a:spcPct val="100000"/>
              </a:lnSpc>
              <a:buFont typeface="Wingdings" panose="05000000000000000000" pitchFamily="2" charset="2"/>
              <a:buChar char="q"/>
              <a:bidi/>
            </a:pPr>
            <a:r xmlns:a="http://schemas.openxmlformats.org/drawingml/2006/main">
              <a:rPr lang="ar" sz="4700" dirty="0">
                <a:latin typeface="Times New Roman" pitchFamily="18" charset="0"/>
                <a:cs typeface="Times New Roman" pitchFamily="18" charset="0"/>
              </a:rPr>
              <a:t>تسرب السائل الأمنيوسي إلى الدورة الدموية للأم، ويحتوي السائل الأمنيوسي على حطام، زغب، دهني، عقي</a:t>
            </a:r>
          </a:p>
          <a:p>
            <a:pPr xmlns:a="http://schemas.openxmlformats.org/drawingml/2006/main">
              <a:lnSpc>
                <a:spcPct val="100000"/>
              </a:lnSpc>
              <a:buNone/>
              <a:bidi/>
            </a:pPr>
            <a:r xmlns:a="http://schemas.openxmlformats.org/drawingml/2006/main">
              <a:rPr lang="ar" sz="4700" b="1" dirty="0">
                <a:latin typeface="Times New Roman" pitchFamily="18" charset="0"/>
                <a:cs typeface="Times New Roman" pitchFamily="18" charset="0"/>
              </a:rPr>
              <a:t>العلامات والأعراض:</a:t>
            </a:r>
          </a:p>
          <a:p>
            <a:pPr xmlns:a="http://schemas.openxmlformats.org/drawingml/2006/main">
              <a:lnSpc>
                <a:spcPct val="120000"/>
              </a:lnSpc>
              <a:buFont typeface="Wingdings" panose="05000000000000000000" pitchFamily="2" charset="2"/>
              <a:buChar char="ü"/>
              <a:bidi/>
            </a:pPr>
            <a:r xmlns:a="http://schemas.openxmlformats.org/drawingml/2006/main">
              <a:rPr lang="ar" sz="4700" dirty="0">
                <a:latin typeface="Times New Roman" pitchFamily="18" charset="0"/>
                <a:cs typeface="Times New Roman" pitchFamily="18" charset="0"/>
              </a:rPr>
              <a:t>ضيق التنفس، زرقة، ألم في الصدر، انخفاض ضغط الدم، بلغم رغوي، تسرع القلب،</a:t>
            </a:r>
          </a:p>
          <a:p>
            <a:pPr xmlns:a="http://schemas.openxmlformats.org/drawingml/2006/main">
              <a:lnSpc>
                <a:spcPct val="120000"/>
              </a:lnSpc>
              <a:buFont typeface="Wingdings" panose="05000000000000000000" pitchFamily="2" charset="2"/>
              <a:buChar char="ü"/>
              <a:bidi/>
            </a:pPr>
            <a:r xmlns:a="http://schemas.openxmlformats.org/drawingml/2006/main">
              <a:rPr lang="ar" sz="4700" dirty="0">
                <a:latin typeface="Times New Roman" pitchFamily="18" charset="0"/>
                <a:cs typeface="Times New Roman" pitchFamily="18" charset="0"/>
              </a:rPr>
              <a:t>ارتباك عقلي،</a:t>
            </a:r>
          </a:p>
          <a:p>
            <a:pPr xmlns:a="http://schemas.openxmlformats.org/drawingml/2006/main">
              <a:lnSpc>
                <a:spcPct val="120000"/>
              </a:lnSpc>
              <a:buFont typeface="Wingdings" panose="05000000000000000000" pitchFamily="2" charset="2"/>
              <a:buChar char="ü"/>
              <a:bidi/>
            </a:pPr>
            <a:r xmlns:a="http://schemas.openxmlformats.org/drawingml/2006/main">
              <a:rPr lang="ar" sz="4700" dirty="0">
                <a:latin typeface="Times New Roman" pitchFamily="18" charset="0"/>
                <a:cs typeface="Times New Roman" pitchFamily="18" charset="0"/>
              </a:rPr>
              <a:t>نزف</a:t>
            </a:r>
          </a:p>
          <a:p>
            <a:pPr>
              <a:lnSpc>
                <a:spcPct val="100000"/>
              </a:lnSpc>
              <a:buNone/>
            </a:pPr>
            <a:endParaRPr lang="en-US" sz="4000" dirty="0">
              <a:latin typeface="Times New Roman" pitchFamily="18" charset="0"/>
              <a:cs typeface="Times New Roman" pitchFamily="18" charset="0"/>
            </a:endParaRPr>
          </a:p>
          <a:p>
            <a:pPr>
              <a:lnSpc>
                <a:spcPct val="100000"/>
              </a:lnSpc>
              <a:buNone/>
            </a:pPr>
            <a:endParaRPr lang="en-US" sz="4000" dirty="0">
              <a:latin typeface="Times New Roman" pitchFamily="18" charset="0"/>
              <a:cs typeface="Times New Roman" pitchFamily="18" charset="0"/>
            </a:endParaRPr>
          </a:p>
          <a:p>
            <a:pPr>
              <a:lnSpc>
                <a:spcPct val="100000"/>
              </a:lnSpc>
              <a:buNone/>
            </a:pPr>
            <a:endParaRPr lang="en-US" sz="4000" dirty="0">
              <a:latin typeface="Times New Roman" pitchFamily="18" charset="0"/>
              <a:cs typeface="Times New Roman" pitchFamily="18" charset="0"/>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1797259" cy="1417638"/>
          </a:xfrm>
        </p:spPr>
        <p:txBody>
          <a:bodyPr>
            <a:noAutofit/>
          </a:bodyPr>
          <a:lstStyle/>
          <a:p>
            <a:pPr xmlns:a="http://schemas.openxmlformats.org/drawingml/2006/main" algn="ctr">
              <a:lnSpc>
                <a:spcPct val="100000"/>
              </a:lnSpc>
              <a:bidi/>
            </a:pPr>
            <a:r xmlns:a="http://schemas.openxmlformats.org/drawingml/2006/main">
              <a:rPr lang="ar" b="1" dirty="0">
                <a:solidFill>
                  <a:srgbClr val="C00000"/>
                </a:solidFill>
                <a:latin typeface="Times New Roman" pitchFamily="18" charset="0"/>
                <a:cs typeface="Times New Roman" pitchFamily="18" charset="0"/>
              </a:rPr>
              <a:t>م) الانسداد السائل الأمنيوسي: </a:t>
            </a:r>
            <a:r xmlns:a="http://schemas.openxmlformats.org/drawingml/2006/main">
              <a:rPr lang="ar" dirty="0">
                <a:solidFill>
                  <a:srgbClr val="C00000"/>
                </a:solidFill>
                <a:latin typeface="Times New Roman" pitchFamily="18" charset="0"/>
                <a:cs typeface="Times New Roman" pitchFamily="18" charset="0"/>
              </a:rPr>
              <a:t>الرعاية التمريضية</a:t>
            </a:r>
          </a:p>
        </p:txBody>
      </p:sp>
      <p:sp>
        <p:nvSpPr>
          <p:cNvPr id="3" name="Content Placeholder 2"/>
          <p:cNvSpPr>
            <a:spLocks noGrp="1"/>
          </p:cNvSpPr>
          <p:nvPr>
            <p:ph idx="1"/>
          </p:nvPr>
        </p:nvSpPr>
        <p:spPr>
          <a:xfrm>
            <a:off x="-1" y="1600200"/>
            <a:ext cx="11962152" cy="5257800"/>
          </a:xfrm>
        </p:spPr>
        <p:txBody>
          <a:bodyPr>
            <a:normAutofit/>
          </a:bodyPr>
          <a:lstStyle/>
          <a:p>
            <a:pPr xmlns:a="http://schemas.openxmlformats.org/drawingml/2006/main" marL="514350" indent="-514350" algn="just">
              <a:lnSpc>
                <a:spcPct val="100000"/>
              </a:lnSpc>
              <a:buFont typeface="+mj-lt"/>
              <a:buAutoNum type="arabicPeriod"/>
              <a:bidi/>
            </a:pPr>
            <a:r xmlns:a="http://schemas.openxmlformats.org/drawingml/2006/main">
              <a:rPr lang="ar" sz="3600" dirty="0">
                <a:latin typeface="Times New Roman" pitchFamily="18" charset="0"/>
                <a:cs typeface="Times New Roman" pitchFamily="18" charset="0"/>
              </a:rPr>
              <a:t>حالة طوارئ</a:t>
            </a:r>
          </a:p>
          <a:p>
            <a:pPr xmlns:a="http://schemas.openxmlformats.org/drawingml/2006/main" marL="514350" indent="-514350" algn="just">
              <a:lnSpc>
                <a:spcPct val="100000"/>
              </a:lnSpc>
              <a:buFont typeface="+mj-lt"/>
              <a:buAutoNum type="arabicPeriod"/>
              <a:bidi/>
            </a:pPr>
            <a:r xmlns:a="http://schemas.openxmlformats.org/drawingml/2006/main">
              <a:rPr lang="ar" sz="3600" dirty="0">
                <a:latin typeface="Times New Roman" pitchFamily="18" charset="0"/>
                <a:cs typeface="Times New Roman" pitchFamily="18" charset="0"/>
              </a:rPr>
              <a:t>أكسجين,</a:t>
            </a:r>
          </a:p>
          <a:p>
            <a:pPr xmlns:a="http://schemas.openxmlformats.org/drawingml/2006/main" marL="514350" indent="-514350" algn="just">
              <a:lnSpc>
                <a:spcPct val="100000"/>
              </a:lnSpc>
              <a:buFont typeface="+mj-lt"/>
              <a:buAutoNum type="arabicPeriod"/>
              <a:bidi/>
            </a:pPr>
            <a:r xmlns:a="http://schemas.openxmlformats.org/drawingml/2006/main">
              <a:rPr lang="ar" sz="3600" dirty="0">
                <a:latin typeface="Times New Roman" pitchFamily="18" charset="0"/>
                <a:cs typeface="Times New Roman" pitchFamily="18" charset="0"/>
              </a:rPr>
              <a:t>ثقب كبير الرابع،</a:t>
            </a:r>
          </a:p>
          <a:p>
            <a:pPr xmlns:a="http://schemas.openxmlformats.org/drawingml/2006/main" marL="514350" indent="-514350" algn="just">
              <a:lnSpc>
                <a:spcPct val="100000"/>
              </a:lnSpc>
              <a:buFont typeface="+mj-lt"/>
              <a:buAutoNum type="arabicPeriod"/>
              <a:bidi/>
            </a:pPr>
            <a:r xmlns:a="http://schemas.openxmlformats.org/drawingml/2006/main">
              <a:rPr lang="ar" sz="3600" dirty="0">
                <a:latin typeface="Times New Roman" pitchFamily="18" charset="0"/>
                <a:cs typeface="Times New Roman" pitchFamily="18" charset="0"/>
              </a:rPr>
              <a:t>الإنعاش القلبي الرئوي حسب الحاجة،</a:t>
            </a:r>
          </a:p>
          <a:p>
            <a:pPr xmlns:a="http://schemas.openxmlformats.org/drawingml/2006/main" marL="514350" indent="-514350" algn="just">
              <a:lnSpc>
                <a:spcPct val="100000"/>
              </a:lnSpc>
              <a:buFont typeface="+mj-lt"/>
              <a:buAutoNum type="arabicPeriod"/>
              <a:bidi/>
            </a:pPr>
            <a:r xmlns:a="http://schemas.openxmlformats.org/drawingml/2006/main">
              <a:rPr lang="ar" sz="3600" dirty="0">
                <a:latin typeface="Times New Roman" pitchFamily="18" charset="0"/>
                <a:cs typeface="Times New Roman" pitchFamily="18" charset="0"/>
              </a:rPr>
              <a:t>الاستعداد للولادة القيصرية</a:t>
            </a:r>
          </a:p>
          <a:p>
            <a:pPr xmlns:a="http://schemas.openxmlformats.org/drawingml/2006/main" marL="514350" indent="-514350" algn="just">
              <a:lnSpc>
                <a:spcPct val="100000"/>
              </a:lnSpc>
              <a:buFont typeface="+mj-lt"/>
              <a:buAutoNum type="arabicPeriod"/>
              <a:bidi/>
            </a:pPr>
            <a:r xmlns:a="http://schemas.openxmlformats.org/drawingml/2006/main">
              <a:rPr lang="ar" sz="3600" dirty="0">
                <a:latin typeface="Times New Roman" pitchFamily="18" charset="0"/>
                <a:cs typeface="Times New Roman" pitchFamily="18" charset="0"/>
              </a:rPr>
              <a:t>إعطاء الدم</a:t>
            </a:r>
          </a:p>
          <a:p>
            <a:pPr algn="just">
              <a:lnSpc>
                <a:spcPct val="100000"/>
              </a:lnSpc>
            </a:pPr>
            <a:endParaRPr lang="en-US" dirty="0">
              <a:latin typeface="Times New Roman" pitchFamily="18" charset="0"/>
              <a:cs typeface="Times New Roman" pitchFamily="18" charset="0"/>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1992131" cy="1417638"/>
          </a:xfrm>
        </p:spPr>
        <p:txBody>
          <a:bodyPr>
            <a:noAutofit/>
          </a:bodyPr>
          <a:lstStyle/>
          <a:p>
            <a:pPr xmlns:a="http://schemas.openxmlformats.org/drawingml/2006/main" algn="ctr">
              <a:lnSpc>
                <a:spcPct val="100000"/>
              </a:lnSpc>
              <a:bidi/>
            </a:pPr>
            <a:r xmlns:a="http://schemas.openxmlformats.org/drawingml/2006/main">
              <a:rPr lang="ar" b="1" dirty="0">
                <a:solidFill>
                  <a:srgbClr val="C00000"/>
                </a:solidFill>
                <a:latin typeface="Times New Roman" pitchFamily="18" charset="0"/>
                <a:cs typeface="Times New Roman" pitchFamily="18" charset="0"/>
              </a:rPr>
              <a:t>مضاعفات الولادة </a:t>
            </a:r>
            <a:br xmlns:a="http://schemas.openxmlformats.org/drawingml/2006/main">
              <a:rPr lang="en-US" b="1" dirty="0">
                <a:solidFill>
                  <a:srgbClr val="C00000"/>
                </a:solidFill>
                <a:latin typeface="Times New Roman" pitchFamily="18" charset="0"/>
                <a:cs typeface="Times New Roman" pitchFamily="18" charset="0"/>
              </a:rPr>
            </a:br>
            <a:r xmlns:a="http://schemas.openxmlformats.org/drawingml/2006/main">
              <a:rPr lang="ar" b="1" dirty="0">
                <a:solidFill>
                  <a:srgbClr val="C00000"/>
                </a:solidFill>
                <a:latin typeface="Times New Roman" pitchFamily="18" charset="0"/>
                <a:cs typeface="Times New Roman" pitchFamily="18" charset="0"/>
              </a:rPr>
              <a:t>ن.) عسر الولادة المفرط التوتر</a:t>
            </a:r>
            <a:endParaRPr xmlns:a="http://schemas.openxmlformats.org/drawingml/2006/main" lang="en-US"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417638"/>
            <a:ext cx="12192000" cy="5440362"/>
          </a:xfrm>
        </p:spPr>
        <p:txBody>
          <a:bodyPr>
            <a:normAutofit fontScale="77500" lnSpcReduction="20000"/>
          </a:bodyPr>
          <a:lstStyle/>
          <a:p>
            <a:pPr xmlns:a="http://schemas.openxmlformats.org/drawingml/2006/main" algn="just">
              <a:lnSpc>
                <a:spcPct val="120000"/>
              </a:lnSpc>
              <a:buClr>
                <a:srgbClr val="FF0000"/>
              </a:buClr>
              <a:buFont typeface="Wingdings" pitchFamily="2" charset="2"/>
              <a:buChar char="§"/>
              <a:bidi/>
            </a:pPr>
            <a:r xmlns:a="http://schemas.openxmlformats.org/drawingml/2006/main">
              <a:rPr lang="ar" sz="4100" dirty="0">
                <a:latin typeface="Times New Roman" pitchFamily="18" charset="0"/>
                <a:cs typeface="Times New Roman" pitchFamily="18" charset="0"/>
              </a:rPr>
              <a:t>زيادة وتيرة الانقباضات وتوتر الرحم أثناء الراحة؛</a:t>
            </a:r>
          </a:p>
          <a:p>
            <a:pPr xmlns:a="http://schemas.openxmlformats.org/drawingml/2006/main" algn="just">
              <a:lnSpc>
                <a:spcPct val="120000"/>
              </a:lnSpc>
              <a:buClr>
                <a:srgbClr val="FF0000"/>
              </a:buClr>
              <a:buFont typeface="Wingdings" pitchFamily="2" charset="2"/>
              <a:buChar char="§"/>
              <a:bidi/>
            </a:pPr>
            <a:r xmlns:a="http://schemas.openxmlformats.org/drawingml/2006/main">
              <a:rPr lang="ar" sz="4100" dirty="0">
                <a:latin typeface="Times New Roman" pitchFamily="18" charset="0"/>
                <a:cs typeface="Times New Roman" pitchFamily="18" charset="0"/>
              </a:rPr>
              <a:t>مرحلة كامنة مطولة</a:t>
            </a:r>
          </a:p>
          <a:p>
            <a:pPr xmlns:a="http://schemas.openxmlformats.org/drawingml/2006/main" algn="just">
              <a:lnSpc>
                <a:spcPct val="120000"/>
              </a:lnSpc>
              <a:buFont typeface="Wingdings" pitchFamily="2" charset="2"/>
              <a:buChar char="§"/>
              <a:bidi/>
            </a:pPr>
            <a:r xmlns:a="http://schemas.openxmlformats.org/drawingml/2006/main">
              <a:rPr lang="ar" sz="4100" dirty="0">
                <a:latin typeface="Times New Roman" pitchFamily="18" charset="0"/>
                <a:cs typeface="Times New Roman" pitchFamily="18" charset="0"/>
              </a:rPr>
              <a:t>الضغط المستمر على رأس الجنين يسبب: التشكيل، الرأس العضدي، ورم دموي في الرأس</a:t>
            </a:r>
          </a:p>
          <a:p>
            <a:pPr xmlns:a="http://schemas.openxmlformats.org/drawingml/2006/main" algn="just">
              <a:lnSpc>
                <a:spcPct val="120000"/>
              </a:lnSpc>
              <a:buFont typeface="Wingdings" pitchFamily="2" charset="2"/>
              <a:buChar char="§"/>
              <a:bidi/>
            </a:pPr>
            <a:r xmlns:a="http://schemas.openxmlformats.org/drawingml/2006/main">
              <a:rPr lang="ar" sz="4100" dirty="0">
                <a:latin typeface="Times New Roman" pitchFamily="18" charset="0"/>
                <a:cs typeface="Times New Roman" pitchFamily="18" charset="0"/>
              </a:rPr>
              <a:t>علاج عسر الولادة المفرط التوتر:</a:t>
            </a:r>
          </a:p>
          <a:p>
            <a:pPr xmlns:a="http://schemas.openxmlformats.org/drawingml/2006/main" algn="just">
              <a:lnSpc>
                <a:spcPct val="120000"/>
              </a:lnSpc>
              <a:buFont typeface="Wingdings" panose="05000000000000000000" pitchFamily="2" charset="2"/>
              <a:buChar char="ü"/>
              <a:bidi/>
            </a:pPr>
            <a:r xmlns:a="http://schemas.openxmlformats.org/drawingml/2006/main">
              <a:rPr lang="ar" sz="4100" dirty="0">
                <a:latin typeface="Times New Roman" pitchFamily="18" charset="0"/>
                <a:cs typeface="Times New Roman" pitchFamily="18" charset="0"/>
              </a:rPr>
              <a:t>الراحة في الفراش وإجراءات الاسترخاء</a:t>
            </a:r>
          </a:p>
          <a:p>
            <a:pPr xmlns:a="http://schemas.openxmlformats.org/drawingml/2006/main" algn="just">
              <a:lnSpc>
                <a:spcPct val="120000"/>
              </a:lnSpc>
              <a:buFont typeface="Wingdings" panose="05000000000000000000" pitchFamily="2" charset="2"/>
              <a:buChar char="ü"/>
              <a:bidi/>
            </a:pPr>
            <a:r xmlns:a="http://schemas.openxmlformats.org/drawingml/2006/main">
              <a:rPr lang="ar" sz="4100" dirty="0">
                <a:latin typeface="Times New Roman" pitchFamily="18" charset="0"/>
                <a:cs typeface="Times New Roman" pitchFamily="18" charset="0"/>
              </a:rPr>
              <a:t>التخدير الدوائي</a:t>
            </a:r>
          </a:p>
          <a:p>
            <a:pPr xmlns:a="http://schemas.openxmlformats.org/drawingml/2006/main" algn="just">
              <a:lnSpc>
                <a:spcPct val="120000"/>
              </a:lnSpc>
              <a:buFont typeface="Wingdings" panose="05000000000000000000" pitchFamily="2" charset="2"/>
              <a:buChar char="ü"/>
              <a:bidi/>
            </a:pPr>
            <a:r xmlns:a="http://schemas.openxmlformats.org/drawingml/2006/main">
              <a:rPr lang="ar" sz="4100" dirty="0">
                <a:latin typeface="Times New Roman" pitchFamily="18" charset="0"/>
                <a:cs typeface="Times New Roman" pitchFamily="18" charset="0"/>
              </a:rPr>
              <a:t>الأوكسيتوسين</a:t>
            </a:r>
          </a:p>
          <a:p>
            <a:pPr xmlns:a="http://schemas.openxmlformats.org/drawingml/2006/main" algn="just">
              <a:lnSpc>
                <a:spcPct val="120000"/>
              </a:lnSpc>
              <a:buFont typeface="Wingdings" panose="05000000000000000000" pitchFamily="2" charset="2"/>
              <a:buChar char="ü"/>
              <a:bidi/>
            </a:pPr>
            <a:r xmlns:a="http://schemas.openxmlformats.org/drawingml/2006/main">
              <a:rPr lang="ar" sz="4100" dirty="0">
                <a:latin typeface="Times New Roman" pitchFamily="18" charset="0"/>
                <a:cs typeface="Times New Roman" pitchFamily="18" charset="0"/>
              </a:rPr>
              <a:t>عملية بضع السلى.</a:t>
            </a:r>
          </a:p>
          <a:p>
            <a:pPr algn="just">
              <a:lnSpc>
                <a:spcPct val="100000"/>
              </a:lnSpc>
              <a:buFont typeface="Wingdings" pitchFamily="2" charset="2"/>
              <a:buChar char="§"/>
            </a:pPr>
            <a:endParaRPr lang="en-US" sz="4000" dirty="0">
              <a:latin typeface="Times New Roman" pitchFamily="18" charset="0"/>
              <a:cs typeface="Times New Roman" pitchFamily="18" charset="0"/>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192001" cy="1417638"/>
          </a:xfrm>
        </p:spPr>
        <p:txBody>
          <a:bodyPr>
            <a:noAutofit/>
          </a:bodyPr>
          <a:lstStyle/>
          <a:p>
            <a:pPr xmlns:a="http://schemas.openxmlformats.org/drawingml/2006/main" algn="ctr">
              <a:lnSpc>
                <a:spcPct val="100000"/>
              </a:lnSpc>
              <a:bidi/>
            </a:pPr>
            <a:r xmlns:a="http://schemas.openxmlformats.org/drawingml/2006/main">
              <a:rPr lang="ar" sz="4800" b="1" dirty="0">
                <a:solidFill>
                  <a:srgbClr val="C00000"/>
                </a:solidFill>
                <a:latin typeface="Times New Roman" pitchFamily="18" charset="0"/>
                <a:cs typeface="Times New Roman" pitchFamily="18" charset="0"/>
              </a:rPr>
              <a:t>مضاعفات الولادة: </a:t>
            </a:r>
            <a:br xmlns:a="http://schemas.openxmlformats.org/drawingml/2006/main">
              <a:rPr lang="en-US" sz="4800" b="1" dirty="0">
                <a:solidFill>
                  <a:srgbClr val="C00000"/>
                </a:solidFill>
                <a:latin typeface="Times New Roman" pitchFamily="18" charset="0"/>
                <a:cs typeface="Times New Roman" pitchFamily="18" charset="0"/>
              </a:rPr>
            </a:br>
            <a:r xmlns:a="http://schemas.openxmlformats.org/drawingml/2006/main">
              <a:rPr lang="ar" sz="4800" b="1" dirty="0">
                <a:solidFill>
                  <a:srgbClr val="C00000"/>
                </a:solidFill>
                <a:latin typeface="Times New Roman" pitchFamily="18" charset="0"/>
                <a:cs typeface="Times New Roman" pitchFamily="18" charset="0"/>
              </a:rPr>
              <a:t>O.) الولادة منخفضة التوتر:</a:t>
            </a:r>
          </a:p>
        </p:txBody>
      </p:sp>
      <p:sp>
        <p:nvSpPr>
          <p:cNvPr id="3" name="Content Placeholder 2"/>
          <p:cNvSpPr>
            <a:spLocks noGrp="1"/>
          </p:cNvSpPr>
          <p:nvPr>
            <p:ph idx="1"/>
          </p:nvPr>
        </p:nvSpPr>
        <p:spPr>
          <a:xfrm>
            <a:off x="134911" y="1663908"/>
            <a:ext cx="11902191" cy="5194092"/>
          </a:xfrm>
        </p:spPr>
        <p:txBody>
          <a:bodyPr>
            <a:normAutofit/>
          </a:bodyPr>
          <a:lstStyle/>
          <a:p>
            <a:pPr xmlns:a="http://schemas.openxmlformats.org/drawingml/2006/main" algn="just">
              <a:lnSpc>
                <a:spcPct val="100000"/>
              </a:lnSpc>
              <a:buFont typeface="Wingdings" pitchFamily="2" charset="2"/>
              <a:buChar char="q"/>
              <a:bidi/>
            </a:pPr>
            <a:r xmlns:a="http://schemas.openxmlformats.org/drawingml/2006/main">
              <a:rPr lang="ar" sz="4000" dirty="0">
                <a:latin typeface="Times New Roman" pitchFamily="18" charset="0"/>
                <a:cs typeface="Times New Roman" pitchFamily="18" charset="0"/>
              </a:rPr>
              <a:t>أقل من 3 انقباضات في 10 دقائق</a:t>
            </a:r>
          </a:p>
          <a:p>
            <a:pPr xmlns:a="http://schemas.openxmlformats.org/drawingml/2006/main" algn="just">
              <a:lnSpc>
                <a:spcPct val="100000"/>
              </a:lnSpc>
              <a:buFont typeface="Wingdings" pitchFamily="2" charset="2"/>
              <a:buChar char="q"/>
              <a:bidi/>
            </a:pPr>
            <a:r xmlns:a="http://schemas.openxmlformats.org/drawingml/2006/main">
              <a:rPr lang="ar" sz="4000" dirty="0">
                <a:latin typeface="Times New Roman" pitchFamily="18" charset="0"/>
                <a:cs typeface="Times New Roman" pitchFamily="18" charset="0"/>
              </a:rPr>
              <a:t>عادة في المرحلة النشطة بعد بدء المخاض بالفعل</a:t>
            </a:r>
          </a:p>
          <a:p>
            <a:pPr xmlns:a="http://schemas.openxmlformats.org/drawingml/2006/main" algn="just">
              <a:lnSpc>
                <a:spcPct val="100000"/>
              </a:lnSpc>
              <a:buFont typeface="Wingdings" pitchFamily="2" charset="2"/>
              <a:buChar char="q"/>
              <a:bidi/>
            </a:pPr>
            <a:r xmlns:a="http://schemas.openxmlformats.org/drawingml/2006/main">
              <a:rPr lang="ar" sz="4000" u="sng" dirty="0">
                <a:latin typeface="Times New Roman" pitchFamily="18" charset="0"/>
                <a:cs typeface="Times New Roman" pitchFamily="18" charset="0"/>
              </a:rPr>
              <a:t>العلاج السريري:</a:t>
            </a:r>
          </a:p>
          <a:p>
            <a:pPr xmlns:a="http://schemas.openxmlformats.org/drawingml/2006/main" marL="742950" indent="-742950" algn="just">
              <a:lnSpc>
                <a:spcPct val="100000"/>
              </a:lnSpc>
              <a:buFont typeface="+mj-lt"/>
              <a:buAutoNum type="alphaLcPeriod"/>
              <a:bidi/>
            </a:pPr>
            <a:r xmlns:a="http://schemas.openxmlformats.org/drawingml/2006/main">
              <a:rPr lang="ar" sz="4000" dirty="0">
                <a:latin typeface="Times New Roman" pitchFamily="18" charset="0"/>
                <a:cs typeface="Times New Roman" pitchFamily="18" charset="0"/>
              </a:rPr>
              <a:t>الأوكسيتوسين</a:t>
            </a:r>
          </a:p>
          <a:p>
            <a:pPr xmlns:a="http://schemas.openxmlformats.org/drawingml/2006/main" marL="742950" indent="-742950" algn="just">
              <a:lnSpc>
                <a:spcPct val="100000"/>
              </a:lnSpc>
              <a:buFont typeface="+mj-lt"/>
              <a:buAutoNum type="alphaLcPeriod"/>
              <a:bidi/>
            </a:pPr>
            <a:r xmlns:a="http://schemas.openxmlformats.org/drawingml/2006/main">
              <a:rPr lang="ar" sz="4000" dirty="0">
                <a:latin typeface="Times New Roman" pitchFamily="18" charset="0"/>
                <a:cs typeface="Times New Roman" pitchFamily="18" charset="0"/>
              </a:rPr>
              <a:t>عملية </a:t>
            </a:r>
            <a:r xmlns:a="http://schemas.openxmlformats.org/drawingml/2006/main">
              <a:rPr lang="ar" sz="4000" dirty="0" err="1">
                <a:latin typeface="Times New Roman" pitchFamily="18" charset="0"/>
                <a:cs typeface="Times New Roman" pitchFamily="18" charset="0"/>
              </a:rPr>
              <a:t>بضع السلى</a:t>
            </a:r>
          </a:p>
          <a:p>
            <a:pPr xmlns:a="http://schemas.openxmlformats.org/drawingml/2006/main" marL="742950" indent="-742950" algn="just">
              <a:lnSpc>
                <a:spcPct val="100000"/>
              </a:lnSpc>
              <a:buFont typeface="+mj-lt"/>
              <a:buAutoNum type="alphaLcPeriod"/>
              <a:bidi/>
            </a:pPr>
            <a:r xmlns:a="http://schemas.openxmlformats.org/drawingml/2006/main">
              <a:rPr lang="ar" sz="4000" dirty="0">
                <a:latin typeface="Times New Roman" pitchFamily="18" charset="0"/>
                <a:cs typeface="Times New Roman" pitchFamily="18" charset="0"/>
              </a:rPr>
              <a:t>السوائل الوريدية</a:t>
            </a:r>
          </a:p>
          <a:p>
            <a:pPr algn="just">
              <a:lnSpc>
                <a:spcPct val="100000"/>
              </a:lnSpc>
            </a:pPr>
            <a:endParaRPr lang="en-US" dirty="0">
              <a:latin typeface="Times New Roman" pitchFamily="18" charset="0"/>
              <a:cs typeface="Times New Roman" pitchFamily="18" charset="0"/>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871" y="0"/>
            <a:ext cx="11812249" cy="1417638"/>
          </a:xfrm>
        </p:spPr>
        <p:txBody>
          <a:bodyPr>
            <a:noAutofit/>
          </a:bodyPr>
          <a:lstStyle/>
          <a:p>
            <a:pPr xmlns:a="http://schemas.openxmlformats.org/drawingml/2006/main" algn="ctr">
              <a:lnSpc>
                <a:spcPct val="100000"/>
              </a:lnSpc>
              <a:bidi/>
            </a:pPr>
            <a:r xmlns:a="http://schemas.openxmlformats.org/drawingml/2006/main">
              <a:rPr lang="ar" sz="4000" b="1" dirty="0">
                <a:solidFill>
                  <a:srgbClr val="C00000"/>
                </a:solidFill>
                <a:latin typeface="Times New Roman" pitchFamily="18" charset="0"/>
                <a:cs typeface="Times New Roman" pitchFamily="18" charset="0"/>
              </a:rPr>
              <a:t>مضاعفات الولادة </a:t>
            </a:r>
            <a:br xmlns:a="http://schemas.openxmlformats.org/drawingml/2006/main">
              <a:rPr lang="en-US" sz="4000" b="1" dirty="0">
                <a:solidFill>
                  <a:srgbClr val="C00000"/>
                </a:solidFill>
                <a:latin typeface="Times New Roman" pitchFamily="18" charset="0"/>
                <a:cs typeface="Times New Roman" pitchFamily="18" charset="0"/>
              </a:rPr>
            </a:br>
            <a:r xmlns:a="http://schemas.openxmlformats.org/drawingml/2006/main">
              <a:rPr lang="ar" sz="4000" b="1" dirty="0">
                <a:solidFill>
                  <a:srgbClr val="C00000"/>
                </a:solidFill>
                <a:latin typeface="Times New Roman" pitchFamily="18" charset="0"/>
                <a:cs typeface="Times New Roman" pitchFamily="18" charset="0"/>
              </a:rPr>
              <a:t>: الولادة السريعة (أقل من 3 ساعات)</a:t>
            </a:r>
          </a:p>
        </p:txBody>
      </p:sp>
      <p:sp>
        <p:nvSpPr>
          <p:cNvPr id="3" name="Content Placeholder 2"/>
          <p:cNvSpPr>
            <a:spLocks noGrp="1"/>
          </p:cNvSpPr>
          <p:nvPr>
            <p:ph idx="1"/>
          </p:nvPr>
        </p:nvSpPr>
        <p:spPr>
          <a:xfrm>
            <a:off x="184880" y="1417638"/>
            <a:ext cx="11822240" cy="5440362"/>
          </a:xfrm>
        </p:spPr>
        <p:txBody>
          <a:bodyPr>
            <a:normAutofit/>
          </a:bodyPr>
          <a:lstStyle/>
          <a:p>
            <a:pPr xmlns:a="http://schemas.openxmlformats.org/drawingml/2006/main" algn="just">
              <a:lnSpc>
                <a:spcPct val="100000"/>
              </a:lnSpc>
              <a:buNone/>
              <a:bidi/>
            </a:pPr>
            <a:r xmlns:a="http://schemas.openxmlformats.org/drawingml/2006/main">
              <a:rPr lang="ar" sz="3600" u="sng" dirty="0">
                <a:latin typeface="Times New Roman" pitchFamily="18" charset="0"/>
                <a:cs typeface="Times New Roman" pitchFamily="18" charset="0"/>
              </a:rPr>
              <a:t>العوامل المساهمة </a:t>
            </a:r>
            <a:r xmlns:a="http://schemas.openxmlformats.org/drawingml/2006/main">
              <a:rPr lang="ar" sz="3600" dirty="0">
                <a:latin typeface="Times New Roman" pitchFamily="18" charset="0"/>
                <a:cs typeface="Times New Roman" pitchFamily="18" charset="0"/>
              </a:rPr>
              <a:t>:</a:t>
            </a:r>
          </a:p>
          <a:p>
            <a:pPr xmlns:a="http://schemas.openxmlformats.org/drawingml/2006/main" marL="514350" indent="-514350" algn="just">
              <a:lnSpc>
                <a:spcPct val="100000"/>
              </a:lnSpc>
              <a:buFont typeface="+mj-lt"/>
              <a:buAutoNum type="arabicPeriod"/>
              <a:bidi/>
            </a:pPr>
            <a:r xmlns:a="http://schemas.openxmlformats.org/drawingml/2006/main">
              <a:rPr lang="ar" sz="3600" dirty="0">
                <a:latin typeface="Times New Roman" pitchFamily="18" charset="0"/>
                <a:cs typeface="Times New Roman" pitchFamily="18" charset="0"/>
              </a:rPr>
              <a:t>متعدد الأحزاب،</a:t>
            </a:r>
          </a:p>
          <a:p>
            <a:pPr xmlns:a="http://schemas.openxmlformats.org/drawingml/2006/main" marL="514350" indent="-514350" algn="just">
              <a:lnSpc>
                <a:spcPct val="100000"/>
              </a:lnSpc>
              <a:buFont typeface="+mj-lt"/>
              <a:buAutoNum type="arabicPeriod"/>
              <a:bidi/>
            </a:pPr>
            <a:r xmlns:a="http://schemas.openxmlformats.org/drawingml/2006/main">
              <a:rPr lang="ar" sz="3600" dirty="0">
                <a:latin typeface="Times New Roman" pitchFamily="18" charset="0"/>
                <a:cs typeface="Times New Roman" pitchFamily="18" charset="0"/>
              </a:rPr>
              <a:t>الحوض كبير</a:t>
            </a:r>
          </a:p>
          <a:p>
            <a:pPr xmlns:a="http://schemas.openxmlformats.org/drawingml/2006/main" marL="514350" indent="-514350" algn="just">
              <a:lnSpc>
                <a:spcPct val="100000"/>
              </a:lnSpc>
              <a:buFont typeface="+mj-lt"/>
              <a:buAutoNum type="arabicPeriod"/>
              <a:bidi/>
            </a:pPr>
            <a:r xmlns:a="http://schemas.openxmlformats.org/drawingml/2006/main">
              <a:rPr lang="ar" sz="3600" dirty="0">
                <a:latin typeface="Times New Roman" pitchFamily="18" charset="0"/>
                <a:cs typeface="Times New Roman" pitchFamily="18" charset="0"/>
              </a:rPr>
              <a:t>العمل المتسرع السابق،</a:t>
            </a:r>
          </a:p>
          <a:p>
            <a:pPr xmlns:a="http://schemas.openxmlformats.org/drawingml/2006/main" marL="514350" indent="-514350" algn="just">
              <a:lnSpc>
                <a:spcPct val="100000"/>
              </a:lnSpc>
              <a:buFont typeface="+mj-lt"/>
              <a:buAutoNum type="arabicPeriod"/>
              <a:bidi/>
            </a:pPr>
            <a:r xmlns:a="http://schemas.openxmlformats.org/drawingml/2006/main">
              <a:rPr lang="ar" sz="3600" dirty="0">
                <a:latin typeface="Times New Roman" pitchFamily="18" charset="0"/>
                <a:cs typeface="Times New Roman" pitchFamily="18" charset="0"/>
              </a:rPr>
              <a:t>جنين صغير</a:t>
            </a:r>
          </a:p>
          <a:p>
            <a:pPr xmlns:a="http://schemas.openxmlformats.org/drawingml/2006/main" marL="514350" indent="-514350" algn="just">
              <a:lnSpc>
                <a:spcPct val="100000"/>
              </a:lnSpc>
              <a:buFont typeface="+mj-lt"/>
              <a:buAutoNum type="arabicPeriod"/>
              <a:bidi/>
            </a:pPr>
            <a:r xmlns:a="http://schemas.openxmlformats.org/drawingml/2006/main">
              <a:rPr lang="ar" sz="3600" dirty="0">
                <a:latin typeface="Times New Roman" pitchFamily="18" charset="0"/>
                <a:cs typeface="Times New Roman" pitchFamily="18" charset="0"/>
              </a:rPr>
              <a:t>تقلصات قوية</a:t>
            </a:r>
          </a:p>
          <a:p>
            <a:pPr xmlns:a="http://schemas.openxmlformats.org/drawingml/2006/main" marL="514350" indent="-514350" algn="just">
              <a:lnSpc>
                <a:spcPct val="100000"/>
              </a:lnSpc>
              <a:buFont typeface="+mj-lt"/>
              <a:buAutoNum type="arabicPeriod"/>
              <a:bidi/>
            </a:pPr>
            <a:r xmlns:a="http://schemas.openxmlformats.org/drawingml/2006/main">
              <a:rPr lang="ar" sz="3600" dirty="0">
                <a:latin typeface="Times New Roman" pitchFamily="18" charset="0"/>
                <a:cs typeface="Times New Roman" pitchFamily="18" charset="0"/>
              </a:rPr>
              <a:t>فرط تحفيز الرحم من زيادة </a:t>
            </a:r>
            <a:r xmlns:a="http://schemas.openxmlformats.org/drawingml/2006/main">
              <a:rPr lang="ar" sz="3600" dirty="0" err="1">
                <a:latin typeface="Times New Roman" pitchFamily="18" charset="0"/>
                <a:cs typeface="Times New Roman" pitchFamily="18" charset="0"/>
              </a:rPr>
              <a:t>بيتوسين</a:t>
            </a:r>
            <a:r xmlns:a="http://schemas.openxmlformats.org/drawingml/2006/main">
              <a:rPr lang="ar" sz="3600" dirty="0">
                <a:latin typeface="Times New Roman" pitchFamily="18" charset="0"/>
                <a:cs typeface="Times New Roman" pitchFamily="18" charset="0"/>
              </a:rPr>
              <a:t> </a:t>
            </a:r>
          </a:p>
          <a:p>
            <a:pPr algn="just">
              <a:lnSpc>
                <a:spcPct val="100000"/>
              </a:lnSpc>
            </a:pPr>
            <a:endParaRPr lang="en-US" dirty="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1887201" cy="1417638"/>
          </a:xfrm>
        </p:spPr>
        <p:txBody>
          <a:bodyPr>
            <a:noAutofit/>
          </a:bodyPr>
          <a:lstStyle/>
          <a:p>
            <a:pPr xmlns:a="http://schemas.openxmlformats.org/drawingml/2006/main" algn="ctr">
              <a:lnSpc>
                <a:spcPct val="100000"/>
              </a:lnSpc>
              <a:bidi/>
            </a:pPr>
            <a:br xmlns:a="http://schemas.openxmlformats.org/drawingml/2006/main">
              <a:rPr lang="en-US" sz="4800" b="1" dirty="0">
                <a:solidFill>
                  <a:srgbClr val="C00000"/>
                </a:solidFill>
                <a:latin typeface="Times New Roman" pitchFamily="18" charset="0"/>
                <a:cs typeface="Times New Roman" pitchFamily="18" charset="0"/>
              </a:rPr>
            </a:br>
            <a:r xmlns:a="http://schemas.openxmlformats.org/drawingml/2006/main">
              <a:rPr lang="ar" sz="4800" b="1" dirty="0">
                <a:solidFill>
                  <a:srgbClr val="C00000"/>
                </a:solidFill>
                <a:latin typeface="Times New Roman" pitchFamily="18" charset="0"/>
                <a:cs typeface="Times New Roman" pitchFamily="18" charset="0"/>
              </a:rPr>
              <a:t>انقباضات الولادة الحقيقية والخاطئة</a:t>
            </a:r>
            <a:br xmlns:a="http://schemas.openxmlformats.org/drawingml/2006/main">
              <a:rPr lang="en-US" sz="4800" dirty="0">
                <a:solidFill>
                  <a:srgbClr val="C00000"/>
                </a:solidFill>
                <a:latin typeface="Times New Roman" pitchFamily="18" charset="0"/>
                <a:cs typeface="Times New Roman" pitchFamily="18" charset="0"/>
              </a:rPr>
            </a:br>
            <a:endParaRPr xmlns:a="http://schemas.openxmlformats.org/drawingml/2006/main" lang="en-US" sz="48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 y="1371600"/>
            <a:ext cx="11407515" cy="5486400"/>
          </a:xfrm>
        </p:spPr>
        <p:txBody>
          <a:bodyPr>
            <a:normAutofit/>
          </a:bodyPr>
          <a:lstStyle/>
          <a:p>
            <a:pPr xmlns:a="http://schemas.openxmlformats.org/drawingml/2006/main" algn="just">
              <a:lnSpc>
                <a:spcPct val="100000"/>
              </a:lnSpc>
              <a:buNone/>
              <a:bidi/>
            </a:pPr>
            <a:r xmlns:a="http://schemas.openxmlformats.org/drawingml/2006/main">
              <a:rPr lang="ar" sz="4000" b="1" dirty="0">
                <a:solidFill>
                  <a:srgbClr val="C00000"/>
                </a:solidFill>
                <a:latin typeface="Times New Roman" pitchFamily="18" charset="0"/>
                <a:cs typeface="Times New Roman" pitchFamily="18" charset="0"/>
              </a:rPr>
              <a:t>انقباضات كاذبة</a:t>
            </a:r>
          </a:p>
          <a:p>
            <a:pPr xmlns:a="http://schemas.openxmlformats.org/drawingml/2006/main" algn="just">
              <a:lnSpc>
                <a:spcPct val="100000"/>
              </a:lnSpc>
              <a:buNone/>
              <a:bidi/>
            </a:pPr>
            <a:r xmlns:a="http://schemas.openxmlformats.org/drawingml/2006/main">
              <a:rPr lang="ar" sz="4000" dirty="0">
                <a:latin typeface="Times New Roman" pitchFamily="18" charset="0"/>
                <a:cs typeface="Times New Roman" pitchFamily="18" charset="0"/>
              </a:rPr>
              <a:t>1- البدء والبقاء غير منتظمين</a:t>
            </a:r>
          </a:p>
          <a:p>
            <a:pPr xmlns:a="http://schemas.openxmlformats.org/drawingml/2006/main" algn="just">
              <a:lnSpc>
                <a:spcPct val="100000"/>
              </a:lnSpc>
              <a:buNone/>
              <a:bidi/>
            </a:pPr>
            <a:r xmlns:a="http://schemas.openxmlformats.org/drawingml/2006/main">
              <a:rPr lang="ar" sz="4000" dirty="0">
                <a:latin typeface="Times New Roman" pitchFamily="18" charset="0"/>
                <a:cs typeface="Times New Roman" pitchFamily="18" charset="0"/>
              </a:rPr>
              <a:t>2- البقاء محصورا في البطن والفخذ</a:t>
            </a:r>
          </a:p>
          <a:p>
            <a:pPr xmlns:a="http://schemas.openxmlformats.org/drawingml/2006/main" algn="just">
              <a:lnSpc>
                <a:spcPct val="100000"/>
              </a:lnSpc>
              <a:buNone/>
              <a:bidi/>
            </a:pPr>
            <a:r xmlns:a="http://schemas.openxmlformats.org/drawingml/2006/main">
              <a:rPr lang="ar" sz="4000" dirty="0">
                <a:latin typeface="Times New Roman" pitchFamily="18" charset="0"/>
                <a:cs typeface="Times New Roman" pitchFamily="18" charset="0"/>
              </a:rPr>
              <a:t>3-يختفي مع المشي والنوم</a:t>
            </a:r>
          </a:p>
          <a:p>
            <a:pPr xmlns:a="http://schemas.openxmlformats.org/drawingml/2006/main" algn="just">
              <a:lnSpc>
                <a:spcPct val="100000"/>
              </a:lnSpc>
              <a:buNone/>
              <a:bidi/>
            </a:pPr>
            <a:r xmlns:a="http://schemas.openxmlformats.org/drawingml/2006/main">
              <a:rPr lang="ar" sz="4000" dirty="0">
                <a:latin typeface="Times New Roman" pitchFamily="18" charset="0"/>
                <a:cs typeface="Times New Roman" pitchFamily="18" charset="0"/>
              </a:rPr>
              <a:t>4- عدم زيادة مدة التمرين أو تواترها أو شدتها</a:t>
            </a:r>
          </a:p>
          <a:p>
            <a:pPr xmlns:a="http://schemas.openxmlformats.org/drawingml/2006/main" algn="just">
              <a:lnSpc>
                <a:spcPct val="100000"/>
              </a:lnSpc>
              <a:buNone/>
              <a:bidi/>
            </a:pPr>
            <a:r xmlns:a="http://schemas.openxmlformats.org/drawingml/2006/main">
              <a:rPr lang="ar" sz="4000" dirty="0">
                <a:latin typeface="Times New Roman" pitchFamily="18" charset="0"/>
                <a:cs typeface="Times New Roman" pitchFamily="18" charset="0"/>
              </a:rPr>
              <a:t>5- عدم تحقيق اتساع عنق الرحم</a:t>
            </a:r>
          </a:p>
          <a:p>
            <a:pPr xmlns:a="http://schemas.openxmlformats.org/drawingml/2006/main" algn="just">
              <a:lnSpc>
                <a:spcPct val="100000"/>
              </a:lnSpc>
              <a:buNone/>
              <a:bidi/>
            </a:pPr>
            <a:r xmlns:a="http://schemas.openxmlformats.org/drawingml/2006/main">
              <a:rPr lang="ar" sz="4000" b="1" dirty="0">
                <a:latin typeface="Times New Roman" pitchFamily="18" charset="0"/>
                <a:cs typeface="Times New Roman" pitchFamily="18" charset="0"/>
              </a:rPr>
              <a:t> </a:t>
            </a:r>
            <a:endParaRPr xmlns:a="http://schemas.openxmlformats.org/drawingml/2006/main" lang="en-US" sz="4000" dirty="0">
              <a:latin typeface="Times New Roman" pitchFamily="18" charset="0"/>
              <a:cs typeface="Times New Roman" pitchFamily="18" charset="0"/>
            </a:endParaRPr>
          </a:p>
          <a:p>
            <a:pPr algn="just">
              <a:lnSpc>
                <a:spcPct val="100000"/>
              </a:lnSpc>
            </a:pPr>
            <a:endParaRPr lang="en-US" dirty="0">
              <a:latin typeface="Times New Roman" pitchFamily="18" charset="0"/>
              <a:cs typeface="Times New Roman" pitchFamily="18" charset="0"/>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930" y="0"/>
            <a:ext cx="11962151" cy="2353456"/>
          </a:xfrm>
        </p:spPr>
        <p:txBody>
          <a:bodyPr>
            <a:noAutofit/>
          </a:bodyPr>
          <a:lstStyle/>
          <a:p>
            <a:pPr xmlns:a="http://schemas.openxmlformats.org/drawingml/2006/main" algn="ctr">
              <a:lnSpc>
                <a:spcPct val="100000"/>
              </a:lnSpc>
              <a:bidi/>
            </a:pPr>
            <a:r xmlns:a="http://schemas.openxmlformats.org/drawingml/2006/main">
              <a:rPr lang="ar" b="1" dirty="0">
                <a:solidFill>
                  <a:srgbClr val="C00000"/>
                </a:solidFill>
                <a:latin typeface="Times New Roman" pitchFamily="18" charset="0"/>
                <a:cs typeface="Times New Roman" pitchFamily="18" charset="0"/>
              </a:rPr>
              <a:t>مضاعفات الولادة </a:t>
            </a:r>
            <a:br xmlns:a="http://schemas.openxmlformats.org/drawingml/2006/main">
              <a:rPr lang="en-US" b="1" dirty="0">
                <a:solidFill>
                  <a:srgbClr val="C00000"/>
                </a:solidFill>
                <a:latin typeface="Times New Roman" pitchFamily="18" charset="0"/>
                <a:cs typeface="Times New Roman" pitchFamily="18" charset="0"/>
              </a:rPr>
            </a:br>
            <a:r xmlns:a="http://schemas.openxmlformats.org/drawingml/2006/main">
              <a:rPr lang="ar" b="1" dirty="0">
                <a:solidFill>
                  <a:srgbClr val="C00000"/>
                </a:solidFill>
                <a:latin typeface="Times New Roman" pitchFamily="18" charset="0"/>
                <a:cs typeface="Times New Roman" pitchFamily="18" charset="0"/>
              </a:rPr>
              <a:t>س) الولادة بعد الموعد المحدد (أكثر من 42 أسبوعًا من الحمل </a:t>
            </a:r>
            <a:r xmlns:a="http://schemas.openxmlformats.org/drawingml/2006/main">
              <a:rPr lang="ar" sz="4000" b="1" dirty="0">
                <a:latin typeface="Times New Roman" pitchFamily="18" charset="0"/>
                <a:cs typeface="Times New Roman" pitchFamily="18" charset="0"/>
              </a:rPr>
              <a:t>)</a:t>
            </a:r>
          </a:p>
        </p:txBody>
      </p:sp>
      <p:sp>
        <p:nvSpPr>
          <p:cNvPr id="3" name="Content Placeholder 2"/>
          <p:cNvSpPr>
            <a:spLocks noGrp="1"/>
          </p:cNvSpPr>
          <p:nvPr>
            <p:ph idx="1"/>
          </p:nvPr>
        </p:nvSpPr>
        <p:spPr>
          <a:xfrm>
            <a:off x="0" y="2098623"/>
            <a:ext cx="12067082" cy="4759377"/>
          </a:xfrm>
        </p:spPr>
        <p:txBody>
          <a:bodyPr>
            <a:normAutofit/>
          </a:bodyPr>
          <a:lstStyle/>
          <a:p>
            <a:pPr xmlns:a="http://schemas.openxmlformats.org/drawingml/2006/main" algn="just">
              <a:lnSpc>
                <a:spcPct val="100000"/>
              </a:lnSpc>
              <a:buNone/>
              <a:bidi/>
            </a:pPr>
            <a:r xmlns:a="http://schemas.openxmlformats.org/drawingml/2006/main">
              <a:rPr lang="ar" sz="4000" dirty="0">
                <a:latin typeface="Times New Roman" pitchFamily="18" charset="0"/>
                <a:cs typeface="Times New Roman" pitchFamily="18" charset="0"/>
              </a:rPr>
              <a:t>تداعيات:</a:t>
            </a:r>
          </a:p>
          <a:p>
            <a:pPr xmlns:a="http://schemas.openxmlformats.org/drawingml/2006/main" marL="800100" indent="-742950" algn="just">
              <a:lnSpc>
                <a:spcPct val="100000"/>
              </a:lnSpc>
              <a:buFont typeface="+mj-lt"/>
              <a:buAutoNum type="arabicPeriod"/>
              <a:bidi/>
            </a:pPr>
            <a:r xmlns:a="http://schemas.openxmlformats.org/drawingml/2006/main">
              <a:rPr lang="ar" sz="4400" dirty="0">
                <a:latin typeface="Times New Roman" pitchFamily="18" charset="0"/>
                <a:cs typeface="Times New Roman" pitchFamily="18" charset="0"/>
              </a:rPr>
              <a:t>احتمالية تحريض الولادة</a:t>
            </a:r>
          </a:p>
          <a:p>
            <a:pPr xmlns:a="http://schemas.openxmlformats.org/drawingml/2006/main" marL="800100" indent="-742950" algn="just">
              <a:lnSpc>
                <a:spcPct val="100000"/>
              </a:lnSpc>
              <a:buFont typeface="+mj-lt"/>
              <a:buAutoNum type="arabicPeriod"/>
              <a:bidi/>
            </a:pPr>
            <a:r xmlns:a="http://schemas.openxmlformats.org/drawingml/2006/main">
              <a:rPr lang="ar" sz="4400" dirty="0">
                <a:latin typeface="Times New Roman" pitchFamily="18" charset="0"/>
                <a:cs typeface="Times New Roman" pitchFamily="18" charset="0"/>
              </a:rPr>
              <a:t>انخفاض تدفق المشيمة</a:t>
            </a:r>
          </a:p>
          <a:p>
            <a:pPr xmlns:a="http://schemas.openxmlformats.org/drawingml/2006/main" marL="800100" indent="-742950" algn="just">
              <a:lnSpc>
                <a:spcPct val="100000"/>
              </a:lnSpc>
              <a:buFont typeface="+mj-lt"/>
              <a:buAutoNum type="arabicPeriod"/>
              <a:bidi/>
            </a:pPr>
            <a:r xmlns:a="http://schemas.openxmlformats.org/drawingml/2006/main">
              <a:rPr lang="ar" sz="4400" dirty="0" err="1">
                <a:latin typeface="Times New Roman" pitchFamily="18" charset="0"/>
                <a:cs typeface="Times New Roman" pitchFamily="18" charset="0"/>
              </a:rPr>
              <a:t>قلة السائل الأمنيوسي</a:t>
            </a:r>
            <a:r xmlns:a="http://schemas.openxmlformats.org/drawingml/2006/main">
              <a:rPr lang="ar" sz="4400" dirty="0">
                <a:latin typeface="Times New Roman" pitchFamily="18" charset="0"/>
                <a:cs typeface="Times New Roman" pitchFamily="18" charset="0"/>
              </a:rPr>
              <a:t> </a:t>
            </a:r>
          </a:p>
          <a:p>
            <a:pPr xmlns:a="http://schemas.openxmlformats.org/drawingml/2006/main" marL="800100" indent="-742950" algn="just">
              <a:lnSpc>
                <a:spcPct val="100000"/>
              </a:lnSpc>
              <a:buFont typeface="+mj-lt"/>
              <a:buAutoNum type="arabicPeriod"/>
              <a:bidi/>
            </a:pPr>
            <a:r xmlns:a="http://schemas.openxmlformats.org/drawingml/2006/main">
              <a:rPr lang="ar" sz="4400" dirty="0">
                <a:latin typeface="Times New Roman" pitchFamily="18" charset="0"/>
                <a:cs typeface="Times New Roman" pitchFamily="18" charset="0"/>
              </a:rPr>
              <a:t>شفط </a:t>
            </a:r>
            <a:r xmlns:a="http://schemas.openxmlformats.org/drawingml/2006/main">
              <a:rPr lang="ar" sz="4400" dirty="0" err="1">
                <a:latin typeface="Times New Roman" pitchFamily="18" charset="0"/>
                <a:cs typeface="Times New Roman" pitchFamily="18" charset="0"/>
              </a:rPr>
              <a:t>العقي</a:t>
            </a:r>
          </a:p>
          <a:p>
            <a:pPr xmlns:a="http://schemas.openxmlformats.org/drawingml/2006/main" algn="just">
              <a:lnSpc>
                <a:spcPct val="100000"/>
              </a:lnSpc>
              <a:buNone/>
              <a:bidi/>
            </a:pPr>
            <a:r xmlns:a="http://schemas.openxmlformats.org/drawingml/2006/main">
              <a:rPr lang="ar" sz="4000" b="1" dirty="0">
                <a:latin typeface="Times New Roman" pitchFamily="18" charset="0"/>
                <a:cs typeface="Times New Roman" pitchFamily="18" charset="0"/>
              </a:rPr>
              <a:t> </a:t>
            </a:r>
            <a:endParaRPr xmlns:a="http://schemas.openxmlformats.org/drawingml/2006/main" lang="en-US" sz="4000" dirty="0">
              <a:latin typeface="Times New Roman" pitchFamily="18" charset="0"/>
              <a:cs typeface="Times New Roman" pitchFamily="18" charset="0"/>
            </a:endParaRPr>
          </a:p>
          <a:p>
            <a:pPr algn="just">
              <a:lnSpc>
                <a:spcPct val="100000"/>
              </a:lnSpc>
            </a:pPr>
            <a:endParaRPr lang="en-US" dirty="0">
              <a:latin typeface="Times New Roman" pitchFamily="18" charset="0"/>
              <a:cs typeface="Times New Roman" pitchFamily="18" charset="0"/>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007121" cy="1417638"/>
          </a:xfrm>
        </p:spPr>
        <p:txBody>
          <a:bodyPr>
            <a:noAutofit/>
          </a:bodyPr>
          <a:lstStyle/>
          <a:p>
            <a:pPr xmlns:a="http://schemas.openxmlformats.org/drawingml/2006/main" algn="ctr">
              <a:lnSpc>
                <a:spcPct val="100000"/>
              </a:lnSpc>
              <a:bidi/>
            </a:pPr>
            <a:r xmlns:a="http://schemas.openxmlformats.org/drawingml/2006/main">
              <a:rPr lang="ar" sz="4000" b="1" dirty="0">
                <a:solidFill>
                  <a:srgbClr val="C00000"/>
                </a:solidFill>
                <a:latin typeface="Times New Roman" pitchFamily="18" charset="0"/>
                <a:cs typeface="Times New Roman" pitchFamily="18" charset="0"/>
              </a:rPr>
              <a:t>مضاعفات الولادة </a:t>
            </a:r>
            <a:br xmlns:a="http://schemas.openxmlformats.org/drawingml/2006/main">
              <a:rPr lang="en-US" sz="4000" b="1" dirty="0">
                <a:solidFill>
                  <a:srgbClr val="C00000"/>
                </a:solidFill>
                <a:latin typeface="Times New Roman" pitchFamily="18" charset="0"/>
                <a:cs typeface="Times New Roman" pitchFamily="18" charset="0"/>
              </a:rPr>
            </a:br>
            <a:r xmlns:a="http://schemas.openxmlformats.org/drawingml/2006/main">
              <a:rPr lang="ar" sz="4000" b="1" dirty="0">
                <a:solidFill>
                  <a:srgbClr val="C00000"/>
                </a:solidFill>
                <a:latin typeface="Times New Roman" pitchFamily="18" charset="0"/>
                <a:cs typeface="Times New Roman" pitchFamily="18" charset="0"/>
              </a:rPr>
              <a:t>: ضخامة الجنين (وزن الرضيع 4000 جرام)</a:t>
            </a:r>
          </a:p>
        </p:txBody>
      </p:sp>
      <p:sp>
        <p:nvSpPr>
          <p:cNvPr id="3" name="Content Placeholder 2"/>
          <p:cNvSpPr>
            <a:spLocks noGrp="1"/>
          </p:cNvSpPr>
          <p:nvPr>
            <p:ph idx="1"/>
          </p:nvPr>
        </p:nvSpPr>
        <p:spPr>
          <a:xfrm>
            <a:off x="0" y="1603947"/>
            <a:ext cx="12007120" cy="5111645"/>
          </a:xfrm>
        </p:spPr>
        <p:txBody>
          <a:bodyPr>
            <a:normAutofit/>
          </a:bodyPr>
          <a:lstStyle/>
          <a:p>
            <a:pPr xmlns:a="http://schemas.openxmlformats.org/drawingml/2006/main" algn="just">
              <a:lnSpc>
                <a:spcPct val="100000"/>
              </a:lnSpc>
              <a:buNone/>
              <a:bidi/>
            </a:pPr>
            <a:r xmlns:a="http://schemas.openxmlformats.org/drawingml/2006/main">
              <a:rPr lang="ar" sz="4000" u="sng" dirty="0">
                <a:latin typeface="Times New Roman" pitchFamily="18" charset="0"/>
                <a:cs typeface="Times New Roman" pitchFamily="18" charset="0"/>
              </a:rPr>
              <a:t>العوامل المهيئة:</a:t>
            </a:r>
            <a:r xmlns:a="http://schemas.openxmlformats.org/drawingml/2006/main">
              <a:rPr lang="ar" sz="4000" dirty="0">
                <a:latin typeface="Times New Roman" pitchFamily="18" charset="0"/>
                <a:cs typeface="Times New Roman" pitchFamily="18" charset="0"/>
              </a:rPr>
              <a:t> </a:t>
            </a:r>
          </a:p>
          <a:p>
            <a:pPr xmlns:a="http://schemas.openxmlformats.org/drawingml/2006/main" marL="514350" indent="-514350" algn="just">
              <a:lnSpc>
                <a:spcPct val="100000"/>
              </a:lnSpc>
              <a:buFont typeface="+mj-lt"/>
              <a:buAutoNum type="arabicPeriod"/>
              <a:bidi/>
            </a:pPr>
            <a:r xmlns:a="http://schemas.openxmlformats.org/drawingml/2006/main">
              <a:rPr lang="ar" sz="4000" dirty="0">
                <a:latin typeface="Times New Roman" pitchFamily="18" charset="0"/>
                <a:cs typeface="Times New Roman" pitchFamily="18" charset="0"/>
              </a:rPr>
              <a:t>الجنس ذكر</a:t>
            </a:r>
          </a:p>
          <a:p>
            <a:pPr xmlns:a="http://schemas.openxmlformats.org/drawingml/2006/main" marL="514350" indent="-514350" algn="just">
              <a:lnSpc>
                <a:spcPct val="100000"/>
              </a:lnSpc>
              <a:buFont typeface="+mj-lt"/>
              <a:buAutoNum type="arabicPeriod"/>
              <a:bidi/>
            </a:pPr>
            <a:r xmlns:a="http://schemas.openxmlformats.org/drawingml/2006/main">
              <a:rPr lang="ar" sz="4000" dirty="0">
                <a:latin typeface="Times New Roman" pitchFamily="18" charset="0"/>
                <a:cs typeface="Times New Roman" pitchFamily="18" charset="0"/>
              </a:rPr>
              <a:t>الآباء الكبار،</a:t>
            </a:r>
          </a:p>
          <a:p>
            <a:pPr xmlns:a="http://schemas.openxmlformats.org/drawingml/2006/main" marL="514350" indent="-514350" algn="just">
              <a:lnSpc>
                <a:spcPct val="100000"/>
              </a:lnSpc>
              <a:buFont typeface="+mj-lt"/>
              <a:buAutoNum type="arabicPeriod"/>
              <a:bidi/>
            </a:pPr>
            <a:r xmlns:a="http://schemas.openxmlformats.org/drawingml/2006/main">
              <a:rPr lang="ar" sz="4000" dirty="0">
                <a:latin typeface="Times New Roman" pitchFamily="18" charset="0"/>
                <a:cs typeface="Times New Roman" pitchFamily="18" charset="0"/>
              </a:rPr>
              <a:t>مرض السكري لدى الأم،</a:t>
            </a:r>
          </a:p>
          <a:p>
            <a:pPr xmlns:a="http://schemas.openxmlformats.org/drawingml/2006/main" marL="514350" indent="-514350" algn="just">
              <a:lnSpc>
                <a:spcPct val="100000"/>
              </a:lnSpc>
              <a:buFont typeface="+mj-lt"/>
              <a:buAutoNum type="arabicPeriod"/>
              <a:bidi/>
            </a:pPr>
            <a:r xmlns:a="http://schemas.openxmlformats.org/drawingml/2006/main">
              <a:rPr lang="ar" sz="4000" dirty="0">
                <a:latin typeface="Times New Roman" pitchFamily="18" charset="0"/>
                <a:cs typeface="Times New Roman" pitchFamily="18" charset="0"/>
              </a:rPr>
              <a:t>طفل كبير سابق،</a:t>
            </a:r>
          </a:p>
          <a:p>
            <a:pPr xmlns:a="http://schemas.openxmlformats.org/drawingml/2006/main" marL="514350" indent="-514350" algn="just">
              <a:lnSpc>
                <a:spcPct val="100000"/>
              </a:lnSpc>
              <a:buFont typeface="+mj-lt"/>
              <a:buAutoNum type="arabicPeriod"/>
              <a:bidi/>
            </a:pPr>
            <a:r xmlns:a="http://schemas.openxmlformats.org/drawingml/2006/main">
              <a:rPr lang="ar" sz="4000" dirty="0" err="1">
                <a:latin typeface="Times New Roman" pitchFamily="18" charset="0"/>
                <a:cs typeface="Times New Roman" pitchFamily="18" charset="0"/>
              </a:rPr>
              <a:t>التعددية </a:t>
            </a:r>
            <a:r xmlns:a="http://schemas.openxmlformats.org/drawingml/2006/main">
              <a:rPr lang="ar" sz="4000" dirty="0">
                <a:latin typeface="Times New Roman" pitchFamily="18" charset="0"/>
                <a:cs typeface="Times New Roman" pitchFamily="18" charset="0"/>
              </a:rPr>
              <a:t>الكبرى </a:t>
            </a:r>
            <a:r xmlns:a="http://schemas.openxmlformats.org/drawingml/2006/main">
              <a:rPr lang="ar" sz="4000" dirty="0">
                <a:latin typeface="Times New Roman" pitchFamily="18" charset="0"/>
                <a:cs typeface="Times New Roman" pitchFamily="18" charset="0"/>
              </a:rPr>
              <a:t>.</a:t>
            </a:r>
          </a:p>
          <a:p>
            <a:pPr algn="just">
              <a:lnSpc>
                <a:spcPct val="100000"/>
              </a:lnSpc>
            </a:pPr>
            <a:endParaRPr lang="en-US" dirty="0">
              <a:latin typeface="Times New Roman" pitchFamily="18" charset="0"/>
              <a:cs typeface="Times New Roman" pitchFamily="18" charset="0"/>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pPr xmlns:a="http://schemas.openxmlformats.org/drawingml/2006/main" algn="just">
              <a:lnSpc>
                <a:spcPct val="100000"/>
              </a:lnSpc>
              <a:bidi/>
            </a:pPr>
            <a:r xmlns:a="http://schemas.openxmlformats.org/drawingml/2006/main">
              <a:rPr lang="ar" sz="4800" b="1" dirty="0">
                <a:solidFill>
                  <a:srgbClr val="C00000"/>
                </a:solidFill>
                <a:latin typeface="Times New Roman" pitchFamily="18" charset="0"/>
                <a:cs typeface="Times New Roman" pitchFamily="18" charset="0"/>
              </a:rPr>
              <a:t>ر) </a:t>
            </a:r>
            <a:r xmlns:a="http://schemas.openxmlformats.org/drawingml/2006/main">
              <a:rPr lang="ar" sz="4800" b="1" dirty="0" err="1">
                <a:solidFill>
                  <a:srgbClr val="C00000"/>
                </a:solidFill>
                <a:latin typeface="Times New Roman" pitchFamily="18" charset="0"/>
                <a:cs typeface="Times New Roman" pitchFamily="18" charset="0"/>
              </a:rPr>
              <a:t>ضخامة الجسم</a:t>
            </a:r>
            <a:endParaRPr xmlns:a="http://schemas.openxmlformats.org/drawingml/2006/main" lang="en-US" sz="4800" dirty="0">
              <a:latin typeface="Times New Roman" pitchFamily="18" charset="0"/>
              <a:cs typeface="Times New Roman" pitchFamily="18" charset="0"/>
            </a:endParaRPr>
          </a:p>
        </p:txBody>
      </p:sp>
      <p:sp>
        <p:nvSpPr>
          <p:cNvPr id="3" name="Content Placeholder 2"/>
          <p:cNvSpPr>
            <a:spLocks noGrp="1"/>
          </p:cNvSpPr>
          <p:nvPr>
            <p:ph idx="1"/>
          </p:nvPr>
        </p:nvSpPr>
        <p:spPr>
          <a:xfrm>
            <a:off x="-1" y="1371600"/>
            <a:ext cx="11962152" cy="5486400"/>
          </a:xfrm>
        </p:spPr>
        <p:txBody>
          <a:bodyPr>
            <a:normAutofit fontScale="92500" lnSpcReduction="20000"/>
          </a:bodyPr>
          <a:lstStyle/>
          <a:p>
            <a:pPr xmlns:a="http://schemas.openxmlformats.org/drawingml/2006/main" algn="just">
              <a:lnSpc>
                <a:spcPct val="110000"/>
              </a:lnSpc>
              <a:buNone/>
              <a:bidi/>
            </a:pPr>
            <a:r xmlns:a="http://schemas.openxmlformats.org/drawingml/2006/main">
              <a:rPr lang="ar" sz="3500" u="sng" dirty="0">
                <a:latin typeface="Times New Roman" pitchFamily="18" charset="0"/>
                <a:cs typeface="Times New Roman" pitchFamily="18" charset="0"/>
              </a:rPr>
              <a:t>تداعيات:</a:t>
            </a:r>
            <a:r xmlns:a="http://schemas.openxmlformats.org/drawingml/2006/main">
              <a:rPr lang="ar" sz="3500" dirty="0">
                <a:latin typeface="Times New Roman" pitchFamily="18" charset="0"/>
                <a:cs typeface="Times New Roman" pitchFamily="18" charset="0"/>
              </a:rPr>
              <a:t> </a:t>
            </a:r>
          </a:p>
          <a:p>
            <a:pPr xmlns:a="http://schemas.openxmlformats.org/drawingml/2006/main" marL="514350" indent="-514350" algn="just">
              <a:lnSpc>
                <a:spcPct val="110000"/>
              </a:lnSpc>
              <a:buFont typeface="+mj-lt"/>
              <a:buAutoNum type="arabicPeriod"/>
              <a:bidi/>
            </a:pPr>
            <a:r xmlns:a="http://schemas.openxmlformats.org/drawingml/2006/main">
              <a:rPr lang="ar" sz="3500" dirty="0">
                <a:latin typeface="Times New Roman" pitchFamily="18" charset="0"/>
                <a:cs typeface="Times New Roman" pitchFamily="18" charset="0"/>
              </a:rPr>
              <a:t>العمل غير السليم</a:t>
            </a:r>
          </a:p>
          <a:p>
            <a:pPr xmlns:a="http://schemas.openxmlformats.org/drawingml/2006/main" marL="514350" indent="-514350" algn="just">
              <a:lnSpc>
                <a:spcPct val="110000"/>
              </a:lnSpc>
              <a:buFont typeface="+mj-lt"/>
              <a:buAutoNum type="arabicPeriod"/>
              <a:bidi/>
            </a:pPr>
            <a:r xmlns:a="http://schemas.openxmlformats.org/drawingml/2006/main">
              <a:rPr lang="ar" sz="3500" dirty="0">
                <a:latin typeface="Times New Roman" pitchFamily="18" charset="0"/>
                <a:cs typeface="Times New Roman" pitchFamily="18" charset="0"/>
              </a:rPr>
              <a:t>تمزق الأنسجة الرخوة أثناء الولادة،</a:t>
            </a:r>
          </a:p>
          <a:p>
            <a:pPr xmlns:a="http://schemas.openxmlformats.org/drawingml/2006/main" marL="514350" indent="-514350" algn="just">
              <a:lnSpc>
                <a:spcPct val="110000"/>
              </a:lnSpc>
              <a:buFont typeface="+mj-lt"/>
              <a:buAutoNum type="arabicPeriod"/>
              <a:bidi/>
            </a:pPr>
            <a:r xmlns:a="http://schemas.openxmlformats.org/drawingml/2006/main">
              <a:rPr lang="ar" sz="3500" dirty="0">
                <a:latin typeface="Times New Roman" pitchFamily="18" charset="0"/>
                <a:cs typeface="Times New Roman" pitchFamily="18" charset="0"/>
              </a:rPr>
              <a:t>نزيف ما بعد الولادة،</a:t>
            </a:r>
          </a:p>
          <a:p>
            <a:pPr xmlns:a="http://schemas.openxmlformats.org/drawingml/2006/main" marL="514350" indent="-514350" algn="just">
              <a:lnSpc>
                <a:spcPct val="110000"/>
              </a:lnSpc>
              <a:buFont typeface="+mj-lt"/>
              <a:buAutoNum type="arabicPeriod"/>
              <a:bidi/>
            </a:pPr>
            <a:r xmlns:a="http://schemas.openxmlformats.org/drawingml/2006/main">
              <a:rPr lang="ar" sz="3500" dirty="0">
                <a:latin typeface="Times New Roman" pitchFamily="18" charset="0"/>
                <a:cs typeface="Times New Roman" pitchFamily="18" charset="0"/>
              </a:rPr>
              <a:t>شفط العقي</a:t>
            </a:r>
          </a:p>
          <a:p>
            <a:pPr xmlns:a="http://schemas.openxmlformats.org/drawingml/2006/main" marL="514350" indent="-514350" algn="just">
              <a:lnSpc>
                <a:spcPct val="110000"/>
              </a:lnSpc>
              <a:buFont typeface="+mj-lt"/>
              <a:buAutoNum type="arabicPeriod"/>
              <a:bidi/>
            </a:pPr>
            <a:r xmlns:a="http://schemas.openxmlformats.org/drawingml/2006/main">
              <a:rPr lang="ar" sz="3500" dirty="0">
                <a:latin typeface="Times New Roman" pitchFamily="18" charset="0"/>
                <a:cs typeface="Times New Roman" pitchFamily="18" charset="0"/>
              </a:rPr>
              <a:t>عسر ولادة الكتف</a:t>
            </a:r>
          </a:p>
          <a:p>
            <a:pPr xmlns:a="http://schemas.openxmlformats.org/drawingml/2006/main" marL="514350" indent="-514350" algn="just">
              <a:lnSpc>
                <a:spcPct val="110000"/>
              </a:lnSpc>
              <a:buFont typeface="+mj-lt"/>
              <a:buAutoNum type="arabicPeriod"/>
              <a:bidi/>
            </a:pPr>
            <a:r xmlns:a="http://schemas.openxmlformats.org/drawingml/2006/main">
              <a:rPr lang="ar" sz="3500" dirty="0">
                <a:latin typeface="Times New Roman" pitchFamily="18" charset="0"/>
                <a:cs typeface="Times New Roman" pitchFamily="18" charset="0"/>
              </a:rPr>
              <a:t>إصابة الضفيرة العضدية،</a:t>
            </a:r>
          </a:p>
          <a:p>
            <a:pPr xmlns:a="http://schemas.openxmlformats.org/drawingml/2006/main" marL="514350" indent="-514350" algn="just">
              <a:lnSpc>
                <a:spcPct val="110000"/>
              </a:lnSpc>
              <a:buFont typeface="+mj-lt"/>
              <a:buAutoNum type="arabicPeriod"/>
              <a:bidi/>
            </a:pPr>
            <a:r xmlns:a="http://schemas.openxmlformats.org/drawingml/2006/main">
              <a:rPr lang="ar" sz="3500" dirty="0">
                <a:latin typeface="Times New Roman" pitchFamily="18" charset="0"/>
                <a:cs typeface="Times New Roman" pitchFamily="18" charset="0"/>
              </a:rPr>
              <a:t>كسر الترقوة،</a:t>
            </a:r>
          </a:p>
          <a:p>
            <a:pPr xmlns:a="http://schemas.openxmlformats.org/drawingml/2006/main" marL="514350" indent="-514350" algn="just">
              <a:lnSpc>
                <a:spcPct val="110000"/>
              </a:lnSpc>
              <a:buFont typeface="+mj-lt"/>
              <a:buAutoNum type="arabicPeriod"/>
              <a:bidi/>
            </a:pPr>
            <a:r xmlns:a="http://schemas.openxmlformats.org/drawingml/2006/main">
              <a:rPr lang="ar" sz="3500" dirty="0">
                <a:latin typeface="Times New Roman" pitchFamily="18" charset="0"/>
                <a:cs typeface="Times New Roman" pitchFamily="18" charset="0"/>
              </a:rPr>
              <a:t>الاختناق</a:t>
            </a:r>
          </a:p>
          <a:p>
            <a:pPr algn="just">
              <a:lnSpc>
                <a:spcPct val="110000"/>
              </a:lnSpc>
            </a:pPr>
            <a:endParaRPr lang="en-US" dirty="0">
              <a:latin typeface="Times New Roman" pitchFamily="18" charset="0"/>
              <a:cs typeface="Times New Roman" pitchFamily="18" charset="0"/>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920" y="-164892"/>
            <a:ext cx="11917180" cy="1573967"/>
          </a:xfrm>
        </p:spPr>
        <p:txBody>
          <a:bodyPr>
            <a:noAutofit/>
          </a:bodyPr>
          <a:lstStyle/>
          <a:p>
            <a:pPr xmlns:a="http://schemas.openxmlformats.org/drawingml/2006/main" algn="ctr">
              <a:lnSpc>
                <a:spcPct val="100000"/>
              </a:lnSpc>
              <a:bidi/>
            </a:pPr>
            <a:r xmlns:a="http://schemas.openxmlformats.org/drawingml/2006/main">
              <a:rPr lang="ar" b="1" dirty="0">
                <a:solidFill>
                  <a:srgbClr val="C00000"/>
                </a:solidFill>
                <a:latin typeface="Times New Roman" pitchFamily="18" charset="0"/>
                <a:cs typeface="Times New Roman" pitchFamily="18" charset="0"/>
              </a:rPr>
              <a:t>مضاعفات الولادة </a:t>
            </a:r>
            <a:br xmlns:a="http://schemas.openxmlformats.org/drawingml/2006/main">
              <a:rPr lang="en-US" b="1" dirty="0">
                <a:solidFill>
                  <a:srgbClr val="C00000"/>
                </a:solidFill>
                <a:latin typeface="Times New Roman" pitchFamily="18" charset="0"/>
                <a:cs typeface="Times New Roman" pitchFamily="18" charset="0"/>
              </a:rPr>
            </a:br>
            <a:r xmlns:a="http://schemas.openxmlformats.org/drawingml/2006/main">
              <a:rPr lang="ar" b="1" dirty="0">
                <a:solidFill>
                  <a:srgbClr val="C00000"/>
                </a:solidFill>
                <a:latin typeface="Times New Roman" pitchFamily="18" charset="0"/>
                <a:cs typeface="Times New Roman" pitchFamily="18" charset="0"/>
              </a:rPr>
              <a:t>س .) كثرة السائل الأمنيوسي</a:t>
            </a:r>
          </a:p>
        </p:txBody>
      </p:sp>
      <p:sp>
        <p:nvSpPr>
          <p:cNvPr id="3" name="Content Placeholder 2"/>
          <p:cNvSpPr>
            <a:spLocks noGrp="1"/>
          </p:cNvSpPr>
          <p:nvPr>
            <p:ph idx="1"/>
          </p:nvPr>
        </p:nvSpPr>
        <p:spPr>
          <a:xfrm>
            <a:off x="0" y="1409075"/>
            <a:ext cx="12192000" cy="5448925"/>
          </a:xfrm>
        </p:spPr>
        <p:txBody>
          <a:bodyPr>
            <a:normAutofit/>
          </a:bodyPr>
          <a:lstStyle/>
          <a:p>
            <a:pPr xmlns:a="http://schemas.openxmlformats.org/drawingml/2006/main" algn="just">
              <a:lnSpc>
                <a:spcPct val="100000"/>
              </a:lnSpc>
              <a:buNone/>
              <a:bidi/>
            </a:pPr>
            <a:r xmlns:a="http://schemas.openxmlformats.org/drawingml/2006/main">
              <a:rPr lang="ar" dirty="0">
                <a:latin typeface="Times New Roman" pitchFamily="18" charset="0"/>
                <a:cs typeface="Times New Roman" pitchFamily="18" charset="0"/>
              </a:rPr>
              <a:t>- أكثر من 2000 مل من السائل الأمنيوسي</a:t>
            </a:r>
          </a:p>
          <a:p>
            <a:pPr xmlns:a="http://schemas.openxmlformats.org/drawingml/2006/main" algn="just">
              <a:lnSpc>
                <a:spcPct val="100000"/>
              </a:lnSpc>
              <a:buNone/>
              <a:bidi/>
            </a:pPr>
            <a:r xmlns:a="http://schemas.openxmlformats.org/drawingml/2006/main">
              <a:rPr lang="ar" dirty="0">
                <a:latin typeface="Times New Roman" pitchFamily="18" charset="0"/>
                <a:cs typeface="Times New Roman" pitchFamily="18" charset="0"/>
              </a:rPr>
              <a:t>- سبب غير معروف ولكن توجد تشوهات جنينية رئيسية بنسبة 20٪</a:t>
            </a:r>
          </a:p>
          <a:p>
            <a:pPr xmlns:a="http://schemas.openxmlformats.org/drawingml/2006/main" marL="0" indent="0" algn="just">
              <a:lnSpc>
                <a:spcPct val="100000"/>
              </a:lnSpc>
              <a:buNone/>
              <a:bidi/>
            </a:pPr>
            <a:r xmlns:a="http://schemas.openxmlformats.org/drawingml/2006/main">
              <a:rPr lang="ar" u="sng" dirty="0">
                <a:latin typeface="Times New Roman" pitchFamily="18" charset="0"/>
                <a:cs typeface="Times New Roman" pitchFamily="18" charset="0"/>
              </a:rPr>
              <a:t>التأثيرات على الأم:</a:t>
            </a:r>
          </a:p>
          <a:p>
            <a:pPr xmlns:a="http://schemas.openxmlformats.org/drawingml/2006/main" algn="just">
              <a:lnSpc>
                <a:spcPct val="100000"/>
              </a:lnSpc>
              <a:bidi/>
            </a:pPr>
            <a:r xmlns:a="http://schemas.openxmlformats.org/drawingml/2006/main">
              <a:rPr lang="ar" dirty="0">
                <a:latin typeface="Times New Roman" pitchFamily="18" charset="0"/>
                <a:cs typeface="Times New Roman" pitchFamily="18" charset="0"/>
              </a:rPr>
              <a:t>ضيق في التنفس،</a:t>
            </a:r>
          </a:p>
          <a:p>
            <a:pPr xmlns:a="http://schemas.openxmlformats.org/drawingml/2006/main" algn="just">
              <a:lnSpc>
                <a:spcPct val="100000"/>
              </a:lnSpc>
              <a:bidi/>
            </a:pPr>
            <a:r xmlns:a="http://schemas.openxmlformats.org/drawingml/2006/main">
              <a:rPr lang="ar" dirty="0">
                <a:latin typeface="Times New Roman" pitchFamily="18" charset="0"/>
                <a:cs typeface="Times New Roman" pitchFamily="18" charset="0"/>
              </a:rPr>
              <a:t>الوذمة</a:t>
            </a:r>
          </a:p>
          <a:p>
            <a:pPr xmlns:a="http://schemas.openxmlformats.org/drawingml/2006/main" algn="just">
              <a:lnSpc>
                <a:spcPct val="100000"/>
              </a:lnSpc>
              <a:bidi/>
            </a:pPr>
            <a:r xmlns:a="http://schemas.openxmlformats.org/drawingml/2006/main">
              <a:rPr lang="ar" dirty="0">
                <a:latin typeface="Times New Roman" pitchFamily="18" charset="0"/>
                <a:cs typeface="Times New Roman" pitchFamily="18" charset="0"/>
              </a:rPr>
              <a:t>خلل في الرحم</a:t>
            </a:r>
          </a:p>
          <a:p>
            <a:pPr xmlns:a="http://schemas.openxmlformats.org/drawingml/2006/main" algn="just">
              <a:lnSpc>
                <a:spcPct val="100000"/>
              </a:lnSpc>
              <a:bidi/>
            </a:pPr>
            <a:r xmlns:a="http://schemas.openxmlformats.org/drawingml/2006/main">
              <a:rPr lang="ar" dirty="0" err="1">
                <a:latin typeface="Times New Roman" pitchFamily="18" charset="0"/>
                <a:cs typeface="Times New Roman" pitchFamily="18" charset="0"/>
              </a:rPr>
              <a:t>انفصال </a:t>
            </a:r>
            <a:r xmlns:a="http://schemas.openxmlformats.org/drawingml/2006/main">
              <a:rPr lang="ar" dirty="0">
                <a:latin typeface="Times New Roman" pitchFamily="18" charset="0"/>
                <a:cs typeface="Times New Roman" pitchFamily="18" charset="0"/>
              </a:rPr>
              <a:t>المشيمة</a:t>
            </a:r>
          </a:p>
          <a:p>
            <a:pPr xmlns:a="http://schemas.openxmlformats.org/drawingml/2006/main" algn="just">
              <a:lnSpc>
                <a:spcPct val="100000"/>
              </a:lnSpc>
              <a:bidi/>
            </a:pPr>
            <a:r xmlns:a="http://schemas.openxmlformats.org/drawingml/2006/main">
              <a:rPr lang="ar" dirty="0">
                <a:latin typeface="Times New Roman" pitchFamily="18" charset="0"/>
                <a:cs typeface="Times New Roman" pitchFamily="18" charset="0"/>
              </a:rPr>
              <a:t>نزيف ما بعد الولادة</a:t>
            </a:r>
          </a:p>
          <a:p>
            <a:pPr marL="0" indent="0" algn="just">
              <a:lnSpc>
                <a:spcPct val="100000"/>
              </a:lnSpc>
              <a:buNone/>
            </a:pPr>
            <a:endParaRPr lang="en-US" dirty="0">
              <a:latin typeface="Times New Roman" pitchFamily="18" charset="0"/>
              <a:cs typeface="Times New Roman" pitchFamily="18" charset="0"/>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931" y="104931"/>
            <a:ext cx="12087069" cy="1495269"/>
          </a:xfrm>
        </p:spPr>
        <p:txBody>
          <a:bodyPr>
            <a:noAutofit/>
          </a:bodyPr>
          <a:lstStyle/>
          <a:p>
            <a:pPr xmlns:a="http://schemas.openxmlformats.org/drawingml/2006/main" algn="ctr">
              <a:lnSpc>
                <a:spcPct val="100000"/>
              </a:lnSpc>
              <a:bidi/>
            </a:pPr>
            <a:br xmlns:a="http://schemas.openxmlformats.org/drawingml/2006/main">
              <a:rPr lang="en-US" sz="5400" b="1" dirty="0">
                <a:solidFill>
                  <a:srgbClr val="C00000"/>
                </a:solidFill>
                <a:latin typeface="Times New Roman" pitchFamily="18" charset="0"/>
                <a:cs typeface="Times New Roman" pitchFamily="18" charset="0"/>
              </a:rPr>
            </a:br>
            <a:r xmlns:a="http://schemas.openxmlformats.org/drawingml/2006/main">
              <a:rPr lang="ar" b="1" dirty="0">
                <a:solidFill>
                  <a:srgbClr val="C00000"/>
                </a:solidFill>
                <a:latin typeface="Times New Roman" pitchFamily="18" charset="0"/>
                <a:cs typeface="Times New Roman" pitchFamily="18" charset="0"/>
              </a:rPr>
              <a:t>مضاعفات الولادة </a:t>
            </a:r>
            <a:br xmlns:a="http://schemas.openxmlformats.org/drawingml/2006/main">
              <a:rPr lang="en-US" b="1" dirty="0">
                <a:solidFill>
                  <a:srgbClr val="C00000"/>
                </a:solidFill>
                <a:latin typeface="Times New Roman" pitchFamily="18" charset="0"/>
                <a:cs typeface="Times New Roman" pitchFamily="18" charset="0"/>
              </a:rPr>
            </a:br>
            <a:r xmlns:a="http://schemas.openxmlformats.org/drawingml/2006/main">
              <a:rPr lang="ar" b="1" dirty="0">
                <a:solidFill>
                  <a:srgbClr val="C00000"/>
                </a:solidFill>
                <a:latin typeface="Times New Roman" pitchFamily="18" charset="0"/>
                <a:cs typeface="Times New Roman" pitchFamily="18" charset="0"/>
              </a:rPr>
              <a:t>س .) كثرة السائل الأمنيوسي</a:t>
            </a:r>
            <a:br xmlns:a="http://schemas.openxmlformats.org/drawingml/2006/main">
              <a:rPr lang="en-US" sz="5400" dirty="0">
                <a:solidFill>
                  <a:srgbClr val="C00000"/>
                </a:solidFill>
                <a:latin typeface="Times New Roman" pitchFamily="18" charset="0"/>
                <a:cs typeface="Times New Roman" pitchFamily="18" charset="0"/>
              </a:rPr>
            </a:br>
            <a:endParaRPr xmlns:a="http://schemas.openxmlformats.org/drawingml/2006/main" lang="en-US" sz="54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828800"/>
            <a:ext cx="11737298" cy="5029200"/>
          </a:xfrm>
        </p:spPr>
        <p:txBody>
          <a:bodyPr>
            <a:normAutofit fontScale="85000" lnSpcReduction="20000"/>
          </a:bodyPr>
          <a:lstStyle/>
          <a:p>
            <a:pPr xmlns:a="http://schemas.openxmlformats.org/drawingml/2006/main" marL="0" indent="0" algn="just">
              <a:lnSpc>
                <a:spcPct val="110000"/>
              </a:lnSpc>
              <a:buNone/>
              <a:bidi/>
            </a:pPr>
            <a:r xmlns:a="http://schemas.openxmlformats.org/drawingml/2006/main">
              <a:rPr lang="ar" sz="4000" b="1" dirty="0">
                <a:solidFill>
                  <a:srgbClr val="C00000"/>
                </a:solidFill>
                <a:latin typeface="Times New Roman" pitchFamily="18" charset="0"/>
                <a:cs typeface="Times New Roman" pitchFamily="18" charset="0"/>
              </a:rPr>
              <a:t>التأثيرات على الجنين:</a:t>
            </a:r>
          </a:p>
          <a:p>
            <a:pPr xmlns:a="http://schemas.openxmlformats.org/drawingml/2006/main" algn="just">
              <a:lnSpc>
                <a:spcPct val="110000"/>
              </a:lnSpc>
              <a:buFont typeface="Wingdings" pitchFamily="2" charset="2"/>
              <a:buChar char="§"/>
              <a:bidi/>
            </a:pPr>
            <a:r xmlns:a="http://schemas.openxmlformats.org/drawingml/2006/main">
              <a:rPr lang="ar" sz="4000" dirty="0">
                <a:latin typeface="Times New Roman" pitchFamily="18" charset="0"/>
                <a:cs typeface="Times New Roman" pitchFamily="18" charset="0"/>
              </a:rPr>
              <a:t>التشوهات،</a:t>
            </a:r>
          </a:p>
          <a:p>
            <a:pPr xmlns:a="http://schemas.openxmlformats.org/drawingml/2006/main" algn="just">
              <a:lnSpc>
                <a:spcPct val="110000"/>
              </a:lnSpc>
              <a:buFont typeface="Wingdings" pitchFamily="2" charset="2"/>
              <a:buChar char="§"/>
              <a:bidi/>
            </a:pPr>
            <a:r xmlns:a="http://schemas.openxmlformats.org/drawingml/2006/main">
              <a:rPr lang="ar" sz="4000" dirty="0">
                <a:latin typeface="Times New Roman" pitchFamily="18" charset="0"/>
                <a:cs typeface="Times New Roman" pitchFamily="18" charset="0"/>
              </a:rPr>
              <a:t>الولادة المبكرة</a:t>
            </a:r>
          </a:p>
          <a:p>
            <a:pPr xmlns:a="http://schemas.openxmlformats.org/drawingml/2006/main" algn="just">
              <a:lnSpc>
                <a:spcPct val="110000"/>
              </a:lnSpc>
              <a:buFont typeface="Wingdings" pitchFamily="2" charset="2"/>
              <a:buChar char="§"/>
              <a:bidi/>
            </a:pPr>
            <a:r xmlns:a="http://schemas.openxmlformats.org/drawingml/2006/main">
              <a:rPr lang="ar" sz="4000" dirty="0">
                <a:latin typeface="Times New Roman" pitchFamily="18" charset="0"/>
                <a:cs typeface="Times New Roman" pitchFamily="18" charset="0"/>
              </a:rPr>
              <a:t>يزيد معدل الوفيات،</a:t>
            </a:r>
          </a:p>
          <a:p>
            <a:pPr xmlns:a="http://schemas.openxmlformats.org/drawingml/2006/main" algn="just">
              <a:lnSpc>
                <a:spcPct val="110000"/>
              </a:lnSpc>
              <a:buFont typeface="Wingdings" pitchFamily="2" charset="2"/>
              <a:buChar char="§"/>
              <a:bidi/>
            </a:pPr>
            <a:r xmlns:a="http://schemas.openxmlformats.org/drawingml/2006/main">
              <a:rPr lang="ar" sz="4000" dirty="0">
                <a:latin typeface="Times New Roman" pitchFamily="18" charset="0"/>
                <a:cs typeface="Times New Roman" pitchFamily="18" charset="0"/>
              </a:rPr>
              <a:t>الحبل السري المتدلي</a:t>
            </a:r>
          </a:p>
          <a:p>
            <a:pPr xmlns:a="http://schemas.openxmlformats.org/drawingml/2006/main" algn="just">
              <a:lnSpc>
                <a:spcPct val="110000"/>
              </a:lnSpc>
              <a:buFont typeface="Wingdings" pitchFamily="2" charset="2"/>
              <a:buChar char="§"/>
              <a:bidi/>
            </a:pPr>
            <a:r xmlns:a="http://schemas.openxmlformats.org/drawingml/2006/main">
              <a:rPr lang="ar" sz="4000" dirty="0" err="1">
                <a:latin typeface="Times New Roman" pitchFamily="18" charset="0"/>
                <a:cs typeface="Times New Roman" pitchFamily="18" charset="0"/>
              </a:rPr>
              <a:t>سوء العرض </a:t>
            </a:r>
            <a:r xmlns:a="http://schemas.openxmlformats.org/drawingml/2006/main">
              <a:rPr lang="ar" sz="4000" dirty="0">
                <a:latin typeface="Times New Roman" pitchFamily="18" charset="0"/>
                <a:cs typeface="Times New Roman" pitchFamily="18" charset="0"/>
              </a:rPr>
              <a:t>.</a:t>
            </a:r>
          </a:p>
          <a:p>
            <a:pPr xmlns:a="http://schemas.openxmlformats.org/drawingml/2006/main" marL="0" indent="0" algn="just">
              <a:lnSpc>
                <a:spcPct val="110000"/>
              </a:lnSpc>
              <a:buNone/>
              <a:bidi/>
            </a:pPr>
            <a:r xmlns:a="http://schemas.openxmlformats.org/drawingml/2006/main">
              <a:rPr lang="ar" sz="4000" b="1" dirty="0">
                <a:solidFill>
                  <a:srgbClr val="C00000"/>
                </a:solidFill>
                <a:latin typeface="Times New Roman" pitchFamily="18" charset="0"/>
                <a:cs typeface="Times New Roman" pitchFamily="18" charset="0"/>
              </a:rPr>
              <a:t>علاج</a:t>
            </a:r>
          </a:p>
          <a:p>
            <a:pPr xmlns:a="http://schemas.openxmlformats.org/drawingml/2006/main" marL="0" indent="0" algn="just">
              <a:lnSpc>
                <a:spcPct val="110000"/>
              </a:lnSpc>
              <a:buNone/>
              <a:bidi/>
            </a:pPr>
            <a:r xmlns:a="http://schemas.openxmlformats.org/drawingml/2006/main">
              <a:rPr lang="ar" sz="4000" b="1" dirty="0">
                <a:latin typeface="Times New Roman" pitchFamily="18" charset="0"/>
                <a:cs typeface="Times New Roman" pitchFamily="18" charset="0"/>
              </a:rPr>
              <a:t>قم بإجراء بزل السلى</a:t>
            </a:r>
          </a:p>
          <a:p>
            <a:pPr marL="514350" indent="-514350" algn="just">
              <a:lnSpc>
                <a:spcPct val="110000"/>
              </a:lnSpc>
              <a:buFont typeface="+mj-lt"/>
              <a:buAutoNum type="arabicPeriod"/>
            </a:pPr>
            <a:endParaRPr lang="en-US" sz="4000" dirty="0">
              <a:latin typeface="Times New Roman" pitchFamily="18" charset="0"/>
              <a:cs typeface="Times New Roman" pitchFamily="18" charset="0"/>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843" y="194872"/>
            <a:ext cx="11952157" cy="989351"/>
          </a:xfrm>
        </p:spPr>
        <p:txBody>
          <a:bodyPr>
            <a:noAutofit/>
          </a:bodyPr>
          <a:lstStyle/>
          <a:p>
            <a:pPr xmlns:a="http://schemas.openxmlformats.org/drawingml/2006/main" algn="ctr">
              <a:lnSpc>
                <a:spcPct val="100000"/>
              </a:lnSpc>
              <a:bidi/>
            </a:pPr>
            <a:r xmlns:a="http://schemas.openxmlformats.org/drawingml/2006/main">
              <a:rPr lang="ar" sz="4800" b="1" dirty="0">
                <a:solidFill>
                  <a:srgbClr val="C00000"/>
                </a:solidFill>
                <a:latin typeface="Times New Roman" pitchFamily="18" charset="0"/>
                <a:cs typeface="Times New Roman" pitchFamily="18" charset="0"/>
              </a:rPr>
              <a:t>مضاعفات الولادة: </a:t>
            </a:r>
            <a:br xmlns:a="http://schemas.openxmlformats.org/drawingml/2006/main">
              <a:rPr lang="en-US" sz="4800" b="1" dirty="0">
                <a:solidFill>
                  <a:srgbClr val="C00000"/>
                </a:solidFill>
                <a:latin typeface="Times New Roman" pitchFamily="18" charset="0"/>
                <a:cs typeface="Times New Roman" pitchFamily="18" charset="0"/>
              </a:rPr>
            </a:br>
            <a:r xmlns:a="http://schemas.openxmlformats.org/drawingml/2006/main">
              <a:rPr lang="ar" sz="4800" b="1" dirty="0">
                <a:solidFill>
                  <a:srgbClr val="C00000"/>
                </a:solidFill>
                <a:latin typeface="Times New Roman" pitchFamily="18" charset="0"/>
                <a:cs typeface="Times New Roman" pitchFamily="18" charset="0"/>
              </a:rPr>
              <a:t>ت) قلة السائل الأمنيوسي:</a:t>
            </a:r>
          </a:p>
        </p:txBody>
      </p:sp>
      <p:sp>
        <p:nvSpPr>
          <p:cNvPr id="3" name="Content Placeholder 2"/>
          <p:cNvSpPr>
            <a:spLocks noGrp="1"/>
          </p:cNvSpPr>
          <p:nvPr>
            <p:ph idx="1"/>
          </p:nvPr>
        </p:nvSpPr>
        <p:spPr>
          <a:xfrm>
            <a:off x="104931" y="1543987"/>
            <a:ext cx="12087068" cy="5314013"/>
          </a:xfrm>
        </p:spPr>
        <p:txBody>
          <a:bodyPr>
            <a:normAutofit fontScale="55000" lnSpcReduction="20000"/>
          </a:bodyPr>
          <a:lstStyle/>
          <a:p>
            <a:pPr xmlns:a="http://schemas.openxmlformats.org/drawingml/2006/main" algn="just">
              <a:lnSpc>
                <a:spcPct val="120000"/>
              </a:lnSpc>
              <a:buFont typeface="Wingdings" panose="05000000000000000000" pitchFamily="2" charset="2"/>
              <a:buChar char="§"/>
              <a:bidi/>
            </a:pPr>
            <a:r xmlns:a="http://schemas.openxmlformats.org/drawingml/2006/main">
              <a:rPr lang="ar" sz="5400" dirty="0">
                <a:latin typeface="Times New Roman" pitchFamily="18" charset="0"/>
                <a:cs typeface="Times New Roman" pitchFamily="18" charset="0"/>
              </a:rPr>
              <a:t>انخفاض السائل الأمنيوسي إلى أقل من 50% من المعدل الطبيعي أو أقل من 500 مل عند اكتمال الحمل</a:t>
            </a:r>
          </a:p>
          <a:p>
            <a:pPr xmlns:a="http://schemas.openxmlformats.org/drawingml/2006/main" algn="just">
              <a:lnSpc>
                <a:spcPct val="120000"/>
              </a:lnSpc>
              <a:buFont typeface="Wingdings" panose="05000000000000000000" pitchFamily="2" charset="2"/>
              <a:buChar char="§"/>
              <a:bidi/>
            </a:pPr>
            <a:r xmlns:a="http://schemas.openxmlformats.org/drawingml/2006/main">
              <a:rPr lang="ar" sz="5400" dirty="0">
                <a:latin typeface="Times New Roman" pitchFamily="18" charset="0"/>
                <a:cs typeface="Times New Roman" pitchFamily="18" charset="0"/>
              </a:rPr>
              <a:t>تم العثور عليها في مرحلة ما بعد النضج،</a:t>
            </a:r>
          </a:p>
          <a:p>
            <a:pPr xmlns:a="http://schemas.openxmlformats.org/drawingml/2006/main" algn="just">
              <a:lnSpc>
                <a:spcPct val="120000"/>
              </a:lnSpc>
              <a:buFont typeface="Wingdings" panose="05000000000000000000" pitchFamily="2" charset="2"/>
              <a:buChar char="§"/>
              <a:bidi/>
            </a:pPr>
            <a:r xmlns:a="http://schemas.openxmlformats.org/drawingml/2006/main">
              <a:rPr lang="ar" sz="5400" dirty="0">
                <a:latin typeface="Times New Roman" pitchFamily="18" charset="0"/>
                <a:cs typeface="Times New Roman" pitchFamily="18" charset="0"/>
              </a:rPr>
              <a:t>يرتبط في المقام الأول بعيوب الكلى لدى الجنين وقصور المشيمة</a:t>
            </a:r>
          </a:p>
          <a:p>
            <a:pPr xmlns:a="http://schemas.openxmlformats.org/drawingml/2006/main" algn="just">
              <a:lnSpc>
                <a:spcPct val="120000"/>
              </a:lnSpc>
              <a:buFont typeface="Wingdings" panose="05000000000000000000" pitchFamily="2" charset="2"/>
              <a:buChar char="§"/>
              <a:bidi/>
            </a:pPr>
            <a:r xmlns:a="http://schemas.openxmlformats.org/drawingml/2006/main">
              <a:rPr lang="ar" sz="5400" dirty="0">
                <a:latin typeface="Times New Roman" pitchFamily="18" charset="0"/>
                <a:cs typeface="Times New Roman" pitchFamily="18" charset="0"/>
              </a:rPr>
              <a:t>الاستنتاج:</a:t>
            </a:r>
          </a:p>
          <a:p>
            <a:pPr xmlns:a="http://schemas.openxmlformats.org/drawingml/2006/main" algn="just">
              <a:lnSpc>
                <a:spcPct val="120000"/>
              </a:lnSpc>
              <a:buFont typeface="Wingdings" panose="05000000000000000000" pitchFamily="2" charset="2"/>
              <a:buChar char="ü"/>
              <a:bidi/>
            </a:pPr>
            <a:r xmlns:a="http://schemas.openxmlformats.org/drawingml/2006/main">
              <a:rPr lang="ar" sz="5400" dirty="0">
                <a:latin typeface="Times New Roman" pitchFamily="18" charset="0"/>
                <a:cs typeface="Times New Roman" pitchFamily="18" charset="0"/>
              </a:rPr>
              <a:t>مخاض غير طبيعي مع تقدم بطيء</a:t>
            </a:r>
          </a:p>
          <a:p>
            <a:pPr xmlns:a="http://schemas.openxmlformats.org/drawingml/2006/main" algn="just">
              <a:lnSpc>
                <a:spcPct val="120000"/>
              </a:lnSpc>
              <a:buFont typeface="Wingdings" panose="05000000000000000000" pitchFamily="2" charset="2"/>
              <a:buChar char="ü"/>
              <a:bidi/>
            </a:pPr>
            <a:r xmlns:a="http://schemas.openxmlformats.org/drawingml/2006/main">
              <a:rPr lang="ar" sz="5400" dirty="0">
                <a:latin typeface="Times New Roman" pitchFamily="18" charset="0"/>
                <a:cs typeface="Times New Roman" pitchFamily="18" charset="0"/>
              </a:rPr>
              <a:t>انضغاط الحبل السري،</a:t>
            </a:r>
          </a:p>
          <a:p>
            <a:pPr xmlns:a="http://schemas.openxmlformats.org/drawingml/2006/main" algn="just">
              <a:lnSpc>
                <a:spcPct val="120000"/>
              </a:lnSpc>
              <a:buFont typeface="Wingdings" panose="05000000000000000000" pitchFamily="2" charset="2"/>
              <a:buChar char="ü"/>
              <a:bidi/>
            </a:pPr>
            <a:r xmlns:a="http://schemas.openxmlformats.org/drawingml/2006/main">
              <a:rPr lang="ar" sz="5400" dirty="0">
                <a:latin typeface="Times New Roman" pitchFamily="18" charset="0"/>
                <a:cs typeface="Times New Roman" pitchFamily="18" charset="0"/>
              </a:rPr>
              <a:t>ضغط الرأس</a:t>
            </a:r>
          </a:p>
          <a:p>
            <a:pPr xmlns:a="http://schemas.openxmlformats.org/drawingml/2006/main" algn="just">
              <a:lnSpc>
                <a:spcPct val="120000"/>
              </a:lnSpc>
              <a:buFont typeface="Wingdings" panose="05000000000000000000" pitchFamily="2" charset="2"/>
              <a:buChar char="ü"/>
              <a:bidi/>
            </a:pPr>
            <a:r xmlns:a="http://schemas.openxmlformats.org/drawingml/2006/main">
              <a:rPr lang="ar" sz="5400" dirty="0">
                <a:latin typeface="Times New Roman" pitchFamily="18" charset="0"/>
                <a:cs typeface="Times New Roman" pitchFamily="18" charset="0"/>
              </a:rPr>
              <a:t>قد تحتاج إلى حقن السائل الأمينوسي أثناء الولادة</a:t>
            </a:r>
          </a:p>
          <a:p>
            <a:pPr algn="just">
              <a:lnSpc>
                <a:spcPct val="120000"/>
              </a:lnSpc>
            </a:pPr>
            <a:endParaRPr lang="en-US" sz="5400" dirty="0">
              <a:latin typeface="Times New Roman" pitchFamily="18" charset="0"/>
              <a:cs typeface="Times New Roman" pitchFamily="18" charset="0"/>
            </a:endParaRPr>
          </a:p>
          <a:p>
            <a:pPr algn="just">
              <a:lnSpc>
                <a:spcPct val="120000"/>
              </a:lnSpc>
              <a:buNone/>
            </a:pPr>
            <a:endParaRPr lang="en-US" sz="5400" dirty="0">
              <a:latin typeface="Times New Roman" pitchFamily="18" charset="0"/>
              <a:cs typeface="Times New Roman" pitchFamily="18" charset="0"/>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931" y="0"/>
            <a:ext cx="11797259" cy="1417638"/>
          </a:xfrm>
        </p:spPr>
        <p:txBody>
          <a:bodyPr>
            <a:noAutofit/>
          </a:bodyPr>
          <a:lstStyle/>
          <a:p>
            <a:pPr xmlns:a="http://schemas.openxmlformats.org/drawingml/2006/main" algn="ctr">
              <a:lnSpc>
                <a:spcPct val="100000"/>
              </a:lnSpc>
              <a:bidi/>
            </a:pPr>
            <a:br xmlns:a="http://schemas.openxmlformats.org/drawingml/2006/main">
              <a:rPr lang="en-US" sz="4800" b="1" dirty="0">
                <a:latin typeface="Times New Roman" pitchFamily="18" charset="0"/>
                <a:cs typeface="Times New Roman" pitchFamily="18" charset="0"/>
              </a:rPr>
            </a:br>
            <a:br xmlns:a="http://schemas.openxmlformats.org/drawingml/2006/main">
              <a:rPr lang="en-US" sz="4800" b="1" dirty="0">
                <a:latin typeface="Times New Roman" pitchFamily="18" charset="0"/>
                <a:cs typeface="Times New Roman" pitchFamily="18" charset="0"/>
              </a:rPr>
            </a:br>
            <a:r xmlns:a="http://schemas.openxmlformats.org/drawingml/2006/main">
              <a:rPr lang="ar" sz="4400" b="1" dirty="0">
                <a:solidFill>
                  <a:srgbClr val="C00000"/>
                </a:solidFill>
                <a:latin typeface="Times New Roman" pitchFamily="18" charset="0"/>
                <a:cs typeface="Times New Roman" pitchFamily="18" charset="0"/>
              </a:rPr>
              <a:t>مضاعفات الولادة </a:t>
            </a:r>
            <a:br xmlns:a="http://schemas.openxmlformats.org/drawingml/2006/main">
              <a:rPr lang="en-US" sz="4400" b="1" dirty="0">
                <a:solidFill>
                  <a:srgbClr val="C00000"/>
                </a:solidFill>
                <a:latin typeface="Times New Roman" pitchFamily="18" charset="0"/>
                <a:cs typeface="Times New Roman" pitchFamily="18" charset="0"/>
              </a:rPr>
            </a:br>
            <a:r xmlns:a="http://schemas.openxmlformats.org/drawingml/2006/main">
              <a:rPr lang="ar" b="1" dirty="0">
                <a:solidFill>
                  <a:srgbClr val="C00000"/>
                </a:solidFill>
                <a:latin typeface="Times New Roman" pitchFamily="18" charset="0"/>
                <a:cs typeface="Times New Roman" pitchFamily="18" charset="0"/>
              </a:rPr>
              <a:t>: عدم التناسب الرأسي الحوضي (CPD)</a:t>
            </a:r>
            <a:br xmlns:a="http://schemas.openxmlformats.org/drawingml/2006/main">
              <a:rPr lang="en-US" b="1" dirty="0">
                <a:solidFill>
                  <a:srgbClr val="C00000"/>
                </a:solidFill>
                <a:latin typeface="Times New Roman" pitchFamily="18" charset="0"/>
                <a:cs typeface="Times New Roman" pitchFamily="18" charset="0"/>
              </a:rPr>
            </a:br>
            <a:br xmlns:a="http://schemas.openxmlformats.org/drawingml/2006/main">
              <a:rPr lang="en-US" sz="4800" dirty="0">
                <a:latin typeface="Times New Roman" pitchFamily="18" charset="0"/>
                <a:cs typeface="Times New Roman" pitchFamily="18" charset="0"/>
              </a:rPr>
            </a:br>
            <a:endParaRPr xmlns:a="http://schemas.openxmlformats.org/drawingml/2006/main" lang="en-US" sz="4800" dirty="0">
              <a:latin typeface="Times New Roman" pitchFamily="18" charset="0"/>
              <a:cs typeface="Times New Roman" pitchFamily="18" charset="0"/>
            </a:endParaRPr>
          </a:p>
        </p:txBody>
      </p:sp>
      <p:sp>
        <p:nvSpPr>
          <p:cNvPr id="3" name="Content Placeholder 2"/>
          <p:cNvSpPr>
            <a:spLocks noGrp="1"/>
          </p:cNvSpPr>
          <p:nvPr>
            <p:ph idx="1"/>
          </p:nvPr>
        </p:nvSpPr>
        <p:spPr>
          <a:xfrm>
            <a:off x="104931" y="1524000"/>
            <a:ext cx="11962151" cy="5334000"/>
          </a:xfrm>
        </p:spPr>
        <p:txBody>
          <a:bodyPr>
            <a:normAutofit/>
          </a:bodyPr>
          <a:lstStyle/>
          <a:p>
            <a:pPr xmlns:a="http://schemas.openxmlformats.org/drawingml/2006/main" algn="just">
              <a:lnSpc>
                <a:spcPct val="100000"/>
              </a:lnSpc>
              <a:buNone/>
              <a:bidi/>
            </a:pPr>
            <a:r xmlns:a="http://schemas.openxmlformats.org/drawingml/2006/main">
              <a:rPr lang="ar" sz="4000" u="sng" dirty="0">
                <a:latin typeface="Times New Roman" pitchFamily="18" charset="0"/>
                <a:cs typeface="Times New Roman" pitchFamily="18" charset="0"/>
              </a:rPr>
              <a:t>الأسباب: </a:t>
            </a:r>
            <a:r xmlns:a="http://schemas.openxmlformats.org/drawingml/2006/main">
              <a:rPr lang="ar" sz="4000" dirty="0">
                <a:latin typeface="Times New Roman" pitchFamily="18" charset="0"/>
                <a:cs typeface="Times New Roman" pitchFamily="18" charset="0"/>
              </a:rPr>
              <a:t>طفل كبير الحجم أو حوض صغير</a:t>
            </a:r>
          </a:p>
          <a:p>
            <a:pPr xmlns:a="http://schemas.openxmlformats.org/drawingml/2006/main" algn="just">
              <a:lnSpc>
                <a:spcPct val="100000"/>
              </a:lnSpc>
              <a:buNone/>
              <a:bidi/>
            </a:pPr>
            <a:r xmlns:a="http://schemas.openxmlformats.org/drawingml/2006/main">
              <a:rPr lang="ar" sz="4000" u="sng" dirty="0">
                <a:latin typeface="Times New Roman" pitchFamily="18" charset="0"/>
                <a:cs typeface="Times New Roman" pitchFamily="18" charset="0"/>
              </a:rPr>
              <a:t>الأعراض: </a:t>
            </a:r>
            <a:r xmlns:a="http://schemas.openxmlformats.org/drawingml/2006/main">
              <a:rPr lang="ar" sz="4000" dirty="0">
                <a:latin typeface="Times New Roman" pitchFamily="18" charset="0"/>
                <a:cs typeface="Times New Roman" pitchFamily="18" charset="0"/>
              </a:rPr>
              <a:t>المحطة تبقى كما هي لا تنزل</a:t>
            </a:r>
          </a:p>
          <a:p>
            <a:pPr xmlns:a="http://schemas.openxmlformats.org/drawingml/2006/main" algn="just">
              <a:lnSpc>
                <a:spcPct val="100000"/>
              </a:lnSpc>
              <a:buNone/>
              <a:bidi/>
            </a:pPr>
            <a:r xmlns:a="http://schemas.openxmlformats.org/drawingml/2006/main">
              <a:rPr lang="ar" sz="4000" u="sng" dirty="0">
                <a:latin typeface="Times New Roman" pitchFamily="18" charset="0"/>
                <a:cs typeface="Times New Roman" pitchFamily="18" charset="0"/>
              </a:rPr>
              <a:t>العلاج والرعاية التمريضية:</a:t>
            </a:r>
          </a:p>
          <a:p>
            <a:pPr xmlns:a="http://schemas.openxmlformats.org/drawingml/2006/main" algn="just">
              <a:lnSpc>
                <a:spcPct val="100000"/>
              </a:lnSpc>
              <a:buNone/>
              <a:bidi/>
            </a:pPr>
            <a:r xmlns:a="http://schemas.openxmlformats.org/drawingml/2006/main">
              <a:rPr lang="ar" sz="4000" dirty="0">
                <a:latin typeface="Times New Roman" pitchFamily="18" charset="0"/>
                <a:cs typeface="Times New Roman" pitchFamily="18" charset="0"/>
              </a:rPr>
              <a:t>-الولادة القيصرية</a:t>
            </a:r>
          </a:p>
          <a:p>
            <a:pPr xmlns:a="http://schemas.openxmlformats.org/drawingml/2006/main" algn="just">
              <a:lnSpc>
                <a:spcPct val="100000"/>
              </a:lnSpc>
              <a:buNone/>
              <a:bidi/>
            </a:pPr>
            <a:r xmlns:a="http://schemas.openxmlformats.org/drawingml/2006/main">
              <a:rPr lang="ar" sz="4000" dirty="0">
                <a:latin typeface="Times New Roman" pitchFamily="18" charset="0"/>
                <a:cs typeface="Times New Roman" pitchFamily="18" charset="0"/>
              </a:rPr>
              <a:t>-استخدام وسائل أخرى مثل الملقط، </a:t>
            </a:r>
            <a:r xmlns:a="http://schemas.openxmlformats.org/drawingml/2006/main">
              <a:rPr lang="ar" sz="4000" dirty="0" err="1">
                <a:latin typeface="Times New Roman" pitchFamily="18" charset="0"/>
                <a:cs typeface="Times New Roman" pitchFamily="18" charset="0"/>
              </a:rPr>
              <a:t>الاستخراج بالشفط </a:t>
            </a:r>
            <a:r xmlns:a="http://schemas.openxmlformats.org/drawingml/2006/main">
              <a:rPr lang="ar" sz="4000" dirty="0">
                <a:latin typeface="Times New Roman" pitchFamily="18" charset="0"/>
                <a:cs typeface="Times New Roman" pitchFamily="18" charset="0"/>
              </a:rPr>
              <a:t>، شق العجان.</a:t>
            </a:r>
          </a:p>
          <a:p>
            <a:pPr algn="just">
              <a:lnSpc>
                <a:spcPct val="100000"/>
              </a:lnSpc>
            </a:pPr>
            <a:endParaRPr lang="en-US" dirty="0">
              <a:latin typeface="Times New Roman" pitchFamily="18" charset="0"/>
              <a:cs typeface="Times New Roman" pitchFamily="18" charset="0"/>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930" y="0"/>
            <a:ext cx="11932171" cy="1417638"/>
          </a:xfrm>
        </p:spPr>
        <p:txBody>
          <a:bodyPr>
            <a:noAutofit/>
          </a:bodyPr>
          <a:lstStyle/>
          <a:p>
            <a:pPr xmlns:a="http://schemas.openxmlformats.org/drawingml/2006/main" algn="ctr">
              <a:lnSpc>
                <a:spcPct val="100000"/>
              </a:lnSpc>
              <a:bidi/>
            </a:pPr>
            <a:r xmlns:a="http://schemas.openxmlformats.org/drawingml/2006/main">
              <a:rPr lang="ar" sz="3600" b="1" dirty="0">
                <a:solidFill>
                  <a:srgbClr val="C00000"/>
                </a:solidFill>
                <a:latin typeface="Times New Roman" pitchFamily="18" charset="0"/>
                <a:cs typeface="Times New Roman" pitchFamily="18" charset="0"/>
              </a:rPr>
              <a:t>مضاعفات الولادة </a:t>
            </a:r>
            <a:br xmlns:a="http://schemas.openxmlformats.org/drawingml/2006/main">
              <a:rPr lang="en-US" sz="3600" b="1" dirty="0">
                <a:solidFill>
                  <a:srgbClr val="C00000"/>
                </a:solidFill>
                <a:latin typeface="Times New Roman" pitchFamily="18" charset="0"/>
                <a:cs typeface="Times New Roman" pitchFamily="18" charset="0"/>
              </a:rPr>
            </a:br>
            <a:r xmlns:a="http://schemas.openxmlformats.org/drawingml/2006/main">
              <a:rPr lang="ar" sz="3600" b="1" dirty="0">
                <a:solidFill>
                  <a:srgbClr val="C00000"/>
                </a:solidFill>
                <a:latin typeface="Times New Roman" pitchFamily="18" charset="0"/>
                <a:cs typeface="Times New Roman" pitchFamily="18" charset="0"/>
              </a:rPr>
              <a:t>5) تمزق الأغشية المبكر (PROM)</a:t>
            </a:r>
          </a:p>
        </p:txBody>
      </p:sp>
      <p:sp>
        <p:nvSpPr>
          <p:cNvPr id="3" name="Content Placeholder 2"/>
          <p:cNvSpPr>
            <a:spLocks noGrp="1"/>
          </p:cNvSpPr>
          <p:nvPr>
            <p:ph idx="1"/>
          </p:nvPr>
        </p:nvSpPr>
        <p:spPr>
          <a:xfrm>
            <a:off x="0" y="1600200"/>
            <a:ext cx="12037102" cy="5130384"/>
          </a:xfrm>
        </p:spPr>
        <p:txBody>
          <a:bodyPr>
            <a:normAutofit/>
          </a:bodyPr>
          <a:lstStyle/>
          <a:p>
            <a:pPr xmlns:a="http://schemas.openxmlformats.org/drawingml/2006/main" algn="just">
              <a:lnSpc>
                <a:spcPct val="100000"/>
              </a:lnSpc>
              <a:buNone/>
              <a:bidi/>
            </a:pPr>
            <a:r xmlns:a="http://schemas.openxmlformats.org/drawingml/2006/main">
              <a:rPr lang="ar" sz="4000" dirty="0">
                <a:latin typeface="Times New Roman" pitchFamily="18" charset="0"/>
                <a:cs typeface="Times New Roman" pitchFamily="18" charset="0"/>
              </a:rPr>
              <a:t>هو تمزق تلقائي للأغشية</a:t>
            </a:r>
          </a:p>
          <a:p>
            <a:pPr xmlns:a="http://schemas.openxmlformats.org/drawingml/2006/main" algn="just">
              <a:lnSpc>
                <a:spcPct val="100000"/>
              </a:lnSpc>
              <a:buNone/>
              <a:bidi/>
            </a:pPr>
            <a:r xmlns:a="http://schemas.openxmlformats.org/drawingml/2006/main">
              <a:rPr lang="ar" sz="4000" u="sng" dirty="0">
                <a:latin typeface="Times New Roman" pitchFamily="18" charset="0"/>
                <a:cs typeface="Times New Roman" pitchFamily="18" charset="0"/>
              </a:rPr>
              <a:t>علم الأسباب</a:t>
            </a:r>
          </a:p>
          <a:p>
            <a:pPr xmlns:a="http://schemas.openxmlformats.org/drawingml/2006/main" marL="742950" indent="-742950" algn="just">
              <a:lnSpc>
                <a:spcPct val="100000"/>
              </a:lnSpc>
              <a:buFont typeface="+mj-lt"/>
              <a:buAutoNum type="arabicPeriod"/>
              <a:bidi/>
            </a:pPr>
            <a:r xmlns:a="http://schemas.openxmlformats.org/drawingml/2006/main">
              <a:rPr lang="ar" sz="4000" dirty="0">
                <a:latin typeface="Times New Roman" pitchFamily="18" charset="0"/>
                <a:cs typeface="Times New Roman" pitchFamily="18" charset="0"/>
              </a:rPr>
              <a:t>العدوى</a:t>
            </a:r>
          </a:p>
          <a:p>
            <a:pPr xmlns:a="http://schemas.openxmlformats.org/drawingml/2006/main" marL="742950" indent="-742950" algn="just">
              <a:lnSpc>
                <a:spcPct val="100000"/>
              </a:lnSpc>
              <a:buFont typeface="+mj-lt"/>
              <a:buAutoNum type="arabicPeriod"/>
              <a:bidi/>
            </a:pPr>
            <a:r xmlns:a="http://schemas.openxmlformats.org/drawingml/2006/main">
              <a:rPr lang="ar" sz="4000" dirty="0">
                <a:latin typeface="Times New Roman" pitchFamily="18" charset="0"/>
                <a:cs typeface="Times New Roman" pitchFamily="18" charset="0"/>
              </a:rPr>
              <a:t>ضعف عنق الرحم</a:t>
            </a:r>
          </a:p>
          <a:p>
            <a:pPr xmlns:a="http://schemas.openxmlformats.org/drawingml/2006/main" marL="742950" indent="-742950" algn="just">
              <a:lnSpc>
                <a:spcPct val="100000"/>
              </a:lnSpc>
              <a:buFont typeface="+mj-lt"/>
              <a:buAutoNum type="arabicPeriod"/>
              <a:bidi/>
            </a:pPr>
            <a:r xmlns:a="http://schemas.openxmlformats.org/drawingml/2006/main">
              <a:rPr lang="ar" sz="4000" dirty="0">
                <a:latin typeface="Times New Roman" pitchFamily="18" charset="0"/>
                <a:cs typeface="Times New Roman" pitchFamily="18" charset="0"/>
              </a:rPr>
              <a:t>تشوهات الجنين</a:t>
            </a:r>
          </a:p>
          <a:p>
            <a:pPr xmlns:a="http://schemas.openxmlformats.org/drawingml/2006/main" marL="742950" indent="-742950" algn="just">
              <a:lnSpc>
                <a:spcPct val="100000"/>
              </a:lnSpc>
              <a:buFont typeface="+mj-lt"/>
              <a:buAutoNum type="arabicPeriod"/>
              <a:bidi/>
            </a:pPr>
            <a:r xmlns:a="http://schemas.openxmlformats.org/drawingml/2006/main">
              <a:rPr lang="ar" sz="4000" dirty="0">
                <a:latin typeface="Times New Roman" pitchFamily="18" charset="0"/>
                <a:cs typeface="Times New Roman" pitchFamily="18" charset="0"/>
              </a:rPr>
              <a:t>تساقط العمالة</a:t>
            </a:r>
          </a:p>
          <a:p>
            <a:pPr marL="0" indent="0" algn="just">
              <a:lnSpc>
                <a:spcPct val="100000"/>
              </a:lnSpc>
              <a:buNone/>
            </a:pPr>
            <a:endParaRPr lang="en-US" sz="4000" dirty="0">
              <a:latin typeface="Times New Roman" pitchFamily="18" charset="0"/>
              <a:cs typeface="Times New Roman" pitchFamily="18" charset="0"/>
            </a:endParaRPr>
          </a:p>
          <a:p>
            <a:pPr algn="just">
              <a:lnSpc>
                <a:spcPct val="100000"/>
              </a:lnSpc>
              <a:buNone/>
            </a:pPr>
            <a:endParaRPr lang="en-US" dirty="0">
              <a:latin typeface="Times New Roman" pitchFamily="18" charset="0"/>
              <a:cs typeface="Times New Roman" pitchFamily="18" charset="0"/>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872" y="0"/>
            <a:ext cx="11997128" cy="1417638"/>
          </a:xfrm>
        </p:spPr>
        <p:txBody>
          <a:bodyPr>
            <a:noAutofit/>
          </a:bodyPr>
          <a:lstStyle/>
          <a:p>
            <a:pPr xmlns:a="http://schemas.openxmlformats.org/drawingml/2006/main" algn="ctr">
              <a:lnSpc>
                <a:spcPct val="100000"/>
              </a:lnSpc>
              <a:bidi/>
            </a:pPr>
            <a:r xmlns:a="http://schemas.openxmlformats.org/drawingml/2006/main">
              <a:rPr lang="ar" sz="4800" b="1" dirty="0">
                <a:solidFill>
                  <a:srgbClr val="C00000"/>
                </a:solidFill>
                <a:latin typeface="Times New Roman" pitchFamily="18" charset="0"/>
                <a:cs typeface="Times New Roman" pitchFamily="18" charset="0"/>
              </a:rPr>
              <a:t>5) تمزق الأغشية المبكر</a:t>
            </a:r>
            <a:endParaRPr xmlns:a="http://schemas.openxmlformats.org/drawingml/2006/main" lang="en-US" sz="4800" dirty="0">
              <a:latin typeface="Times New Roman" pitchFamily="18" charset="0"/>
              <a:cs typeface="Times New Roman" pitchFamily="18" charset="0"/>
            </a:endParaRPr>
          </a:p>
        </p:txBody>
      </p:sp>
      <p:sp>
        <p:nvSpPr>
          <p:cNvPr id="3" name="Content Placeholder 2"/>
          <p:cNvSpPr>
            <a:spLocks noGrp="1"/>
          </p:cNvSpPr>
          <p:nvPr>
            <p:ph idx="1"/>
          </p:nvPr>
        </p:nvSpPr>
        <p:spPr>
          <a:xfrm>
            <a:off x="69954" y="1524000"/>
            <a:ext cx="11997128" cy="5334000"/>
          </a:xfrm>
        </p:spPr>
        <p:txBody>
          <a:bodyPr>
            <a:normAutofit/>
          </a:bodyPr>
          <a:lstStyle/>
          <a:p>
            <a:pPr xmlns:a="http://schemas.openxmlformats.org/drawingml/2006/main" algn="just">
              <a:lnSpc>
                <a:spcPct val="100000"/>
              </a:lnSpc>
              <a:buNone/>
              <a:bidi/>
            </a:pPr>
            <a:r xmlns:a="http://schemas.openxmlformats.org/drawingml/2006/main">
              <a:rPr lang="ar" sz="3000" u="sng" dirty="0">
                <a:latin typeface="Times New Roman" pitchFamily="18" charset="0"/>
                <a:cs typeface="Times New Roman" pitchFamily="18" charset="0"/>
              </a:rPr>
              <a:t>العلاج والرعاية التمريضية:</a:t>
            </a:r>
            <a:endParaRPr xmlns:a="http://schemas.openxmlformats.org/drawingml/2006/main" lang="en-US" sz="3000" dirty="0">
              <a:latin typeface="Times New Roman" pitchFamily="18" charset="0"/>
              <a:cs typeface="Times New Roman" pitchFamily="18" charset="0"/>
            </a:endParaRPr>
          </a:p>
          <a:p>
            <a:pPr xmlns:a="http://schemas.openxmlformats.org/drawingml/2006/main" marL="571500" indent="-514350" algn="just">
              <a:lnSpc>
                <a:spcPct val="100000"/>
              </a:lnSpc>
              <a:buFont typeface="+mj-lt"/>
              <a:buAutoNum type="arabicPeriod"/>
              <a:bidi/>
            </a:pPr>
            <a:r xmlns:a="http://schemas.openxmlformats.org/drawingml/2006/main">
              <a:rPr lang="ar" sz="3000" dirty="0">
                <a:latin typeface="Times New Roman" pitchFamily="18" charset="0"/>
                <a:cs typeface="Times New Roman" pitchFamily="18" charset="0"/>
              </a:rPr>
              <a:t>انتظر وشاهد، الراحة في الفراش</a:t>
            </a:r>
          </a:p>
          <a:p>
            <a:pPr xmlns:a="http://schemas.openxmlformats.org/drawingml/2006/main" marL="571500" indent="-514350" algn="just">
              <a:lnSpc>
                <a:spcPct val="100000"/>
              </a:lnSpc>
              <a:buFont typeface="+mj-lt"/>
              <a:buAutoNum type="arabicPeriod"/>
              <a:bidi/>
            </a:pPr>
            <a:r xmlns:a="http://schemas.openxmlformats.org/drawingml/2006/main">
              <a:rPr lang="ar" sz="3000" dirty="0">
                <a:latin typeface="Times New Roman" pitchFamily="18" charset="0"/>
                <a:cs typeface="Times New Roman" pitchFamily="18" charset="0"/>
              </a:rPr>
              <a:t>يعمل البيتاميثازون على تحفيز إنتاج رئة الجنين للسائل الفعّال</a:t>
            </a:r>
          </a:p>
          <a:p>
            <a:pPr xmlns:a="http://schemas.openxmlformats.org/drawingml/2006/main" marL="571500" indent="-514350" algn="just">
              <a:lnSpc>
                <a:spcPct val="100000"/>
              </a:lnSpc>
              <a:buFont typeface="+mj-lt"/>
              <a:buAutoNum type="arabicPeriod"/>
              <a:bidi/>
            </a:pPr>
            <a:r xmlns:a="http://schemas.openxmlformats.org/drawingml/2006/main">
              <a:rPr lang="ar" sz="3000" dirty="0">
                <a:latin typeface="Times New Roman" pitchFamily="18" charset="0"/>
                <a:cs typeface="Times New Roman" pitchFamily="18" charset="0"/>
              </a:rPr>
              <a:t>تقييم تمزق الأغشية الزمنية وما إذا كان المخاض قد بدأ</a:t>
            </a:r>
          </a:p>
          <a:p>
            <a:pPr xmlns:a="http://schemas.openxmlformats.org/drawingml/2006/main" marL="571500" indent="-514350" algn="just">
              <a:lnSpc>
                <a:spcPct val="100000"/>
              </a:lnSpc>
              <a:buFont typeface="+mj-lt"/>
              <a:buAutoNum type="arabicPeriod"/>
              <a:bidi/>
            </a:pPr>
            <a:r xmlns:a="http://schemas.openxmlformats.org/drawingml/2006/main">
              <a:rPr lang="ar" sz="3000" dirty="0">
                <a:latin typeface="Times New Roman" pitchFamily="18" charset="0"/>
                <a:cs typeface="Times New Roman" pitchFamily="18" charset="0"/>
              </a:rPr>
              <a:t>التحقق من درجة الحرارة بشكل متكرر</a:t>
            </a:r>
          </a:p>
          <a:p>
            <a:pPr xmlns:a="http://schemas.openxmlformats.org/drawingml/2006/main" marL="571500" indent="-514350" algn="just">
              <a:lnSpc>
                <a:spcPct val="100000"/>
              </a:lnSpc>
              <a:buFont typeface="+mj-lt"/>
              <a:buAutoNum type="arabicPeriod"/>
              <a:bidi/>
            </a:pPr>
            <a:r xmlns:a="http://schemas.openxmlformats.org/drawingml/2006/main">
              <a:rPr lang="ar" sz="3000" dirty="0">
                <a:latin typeface="Times New Roman" pitchFamily="18" charset="0"/>
                <a:cs typeface="Times New Roman" pitchFamily="18" charset="0"/>
              </a:rPr>
              <a:t>وصف طبيعة السائل الأمنيوسي</a:t>
            </a:r>
          </a:p>
          <a:p>
            <a:pPr xmlns:a="http://schemas.openxmlformats.org/drawingml/2006/main" marL="571500" indent="-514350" algn="just">
              <a:lnSpc>
                <a:spcPct val="100000"/>
              </a:lnSpc>
              <a:buFont typeface="+mj-lt"/>
              <a:buAutoNum type="arabicPeriod"/>
              <a:bidi/>
            </a:pPr>
            <a:r xmlns:a="http://schemas.openxmlformats.org/drawingml/2006/main">
              <a:rPr lang="ar" sz="3000" dirty="0">
                <a:latin typeface="Times New Roman" pitchFamily="18" charset="0"/>
                <a:cs typeface="Times New Roman" pitchFamily="18" charset="0"/>
              </a:rPr>
              <a:t>التحقق من WBC</a:t>
            </a:r>
          </a:p>
          <a:p>
            <a:pPr xmlns:a="http://schemas.openxmlformats.org/drawingml/2006/main" marL="571500" indent="-514350" algn="just">
              <a:lnSpc>
                <a:spcPct val="100000"/>
              </a:lnSpc>
              <a:buFont typeface="+mj-lt"/>
              <a:buAutoNum type="arabicPeriod"/>
              <a:bidi/>
            </a:pPr>
            <a:r xmlns:a="http://schemas.openxmlformats.org/drawingml/2006/main">
              <a:rPr lang="ar" sz="3000" dirty="0">
                <a:latin typeface="Times New Roman" pitchFamily="18" charset="0"/>
                <a:cs typeface="Times New Roman" pitchFamily="18" charset="0"/>
              </a:rPr>
              <a:t>توفير الدعم النفسي.</a:t>
            </a:r>
            <a:r xmlns:a="http://schemas.openxmlformats.org/drawingml/2006/main">
              <a:rPr lang="ar" sz="3000" b="1" dirty="0">
                <a:latin typeface="Times New Roman" pitchFamily="18" charset="0"/>
                <a:cs typeface="Times New Roman" pitchFamily="18" charset="0"/>
              </a:rPr>
              <a:t> </a:t>
            </a:r>
            <a:endParaRPr xmlns:a="http://schemas.openxmlformats.org/drawingml/2006/main" lang="en-US" sz="3000" dirty="0">
              <a:latin typeface="Times New Roman" pitchFamily="18" charset="0"/>
              <a:cs typeface="Times New Roman" pitchFamily="18" charset="0"/>
            </a:endParaRPr>
          </a:p>
          <a:p>
            <a:pPr algn="just">
              <a:lnSpc>
                <a:spcPct val="100000"/>
              </a:lnSpc>
              <a:buNone/>
            </a:pPr>
            <a:endParaRPr lang="en-US" dirty="0">
              <a:latin typeface="Times New Roman" pitchFamily="18" charset="0"/>
              <a:cs typeface="Times New Roman" pitchFamily="18" charset="0"/>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911" y="0"/>
            <a:ext cx="12057089" cy="1417638"/>
          </a:xfrm>
        </p:spPr>
        <p:txBody>
          <a:bodyPr>
            <a:noAutofit/>
          </a:bodyPr>
          <a:lstStyle/>
          <a:p>
            <a:pPr xmlns:a="http://schemas.openxmlformats.org/drawingml/2006/main" algn="ctr">
              <a:lnSpc>
                <a:spcPct val="100000"/>
              </a:lnSpc>
              <a:bidi/>
            </a:pPr>
            <a:r xmlns:a="http://schemas.openxmlformats.org/drawingml/2006/main">
              <a:rPr lang="ar" sz="4800" b="1" dirty="0">
                <a:solidFill>
                  <a:srgbClr val="C00000"/>
                </a:solidFill>
                <a:latin typeface="Times New Roman" pitchFamily="18" charset="0"/>
                <a:cs typeface="Times New Roman" pitchFamily="18" charset="0"/>
              </a:rPr>
              <a:t>مضاعفات الولادة </a:t>
            </a:r>
            <a:br xmlns:a="http://schemas.openxmlformats.org/drawingml/2006/main">
              <a:rPr lang="en-US" sz="4800" b="1" dirty="0">
                <a:solidFill>
                  <a:srgbClr val="C00000"/>
                </a:solidFill>
                <a:latin typeface="Times New Roman" pitchFamily="18" charset="0"/>
                <a:cs typeface="Times New Roman" pitchFamily="18" charset="0"/>
              </a:rPr>
            </a:br>
            <a:r xmlns:a="http://schemas.openxmlformats.org/drawingml/2006/main">
              <a:rPr lang="ar" sz="4800" b="1" dirty="0">
                <a:solidFill>
                  <a:srgbClr val="C00000"/>
                </a:solidFill>
                <a:latin typeface="Times New Roman" pitchFamily="18" charset="0"/>
                <a:cs typeface="Times New Roman" pitchFamily="18" charset="0"/>
              </a:rPr>
              <a:t>: الولادة المبكرة</a:t>
            </a:r>
          </a:p>
        </p:txBody>
      </p:sp>
      <p:sp>
        <p:nvSpPr>
          <p:cNvPr id="3" name="Content Placeholder 2"/>
          <p:cNvSpPr>
            <a:spLocks noGrp="1"/>
          </p:cNvSpPr>
          <p:nvPr>
            <p:ph idx="1"/>
          </p:nvPr>
        </p:nvSpPr>
        <p:spPr>
          <a:xfrm>
            <a:off x="134911" y="1600200"/>
            <a:ext cx="12057089" cy="5029200"/>
          </a:xfrm>
        </p:spPr>
        <p:txBody>
          <a:bodyPr>
            <a:normAutofit lnSpcReduction="10000"/>
          </a:bodyPr>
          <a:lstStyle/>
          <a:p>
            <a:pPr xmlns:a="http://schemas.openxmlformats.org/drawingml/2006/main" algn="just">
              <a:lnSpc>
                <a:spcPct val="100000"/>
              </a:lnSpc>
              <a:buNone/>
              <a:bidi/>
            </a:pPr>
            <a:r xmlns:a="http://schemas.openxmlformats.org/drawingml/2006/main">
              <a:rPr lang="ar" sz="4400" dirty="0">
                <a:latin typeface="Times New Roman" pitchFamily="18" charset="0"/>
                <a:cs typeface="Times New Roman" pitchFamily="18" charset="0"/>
              </a:rPr>
              <a:t>المخاض الذي يحدث بعد 20 أسبوعًا ولكن قبل 37 أسبوعًا</a:t>
            </a:r>
          </a:p>
          <a:p>
            <a:pPr xmlns:a="http://schemas.openxmlformats.org/drawingml/2006/main" algn="just">
              <a:lnSpc>
                <a:spcPct val="100000"/>
              </a:lnSpc>
              <a:buNone/>
              <a:bidi/>
            </a:pPr>
            <a:r xmlns:a="http://schemas.openxmlformats.org/drawingml/2006/main">
              <a:rPr lang="ar" sz="4400" u="sng" dirty="0">
                <a:latin typeface="Times New Roman" pitchFamily="18" charset="0"/>
                <a:cs typeface="Times New Roman" pitchFamily="18" charset="0"/>
              </a:rPr>
              <a:t>السبب </a:t>
            </a:r>
            <a:r xmlns:a="http://schemas.openxmlformats.org/drawingml/2006/main">
              <a:rPr lang="ar" sz="4400" dirty="0">
                <a:latin typeface="Times New Roman" pitchFamily="18" charset="0"/>
                <a:cs typeface="Times New Roman" pitchFamily="18" charset="0"/>
              </a:rPr>
              <a:t>: التهابات المسالك البولية، تمزق الأغشية المبكر</a:t>
            </a:r>
          </a:p>
          <a:p>
            <a:pPr xmlns:a="http://schemas.openxmlformats.org/drawingml/2006/main" algn="just">
              <a:lnSpc>
                <a:spcPct val="100000"/>
              </a:lnSpc>
              <a:buNone/>
              <a:bidi/>
            </a:pPr>
            <a:r xmlns:a="http://schemas.openxmlformats.org/drawingml/2006/main">
              <a:rPr lang="ar" sz="4400" u="sng" dirty="0">
                <a:latin typeface="Times New Roman" pitchFamily="18" charset="0"/>
                <a:cs typeface="Times New Roman" pitchFamily="18" charset="0"/>
              </a:rPr>
              <a:t>هدف</a:t>
            </a:r>
            <a:r xmlns:a="http://schemas.openxmlformats.org/drawingml/2006/main">
              <a:rPr lang="ar" sz="4400" dirty="0">
                <a:latin typeface="Times New Roman" pitchFamily="18" charset="0"/>
                <a:cs typeface="Times New Roman" pitchFamily="18" charset="0"/>
              </a:rPr>
              <a:t> </a:t>
            </a:r>
          </a:p>
          <a:p>
            <a:pPr xmlns:a="http://schemas.openxmlformats.org/drawingml/2006/main" algn="just">
              <a:lnSpc>
                <a:spcPct val="100000"/>
              </a:lnSpc>
              <a:buFont typeface="Wingdings" panose="05000000000000000000" pitchFamily="2" charset="2"/>
              <a:buChar char="§"/>
              <a:bidi/>
            </a:pPr>
            <a:r xmlns:a="http://schemas.openxmlformats.org/drawingml/2006/main">
              <a:rPr lang="ar" sz="4400" dirty="0">
                <a:latin typeface="Times New Roman" pitchFamily="18" charset="0"/>
                <a:cs typeface="Times New Roman" pitchFamily="18" charset="0"/>
              </a:rPr>
              <a:t>أوقفوا العمل</a:t>
            </a:r>
          </a:p>
          <a:p>
            <a:pPr xmlns:a="http://schemas.openxmlformats.org/drawingml/2006/main" algn="just">
              <a:lnSpc>
                <a:spcPct val="100000"/>
              </a:lnSpc>
              <a:buFont typeface="Wingdings" panose="05000000000000000000" pitchFamily="2" charset="2"/>
              <a:buChar char="§"/>
              <a:bidi/>
            </a:pPr>
            <a:r xmlns:a="http://schemas.openxmlformats.org/drawingml/2006/main">
              <a:rPr lang="ar" sz="4400" dirty="0">
                <a:latin typeface="Times New Roman" pitchFamily="18" charset="0"/>
                <a:cs typeface="Times New Roman" pitchFamily="18" charset="0"/>
              </a:rPr>
              <a:t>قمع نشاط الرحم</a:t>
            </a:r>
          </a:p>
          <a:p>
            <a:pPr algn="just">
              <a:lnSpc>
                <a:spcPct val="100000"/>
              </a:lnSpc>
            </a:pPr>
            <a:endParaRPr lang="en-US" dirty="0">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027109" cy="1295400"/>
          </a:xfrm>
        </p:spPr>
        <p:txBody>
          <a:bodyPr>
            <a:normAutofit/>
          </a:bodyPr>
          <a:lstStyle/>
          <a:p>
            <a:pPr xmlns:a="http://schemas.openxmlformats.org/drawingml/2006/main" algn="ctr">
              <a:lnSpc>
                <a:spcPct val="100000"/>
              </a:lnSpc>
              <a:bidi/>
            </a:pPr>
            <a:r xmlns:a="http://schemas.openxmlformats.org/drawingml/2006/main">
              <a:rPr lang="ar" sz="5400" b="1" dirty="0">
                <a:solidFill>
                  <a:srgbClr val="C00000"/>
                </a:solidFill>
                <a:latin typeface="Times New Roman" pitchFamily="18" charset="0"/>
                <a:cs typeface="Times New Roman" pitchFamily="18" charset="0"/>
              </a:rPr>
              <a:t>انقباضات الولادة الحقيقية والخاطئة</a:t>
            </a:r>
            <a:endParaRPr xmlns:a="http://schemas.openxmlformats.org/drawingml/2006/main" lang="en-US" sz="54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19921" y="1633928"/>
            <a:ext cx="12027109" cy="5224072"/>
          </a:xfrm>
        </p:spPr>
        <p:txBody>
          <a:bodyPr>
            <a:normAutofit/>
          </a:bodyPr>
          <a:lstStyle/>
          <a:p>
            <a:pPr xmlns:a="http://schemas.openxmlformats.org/drawingml/2006/main" algn="just">
              <a:lnSpc>
                <a:spcPct val="100000"/>
              </a:lnSpc>
              <a:buNone/>
              <a:bidi/>
            </a:pPr>
            <a:r xmlns:a="http://schemas.openxmlformats.org/drawingml/2006/main">
              <a:rPr lang="ar" sz="3600" b="1" dirty="0">
                <a:solidFill>
                  <a:srgbClr val="C00000"/>
                </a:solidFill>
                <a:latin typeface="Times New Roman" pitchFamily="18" charset="0"/>
                <a:cs typeface="Times New Roman" pitchFamily="18" charset="0"/>
              </a:rPr>
              <a:t>انقباضات الولادة الحقيقية:</a:t>
            </a:r>
          </a:p>
          <a:p>
            <a:pPr xmlns:a="http://schemas.openxmlformats.org/drawingml/2006/main" algn="just">
              <a:lnSpc>
                <a:spcPct val="100000"/>
              </a:lnSpc>
              <a:buNone/>
              <a:bidi/>
            </a:pPr>
            <a:r xmlns:a="http://schemas.openxmlformats.org/drawingml/2006/main">
              <a:rPr lang="ar" sz="3600" dirty="0">
                <a:latin typeface="Times New Roman" pitchFamily="18" charset="0"/>
                <a:cs typeface="Times New Roman" pitchFamily="18" charset="0"/>
              </a:rPr>
              <a:t>1- تبدأ بشكل غير منتظم ثم تصبح منتظمة ويمكن التنبؤ بها</a:t>
            </a:r>
          </a:p>
          <a:p>
            <a:pPr xmlns:a="http://schemas.openxmlformats.org/drawingml/2006/main" algn="just">
              <a:lnSpc>
                <a:spcPct val="100000"/>
              </a:lnSpc>
              <a:buNone/>
              <a:bidi/>
            </a:pPr>
            <a:r xmlns:a="http://schemas.openxmlformats.org/drawingml/2006/main">
              <a:rPr lang="ar" sz="3600" dirty="0">
                <a:latin typeface="Times New Roman" pitchFamily="18" charset="0"/>
                <a:cs typeface="Times New Roman" pitchFamily="18" charset="0"/>
              </a:rPr>
              <a:t>2- يتم الشعور به أولاً في أسفل الظهر ثم يمتد إلى البطن على شكل حزام (حزام)</a:t>
            </a:r>
          </a:p>
          <a:p>
            <a:pPr xmlns:a="http://schemas.openxmlformats.org/drawingml/2006/main" algn="just">
              <a:lnSpc>
                <a:spcPct val="100000"/>
              </a:lnSpc>
              <a:buNone/>
              <a:bidi/>
            </a:pPr>
            <a:r xmlns:a="http://schemas.openxmlformats.org/drawingml/2006/main">
              <a:rPr lang="ar" sz="3600" dirty="0">
                <a:latin typeface="Times New Roman" pitchFamily="18" charset="0"/>
                <a:cs typeface="Times New Roman" pitchFamily="18" charset="0"/>
              </a:rPr>
              <a:t>3- زيادة المدة والتكرار والشدة</a:t>
            </a:r>
          </a:p>
          <a:p>
            <a:pPr xmlns:a="http://schemas.openxmlformats.org/drawingml/2006/main" algn="just">
              <a:lnSpc>
                <a:spcPct val="100000"/>
              </a:lnSpc>
              <a:buNone/>
              <a:bidi/>
            </a:pPr>
            <a:r xmlns:a="http://schemas.openxmlformats.org/drawingml/2006/main">
              <a:rPr lang="ar" sz="3600" dirty="0">
                <a:latin typeface="Times New Roman" pitchFamily="18" charset="0"/>
                <a:cs typeface="Times New Roman" pitchFamily="18" charset="0"/>
              </a:rPr>
              <a:t>4-استمري مهما كان مستوى نشاط المرأة</a:t>
            </a:r>
          </a:p>
          <a:p>
            <a:pPr xmlns:a="http://schemas.openxmlformats.org/drawingml/2006/main" algn="just">
              <a:lnSpc>
                <a:spcPct val="100000"/>
              </a:lnSpc>
              <a:buNone/>
              <a:bidi/>
            </a:pPr>
            <a:r xmlns:a="http://schemas.openxmlformats.org/drawingml/2006/main">
              <a:rPr lang="ar" sz="3600" dirty="0">
                <a:latin typeface="Times New Roman" pitchFamily="18" charset="0"/>
                <a:cs typeface="Times New Roman" pitchFamily="18" charset="0"/>
              </a:rPr>
              <a:t>5- تحقيق اتساع عنق الرحم</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910" y="0"/>
            <a:ext cx="12057089" cy="1417638"/>
          </a:xfrm>
        </p:spPr>
        <p:txBody>
          <a:bodyPr>
            <a:noAutofit/>
          </a:bodyPr>
          <a:lstStyle/>
          <a:p>
            <a:pPr xmlns:a="http://schemas.openxmlformats.org/drawingml/2006/main" algn="ctr">
              <a:lnSpc>
                <a:spcPct val="100000"/>
              </a:lnSpc>
              <a:bidi/>
            </a:pPr>
            <a:r xmlns:a="http://schemas.openxmlformats.org/drawingml/2006/main">
              <a:rPr lang="ar" sz="4800" b="1" dirty="0">
                <a:solidFill>
                  <a:srgbClr val="C00000"/>
                </a:solidFill>
                <a:latin typeface="Times New Roman" pitchFamily="18" charset="0"/>
                <a:cs typeface="Times New Roman" pitchFamily="18" charset="0"/>
              </a:rPr>
              <a:t>و) الولادة المبكرة: </a:t>
            </a:r>
            <a:r xmlns:a="http://schemas.openxmlformats.org/drawingml/2006/main">
              <a:rPr lang="ar" sz="4800" dirty="0">
                <a:solidFill>
                  <a:srgbClr val="C00000"/>
                </a:solidFill>
                <a:latin typeface="Times New Roman" pitchFamily="18" charset="0"/>
                <a:cs typeface="Times New Roman" pitchFamily="18" charset="0"/>
              </a:rPr>
              <a:t>التدخلات العلاجية</a:t>
            </a:r>
          </a:p>
        </p:txBody>
      </p:sp>
      <p:sp>
        <p:nvSpPr>
          <p:cNvPr id="3" name="Content Placeholder 2"/>
          <p:cNvSpPr>
            <a:spLocks noGrp="1"/>
          </p:cNvSpPr>
          <p:nvPr>
            <p:ph idx="1"/>
          </p:nvPr>
        </p:nvSpPr>
        <p:spPr>
          <a:xfrm>
            <a:off x="-1" y="1600200"/>
            <a:ext cx="12067083" cy="5257800"/>
          </a:xfrm>
        </p:spPr>
        <p:txBody>
          <a:bodyPr>
            <a:noAutofit/>
          </a:bodyPr>
          <a:lstStyle/>
          <a:p>
            <a:pPr xmlns:a="http://schemas.openxmlformats.org/drawingml/2006/main" algn="just">
              <a:lnSpc>
                <a:spcPct val="100000"/>
              </a:lnSpc>
              <a:buNone/>
              <a:bidi/>
            </a:pPr>
            <a:r xmlns:a="http://schemas.openxmlformats.org/drawingml/2006/main">
              <a:rPr lang="ar" sz="3200" dirty="0">
                <a:latin typeface="Times New Roman" pitchFamily="18" charset="0"/>
                <a:cs typeface="Times New Roman" pitchFamily="18" charset="0"/>
              </a:rPr>
              <a:t>مثبطات المخاض:</a:t>
            </a:r>
            <a:r xmlns:a="http://schemas.openxmlformats.org/drawingml/2006/main">
              <a:rPr lang="ar" sz="3200" b="1" dirty="0">
                <a:latin typeface="Times New Roman" pitchFamily="18" charset="0"/>
                <a:cs typeface="Times New Roman" pitchFamily="18" charset="0"/>
              </a:rPr>
              <a:t> </a:t>
            </a:r>
            <a:r xmlns:a="http://schemas.openxmlformats.org/drawingml/2006/main">
              <a:rPr lang="ar" sz="3200" dirty="0">
                <a:latin typeface="Times New Roman" pitchFamily="18" charset="0"/>
                <a:cs typeface="Times New Roman" pitchFamily="18" charset="0"/>
              </a:rPr>
              <a:t>يستخدم لإيقاف المخاض</a:t>
            </a:r>
          </a:p>
          <a:p>
            <a:pPr xmlns:a="http://schemas.openxmlformats.org/drawingml/2006/main" marL="742950" indent="-742950" algn="just">
              <a:lnSpc>
                <a:spcPct val="100000"/>
              </a:lnSpc>
              <a:buFont typeface="+mj-lt"/>
              <a:buAutoNum type="alphaLcPeriod"/>
              <a:bidi/>
            </a:pPr>
            <a:r xmlns:a="http://schemas.openxmlformats.org/drawingml/2006/main">
              <a:rPr lang="ar" sz="3200" dirty="0">
                <a:latin typeface="Times New Roman" pitchFamily="18" charset="0"/>
                <a:cs typeface="Times New Roman" pitchFamily="18" charset="0"/>
              </a:rPr>
              <a:t>ناهض بيتا الأدرينالي: </a:t>
            </a:r>
            <a:r xmlns:a="http://schemas.openxmlformats.org/drawingml/2006/main">
              <a:rPr lang="ar" sz="3200" dirty="0" err="1">
                <a:latin typeface="Times New Roman" pitchFamily="18" charset="0"/>
                <a:cs typeface="Times New Roman" pitchFamily="18" charset="0"/>
              </a:rPr>
              <a:t>يوتوبار </a:t>
            </a:r>
            <a:r xmlns:a="http://schemas.openxmlformats.org/drawingml/2006/main">
              <a:rPr lang="ar" sz="3200" dirty="0">
                <a:latin typeface="Times New Roman" pitchFamily="18" charset="0"/>
                <a:cs typeface="Times New Roman" pitchFamily="18" charset="0"/>
              </a:rPr>
              <a:t>(ريتودرين)</a:t>
            </a:r>
          </a:p>
          <a:p>
            <a:pPr xmlns:a="http://schemas.openxmlformats.org/drawingml/2006/main" marL="742950" indent="-742950" algn="just">
              <a:lnSpc>
                <a:spcPct val="100000"/>
              </a:lnSpc>
              <a:buFont typeface="+mj-lt"/>
              <a:buAutoNum type="alphaLcPeriod"/>
              <a:bidi/>
            </a:pPr>
            <a:r xmlns:a="http://schemas.openxmlformats.org/drawingml/2006/main">
              <a:rPr lang="ar" sz="3200" dirty="0">
                <a:latin typeface="Times New Roman" pitchFamily="18" charset="0"/>
                <a:cs typeface="Times New Roman" pitchFamily="18" charset="0"/>
              </a:rPr>
              <a:t>كبريتات الماغنسيوم: تقلل من وتيرة وشدة تقلصات الرحم.</a:t>
            </a:r>
          </a:p>
          <a:p>
            <a:pPr xmlns:a="http://schemas.openxmlformats.org/drawingml/2006/main" marL="514350" indent="-514350" algn="just">
              <a:lnSpc>
                <a:spcPct val="100000"/>
              </a:lnSpc>
              <a:buFont typeface="+mj-lt"/>
              <a:buAutoNum type="alphaLcPeriod"/>
              <a:bidi/>
            </a:pPr>
            <a:r xmlns:a="http://schemas.openxmlformats.org/drawingml/2006/main">
              <a:rPr lang="ar" sz="3200" dirty="0">
                <a:latin typeface="Times New Roman" pitchFamily="18" charset="0"/>
                <a:cs typeface="Times New Roman" pitchFamily="18" charset="0"/>
              </a:rPr>
              <a:t>حاصرات قنوات الكالسيوم: نيفيديبين. يقلل من تقلص العضلات الملساء عن طريق حجب قنوات الكالسيوم البطيئة على سطح الخلية.</a:t>
            </a:r>
          </a:p>
          <a:p>
            <a:pPr xmlns:a="http://schemas.openxmlformats.org/drawingml/2006/main" marL="514350" indent="-514350" algn="just">
              <a:lnSpc>
                <a:spcPct val="100000"/>
              </a:lnSpc>
              <a:buFont typeface="+mj-lt"/>
              <a:buAutoNum type="alphaLcPeriod"/>
              <a:bidi/>
            </a:pPr>
            <a:r xmlns:a="http://schemas.openxmlformats.org/drawingml/2006/main">
              <a:rPr lang="ar" sz="3200" dirty="0">
                <a:latin typeface="Times New Roman" pitchFamily="18" charset="0"/>
                <a:cs typeface="Times New Roman" pitchFamily="18" charset="0"/>
              </a:rPr>
              <a:t>مثبط تخليق البروستاجلاندين: إندوميثاسين (إندوسين): يثبط تخليق البروستاجلاندين وبالتالي يقلل من تقلصات الرحم.</a:t>
            </a:r>
            <a:endParaRPr xmlns:a="http://schemas.openxmlformats.org/drawingml/2006/main" lang="en-US" dirty="0">
              <a:latin typeface="Times New Roman" pitchFamily="18" charset="0"/>
              <a:cs typeface="Times New Roman" pitchFamily="18" charset="0"/>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524000" y="0"/>
            <a:ext cx="9144000" cy="1417638"/>
          </a:xfrm>
          <a:solidFill>
            <a:schemeClr val="bg1"/>
          </a:solidFill>
        </p:spPr>
        <p:txBody>
          <a:bodyPr>
            <a:normAutofit/>
          </a:bodyPr>
          <a:lstStyle/>
          <a:p>
            <a:pPr xmlns:a="http://schemas.openxmlformats.org/drawingml/2006/main" algn="just">
              <a:lnSpc>
                <a:spcPct val="100000"/>
              </a:lnSpc>
              <a:bidi/>
            </a:pPr>
            <a:r xmlns:a="http://schemas.openxmlformats.org/drawingml/2006/main">
              <a:rPr lang="ar" sz="7200" b="1" dirty="0">
                <a:solidFill>
                  <a:srgbClr val="C00000"/>
                </a:solidFill>
                <a:latin typeface="Times New Roman" pitchFamily="18" charset="0"/>
                <a:cs typeface="Times New Roman" pitchFamily="18" charset="0"/>
              </a:rPr>
              <a:t>التسليم الآلي</a:t>
            </a:r>
            <a:endParaRPr xmlns:a="http://schemas.openxmlformats.org/drawingml/2006/main" lang="en-US" sz="7200" dirty="0">
              <a:solidFill>
                <a:srgbClr val="C0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6433A458-06B3-F824-21FE-7E7EC361D6DF}"/>
              </a:ext>
            </a:extLst>
          </p:cNvPr>
          <p:cNvSpPr>
            <a:spLocks noGrp="1"/>
          </p:cNvSpPr>
          <p:nvPr>
            <p:ph idx="1"/>
          </p:nvPr>
        </p:nvSpPr>
        <p:spPr>
          <a:xfrm>
            <a:off x="134911" y="1825624"/>
            <a:ext cx="7120328" cy="4830945"/>
          </a:xfrm>
        </p:spPr>
        <p:txBody>
          <a:bodyPr>
            <a:normAutofit/>
          </a:bodyPr>
          <a:lstStyle/>
          <a:p>
            <a:pPr xmlns:a="http://schemas.openxmlformats.org/drawingml/2006/main" marL="0" indent="0" algn="ctr">
              <a:buNone/>
              <a:bidi/>
            </a:pPr>
            <a:r xmlns:a="http://schemas.openxmlformats.org/drawingml/2006/main">
              <a:rPr lang="ar" sz="4400" b="1" dirty="0">
                <a:latin typeface="Times New Roman" panose="02020603050405020304" pitchFamily="18" charset="0"/>
                <a:cs typeface="Times New Roman" panose="02020603050405020304" pitchFamily="18" charset="0"/>
              </a:rPr>
              <a:t>1.) التوصيل بالفراغ (الاستخراج بالفراغ (VE).</a:t>
            </a:r>
          </a:p>
          <a:p>
            <a:pPr xmlns:a="http://schemas.openxmlformats.org/drawingml/2006/main" marL="0" indent="0" algn="ctr">
              <a:buNone/>
              <a:bidi/>
            </a:pPr>
            <a:r xmlns:a="http://schemas.openxmlformats.org/drawingml/2006/main">
              <a:rPr lang="ar" sz="4400" b="1" dirty="0">
                <a:latin typeface="Times New Roman" panose="02020603050405020304" pitchFamily="18" charset="0"/>
                <a:cs typeface="Times New Roman" panose="02020603050405020304" pitchFamily="18" charset="0"/>
              </a:rPr>
              <a:t>2.) الولادة بالملقط</a:t>
            </a:r>
          </a:p>
          <a:p>
            <a:pPr xmlns:a="http://schemas.openxmlformats.org/drawingml/2006/main" marL="0" indent="0" algn="ctr">
              <a:buNone/>
              <a:bidi/>
            </a:pPr>
            <a:r xmlns:a="http://schemas.openxmlformats.org/drawingml/2006/main">
              <a:rPr lang="ar" sz="4400" b="1" dirty="0">
                <a:latin typeface="Times New Roman" panose="02020603050405020304" pitchFamily="18" charset="0"/>
                <a:cs typeface="Times New Roman" panose="02020603050405020304" pitchFamily="18" charset="0"/>
              </a:rPr>
              <a:t>3) الولادة القيصرية</a:t>
            </a:r>
          </a:p>
        </p:txBody>
      </p:sp>
      <p:pic>
        <p:nvPicPr>
          <p:cNvPr id="4" name="Picture 3">
            <a:extLst>
              <a:ext uri="{FF2B5EF4-FFF2-40B4-BE49-F238E27FC236}">
                <a16:creationId xmlns:a16="http://schemas.microsoft.com/office/drawing/2014/main" id="{0BA1A812-3FBE-7B07-0ED9-02EC94807CD8}"/>
              </a:ext>
            </a:extLst>
          </p:cNvPr>
          <p:cNvPicPr>
            <a:picLocks noChangeAspect="1"/>
          </p:cNvPicPr>
          <p:nvPr/>
        </p:nvPicPr>
        <p:blipFill>
          <a:blip r:embed="rId2"/>
          <a:stretch>
            <a:fillRect/>
          </a:stretch>
        </p:blipFill>
        <p:spPr>
          <a:xfrm>
            <a:off x="7135318" y="1603947"/>
            <a:ext cx="5056682" cy="5052622"/>
          </a:xfrm>
          <a:prstGeom prst="rect">
            <a:avLst/>
          </a:prstGeom>
        </p:spPr>
      </p:pic>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052093" cy="1417638"/>
          </a:xfrm>
        </p:spPr>
        <p:txBody>
          <a:bodyPr>
            <a:noAutofit/>
          </a:bodyPr>
          <a:lstStyle/>
          <a:p>
            <a:pPr xmlns:a="http://schemas.openxmlformats.org/drawingml/2006/main" algn="ctr">
              <a:lnSpc>
                <a:spcPct val="100000"/>
              </a:lnSpc>
              <a:bidi/>
            </a:pPr>
            <a:br xmlns:a="http://schemas.openxmlformats.org/drawingml/2006/main">
              <a:rPr lang="en-US" sz="4800" b="1" dirty="0">
                <a:solidFill>
                  <a:srgbClr val="C00000"/>
                </a:solidFill>
                <a:latin typeface="Times New Roman" pitchFamily="18" charset="0"/>
                <a:cs typeface="Times New Roman" pitchFamily="18" charset="0"/>
              </a:rPr>
            </a:br>
            <a:r xmlns:a="http://schemas.openxmlformats.org/drawingml/2006/main">
              <a:rPr lang="ar" sz="4800" b="1" dirty="0">
                <a:solidFill>
                  <a:srgbClr val="C00000"/>
                </a:solidFill>
                <a:latin typeface="Times New Roman" pitchFamily="18" charset="0"/>
                <a:cs typeface="Times New Roman" pitchFamily="18" charset="0"/>
              </a:rPr>
              <a:t>1.) التوصيل بالفراغ (الاستخراج بالفراغ (VE)).</a:t>
            </a:r>
            <a:br xmlns:a="http://schemas.openxmlformats.org/drawingml/2006/main">
              <a:rPr lang="en-US" sz="4800" b="1" dirty="0">
                <a:solidFill>
                  <a:srgbClr val="C00000"/>
                </a:solidFill>
                <a:latin typeface="Times New Roman" pitchFamily="18" charset="0"/>
                <a:cs typeface="Times New Roman" pitchFamily="18" charset="0"/>
              </a:rPr>
            </a:br>
            <a:endParaRPr xmlns:a="http://schemas.openxmlformats.org/drawingml/2006/main" lang="en-US" sz="48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918740"/>
            <a:ext cx="12052092" cy="4939259"/>
          </a:xfrm>
        </p:spPr>
        <p:txBody>
          <a:bodyPr>
            <a:normAutofit lnSpcReduction="10000"/>
          </a:bodyPr>
          <a:lstStyle/>
          <a:p>
            <a:pPr xmlns:a="http://schemas.openxmlformats.org/drawingml/2006/main" marL="0" indent="0" algn="just">
              <a:lnSpc>
                <a:spcPct val="100000"/>
              </a:lnSpc>
              <a:buNone/>
              <a:bidi/>
            </a:pPr>
            <a:r xmlns:a="http://schemas.openxmlformats.org/drawingml/2006/main">
              <a:rPr lang="ar" sz="4300" dirty="0">
                <a:latin typeface="Times New Roman" pitchFamily="18" charset="0"/>
                <a:cs typeface="Times New Roman" pitchFamily="18" charset="0"/>
              </a:rPr>
              <a:t>هي تقنية مساعدة في ولادة الطفل باستخدام جهاز Ventouse وهو جهاز شفط</a:t>
            </a:r>
          </a:p>
          <a:p>
            <a:pPr xmlns:a="http://schemas.openxmlformats.org/drawingml/2006/main" algn="just">
              <a:lnSpc>
                <a:spcPct val="100000"/>
              </a:lnSpc>
              <a:buFont typeface="Wingdings" panose="05000000000000000000" pitchFamily="2" charset="2"/>
              <a:buChar char="§"/>
              <a:bidi/>
            </a:pPr>
            <a:r xmlns:a="http://schemas.openxmlformats.org/drawingml/2006/main">
              <a:rPr lang="ar" sz="4300" dirty="0">
                <a:latin typeface="Times New Roman" pitchFamily="18" charset="0"/>
                <a:cs typeface="Times New Roman" pitchFamily="18" charset="0"/>
              </a:rPr>
              <a:t>دواعي استعمال الفراغ:</a:t>
            </a:r>
          </a:p>
          <a:p>
            <a:pPr xmlns:a="http://schemas.openxmlformats.org/drawingml/2006/main" algn="just">
              <a:lnSpc>
                <a:spcPct val="100000"/>
              </a:lnSpc>
              <a:buFont typeface="Wingdings" panose="05000000000000000000" pitchFamily="2" charset="2"/>
              <a:buChar char="ü"/>
              <a:bidi/>
            </a:pPr>
            <a:r xmlns:a="http://schemas.openxmlformats.org/drawingml/2006/main">
              <a:rPr lang="ar" sz="4300" dirty="0">
                <a:latin typeface="Times New Roman" pitchFamily="18" charset="0"/>
                <a:cs typeface="Times New Roman" pitchFamily="18" charset="0"/>
              </a:rPr>
              <a:t>المرحلة الثانية المطولة من المخاض</a:t>
            </a:r>
          </a:p>
          <a:p>
            <a:pPr xmlns:a="http://schemas.openxmlformats.org/drawingml/2006/main" algn="just">
              <a:lnSpc>
                <a:spcPct val="100000"/>
              </a:lnSpc>
              <a:buFont typeface="Wingdings" panose="05000000000000000000" pitchFamily="2" charset="2"/>
              <a:buChar char="ü"/>
              <a:bidi/>
            </a:pPr>
            <a:r xmlns:a="http://schemas.openxmlformats.org/drawingml/2006/main">
              <a:rPr lang="ar" sz="4300" dirty="0">
                <a:latin typeface="Times New Roman" pitchFamily="18" charset="0"/>
                <a:cs typeface="Times New Roman" pitchFamily="18" charset="0"/>
              </a:rPr>
              <a:t>إرهاق الأم</a:t>
            </a:r>
          </a:p>
          <a:p>
            <a:pPr xmlns:a="http://schemas.openxmlformats.org/drawingml/2006/main" algn="just">
              <a:lnSpc>
                <a:spcPct val="100000"/>
              </a:lnSpc>
              <a:buFont typeface="Wingdings" panose="05000000000000000000" pitchFamily="2" charset="2"/>
              <a:buChar char="ü"/>
              <a:bidi/>
            </a:pPr>
            <a:r xmlns:a="http://schemas.openxmlformats.org/drawingml/2006/main">
              <a:rPr lang="ar" sz="4300" dirty="0">
                <a:latin typeface="Times New Roman" pitchFamily="18" charset="0"/>
                <a:cs typeface="Times New Roman" pitchFamily="18" charset="0"/>
              </a:rPr>
              <a:t>ضائقة الجنين في المرحلة الثانية من الولادة</a:t>
            </a:r>
          </a:p>
          <a:p>
            <a:pPr xmlns:a="http://schemas.openxmlformats.org/drawingml/2006/main" algn="just">
              <a:lnSpc>
                <a:spcPct val="100000"/>
              </a:lnSpc>
              <a:buFont typeface="Wingdings" panose="05000000000000000000" pitchFamily="2" charset="2"/>
              <a:buChar char="ü"/>
              <a:bidi/>
            </a:pPr>
            <a:r xmlns:a="http://schemas.openxmlformats.org/drawingml/2006/main">
              <a:rPr lang="ar" sz="4300" dirty="0">
                <a:latin typeface="Times New Roman" pitchFamily="18" charset="0"/>
                <a:cs typeface="Times New Roman" pitchFamily="18" charset="0"/>
              </a:rPr>
              <a:t>أمراض الأم (مثل أمراض القلب</a:t>
            </a:r>
          </a:p>
          <a:p>
            <a:pPr marL="0" indent="0" algn="just">
              <a:lnSpc>
                <a:spcPct val="100000"/>
              </a:lnSpc>
              <a:buNone/>
            </a:pPr>
            <a:endParaRPr lang="en-US" sz="5400" dirty="0">
              <a:latin typeface="Times New Roman" pitchFamily="18" charset="0"/>
              <a:cs typeface="Times New Roman" pitchFamily="18" charset="0"/>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872" y="0"/>
            <a:ext cx="11997128" cy="1417638"/>
          </a:xfrm>
        </p:spPr>
        <p:txBody>
          <a:bodyPr>
            <a:noAutofit/>
          </a:bodyPr>
          <a:lstStyle/>
          <a:p>
            <a:pPr xmlns:a="http://schemas.openxmlformats.org/drawingml/2006/main" algn="ctr">
              <a:lnSpc>
                <a:spcPct val="100000"/>
              </a:lnSpc>
              <a:bidi/>
            </a:pPr>
            <a:r xmlns:a="http://schemas.openxmlformats.org/drawingml/2006/main">
              <a:rPr lang="ar" sz="5400" b="1" dirty="0">
                <a:solidFill>
                  <a:srgbClr val="C00000"/>
                </a:solidFill>
                <a:latin typeface="Times New Roman" pitchFamily="18" charset="0"/>
                <a:cs typeface="Times New Roman" pitchFamily="18" charset="0"/>
              </a:rPr>
              <a:t>1.) تقنية التوصيل بالفراغ</a:t>
            </a:r>
          </a:p>
        </p:txBody>
      </p:sp>
      <p:sp>
        <p:nvSpPr>
          <p:cNvPr id="3" name="Content Placeholder 2"/>
          <p:cNvSpPr>
            <a:spLocks noGrp="1"/>
          </p:cNvSpPr>
          <p:nvPr>
            <p:ph idx="1"/>
          </p:nvPr>
        </p:nvSpPr>
        <p:spPr>
          <a:xfrm>
            <a:off x="0" y="1371600"/>
            <a:ext cx="12192000" cy="5486400"/>
          </a:xfrm>
        </p:spPr>
        <p:txBody>
          <a:bodyPr>
            <a:normAutofit fontScale="70000" lnSpcReduction="20000"/>
          </a:bodyPr>
          <a:lstStyle/>
          <a:p>
            <a:pPr xmlns:a="http://schemas.openxmlformats.org/drawingml/2006/main" algn="just">
              <a:lnSpc>
                <a:spcPct val="120000"/>
              </a:lnSpc>
              <a:buFont typeface="Wingdings" panose="05000000000000000000" pitchFamily="2" charset="2"/>
              <a:buChar char="Ø"/>
              <a:bidi/>
            </a:pPr>
            <a:r xmlns:a="http://schemas.openxmlformats.org/drawingml/2006/main">
              <a:rPr lang="ar" sz="5100" dirty="0">
                <a:latin typeface="Times New Roman" pitchFamily="18" charset="0"/>
                <a:cs typeface="Times New Roman" pitchFamily="18" charset="0"/>
              </a:rPr>
              <a:t>يتم وضع كوب الشفط على رأس الطفل ويتم شفط الجلد من فروة الرأس إلى داخل الكوب.</a:t>
            </a:r>
          </a:p>
          <a:p>
            <a:pPr xmlns:a="http://schemas.openxmlformats.org/drawingml/2006/main" algn="just">
              <a:lnSpc>
                <a:spcPct val="120000"/>
              </a:lnSpc>
              <a:buFont typeface="Wingdings" panose="05000000000000000000" pitchFamily="2" charset="2"/>
              <a:buChar char="Ø"/>
              <a:bidi/>
            </a:pPr>
            <a:r xmlns:a="http://schemas.openxmlformats.org/drawingml/2006/main">
              <a:rPr lang="ar" sz="5100" dirty="0">
                <a:latin typeface="Times New Roman" pitchFamily="18" charset="0"/>
                <a:cs typeface="Times New Roman" pitchFamily="18" charset="0"/>
              </a:rPr>
              <a:t>وضع الكأس بشكل صحيح فوق </a:t>
            </a:r>
            <a:r xmlns:a="http://schemas.openxmlformats.org/drawingml/2006/main">
              <a:rPr lang="ar" sz="5100" u="sng" dirty="0">
                <a:latin typeface="Times New Roman" pitchFamily="18" charset="0"/>
                <a:cs typeface="Times New Roman" pitchFamily="18" charset="0"/>
              </a:rPr>
              <a:t>نقطة الانثناء مباشرة </a:t>
            </a:r>
            <a:r xmlns:a="http://schemas.openxmlformats.org/drawingml/2006/main">
              <a:rPr lang="ar" sz="5100" dirty="0">
                <a:latin typeface="Times New Roman" pitchFamily="18" charset="0"/>
                <a:cs typeface="Times New Roman" pitchFamily="18" charset="0"/>
              </a:rPr>
              <a:t>، على بعد حوالي 3 سم من الأمام من اليافوخ القذالي (الخلفي) </a:t>
            </a:r>
            <a:r xmlns:a="http://schemas.openxmlformats.org/drawingml/2006/main">
              <a:rPr lang="ar" sz="5100" u="sng" dirty="0">
                <a:latin typeface="Times New Roman" pitchFamily="18" charset="0"/>
                <a:cs typeface="Times New Roman" pitchFamily="18" charset="0"/>
              </a:rPr>
              <a:t>، </a:t>
            </a:r>
            <a:r xmlns:a="http://schemas.openxmlformats.org/drawingml/2006/main">
              <a:rPr lang="ar" sz="5100" dirty="0">
                <a:latin typeface="Times New Roman" pitchFamily="18" charset="0"/>
                <a:cs typeface="Times New Roman" pitchFamily="18" charset="0"/>
              </a:rPr>
              <a:t>أمرًا بالغ الأهمية لنجاح عملية الفتح الوريدي.</a:t>
            </a:r>
          </a:p>
          <a:p>
            <a:pPr xmlns:a="http://schemas.openxmlformats.org/drawingml/2006/main" algn="just">
              <a:lnSpc>
                <a:spcPct val="120000"/>
              </a:lnSpc>
              <a:buFont typeface="Wingdings" panose="05000000000000000000" pitchFamily="2" charset="2"/>
              <a:buChar char="Ø"/>
              <a:bidi/>
            </a:pPr>
            <a:r xmlns:a="http://schemas.openxmlformats.org/drawingml/2006/main">
              <a:rPr lang="ar" sz="5100" dirty="0">
                <a:latin typeface="Times New Roman" pitchFamily="18" charset="0"/>
                <a:cs typeface="Times New Roman" pitchFamily="18" charset="0"/>
              </a:rPr>
              <a:t>عند إخراج رأس الطفل، يتم فصل الجهاز، مما يسمح للأم بإكمال عملية الولادة</a:t>
            </a:r>
          </a:p>
          <a:p>
            <a:pPr xmlns:a="http://schemas.openxmlformats.org/drawingml/2006/main" algn="just">
              <a:lnSpc>
                <a:spcPct val="120000"/>
              </a:lnSpc>
              <a:buFont typeface="Wingdings" panose="05000000000000000000" pitchFamily="2" charset="2"/>
              <a:buChar char="Ø"/>
              <a:bidi/>
            </a:pPr>
            <a:r xmlns:a="http://schemas.openxmlformats.org/drawingml/2006/main">
              <a:rPr lang="ar" sz="5100" dirty="0">
                <a:latin typeface="Times New Roman" pitchFamily="18" charset="0"/>
                <a:cs typeface="Times New Roman" pitchFamily="18" charset="0"/>
              </a:rPr>
              <a:t>للاستخدام السليم لجهاز الشفط، يجب توسيع عنق الرحم بالكامل، وإدخال الرأس في قناة الولادة</a:t>
            </a:r>
          </a:p>
          <a:p>
            <a:pPr algn="just">
              <a:lnSpc>
                <a:spcPct val="100000"/>
              </a:lnSpc>
              <a:buNone/>
            </a:pPr>
            <a:endParaRPr lang="en-US" sz="4800" dirty="0">
              <a:latin typeface="Times New Roman" pitchFamily="18" charset="0"/>
              <a:cs typeface="Times New Roman" pitchFamily="18" charset="0"/>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
            <a:ext cx="9144000" cy="1933731"/>
          </a:xfrm>
        </p:spPr>
        <p:txBody>
          <a:bodyPr>
            <a:noAutofit/>
          </a:bodyPr>
          <a:lstStyle/>
          <a:p>
            <a:pPr xmlns:a="http://schemas.openxmlformats.org/drawingml/2006/main" marL="685800" indent="-685800" algn="just">
              <a:lnSpc>
                <a:spcPct val="100000"/>
              </a:lnSpc>
              <a:buFont typeface="Wingdings" panose="05000000000000000000" pitchFamily="2" charset="2"/>
              <a:buChar char="§"/>
              <a:bidi/>
            </a:pPr>
            <a:r xmlns:a="http://schemas.openxmlformats.org/drawingml/2006/main">
              <a:rPr lang="ar" sz="4800" b="1" dirty="0">
                <a:solidFill>
                  <a:srgbClr val="C00000"/>
                </a:solidFill>
                <a:latin typeface="Times New Roman" pitchFamily="18" charset="0"/>
                <a:cs typeface="Times New Roman" pitchFamily="18" charset="0"/>
              </a:rPr>
              <a:t>ميزة التوصيل بالفراغ</a:t>
            </a:r>
            <a:br xmlns:a="http://schemas.openxmlformats.org/drawingml/2006/main">
              <a:rPr lang="en-US" sz="7200" b="1" dirty="0">
                <a:latin typeface="Times New Roman" pitchFamily="18" charset="0"/>
                <a:cs typeface="Times New Roman" pitchFamily="18" charset="0"/>
              </a:rPr>
            </a:br>
            <a:endParaRPr xmlns:a="http://schemas.openxmlformats.org/drawingml/2006/main" lang="en-US" sz="7200" dirty="0">
              <a:latin typeface="Times New Roman" pitchFamily="18" charset="0"/>
              <a:cs typeface="Times New Roman" pitchFamily="18" charset="0"/>
            </a:endParaRPr>
          </a:p>
        </p:txBody>
      </p:sp>
      <p:sp>
        <p:nvSpPr>
          <p:cNvPr id="3" name="Content Placeholder 2"/>
          <p:cNvSpPr>
            <a:spLocks noGrp="1"/>
          </p:cNvSpPr>
          <p:nvPr>
            <p:ph idx="1"/>
          </p:nvPr>
        </p:nvSpPr>
        <p:spPr>
          <a:xfrm>
            <a:off x="119921" y="899410"/>
            <a:ext cx="12072079" cy="5958590"/>
          </a:xfrm>
        </p:spPr>
        <p:txBody>
          <a:bodyPr>
            <a:noAutofit/>
          </a:bodyPr>
          <a:lstStyle/>
          <a:p>
            <a:pPr xmlns:a="http://schemas.openxmlformats.org/drawingml/2006/main" lvl="0" algn="just">
              <a:lnSpc>
                <a:spcPct val="100000"/>
              </a:lnSpc>
              <a:buFont typeface="Wingdings" panose="05000000000000000000" pitchFamily="2" charset="2"/>
              <a:buChar char="ü"/>
              <a:bidi/>
            </a:pPr>
            <a:r xmlns:a="http://schemas.openxmlformats.org/drawingml/2006/main">
              <a:rPr lang="ar" sz="3600" dirty="0">
                <a:latin typeface="Times New Roman" pitchFamily="18" charset="0"/>
                <a:cs typeface="Times New Roman" pitchFamily="18" charset="0"/>
              </a:rPr>
              <a:t>قد لا تكون هناك حاجة إلى إجراء شق العجان.</a:t>
            </a:r>
          </a:p>
          <a:p>
            <a:pPr xmlns:a="http://schemas.openxmlformats.org/drawingml/2006/main" lvl="0" algn="just">
              <a:lnSpc>
                <a:spcPct val="100000"/>
              </a:lnSpc>
              <a:buFont typeface="Wingdings" panose="05000000000000000000" pitchFamily="2" charset="2"/>
              <a:buChar char="ü"/>
              <a:bidi/>
            </a:pPr>
            <a:r xmlns:a="http://schemas.openxmlformats.org/drawingml/2006/main">
              <a:rPr lang="ar" sz="3600" dirty="0">
                <a:latin typeface="Times New Roman" pitchFamily="18" charset="0"/>
                <a:cs typeface="Times New Roman" pitchFamily="18" charset="0"/>
              </a:rPr>
              <a:t>لا يتطلب أي تخدير خاص.</a:t>
            </a:r>
          </a:p>
          <a:p>
            <a:pPr xmlns:a="http://schemas.openxmlformats.org/drawingml/2006/main" lvl="0" algn="just">
              <a:lnSpc>
                <a:spcPct val="100000"/>
              </a:lnSpc>
              <a:buFont typeface="Wingdings" panose="05000000000000000000" pitchFamily="2" charset="2"/>
              <a:buChar char="ü"/>
              <a:bidi/>
            </a:pPr>
            <a:r xmlns:a="http://schemas.openxmlformats.org/drawingml/2006/main">
              <a:rPr lang="ar" sz="3600" dirty="0">
                <a:latin typeface="Times New Roman" pitchFamily="18" charset="0"/>
                <a:cs typeface="Times New Roman" pitchFamily="18" charset="0"/>
              </a:rPr>
              <a:t>القوة المطبقة على الطفل أقل من القوة المطبقة عند الولادة بالملقط</a:t>
            </a:r>
          </a:p>
          <a:p>
            <a:pPr xmlns:a="http://schemas.openxmlformats.org/drawingml/2006/main" lvl="0" algn="just">
              <a:lnSpc>
                <a:spcPct val="100000"/>
              </a:lnSpc>
              <a:buFont typeface="Wingdings" panose="05000000000000000000" pitchFamily="2" charset="2"/>
              <a:buChar char="ü"/>
              <a:bidi/>
            </a:pPr>
            <a:r xmlns:a="http://schemas.openxmlformats.org/drawingml/2006/main">
              <a:rPr lang="ar" sz="3600" dirty="0">
                <a:latin typeface="Times New Roman" pitchFamily="18" charset="0"/>
                <a:cs typeface="Times New Roman" pitchFamily="18" charset="0"/>
              </a:rPr>
              <a:t>هناك احتمال أقل لصدمة الأم</a:t>
            </a:r>
          </a:p>
          <a:p>
            <a:pPr xmlns:a="http://schemas.openxmlformats.org/drawingml/2006/main" lvl="0" algn="ctr">
              <a:lnSpc>
                <a:spcPct val="100000"/>
              </a:lnSpc>
              <a:buFont typeface="Wingdings" panose="05000000000000000000" pitchFamily="2" charset="2"/>
              <a:buChar char="§"/>
              <a:bidi/>
            </a:pPr>
            <a:r xmlns:a="http://schemas.openxmlformats.org/drawingml/2006/main">
              <a:rPr lang="ar" sz="4800" b="1" dirty="0">
                <a:solidFill>
                  <a:srgbClr val="C00000"/>
                </a:solidFill>
                <a:latin typeface="Times New Roman" pitchFamily="18" charset="0"/>
                <a:cs typeface="Times New Roman" pitchFamily="18" charset="0"/>
              </a:rPr>
              <a:t>عيوب التوصيل بالفراغ:</a:t>
            </a:r>
          </a:p>
          <a:p>
            <a:pPr xmlns:a="http://schemas.openxmlformats.org/drawingml/2006/main" lvl="0">
              <a:lnSpc>
                <a:spcPct val="100000"/>
              </a:lnSpc>
              <a:buFont typeface="Wingdings" panose="05000000000000000000" pitchFamily="2" charset="2"/>
              <a:buChar char="ü"/>
              <a:bidi/>
            </a:pPr>
            <a:r xmlns:a="http://schemas.openxmlformats.org/drawingml/2006/main">
              <a:rPr lang="ar" sz="3600" dirty="0">
                <a:latin typeface="Times New Roman" pitchFamily="18" charset="0"/>
                <a:cs typeface="Times New Roman" pitchFamily="18" charset="0"/>
              </a:rPr>
              <a:t>سيكون لدى الطفل كتلة مؤقتة على رأسه</a:t>
            </a:r>
          </a:p>
          <a:p>
            <a:pPr xmlns:a="http://schemas.openxmlformats.org/drawingml/2006/main" lvl="0">
              <a:lnSpc>
                <a:spcPct val="100000"/>
              </a:lnSpc>
              <a:buFont typeface="Wingdings" panose="05000000000000000000" pitchFamily="2" charset="2"/>
              <a:buChar char="ü"/>
              <a:bidi/>
            </a:pPr>
            <a:r xmlns:a="http://schemas.openxmlformats.org/drawingml/2006/main">
              <a:rPr lang="ar" sz="3600" dirty="0">
                <a:latin typeface="Times New Roman" pitchFamily="18" charset="0"/>
                <a:cs typeface="Times New Roman" pitchFamily="18" charset="0"/>
              </a:rPr>
              <a:t>هناك احتمالية لتكوين </a:t>
            </a:r>
            <a:r xmlns:a="http://schemas.openxmlformats.org/drawingml/2006/main">
              <a:rPr lang="ar" sz="3600" u="sng" dirty="0">
                <a:latin typeface="Times New Roman" pitchFamily="18" charset="0"/>
                <a:cs typeface="Times New Roman" pitchFamily="18" charset="0"/>
              </a:rPr>
              <a:t>ورم دموي في الرأس </a:t>
            </a:r>
            <a:r xmlns:a="http://schemas.openxmlformats.org/drawingml/2006/main">
              <a:rPr lang="ar" sz="3600" dirty="0">
                <a:latin typeface="Times New Roman" pitchFamily="18" charset="0"/>
                <a:cs typeface="Times New Roman" pitchFamily="18" charset="0"/>
              </a:rPr>
              <a:t>أو نزيف.</a:t>
            </a:r>
          </a:p>
          <a:p>
            <a:pPr lvl="0" algn="ctr">
              <a:lnSpc>
                <a:spcPct val="100000"/>
              </a:lnSpc>
              <a:buFont typeface="Wingdings" pitchFamily="2" charset="2"/>
              <a:buChar char="§"/>
            </a:pPr>
            <a:endParaRPr lang="en-US" sz="4400" dirty="0">
              <a:latin typeface="Times New Roman" pitchFamily="18" charset="0"/>
              <a:cs typeface="Times New Roman" pitchFamily="18" charset="0"/>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pPr xmlns:a="http://schemas.openxmlformats.org/drawingml/2006/main" algn="ctr">
              <a:lnSpc>
                <a:spcPct val="100000"/>
              </a:lnSpc>
              <a:bidi/>
            </a:pPr>
            <a:r xmlns:a="http://schemas.openxmlformats.org/drawingml/2006/main">
              <a:rPr lang="ar" sz="6000" b="1" dirty="0">
                <a:solidFill>
                  <a:srgbClr val="C00000"/>
                </a:solidFill>
                <a:latin typeface="Times New Roman" pitchFamily="18" charset="0"/>
                <a:cs typeface="Times New Roman" pitchFamily="18" charset="0"/>
              </a:rPr>
              <a:t>2.) الولادة بالملقط</a:t>
            </a:r>
            <a:endParaRPr xmlns:a="http://schemas.openxmlformats.org/drawingml/2006/main" lang="en-US" sz="60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34911" y="1417638"/>
            <a:ext cx="11932172" cy="5440362"/>
          </a:xfrm>
        </p:spPr>
        <p:txBody>
          <a:bodyPr>
            <a:noAutofit/>
          </a:bodyPr>
          <a:lstStyle/>
          <a:p>
            <a:pPr xmlns:a="http://schemas.openxmlformats.org/drawingml/2006/main" algn="just">
              <a:lnSpc>
                <a:spcPct val="100000"/>
              </a:lnSpc>
              <a:buFont typeface="Wingdings" panose="05000000000000000000" pitchFamily="2" charset="2"/>
              <a:buChar char="§"/>
              <a:bidi/>
            </a:pPr>
            <a:r xmlns:a="http://schemas.openxmlformats.org/drawingml/2006/main">
              <a:rPr lang="ar" sz="3200" b="1" dirty="0">
                <a:latin typeface="Times New Roman" pitchFamily="18" charset="0"/>
                <a:cs typeface="Times New Roman" pitchFamily="18" charset="0"/>
              </a:rPr>
              <a:t>الملقط </a:t>
            </a:r>
            <a:r xmlns:a="http://schemas.openxmlformats.org/drawingml/2006/main">
              <a:rPr lang="ar" sz="3200" dirty="0">
                <a:latin typeface="Times New Roman" pitchFamily="18" charset="0"/>
                <a:cs typeface="Times New Roman" pitchFamily="18" charset="0"/>
              </a:rPr>
              <a:t>هو أداة جراحية تشبه زوجًا من الملقط ويمكن استخدامها في الجراحة لالتقاط أو إزالة أشياء مختلفة داخل الجسم أو منه.</a:t>
            </a:r>
          </a:p>
          <a:p>
            <a:pPr xmlns:a="http://schemas.openxmlformats.org/drawingml/2006/main" algn="just">
              <a:lnSpc>
                <a:spcPct val="100000"/>
              </a:lnSpc>
              <a:buFont typeface="Wingdings" panose="05000000000000000000" pitchFamily="2" charset="2"/>
              <a:buChar char="§"/>
              <a:bidi/>
            </a:pPr>
            <a:r xmlns:a="http://schemas.openxmlformats.org/drawingml/2006/main">
              <a:rPr lang="ar" sz="3200" dirty="0">
                <a:latin typeface="Times New Roman" pitchFamily="18" charset="0"/>
                <a:cs typeface="Times New Roman" pitchFamily="18" charset="0"/>
              </a:rPr>
              <a:t>يتكون الملقط التوليدي من فرعين يتمركزان حول رأس الجنين.</a:t>
            </a:r>
          </a:p>
          <a:p>
            <a:pPr xmlns:a="http://schemas.openxmlformats.org/drawingml/2006/main" algn="just">
              <a:lnSpc>
                <a:spcPct val="100000"/>
              </a:lnSpc>
              <a:buFont typeface="Wingdings" panose="05000000000000000000" pitchFamily="2" charset="2"/>
              <a:buChar char="§"/>
              <a:bidi/>
            </a:pPr>
            <a:r xmlns:a="http://schemas.openxmlformats.org/drawingml/2006/main">
              <a:rPr lang="ar" sz="3200" dirty="0">
                <a:latin typeface="Times New Roman" pitchFamily="18" charset="0"/>
                <a:cs typeface="Times New Roman" pitchFamily="18" charset="0"/>
              </a:rPr>
              <a:t>تتقاطع الفروع عادة في نقطة المنتصف والتي تسمى </a:t>
            </a:r>
            <a:r xmlns:a="http://schemas.openxmlformats.org/drawingml/2006/main">
              <a:rPr lang="ar" sz="3200" u="sng" dirty="0">
                <a:latin typeface="Times New Roman" pitchFamily="18" charset="0"/>
                <a:cs typeface="Times New Roman" pitchFamily="18" charset="0"/>
              </a:rPr>
              <a:t>المفصلة.</a:t>
            </a:r>
          </a:p>
          <a:p>
            <a:pPr xmlns:a="http://schemas.openxmlformats.org/drawingml/2006/main" algn="just">
              <a:lnSpc>
                <a:spcPct val="100000"/>
              </a:lnSpc>
              <a:buFont typeface="Wingdings" panose="05000000000000000000" pitchFamily="2" charset="2"/>
              <a:buChar char="§"/>
              <a:bidi/>
            </a:pPr>
            <a:r xmlns:a="http://schemas.openxmlformats.org/drawingml/2006/main">
              <a:rPr lang="ar" sz="3200" dirty="0">
                <a:latin typeface="Times New Roman" pitchFamily="18" charset="0"/>
                <a:cs typeface="Times New Roman" pitchFamily="18" charset="0"/>
              </a:rPr>
              <a:t>تحتوي معظم الملقطات على آلية قفل عند المفصل</a:t>
            </a:r>
          </a:p>
          <a:p>
            <a:pPr xmlns:a="http://schemas.openxmlformats.org/drawingml/2006/main" algn="just">
              <a:lnSpc>
                <a:spcPct val="100000"/>
              </a:lnSpc>
              <a:buFont typeface="Wingdings" panose="05000000000000000000" pitchFamily="2" charset="2"/>
              <a:buChar char="§"/>
              <a:bidi/>
            </a:pPr>
            <a:r xmlns:a="http://schemas.openxmlformats.org/drawingml/2006/main">
              <a:rPr lang="ar" sz="3200" dirty="0">
                <a:latin typeface="Times New Roman" pitchFamily="18" charset="0"/>
                <a:cs typeface="Times New Roman" pitchFamily="18" charset="0"/>
              </a:rPr>
              <a:t>نصل كل فرع من الملقط هو الجزء المنحني الذي يستخدم للإمساك برأس الجنين.</a:t>
            </a:r>
          </a:p>
          <a:p>
            <a:pPr algn="just">
              <a:lnSpc>
                <a:spcPct val="100000"/>
              </a:lnSpc>
              <a:buNone/>
            </a:pPr>
            <a:endParaRPr lang="en-US" sz="5400" dirty="0">
              <a:latin typeface="Times New Roman" pitchFamily="18" charset="0"/>
              <a:cs typeface="Times New Roman" pitchFamily="18" charset="0"/>
            </a:endParaRPr>
          </a:p>
        </p:txBody>
      </p:sp>
      <p:pic>
        <p:nvPicPr>
          <p:cNvPr id="4" name="Picture 3">
            <a:extLst>
              <a:ext uri="{FF2B5EF4-FFF2-40B4-BE49-F238E27FC236}">
                <a16:creationId xmlns:a16="http://schemas.microsoft.com/office/drawing/2014/main" id="{A5F18CB5-610B-A2D8-F55E-52DCC46BBC70}"/>
              </a:ext>
            </a:extLst>
          </p:cNvPr>
          <p:cNvPicPr>
            <a:picLocks noChangeAspect="1"/>
          </p:cNvPicPr>
          <p:nvPr/>
        </p:nvPicPr>
        <p:blipFill>
          <a:blip r:embed="rId2"/>
          <a:stretch>
            <a:fillRect/>
          </a:stretch>
        </p:blipFill>
        <p:spPr>
          <a:xfrm>
            <a:off x="9931607" y="0"/>
            <a:ext cx="1905000" cy="1417638"/>
          </a:xfrm>
          <a:prstGeom prst="rect">
            <a:avLst/>
          </a:prstGeom>
        </p:spPr>
      </p:pic>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pPr xmlns:a="http://schemas.openxmlformats.org/drawingml/2006/main" algn="just">
              <a:lnSpc>
                <a:spcPct val="100000"/>
              </a:lnSpc>
              <a:bidi/>
            </a:pPr>
            <a:r xmlns:a="http://schemas.openxmlformats.org/drawingml/2006/main">
              <a:rPr lang="ar" sz="7200" b="1" dirty="0">
                <a:solidFill>
                  <a:srgbClr val="C00000"/>
                </a:solidFill>
                <a:latin typeface="Times New Roman" pitchFamily="18" charset="0"/>
                <a:cs typeface="Times New Roman" pitchFamily="18" charset="0"/>
              </a:rPr>
              <a:t>2.) الولادة بالملقط</a:t>
            </a:r>
            <a:endParaRPr xmlns:a="http://schemas.openxmlformats.org/drawingml/2006/main" lang="en-US" sz="7200" dirty="0">
              <a:latin typeface="Times New Roman" pitchFamily="18" charset="0"/>
              <a:cs typeface="Times New Roman" pitchFamily="18" charset="0"/>
            </a:endParaRPr>
          </a:p>
        </p:txBody>
      </p:sp>
      <p:sp>
        <p:nvSpPr>
          <p:cNvPr id="3" name="Content Placeholder 2"/>
          <p:cNvSpPr>
            <a:spLocks noGrp="1"/>
          </p:cNvSpPr>
          <p:nvPr>
            <p:ph idx="1"/>
          </p:nvPr>
        </p:nvSpPr>
        <p:spPr>
          <a:xfrm>
            <a:off x="-1" y="1447800"/>
            <a:ext cx="12022111" cy="5410200"/>
          </a:xfrm>
        </p:spPr>
        <p:txBody>
          <a:bodyPr>
            <a:noAutofit/>
          </a:bodyPr>
          <a:lstStyle/>
          <a:p>
            <a:pPr xmlns:a="http://schemas.openxmlformats.org/drawingml/2006/main" algn="just">
              <a:lnSpc>
                <a:spcPct val="100000"/>
              </a:lnSpc>
              <a:buFont typeface="Wingdings" pitchFamily="2" charset="2"/>
              <a:buChar char="§"/>
              <a:bidi/>
            </a:pPr>
            <a:r xmlns:a="http://schemas.openxmlformats.org/drawingml/2006/main">
              <a:rPr lang="ar" sz="3200" dirty="0">
                <a:latin typeface="Times New Roman" pitchFamily="18" charset="0"/>
                <a:cs typeface="Times New Roman" pitchFamily="18" charset="0"/>
              </a:rPr>
              <a:t>يجب أن يحيط الملقط برأس الجنين بقوة، ولكن ليس بشكل ضيق.</a:t>
            </a:r>
          </a:p>
          <a:p>
            <a:pPr xmlns:a="http://schemas.openxmlformats.org/drawingml/2006/main" algn="just">
              <a:lnSpc>
                <a:spcPct val="100000"/>
              </a:lnSpc>
              <a:buFont typeface="Wingdings" pitchFamily="2" charset="2"/>
              <a:buChar char="§"/>
              <a:bidi/>
            </a:pPr>
            <a:r xmlns:a="http://schemas.openxmlformats.org/drawingml/2006/main">
              <a:rPr lang="ar" sz="3200" dirty="0">
                <a:latin typeface="Times New Roman" pitchFamily="18" charset="0"/>
                <a:cs typeface="Times New Roman" pitchFamily="18" charset="0"/>
              </a:rPr>
              <a:t>عادةً ما يكون للشفرة منحنيان، منحنيان رأسي وحوضي.</a:t>
            </a:r>
          </a:p>
          <a:p>
            <a:pPr xmlns:a="http://schemas.openxmlformats.org/drawingml/2006/main" algn="just">
              <a:lnSpc>
                <a:spcPct val="100000"/>
              </a:lnSpc>
              <a:buFont typeface="Wingdings" pitchFamily="2" charset="2"/>
              <a:buChar char="§"/>
              <a:bidi/>
            </a:pPr>
            <a:r xmlns:a="http://schemas.openxmlformats.org/drawingml/2006/main">
              <a:rPr lang="ar" sz="3200" dirty="0">
                <a:latin typeface="Times New Roman" pitchFamily="18" charset="0"/>
                <a:cs typeface="Times New Roman" pitchFamily="18" charset="0"/>
              </a:rPr>
              <a:t>يتم تشكيل المنحنى الرأسي ليتناسب مع رأس الجنين.</a:t>
            </a:r>
          </a:p>
          <a:p>
            <a:pPr xmlns:a="http://schemas.openxmlformats.org/drawingml/2006/main" algn="just">
              <a:lnSpc>
                <a:spcPct val="100000"/>
              </a:lnSpc>
              <a:buFont typeface="Wingdings" pitchFamily="2" charset="2"/>
              <a:buChar char="§"/>
              <a:bidi/>
            </a:pPr>
            <a:r xmlns:a="http://schemas.openxmlformats.org/drawingml/2006/main">
              <a:rPr lang="ar" sz="3200" dirty="0">
                <a:latin typeface="Times New Roman" pitchFamily="18" charset="0"/>
                <a:cs typeface="Times New Roman" pitchFamily="18" charset="0"/>
              </a:rPr>
              <a:t>تم تصميم منحنى الحوض ليتناسب مع قناة الولادة ويساعد على توجيه قوة الجذب تحت عظم العانة.</a:t>
            </a:r>
          </a:p>
          <a:p>
            <a:pPr xmlns:a="http://schemas.openxmlformats.org/drawingml/2006/main" algn="just">
              <a:lnSpc>
                <a:spcPct val="100000"/>
              </a:lnSpc>
              <a:buFont typeface="Wingdings" pitchFamily="2" charset="2"/>
              <a:buChar char="§"/>
              <a:bidi/>
            </a:pPr>
            <a:r xmlns:a="http://schemas.openxmlformats.org/drawingml/2006/main">
              <a:rPr lang="ar" sz="3200" dirty="0">
                <a:latin typeface="Times New Roman" pitchFamily="18" charset="0"/>
                <a:cs typeface="Times New Roman" pitchFamily="18" charset="0"/>
              </a:rPr>
              <a:t>يتم ربط المقابض بالشفرات عن طريق سيقان ذات أطوال مختلفة.</a:t>
            </a:r>
          </a:p>
          <a:p>
            <a:pPr xmlns:a="http://schemas.openxmlformats.org/drawingml/2006/main" algn="just">
              <a:lnSpc>
                <a:spcPct val="100000"/>
              </a:lnSpc>
              <a:buFont typeface="Wingdings" pitchFamily="2" charset="2"/>
              <a:buChar char="§"/>
              <a:bidi/>
            </a:pPr>
            <a:r xmlns:a="http://schemas.openxmlformats.org/drawingml/2006/main">
              <a:rPr lang="ar" sz="3200" dirty="0">
                <a:latin typeface="Times New Roman" pitchFamily="18" charset="0"/>
                <a:cs typeface="Times New Roman" pitchFamily="18" charset="0"/>
              </a:rPr>
              <a:t>يجب أن يتسع عنق الرحم بشكل كامل وينسحب ويتم تمزيق الأغشية.</a:t>
            </a:r>
          </a:p>
          <a:p>
            <a:pPr xmlns:a="http://schemas.openxmlformats.org/drawingml/2006/main" algn="just">
              <a:lnSpc>
                <a:spcPct val="100000"/>
              </a:lnSpc>
              <a:buFont typeface="Wingdings" pitchFamily="2" charset="2"/>
              <a:buChar char="§"/>
              <a:bidi/>
            </a:pPr>
            <a:r xmlns:a="http://schemas.openxmlformats.org/drawingml/2006/main">
              <a:rPr lang="ar" sz="3200" dirty="0">
                <a:latin typeface="Times New Roman" pitchFamily="18" charset="0"/>
                <a:cs typeface="Times New Roman" pitchFamily="18" charset="0"/>
              </a:rPr>
              <a:t>ينبغي أن تكون المثانة فارغة.</a:t>
            </a:r>
          </a:p>
        </p:txBody>
      </p:sp>
    </p:spTree>
    <p:extLst>
      <p:ext uri="{BB962C8B-B14F-4D97-AF65-F5344CB8AC3E}">
        <p14:creationId xmlns:p14="http://schemas.microsoft.com/office/powerpoint/2010/main" val="331574296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pPr xmlns:a="http://schemas.openxmlformats.org/drawingml/2006/main" algn="just">
              <a:lnSpc>
                <a:spcPct val="100000"/>
              </a:lnSpc>
              <a:bidi/>
            </a:pPr>
            <a:r xmlns:a="http://schemas.openxmlformats.org/drawingml/2006/main">
              <a:rPr lang="ar" sz="7200" b="1" dirty="0">
                <a:solidFill>
                  <a:srgbClr val="C00000"/>
                </a:solidFill>
                <a:latin typeface="Times New Roman" pitchFamily="18" charset="0"/>
                <a:cs typeface="Times New Roman" pitchFamily="18" charset="0"/>
              </a:rPr>
              <a:t>2.) الولادة بالملقط</a:t>
            </a:r>
            <a:endParaRPr xmlns:a="http://schemas.openxmlformats.org/drawingml/2006/main" lang="en-US" sz="7200" dirty="0">
              <a:latin typeface="Times New Roman" pitchFamily="18" charset="0"/>
              <a:cs typeface="Times New Roman" pitchFamily="18" charset="0"/>
            </a:endParaRPr>
          </a:p>
        </p:txBody>
      </p:sp>
      <p:sp>
        <p:nvSpPr>
          <p:cNvPr id="3" name="Content Placeholder 2"/>
          <p:cNvSpPr>
            <a:spLocks noGrp="1"/>
          </p:cNvSpPr>
          <p:nvPr>
            <p:ph idx="1"/>
          </p:nvPr>
        </p:nvSpPr>
        <p:spPr>
          <a:xfrm>
            <a:off x="0" y="1447800"/>
            <a:ext cx="12052092" cy="5410200"/>
          </a:xfrm>
        </p:spPr>
        <p:txBody>
          <a:bodyPr>
            <a:noAutofit/>
          </a:bodyPr>
          <a:lstStyle/>
          <a:p>
            <a:pPr xmlns:a="http://schemas.openxmlformats.org/drawingml/2006/main" algn="just">
              <a:lnSpc>
                <a:spcPct val="100000"/>
              </a:lnSpc>
              <a:buFont typeface="Wingdings" pitchFamily="2" charset="2"/>
              <a:buChar char="§"/>
              <a:bidi/>
            </a:pPr>
            <a:r xmlns:a="http://schemas.openxmlformats.org/drawingml/2006/main">
              <a:rPr lang="ar" dirty="0">
                <a:latin typeface="Times New Roman" pitchFamily="18" charset="0"/>
                <a:cs typeface="Times New Roman" pitchFamily="18" charset="0"/>
              </a:rPr>
              <a:t>يجب أن تكون محطة الرأس على الأقل +2 في قناة الولادة السفلية.</a:t>
            </a:r>
          </a:p>
          <a:p>
            <a:pPr xmlns:a="http://schemas.openxmlformats.org/drawingml/2006/main" algn="just">
              <a:lnSpc>
                <a:spcPct val="100000"/>
              </a:lnSpc>
              <a:buFont typeface="Wingdings" pitchFamily="2" charset="2"/>
              <a:buChar char="§"/>
              <a:bidi/>
            </a:pPr>
            <a:r xmlns:a="http://schemas.openxmlformats.org/drawingml/2006/main">
              <a:rPr lang="ar" dirty="0">
                <a:latin typeface="Times New Roman" pitchFamily="18" charset="0"/>
                <a:cs typeface="Times New Roman" pitchFamily="18" charset="0"/>
              </a:rPr>
              <a:t>يتم إعطاء مخدر موضعي أو عام خفيف.</a:t>
            </a:r>
          </a:p>
          <a:p>
            <a:pPr xmlns:a="http://schemas.openxmlformats.org/drawingml/2006/main" algn="just">
              <a:lnSpc>
                <a:spcPct val="100000"/>
              </a:lnSpc>
              <a:buFont typeface="Wingdings" pitchFamily="2" charset="2"/>
              <a:buChar char="§"/>
              <a:bidi/>
            </a:pPr>
            <a:r xmlns:a="http://schemas.openxmlformats.org/drawingml/2006/main">
              <a:rPr lang="ar" dirty="0">
                <a:latin typeface="Times New Roman" pitchFamily="18" charset="0"/>
                <a:cs typeface="Times New Roman" pitchFamily="18" charset="0"/>
              </a:rPr>
              <a:t>يعد تحديد الموضع الدقيق لرأس الجنين أمرًا بالغ الأهمية، وذلك من خلال الشعور بخطوط خياطة جمجمة الجنين واليافوخ، أو عن طريق الموجات فوق الصوتية</a:t>
            </a:r>
          </a:p>
          <a:p>
            <a:pPr xmlns:a="http://schemas.openxmlformats.org/drawingml/2006/main" algn="just">
              <a:lnSpc>
                <a:spcPct val="100000"/>
              </a:lnSpc>
              <a:buFont typeface="Wingdings" pitchFamily="2" charset="2"/>
              <a:buChar char="§"/>
              <a:bidi/>
            </a:pPr>
            <a:r xmlns:a="http://schemas.openxmlformats.org/drawingml/2006/main">
              <a:rPr lang="ar" dirty="0">
                <a:latin typeface="Times New Roman" pitchFamily="18" charset="0"/>
                <a:cs typeface="Times New Roman" pitchFamily="18" charset="0"/>
              </a:rPr>
              <a:t>يتم إدخال شفرتي الملقط بشكل فردي، الشفرة الخلفية أولاً، ثم يتم قفلها.</a:t>
            </a:r>
          </a:p>
          <a:p>
            <a:pPr xmlns:a="http://schemas.openxmlformats.org/drawingml/2006/main" algn="just">
              <a:lnSpc>
                <a:spcPct val="100000"/>
              </a:lnSpc>
              <a:buFont typeface="Wingdings" pitchFamily="2" charset="2"/>
              <a:buChar char="§"/>
              <a:bidi/>
            </a:pPr>
            <a:r xmlns:a="http://schemas.openxmlformats.org/drawingml/2006/main">
              <a:rPr lang="ar" dirty="0">
                <a:latin typeface="Times New Roman" pitchFamily="18" charset="0"/>
                <a:cs typeface="Times New Roman" pitchFamily="18" charset="0"/>
              </a:rPr>
              <a:t>ثم يتم تدوير رأس الجنين إلى الوضع القذالي الأمامي إذا لم يكن في هذا الوضع.</a:t>
            </a:r>
          </a:p>
          <a:p>
            <a:pPr xmlns:a="http://schemas.openxmlformats.org/drawingml/2006/main" algn="just">
              <a:lnSpc>
                <a:spcPct val="100000"/>
              </a:lnSpc>
              <a:buFont typeface="Wingdings" pitchFamily="2" charset="2"/>
              <a:buChar char="§"/>
              <a:bidi/>
            </a:pPr>
            <a:r xmlns:a="http://schemas.openxmlformats.org/drawingml/2006/main">
              <a:rPr lang="ar" dirty="0">
                <a:latin typeface="Times New Roman" pitchFamily="18" charset="0"/>
                <a:cs typeface="Times New Roman" pitchFamily="18" charset="0"/>
              </a:rPr>
              <a:t>قد يتم إجراء شق العجان إذا لزم الأمر.</a:t>
            </a:r>
          </a:p>
          <a:p>
            <a:pPr xmlns:a="http://schemas.openxmlformats.org/drawingml/2006/main" algn="just">
              <a:lnSpc>
                <a:spcPct val="100000"/>
              </a:lnSpc>
              <a:buFont typeface="Wingdings" pitchFamily="2" charset="2"/>
              <a:buChar char="§"/>
              <a:bidi/>
            </a:pPr>
            <a:r xmlns:a="http://schemas.openxmlformats.org/drawingml/2006/main">
              <a:rPr lang="ar" dirty="0">
                <a:latin typeface="Times New Roman" pitchFamily="18" charset="0"/>
                <a:cs typeface="Times New Roman" pitchFamily="18" charset="0"/>
              </a:rPr>
              <a:t>ثم يتم إخراج الطفل بسحب لطيف (بحد أقصى 130 نيوتن) في محور الحوض</a:t>
            </a:r>
          </a:p>
          <a:p>
            <a:pPr algn="just">
              <a:lnSpc>
                <a:spcPct val="100000"/>
              </a:lnSpc>
              <a:buNone/>
            </a:pPr>
            <a:endParaRPr lang="en-US" sz="3600" dirty="0">
              <a:latin typeface="Times New Roman" pitchFamily="18" charset="0"/>
              <a:cs typeface="Times New Roman" pitchFamily="18" charset="0"/>
            </a:endParaRPr>
          </a:p>
          <a:p>
            <a:pPr algn="just">
              <a:lnSpc>
                <a:spcPct val="100000"/>
              </a:lnSpc>
              <a:buFont typeface="Wingdings" pitchFamily="2" charset="2"/>
              <a:buChar char="§"/>
            </a:pPr>
            <a:endParaRPr lang="en-US" sz="3600" dirty="0">
              <a:latin typeface="Times New Roman" pitchFamily="18" charset="0"/>
              <a:cs typeface="Times New Roman" pitchFamily="18" charset="0"/>
            </a:endParaRPr>
          </a:p>
          <a:p>
            <a:pPr algn="just">
              <a:lnSpc>
                <a:spcPct val="100000"/>
              </a:lnSpc>
              <a:buFont typeface="Wingdings" pitchFamily="2" charset="2"/>
              <a:buChar char="§"/>
            </a:pPr>
            <a:endParaRPr lang="en-US" sz="4800" dirty="0">
              <a:latin typeface="Times New Roman" pitchFamily="18" charset="0"/>
              <a:cs typeface="Times New Roman" pitchFamily="18" charset="0"/>
            </a:endParaRPr>
          </a:p>
          <a:p>
            <a:pPr algn="just">
              <a:lnSpc>
                <a:spcPct val="100000"/>
              </a:lnSpc>
              <a:buNone/>
            </a:pPr>
            <a:endParaRPr lang="en-US" sz="5400" dirty="0">
              <a:latin typeface="Times New Roman" pitchFamily="18" charset="0"/>
              <a:cs typeface="Times New Roman" pitchFamily="18" charset="0"/>
            </a:endParaRPr>
          </a:p>
        </p:txBody>
      </p:sp>
    </p:spTree>
    <p:extLst>
      <p:ext uri="{BB962C8B-B14F-4D97-AF65-F5344CB8AC3E}">
        <p14:creationId xmlns:p14="http://schemas.microsoft.com/office/powerpoint/2010/main" val="351502642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pPr xmlns:a="http://schemas.openxmlformats.org/drawingml/2006/main" algn="just">
              <a:lnSpc>
                <a:spcPct val="100000"/>
              </a:lnSpc>
              <a:bidi/>
            </a:pPr>
            <a:r xmlns:a="http://schemas.openxmlformats.org/drawingml/2006/main">
              <a:rPr lang="ar" sz="5400" b="1" dirty="0">
                <a:solidFill>
                  <a:srgbClr val="C00000"/>
                </a:solidFill>
                <a:latin typeface="Times New Roman" pitchFamily="18" charset="0"/>
                <a:cs typeface="Times New Roman" pitchFamily="18" charset="0"/>
              </a:rPr>
              <a:t>الولادة بالملقط</a:t>
            </a:r>
            <a:r xmlns:a="http://schemas.openxmlformats.org/drawingml/2006/main">
              <a:rPr lang="ar" sz="5400" dirty="0">
                <a:solidFill>
                  <a:srgbClr val="C00000"/>
                </a:solidFill>
                <a:latin typeface="Times New Roman" pitchFamily="18" charset="0"/>
                <a:cs typeface="Times New Roman" pitchFamily="18" charset="0"/>
              </a:rPr>
              <a:t> </a:t>
            </a:r>
            <a:r xmlns:a="http://schemas.openxmlformats.org/drawingml/2006/main">
              <a:rPr lang="ar" sz="5400" b="1" dirty="0">
                <a:solidFill>
                  <a:srgbClr val="C00000"/>
                </a:solidFill>
                <a:latin typeface="Times New Roman" pitchFamily="18" charset="0"/>
                <a:cs typeface="Times New Roman" pitchFamily="18" charset="0"/>
              </a:rPr>
              <a:t>دواعي الاستعمال</a:t>
            </a:r>
            <a:endParaRPr xmlns:a="http://schemas.openxmlformats.org/drawingml/2006/main" lang="en-US" sz="54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49902" y="1295400"/>
            <a:ext cx="12042098" cy="5562600"/>
          </a:xfrm>
        </p:spPr>
        <p:txBody>
          <a:bodyPr>
            <a:noAutofit/>
          </a:bodyPr>
          <a:lstStyle/>
          <a:p>
            <a:pPr xmlns:a="http://schemas.openxmlformats.org/drawingml/2006/main" algn="just">
              <a:lnSpc>
                <a:spcPct val="100000"/>
              </a:lnSpc>
              <a:buFont typeface="Wingdings" pitchFamily="2" charset="2"/>
              <a:buChar char="Ø"/>
              <a:bidi/>
            </a:pPr>
            <a:r xmlns:a="http://schemas.openxmlformats.org/drawingml/2006/main">
              <a:rPr lang="ar" sz="3600" dirty="0">
                <a:latin typeface="Times New Roman" pitchFamily="18" charset="0"/>
                <a:cs typeface="Times New Roman" pitchFamily="18" charset="0"/>
              </a:rPr>
              <a:t>المرحلة الثانية المطولة</a:t>
            </a:r>
          </a:p>
          <a:p>
            <a:pPr xmlns:a="http://schemas.openxmlformats.org/drawingml/2006/main" algn="just">
              <a:lnSpc>
                <a:spcPct val="100000"/>
              </a:lnSpc>
              <a:buFont typeface="Wingdings" pitchFamily="2" charset="2"/>
              <a:buChar char="Ø"/>
              <a:bidi/>
            </a:pPr>
            <a:r xmlns:a="http://schemas.openxmlformats.org/drawingml/2006/main">
              <a:rPr lang="ar" sz="3600" dirty="0">
                <a:latin typeface="Times New Roman" pitchFamily="18" charset="0"/>
                <a:cs typeface="Times New Roman" pitchFamily="18" charset="0"/>
              </a:rPr>
              <a:t>إرهاق الأم</a:t>
            </a:r>
          </a:p>
          <a:p>
            <a:pPr xmlns:a="http://schemas.openxmlformats.org/drawingml/2006/main" algn="just">
              <a:lnSpc>
                <a:spcPct val="100000"/>
              </a:lnSpc>
              <a:buFont typeface="Wingdings" pitchFamily="2" charset="2"/>
              <a:buChar char="Ø"/>
              <a:bidi/>
            </a:pPr>
            <a:r xmlns:a="http://schemas.openxmlformats.org/drawingml/2006/main">
              <a:rPr lang="ar" sz="3600" dirty="0">
                <a:latin typeface="Times New Roman" pitchFamily="18" charset="0"/>
                <a:cs typeface="Times New Roman" pitchFamily="18" charset="0"/>
              </a:rPr>
              <a:t>أمراض الأم؛ مثل أمراض القلب</a:t>
            </a:r>
          </a:p>
          <a:p>
            <a:pPr xmlns:a="http://schemas.openxmlformats.org/drawingml/2006/main" algn="just">
              <a:lnSpc>
                <a:spcPct val="100000"/>
              </a:lnSpc>
              <a:buFont typeface="Wingdings" pitchFamily="2" charset="2"/>
              <a:buChar char="Ø"/>
              <a:bidi/>
            </a:pPr>
            <a:r xmlns:a="http://schemas.openxmlformats.org/drawingml/2006/main">
              <a:rPr lang="ar" sz="3600" dirty="0">
                <a:latin typeface="Times New Roman" pitchFamily="18" charset="0"/>
                <a:cs typeface="Times New Roman" pitchFamily="18" charset="0"/>
              </a:rPr>
              <a:t>نزف</a:t>
            </a:r>
          </a:p>
          <a:p>
            <a:pPr xmlns:a="http://schemas.openxmlformats.org/drawingml/2006/main" algn="just">
              <a:lnSpc>
                <a:spcPct val="100000"/>
              </a:lnSpc>
              <a:buFont typeface="Wingdings" pitchFamily="2" charset="2"/>
              <a:buChar char="Ø"/>
              <a:bidi/>
            </a:pPr>
            <a:r xmlns:a="http://schemas.openxmlformats.org/drawingml/2006/main">
              <a:rPr lang="ar" sz="3600" dirty="0">
                <a:latin typeface="Times New Roman" pitchFamily="18" charset="0"/>
                <a:cs typeface="Times New Roman" pitchFamily="18" charset="0"/>
              </a:rPr>
              <a:t>تثبيط الجهد الأمومي المرتبط بالأدوية المسكنة (خاصة مع التخدير فوق الجافية/النخاعي)</a:t>
            </a:r>
          </a:p>
          <a:p>
            <a:pPr xmlns:a="http://schemas.openxmlformats.org/drawingml/2006/main" algn="just">
              <a:lnSpc>
                <a:spcPct val="100000"/>
              </a:lnSpc>
              <a:buFont typeface="Wingdings" pitchFamily="2" charset="2"/>
              <a:buChar char="Ø"/>
              <a:bidi/>
            </a:pPr>
            <a:r xmlns:a="http://schemas.openxmlformats.org/drawingml/2006/main">
              <a:rPr lang="ar" sz="3600" dirty="0">
                <a:latin typeface="Times New Roman" pitchFamily="18" charset="0"/>
                <a:cs typeface="Times New Roman" pitchFamily="18" charset="0"/>
              </a:rPr>
              <a:t>تتبع قلب الجنين غير المطمئن</a:t>
            </a:r>
          </a:p>
          <a:p>
            <a:pPr xmlns:a="http://schemas.openxmlformats.org/drawingml/2006/main" algn="just">
              <a:lnSpc>
                <a:spcPct val="100000"/>
              </a:lnSpc>
              <a:buFont typeface="Wingdings" pitchFamily="2" charset="2"/>
              <a:buChar char="Ø"/>
              <a:bidi/>
            </a:pPr>
            <a:r xmlns:a="http://schemas.openxmlformats.org/drawingml/2006/main">
              <a:rPr lang="ar" sz="3600" dirty="0">
                <a:latin typeface="Times New Roman" pitchFamily="18" charset="0"/>
                <a:cs typeface="Times New Roman" pitchFamily="18" charset="0"/>
              </a:rPr>
              <a:t>رأس بعد الولادة المقعدية</a:t>
            </a:r>
          </a:p>
          <a:p>
            <a:pPr algn="just">
              <a:lnSpc>
                <a:spcPct val="100000"/>
              </a:lnSpc>
              <a:buNone/>
            </a:pPr>
            <a:endParaRPr lang="en-US" sz="5400" dirty="0">
              <a:latin typeface="Times New Roman" pitchFamily="18" charset="0"/>
              <a:cs typeface="Times New Roman" pitchFamily="18" charset="0"/>
            </a:endParaRP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1767279" cy="1417638"/>
          </a:xfrm>
        </p:spPr>
        <p:txBody>
          <a:bodyPr>
            <a:noAutofit/>
          </a:bodyPr>
          <a:lstStyle/>
          <a:p>
            <a:pPr xmlns:a="http://schemas.openxmlformats.org/drawingml/2006/main" marL="571500" indent="-571500" algn="ctr">
              <a:lnSpc>
                <a:spcPct val="100000"/>
              </a:lnSpc>
              <a:buFont typeface="Wingdings" panose="05000000000000000000" pitchFamily="2" charset="2"/>
              <a:buChar char="v"/>
              <a:bidi/>
            </a:pPr>
            <a:r xmlns:a="http://schemas.openxmlformats.org/drawingml/2006/main">
              <a:rPr lang="ar" b="1" dirty="0">
                <a:solidFill>
                  <a:srgbClr val="C00000"/>
                </a:solidFill>
                <a:latin typeface="Times New Roman" pitchFamily="18" charset="0"/>
                <a:cs typeface="Times New Roman" pitchFamily="18" charset="0"/>
              </a:rPr>
              <a:t>مميزات الولادة بالملقط</a:t>
            </a:r>
            <a:endParaRPr xmlns:a="http://schemas.openxmlformats.org/drawingml/2006/main" lang="en-US"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447800"/>
            <a:ext cx="12192000" cy="5410200"/>
          </a:xfrm>
        </p:spPr>
        <p:txBody>
          <a:bodyPr>
            <a:noAutofit/>
          </a:bodyPr>
          <a:lstStyle/>
          <a:p>
            <a:pPr xmlns:a="http://schemas.openxmlformats.org/drawingml/2006/main" algn="just">
              <a:lnSpc>
                <a:spcPct val="100000"/>
              </a:lnSpc>
              <a:buNone/>
              <a:bidi/>
            </a:pPr>
            <a:r xmlns:a="http://schemas.openxmlformats.org/drawingml/2006/main">
              <a:rPr lang="ar" sz="3600" dirty="0">
                <a:latin typeface="Times New Roman" pitchFamily="18" charset="0"/>
                <a:cs typeface="Times New Roman" pitchFamily="18" charset="0"/>
              </a:rPr>
              <a:t>1- تجنب العملية القيصرية،</a:t>
            </a:r>
          </a:p>
          <a:p>
            <a:pPr xmlns:a="http://schemas.openxmlformats.org/drawingml/2006/main" algn="just">
              <a:lnSpc>
                <a:spcPct val="100000"/>
              </a:lnSpc>
              <a:buNone/>
              <a:bidi/>
            </a:pPr>
            <a:r xmlns:a="http://schemas.openxmlformats.org/drawingml/2006/main">
              <a:rPr lang="ar" sz="3600" dirty="0">
                <a:latin typeface="Times New Roman" pitchFamily="18" charset="0"/>
                <a:cs typeface="Times New Roman" pitchFamily="18" charset="0"/>
              </a:rPr>
              <a:t>2- تقليل وقت التسليم.</a:t>
            </a:r>
          </a:p>
          <a:p>
            <a:pPr xmlns:a="http://schemas.openxmlformats.org/drawingml/2006/main" algn="ctr">
              <a:lnSpc>
                <a:spcPct val="100000"/>
              </a:lnSpc>
              <a:buFont typeface="Wingdings" panose="05000000000000000000" pitchFamily="2" charset="2"/>
              <a:buChar char="v"/>
              <a:bidi/>
            </a:pPr>
            <a:r xmlns:a="http://schemas.openxmlformats.org/drawingml/2006/main">
              <a:rPr lang="ar" sz="5400" dirty="0">
                <a:latin typeface="Times New Roman" pitchFamily="18" charset="0"/>
                <a:cs typeface="Times New Roman" pitchFamily="18" charset="0"/>
              </a:rPr>
              <a:t> </a:t>
            </a:r>
            <a:r xmlns:a="http://schemas.openxmlformats.org/drawingml/2006/main">
              <a:rPr lang="ar" sz="4400" b="1" dirty="0">
                <a:solidFill>
                  <a:srgbClr val="C00000"/>
                </a:solidFill>
                <a:latin typeface="Times New Roman" pitchFamily="18" charset="0"/>
                <a:cs typeface="Times New Roman" pitchFamily="18" charset="0"/>
              </a:rPr>
              <a:t>مضاعفات الولادة بالملقط</a:t>
            </a:r>
            <a:endParaRPr xmlns:a="http://schemas.openxmlformats.org/drawingml/2006/main" lang="en-US" sz="4000" dirty="0">
              <a:latin typeface="Times New Roman" pitchFamily="18" charset="0"/>
              <a:cs typeface="Times New Roman" pitchFamily="18" charset="0"/>
            </a:endParaRPr>
          </a:p>
          <a:p>
            <a:pPr xmlns:a="http://schemas.openxmlformats.org/drawingml/2006/main" algn="just">
              <a:lnSpc>
                <a:spcPct val="100000"/>
              </a:lnSpc>
              <a:buNone/>
              <a:bidi/>
            </a:pPr>
            <a:r xmlns:a="http://schemas.openxmlformats.org/drawingml/2006/main">
              <a:rPr lang="ar" sz="3600" dirty="0">
                <a:latin typeface="Times New Roman" pitchFamily="18" charset="0"/>
                <a:cs typeface="Times New Roman" pitchFamily="18" charset="0"/>
              </a:rPr>
              <a:t>1-كدمات،</a:t>
            </a:r>
          </a:p>
          <a:p>
            <a:pPr xmlns:a="http://schemas.openxmlformats.org/drawingml/2006/main" algn="just">
              <a:lnSpc>
                <a:spcPct val="100000"/>
              </a:lnSpc>
              <a:buNone/>
              <a:bidi/>
            </a:pPr>
            <a:r xmlns:a="http://schemas.openxmlformats.org/drawingml/2006/main">
              <a:rPr lang="ar" sz="3600" dirty="0">
                <a:latin typeface="Times New Roman" pitchFamily="18" charset="0"/>
                <a:cs typeface="Times New Roman" pitchFamily="18" charset="0"/>
              </a:rPr>
              <a:t>2-التشوه</a:t>
            </a:r>
          </a:p>
          <a:p>
            <a:pPr xmlns:a="http://schemas.openxmlformats.org/drawingml/2006/main" algn="just">
              <a:lnSpc>
                <a:spcPct val="100000"/>
              </a:lnSpc>
              <a:buNone/>
              <a:bidi/>
            </a:pPr>
            <a:r xmlns:a="http://schemas.openxmlformats.org/drawingml/2006/main">
              <a:rPr lang="ar" sz="3600" dirty="0">
                <a:latin typeface="Times New Roman" pitchFamily="18" charset="0"/>
                <a:cs typeface="Times New Roman" pitchFamily="18" charset="0"/>
              </a:rPr>
              <a:t>3-ناسور مستقيمي مهبلي، تلف الأعصاب،</a:t>
            </a:r>
          </a:p>
          <a:p>
            <a:pPr xmlns:a="http://schemas.openxmlformats.org/drawingml/2006/main" algn="just">
              <a:lnSpc>
                <a:spcPct val="100000"/>
              </a:lnSpc>
              <a:buNone/>
              <a:bidi/>
            </a:pPr>
            <a:r xmlns:a="http://schemas.openxmlformats.org/drawingml/2006/main">
              <a:rPr lang="ar" sz="3600" dirty="0">
                <a:latin typeface="Times New Roman" pitchFamily="18" charset="0"/>
                <a:cs typeface="Times New Roman" pitchFamily="18" charset="0"/>
              </a:rPr>
              <a:t>4- كسور الجمجمة وإصابة النخاع الشوكي.</a:t>
            </a:r>
          </a:p>
          <a:p>
            <a:pPr algn="just">
              <a:lnSpc>
                <a:spcPct val="100000"/>
              </a:lnSpc>
              <a:buNone/>
            </a:pPr>
            <a:endParaRPr lang="en-US" sz="5400" dirty="0">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pPr xmlns:a="http://schemas.openxmlformats.org/drawingml/2006/main" algn="just">
              <a:lnSpc>
                <a:spcPct val="100000"/>
              </a:lnSpc>
              <a:bidi/>
            </a:pPr>
            <a:br xmlns:a="http://schemas.openxmlformats.org/drawingml/2006/main">
              <a:rPr lang="en-US" sz="6600" b="1" dirty="0">
                <a:solidFill>
                  <a:srgbClr val="C00000"/>
                </a:solidFill>
                <a:latin typeface="Times New Roman" pitchFamily="18" charset="0"/>
                <a:cs typeface="Times New Roman" pitchFamily="18" charset="0"/>
              </a:rPr>
            </a:br>
            <a:r xmlns:a="http://schemas.openxmlformats.org/drawingml/2006/main">
              <a:rPr lang="ar" sz="6000" b="1" dirty="0">
                <a:solidFill>
                  <a:srgbClr val="C00000"/>
                </a:solidFill>
                <a:latin typeface="Times New Roman" pitchFamily="18" charset="0"/>
                <a:cs typeface="Times New Roman" pitchFamily="18" charset="0"/>
              </a:rPr>
              <a:t>علامات الولادة الحقيقية:</a:t>
            </a:r>
            <a:r xmlns:a="http://schemas.openxmlformats.org/drawingml/2006/main">
              <a:rPr lang="ar" sz="6000" dirty="0">
                <a:solidFill>
                  <a:srgbClr val="C00000"/>
                </a:solidFill>
                <a:latin typeface="Times New Roman" pitchFamily="18" charset="0"/>
                <a:cs typeface="Times New Roman" pitchFamily="18" charset="0"/>
              </a:rPr>
              <a:t> </a:t>
            </a:r>
            <a:br xmlns:a="http://schemas.openxmlformats.org/drawingml/2006/main">
              <a:rPr lang="en-US" sz="6600" dirty="0">
                <a:solidFill>
                  <a:srgbClr val="C00000"/>
                </a:solidFill>
                <a:latin typeface="Times New Roman" pitchFamily="18" charset="0"/>
                <a:cs typeface="Times New Roman" pitchFamily="18" charset="0"/>
              </a:rPr>
            </a:br>
            <a:endParaRPr xmlns:a="http://schemas.openxmlformats.org/drawingml/2006/main" lang="en-US" sz="66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371599"/>
            <a:ext cx="12192000" cy="5329003"/>
          </a:xfrm>
        </p:spPr>
        <p:txBody>
          <a:bodyPr>
            <a:normAutofit/>
          </a:bodyPr>
          <a:lstStyle/>
          <a:p>
            <a:pPr xmlns:a="http://schemas.openxmlformats.org/drawingml/2006/main" algn="just">
              <a:lnSpc>
                <a:spcPct val="100000"/>
              </a:lnSpc>
              <a:buNone/>
              <a:bidi/>
            </a:pPr>
            <a:r xmlns:a="http://schemas.openxmlformats.org/drawingml/2006/main">
              <a:rPr lang="ar" sz="6000" b="1" dirty="0">
                <a:latin typeface="Times New Roman" pitchFamily="18" charset="0"/>
                <a:cs typeface="Times New Roman" pitchFamily="18" charset="0"/>
              </a:rPr>
              <a:t>1. تقلصات الرحم </a:t>
            </a:r>
            <a:r xmlns:a="http://schemas.openxmlformats.org/drawingml/2006/main">
              <a:rPr lang="ar" sz="6000" dirty="0">
                <a:latin typeface="Times New Roman" pitchFamily="18" charset="0"/>
                <a:cs typeface="Times New Roman" pitchFamily="18" charset="0"/>
              </a:rPr>
              <a:t>–</a:t>
            </a:r>
          </a:p>
          <a:p>
            <a:pPr xmlns:a="http://schemas.openxmlformats.org/drawingml/2006/main" algn="just">
              <a:lnSpc>
                <a:spcPct val="100000"/>
              </a:lnSpc>
              <a:buNone/>
              <a:bidi/>
            </a:pPr>
            <a:r xmlns:a="http://schemas.openxmlformats.org/drawingml/2006/main">
              <a:rPr lang="ar" sz="6000" dirty="0">
                <a:latin typeface="Times New Roman" pitchFamily="18" charset="0"/>
                <a:cs typeface="Times New Roman" pitchFamily="18" charset="0"/>
              </a:rPr>
              <a:t>العلامة الأكيدة لبدء المخاض هي بدء الانقباضات الرحمية الفعالة والمنتجة</a:t>
            </a:r>
          </a:p>
          <a:p>
            <a:pPr algn="just">
              <a:lnSpc>
                <a:spcPct val="100000"/>
              </a:lnSpc>
            </a:pPr>
            <a:endParaRPr lang="en-US" sz="6000" dirty="0">
              <a:latin typeface="Times New Roman" pitchFamily="18" charset="0"/>
              <a:cs typeface="Times New Roman" pitchFamily="18" charset="0"/>
            </a:endParaRP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908" y="0"/>
            <a:ext cx="12052092" cy="1417638"/>
          </a:xfrm>
        </p:spPr>
        <p:txBody>
          <a:bodyPr>
            <a:noAutofit/>
          </a:bodyPr>
          <a:lstStyle/>
          <a:p>
            <a:pPr xmlns:a="http://schemas.openxmlformats.org/drawingml/2006/main" algn="ctr">
              <a:lnSpc>
                <a:spcPct val="100000"/>
              </a:lnSpc>
              <a:bidi/>
            </a:pPr>
            <a:r xmlns:a="http://schemas.openxmlformats.org/drawingml/2006/main">
              <a:rPr lang="ar" sz="5400" b="1" dirty="0">
                <a:solidFill>
                  <a:srgbClr val="C00000"/>
                </a:solidFill>
                <a:latin typeface="Times New Roman" pitchFamily="18" charset="0"/>
                <a:cs typeface="Times New Roman" pitchFamily="18" charset="0"/>
              </a:rPr>
              <a:t>3) الولادة القيصرية</a:t>
            </a:r>
            <a:endParaRPr xmlns:a="http://schemas.openxmlformats.org/drawingml/2006/main" lang="en-US" sz="54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417637"/>
            <a:ext cx="12052092" cy="5440363"/>
          </a:xfrm>
        </p:spPr>
        <p:txBody>
          <a:bodyPr>
            <a:noAutofit/>
          </a:bodyPr>
          <a:lstStyle/>
          <a:p>
            <a:pPr xmlns:a="http://schemas.openxmlformats.org/drawingml/2006/main" algn="just">
              <a:lnSpc>
                <a:spcPct val="100000"/>
              </a:lnSpc>
              <a:buFont typeface="Wingdings" panose="05000000000000000000" pitchFamily="2" charset="2"/>
              <a:buChar char="v"/>
              <a:bidi/>
            </a:pPr>
            <a:r xmlns:a="http://schemas.openxmlformats.org/drawingml/2006/main">
              <a:rPr lang="ar" sz="3600" dirty="0">
                <a:latin typeface="Times New Roman" pitchFamily="18" charset="0"/>
                <a:cs typeface="Times New Roman" pitchFamily="18" charset="0"/>
              </a:rPr>
              <a:t>إنها عملية جراحية كبرى في البطن تتضمن شقين (قطع)، أحدهما عبر جدار البطن، والثاني يشمل الرحم لإخراج الطفل</a:t>
            </a:r>
          </a:p>
          <a:p>
            <a:pPr xmlns:a="http://schemas.openxmlformats.org/drawingml/2006/main" algn="just">
              <a:lnSpc>
                <a:spcPct val="100000"/>
              </a:lnSpc>
              <a:buFont typeface="Wingdings" panose="05000000000000000000" pitchFamily="2" charset="2"/>
              <a:buChar char="v"/>
              <a:bidi/>
            </a:pPr>
            <a:r xmlns:a="http://schemas.openxmlformats.org/drawingml/2006/main">
              <a:rPr lang="ar" sz="3600" b="1" dirty="0">
                <a:latin typeface="Times New Roman" pitchFamily="18" charset="0"/>
                <a:cs typeface="Times New Roman" pitchFamily="18" charset="0"/>
              </a:rPr>
              <a:t>أنواع الولادة القيصرية</a:t>
            </a:r>
          </a:p>
          <a:p>
            <a:pPr xmlns:a="http://schemas.openxmlformats.org/drawingml/2006/main" marL="0" indent="0" algn="just">
              <a:lnSpc>
                <a:spcPct val="100000"/>
              </a:lnSpc>
              <a:buNone/>
              <a:bidi/>
            </a:pPr>
            <a:r xmlns:a="http://schemas.openxmlformats.org/drawingml/2006/main">
              <a:rPr lang="ar" sz="3600" dirty="0">
                <a:latin typeface="Times New Roman" pitchFamily="18" charset="0"/>
                <a:cs typeface="Times New Roman" pitchFamily="18" charset="0"/>
              </a:rPr>
              <a:t>أ) الشق العرضي المنخفض: هو النهج المفضل.</a:t>
            </a:r>
          </a:p>
          <a:p>
            <a:pPr xmlns:a="http://schemas.openxmlformats.org/drawingml/2006/main" marL="0" indent="0" algn="just">
              <a:lnSpc>
                <a:spcPct val="100000"/>
              </a:lnSpc>
              <a:buNone/>
              <a:bidi/>
            </a:pPr>
            <a:r xmlns:a="http://schemas.openxmlformats.org/drawingml/2006/main">
              <a:rPr lang="ar" sz="3600" dirty="0">
                <a:latin typeface="Times New Roman" pitchFamily="18" charset="0"/>
                <a:cs typeface="Times New Roman" pitchFamily="18" charset="0"/>
              </a:rPr>
              <a:t>ب) شق عمودي في الرحم (منخفض أو مرتفع): يستخدم في حالات الولادة المبكرة، والمشيمة غير الطبيعية، والحمل بتوأم، وفي حالات الطوارئ القصوى</a:t>
            </a:r>
          </a:p>
          <a:p>
            <a:pPr algn="just">
              <a:lnSpc>
                <a:spcPct val="100000"/>
              </a:lnSpc>
              <a:buFont typeface="Wingdings" panose="05000000000000000000" pitchFamily="2" charset="2"/>
              <a:buChar char="v"/>
            </a:pPr>
            <a:endParaRPr lang="en-US" sz="5400" dirty="0">
              <a:latin typeface="Times New Roman" pitchFamily="18" charset="0"/>
              <a:cs typeface="Times New Roman" pitchFamily="18" charset="0"/>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pPr xmlns:a="http://schemas.openxmlformats.org/drawingml/2006/main" algn="just">
              <a:lnSpc>
                <a:spcPct val="100000"/>
              </a:lnSpc>
              <a:bidi/>
            </a:pPr>
            <a:r xmlns:a="http://schemas.openxmlformats.org/drawingml/2006/main">
              <a:rPr lang="ar" sz="5400" b="1" dirty="0">
                <a:solidFill>
                  <a:srgbClr val="C00000"/>
                </a:solidFill>
                <a:latin typeface="Times New Roman" pitchFamily="18" charset="0"/>
                <a:cs typeface="Times New Roman" pitchFamily="18" charset="0"/>
              </a:rPr>
              <a:t>أسباب الولادة القيصرية</a:t>
            </a:r>
          </a:p>
        </p:txBody>
      </p:sp>
      <p:sp>
        <p:nvSpPr>
          <p:cNvPr id="3" name="Content Placeholder 2"/>
          <p:cNvSpPr>
            <a:spLocks noGrp="1"/>
          </p:cNvSpPr>
          <p:nvPr>
            <p:ph idx="1"/>
          </p:nvPr>
        </p:nvSpPr>
        <p:spPr>
          <a:xfrm>
            <a:off x="134911" y="1371600"/>
            <a:ext cx="12057089" cy="5334000"/>
          </a:xfrm>
        </p:spPr>
        <p:txBody>
          <a:bodyPr>
            <a:noAutofit/>
          </a:bodyPr>
          <a:lstStyle/>
          <a:p>
            <a:pPr xmlns:a="http://schemas.openxmlformats.org/drawingml/2006/main" algn="just">
              <a:lnSpc>
                <a:spcPct val="100000"/>
              </a:lnSpc>
              <a:buFont typeface="Wingdings" pitchFamily="2" charset="2"/>
              <a:buChar char="§"/>
              <a:bidi/>
            </a:pPr>
            <a:r xmlns:a="http://schemas.openxmlformats.org/drawingml/2006/main">
              <a:rPr lang="ar" sz="3600" dirty="0">
                <a:latin typeface="Times New Roman" pitchFamily="18" charset="0"/>
                <a:cs typeface="Times New Roman" pitchFamily="18" charset="0"/>
              </a:rPr>
              <a:t>تكرار الولادة القيصرية</a:t>
            </a:r>
          </a:p>
          <a:p>
            <a:pPr xmlns:a="http://schemas.openxmlformats.org/drawingml/2006/main" algn="just">
              <a:lnSpc>
                <a:spcPct val="100000"/>
              </a:lnSpc>
              <a:buFont typeface="Wingdings" pitchFamily="2" charset="2"/>
              <a:buChar char="§"/>
              <a:bidi/>
            </a:pPr>
            <a:r xmlns:a="http://schemas.openxmlformats.org/drawingml/2006/main">
              <a:rPr lang="ar" sz="3600" dirty="0">
                <a:latin typeface="Times New Roman" pitchFamily="18" charset="0"/>
                <a:cs typeface="Times New Roman" pitchFamily="18" charset="0"/>
              </a:rPr>
              <a:t>عدم تقدم المخاض</a:t>
            </a:r>
          </a:p>
          <a:p>
            <a:pPr xmlns:a="http://schemas.openxmlformats.org/drawingml/2006/main" algn="just">
              <a:lnSpc>
                <a:spcPct val="100000"/>
              </a:lnSpc>
              <a:buFont typeface="Wingdings" pitchFamily="2" charset="2"/>
              <a:buChar char="§"/>
              <a:bidi/>
            </a:pPr>
            <a:r xmlns:a="http://schemas.openxmlformats.org/drawingml/2006/main">
              <a:rPr lang="ar" sz="3600" dirty="0">
                <a:latin typeface="Times New Roman" pitchFamily="18" charset="0"/>
                <a:cs typeface="Times New Roman" pitchFamily="18" charset="0"/>
              </a:rPr>
              <a:t>وضع غير طبيعي للجنين ومشيمة مقعدية، عرضية، عرضية، عرضية</a:t>
            </a:r>
          </a:p>
          <a:p>
            <a:pPr xmlns:a="http://schemas.openxmlformats.org/drawingml/2006/main" algn="just">
              <a:lnSpc>
                <a:spcPct val="100000"/>
              </a:lnSpc>
              <a:buFont typeface="Wingdings" pitchFamily="2" charset="2"/>
              <a:buChar char="§"/>
              <a:bidi/>
            </a:pPr>
            <a:r xmlns:a="http://schemas.openxmlformats.org/drawingml/2006/main">
              <a:rPr lang="ar" sz="3600" dirty="0">
                <a:latin typeface="Times New Roman" pitchFamily="18" charset="0"/>
                <a:cs typeface="Times New Roman" pitchFamily="18" charset="0"/>
              </a:rPr>
              <a:t>حالات الطوارئ: إذا كانت المرأة مريضة بشدة أو تعاني من مرض يهدد حياتها</a:t>
            </a:r>
          </a:p>
          <a:p>
            <a:pPr xmlns:a="http://schemas.openxmlformats.org/drawingml/2006/main" algn="just">
              <a:lnSpc>
                <a:spcPct val="100000"/>
              </a:lnSpc>
              <a:buFont typeface="Wingdings" pitchFamily="2" charset="2"/>
              <a:buChar char="§"/>
              <a:bidi/>
            </a:pPr>
            <a:r xmlns:a="http://schemas.openxmlformats.org/drawingml/2006/main">
              <a:rPr lang="ar" sz="3600" dirty="0">
                <a:latin typeface="Times New Roman" pitchFamily="18" charset="0"/>
                <a:cs typeface="Times New Roman" pitchFamily="18" charset="0"/>
              </a:rPr>
              <a:t>ضائقة الجنين</a:t>
            </a:r>
          </a:p>
          <a:p>
            <a:pPr xmlns:a="http://schemas.openxmlformats.org/drawingml/2006/main" algn="just">
              <a:lnSpc>
                <a:spcPct val="100000"/>
              </a:lnSpc>
              <a:buFont typeface="Wingdings" pitchFamily="2" charset="2"/>
              <a:buChar char="§"/>
              <a:bidi/>
            </a:pPr>
            <a:r xmlns:a="http://schemas.openxmlformats.org/drawingml/2006/main">
              <a:rPr lang="ar" sz="3600" dirty="0">
                <a:latin typeface="Times New Roman" pitchFamily="18" charset="0"/>
                <a:cs typeface="Times New Roman" pitchFamily="18" charset="0"/>
              </a:rPr>
              <a:t>CS حسب الطلب</a:t>
            </a:r>
          </a:p>
          <a:p>
            <a:pPr algn="just">
              <a:lnSpc>
                <a:spcPct val="100000"/>
              </a:lnSpc>
              <a:buNone/>
            </a:pPr>
            <a:endParaRPr lang="en-US" sz="4000" dirty="0">
              <a:latin typeface="Times New Roman" pitchFamily="18" charset="0"/>
              <a:cs typeface="Times New Roman" pitchFamily="18" charset="0"/>
            </a:endParaRP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pPr xmlns:a="http://schemas.openxmlformats.org/drawingml/2006/main" algn="just">
              <a:lnSpc>
                <a:spcPct val="100000"/>
              </a:lnSpc>
              <a:bidi/>
            </a:pPr>
            <a:r xmlns:a="http://schemas.openxmlformats.org/drawingml/2006/main">
              <a:rPr lang="ar" sz="7200" b="1" dirty="0">
                <a:solidFill>
                  <a:srgbClr val="C00000"/>
                </a:solidFill>
                <a:latin typeface="Times New Roman" pitchFamily="18" charset="0"/>
                <a:cs typeface="Times New Roman" pitchFamily="18" charset="0"/>
              </a:rPr>
              <a:t>عملية الولادة القيصرية : الإجراء</a:t>
            </a:r>
          </a:p>
        </p:txBody>
      </p:sp>
      <p:sp>
        <p:nvSpPr>
          <p:cNvPr id="3" name="Content Placeholder 2"/>
          <p:cNvSpPr>
            <a:spLocks noGrp="1"/>
          </p:cNvSpPr>
          <p:nvPr>
            <p:ph idx="1"/>
          </p:nvPr>
        </p:nvSpPr>
        <p:spPr>
          <a:xfrm>
            <a:off x="119921" y="1219200"/>
            <a:ext cx="11962151" cy="5486400"/>
          </a:xfrm>
        </p:spPr>
        <p:txBody>
          <a:bodyPr>
            <a:noAutofit/>
          </a:bodyPr>
          <a:lstStyle/>
          <a:p>
            <a:pPr xmlns:a="http://schemas.openxmlformats.org/drawingml/2006/main" algn="just">
              <a:lnSpc>
                <a:spcPct val="100000"/>
              </a:lnSpc>
              <a:buNone/>
              <a:bidi/>
            </a:pPr>
            <a:r xmlns:a="http://schemas.openxmlformats.org/drawingml/2006/main">
              <a:rPr lang="ar" sz="3600" b="1" dirty="0">
                <a:latin typeface="Times New Roman" pitchFamily="18" charset="0"/>
                <a:cs typeface="Times New Roman" pitchFamily="18" charset="0"/>
              </a:rPr>
              <a:t>الاختبارات والتحضيرات قبل الجراحة</a:t>
            </a:r>
          </a:p>
          <a:p>
            <a:pPr xmlns:a="http://schemas.openxmlformats.org/drawingml/2006/main" marL="742950" indent="-742950" algn="just">
              <a:lnSpc>
                <a:spcPct val="100000"/>
              </a:lnSpc>
              <a:buFont typeface="+mj-lt"/>
              <a:buAutoNum type="arabicPeriod"/>
              <a:bidi/>
            </a:pPr>
            <a:r xmlns:a="http://schemas.openxmlformats.org/drawingml/2006/main">
              <a:rPr lang="ar" sz="3600" dirty="0">
                <a:latin typeface="Times New Roman" pitchFamily="18" charset="0"/>
                <a:cs typeface="Times New Roman" pitchFamily="18" charset="0"/>
              </a:rPr>
              <a:t>نموذج الموافقة</a:t>
            </a:r>
          </a:p>
          <a:p>
            <a:pPr xmlns:a="http://schemas.openxmlformats.org/drawingml/2006/main" marL="742950" indent="-742950" algn="just">
              <a:lnSpc>
                <a:spcPct val="100000"/>
              </a:lnSpc>
              <a:buFont typeface="+mj-lt"/>
              <a:buAutoNum type="arabicPeriod"/>
              <a:bidi/>
            </a:pPr>
            <a:r xmlns:a="http://schemas.openxmlformats.org/drawingml/2006/main">
              <a:rPr lang="ar" sz="3600" dirty="0">
                <a:latin typeface="Times New Roman" pitchFamily="18" charset="0"/>
                <a:cs typeface="Times New Roman" pitchFamily="18" charset="0"/>
              </a:rPr>
              <a:t>تقييم الهيموجلوبين، تحضير نقل الدم.</a:t>
            </a:r>
          </a:p>
          <a:p>
            <a:pPr xmlns:a="http://schemas.openxmlformats.org/drawingml/2006/main" marL="742950" indent="-742950" algn="just">
              <a:lnSpc>
                <a:spcPct val="100000"/>
              </a:lnSpc>
              <a:buFont typeface="+mj-lt"/>
              <a:buAutoNum type="arabicPeriod"/>
              <a:bidi/>
            </a:pPr>
            <a:r xmlns:a="http://schemas.openxmlformats.org/drawingml/2006/main">
              <a:rPr lang="ar" sz="3600" dirty="0">
                <a:latin typeface="Times New Roman" pitchFamily="18" charset="0"/>
                <a:cs typeface="Times New Roman" pitchFamily="18" charset="0"/>
              </a:rPr>
              <a:t>يقلل تناول الأدوية غير الستيرويدية من خطر الإصابة بالتهاب الرئة التنفسي</a:t>
            </a:r>
          </a:p>
          <a:p>
            <a:pPr xmlns:a="http://schemas.openxmlformats.org/drawingml/2006/main" marL="742950" indent="-742950" algn="just">
              <a:lnSpc>
                <a:spcPct val="100000"/>
              </a:lnSpc>
              <a:buFont typeface="+mj-lt"/>
              <a:buAutoNum type="arabicPeriod"/>
              <a:bidi/>
            </a:pPr>
            <a:r xmlns:a="http://schemas.openxmlformats.org/drawingml/2006/main">
              <a:rPr lang="ar" sz="3600" dirty="0">
                <a:latin typeface="Times New Roman" pitchFamily="18" charset="0"/>
                <a:cs typeface="Times New Roman" pitchFamily="18" charset="0"/>
              </a:rPr>
              <a:t>إدخال قسطرة بولية ثابتة</a:t>
            </a:r>
          </a:p>
          <a:p>
            <a:pPr xmlns:a="http://schemas.openxmlformats.org/drawingml/2006/main" marL="742950" indent="-742950" algn="just">
              <a:lnSpc>
                <a:spcPct val="100000"/>
              </a:lnSpc>
              <a:buFont typeface="+mj-lt"/>
              <a:buAutoNum type="arabicPeriod"/>
              <a:bidi/>
            </a:pPr>
            <a:r xmlns:a="http://schemas.openxmlformats.org/drawingml/2006/main">
              <a:rPr lang="ar" sz="3600" dirty="0">
                <a:latin typeface="Times New Roman" pitchFamily="18" charset="0"/>
                <a:cs typeface="Times New Roman" pitchFamily="18" charset="0"/>
              </a:rPr>
              <a:t>حضّري البشرة.</a:t>
            </a:r>
          </a:p>
          <a:p>
            <a:pPr algn="just">
              <a:lnSpc>
                <a:spcPct val="100000"/>
              </a:lnSpc>
              <a:buNone/>
            </a:pPr>
            <a:endParaRPr lang="en-US" sz="4000" dirty="0">
              <a:latin typeface="Times New Roman" pitchFamily="18" charset="0"/>
              <a:cs typeface="Times New Roman" pitchFamily="18" charset="0"/>
            </a:endParaRP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921" y="0"/>
            <a:ext cx="11932170" cy="1447800"/>
          </a:xfrm>
        </p:spPr>
        <p:txBody>
          <a:bodyPr>
            <a:noAutofit/>
          </a:bodyPr>
          <a:lstStyle/>
          <a:p>
            <a:pPr xmlns:a="http://schemas.openxmlformats.org/drawingml/2006/main" algn="ctr">
              <a:lnSpc>
                <a:spcPct val="100000"/>
              </a:lnSpc>
              <a:bidi/>
            </a:pPr>
            <a:r xmlns:a="http://schemas.openxmlformats.org/drawingml/2006/main">
              <a:rPr lang="ar" sz="5400" b="1" dirty="0">
                <a:solidFill>
                  <a:srgbClr val="C00000"/>
                </a:solidFill>
                <a:latin typeface="Times New Roman" pitchFamily="18" charset="0"/>
                <a:cs typeface="Times New Roman" pitchFamily="18" charset="0"/>
              </a:rPr>
              <a:t>عملية الولادة القيصرية : الإجراء</a:t>
            </a:r>
            <a:endParaRPr xmlns:a="http://schemas.openxmlformats.org/drawingml/2006/main" lang="en-US" sz="54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 y="1447800"/>
            <a:ext cx="12072079" cy="5410200"/>
          </a:xfrm>
        </p:spPr>
        <p:txBody>
          <a:bodyPr>
            <a:noAutofit/>
          </a:bodyPr>
          <a:lstStyle/>
          <a:p>
            <a:pPr xmlns:a="http://schemas.openxmlformats.org/drawingml/2006/main" algn="just">
              <a:lnSpc>
                <a:spcPct val="100000"/>
              </a:lnSpc>
              <a:buFont typeface="Courier New" panose="02070309020205020404" pitchFamily="49" charset="0"/>
              <a:buChar char="o"/>
              <a:bidi/>
            </a:pPr>
            <a:r xmlns:a="http://schemas.openxmlformats.org/drawingml/2006/main">
              <a:rPr lang="ar" sz="3600" dirty="0">
                <a:latin typeface="Times New Roman" pitchFamily="18" charset="0"/>
                <a:cs typeface="Times New Roman" pitchFamily="18" charset="0"/>
              </a:rPr>
              <a:t>في عمليات الولادة القيصرية غير الطارئة، يتم إجراء شق أفقي عبر البطن، فوق منطقة العانة مباشرة.</a:t>
            </a:r>
          </a:p>
          <a:p>
            <a:pPr xmlns:a="http://schemas.openxmlformats.org/drawingml/2006/main" algn="just">
              <a:lnSpc>
                <a:spcPct val="100000"/>
              </a:lnSpc>
              <a:buFont typeface="Courier New" panose="02070309020205020404" pitchFamily="49" charset="0"/>
              <a:buChar char="o"/>
              <a:bidi/>
            </a:pPr>
            <a:r xmlns:a="http://schemas.openxmlformats.org/drawingml/2006/main">
              <a:rPr lang="ar" sz="3600" dirty="0">
                <a:latin typeface="Times New Roman" pitchFamily="18" charset="0"/>
                <a:cs typeface="Times New Roman" pitchFamily="18" charset="0"/>
              </a:rPr>
              <a:t>في حالة الطوارئ، يتم إجراء قطع عمودي، من أسفل السرة إلى أعلى منطقة العانة مباشرة.</a:t>
            </a:r>
          </a:p>
          <a:p>
            <a:pPr xmlns:a="http://schemas.openxmlformats.org/drawingml/2006/main" algn="just">
              <a:lnSpc>
                <a:spcPct val="100000"/>
              </a:lnSpc>
              <a:buFont typeface="Courier New" panose="02070309020205020404" pitchFamily="49" charset="0"/>
              <a:buChar char="o"/>
              <a:bidi/>
            </a:pPr>
            <a:r xmlns:a="http://schemas.openxmlformats.org/drawingml/2006/main">
              <a:rPr lang="ar" sz="3600" dirty="0">
                <a:latin typeface="Times New Roman" pitchFamily="18" charset="0"/>
                <a:cs typeface="Times New Roman" pitchFamily="18" charset="0"/>
              </a:rPr>
              <a:t>يقوم الجراح بقطع الكيس الأمنيوسي مما يسمح للسائل الأمنيوسي بالهروب.</a:t>
            </a:r>
          </a:p>
          <a:p>
            <a:pPr xmlns:a="http://schemas.openxmlformats.org/drawingml/2006/main" algn="just">
              <a:lnSpc>
                <a:spcPct val="100000"/>
              </a:lnSpc>
              <a:buFont typeface="Courier New" panose="02070309020205020404" pitchFamily="49" charset="0"/>
              <a:buChar char="o"/>
              <a:bidi/>
            </a:pPr>
            <a:r xmlns:a="http://schemas.openxmlformats.org/drawingml/2006/main">
              <a:rPr lang="ar" sz="3600" dirty="0">
                <a:latin typeface="Times New Roman" pitchFamily="18" charset="0"/>
                <a:cs typeface="Times New Roman" pitchFamily="18" charset="0"/>
              </a:rPr>
              <a:t>يقوم الجراح بالوصول إلى شق البطن ويرفع رأس الطفل بينما يقوم المساعد بالدفع لأسفل على الجزء العلوي من الرحم.</a:t>
            </a:r>
          </a:p>
          <a:p>
            <a:pPr algn="just">
              <a:lnSpc>
                <a:spcPct val="100000"/>
              </a:lnSpc>
              <a:buNone/>
            </a:pPr>
            <a:endParaRPr lang="en-US" sz="6600" dirty="0">
              <a:latin typeface="Times New Roman" pitchFamily="18" charset="0"/>
              <a:cs typeface="Times New Roman" pitchFamily="18" charset="0"/>
            </a:endParaRP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pPr xmlns:a="http://schemas.openxmlformats.org/drawingml/2006/main" algn="ctr">
              <a:lnSpc>
                <a:spcPct val="100000"/>
              </a:lnSpc>
              <a:bidi/>
            </a:pPr>
            <a:r xmlns:a="http://schemas.openxmlformats.org/drawingml/2006/main">
              <a:rPr lang="ar" sz="5400" b="1" dirty="0">
                <a:solidFill>
                  <a:srgbClr val="C00000"/>
                </a:solidFill>
                <a:latin typeface="Times New Roman" pitchFamily="18" charset="0"/>
                <a:cs typeface="Times New Roman" pitchFamily="18" charset="0"/>
              </a:rPr>
              <a:t>عملية الولادة القيصرية : الإجراء</a:t>
            </a:r>
            <a:endParaRPr xmlns:a="http://schemas.openxmlformats.org/drawingml/2006/main" lang="en-US" sz="5400" dirty="0">
              <a:latin typeface="Times New Roman" pitchFamily="18" charset="0"/>
              <a:cs typeface="Times New Roman" pitchFamily="18" charset="0"/>
            </a:endParaRPr>
          </a:p>
        </p:txBody>
      </p:sp>
      <p:sp>
        <p:nvSpPr>
          <p:cNvPr id="3" name="Content Placeholder 2"/>
          <p:cNvSpPr>
            <a:spLocks noGrp="1"/>
          </p:cNvSpPr>
          <p:nvPr>
            <p:ph idx="1"/>
          </p:nvPr>
        </p:nvSpPr>
        <p:spPr>
          <a:xfrm>
            <a:off x="0" y="1447799"/>
            <a:ext cx="12192000" cy="5252803"/>
          </a:xfrm>
        </p:spPr>
        <p:txBody>
          <a:bodyPr>
            <a:noAutofit/>
          </a:bodyPr>
          <a:lstStyle/>
          <a:p>
            <a:pPr xmlns:a="http://schemas.openxmlformats.org/drawingml/2006/main" algn="just">
              <a:lnSpc>
                <a:spcPct val="100000"/>
              </a:lnSpc>
              <a:buFont typeface="Courier New" panose="02070309020205020404" pitchFamily="49" charset="0"/>
              <a:buChar char="o"/>
              <a:bidi/>
            </a:pPr>
            <a:r xmlns:a="http://schemas.openxmlformats.org/drawingml/2006/main">
              <a:rPr lang="ar" sz="4000" dirty="0">
                <a:latin typeface="Times New Roman" pitchFamily="18" charset="0"/>
                <a:cs typeface="Times New Roman" pitchFamily="18" charset="0"/>
              </a:rPr>
              <a:t>سيقوم الجراح بربط وقطع الحبل السري.</a:t>
            </a:r>
          </a:p>
          <a:p>
            <a:pPr xmlns:a="http://schemas.openxmlformats.org/drawingml/2006/main" algn="just">
              <a:lnSpc>
                <a:spcPct val="100000"/>
              </a:lnSpc>
              <a:buFont typeface="Courier New" panose="02070309020205020404" pitchFamily="49" charset="0"/>
              <a:buChar char="o"/>
              <a:bidi/>
            </a:pPr>
            <a:r xmlns:a="http://schemas.openxmlformats.org/drawingml/2006/main">
              <a:rPr lang="ar" sz="4000" dirty="0">
                <a:latin typeface="Times New Roman" pitchFamily="18" charset="0"/>
                <a:cs typeface="Times New Roman" pitchFamily="18" charset="0"/>
              </a:rPr>
              <a:t>تم إزالة المشيمة</a:t>
            </a:r>
          </a:p>
          <a:p>
            <a:pPr xmlns:a="http://schemas.openxmlformats.org/drawingml/2006/main" algn="just">
              <a:lnSpc>
                <a:spcPct val="100000"/>
              </a:lnSpc>
              <a:buFont typeface="Courier New" panose="02070309020205020404" pitchFamily="49" charset="0"/>
              <a:buChar char="o"/>
              <a:bidi/>
            </a:pPr>
            <a:r xmlns:a="http://schemas.openxmlformats.org/drawingml/2006/main">
              <a:rPr lang="ar" sz="4000" dirty="0">
                <a:latin typeface="Times New Roman" pitchFamily="18" charset="0"/>
                <a:cs typeface="Times New Roman" pitchFamily="18" charset="0"/>
              </a:rPr>
              <a:t>إعطاء جرعة واحدة من المضادات الحيوية الوقائية عن طريق الوريد بعد قطع الحبل السري. أمبيسلين، </a:t>
            </a:r>
            <a:r xmlns:a="http://schemas.openxmlformats.org/drawingml/2006/main">
              <a:rPr lang="ar" sz="4000" dirty="0" err="1">
                <a:latin typeface="Times New Roman" pitchFamily="18" charset="0"/>
                <a:cs typeface="Times New Roman" pitchFamily="18" charset="0"/>
              </a:rPr>
              <a:t>سيفازولين</a:t>
            </a:r>
            <a:endParaRPr xmlns:a="http://schemas.openxmlformats.org/drawingml/2006/main" lang="en-US" sz="4000" dirty="0">
              <a:latin typeface="Times New Roman" pitchFamily="18" charset="0"/>
              <a:cs typeface="Times New Roman" pitchFamily="18" charset="0"/>
            </a:endParaRPr>
          </a:p>
          <a:p>
            <a:pPr xmlns:a="http://schemas.openxmlformats.org/drawingml/2006/main" algn="just">
              <a:lnSpc>
                <a:spcPct val="100000"/>
              </a:lnSpc>
              <a:buFont typeface="Courier New" panose="02070309020205020404" pitchFamily="49" charset="0"/>
              <a:buChar char="o"/>
              <a:bidi/>
            </a:pPr>
            <a:r xmlns:a="http://schemas.openxmlformats.org/drawingml/2006/main">
              <a:rPr lang="ar" sz="4000" dirty="0">
                <a:latin typeface="Times New Roman" pitchFamily="18" charset="0"/>
                <a:cs typeface="Times New Roman" pitchFamily="18" charset="0"/>
              </a:rPr>
              <a:t>إعطاء 20 وحدة من الأوكسيتوسين في 1 لتر من السوائل الوريدية (محلول ملحي عادي أو لاكتات رينجر) بمعدل 60 قطرة في الدقيقة لمدة ساعتين، لتشجيع تقلص الرحم وتقليل فقدان الدم</a:t>
            </a:r>
          </a:p>
          <a:p>
            <a:pPr algn="just">
              <a:lnSpc>
                <a:spcPct val="100000"/>
              </a:lnSpc>
              <a:buNone/>
            </a:pPr>
            <a:endParaRPr lang="en-US" sz="5400" dirty="0">
              <a:latin typeface="Times New Roman" pitchFamily="18" charset="0"/>
              <a:cs typeface="Times New Roman" pitchFamily="18" charset="0"/>
            </a:endParaRP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pPr xmlns:a="http://schemas.openxmlformats.org/drawingml/2006/main" algn="just">
              <a:lnSpc>
                <a:spcPct val="100000"/>
              </a:lnSpc>
              <a:bidi/>
            </a:pPr>
            <a:r xmlns:a="http://schemas.openxmlformats.org/drawingml/2006/main">
              <a:rPr lang="ar" sz="5400" b="1" dirty="0">
                <a:solidFill>
                  <a:srgbClr val="C00000"/>
                </a:solidFill>
                <a:latin typeface="Times New Roman" pitchFamily="18" charset="0"/>
                <a:cs typeface="Times New Roman" pitchFamily="18" charset="0"/>
              </a:rPr>
              <a:t>ما بعد العملية القيصرية:</a:t>
            </a:r>
          </a:p>
        </p:txBody>
      </p:sp>
      <p:sp>
        <p:nvSpPr>
          <p:cNvPr id="3" name="Content Placeholder 2"/>
          <p:cNvSpPr>
            <a:spLocks noGrp="1"/>
          </p:cNvSpPr>
          <p:nvPr>
            <p:ph idx="1"/>
          </p:nvPr>
        </p:nvSpPr>
        <p:spPr>
          <a:xfrm>
            <a:off x="164891" y="1295400"/>
            <a:ext cx="11617377" cy="5562600"/>
          </a:xfrm>
        </p:spPr>
        <p:txBody>
          <a:bodyPr>
            <a:noAutofit/>
          </a:bodyPr>
          <a:lstStyle/>
          <a:p>
            <a:pPr xmlns:a="http://schemas.openxmlformats.org/drawingml/2006/main" algn="just">
              <a:lnSpc>
                <a:spcPct val="100000"/>
              </a:lnSpc>
              <a:buNone/>
              <a:bidi/>
            </a:pPr>
            <a:r xmlns:a="http://schemas.openxmlformats.org/drawingml/2006/main">
              <a:rPr lang="ar" sz="4000" dirty="0">
                <a:latin typeface="Times New Roman" pitchFamily="18" charset="0"/>
                <a:cs typeface="Times New Roman" pitchFamily="18" charset="0"/>
              </a:rPr>
              <a:t>1- السوائل الوريدية</a:t>
            </a:r>
          </a:p>
          <a:p>
            <a:pPr xmlns:a="http://schemas.openxmlformats.org/drawingml/2006/main" algn="just">
              <a:lnSpc>
                <a:spcPct val="100000"/>
              </a:lnSpc>
              <a:buNone/>
              <a:bidi/>
            </a:pPr>
            <a:r xmlns:a="http://schemas.openxmlformats.org/drawingml/2006/main">
              <a:rPr lang="ar" sz="4000" dirty="0">
                <a:latin typeface="Times New Roman" pitchFamily="18" charset="0"/>
                <a:cs typeface="Times New Roman" pitchFamily="18" charset="0"/>
              </a:rPr>
              <a:t>2- العلامات الحيوية، إخراج البول (لأول 24 ساعة)</a:t>
            </a:r>
          </a:p>
          <a:p>
            <a:pPr xmlns:a="http://schemas.openxmlformats.org/drawingml/2006/main" algn="just">
              <a:lnSpc>
                <a:spcPct val="100000"/>
              </a:lnSpc>
              <a:buNone/>
              <a:bidi/>
            </a:pPr>
            <a:r xmlns:a="http://schemas.openxmlformats.org/drawingml/2006/main">
              <a:rPr lang="ar" sz="4000" dirty="0">
                <a:latin typeface="Times New Roman" pitchFamily="18" charset="0"/>
                <a:cs typeface="Times New Roman" pitchFamily="18" charset="0"/>
              </a:rPr>
              <a:t>3- مراقبة موقع الجرح بحثًا عن التهاب النسيج الخلوي وقاع الرحم بحثًا عن أي ألم، فقد يشير ذلك إلى التهاب بطانة الرحم</a:t>
            </a:r>
          </a:p>
          <a:p>
            <a:pPr xmlns:a="http://schemas.openxmlformats.org/drawingml/2006/main" algn="just">
              <a:lnSpc>
                <a:spcPct val="100000"/>
              </a:lnSpc>
              <a:buNone/>
              <a:bidi/>
            </a:pPr>
            <a:r xmlns:a="http://schemas.openxmlformats.org/drawingml/2006/main">
              <a:rPr lang="ar" sz="4000" dirty="0">
                <a:latin typeface="Times New Roman" pitchFamily="18" charset="0"/>
                <a:cs typeface="Times New Roman" pitchFamily="18" charset="0"/>
              </a:rPr>
              <a:t>5- عدم رفع الأشياء الثقيلة لمدة 6 أسابيع</a:t>
            </a:r>
          </a:p>
          <a:p>
            <a:pPr xmlns:a="http://schemas.openxmlformats.org/drawingml/2006/main" algn="just">
              <a:lnSpc>
                <a:spcPct val="100000"/>
              </a:lnSpc>
              <a:buNone/>
              <a:bidi/>
            </a:pPr>
            <a:r xmlns:a="http://schemas.openxmlformats.org/drawingml/2006/main">
              <a:rPr lang="ar" sz="4000" dirty="0">
                <a:latin typeface="Times New Roman" pitchFamily="18" charset="0"/>
                <a:cs typeface="Times New Roman" pitchFamily="18" charset="0"/>
              </a:rPr>
              <a:t>6- عدم القيادة لمدة 4 أسابيع</a:t>
            </a:r>
          </a:p>
          <a:p>
            <a:pPr xmlns:a="http://schemas.openxmlformats.org/drawingml/2006/main" algn="just">
              <a:lnSpc>
                <a:spcPct val="100000"/>
              </a:lnSpc>
              <a:buNone/>
              <a:bidi/>
            </a:pPr>
            <a:r xmlns:a="http://schemas.openxmlformats.org/drawingml/2006/main">
              <a:rPr lang="ar" sz="4000" dirty="0">
                <a:latin typeface="Times New Roman" pitchFamily="18" charset="0"/>
                <a:cs typeface="Times New Roman" pitchFamily="18" charset="0"/>
              </a:rPr>
              <a:t> </a:t>
            </a:r>
          </a:p>
          <a:p>
            <a:pPr algn="just">
              <a:lnSpc>
                <a:spcPct val="100000"/>
              </a:lnSpc>
              <a:buNone/>
            </a:pPr>
            <a:endParaRPr lang="en-US" sz="4400" dirty="0">
              <a:latin typeface="Times New Roman" pitchFamily="18" charset="0"/>
              <a:cs typeface="Times New Roman" pitchFamily="18" charset="0"/>
            </a:endParaRPr>
          </a:p>
          <a:p>
            <a:pPr algn="just">
              <a:lnSpc>
                <a:spcPct val="100000"/>
              </a:lnSpc>
              <a:buNone/>
            </a:pPr>
            <a:endParaRPr lang="en-US" sz="5400" dirty="0">
              <a:latin typeface="Times New Roman" pitchFamily="18" charset="0"/>
              <a:cs typeface="Times New Roman" pitchFamily="18" charset="0"/>
            </a:endParaRP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184223"/>
          </a:xfrm>
        </p:spPr>
        <p:txBody>
          <a:bodyPr>
            <a:noAutofit/>
          </a:bodyPr>
          <a:lstStyle/>
          <a:p>
            <a:pPr xmlns:a="http://schemas.openxmlformats.org/drawingml/2006/main" algn="just">
              <a:lnSpc>
                <a:spcPct val="100000"/>
              </a:lnSpc>
              <a:bidi/>
            </a:pPr>
            <a:r xmlns:a="http://schemas.openxmlformats.org/drawingml/2006/main">
              <a:rPr lang="ar" sz="5400" b="1" dirty="0">
                <a:solidFill>
                  <a:srgbClr val="C00000"/>
                </a:solidFill>
                <a:latin typeface="Times New Roman" pitchFamily="18" charset="0"/>
                <a:cs typeface="Times New Roman" pitchFamily="18" charset="0"/>
              </a:rPr>
              <a:t>مضاعفات الولادة القيصرية</a:t>
            </a:r>
          </a:p>
        </p:txBody>
      </p:sp>
      <p:sp>
        <p:nvSpPr>
          <p:cNvPr id="3" name="Content Placeholder 2"/>
          <p:cNvSpPr>
            <a:spLocks noGrp="1"/>
          </p:cNvSpPr>
          <p:nvPr>
            <p:ph idx="1"/>
          </p:nvPr>
        </p:nvSpPr>
        <p:spPr>
          <a:xfrm>
            <a:off x="0" y="1034321"/>
            <a:ext cx="12192000" cy="5823679"/>
          </a:xfrm>
        </p:spPr>
        <p:txBody>
          <a:bodyPr>
            <a:noAutofit/>
          </a:bodyPr>
          <a:lstStyle/>
          <a:p>
            <a:pPr xmlns:a="http://schemas.openxmlformats.org/drawingml/2006/main" algn="just">
              <a:lnSpc>
                <a:spcPct val="100000"/>
              </a:lnSpc>
              <a:buFont typeface="Wingdings" panose="05000000000000000000" pitchFamily="2" charset="2"/>
              <a:buChar char="§"/>
              <a:bidi/>
            </a:pPr>
            <a:r xmlns:a="http://schemas.openxmlformats.org/drawingml/2006/main">
              <a:rPr lang="ar" sz="3600" dirty="0">
                <a:latin typeface="Times New Roman" pitchFamily="18" charset="0"/>
                <a:cs typeface="Times New Roman" pitchFamily="18" charset="0"/>
              </a:rPr>
              <a:t>نزيف مفرط</a:t>
            </a:r>
          </a:p>
          <a:p>
            <a:pPr xmlns:a="http://schemas.openxmlformats.org/drawingml/2006/main" algn="just">
              <a:lnSpc>
                <a:spcPct val="100000"/>
              </a:lnSpc>
              <a:buFont typeface="Wingdings" panose="05000000000000000000" pitchFamily="2" charset="2"/>
              <a:buChar char="§"/>
              <a:bidi/>
            </a:pPr>
            <a:r xmlns:a="http://schemas.openxmlformats.org/drawingml/2006/main">
              <a:rPr lang="ar" sz="3600" dirty="0">
                <a:latin typeface="Times New Roman" pitchFamily="18" charset="0"/>
                <a:cs typeface="Times New Roman" pitchFamily="18" charset="0"/>
              </a:rPr>
              <a:t>عدوى</a:t>
            </a:r>
          </a:p>
          <a:p>
            <a:pPr xmlns:a="http://schemas.openxmlformats.org/drawingml/2006/main" algn="just">
              <a:lnSpc>
                <a:spcPct val="100000"/>
              </a:lnSpc>
              <a:buFont typeface="Wingdings" panose="05000000000000000000" pitchFamily="2" charset="2"/>
              <a:buChar char="§"/>
              <a:bidi/>
            </a:pPr>
            <a:r xmlns:a="http://schemas.openxmlformats.org/drawingml/2006/main">
              <a:rPr lang="ar" sz="3600" dirty="0">
                <a:latin typeface="Times New Roman" pitchFamily="18" charset="0"/>
                <a:cs typeface="Times New Roman" pitchFamily="18" charset="0"/>
              </a:rPr>
              <a:t>وظيفة البول وإصابة المثانة</a:t>
            </a:r>
          </a:p>
          <a:p>
            <a:pPr xmlns:a="http://schemas.openxmlformats.org/drawingml/2006/main" algn="just">
              <a:lnSpc>
                <a:spcPct val="100000"/>
              </a:lnSpc>
              <a:buFont typeface="Wingdings" panose="05000000000000000000" pitchFamily="2" charset="2"/>
              <a:buChar char="§"/>
              <a:bidi/>
            </a:pPr>
            <a:r xmlns:a="http://schemas.openxmlformats.org/drawingml/2006/main">
              <a:rPr lang="ar" sz="3600" dirty="0">
                <a:latin typeface="Times New Roman" pitchFamily="18" charset="0"/>
                <a:cs typeface="Times New Roman" pitchFamily="18" charset="0"/>
              </a:rPr>
              <a:t>وظيفة الأمعاء وإصابة الأمعاء</a:t>
            </a:r>
          </a:p>
          <a:p>
            <a:pPr xmlns:a="http://schemas.openxmlformats.org/drawingml/2006/main" algn="just">
              <a:lnSpc>
                <a:spcPct val="100000"/>
              </a:lnSpc>
              <a:buFont typeface="Wingdings" panose="05000000000000000000" pitchFamily="2" charset="2"/>
              <a:buChar char="§"/>
              <a:bidi/>
            </a:pPr>
            <a:r xmlns:a="http://schemas.openxmlformats.org/drawingml/2006/main">
              <a:rPr lang="ar" sz="3600" dirty="0">
                <a:latin typeface="Times New Roman" pitchFamily="18" charset="0"/>
                <a:cs typeface="Times New Roman" pitchFamily="18" charset="0"/>
              </a:rPr>
              <a:t>الإقامة في المستشفى لفترة طويلة</a:t>
            </a:r>
          </a:p>
          <a:p>
            <a:pPr xmlns:a="http://schemas.openxmlformats.org/drawingml/2006/main" algn="just">
              <a:lnSpc>
                <a:spcPct val="100000"/>
              </a:lnSpc>
              <a:buFont typeface="Wingdings" panose="05000000000000000000" pitchFamily="2" charset="2"/>
              <a:buChar char="§"/>
              <a:bidi/>
            </a:pPr>
            <a:r xmlns:a="http://schemas.openxmlformats.org/drawingml/2006/main">
              <a:rPr lang="ar" sz="3600" dirty="0">
                <a:latin typeface="Times New Roman" pitchFamily="18" charset="0"/>
                <a:cs typeface="Times New Roman" pitchFamily="18" charset="0"/>
              </a:rPr>
              <a:t>مضاعفات التخدير والأدوية المسكنة للألم</a:t>
            </a:r>
          </a:p>
          <a:p>
            <a:pPr xmlns:a="http://schemas.openxmlformats.org/drawingml/2006/main" algn="just">
              <a:lnSpc>
                <a:spcPct val="100000"/>
              </a:lnSpc>
              <a:buFont typeface="Wingdings" panose="05000000000000000000" pitchFamily="2" charset="2"/>
              <a:buChar char="§"/>
              <a:bidi/>
            </a:pPr>
            <a:r xmlns:a="http://schemas.openxmlformats.org/drawingml/2006/main">
              <a:rPr lang="ar" sz="3600" dirty="0">
                <a:latin typeface="Times New Roman" pitchFamily="18" charset="0"/>
                <a:cs typeface="Times New Roman" pitchFamily="18" charset="0"/>
              </a:rPr>
              <a:t>التهاب الوريد الخثاري، جلطات الدم</a:t>
            </a:r>
          </a:p>
          <a:p>
            <a:pPr xmlns:a="http://schemas.openxmlformats.org/drawingml/2006/main" algn="just">
              <a:lnSpc>
                <a:spcPct val="100000"/>
              </a:lnSpc>
              <a:buFont typeface="Wingdings" panose="05000000000000000000" pitchFamily="2" charset="2"/>
              <a:buChar char="§"/>
              <a:bidi/>
            </a:pPr>
            <a:r xmlns:a="http://schemas.openxmlformats.org/drawingml/2006/main">
              <a:rPr lang="ar" sz="3600" dirty="0">
                <a:latin typeface="Times New Roman" pitchFamily="18" charset="0"/>
                <a:cs typeface="Times New Roman" pitchFamily="18" charset="0"/>
              </a:rPr>
              <a:t>الانسداد الرئوي</a:t>
            </a:r>
          </a:p>
          <a:p>
            <a:pPr algn="just">
              <a:lnSpc>
                <a:spcPct val="100000"/>
              </a:lnSpc>
            </a:pPr>
            <a:endParaRPr lang="en-US" sz="5400" dirty="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872" y="0"/>
            <a:ext cx="11997128" cy="1600200"/>
          </a:xfrm>
        </p:spPr>
        <p:txBody>
          <a:bodyPr>
            <a:noAutofit/>
          </a:bodyPr>
          <a:lstStyle/>
          <a:p>
            <a:pPr xmlns:a="http://schemas.openxmlformats.org/drawingml/2006/main" algn="ctr">
              <a:lnSpc>
                <a:spcPct val="100000"/>
              </a:lnSpc>
              <a:bidi/>
            </a:pPr>
            <a:r xmlns:a="http://schemas.openxmlformats.org/drawingml/2006/main">
              <a:rPr lang="ar" sz="4800" b="1" dirty="0">
                <a:solidFill>
                  <a:srgbClr val="C00000"/>
                </a:solidFill>
                <a:latin typeface="Times New Roman" pitchFamily="18" charset="0"/>
                <a:cs typeface="Times New Roman" pitchFamily="18" charset="0"/>
              </a:rPr>
              <a:t>آلام تقلصات الرحم تنتج عن </a:t>
            </a:r>
            <a:r xmlns:a="http://schemas.openxmlformats.org/drawingml/2006/main">
              <a:rPr lang="ar" sz="4800" dirty="0">
                <a:solidFill>
                  <a:srgbClr val="C00000"/>
                </a:solidFill>
                <a:latin typeface="Times New Roman" pitchFamily="18" charset="0"/>
                <a:cs typeface="Times New Roman" pitchFamily="18" charset="0"/>
              </a:rPr>
              <a:t>:</a:t>
            </a:r>
          </a:p>
        </p:txBody>
      </p:sp>
      <p:sp>
        <p:nvSpPr>
          <p:cNvPr id="3" name="Content Placeholder 2"/>
          <p:cNvSpPr>
            <a:spLocks noGrp="1"/>
          </p:cNvSpPr>
          <p:nvPr>
            <p:ph idx="1"/>
          </p:nvPr>
        </p:nvSpPr>
        <p:spPr>
          <a:xfrm>
            <a:off x="194872" y="1600200"/>
            <a:ext cx="11527436" cy="4953000"/>
          </a:xfrm>
        </p:spPr>
        <p:txBody>
          <a:bodyPr>
            <a:normAutofit/>
          </a:bodyPr>
          <a:lstStyle/>
          <a:p>
            <a:pPr xmlns:a="http://schemas.openxmlformats.org/drawingml/2006/main" marL="0" indent="0" algn="just">
              <a:lnSpc>
                <a:spcPct val="110000"/>
              </a:lnSpc>
              <a:buNone/>
              <a:bidi/>
            </a:pPr>
            <a:r xmlns:a="http://schemas.openxmlformats.org/drawingml/2006/main">
              <a:rPr lang="ar" sz="3600" dirty="0">
                <a:latin typeface="Times New Roman" pitchFamily="18" charset="0"/>
                <a:cs typeface="Times New Roman" pitchFamily="18" charset="0"/>
              </a:rPr>
              <a:t>أ. انقباض عضلات الرحم في حالة نقص التروية</a:t>
            </a:r>
          </a:p>
          <a:p>
            <a:pPr xmlns:a="http://schemas.openxmlformats.org/drawingml/2006/main" marL="0" indent="0" algn="just">
              <a:lnSpc>
                <a:spcPct val="110000"/>
              </a:lnSpc>
              <a:buNone/>
              <a:bidi/>
            </a:pPr>
            <a:r xmlns:a="http://schemas.openxmlformats.org/drawingml/2006/main">
              <a:rPr lang="ar" sz="3600" dirty="0">
                <a:latin typeface="Times New Roman" pitchFamily="18" charset="0"/>
                <a:cs typeface="Times New Roman" pitchFamily="18" charset="0"/>
              </a:rPr>
              <a:t>ب. الضغط على العقد العصبية في عنق الرحم والأجزاء السفلية من الرحم</a:t>
            </a:r>
          </a:p>
          <a:p>
            <a:pPr xmlns:a="http://schemas.openxmlformats.org/drawingml/2006/main" marL="0" indent="0" algn="just">
              <a:lnSpc>
                <a:spcPct val="110000"/>
              </a:lnSpc>
              <a:buNone/>
              <a:bidi/>
            </a:pPr>
            <a:r xmlns:a="http://schemas.openxmlformats.org/drawingml/2006/main">
              <a:rPr lang="ar" sz="3600" dirty="0">
                <a:latin typeface="Times New Roman" pitchFamily="18" charset="0"/>
                <a:cs typeface="Times New Roman" pitchFamily="18" charset="0"/>
              </a:rPr>
              <a:t>ج. تمدد الأربطة المجاورة للرحم وفي مفاصل الحوض</a:t>
            </a:r>
          </a:p>
          <a:p>
            <a:pPr xmlns:a="http://schemas.openxmlformats.org/drawingml/2006/main" marL="0" indent="0" algn="just">
              <a:lnSpc>
                <a:spcPct val="110000"/>
              </a:lnSpc>
              <a:buNone/>
              <a:bidi/>
            </a:pPr>
            <a:r xmlns:a="http://schemas.openxmlformats.org/drawingml/2006/main">
              <a:rPr lang="ar" sz="3600" dirty="0">
                <a:latin typeface="Times New Roman" pitchFamily="18" charset="0"/>
                <a:cs typeface="Times New Roman" pitchFamily="18" charset="0"/>
              </a:rPr>
              <a:t>د. تمدد وتحرك أنسجة الفرج والعجان</a:t>
            </a:r>
          </a:p>
          <a:p>
            <a:pPr algn="just">
              <a:lnSpc>
                <a:spcPct val="110000"/>
              </a:lnSpc>
            </a:pPr>
            <a:endParaRPr lang="en-US" dirty="0">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pPr xmlns:a="http://schemas.openxmlformats.org/drawingml/2006/main" algn="just">
              <a:lnSpc>
                <a:spcPct val="100000"/>
              </a:lnSpc>
              <a:bidi/>
            </a:pPr>
            <a:br xmlns:a="http://schemas.openxmlformats.org/drawingml/2006/main">
              <a:rPr lang="en-US" sz="6600" b="1" dirty="0">
                <a:solidFill>
                  <a:srgbClr val="C00000"/>
                </a:solidFill>
                <a:latin typeface="Times New Roman" pitchFamily="18" charset="0"/>
                <a:cs typeface="Times New Roman" pitchFamily="18" charset="0"/>
              </a:rPr>
            </a:br>
            <a:r xmlns:a="http://schemas.openxmlformats.org/drawingml/2006/main">
              <a:rPr lang="ar" sz="6000" b="1" dirty="0">
                <a:solidFill>
                  <a:srgbClr val="C00000"/>
                </a:solidFill>
                <a:latin typeface="Times New Roman" pitchFamily="18" charset="0"/>
                <a:cs typeface="Times New Roman" pitchFamily="18" charset="0"/>
              </a:rPr>
              <a:t>علامات الولادة الحقيقية:</a:t>
            </a:r>
            <a:r xmlns:a="http://schemas.openxmlformats.org/drawingml/2006/main">
              <a:rPr lang="ar" sz="6000" dirty="0">
                <a:solidFill>
                  <a:srgbClr val="C00000"/>
                </a:solidFill>
                <a:latin typeface="Times New Roman" pitchFamily="18" charset="0"/>
                <a:cs typeface="Times New Roman" pitchFamily="18" charset="0"/>
              </a:rPr>
              <a:t> </a:t>
            </a:r>
            <a:br xmlns:a="http://schemas.openxmlformats.org/drawingml/2006/main">
              <a:rPr lang="en-US" sz="6600" dirty="0">
                <a:solidFill>
                  <a:srgbClr val="C00000"/>
                </a:solidFill>
                <a:latin typeface="Times New Roman" pitchFamily="18" charset="0"/>
                <a:cs typeface="Times New Roman" pitchFamily="18" charset="0"/>
              </a:rPr>
            </a:br>
            <a:endParaRPr xmlns:a="http://schemas.openxmlformats.org/drawingml/2006/main" lang="en-US" sz="66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558977"/>
            <a:ext cx="12191999" cy="5299023"/>
          </a:xfrm>
        </p:spPr>
        <p:txBody>
          <a:bodyPr>
            <a:normAutofit fontScale="92500" lnSpcReduction="10000"/>
          </a:bodyPr>
          <a:lstStyle/>
          <a:p>
            <a:pPr xmlns:a="http://schemas.openxmlformats.org/drawingml/2006/main" algn="just">
              <a:lnSpc>
                <a:spcPct val="100000"/>
              </a:lnSpc>
              <a:buNone/>
              <a:bidi/>
            </a:pPr>
            <a:r xmlns:a="http://schemas.openxmlformats.org/drawingml/2006/main">
              <a:rPr lang="ar" sz="4300" b="1" dirty="0">
                <a:latin typeface="Times New Roman" pitchFamily="18" charset="0"/>
                <a:cs typeface="Times New Roman" pitchFamily="18" charset="0"/>
              </a:rPr>
              <a:t>2. عرض </a:t>
            </a:r>
            <a:r xmlns:a="http://schemas.openxmlformats.org/drawingml/2006/main">
              <a:rPr lang="ar" sz="4300" dirty="0">
                <a:latin typeface="Times New Roman" pitchFamily="18" charset="0"/>
                <a:cs typeface="Times New Roman" pitchFamily="18" charset="0"/>
              </a:rPr>
              <a:t>–</a:t>
            </a:r>
          </a:p>
          <a:p>
            <a:pPr xmlns:a="http://schemas.openxmlformats.org/drawingml/2006/main" algn="just">
              <a:lnSpc>
                <a:spcPct val="100000"/>
              </a:lnSpc>
              <a:bidi/>
            </a:pPr>
            <a:r xmlns:a="http://schemas.openxmlformats.org/drawingml/2006/main">
              <a:rPr lang="ar" sz="4300" dirty="0">
                <a:latin typeface="Times New Roman" pitchFamily="18" charset="0"/>
                <a:cs typeface="Times New Roman" pitchFamily="18" charset="0"/>
              </a:rPr>
              <a:t>يتم إخراج السدادة المخاطية التي تملأ قناة عنق الرحم أثناء الحمل.</a:t>
            </a:r>
          </a:p>
          <a:p>
            <a:pPr xmlns:a="http://schemas.openxmlformats.org/drawingml/2006/main" algn="just">
              <a:lnSpc>
                <a:spcPct val="100000"/>
              </a:lnSpc>
              <a:bidi/>
            </a:pPr>
            <a:r xmlns:a="http://schemas.openxmlformats.org/drawingml/2006/main">
              <a:rPr lang="ar" sz="4300" dirty="0">
                <a:latin typeface="Times New Roman" pitchFamily="18" charset="0"/>
                <a:cs typeface="Times New Roman" pitchFamily="18" charset="0"/>
              </a:rPr>
              <a:t>يصبح الدم المختلط بالمخاط وردي اللون (لون أثري).</a:t>
            </a:r>
          </a:p>
          <a:p>
            <a:pPr xmlns:a="http://schemas.openxmlformats.org/drawingml/2006/main" algn="just">
              <a:lnSpc>
                <a:spcPct val="100000"/>
              </a:lnSpc>
              <a:buNone/>
              <a:bidi/>
            </a:pPr>
            <a:r xmlns:a="http://schemas.openxmlformats.org/drawingml/2006/main">
              <a:rPr lang="ar" sz="4300" b="1" u="sng" dirty="0">
                <a:latin typeface="Times New Roman" pitchFamily="18" charset="0"/>
                <a:cs typeface="Times New Roman" pitchFamily="18" charset="0"/>
              </a:rPr>
              <a:t>3. تمزق </a:t>
            </a:r>
            <a:r xmlns:a="http://schemas.openxmlformats.org/drawingml/2006/main">
              <a:rPr lang="ar" sz="4300" b="1" dirty="0">
                <a:latin typeface="Times New Roman" pitchFamily="18" charset="0"/>
                <a:cs typeface="Times New Roman" pitchFamily="18" charset="0"/>
              </a:rPr>
              <a:t>الأغشية </a:t>
            </a:r>
            <a:r xmlns:a="http://schemas.openxmlformats.org/drawingml/2006/main">
              <a:rPr lang="ar" sz="4300" b="1" u="sng" dirty="0">
                <a:latin typeface="Times New Roman" pitchFamily="18" charset="0"/>
                <a:cs typeface="Times New Roman" pitchFamily="18" charset="0"/>
              </a:rPr>
              <a:t>:</a:t>
            </a:r>
            <a:r xmlns:a="http://schemas.openxmlformats.org/drawingml/2006/main">
              <a:rPr lang="ar" sz="4300" dirty="0">
                <a:latin typeface="Times New Roman" pitchFamily="18" charset="0"/>
                <a:cs typeface="Times New Roman" pitchFamily="18" charset="0"/>
              </a:rPr>
              <a:t> </a:t>
            </a:r>
          </a:p>
          <a:p>
            <a:pPr xmlns:a="http://schemas.openxmlformats.org/drawingml/2006/main" algn="just">
              <a:lnSpc>
                <a:spcPct val="100000"/>
              </a:lnSpc>
              <a:buFont typeface="Wingdings" pitchFamily="2" charset="2"/>
              <a:buChar char="§"/>
              <a:bidi/>
            </a:pPr>
            <a:r xmlns:a="http://schemas.openxmlformats.org/drawingml/2006/main">
              <a:rPr lang="ar" sz="4300" dirty="0">
                <a:latin typeface="Times New Roman" pitchFamily="18" charset="0"/>
                <a:cs typeface="Times New Roman" pitchFamily="18" charset="0"/>
              </a:rPr>
              <a:t>سيحدث خلال 4 ساعات.</a:t>
            </a:r>
          </a:p>
          <a:p>
            <a:pPr xmlns:a="http://schemas.openxmlformats.org/drawingml/2006/main" algn="just">
              <a:lnSpc>
                <a:spcPct val="100000"/>
              </a:lnSpc>
              <a:buFont typeface="Wingdings" pitchFamily="2" charset="2"/>
              <a:buChar char="§"/>
              <a:bidi/>
            </a:pPr>
            <a:r xmlns:a="http://schemas.openxmlformats.org/drawingml/2006/main">
              <a:rPr lang="ar" sz="4300" dirty="0">
                <a:latin typeface="Times New Roman" pitchFamily="18" charset="0"/>
                <a:cs typeface="Times New Roman" pitchFamily="18" charset="0"/>
              </a:rPr>
              <a:t>يمكن أن تنتقل العدوى بسهولة.</a:t>
            </a:r>
          </a:p>
          <a:p>
            <a:pPr algn="just">
              <a:lnSpc>
                <a:spcPct val="100000"/>
              </a:lnSpc>
            </a:pPr>
            <a:endParaRPr lang="en-US" dirty="0">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911" y="0"/>
            <a:ext cx="11827240" cy="1417638"/>
          </a:xfrm>
        </p:spPr>
        <p:txBody>
          <a:bodyPr>
            <a:noAutofit/>
          </a:bodyPr>
          <a:lstStyle/>
          <a:p>
            <a:pPr xmlns:a="http://schemas.openxmlformats.org/drawingml/2006/main" algn="ctr">
              <a:lnSpc>
                <a:spcPct val="100000"/>
              </a:lnSpc>
              <a:bidi/>
            </a:pPr>
            <a:br xmlns:a="http://schemas.openxmlformats.org/drawingml/2006/main">
              <a:rPr lang="en-US" sz="6600" b="1" dirty="0">
                <a:latin typeface="Times New Roman" pitchFamily="18" charset="0"/>
                <a:cs typeface="Times New Roman" pitchFamily="18" charset="0"/>
              </a:rPr>
            </a:br>
            <a:r xmlns:a="http://schemas.openxmlformats.org/drawingml/2006/main">
              <a:rPr lang="ar" sz="4800" b="1" dirty="0">
                <a:solidFill>
                  <a:srgbClr val="C00000"/>
                </a:solidFill>
                <a:latin typeface="Times New Roman" pitchFamily="18" charset="0"/>
                <a:cs typeface="Times New Roman" pitchFamily="18" charset="0"/>
              </a:rPr>
              <a:t>الإجراءات المتبعة عند تمزق الأغشية</a:t>
            </a:r>
            <a:br xmlns:a="http://schemas.openxmlformats.org/drawingml/2006/main">
              <a:rPr lang="en-US" sz="4800" dirty="0">
                <a:solidFill>
                  <a:srgbClr val="C00000"/>
                </a:solidFill>
                <a:latin typeface="Times New Roman" pitchFamily="18" charset="0"/>
                <a:cs typeface="Times New Roman" pitchFamily="18" charset="0"/>
              </a:rPr>
            </a:br>
            <a:endParaRPr xmlns:a="http://schemas.openxmlformats.org/drawingml/2006/main" lang="en-US" sz="48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34911" y="1600200"/>
            <a:ext cx="11827240" cy="5257800"/>
          </a:xfrm>
        </p:spPr>
        <p:txBody>
          <a:bodyPr>
            <a:normAutofit/>
          </a:bodyPr>
          <a:lstStyle/>
          <a:p>
            <a:pPr xmlns:a="http://schemas.openxmlformats.org/drawingml/2006/main" algn="just">
              <a:lnSpc>
                <a:spcPct val="100000"/>
              </a:lnSpc>
              <a:bidi/>
            </a:pPr>
            <a:r xmlns:a="http://schemas.openxmlformats.org/drawingml/2006/main">
              <a:rPr lang="ar" sz="4400" dirty="0">
                <a:latin typeface="Times New Roman" pitchFamily="18" charset="0"/>
                <a:cs typeface="Times New Roman" pitchFamily="18" charset="0"/>
              </a:rPr>
              <a:t>تقنيات التعقيم في كافة الإجراءات</a:t>
            </a:r>
          </a:p>
          <a:p>
            <a:pPr xmlns:a="http://schemas.openxmlformats.org/drawingml/2006/main" algn="just">
              <a:lnSpc>
                <a:spcPct val="100000"/>
              </a:lnSpc>
              <a:bidi/>
            </a:pPr>
            <a:r xmlns:a="http://schemas.openxmlformats.org/drawingml/2006/main">
              <a:rPr lang="ar" sz="4400" dirty="0">
                <a:latin typeface="Times New Roman" pitchFamily="18" charset="0"/>
                <a:cs typeface="Times New Roman" pitchFamily="18" charset="0"/>
              </a:rPr>
              <a:t>تقليل التلاعب التوليدي</a:t>
            </a:r>
          </a:p>
          <a:p>
            <a:pPr xmlns:a="http://schemas.openxmlformats.org/drawingml/2006/main" algn="just">
              <a:lnSpc>
                <a:spcPct val="100000"/>
              </a:lnSpc>
              <a:bidi/>
            </a:pPr>
            <a:r xmlns:a="http://schemas.openxmlformats.org/drawingml/2006/main">
              <a:rPr lang="ar" sz="4400" dirty="0">
                <a:latin typeface="Times New Roman" pitchFamily="18" charset="0"/>
                <a:cs typeface="Times New Roman" pitchFamily="18" charset="0"/>
              </a:rPr>
              <a:t>لم يعد يتم طلب الحقنة الشرجية</a:t>
            </a:r>
          </a:p>
          <a:p>
            <a:pPr xmlns:a="http://schemas.openxmlformats.org/drawingml/2006/main" algn="just">
              <a:lnSpc>
                <a:spcPct val="100000"/>
              </a:lnSpc>
              <a:bidi/>
            </a:pPr>
            <a:r xmlns:a="http://schemas.openxmlformats.org/drawingml/2006/main">
              <a:rPr lang="ar" sz="4400" dirty="0">
                <a:latin typeface="Times New Roman" pitchFamily="18" charset="0"/>
                <a:cs typeface="Times New Roman" pitchFamily="18" charset="0"/>
              </a:rPr>
              <a:t>يجب قياس درجة الحرارة بانتظام حتى يمكن اكتشاف الحمى كعلامة على الإصابة بالعدوى</a:t>
            </a:r>
          </a:p>
          <a:p>
            <a:pPr algn="just">
              <a:lnSpc>
                <a:spcPct val="100000"/>
              </a:lnSpc>
            </a:pPr>
            <a:endParaRPr lang="en-US" sz="4000" dirty="0">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pPr xmlns:a="http://schemas.openxmlformats.org/drawingml/2006/main" algn="just">
              <a:lnSpc>
                <a:spcPct val="100000"/>
              </a:lnSpc>
              <a:bidi/>
            </a:pPr>
            <a:r xmlns:a="http://schemas.openxmlformats.org/drawingml/2006/main">
              <a:rPr lang="ar" sz="5400" b="1" dirty="0">
                <a:solidFill>
                  <a:srgbClr val="C00000"/>
                </a:solidFill>
                <a:latin typeface="Times New Roman" pitchFamily="18" charset="0"/>
                <a:cs typeface="Times New Roman" pitchFamily="18" charset="0"/>
              </a:rPr>
              <a:t>مكونات العمل:</a:t>
            </a:r>
            <a:endParaRPr xmlns:a="http://schemas.openxmlformats.org/drawingml/2006/main" lang="en-US" sz="54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209862" y="1295400"/>
            <a:ext cx="11647358" cy="5562600"/>
          </a:xfrm>
        </p:spPr>
        <p:txBody>
          <a:bodyPr>
            <a:normAutofit/>
          </a:bodyPr>
          <a:lstStyle/>
          <a:p>
            <a:pPr xmlns:a="http://schemas.openxmlformats.org/drawingml/2006/main" marL="742950" indent="-742950" algn="just">
              <a:lnSpc>
                <a:spcPct val="100000"/>
              </a:lnSpc>
              <a:buAutoNum type="alphaLcPeriod"/>
              <a:bidi/>
            </a:pPr>
            <a:r xmlns:a="http://schemas.openxmlformats.org/drawingml/2006/main">
              <a:rPr lang="ar" sz="5400" dirty="0">
                <a:latin typeface="Times New Roman" pitchFamily="18" charset="0"/>
                <a:cs typeface="Times New Roman" pitchFamily="18" charset="0"/>
              </a:rPr>
              <a:t>الممر</a:t>
            </a:r>
          </a:p>
          <a:p>
            <a:pPr xmlns:a="http://schemas.openxmlformats.org/drawingml/2006/main" marL="742950" indent="-742950" algn="just">
              <a:lnSpc>
                <a:spcPct val="100000"/>
              </a:lnSpc>
              <a:buAutoNum type="alphaLcPeriod"/>
              <a:bidi/>
            </a:pPr>
            <a:r xmlns:a="http://schemas.openxmlformats.org/drawingml/2006/main">
              <a:rPr lang="ar" sz="5400" dirty="0">
                <a:latin typeface="Times New Roman" pitchFamily="18" charset="0"/>
                <a:cs typeface="Times New Roman" pitchFamily="18" charset="0"/>
              </a:rPr>
              <a:t>الراكب</a:t>
            </a:r>
          </a:p>
          <a:p>
            <a:pPr xmlns:a="http://schemas.openxmlformats.org/drawingml/2006/main" algn="just">
              <a:lnSpc>
                <a:spcPct val="100000"/>
              </a:lnSpc>
              <a:buNone/>
              <a:bidi/>
            </a:pPr>
            <a:r xmlns:a="http://schemas.openxmlformats.org/drawingml/2006/main">
              <a:rPr lang="ar" sz="5400" dirty="0">
                <a:latin typeface="Times New Roman" pitchFamily="18" charset="0"/>
                <a:cs typeface="Times New Roman" pitchFamily="18" charset="0"/>
              </a:rPr>
              <a:t>ج. سلطات العمل</a:t>
            </a:r>
          </a:p>
          <a:p>
            <a:pPr xmlns:a="http://schemas.openxmlformats.org/drawingml/2006/main" algn="just">
              <a:lnSpc>
                <a:spcPct val="100000"/>
              </a:lnSpc>
              <a:buNone/>
              <a:bidi/>
            </a:pPr>
            <a:r xmlns:a="http://schemas.openxmlformats.org/drawingml/2006/main">
              <a:rPr lang="ar" sz="5400" dirty="0">
                <a:latin typeface="Times New Roman" pitchFamily="18" charset="0"/>
                <a:cs typeface="Times New Roman" pitchFamily="18" charset="0"/>
              </a:rPr>
              <a:t>د. النفس</a:t>
            </a:r>
            <a:endParaRPr xmlns:a="http://schemas.openxmlformats.org/drawingml/2006/main" lang="en-US" sz="4400" dirty="0">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pPr xmlns:a="http://schemas.openxmlformats.org/drawingml/2006/main" algn="ctr">
              <a:lnSpc>
                <a:spcPct val="100000"/>
              </a:lnSpc>
              <a:bidi/>
            </a:pPr>
            <a:br xmlns:a="http://schemas.openxmlformats.org/drawingml/2006/main">
              <a:rPr lang="en-US" sz="5400" b="1" dirty="0">
                <a:solidFill>
                  <a:srgbClr val="C00000"/>
                </a:solidFill>
                <a:latin typeface="Times New Roman" pitchFamily="18" charset="0"/>
                <a:cs typeface="Times New Roman" pitchFamily="18" charset="0"/>
              </a:rPr>
            </a:br>
            <a:r xmlns:a="http://schemas.openxmlformats.org/drawingml/2006/main">
              <a:rPr lang="ar" sz="5400" b="1" dirty="0">
                <a:solidFill>
                  <a:srgbClr val="C00000"/>
                </a:solidFill>
                <a:latin typeface="Times New Roman" pitchFamily="18" charset="0"/>
                <a:cs typeface="Times New Roman" pitchFamily="18" charset="0"/>
              </a:rPr>
              <a:t>أ) المقطع </a:t>
            </a:r>
            <a:r xmlns:a="http://schemas.openxmlformats.org/drawingml/2006/main">
              <a:rPr lang="ar" sz="5400" dirty="0">
                <a:solidFill>
                  <a:srgbClr val="C00000"/>
                </a:solidFill>
                <a:latin typeface="Times New Roman" pitchFamily="18" charset="0"/>
                <a:cs typeface="Times New Roman" pitchFamily="18" charset="0"/>
              </a:rPr>
              <a:t>:</a:t>
            </a:r>
            <a:br xmlns:a="http://schemas.openxmlformats.org/drawingml/2006/main">
              <a:rPr lang="en-US" sz="5400" dirty="0">
                <a:solidFill>
                  <a:srgbClr val="C00000"/>
                </a:solidFill>
                <a:latin typeface="Times New Roman" pitchFamily="18" charset="0"/>
                <a:cs typeface="Times New Roman" pitchFamily="18" charset="0"/>
              </a:rPr>
            </a:br>
            <a:endParaRPr xmlns:a="http://schemas.openxmlformats.org/drawingml/2006/main" lang="en-US" sz="54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 y="1676400"/>
            <a:ext cx="12022111" cy="5181600"/>
          </a:xfrm>
        </p:spPr>
        <p:txBody>
          <a:bodyPr>
            <a:normAutofit/>
          </a:bodyPr>
          <a:lstStyle/>
          <a:p>
            <a:pPr xmlns:a="http://schemas.openxmlformats.org/drawingml/2006/main" algn="just">
              <a:lnSpc>
                <a:spcPct val="100000"/>
              </a:lnSpc>
              <a:buFont typeface="Wingdings" pitchFamily="2" charset="2"/>
              <a:buChar char="§"/>
              <a:bidi/>
            </a:pPr>
            <a:r xmlns:a="http://schemas.openxmlformats.org/drawingml/2006/main">
              <a:rPr lang="ar" sz="3600" dirty="0">
                <a:latin typeface="Times New Roman" pitchFamily="18" charset="0"/>
                <a:cs typeface="Times New Roman" pitchFamily="18" charset="0"/>
              </a:rPr>
              <a:t>الطريق الذي يجب أن يسلكه الجنين من الرحم عبر عنق الرحم والمهبل إلى العجان الخارجي.</a:t>
            </a:r>
          </a:p>
          <a:p>
            <a:pPr xmlns:a="http://schemas.openxmlformats.org/drawingml/2006/main" algn="just">
              <a:lnSpc>
                <a:spcPct val="100000"/>
              </a:lnSpc>
              <a:buFont typeface="Wingdings" pitchFamily="2" charset="2"/>
              <a:buChar char="§"/>
              <a:bidi/>
            </a:pPr>
            <a:r xmlns:a="http://schemas.openxmlformats.org/drawingml/2006/main">
              <a:rPr lang="ar" sz="3600" dirty="0">
                <a:latin typeface="Times New Roman" pitchFamily="18" charset="0"/>
                <a:cs typeface="Times New Roman" pitchFamily="18" charset="0"/>
              </a:rPr>
              <a:t>لكي يتمكن الجنين من المرور عبر الحوض، يجب أن يكون حجم الحوض مناسبًا.</a:t>
            </a:r>
          </a:p>
          <a:p>
            <a:pPr xmlns:a="http://schemas.openxmlformats.org/drawingml/2006/main" algn="just">
              <a:lnSpc>
                <a:spcPct val="100000"/>
              </a:lnSpc>
              <a:buFont typeface="Wingdings" pitchFamily="2" charset="2"/>
              <a:buChar char="§"/>
              <a:bidi/>
            </a:pPr>
            <a:r xmlns:a="http://schemas.openxmlformats.org/drawingml/2006/main">
              <a:rPr lang="ar" sz="3600" u="sng" dirty="0">
                <a:latin typeface="Times New Roman" pitchFamily="18" charset="0"/>
                <a:cs typeface="Times New Roman" pitchFamily="18" charset="0"/>
              </a:rPr>
              <a:t>الاقتران القطري </a:t>
            </a:r>
            <a:r xmlns:a="http://schemas.openxmlformats.org/drawingml/2006/main">
              <a:rPr lang="ar" sz="3600" dirty="0">
                <a:latin typeface="Times New Roman" pitchFamily="18" charset="0"/>
                <a:cs typeface="Times New Roman" pitchFamily="18" charset="0"/>
              </a:rPr>
              <a:t>: القطر الأمامي الخلفي للمدخل</a:t>
            </a:r>
          </a:p>
          <a:p>
            <a:pPr xmlns:a="http://schemas.openxmlformats.org/drawingml/2006/main" algn="just">
              <a:lnSpc>
                <a:spcPct val="100000"/>
              </a:lnSpc>
              <a:buFont typeface="Wingdings" pitchFamily="2" charset="2"/>
              <a:buChar char="§"/>
              <a:bidi/>
            </a:pPr>
            <a:r xmlns:a="http://schemas.openxmlformats.org/drawingml/2006/main">
              <a:rPr lang="ar" sz="3600" u="sng" dirty="0">
                <a:latin typeface="Times New Roman" pitchFamily="18" charset="0"/>
                <a:cs typeface="Times New Roman" pitchFamily="18" charset="0"/>
              </a:rPr>
              <a:t>القُطر العرضي </a:t>
            </a:r>
            <a:r xmlns:a="http://schemas.openxmlformats.org/drawingml/2006/main">
              <a:rPr lang="ar" sz="3600" dirty="0">
                <a:latin typeface="Times New Roman" pitchFamily="18" charset="0"/>
                <a:cs typeface="Times New Roman" pitchFamily="18" charset="0"/>
              </a:rPr>
              <a:t>للمخرج.</a:t>
            </a:r>
          </a:p>
          <a:p>
            <a:pPr algn="just">
              <a:lnSpc>
                <a:spcPct val="100000"/>
              </a:lnSpc>
            </a:pPr>
            <a:endParaRPr lang="en-US" dirty="0">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pPr xmlns:a="http://schemas.openxmlformats.org/drawingml/2006/main" algn="just">
              <a:lnSpc>
                <a:spcPct val="100000"/>
              </a:lnSpc>
              <a:bidi/>
            </a:pPr>
            <a:r xmlns:a="http://schemas.openxmlformats.org/drawingml/2006/main">
              <a:rPr lang="ar" sz="5400" b="1" dirty="0">
                <a:solidFill>
                  <a:srgbClr val="C00000"/>
                </a:solidFill>
                <a:latin typeface="Times New Roman" pitchFamily="18" charset="0"/>
                <a:cs typeface="Times New Roman" pitchFamily="18" charset="0"/>
              </a:rPr>
              <a:t>ب) الركاب</a:t>
            </a:r>
            <a:endParaRPr xmlns:a="http://schemas.openxmlformats.org/drawingml/2006/main" lang="en-US" sz="54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600200"/>
            <a:ext cx="12067081" cy="5257800"/>
          </a:xfrm>
        </p:spPr>
        <p:txBody>
          <a:bodyPr>
            <a:noAutofit/>
          </a:bodyPr>
          <a:lstStyle/>
          <a:p>
            <a:pPr xmlns:a="http://schemas.openxmlformats.org/drawingml/2006/main" algn="just">
              <a:lnSpc>
                <a:spcPct val="100000"/>
              </a:lnSpc>
              <a:buFont typeface="Wingdings" pitchFamily="2" charset="2"/>
              <a:buChar char="§"/>
              <a:bidi/>
            </a:pPr>
            <a:r xmlns:a="http://schemas.openxmlformats.org/drawingml/2006/main">
              <a:rPr lang="ar" sz="4800" dirty="0">
                <a:latin typeface="Times New Roman" pitchFamily="18" charset="0"/>
                <a:cs typeface="Times New Roman" pitchFamily="18" charset="0"/>
              </a:rPr>
              <a:t>الراكب هو الجنين</a:t>
            </a:r>
          </a:p>
          <a:p>
            <a:pPr xmlns:a="http://schemas.openxmlformats.org/drawingml/2006/main" algn="just">
              <a:lnSpc>
                <a:spcPct val="100000"/>
              </a:lnSpc>
              <a:buFont typeface="Wingdings" pitchFamily="2" charset="2"/>
              <a:buChar char="§"/>
              <a:bidi/>
            </a:pPr>
            <a:r xmlns:a="http://schemas.openxmlformats.org/drawingml/2006/main">
              <a:rPr lang="ar" sz="4800" dirty="0">
                <a:latin typeface="Times New Roman" pitchFamily="18" charset="0"/>
                <a:cs typeface="Times New Roman" pitchFamily="18" charset="0"/>
              </a:rPr>
              <a:t>الجزء من جسم الجنين الذي له أوسع قطر هو الرأس</a:t>
            </a:r>
          </a:p>
          <a:p>
            <a:pPr xmlns:a="http://schemas.openxmlformats.org/drawingml/2006/main" algn="just">
              <a:lnSpc>
                <a:spcPct val="100000"/>
              </a:lnSpc>
              <a:buFont typeface="Wingdings" pitchFamily="2" charset="2"/>
              <a:buChar char="§"/>
              <a:bidi/>
            </a:pPr>
            <a:r xmlns:a="http://schemas.openxmlformats.org/drawingml/2006/main">
              <a:rPr lang="ar" sz="4800" dirty="0">
                <a:latin typeface="Times New Roman" pitchFamily="18" charset="0"/>
                <a:cs typeface="Times New Roman" pitchFamily="18" charset="0"/>
              </a:rPr>
              <a:t>يكون الجنين بحجم مناسب وفي وضعية وشكل مناسبين</a:t>
            </a:r>
          </a:p>
          <a:p>
            <a:pPr algn="just">
              <a:lnSpc>
                <a:spcPct val="100000"/>
              </a:lnSpc>
              <a:buNone/>
            </a:pPr>
            <a:endParaRPr lang="en-US" sz="5400" dirty="0">
              <a:latin typeface="Times New Roman" pitchFamily="18" charset="0"/>
              <a:cs typeface="Times New Roman" pitchFamily="18" charset="0"/>
            </a:endParaRPr>
          </a:p>
          <a:p>
            <a:pPr xmlns:a="http://schemas.openxmlformats.org/drawingml/2006/main" algn="just">
              <a:lnSpc>
                <a:spcPct val="100000"/>
              </a:lnSpc>
              <a:buNone/>
              <a:bidi/>
            </a:pPr>
            <a:r xmlns:a="http://schemas.openxmlformats.org/drawingml/2006/main">
              <a:rPr lang="ar" sz="5400" dirty="0">
                <a:latin typeface="Times New Roman" pitchFamily="18" charset="0"/>
                <a:cs typeface="Times New Roman" pitchFamily="18" charset="0"/>
              </a:rPr>
              <a:t> </a:t>
            </a:r>
          </a:p>
          <a:p>
            <a:pPr algn="just">
              <a:lnSpc>
                <a:spcPct val="100000"/>
              </a:lnSpc>
            </a:pPr>
            <a:endParaRPr lang="en-US" sz="5400"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28B38-9039-FB9E-4118-12F3CB44CC16}"/>
              </a:ext>
            </a:extLst>
          </p:cNvPr>
          <p:cNvSpPr>
            <a:spLocks noGrp="1"/>
          </p:cNvSpPr>
          <p:nvPr>
            <p:ph type="title"/>
          </p:nvPr>
        </p:nvSpPr>
        <p:spPr>
          <a:xfrm>
            <a:off x="164892" y="0"/>
            <a:ext cx="12027108" cy="2518348"/>
          </a:xfrm>
        </p:spPr>
        <p:txBody>
          <a:bodyPr>
            <a:normAutofit/>
          </a:bodyPr>
          <a:lstStyle/>
          <a:p>
            <a:pPr xmlns:a="http://schemas.openxmlformats.org/drawingml/2006/main" algn="ctr">
              <a:lnSpc>
                <a:spcPct val="100000"/>
              </a:lnSpc>
              <a:bidi/>
            </a:pPr>
            <a:r xmlns:a="http://schemas.openxmlformats.org/drawingml/2006/main">
              <a:rPr lang="ar" sz="54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رعاية المرأة أثناء عملية الولادة الطبيعية (مراحل المخاض)</a:t>
            </a:r>
            <a:endParaRPr xmlns:a="http://schemas.openxmlformats.org/drawingml/2006/main" lang="en-US" sz="11500" b="1"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B65C8D4-9B60-297E-B255-ABC734B5BD99}"/>
              </a:ext>
            </a:extLst>
          </p:cNvPr>
          <p:cNvSpPr>
            <a:spLocks noGrp="1"/>
          </p:cNvSpPr>
          <p:nvPr>
            <p:ph idx="1"/>
          </p:nvPr>
        </p:nvSpPr>
        <p:spPr>
          <a:xfrm>
            <a:off x="0" y="2666999"/>
            <a:ext cx="11857220" cy="4048593"/>
          </a:xfrm>
        </p:spPr>
        <p:txBody>
          <a:bodyPr/>
          <a:lstStyle/>
          <a:p>
            <a:pPr xmlns:a="http://schemas.openxmlformats.org/drawingml/2006/main" algn="ctr">
              <a:lnSpc>
                <a:spcPct val="100000"/>
              </a:lnSpc>
              <a:buFont typeface="Wingdings" panose="05000000000000000000" pitchFamily="2" charset="2"/>
              <a:buChar char="Ø"/>
              <a:bidi/>
            </a:pPr>
            <a:r xmlns:a="http://schemas.openxmlformats.org/drawingml/2006/main">
              <a:rPr lang="ar" sz="4000" dirty="0">
                <a:latin typeface="Times New Roman" pitchFamily="18" charset="0"/>
                <a:cs typeface="Times New Roman" pitchFamily="18" charset="0"/>
              </a:rPr>
              <a:t>مراحل المخاض: الأولى والثانية والثالثة والرابعة</a:t>
            </a:r>
          </a:p>
          <a:p>
            <a:pPr xmlns:a="http://schemas.openxmlformats.org/drawingml/2006/main" algn="ctr">
              <a:lnSpc>
                <a:spcPct val="100000"/>
              </a:lnSpc>
              <a:buFont typeface="Wingdings" panose="05000000000000000000" pitchFamily="2" charset="2"/>
              <a:buChar char="Ø"/>
              <a:bidi/>
            </a:pPr>
            <a:r xmlns:a="http://schemas.openxmlformats.org/drawingml/2006/main">
              <a:rPr lang="ar" sz="4000" dirty="0">
                <a:latin typeface="Times New Roman" pitchFamily="18" charset="0"/>
                <a:cs typeface="Times New Roman" pitchFamily="18" charset="0"/>
              </a:rPr>
              <a:t>مضاعفات الولادة: إطالة مدة الولادة، تمزق، ولادة باستخدام أداة، ولادة قيصرية</a:t>
            </a:r>
          </a:p>
          <a:p>
            <a:pPr algn="just">
              <a:lnSpc>
                <a:spcPct val="100000"/>
              </a:lnSpc>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79141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pPr xmlns:a="http://schemas.openxmlformats.org/drawingml/2006/main" algn="just">
              <a:lnSpc>
                <a:spcPct val="100000"/>
              </a:lnSpc>
              <a:bidi/>
            </a:pPr>
            <a:r xmlns:a="http://schemas.openxmlformats.org/drawingml/2006/main">
              <a:rPr lang="ar" sz="5400" b="1" dirty="0">
                <a:solidFill>
                  <a:srgbClr val="C00000"/>
                </a:solidFill>
                <a:latin typeface="Times New Roman" pitchFamily="18" charset="0"/>
                <a:cs typeface="Times New Roman" pitchFamily="18" charset="0"/>
              </a:rPr>
              <a:t>تركيب جمجمة الجنين:</a:t>
            </a:r>
          </a:p>
        </p:txBody>
      </p:sp>
      <p:sp>
        <p:nvSpPr>
          <p:cNvPr id="3" name="Content Placeholder 2"/>
          <p:cNvSpPr>
            <a:spLocks noGrp="1"/>
          </p:cNvSpPr>
          <p:nvPr>
            <p:ph idx="1"/>
          </p:nvPr>
        </p:nvSpPr>
        <p:spPr>
          <a:xfrm>
            <a:off x="299803" y="1417638"/>
            <a:ext cx="11437495" cy="5440362"/>
          </a:xfrm>
        </p:spPr>
        <p:txBody>
          <a:bodyPr>
            <a:normAutofit fontScale="70000" lnSpcReduction="20000"/>
          </a:bodyPr>
          <a:lstStyle/>
          <a:p>
            <a:pPr xmlns:a="http://schemas.openxmlformats.org/drawingml/2006/main" algn="just">
              <a:lnSpc>
                <a:spcPct val="100000"/>
              </a:lnSpc>
              <a:buNone/>
              <a:bidi/>
            </a:pPr>
            <a:r xmlns:a="http://schemas.openxmlformats.org/drawingml/2006/main">
              <a:rPr lang="ar" sz="5400" dirty="0">
                <a:latin typeface="Times New Roman" pitchFamily="18" charset="0"/>
                <a:cs typeface="Times New Roman" pitchFamily="18" charset="0"/>
              </a:rPr>
              <a:t>الجمجمة: الجزء العلوي من الجمجمة، يتكون من 8 عظام</a:t>
            </a:r>
          </a:p>
          <a:p>
            <a:pPr xmlns:a="http://schemas.openxmlformats.org/drawingml/2006/main" algn="just">
              <a:lnSpc>
                <a:spcPct val="100000"/>
              </a:lnSpc>
              <a:buNone/>
              <a:bidi/>
            </a:pPr>
            <a:r xmlns:a="http://schemas.openxmlformats.org/drawingml/2006/main">
              <a:rPr lang="ar" sz="5400" dirty="0">
                <a:latin typeface="Times New Roman" pitchFamily="18" charset="0"/>
                <a:cs typeface="Times New Roman" pitchFamily="18" charset="0"/>
              </a:rPr>
              <a:t> </a:t>
            </a:r>
            <a:r xmlns:a="http://schemas.openxmlformats.org/drawingml/2006/main">
              <a:rPr lang="ar" sz="5400" u="sng" dirty="0">
                <a:latin typeface="Times New Roman" pitchFamily="18" charset="0"/>
                <a:cs typeface="Times New Roman" pitchFamily="18" charset="0"/>
              </a:rPr>
              <a:t>العظام المهمة أثناء الولادة </a:t>
            </a:r>
            <a:r xmlns:a="http://schemas.openxmlformats.org/drawingml/2006/main">
              <a:rPr lang="ar" sz="5400" dirty="0">
                <a:latin typeface="Times New Roman" pitchFamily="18" charset="0"/>
                <a:cs typeface="Times New Roman" pitchFamily="18" charset="0"/>
              </a:rPr>
              <a:t>:</a:t>
            </a:r>
          </a:p>
          <a:p>
            <a:pPr xmlns:a="http://schemas.openxmlformats.org/drawingml/2006/main" marL="514350" indent="-514350" algn="just">
              <a:lnSpc>
                <a:spcPct val="100000"/>
              </a:lnSpc>
              <a:buAutoNum type="alphaLcPeriod"/>
              <a:bidi/>
            </a:pPr>
            <a:r xmlns:a="http://schemas.openxmlformats.org/drawingml/2006/main">
              <a:rPr lang="ar" sz="5400" dirty="0">
                <a:latin typeface="Times New Roman" pitchFamily="18" charset="0"/>
                <a:cs typeface="Times New Roman" pitchFamily="18" charset="0"/>
              </a:rPr>
              <a:t>أمامي،</a:t>
            </a:r>
          </a:p>
          <a:p>
            <a:pPr xmlns:a="http://schemas.openxmlformats.org/drawingml/2006/main" marL="514350" indent="-514350" algn="just">
              <a:lnSpc>
                <a:spcPct val="100000"/>
              </a:lnSpc>
              <a:buAutoNum type="alphaLcPeriod"/>
              <a:bidi/>
            </a:pPr>
            <a:r xmlns:a="http://schemas.openxmlformats.org/drawingml/2006/main">
              <a:rPr lang="ar" sz="5400" dirty="0">
                <a:latin typeface="Times New Roman" pitchFamily="18" charset="0"/>
                <a:cs typeface="Times New Roman" pitchFamily="18" charset="0"/>
              </a:rPr>
              <a:t>2 الجداري</a:t>
            </a:r>
          </a:p>
          <a:p>
            <a:pPr xmlns:a="http://schemas.openxmlformats.org/drawingml/2006/main" marL="514350" indent="-514350" algn="just">
              <a:lnSpc>
                <a:spcPct val="100000"/>
              </a:lnSpc>
              <a:buAutoNum type="alphaLcPeriod"/>
              <a:bidi/>
            </a:pPr>
            <a:r xmlns:a="http://schemas.openxmlformats.org/drawingml/2006/main">
              <a:rPr lang="ar" sz="5400" dirty="0">
                <a:latin typeface="Times New Roman" pitchFamily="18" charset="0"/>
                <a:cs typeface="Times New Roman" pitchFamily="18" charset="0"/>
              </a:rPr>
              <a:t>العظم القذالي</a:t>
            </a:r>
          </a:p>
          <a:p>
            <a:pPr xmlns:a="http://schemas.openxmlformats.org/drawingml/2006/main" algn="just">
              <a:lnSpc>
                <a:spcPct val="100000"/>
              </a:lnSpc>
              <a:buNone/>
              <a:bidi/>
            </a:pPr>
            <a:r xmlns:a="http://schemas.openxmlformats.org/drawingml/2006/main">
              <a:rPr lang="ar" sz="5400" dirty="0">
                <a:latin typeface="Times New Roman" pitchFamily="18" charset="0"/>
                <a:cs typeface="Times New Roman" pitchFamily="18" charset="0"/>
              </a:rPr>
              <a:t>-يُشار إلى العظم الجبهي باسم </a:t>
            </a:r>
            <a:r xmlns:a="http://schemas.openxmlformats.org/drawingml/2006/main">
              <a:rPr lang="ar" sz="5400" u="sng" dirty="0">
                <a:latin typeface="Times New Roman" pitchFamily="18" charset="0"/>
                <a:cs typeface="Times New Roman" pitchFamily="18" charset="0"/>
              </a:rPr>
              <a:t>Sinciput (الجبهة)</a:t>
            </a:r>
          </a:p>
          <a:p>
            <a:pPr xmlns:a="http://schemas.openxmlformats.org/drawingml/2006/main" algn="just">
              <a:lnSpc>
                <a:spcPct val="100000"/>
              </a:lnSpc>
              <a:buNone/>
              <a:bidi/>
            </a:pPr>
            <a:r xmlns:a="http://schemas.openxmlformats.org/drawingml/2006/main">
              <a:rPr lang="ar" sz="5400" dirty="0">
                <a:latin typeface="Times New Roman" pitchFamily="18" charset="0"/>
                <a:cs typeface="Times New Roman" pitchFamily="18" charset="0"/>
              </a:rPr>
              <a:t>-يُشار إلى العظم القذالي باسم العظم </a:t>
            </a:r>
            <a:r xmlns:a="http://schemas.openxmlformats.org/drawingml/2006/main">
              <a:rPr lang="ar" sz="5400" u="sng" dirty="0">
                <a:latin typeface="Times New Roman" pitchFamily="18" charset="0"/>
                <a:cs typeface="Times New Roman" pitchFamily="18" charset="0"/>
              </a:rPr>
              <a:t>القذالي</a:t>
            </a:r>
          </a:p>
          <a:p>
            <a:pPr algn="just">
              <a:lnSpc>
                <a:spcPct val="100000"/>
              </a:lnSpc>
              <a:buNone/>
            </a:pPr>
            <a:endParaRPr lang="en-US" sz="5400" dirty="0">
              <a:latin typeface="Times New Roman" pitchFamily="18" charset="0"/>
              <a:cs typeface="Times New Roman" pitchFamily="18" charset="0"/>
            </a:endParaRPr>
          </a:p>
          <a:p>
            <a:pPr algn="just">
              <a:lnSpc>
                <a:spcPct val="100000"/>
              </a:lnSpc>
            </a:pPr>
            <a:endParaRPr lang="en-US" dirty="0">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pPr xmlns:a="http://schemas.openxmlformats.org/drawingml/2006/main" algn="just">
              <a:lnSpc>
                <a:spcPct val="100000"/>
              </a:lnSpc>
              <a:bidi/>
            </a:pPr>
            <a:r xmlns:a="http://schemas.openxmlformats.org/drawingml/2006/main">
              <a:rPr lang="ar" sz="5400" b="1" dirty="0">
                <a:solidFill>
                  <a:srgbClr val="C00000"/>
                </a:solidFill>
                <a:latin typeface="Times New Roman" pitchFamily="18" charset="0"/>
                <a:cs typeface="Times New Roman" pitchFamily="18" charset="0"/>
              </a:rPr>
              <a:t>خطوط الخياطة في جمجمة الجنين:</a:t>
            </a:r>
            <a:endParaRPr xmlns:a="http://schemas.openxmlformats.org/drawingml/2006/main" lang="en-US" sz="54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19921" y="1371600"/>
            <a:ext cx="11917181" cy="5486400"/>
          </a:xfrm>
        </p:spPr>
        <p:txBody>
          <a:bodyPr>
            <a:normAutofit/>
          </a:bodyPr>
          <a:lstStyle/>
          <a:p>
            <a:pPr xmlns:a="http://schemas.openxmlformats.org/drawingml/2006/main" algn="just">
              <a:lnSpc>
                <a:spcPct val="100000"/>
              </a:lnSpc>
              <a:buNone/>
              <a:bidi/>
            </a:pPr>
            <a:r xmlns:a="http://schemas.openxmlformats.org/drawingml/2006/main">
              <a:rPr lang="ar" sz="3600" dirty="0">
                <a:latin typeface="Times New Roman" pitchFamily="18" charset="0"/>
                <a:cs typeface="Times New Roman" pitchFamily="18" charset="0"/>
              </a:rPr>
              <a:t>- تلتقي عظام الجمجمة عند </a:t>
            </a:r>
            <a:r xmlns:a="http://schemas.openxmlformats.org/drawingml/2006/main">
              <a:rPr lang="ar" sz="3600" u="sng" dirty="0">
                <a:latin typeface="Times New Roman" pitchFamily="18" charset="0"/>
                <a:cs typeface="Times New Roman" pitchFamily="18" charset="0"/>
              </a:rPr>
              <a:t>خطوط الخياطة</a:t>
            </a:r>
          </a:p>
          <a:p>
            <a:pPr xmlns:a="http://schemas.openxmlformats.org/drawingml/2006/main" marL="514350" indent="-514350" algn="just">
              <a:lnSpc>
                <a:spcPct val="100000"/>
              </a:lnSpc>
              <a:buFont typeface="+mj-lt"/>
              <a:buAutoNum type="alphaLcPeriod"/>
              <a:bidi/>
            </a:pPr>
            <a:r xmlns:a="http://schemas.openxmlformats.org/drawingml/2006/main">
              <a:rPr lang="ar" sz="3600" dirty="0">
                <a:latin typeface="Times New Roman" pitchFamily="18" charset="0"/>
                <a:cs typeface="Times New Roman" pitchFamily="18" charset="0"/>
              </a:rPr>
              <a:t>الخياطة السهمية</a:t>
            </a:r>
          </a:p>
          <a:p>
            <a:pPr xmlns:a="http://schemas.openxmlformats.org/drawingml/2006/main" marL="514350" indent="-514350" algn="just">
              <a:lnSpc>
                <a:spcPct val="100000"/>
              </a:lnSpc>
              <a:buFont typeface="+mj-lt"/>
              <a:buAutoNum type="alphaLcPeriod"/>
              <a:bidi/>
            </a:pPr>
            <a:r xmlns:a="http://schemas.openxmlformats.org/drawingml/2006/main">
              <a:rPr lang="ar" sz="3600" dirty="0">
                <a:latin typeface="Times New Roman" pitchFamily="18" charset="0"/>
                <a:cs typeface="Times New Roman" pitchFamily="18" charset="0"/>
              </a:rPr>
              <a:t>الخياطة التاجية</a:t>
            </a:r>
          </a:p>
          <a:p>
            <a:pPr xmlns:a="http://schemas.openxmlformats.org/drawingml/2006/main" marL="514350" indent="-514350" algn="just">
              <a:lnSpc>
                <a:spcPct val="100000"/>
              </a:lnSpc>
              <a:buFont typeface="+mj-lt"/>
              <a:buAutoNum type="alphaLcPeriod"/>
              <a:bidi/>
            </a:pPr>
            <a:r xmlns:a="http://schemas.openxmlformats.org/drawingml/2006/main">
              <a:rPr lang="ar" sz="3600" dirty="0">
                <a:latin typeface="Times New Roman" pitchFamily="18" charset="0"/>
                <a:cs typeface="Times New Roman" pitchFamily="18" charset="0"/>
              </a:rPr>
              <a:t>خياطة لامبدوية</a:t>
            </a:r>
          </a:p>
          <a:p>
            <a:pPr xmlns:a="http://schemas.openxmlformats.org/drawingml/2006/main" marL="0" indent="0" algn="just">
              <a:lnSpc>
                <a:spcPct val="100000"/>
              </a:lnSpc>
              <a:buNone/>
              <a:bidi/>
            </a:pPr>
            <a:r xmlns:a="http://schemas.openxmlformats.org/drawingml/2006/main">
              <a:rPr lang="ar" sz="3600" dirty="0">
                <a:latin typeface="Times New Roman" pitchFamily="18" charset="0"/>
                <a:cs typeface="Times New Roman" pitchFamily="18" charset="0"/>
              </a:rPr>
              <a:t>تعتبر خطوط الخياطة مهمة أثناء الولادة لأنها تسمح لعظام الجمجمة بالتحرك والتداخل</a:t>
            </a:r>
            <a:endParaRPr xmlns:a="http://schemas.openxmlformats.org/drawingml/2006/main" lang="en-US" sz="3600" dirty="0">
              <a:solidFill>
                <a:srgbClr val="FF0000"/>
              </a:solidFill>
              <a:latin typeface="Times New Roman" pitchFamily="18" charset="0"/>
              <a:cs typeface="Times New Roman" pitchFamily="18" charset="0"/>
            </a:endParaRPr>
          </a:p>
          <a:p>
            <a:pPr marL="0" indent="0" algn="just">
              <a:lnSpc>
                <a:spcPct val="100000"/>
              </a:lnSpc>
              <a:buNone/>
            </a:pPr>
            <a:endParaRPr lang="en-US" sz="3600" dirty="0">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pPr xmlns:a="http://schemas.openxmlformats.org/drawingml/2006/main" algn="just">
              <a:lnSpc>
                <a:spcPct val="100000"/>
              </a:lnSpc>
              <a:bidi/>
            </a:pPr>
            <a:r xmlns:a="http://schemas.openxmlformats.org/drawingml/2006/main">
              <a:rPr lang="ar" sz="5400" b="1" dirty="0">
                <a:solidFill>
                  <a:srgbClr val="C00000"/>
                </a:solidFill>
                <a:latin typeface="Times New Roman" pitchFamily="18" charset="0"/>
                <a:cs typeface="Times New Roman" pitchFamily="18" charset="0"/>
              </a:rPr>
              <a:t>جمجمة الجنين: </a:t>
            </a:r>
            <a:r xmlns:a="http://schemas.openxmlformats.org/drawingml/2006/main">
              <a:rPr lang="ar" sz="5400" b="1" dirty="0" err="1">
                <a:solidFill>
                  <a:srgbClr val="C00000"/>
                </a:solidFill>
                <a:latin typeface="Times New Roman" pitchFamily="18" charset="0"/>
                <a:cs typeface="Times New Roman" pitchFamily="18" charset="0"/>
              </a:rPr>
              <a:t>اليافوخات</a:t>
            </a:r>
            <a:r xmlns:a="http://schemas.openxmlformats.org/drawingml/2006/main">
              <a:rPr lang="ar" sz="5400" b="1" dirty="0">
                <a:solidFill>
                  <a:srgbClr val="C00000"/>
                </a:solidFill>
                <a:latin typeface="Times New Roman" pitchFamily="18" charset="0"/>
                <a:cs typeface="Times New Roman" pitchFamily="18" charset="0"/>
              </a:rPr>
              <a:t> </a:t>
            </a:r>
          </a:p>
        </p:txBody>
      </p:sp>
      <p:sp>
        <p:nvSpPr>
          <p:cNvPr id="3" name="Content Placeholder 2"/>
          <p:cNvSpPr>
            <a:spLocks noGrp="1"/>
          </p:cNvSpPr>
          <p:nvPr>
            <p:ph idx="1"/>
          </p:nvPr>
        </p:nvSpPr>
        <p:spPr>
          <a:xfrm>
            <a:off x="0" y="1444625"/>
            <a:ext cx="12192000" cy="5413375"/>
          </a:xfrm>
        </p:spPr>
        <p:txBody>
          <a:bodyPr>
            <a:normAutofit/>
          </a:bodyPr>
          <a:lstStyle/>
          <a:p>
            <a:pPr xmlns:a="http://schemas.openxmlformats.org/drawingml/2006/main" algn="just">
              <a:lnSpc>
                <a:spcPct val="100000"/>
              </a:lnSpc>
              <a:buFont typeface="Wingdings" panose="05000000000000000000" pitchFamily="2" charset="2"/>
              <a:buChar char="§"/>
              <a:bidi/>
            </a:pPr>
            <a:r xmlns:a="http://schemas.openxmlformats.org/drawingml/2006/main">
              <a:rPr lang="ar" sz="4400" dirty="0">
                <a:latin typeface="Times New Roman" pitchFamily="18" charset="0"/>
                <a:cs typeface="Times New Roman" pitchFamily="18" charset="0"/>
              </a:rPr>
              <a:t>الفراغات الموجودة عند تقاطع خط الخياطة الرئيسي.</a:t>
            </a:r>
          </a:p>
          <a:p>
            <a:pPr xmlns:a="http://schemas.openxmlformats.org/drawingml/2006/main" marL="0" indent="0" algn="just">
              <a:lnSpc>
                <a:spcPct val="100000"/>
              </a:lnSpc>
              <a:buNone/>
              <a:bidi/>
            </a:pPr>
            <a:r xmlns:a="http://schemas.openxmlformats.org/drawingml/2006/main">
              <a:rPr lang="ar" sz="4400" b="1" dirty="0">
                <a:solidFill>
                  <a:srgbClr val="C00000"/>
                </a:solidFill>
                <a:latin typeface="Times New Roman" pitchFamily="18" charset="0"/>
                <a:cs typeface="Times New Roman" pitchFamily="18" charset="0"/>
              </a:rPr>
              <a:t>أ. اليافوخ الأمامي (بريجما)</a:t>
            </a:r>
          </a:p>
          <a:p>
            <a:pPr xmlns:a="http://schemas.openxmlformats.org/drawingml/2006/main" algn="just">
              <a:lnSpc>
                <a:spcPct val="100000"/>
              </a:lnSpc>
              <a:buFont typeface="Wingdings" panose="05000000000000000000" pitchFamily="2" charset="2"/>
              <a:buChar char="§"/>
              <a:bidi/>
            </a:pPr>
            <a:r xmlns:a="http://schemas.openxmlformats.org/drawingml/2006/main">
              <a:rPr lang="ar" sz="4400" dirty="0">
                <a:latin typeface="Times New Roman" pitchFamily="18" charset="0"/>
                <a:cs typeface="Times New Roman" pitchFamily="18" charset="0"/>
              </a:rPr>
              <a:t>تقع عند تقاطع الدرزات التاجية والسهمية.</a:t>
            </a:r>
          </a:p>
          <a:p>
            <a:pPr xmlns:a="http://schemas.openxmlformats.org/drawingml/2006/main" algn="just">
              <a:lnSpc>
                <a:spcPct val="100000"/>
              </a:lnSpc>
              <a:buFont typeface="Wingdings" panose="05000000000000000000" pitchFamily="2" charset="2"/>
              <a:buChar char="§"/>
              <a:bidi/>
            </a:pPr>
            <a:r xmlns:a="http://schemas.openxmlformats.org/drawingml/2006/main">
              <a:rPr lang="ar" sz="4400" dirty="0">
                <a:latin typeface="Times New Roman" pitchFamily="18" charset="0"/>
                <a:cs typeface="Times New Roman" pitchFamily="18" charset="0"/>
              </a:rPr>
              <a:t>شكل الماس.</a:t>
            </a:r>
          </a:p>
          <a:p>
            <a:pPr xmlns:a="http://schemas.openxmlformats.org/drawingml/2006/main" algn="just">
              <a:lnSpc>
                <a:spcPct val="100000"/>
              </a:lnSpc>
              <a:buFont typeface="Wingdings" panose="05000000000000000000" pitchFamily="2" charset="2"/>
              <a:buChar char="§"/>
              <a:bidi/>
            </a:pPr>
            <a:r xmlns:a="http://schemas.openxmlformats.org/drawingml/2006/main">
              <a:rPr lang="ar" sz="4400" dirty="0">
                <a:latin typeface="Times New Roman" pitchFamily="18" charset="0"/>
                <a:cs typeface="Times New Roman" pitchFamily="18" charset="0"/>
              </a:rPr>
              <a:t>قطر AP هو 3 – 4 سم.</a:t>
            </a:r>
          </a:p>
          <a:p>
            <a:pPr xmlns:a="http://schemas.openxmlformats.org/drawingml/2006/main" algn="just">
              <a:lnSpc>
                <a:spcPct val="100000"/>
              </a:lnSpc>
              <a:buFont typeface="Wingdings" panose="05000000000000000000" pitchFamily="2" charset="2"/>
              <a:buChar char="§"/>
              <a:bidi/>
            </a:pPr>
            <a:r xmlns:a="http://schemas.openxmlformats.org/drawingml/2006/main">
              <a:rPr lang="ar" sz="4400" dirty="0">
                <a:latin typeface="Times New Roman" pitchFamily="18" charset="0"/>
                <a:cs typeface="Times New Roman" pitchFamily="18" charset="0"/>
              </a:rPr>
              <a:t>القطر العرضي 2 – 3 سم.</a:t>
            </a:r>
          </a:p>
          <a:p>
            <a:pPr algn="just">
              <a:lnSpc>
                <a:spcPct val="100000"/>
              </a:lnSpc>
              <a:buFont typeface="Wingdings" panose="05000000000000000000" pitchFamily="2" charset="2"/>
              <a:buChar char="§"/>
            </a:pPr>
            <a:endParaRPr lang="en-US" dirty="0">
              <a:latin typeface="Times New Roman" pitchFamily="18"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931" y="0"/>
            <a:ext cx="11902190" cy="1417638"/>
          </a:xfrm>
        </p:spPr>
        <p:txBody>
          <a:bodyPr>
            <a:noAutofit/>
          </a:bodyPr>
          <a:lstStyle/>
          <a:p>
            <a:pPr xmlns:a="http://schemas.openxmlformats.org/drawingml/2006/main" algn="ctr">
              <a:lnSpc>
                <a:spcPct val="100000"/>
              </a:lnSpc>
              <a:bidi/>
            </a:pPr>
            <a:r xmlns:a="http://schemas.openxmlformats.org/drawingml/2006/main">
              <a:rPr lang="ar" sz="4800" b="1" dirty="0">
                <a:solidFill>
                  <a:srgbClr val="C00000"/>
                </a:solidFill>
                <a:latin typeface="Times New Roman" pitchFamily="18" charset="0"/>
                <a:cs typeface="Times New Roman" pitchFamily="18" charset="0"/>
              </a:rPr>
              <a:t>بداية المخاض: وضعية الجنين ومظهره</a:t>
            </a:r>
          </a:p>
        </p:txBody>
      </p:sp>
      <p:sp>
        <p:nvSpPr>
          <p:cNvPr id="3" name="Content Placeholder 2"/>
          <p:cNvSpPr>
            <a:spLocks noGrp="1"/>
          </p:cNvSpPr>
          <p:nvPr>
            <p:ph idx="1"/>
          </p:nvPr>
        </p:nvSpPr>
        <p:spPr>
          <a:xfrm>
            <a:off x="104931" y="1600200"/>
            <a:ext cx="10563069" cy="5105400"/>
          </a:xfrm>
        </p:spPr>
        <p:txBody>
          <a:bodyPr/>
          <a:lstStyle/>
          <a:p>
            <a:pPr xmlns:a="http://schemas.openxmlformats.org/drawingml/2006/main" algn="just">
              <a:lnSpc>
                <a:spcPct val="100000"/>
              </a:lnSpc>
              <a:buNone/>
              <a:bidi/>
            </a:pPr>
            <a:r xmlns:a="http://schemas.openxmlformats.org/drawingml/2006/main">
              <a:rPr lang="ar" sz="6600" dirty="0">
                <a:latin typeface="Times New Roman" pitchFamily="18" charset="0"/>
                <a:cs typeface="Times New Roman" pitchFamily="18" charset="0"/>
              </a:rPr>
              <a:t>1-الموقف</a:t>
            </a:r>
          </a:p>
          <a:p>
            <a:pPr xmlns:a="http://schemas.openxmlformats.org/drawingml/2006/main" algn="just">
              <a:lnSpc>
                <a:spcPct val="100000"/>
              </a:lnSpc>
              <a:buNone/>
              <a:bidi/>
            </a:pPr>
            <a:r xmlns:a="http://schemas.openxmlformats.org/drawingml/2006/main">
              <a:rPr lang="ar" sz="6600" dirty="0">
                <a:latin typeface="Times New Roman" pitchFamily="18" charset="0"/>
                <a:cs typeface="Times New Roman" pitchFamily="18" charset="0"/>
              </a:rPr>
              <a:t>2-المشاركة</a:t>
            </a:r>
          </a:p>
          <a:p>
            <a:pPr xmlns:a="http://schemas.openxmlformats.org/drawingml/2006/main" algn="just">
              <a:lnSpc>
                <a:spcPct val="100000"/>
              </a:lnSpc>
              <a:buNone/>
              <a:bidi/>
            </a:pPr>
            <a:r xmlns:a="http://schemas.openxmlformats.org/drawingml/2006/main">
              <a:rPr lang="ar" sz="6600" dirty="0">
                <a:latin typeface="Times New Roman" pitchFamily="18" charset="0"/>
                <a:cs typeface="Times New Roman" pitchFamily="18" charset="0"/>
              </a:rPr>
              <a:t>3 محطات</a:t>
            </a:r>
          </a:p>
          <a:p>
            <a:pPr xmlns:a="http://schemas.openxmlformats.org/drawingml/2006/main" algn="just">
              <a:lnSpc>
                <a:spcPct val="100000"/>
              </a:lnSpc>
              <a:buNone/>
              <a:bidi/>
            </a:pPr>
            <a:r xmlns:a="http://schemas.openxmlformats.org/drawingml/2006/main">
              <a:rPr lang="ar" sz="6600" dirty="0">
                <a:latin typeface="Times New Roman" pitchFamily="18" charset="0"/>
                <a:cs typeface="Times New Roman" pitchFamily="18" charset="0"/>
              </a:rPr>
              <a:t>4- كذبة الجنين</a:t>
            </a:r>
          </a:p>
          <a:p>
            <a:pPr algn="just">
              <a:lnSpc>
                <a:spcPct val="100000"/>
              </a:lnSpc>
              <a:buNone/>
            </a:pPr>
            <a:endParaRPr lang="en-US" sz="5400" dirty="0">
              <a:latin typeface="Times New Roman" pitchFamily="18" charset="0"/>
              <a:cs typeface="Times New Roman" pitchFamily="18" charset="0"/>
            </a:endParaRPr>
          </a:p>
          <a:p>
            <a:pPr algn="just">
              <a:lnSpc>
                <a:spcPct val="100000"/>
              </a:lnSpc>
              <a:buNone/>
            </a:pPr>
            <a:endParaRPr lang="en-US" sz="5400" dirty="0">
              <a:latin typeface="Times New Roman" pitchFamily="18" charset="0"/>
              <a:cs typeface="Times New Roman" pitchFamily="18" charset="0"/>
            </a:endParaRPr>
          </a:p>
        </p:txBody>
      </p:sp>
      <p:pic>
        <p:nvPicPr>
          <p:cNvPr id="4" name="Picture 4" descr="Normal Labor"/>
          <p:cNvPicPr>
            <a:picLocks noChangeAspect="1" noChangeArrowheads="1"/>
          </p:cNvPicPr>
          <p:nvPr/>
        </p:nvPicPr>
        <p:blipFill>
          <a:blip r:embed="rId2" cstate="print"/>
          <a:srcRect/>
          <a:stretch>
            <a:fillRect/>
          </a:stretch>
        </p:blipFill>
        <p:spPr bwMode="auto">
          <a:xfrm>
            <a:off x="6970426" y="1800616"/>
            <a:ext cx="5036695" cy="4904984"/>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pPr xmlns:a="http://schemas.openxmlformats.org/drawingml/2006/main" algn="just">
              <a:lnSpc>
                <a:spcPct val="100000"/>
              </a:lnSpc>
              <a:bidi/>
            </a:pPr>
            <a:r xmlns:a="http://schemas.openxmlformats.org/drawingml/2006/main">
              <a:rPr lang="ar" sz="5400" b="1" dirty="0">
                <a:solidFill>
                  <a:srgbClr val="C00000"/>
                </a:solidFill>
                <a:latin typeface="Times New Roman" pitchFamily="18" charset="0"/>
                <a:cs typeface="Times New Roman" pitchFamily="18" charset="0"/>
              </a:rPr>
              <a:t>1-الموقف</a:t>
            </a:r>
            <a:endParaRPr xmlns:a="http://schemas.openxmlformats.org/drawingml/2006/main" lang="en-US" sz="54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64892" y="1295400"/>
            <a:ext cx="11917180" cy="5486400"/>
          </a:xfrm>
        </p:spPr>
        <p:txBody>
          <a:bodyPr>
            <a:normAutofit fontScale="70000" lnSpcReduction="20000"/>
          </a:bodyPr>
          <a:lstStyle/>
          <a:p>
            <a:pPr xmlns:a="http://schemas.openxmlformats.org/drawingml/2006/main" algn="just">
              <a:lnSpc>
                <a:spcPct val="120000"/>
              </a:lnSpc>
              <a:buNone/>
              <a:bidi/>
            </a:pPr>
            <a:r xmlns:a="http://schemas.openxmlformats.org/drawingml/2006/main">
              <a:rPr lang="ar" sz="5400" dirty="0">
                <a:latin typeface="Times New Roman" pitchFamily="18" charset="0"/>
                <a:cs typeface="Times New Roman" pitchFamily="18" charset="0"/>
              </a:rPr>
              <a:t>درجة الانحناء التي يتخذها الجنين أثناء الولادة أو علاقة أجزاء الجنين ببعضها البعض.</a:t>
            </a:r>
          </a:p>
          <a:p>
            <a:pPr xmlns:a="http://schemas.openxmlformats.org/drawingml/2006/main" algn="just">
              <a:lnSpc>
                <a:spcPct val="120000"/>
              </a:lnSpc>
              <a:buNone/>
              <a:bidi/>
            </a:pPr>
            <a:r xmlns:a="http://schemas.openxmlformats.org/drawingml/2006/main">
              <a:rPr lang="ar" sz="5400" u="sng" dirty="0">
                <a:latin typeface="Times New Roman" pitchFamily="18" charset="0"/>
                <a:cs typeface="Times New Roman" pitchFamily="18" charset="0"/>
              </a:rPr>
              <a:t>1- الجنين في وضعية جيدة يكون في </a:t>
            </a:r>
            <a:r xmlns:a="http://schemas.openxmlformats.org/drawingml/2006/main">
              <a:rPr lang="ar" sz="5400" b="1" u="sng" dirty="0">
                <a:latin typeface="Times New Roman" pitchFamily="18" charset="0"/>
                <a:cs typeface="Times New Roman" pitchFamily="18" charset="0"/>
              </a:rPr>
              <a:t>انثناء كامل </a:t>
            </a:r>
            <a:r xmlns:a="http://schemas.openxmlformats.org/drawingml/2006/main">
              <a:rPr lang="ar" sz="5400" u="sng" dirty="0">
                <a:latin typeface="Times New Roman" pitchFamily="18" charset="0"/>
                <a:cs typeface="Times New Roman" pitchFamily="18" charset="0"/>
              </a:rPr>
              <a:t>:</a:t>
            </a:r>
          </a:p>
          <a:p>
            <a:pPr xmlns:a="http://schemas.openxmlformats.org/drawingml/2006/main" algn="just">
              <a:lnSpc>
                <a:spcPct val="120000"/>
              </a:lnSpc>
              <a:buFont typeface="Wingdings" pitchFamily="2" charset="2"/>
              <a:buChar char="§"/>
              <a:bidi/>
            </a:pPr>
            <a:r xmlns:a="http://schemas.openxmlformats.org/drawingml/2006/main">
              <a:rPr lang="ar" sz="5400" dirty="0">
                <a:latin typeface="Times New Roman" pitchFamily="18" charset="0"/>
                <a:cs typeface="Times New Roman" pitchFamily="18" charset="0"/>
              </a:rPr>
              <a:t>العمود الفقري منحني للأمام،</a:t>
            </a:r>
          </a:p>
          <a:p>
            <a:pPr xmlns:a="http://schemas.openxmlformats.org/drawingml/2006/main" algn="just">
              <a:lnSpc>
                <a:spcPct val="120000"/>
              </a:lnSpc>
              <a:buFont typeface="Wingdings" pitchFamily="2" charset="2"/>
              <a:buChar char="§"/>
              <a:bidi/>
            </a:pPr>
            <a:r xmlns:a="http://schemas.openxmlformats.org/drawingml/2006/main">
              <a:rPr lang="ar" sz="5400" dirty="0">
                <a:latin typeface="Times New Roman" pitchFamily="18" charset="0"/>
                <a:cs typeface="Times New Roman" pitchFamily="18" charset="0"/>
              </a:rPr>
              <a:t>ينحني الرأس للأمام بحيث يلامس الذقن عظمة القص،</a:t>
            </a:r>
          </a:p>
          <a:p>
            <a:pPr xmlns:a="http://schemas.openxmlformats.org/drawingml/2006/main" algn="just">
              <a:lnSpc>
                <a:spcPct val="120000"/>
              </a:lnSpc>
              <a:buFont typeface="Wingdings" pitchFamily="2" charset="2"/>
              <a:buChar char="§"/>
              <a:bidi/>
            </a:pPr>
            <a:r xmlns:a="http://schemas.openxmlformats.org/drawingml/2006/main">
              <a:rPr lang="ar" sz="5400" dirty="0">
                <a:latin typeface="Times New Roman" pitchFamily="18" charset="0"/>
                <a:cs typeface="Times New Roman" pitchFamily="18" charset="0"/>
              </a:rPr>
              <a:t>يتم ثني الذراعين وطويهما على الصدر،</a:t>
            </a:r>
          </a:p>
          <a:p>
            <a:pPr xmlns:a="http://schemas.openxmlformats.org/drawingml/2006/main" algn="just">
              <a:lnSpc>
                <a:spcPct val="120000"/>
              </a:lnSpc>
              <a:buFont typeface="Wingdings" pitchFamily="2" charset="2"/>
              <a:buChar char="§"/>
              <a:bidi/>
            </a:pPr>
            <a:r xmlns:a="http://schemas.openxmlformats.org/drawingml/2006/main">
              <a:rPr lang="ar" sz="5400" dirty="0">
                <a:latin typeface="Times New Roman" pitchFamily="18" charset="0"/>
                <a:cs typeface="Times New Roman" pitchFamily="18" charset="0"/>
              </a:rPr>
              <a:t>يتم ثني الفخذين على البطن، ويتم ضغط عضلات الساق على الجانب الخلفي من الفخذين.</a:t>
            </a:r>
          </a:p>
          <a:p>
            <a:pPr algn="just">
              <a:lnSpc>
                <a:spcPct val="120000"/>
              </a:lnSpc>
              <a:buNone/>
            </a:pPr>
            <a:endParaRPr lang="en-US" sz="5400" dirty="0">
              <a:latin typeface="Times New Roman" pitchFamily="18" charset="0"/>
              <a:cs typeface="Times New Roman" pitchFamily="18" charset="0"/>
            </a:endParaRPr>
          </a:p>
          <a:p>
            <a:pPr algn="just">
              <a:lnSpc>
                <a:spcPct val="120000"/>
              </a:lnSpc>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2910877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pPr xmlns:a="http://schemas.openxmlformats.org/drawingml/2006/main" algn="just">
              <a:lnSpc>
                <a:spcPct val="100000"/>
              </a:lnSpc>
              <a:bidi/>
            </a:pPr>
            <a:r xmlns:a="http://schemas.openxmlformats.org/drawingml/2006/main">
              <a:rPr lang="ar" sz="5400" b="1" dirty="0">
                <a:solidFill>
                  <a:srgbClr val="C00000"/>
                </a:solidFill>
                <a:latin typeface="Times New Roman" pitchFamily="18" charset="0"/>
                <a:cs typeface="Times New Roman" pitchFamily="18" charset="0"/>
              </a:rPr>
              <a:t>1-الموقف</a:t>
            </a:r>
            <a:endParaRPr xmlns:a="http://schemas.openxmlformats.org/drawingml/2006/main" lang="en-US" sz="5400" dirty="0">
              <a:latin typeface="Times New Roman" pitchFamily="18" charset="0"/>
              <a:cs typeface="Times New Roman" pitchFamily="18" charset="0"/>
            </a:endParaRPr>
          </a:p>
        </p:txBody>
      </p:sp>
      <p:sp>
        <p:nvSpPr>
          <p:cNvPr id="3" name="Content Placeholder 2"/>
          <p:cNvSpPr>
            <a:spLocks noGrp="1"/>
          </p:cNvSpPr>
          <p:nvPr>
            <p:ph idx="1"/>
          </p:nvPr>
        </p:nvSpPr>
        <p:spPr>
          <a:xfrm>
            <a:off x="0" y="1600200"/>
            <a:ext cx="12192000" cy="5257800"/>
          </a:xfrm>
        </p:spPr>
        <p:txBody>
          <a:bodyPr>
            <a:normAutofit/>
          </a:bodyPr>
          <a:lstStyle/>
          <a:p>
            <a:pPr xmlns:a="http://schemas.openxmlformats.org/drawingml/2006/main" algn="just">
              <a:lnSpc>
                <a:spcPct val="120000"/>
              </a:lnSpc>
              <a:buNone/>
              <a:bidi/>
            </a:pPr>
            <a:r xmlns:a="http://schemas.openxmlformats.org/drawingml/2006/main">
              <a:rPr lang="ar" sz="4800" dirty="0">
                <a:latin typeface="Times New Roman" pitchFamily="18" charset="0"/>
                <a:cs typeface="Times New Roman" pitchFamily="18" charset="0"/>
              </a:rPr>
              <a:t> </a:t>
            </a:r>
            <a:r xmlns:a="http://schemas.openxmlformats.org/drawingml/2006/main">
              <a:rPr lang="ar" sz="4000" dirty="0">
                <a:latin typeface="Times New Roman" pitchFamily="18" charset="0"/>
                <a:cs typeface="Times New Roman" pitchFamily="18" charset="0"/>
              </a:rPr>
              <a:t>2- </a:t>
            </a:r>
            <a:r xmlns:a="http://schemas.openxmlformats.org/drawingml/2006/main">
              <a:rPr lang="ar" sz="4000" b="1" dirty="0">
                <a:latin typeface="Times New Roman" pitchFamily="18" charset="0"/>
                <a:cs typeface="Times New Roman" pitchFamily="18" charset="0"/>
              </a:rPr>
              <a:t>انثناء الجنين بشكل معتدل</a:t>
            </a:r>
          </a:p>
          <a:p>
            <a:pPr xmlns:a="http://schemas.openxmlformats.org/drawingml/2006/main" algn="just">
              <a:lnSpc>
                <a:spcPct val="120000"/>
              </a:lnSpc>
              <a:buFont typeface="Wingdings" pitchFamily="2" charset="2"/>
              <a:buChar char="§"/>
              <a:bidi/>
            </a:pPr>
            <a:r xmlns:a="http://schemas.openxmlformats.org/drawingml/2006/main">
              <a:rPr lang="ar" sz="4000" dirty="0">
                <a:latin typeface="Times New Roman" pitchFamily="18" charset="0"/>
                <a:cs typeface="Times New Roman" pitchFamily="18" charset="0"/>
              </a:rPr>
              <a:t>الذقن لا يلامس الصدر ولكنه في وضعية تأهب أو وضع عسكري.</a:t>
            </a:r>
          </a:p>
          <a:p>
            <a:pPr xmlns:a="http://schemas.openxmlformats.org/drawingml/2006/main" algn="just">
              <a:lnSpc>
                <a:spcPct val="120000"/>
              </a:lnSpc>
              <a:buFont typeface="Wingdings" pitchFamily="2" charset="2"/>
              <a:buChar char="§"/>
              <a:bidi/>
            </a:pPr>
            <a:r xmlns:a="http://schemas.openxmlformats.org/drawingml/2006/main">
              <a:rPr lang="ar" sz="4000" dirty="0">
                <a:latin typeface="Times New Roman" pitchFamily="18" charset="0"/>
                <a:cs typeface="Times New Roman" pitchFamily="18" charset="0"/>
              </a:rPr>
              <a:t>القطر القذالي الموجود في قناة الولادة</a:t>
            </a:r>
          </a:p>
          <a:p>
            <a:pPr xmlns:a="http://schemas.openxmlformats.org/drawingml/2006/main" marL="0" indent="0" algn="just">
              <a:lnSpc>
                <a:spcPct val="120000"/>
              </a:lnSpc>
              <a:buNone/>
              <a:bidi/>
            </a:pPr>
            <a:r xmlns:a="http://schemas.openxmlformats.org/drawingml/2006/main">
              <a:rPr lang="ar" sz="4000" dirty="0">
                <a:latin typeface="Times New Roman" pitchFamily="18" charset="0"/>
                <a:cs typeface="Times New Roman" pitchFamily="18" charset="0"/>
              </a:rPr>
              <a:t>3- </a:t>
            </a:r>
            <a:r xmlns:a="http://schemas.openxmlformats.org/drawingml/2006/main">
              <a:rPr lang="ar" sz="4000" b="1" dirty="0">
                <a:latin typeface="Times New Roman" pitchFamily="18" charset="0"/>
                <a:cs typeface="Times New Roman" pitchFamily="18" charset="0"/>
              </a:rPr>
              <a:t>الامتداد الجزئي </a:t>
            </a:r>
            <a:r xmlns:a="http://schemas.openxmlformats.org/drawingml/2006/main">
              <a:rPr lang="ar" sz="4000" dirty="0">
                <a:latin typeface="Times New Roman" pitchFamily="18" charset="0"/>
                <a:cs typeface="Times New Roman" pitchFamily="18" charset="0"/>
              </a:rPr>
              <a:t>يعرض حاجب الرأس لقناة الولادة.</a:t>
            </a:r>
          </a:p>
          <a:p>
            <a:pPr algn="just">
              <a:lnSpc>
                <a:spcPct val="120000"/>
              </a:lnSpc>
            </a:pPr>
            <a:endParaRPr lang="en-US" sz="3600" dirty="0">
              <a:latin typeface="Times New Roman" pitchFamily="18" charset="0"/>
              <a:cs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pPr xmlns:a="http://schemas.openxmlformats.org/drawingml/2006/main" algn="just">
              <a:lnSpc>
                <a:spcPct val="100000"/>
              </a:lnSpc>
              <a:bidi/>
            </a:pPr>
            <a:r xmlns:a="http://schemas.openxmlformats.org/drawingml/2006/main">
              <a:rPr lang="ar" sz="5400" b="1" dirty="0">
                <a:solidFill>
                  <a:srgbClr val="C00000"/>
                </a:solidFill>
                <a:latin typeface="Times New Roman" pitchFamily="18" charset="0"/>
                <a:cs typeface="Times New Roman" pitchFamily="18" charset="0"/>
              </a:rPr>
              <a:t>1-الموقف</a:t>
            </a:r>
            <a:endParaRPr xmlns:a="http://schemas.openxmlformats.org/drawingml/2006/main" lang="en-US" sz="5400" dirty="0">
              <a:latin typeface="Times New Roman" pitchFamily="18" charset="0"/>
              <a:cs typeface="Times New Roman" pitchFamily="18" charset="0"/>
            </a:endParaRPr>
          </a:p>
        </p:txBody>
      </p:sp>
      <p:sp>
        <p:nvSpPr>
          <p:cNvPr id="3" name="Content Placeholder 2"/>
          <p:cNvSpPr>
            <a:spLocks noGrp="1"/>
          </p:cNvSpPr>
          <p:nvPr>
            <p:ph idx="1"/>
          </p:nvPr>
        </p:nvSpPr>
        <p:spPr>
          <a:xfrm>
            <a:off x="284812" y="1600200"/>
            <a:ext cx="11662349" cy="5105400"/>
          </a:xfrm>
        </p:spPr>
        <p:txBody>
          <a:bodyPr>
            <a:normAutofit/>
          </a:bodyPr>
          <a:lstStyle/>
          <a:p>
            <a:pPr xmlns:a="http://schemas.openxmlformats.org/drawingml/2006/main" algn="just">
              <a:lnSpc>
                <a:spcPct val="110000"/>
              </a:lnSpc>
              <a:buNone/>
              <a:bidi/>
            </a:pPr>
            <a:r xmlns:a="http://schemas.openxmlformats.org/drawingml/2006/main">
              <a:rPr lang="ar" sz="4400" dirty="0">
                <a:latin typeface="Times New Roman" pitchFamily="18" charset="0"/>
                <a:cs typeface="Times New Roman" pitchFamily="18" charset="0"/>
              </a:rPr>
              <a:t>4- </a:t>
            </a:r>
            <a:r xmlns:a="http://schemas.openxmlformats.org/drawingml/2006/main">
              <a:rPr lang="ar" sz="4400" b="1" dirty="0">
                <a:latin typeface="Times New Roman" pitchFamily="18" charset="0"/>
                <a:cs typeface="Times New Roman" pitchFamily="18" charset="0"/>
              </a:rPr>
              <a:t>امتداد الجنين الكامل</a:t>
            </a:r>
          </a:p>
          <a:p>
            <a:pPr xmlns:a="http://schemas.openxmlformats.org/drawingml/2006/main" algn="just">
              <a:lnSpc>
                <a:spcPct val="110000"/>
              </a:lnSpc>
              <a:bidi/>
            </a:pPr>
            <a:r xmlns:a="http://schemas.openxmlformats.org/drawingml/2006/main">
              <a:rPr lang="ar" sz="4400" dirty="0">
                <a:latin typeface="Times New Roman" pitchFamily="18" charset="0"/>
                <a:cs typeface="Times New Roman" pitchFamily="18" charset="0"/>
              </a:rPr>
              <a:t>الجنين في حالة انثناء سيئة،</a:t>
            </a:r>
          </a:p>
          <a:p>
            <a:pPr xmlns:a="http://schemas.openxmlformats.org/drawingml/2006/main" algn="just">
              <a:lnSpc>
                <a:spcPct val="110000"/>
              </a:lnSpc>
              <a:bidi/>
            </a:pPr>
            <a:r xmlns:a="http://schemas.openxmlformats.org/drawingml/2006/main">
              <a:rPr lang="ar" sz="4400" dirty="0">
                <a:latin typeface="Times New Roman" pitchFamily="18" charset="0"/>
                <a:cs typeface="Times New Roman" pitchFamily="18" charset="0"/>
              </a:rPr>
              <a:t>الظهر مقوس</a:t>
            </a:r>
          </a:p>
          <a:p>
            <a:pPr xmlns:a="http://schemas.openxmlformats.org/drawingml/2006/main" algn="just">
              <a:lnSpc>
                <a:spcPct val="110000"/>
              </a:lnSpc>
              <a:bidi/>
            </a:pPr>
            <a:r xmlns:a="http://schemas.openxmlformats.org/drawingml/2006/main">
              <a:rPr lang="ar" sz="4400" dirty="0">
                <a:latin typeface="Times New Roman" pitchFamily="18" charset="0"/>
                <a:cs typeface="Times New Roman" pitchFamily="18" charset="0"/>
              </a:rPr>
              <a:t>الرقبة ممتدة</a:t>
            </a:r>
          </a:p>
          <a:p>
            <a:pPr xmlns:a="http://schemas.openxmlformats.org/drawingml/2006/main" algn="just">
              <a:lnSpc>
                <a:spcPct val="110000"/>
              </a:lnSpc>
              <a:bidi/>
            </a:pPr>
            <a:r xmlns:a="http://schemas.openxmlformats.org/drawingml/2006/main">
              <a:rPr lang="ar" sz="4400" dirty="0">
                <a:latin typeface="Times New Roman" pitchFamily="18" charset="0"/>
                <a:cs typeface="Times New Roman" pitchFamily="18" charset="0"/>
              </a:rPr>
              <a:t>قطر الرأس </a:t>
            </a:r>
            <a:r xmlns:a="http://schemas.openxmlformats.org/drawingml/2006/main">
              <a:rPr lang="ar" sz="4400" dirty="0" err="1">
                <a:latin typeface="Times New Roman" pitchFamily="18" charset="0"/>
                <a:cs typeface="Times New Roman" pitchFamily="18" charset="0"/>
              </a:rPr>
              <a:t>القذالي الذقنى </a:t>
            </a:r>
            <a:r xmlns:a="http://schemas.openxmlformats.org/drawingml/2006/main">
              <a:rPr lang="ar" sz="4400" dirty="0">
                <a:latin typeface="Times New Roman" pitchFamily="18" charset="0"/>
                <a:cs typeface="Times New Roman" pitchFamily="18" charset="0"/>
              </a:rPr>
              <a:t>حتى قناة الولادة</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8915400" cy="1417638"/>
          </a:xfrm>
        </p:spPr>
        <p:txBody>
          <a:bodyPr>
            <a:noAutofit/>
          </a:bodyPr>
          <a:lstStyle/>
          <a:p>
            <a:pPr xmlns:a="http://schemas.openxmlformats.org/drawingml/2006/main" algn="just">
              <a:lnSpc>
                <a:spcPct val="100000"/>
              </a:lnSpc>
              <a:bidi/>
            </a:pPr>
            <a:br xmlns:a="http://schemas.openxmlformats.org/drawingml/2006/main">
              <a:rPr lang="en-US" sz="5400" b="1" dirty="0">
                <a:solidFill>
                  <a:srgbClr val="C00000"/>
                </a:solidFill>
                <a:latin typeface="Times New Roman" pitchFamily="18" charset="0"/>
                <a:cs typeface="Times New Roman" pitchFamily="18" charset="0"/>
              </a:rPr>
            </a:br>
            <a:r xmlns:a="http://schemas.openxmlformats.org/drawingml/2006/main">
              <a:rPr lang="ar" sz="5400" b="1" dirty="0">
                <a:solidFill>
                  <a:srgbClr val="C00000"/>
                </a:solidFill>
                <a:latin typeface="Times New Roman" pitchFamily="18" charset="0"/>
                <a:cs typeface="Times New Roman" pitchFamily="18" charset="0"/>
              </a:rPr>
              <a:t>أقطار جمجمة الجنين:</a:t>
            </a:r>
            <a:br xmlns:a="http://schemas.openxmlformats.org/drawingml/2006/main">
              <a:rPr lang="en-US" sz="5400" dirty="0">
                <a:solidFill>
                  <a:srgbClr val="C00000"/>
                </a:solidFill>
                <a:latin typeface="Times New Roman" pitchFamily="18" charset="0"/>
                <a:cs typeface="Times New Roman" pitchFamily="18" charset="0"/>
              </a:rPr>
            </a:br>
            <a:endParaRPr xmlns:a="http://schemas.openxmlformats.org/drawingml/2006/main" lang="en-US" sz="54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524000" y="1600200"/>
            <a:ext cx="9144000" cy="5105400"/>
          </a:xfrm>
        </p:spPr>
        <p:txBody>
          <a:bodyPr>
            <a:normAutofit/>
          </a:bodyPr>
          <a:lstStyle/>
          <a:p>
            <a:pPr marL="0" indent="0" algn="just">
              <a:lnSpc>
                <a:spcPct val="100000"/>
              </a:lnSpc>
              <a:buNone/>
            </a:pPr>
            <a:endParaRPr lang="en-US" sz="4800" dirty="0">
              <a:latin typeface="Times New Roman" pitchFamily="18" charset="0"/>
              <a:cs typeface="Times New Roman" pitchFamily="18" charset="0"/>
            </a:endParaRPr>
          </a:p>
        </p:txBody>
      </p:sp>
      <p:pic>
        <p:nvPicPr>
          <p:cNvPr id="5" name="Picture 3" descr="engmt dm"/>
          <p:cNvPicPr>
            <a:picLocks noChangeAspect="1" noChangeArrowheads="1"/>
          </p:cNvPicPr>
          <p:nvPr/>
        </p:nvPicPr>
        <p:blipFill>
          <a:blip r:embed="rId2" cstate="print"/>
          <a:srcRect/>
          <a:stretch>
            <a:fillRect/>
          </a:stretch>
        </p:blipFill>
        <p:spPr>
          <a:xfrm>
            <a:off x="59960" y="1600200"/>
            <a:ext cx="12072079" cy="5440362"/>
          </a:xfrm>
          <a:prstGeom prst="rect">
            <a:avLst/>
          </a:prstGeom>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pPr xmlns:a="http://schemas.openxmlformats.org/drawingml/2006/main" algn="just">
              <a:lnSpc>
                <a:spcPct val="100000"/>
              </a:lnSpc>
              <a:bidi/>
            </a:pPr>
            <a:r xmlns:a="http://schemas.openxmlformats.org/drawingml/2006/main">
              <a:rPr lang="ar" sz="5400" b="1" dirty="0">
                <a:solidFill>
                  <a:srgbClr val="C00000"/>
                </a:solidFill>
                <a:latin typeface="Times New Roman" pitchFamily="18" charset="0"/>
                <a:cs typeface="Times New Roman" pitchFamily="18" charset="0"/>
              </a:rPr>
              <a:t>2- المشاركة</a:t>
            </a:r>
            <a:endParaRPr xmlns:a="http://schemas.openxmlformats.org/drawingml/2006/main" lang="en-US" sz="5400" dirty="0">
              <a:latin typeface="Times New Roman" pitchFamily="18" charset="0"/>
              <a:cs typeface="Times New Roman" pitchFamily="18" charset="0"/>
            </a:endParaRPr>
          </a:p>
        </p:txBody>
      </p:sp>
      <p:sp>
        <p:nvSpPr>
          <p:cNvPr id="3" name="Content Placeholder 2"/>
          <p:cNvSpPr>
            <a:spLocks noGrp="1"/>
          </p:cNvSpPr>
          <p:nvPr>
            <p:ph idx="1"/>
          </p:nvPr>
        </p:nvSpPr>
        <p:spPr>
          <a:xfrm>
            <a:off x="-1" y="1600200"/>
            <a:ext cx="12192001" cy="5257800"/>
          </a:xfrm>
        </p:spPr>
        <p:txBody>
          <a:bodyPr>
            <a:normAutofit/>
          </a:bodyPr>
          <a:lstStyle/>
          <a:p>
            <a:pPr xmlns:a="http://schemas.openxmlformats.org/drawingml/2006/main" algn="just">
              <a:lnSpc>
                <a:spcPct val="110000"/>
              </a:lnSpc>
              <a:buFont typeface="Wingdings" panose="05000000000000000000" pitchFamily="2" charset="2"/>
              <a:buChar char="§"/>
              <a:bidi/>
            </a:pPr>
            <a:r xmlns:a="http://schemas.openxmlformats.org/drawingml/2006/main">
              <a:rPr lang="ar" sz="4400" dirty="0">
                <a:latin typeface="Times New Roman" pitchFamily="18" charset="0"/>
                <a:cs typeface="Times New Roman" pitchFamily="18" charset="0"/>
              </a:rPr>
              <a:t>استقرار جزء من الجنين في الحوض بما يكفي ليكون على مستوى العمود الفقري </a:t>
            </a:r>
            <a:r xmlns:a="http://schemas.openxmlformats.org/drawingml/2006/main">
              <a:rPr lang="ar" sz="4400" dirty="0" err="1">
                <a:latin typeface="Times New Roman" pitchFamily="18" charset="0"/>
                <a:cs typeface="Times New Roman" pitchFamily="18" charset="0"/>
              </a:rPr>
              <a:t>الإسكي </a:t>
            </a:r>
            <a:r xmlns:a="http://schemas.openxmlformats.org/drawingml/2006/main">
              <a:rPr lang="ar" sz="4400" dirty="0">
                <a:latin typeface="Times New Roman" pitchFamily="18" charset="0"/>
                <a:cs typeface="Times New Roman" pitchFamily="18" charset="0"/>
              </a:rPr>
              <a:t>، وهو نقطة منتصف الحوض.</a:t>
            </a:r>
          </a:p>
          <a:p>
            <a:pPr xmlns:a="http://schemas.openxmlformats.org/drawingml/2006/main" marL="0" indent="0" algn="just">
              <a:lnSpc>
                <a:spcPct val="120000"/>
              </a:lnSpc>
              <a:buNone/>
              <a:bidi/>
            </a:pPr>
            <a:r xmlns:a="http://schemas.openxmlformats.org/drawingml/2006/main">
              <a:rPr lang="ar" sz="4400" b="1" dirty="0">
                <a:latin typeface="Times New Roman" pitchFamily="18" charset="0"/>
                <a:cs typeface="Times New Roman" pitchFamily="18" charset="0"/>
              </a:rPr>
              <a:t>1-</a:t>
            </a:r>
            <a:r xmlns:a="http://schemas.openxmlformats.org/drawingml/2006/main">
              <a:rPr lang="ar" sz="4400" dirty="0">
                <a:latin typeface="Times New Roman" pitchFamily="18" charset="0"/>
                <a:cs typeface="Times New Roman" pitchFamily="18" charset="0"/>
              </a:rPr>
              <a:t> </a:t>
            </a:r>
            <a:r xmlns:a="http://schemas.openxmlformats.org/drawingml/2006/main">
              <a:rPr lang="ar" sz="4400" b="1" dirty="0">
                <a:latin typeface="Times New Roman" pitchFamily="18" charset="0"/>
                <a:cs typeface="Times New Roman" pitchFamily="18" charset="0"/>
              </a:rPr>
              <a:t>عائم: </a:t>
            </a:r>
            <a:r xmlns:a="http://schemas.openxmlformats.org/drawingml/2006/main">
              <a:rPr lang="ar" sz="4400" dirty="0">
                <a:latin typeface="Times New Roman" pitchFamily="18" charset="0"/>
                <a:cs typeface="Times New Roman" pitchFamily="18" charset="0"/>
              </a:rPr>
              <a:t>جزء تقديمي غير منخرط</a:t>
            </a:r>
          </a:p>
          <a:p>
            <a:pPr xmlns:a="http://schemas.openxmlformats.org/drawingml/2006/main" marL="0" indent="0" algn="just">
              <a:lnSpc>
                <a:spcPct val="120000"/>
              </a:lnSpc>
              <a:buNone/>
              <a:bidi/>
            </a:pPr>
            <a:r xmlns:a="http://schemas.openxmlformats.org/drawingml/2006/main">
              <a:rPr lang="ar" sz="4400" b="1" dirty="0">
                <a:latin typeface="Times New Roman" pitchFamily="18" charset="0"/>
                <a:cs typeface="Times New Roman" pitchFamily="18" charset="0"/>
              </a:rPr>
              <a:t>2- الانحدار: </a:t>
            </a:r>
            <a:r xmlns:a="http://schemas.openxmlformats.org/drawingml/2006/main">
              <a:rPr lang="ar" sz="4400" dirty="0">
                <a:latin typeface="Times New Roman" pitchFamily="18" charset="0"/>
                <a:cs typeface="Times New Roman" pitchFamily="18" charset="0"/>
              </a:rPr>
              <a:t>هو الانحدار ولكنه لم يصل بعد إلى الأشواك الحرقفية ويمكن القول بأنه</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pPr xmlns:a="http://schemas.openxmlformats.org/drawingml/2006/main" algn="just">
              <a:lnSpc>
                <a:spcPct val="100000"/>
              </a:lnSpc>
              <a:bidi/>
            </a:pPr>
            <a:r xmlns:a="http://schemas.openxmlformats.org/drawingml/2006/main">
              <a:rPr lang="ar" sz="5400" b="1" dirty="0">
                <a:solidFill>
                  <a:srgbClr val="C00000"/>
                </a:solidFill>
                <a:latin typeface="Times New Roman" pitchFamily="18" charset="0"/>
                <a:cs typeface="Times New Roman" pitchFamily="18" charset="0"/>
              </a:rPr>
              <a:t>3-محطة:</a:t>
            </a:r>
            <a:r xmlns:a="http://schemas.openxmlformats.org/drawingml/2006/main">
              <a:rPr lang="ar" sz="5400" dirty="0">
                <a:solidFill>
                  <a:srgbClr val="C00000"/>
                </a:solidFill>
                <a:latin typeface="Times New Roman" pitchFamily="18" charset="0"/>
                <a:cs typeface="Times New Roman" pitchFamily="18" charset="0"/>
              </a:rPr>
              <a:t> </a:t>
            </a:r>
          </a:p>
        </p:txBody>
      </p:sp>
      <p:sp>
        <p:nvSpPr>
          <p:cNvPr id="3" name="Content Placeholder 2"/>
          <p:cNvSpPr>
            <a:spLocks noGrp="1"/>
          </p:cNvSpPr>
          <p:nvPr>
            <p:ph idx="1"/>
          </p:nvPr>
        </p:nvSpPr>
        <p:spPr>
          <a:xfrm>
            <a:off x="134911" y="1600200"/>
            <a:ext cx="11902191" cy="5029200"/>
          </a:xfrm>
        </p:spPr>
        <p:txBody>
          <a:bodyPr>
            <a:normAutofit fontScale="70000" lnSpcReduction="20000"/>
          </a:bodyPr>
          <a:lstStyle/>
          <a:p>
            <a:pPr xmlns:a="http://schemas.openxmlformats.org/drawingml/2006/main" algn="just">
              <a:lnSpc>
                <a:spcPct val="100000"/>
              </a:lnSpc>
              <a:buFont typeface="Wingdings" panose="05000000000000000000" pitchFamily="2" charset="2"/>
              <a:buChar char="§"/>
              <a:bidi/>
            </a:pPr>
            <a:r xmlns:a="http://schemas.openxmlformats.org/drawingml/2006/main">
              <a:rPr lang="ar" sz="6000" dirty="0">
                <a:latin typeface="Times New Roman" pitchFamily="18" charset="0"/>
                <a:cs typeface="Times New Roman" pitchFamily="18" charset="0"/>
              </a:rPr>
              <a:t>العلاقة بين الجزء الموجود من الجنين ومستوى </a:t>
            </a:r>
            <a:r xmlns:a="http://schemas.openxmlformats.org/drawingml/2006/main">
              <a:rPr lang="ar" sz="6000" dirty="0">
                <a:latin typeface="Times New Roman" pitchFamily="18" charset="0"/>
                <a:cs typeface="Times New Roman" pitchFamily="18" charset="0"/>
              </a:rPr>
              <a:t>العمود الفقري </a:t>
            </a:r>
            <a:r xmlns:a="http://schemas.openxmlformats.org/drawingml/2006/main">
              <a:rPr lang="ar" sz="6000" dirty="0" err="1">
                <a:latin typeface="Times New Roman" pitchFamily="18" charset="0"/>
                <a:cs typeface="Times New Roman" pitchFamily="18" charset="0"/>
              </a:rPr>
              <a:t>العجزي</a:t>
            </a:r>
          </a:p>
          <a:p>
            <a:pPr xmlns:a="http://schemas.openxmlformats.org/drawingml/2006/main" marL="0" indent="0" algn="just">
              <a:lnSpc>
                <a:spcPct val="120000"/>
              </a:lnSpc>
              <a:buNone/>
              <a:bidi/>
            </a:pPr>
            <a:r xmlns:a="http://schemas.openxmlformats.org/drawingml/2006/main">
              <a:rPr lang="ar" sz="6000" b="1" dirty="0">
                <a:latin typeface="Times New Roman" pitchFamily="18" charset="0"/>
                <a:cs typeface="Times New Roman" pitchFamily="18" charset="0"/>
              </a:rPr>
              <a:t>1- محطة 0 </a:t>
            </a:r>
            <a:r xmlns:a="http://schemas.openxmlformats.org/drawingml/2006/main">
              <a:rPr lang="ar" sz="6000" dirty="0">
                <a:latin typeface="Times New Roman" pitchFamily="18" charset="0"/>
                <a:cs typeface="Times New Roman" pitchFamily="18" charset="0"/>
              </a:rPr>
              <a:t>: الجزء المقدم يكون على مستوى الأشواك العجزية</a:t>
            </a:r>
          </a:p>
          <a:p>
            <a:pPr xmlns:a="http://schemas.openxmlformats.org/drawingml/2006/main" marL="0" indent="0" algn="just">
              <a:lnSpc>
                <a:spcPct val="120000"/>
              </a:lnSpc>
              <a:buNone/>
              <a:bidi/>
            </a:pPr>
            <a:r xmlns:a="http://schemas.openxmlformats.org/drawingml/2006/main">
              <a:rPr lang="ar" sz="6000" b="1" dirty="0">
                <a:latin typeface="Times New Roman" pitchFamily="18" charset="0"/>
                <a:cs typeface="Times New Roman" pitchFamily="18" charset="0"/>
              </a:rPr>
              <a:t>2- (1سم إلى – 4سم): </a:t>
            </a:r>
            <a:r xmlns:a="http://schemas.openxmlformats.org/drawingml/2006/main">
              <a:rPr lang="ar" sz="6000" dirty="0">
                <a:latin typeface="Times New Roman" pitchFamily="18" charset="0"/>
                <a:cs typeface="Times New Roman" pitchFamily="18" charset="0"/>
              </a:rPr>
              <a:t>فوق العمود الفقري، يتم قياس المسافة ووصفها بأنها محطة ناقص</a:t>
            </a:r>
          </a:p>
          <a:p>
            <a:pPr xmlns:a="http://schemas.openxmlformats.org/drawingml/2006/main" marL="0" indent="0" algn="just">
              <a:lnSpc>
                <a:spcPct val="120000"/>
              </a:lnSpc>
              <a:buNone/>
              <a:bidi/>
            </a:pPr>
            <a:r xmlns:a="http://schemas.openxmlformats.org/drawingml/2006/main">
              <a:rPr lang="ar" sz="6000" b="1" dirty="0">
                <a:latin typeface="Times New Roman" pitchFamily="18" charset="0"/>
                <a:cs typeface="Times New Roman" pitchFamily="18" charset="0"/>
              </a:rPr>
              <a:t>3- (+1 سم إلى +4 سم): </a:t>
            </a:r>
            <a:r xmlns:a="http://schemas.openxmlformats.org/drawingml/2006/main">
              <a:rPr lang="ar" sz="6000" dirty="0">
                <a:latin typeface="Times New Roman" pitchFamily="18" charset="0"/>
                <a:cs typeface="Times New Roman" pitchFamily="18" charset="0"/>
              </a:rPr>
              <a:t>أسفل العمود الفقري = محطات إضافية</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067082" cy="1417638"/>
          </a:xfrm>
        </p:spPr>
        <p:txBody>
          <a:bodyPr>
            <a:noAutofit/>
          </a:bodyPr>
          <a:lstStyle/>
          <a:p>
            <a:pPr xmlns:a="http://schemas.openxmlformats.org/drawingml/2006/main" algn="ctr">
              <a:lnSpc>
                <a:spcPct val="100000"/>
              </a:lnSpc>
              <a:bidi/>
            </a:pPr>
            <a:br xmlns:a="http://schemas.openxmlformats.org/drawingml/2006/main">
              <a:rPr lang="en-US" sz="6000" b="1" dirty="0">
                <a:solidFill>
                  <a:srgbClr val="C00000"/>
                </a:solidFill>
                <a:latin typeface="Times New Roman" pitchFamily="18" charset="0"/>
                <a:cs typeface="Times New Roman" pitchFamily="18" charset="0"/>
              </a:rPr>
            </a:br>
            <a:r xmlns:a="http://schemas.openxmlformats.org/drawingml/2006/main">
              <a:rPr lang="ar" sz="6000" b="1" dirty="0">
                <a:solidFill>
                  <a:srgbClr val="C00000"/>
                </a:solidFill>
                <a:latin typeface="Times New Roman" pitchFamily="18" charset="0"/>
                <a:cs typeface="Times New Roman" pitchFamily="18" charset="0"/>
              </a:rPr>
              <a:t>الولادة الطبيعية</a:t>
            </a:r>
            <a:br xmlns:a="http://schemas.openxmlformats.org/drawingml/2006/main">
              <a:rPr lang="en-US" sz="6000" dirty="0">
                <a:solidFill>
                  <a:srgbClr val="C00000"/>
                </a:solidFill>
                <a:latin typeface="Times New Roman" pitchFamily="18" charset="0"/>
                <a:cs typeface="Times New Roman" pitchFamily="18" charset="0"/>
              </a:rPr>
            </a:br>
            <a:endParaRPr xmlns:a="http://schemas.openxmlformats.org/drawingml/2006/main" lang="en-US" sz="60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 y="1295401"/>
            <a:ext cx="12192001" cy="5450173"/>
          </a:xfrm>
        </p:spPr>
        <p:txBody>
          <a:bodyPr/>
          <a:lstStyle/>
          <a:p>
            <a:pPr xmlns:a="http://schemas.openxmlformats.org/drawingml/2006/main" algn="ctr">
              <a:lnSpc>
                <a:spcPct val="100000"/>
              </a:lnSpc>
              <a:buNone/>
              <a:bidi/>
            </a:pPr>
            <a:r xmlns:a="http://schemas.openxmlformats.org/drawingml/2006/main">
              <a:rPr lang="ar" sz="5400" dirty="0">
                <a:latin typeface="Times New Roman" pitchFamily="18" charset="0"/>
                <a:cs typeface="Times New Roman" pitchFamily="18" charset="0"/>
              </a:rPr>
              <a:t>المخاض هو بداية انقباضات مؤلمة منتظمة مع محو تدريجي لعنق الرحم وتوسع عنق الرحم مصحوبًا بهبوط الجزء المقدم.</a:t>
            </a:r>
          </a:p>
          <a:p>
            <a:pPr algn="just">
              <a:lnSpc>
                <a:spcPct val="100000"/>
              </a:lnSpc>
            </a:pPr>
            <a:endParaRPr lang="en-US" dirty="0">
              <a:latin typeface="Times New Roman" pitchFamily="18" charset="0"/>
              <a:cs typeface="Times New Roman"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lnSpc>
                <a:spcPct val="100000"/>
              </a:lnSpc>
            </a:pPr>
            <a:endParaRPr lang="en-US">
              <a:latin typeface="Times New Roman" pitchFamily="18" charset="0"/>
              <a:cs typeface="Times New Roman" pitchFamily="18" charset="0"/>
            </a:endParaRPr>
          </a:p>
        </p:txBody>
      </p:sp>
      <p:pic>
        <p:nvPicPr>
          <p:cNvPr id="2050" name="Picture 2" descr="C:\Users\owner\Desktop\2014 almost ready reproducive\photos\1548110_10152165273948614_1610793213_o.jpg"/>
          <p:cNvPicPr>
            <a:picLocks noGrp="1" noChangeAspect="1" noChangeArrowheads="1"/>
          </p:cNvPicPr>
          <p:nvPr>
            <p:ph idx="1"/>
          </p:nvPr>
        </p:nvPicPr>
        <p:blipFill>
          <a:blip r:embed="rId2" cstate="print"/>
          <a:srcRect/>
          <a:stretch>
            <a:fillRect/>
          </a:stretch>
        </p:blipFill>
        <p:spPr bwMode="auto">
          <a:xfrm>
            <a:off x="838200" y="0"/>
            <a:ext cx="10203873" cy="685800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pPr xmlns:a="http://schemas.openxmlformats.org/drawingml/2006/main" algn="ctr">
              <a:lnSpc>
                <a:spcPct val="100000"/>
              </a:lnSpc>
              <a:bidi/>
            </a:pPr>
            <a:r xmlns:a="http://schemas.openxmlformats.org/drawingml/2006/main">
              <a:rPr lang="ar" sz="7200" b="1" dirty="0">
                <a:solidFill>
                  <a:srgbClr val="C00000"/>
                </a:solidFill>
                <a:latin typeface="Times New Roman" pitchFamily="18" charset="0"/>
                <a:cs typeface="Times New Roman" pitchFamily="18" charset="0"/>
              </a:rPr>
              <a:t>4- كذبة الجنين:</a:t>
            </a:r>
          </a:p>
        </p:txBody>
      </p:sp>
      <p:sp>
        <p:nvSpPr>
          <p:cNvPr id="3" name="Content Placeholder 2"/>
          <p:cNvSpPr>
            <a:spLocks noGrp="1"/>
          </p:cNvSpPr>
          <p:nvPr>
            <p:ph idx="1"/>
          </p:nvPr>
        </p:nvSpPr>
        <p:spPr>
          <a:xfrm>
            <a:off x="104931" y="1600200"/>
            <a:ext cx="11947161" cy="5257800"/>
          </a:xfrm>
        </p:spPr>
        <p:txBody>
          <a:bodyPr>
            <a:normAutofit fontScale="85000" lnSpcReduction="10000"/>
          </a:bodyPr>
          <a:lstStyle/>
          <a:p>
            <a:pPr xmlns:a="http://schemas.openxmlformats.org/drawingml/2006/main" algn="just">
              <a:lnSpc>
                <a:spcPct val="120000"/>
              </a:lnSpc>
              <a:buFont typeface="Wingdings" pitchFamily="2" charset="2"/>
              <a:buChar char="§"/>
              <a:bidi/>
            </a:pPr>
            <a:r xmlns:a="http://schemas.openxmlformats.org/drawingml/2006/main">
              <a:rPr lang="ar" sz="6000" dirty="0">
                <a:latin typeface="Times New Roman" pitchFamily="18" charset="0"/>
                <a:cs typeface="Times New Roman" pitchFamily="18" charset="0"/>
              </a:rPr>
              <a:t>الكذب هو العلاقة بين المحور الطويل لجسم الجنين والمحور الطويل لجسم المرأة</a:t>
            </a:r>
          </a:p>
          <a:p>
            <a:pPr xmlns:a="http://schemas.openxmlformats.org/drawingml/2006/main" marL="0" indent="0" algn="just">
              <a:lnSpc>
                <a:spcPct val="120000"/>
              </a:lnSpc>
              <a:buNone/>
              <a:bidi/>
            </a:pPr>
            <a:r xmlns:a="http://schemas.openxmlformats.org/drawingml/2006/main">
              <a:rPr lang="ar" sz="6000" dirty="0">
                <a:latin typeface="Times New Roman" pitchFamily="18" charset="0"/>
                <a:cs typeface="Times New Roman" pitchFamily="18" charset="0"/>
              </a:rPr>
              <a:t>1- التمدد الطولي (المحور الطويل للجنين موازي للمحور الطويل للمرأة)</a:t>
            </a:r>
          </a:p>
          <a:p>
            <a:pPr xmlns:a="http://schemas.openxmlformats.org/drawingml/2006/main" marL="0" indent="0" algn="just">
              <a:lnSpc>
                <a:spcPct val="120000"/>
              </a:lnSpc>
              <a:buNone/>
              <a:bidi/>
            </a:pPr>
            <a:r xmlns:a="http://schemas.openxmlformats.org/drawingml/2006/main">
              <a:rPr lang="ar" sz="6000" dirty="0">
                <a:latin typeface="Times New Roman" pitchFamily="18" charset="0"/>
                <a:cs typeface="Times New Roman" pitchFamily="18" charset="0"/>
              </a:rPr>
              <a:t>2- الكذب الأفقي أو العرضي.</a:t>
            </a:r>
          </a:p>
          <a:p>
            <a:pPr algn="just">
              <a:lnSpc>
                <a:spcPct val="120000"/>
              </a:lnSpc>
              <a:buNone/>
            </a:pPr>
            <a:endParaRPr lang="en-US" sz="6000" dirty="0">
              <a:latin typeface="Times New Roman" pitchFamily="18" charset="0"/>
              <a:cs typeface="Times New Roman" pitchFamily="18" charset="0"/>
            </a:endParaRPr>
          </a:p>
          <a:p>
            <a:pPr algn="just">
              <a:lnSpc>
                <a:spcPct val="120000"/>
              </a:lnSpc>
            </a:pPr>
            <a:endParaRPr lang="en-US" dirty="0">
              <a:latin typeface="Times New Roman" pitchFamily="18" charset="0"/>
              <a:cs typeface="Times New Roman"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pPr xmlns:a="http://schemas.openxmlformats.org/drawingml/2006/main" algn="ctr">
              <a:lnSpc>
                <a:spcPct val="100000"/>
              </a:lnSpc>
              <a:bidi/>
            </a:pPr>
            <a:r xmlns:a="http://schemas.openxmlformats.org/drawingml/2006/main">
              <a:rPr lang="ar" sz="6600" b="1" dirty="0">
                <a:solidFill>
                  <a:srgbClr val="C00000"/>
                </a:solidFill>
                <a:latin typeface="Times New Roman" pitchFamily="18" charset="0"/>
                <a:cs typeface="Times New Roman" pitchFamily="18" charset="0"/>
              </a:rPr>
              <a:t>عرض الجنين </a:t>
            </a:r>
            <a:r xmlns:a="http://schemas.openxmlformats.org/drawingml/2006/main">
              <a:rPr lang="ar" sz="5400" b="1" dirty="0">
                <a:solidFill>
                  <a:srgbClr val="C00000"/>
                </a:solidFill>
                <a:latin typeface="Times New Roman" pitchFamily="18" charset="0"/>
                <a:cs typeface="Times New Roman" pitchFamily="18" charset="0"/>
              </a:rPr>
              <a:t>:</a:t>
            </a:r>
            <a:endParaRPr xmlns:a="http://schemas.openxmlformats.org/drawingml/2006/main" lang="en-US" sz="54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 y="1417639"/>
            <a:ext cx="12192001" cy="5440362"/>
          </a:xfrm>
        </p:spPr>
        <p:txBody>
          <a:bodyPr>
            <a:normAutofit fontScale="92500" lnSpcReduction="10000"/>
          </a:bodyPr>
          <a:lstStyle/>
          <a:p>
            <a:pPr xmlns:a="http://schemas.openxmlformats.org/drawingml/2006/main" marL="0" indent="0" algn="just">
              <a:lnSpc>
                <a:spcPct val="120000"/>
              </a:lnSpc>
              <a:buNone/>
              <a:bidi/>
            </a:pPr>
            <a:r xmlns:a="http://schemas.openxmlformats.org/drawingml/2006/main">
              <a:rPr lang="ar" sz="4300" dirty="0">
                <a:latin typeface="Times New Roman" pitchFamily="18" charset="0"/>
                <a:cs typeface="Times New Roman" pitchFamily="18" charset="0"/>
              </a:rPr>
              <a:t>جزء جسم الجنين الذي سيتصل أولاً بعنق الرحم أو سيولد أولاً</a:t>
            </a:r>
          </a:p>
          <a:p>
            <a:pPr xmlns:a="http://schemas.openxmlformats.org/drawingml/2006/main" marL="0" indent="0" algn="just">
              <a:lnSpc>
                <a:spcPct val="120000"/>
              </a:lnSpc>
              <a:buNone/>
              <a:bidi/>
            </a:pPr>
            <a:r xmlns:a="http://schemas.openxmlformats.org/drawingml/2006/main">
              <a:rPr lang="ar" sz="4300" b="1" dirty="0">
                <a:latin typeface="Times New Roman" pitchFamily="18" charset="0"/>
                <a:cs typeface="Times New Roman" pitchFamily="18" charset="0"/>
              </a:rPr>
              <a:t>1- العرض الرأسي: </a:t>
            </a:r>
            <a:r xmlns:a="http://schemas.openxmlformats.org/drawingml/2006/main">
              <a:rPr lang="ar" sz="4300" dirty="0">
                <a:latin typeface="Times New Roman" pitchFamily="18" charset="0"/>
                <a:cs typeface="Times New Roman" pitchFamily="18" charset="0"/>
              </a:rPr>
              <a:t>الرأس هو الجزء الأول من الجسم الذي يلامس عنق الرحم.</a:t>
            </a:r>
          </a:p>
          <a:p>
            <a:pPr xmlns:a="http://schemas.openxmlformats.org/drawingml/2006/main" marL="0" indent="0" algn="just">
              <a:lnSpc>
                <a:spcPct val="120000"/>
              </a:lnSpc>
              <a:buNone/>
              <a:bidi/>
            </a:pPr>
            <a:r xmlns:a="http://schemas.openxmlformats.org/drawingml/2006/main">
              <a:rPr lang="ar" sz="4300" dirty="0">
                <a:latin typeface="Times New Roman" pitchFamily="18" charset="0"/>
                <a:cs typeface="Times New Roman" pitchFamily="18" charset="0"/>
              </a:rPr>
              <a:t>أربعة أنواع من العرض الرأسي: 1- الرأس، 2- الحاجب، 3- الوجه، 4- الذقن</a:t>
            </a:r>
          </a:p>
          <a:p>
            <a:pPr xmlns:a="http://schemas.openxmlformats.org/drawingml/2006/main" algn="just">
              <a:lnSpc>
                <a:spcPct val="120000"/>
              </a:lnSpc>
              <a:buNone/>
              <a:bidi/>
            </a:pPr>
            <a:r xmlns:a="http://schemas.openxmlformats.org/drawingml/2006/main">
              <a:rPr lang="ar" sz="4300" b="1" dirty="0">
                <a:latin typeface="Times New Roman" pitchFamily="18" charset="0"/>
                <a:cs typeface="Times New Roman" pitchFamily="18" charset="0"/>
              </a:rPr>
              <a:t>2- الوضع المقعدي: </a:t>
            </a:r>
            <a:r xmlns:a="http://schemas.openxmlformats.org/drawingml/2006/main">
              <a:rPr lang="ar" sz="4300" dirty="0">
                <a:latin typeface="Times New Roman" pitchFamily="18" charset="0"/>
                <a:cs typeface="Times New Roman" pitchFamily="18" charset="0"/>
              </a:rPr>
              <a:t>الأرداف أو القدمين هما أول أجزاء الجسم التي تلامس عنق الرحم (الوضع الكامل، والوضع الصريح، والوضع المائل)</a:t>
            </a:r>
          </a:p>
          <a:p>
            <a:pPr algn="just">
              <a:lnSpc>
                <a:spcPct val="120000"/>
              </a:lnSpc>
              <a:buNone/>
            </a:pPr>
            <a:endParaRPr lang="en-US" sz="4300" b="1" dirty="0">
              <a:latin typeface="Times New Roman" pitchFamily="18" charset="0"/>
              <a:cs typeface="Times New Roman" pitchFamily="18" charset="0"/>
            </a:endParaRPr>
          </a:p>
          <a:p>
            <a:pPr algn="just">
              <a:lnSpc>
                <a:spcPct val="100000"/>
              </a:lnSpc>
            </a:pPr>
            <a:endParaRPr lang="en-US" dirty="0">
              <a:latin typeface="Times New Roman" pitchFamily="18" charset="0"/>
              <a:cs typeface="Times New Roman"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pPr xmlns:a="http://schemas.openxmlformats.org/drawingml/2006/main" algn="ctr">
              <a:lnSpc>
                <a:spcPct val="100000"/>
              </a:lnSpc>
              <a:bidi/>
            </a:pPr>
            <a:r xmlns:a="http://schemas.openxmlformats.org/drawingml/2006/main">
              <a:rPr lang="ar" sz="6600" b="1" dirty="0">
                <a:solidFill>
                  <a:srgbClr val="C00000"/>
                </a:solidFill>
                <a:latin typeface="Times New Roman" pitchFamily="18" charset="0"/>
                <a:cs typeface="Times New Roman" pitchFamily="18" charset="0"/>
              </a:rPr>
              <a:t>عرض الجنين </a:t>
            </a:r>
            <a:r xmlns:a="http://schemas.openxmlformats.org/drawingml/2006/main">
              <a:rPr lang="ar" sz="5400" b="1" dirty="0">
                <a:solidFill>
                  <a:srgbClr val="C00000"/>
                </a:solidFill>
                <a:latin typeface="Times New Roman" pitchFamily="18" charset="0"/>
                <a:cs typeface="Times New Roman" pitchFamily="18" charset="0"/>
              </a:rPr>
              <a:t>:</a:t>
            </a:r>
            <a:endParaRPr xmlns:a="http://schemas.openxmlformats.org/drawingml/2006/main" lang="en-US" sz="54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 y="1417639"/>
            <a:ext cx="12192001" cy="5440362"/>
          </a:xfrm>
        </p:spPr>
        <p:txBody>
          <a:bodyPr>
            <a:normAutofit/>
          </a:bodyPr>
          <a:lstStyle/>
          <a:p>
            <a:pPr xmlns:a="http://schemas.openxmlformats.org/drawingml/2006/main" marL="0" indent="0" algn="just">
              <a:lnSpc>
                <a:spcPct val="120000"/>
              </a:lnSpc>
              <a:buNone/>
              <a:bidi/>
            </a:pPr>
            <a:r xmlns:a="http://schemas.openxmlformats.org/drawingml/2006/main">
              <a:rPr lang="ar" sz="4800" b="1" dirty="0">
                <a:solidFill>
                  <a:srgbClr val="C00000"/>
                </a:solidFill>
                <a:latin typeface="Times New Roman" pitchFamily="18" charset="0"/>
                <a:cs typeface="Times New Roman" pitchFamily="18" charset="0"/>
              </a:rPr>
              <a:t>3- وضع الكتف: </a:t>
            </a:r>
            <a:r xmlns:a="http://schemas.openxmlformats.org/drawingml/2006/main">
              <a:rPr lang="ar" sz="4800" dirty="0">
                <a:latin typeface="Times New Roman" pitchFamily="18" charset="0"/>
                <a:cs typeface="Times New Roman" pitchFamily="18" charset="0"/>
              </a:rPr>
              <a:t>يكون الجنين مستلقيًا أفقيًا في الحوض بحيث يكون محوره الطويل عموديًا على محور الأم.</a:t>
            </a:r>
          </a:p>
          <a:p>
            <a:pPr xmlns:a="http://schemas.openxmlformats.org/drawingml/2006/main" algn="just">
              <a:lnSpc>
                <a:spcPct val="120000"/>
              </a:lnSpc>
              <a:bidi/>
            </a:pPr>
            <a:r xmlns:a="http://schemas.openxmlformats.org/drawingml/2006/main">
              <a:rPr lang="ar" sz="4800" dirty="0">
                <a:latin typeface="Times New Roman" pitchFamily="18" charset="0"/>
                <a:cs typeface="Times New Roman" pitchFamily="18" charset="0"/>
              </a:rPr>
              <a:t>قد يكون الجزء المقدم: عظم الكتف، عظم الحرقفة، اليد، الكوع</a:t>
            </a:r>
          </a:p>
        </p:txBody>
      </p:sp>
    </p:spTree>
    <p:extLst>
      <p:ext uri="{BB962C8B-B14F-4D97-AF65-F5344CB8AC3E}">
        <p14:creationId xmlns:p14="http://schemas.microsoft.com/office/powerpoint/2010/main" val="38881892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67" name="Rectangle 19"/>
          <p:cNvSpPr>
            <a:spLocks noGrp="1" noChangeArrowheads="1"/>
          </p:cNvSpPr>
          <p:nvPr>
            <p:ph type="title"/>
          </p:nvPr>
        </p:nvSpPr>
        <p:spPr>
          <a:xfrm>
            <a:off x="314793" y="9396"/>
            <a:ext cx="11767279" cy="1538287"/>
          </a:xfrm>
        </p:spPr>
        <p:txBody>
          <a:bodyPr>
            <a:normAutofit/>
          </a:bodyPr>
          <a:lstStyle/>
          <a:p>
            <a:pPr xmlns:a="http://schemas.openxmlformats.org/drawingml/2006/main" algn="ctr">
              <a:lnSpc>
                <a:spcPct val="100000"/>
              </a:lnSpc>
              <a:bidi/>
            </a:pPr>
            <a:r xmlns:a="http://schemas.openxmlformats.org/drawingml/2006/main">
              <a:rPr lang="ar" sz="5400" b="1" dirty="0">
                <a:solidFill>
                  <a:srgbClr val="C00000"/>
                </a:solidFill>
                <a:latin typeface="Times New Roman" pitchFamily="18" charset="0"/>
                <a:cs typeface="Times New Roman" pitchFamily="18" charset="0"/>
              </a:rPr>
              <a:t>تردد الكذب والجزء الثاني</a:t>
            </a:r>
          </a:p>
        </p:txBody>
      </p:sp>
      <p:graphicFrame>
        <p:nvGraphicFramePr>
          <p:cNvPr id="104494" name="Group 46"/>
          <p:cNvGraphicFramePr>
            <a:graphicFrameLocks noGrp="1"/>
          </p:cNvGraphicFramePr>
          <p:nvPr>
            <p:ph idx="1"/>
            <p:extLst>
              <p:ext uri="{D42A27DB-BD31-4B8C-83A1-F6EECF244321}">
                <p14:modId xmlns:p14="http://schemas.microsoft.com/office/powerpoint/2010/main" val="2425878200"/>
              </p:ext>
            </p:extLst>
          </p:nvPr>
        </p:nvGraphicFramePr>
        <p:xfrm>
          <a:off x="109928" y="1547683"/>
          <a:ext cx="11972143" cy="5081718"/>
        </p:xfrm>
        <a:graphic>
          <a:graphicData uri="http://schemas.openxmlformats.org/drawingml/2006/table">
            <a:tbl>
              <a:tblPr/>
              <a:tblGrid>
                <a:gridCol w="5749679">
                  <a:extLst>
                    <a:ext uri="{9D8B030D-6E8A-4147-A177-3AD203B41FA5}">
                      <a16:colId xmlns:a16="http://schemas.microsoft.com/office/drawing/2014/main" val="20000"/>
                    </a:ext>
                  </a:extLst>
                </a:gridCol>
                <a:gridCol w="6222464">
                  <a:extLst>
                    <a:ext uri="{9D8B030D-6E8A-4147-A177-3AD203B41FA5}">
                      <a16:colId xmlns:a16="http://schemas.microsoft.com/office/drawing/2014/main" val="20001"/>
                    </a:ext>
                  </a:extLst>
                </a:gridCol>
              </a:tblGrid>
              <a:tr h="758465">
                <a:tc>
                  <a:txBody>
                    <a:bodyPr/>
                    <a:lstStyle/>
                    <a:p>
                      <a:pPr xmlns:a="http://schemas.openxmlformats.org/drawingml/2006/main"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bidi/>
                      </a:pPr>
                      <a:r xmlns:a="http://schemas.openxmlformats.org/drawingml/2006/main">
                        <a:rPr kumimoji="0" lang="ar" sz="3200" b="1" i="0" u="none" strike="noStrike" cap="none" normalizeH="0" baseline="0" dirty="0">
                          <a:ln>
                            <a:noFill/>
                          </a:ln>
                          <a:solidFill>
                            <a:schemeClr val="tx2"/>
                          </a:solidFill>
                          <a:effectLst/>
                          <a:latin typeface="Times New Roman" pitchFamily="18" charset="0"/>
                          <a:cs typeface="Times New Roman" pitchFamily="18" charset="0"/>
                        </a:rPr>
                        <a:t>كذب</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xmlns:a="http://schemas.openxmlformats.org/drawingml/2006/main"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bidi/>
                      </a:pPr>
                      <a:r xmlns:a="http://schemas.openxmlformats.org/drawingml/2006/main">
                        <a:rPr kumimoji="0" lang="ar" sz="3200" b="1" i="0" u="none" strike="noStrike" cap="none" normalizeH="0" baseline="0" dirty="0">
                          <a:ln>
                            <a:noFill/>
                          </a:ln>
                          <a:solidFill>
                            <a:schemeClr val="tx2"/>
                          </a:solidFill>
                          <a:effectLst/>
                          <a:latin typeface="Times New Roman" pitchFamily="18" charset="0"/>
                          <a:cs typeface="Times New Roman" pitchFamily="18" charset="0"/>
                        </a:rPr>
                        <a:t>عرض تقديمي</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40723">
                <a:tc>
                  <a:txBody>
                    <a:bodyPr/>
                    <a:lstStyle/>
                    <a:p>
                      <a:pPr xmlns:a="http://schemas.openxmlformats.org/drawingml/2006/main"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bidi/>
                      </a:pPr>
                      <a:r xmlns:a="http://schemas.openxmlformats.org/drawingml/2006/main">
                        <a:rPr kumimoji="0" lang="ar" sz="3200" b="0" i="0" u="none" strike="noStrike" cap="none" normalizeH="0" baseline="0">
                          <a:ln>
                            <a:noFill/>
                          </a:ln>
                          <a:solidFill>
                            <a:schemeClr val="tx1"/>
                          </a:solidFill>
                          <a:effectLst/>
                          <a:latin typeface="Times New Roman" pitchFamily="18" charset="0"/>
                          <a:cs typeface="Times New Roman" pitchFamily="18" charset="0"/>
                        </a:rPr>
                        <a:t>طولي 99.5%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xmlns:a="http://schemas.openxmlformats.org/drawingml/2006/main"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bidi/>
                      </a:pPr>
                      <a:r xmlns:a="http://schemas.openxmlformats.org/drawingml/2006/main">
                        <a:rPr kumimoji="0" lang="ar" sz="3200" b="0" i="0" u="none" strike="noStrike" cap="none" normalizeH="0" baseline="0" dirty="0">
                          <a:ln>
                            <a:noFill/>
                          </a:ln>
                          <a:solidFill>
                            <a:schemeClr val="tx1"/>
                          </a:solidFill>
                          <a:effectLst/>
                          <a:latin typeface="Times New Roman" pitchFamily="18" charset="0"/>
                          <a:cs typeface="Times New Roman" pitchFamily="18" charset="0"/>
                        </a:rPr>
                        <a:t>قمة 96%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61852">
                <a:tc>
                  <a:txBody>
                    <a:bodyPr/>
                    <a:lstStyle/>
                    <a:p>
                      <a:pPr xmlns:a="http://schemas.openxmlformats.org/drawingml/2006/main"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bidi/>
                      </a:pPr>
                      <a:r xmlns:a="http://schemas.openxmlformats.org/drawingml/2006/main">
                        <a:rPr kumimoji="0" lang="ar" sz="3200" b="0" i="0" u="none" strike="noStrike" cap="none" normalizeH="0" baseline="0" dirty="0">
                          <a:ln>
                            <a:noFill/>
                          </a:ln>
                          <a:solidFill>
                            <a:schemeClr val="tx1"/>
                          </a:solidFill>
                          <a:effectLst/>
                          <a:latin typeface="Times New Roman" pitchFamily="18" charset="0"/>
                          <a:cs typeface="Times New Roman" pitchFamily="18" charset="0"/>
                        </a:rPr>
                        <a:t>عرضي أو مائل 0.5%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xmlns:a="http://schemas.openxmlformats.org/drawingml/2006/main"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bidi/>
                      </a:pPr>
                      <a:r xmlns:a="http://schemas.openxmlformats.org/drawingml/2006/main">
                        <a:rPr kumimoji="0" lang="ar" sz="3200" b="0" i="0" u="none" strike="noStrike" cap="none" normalizeH="0" baseline="0" dirty="0">
                          <a:ln>
                            <a:noFill/>
                          </a:ln>
                          <a:solidFill>
                            <a:schemeClr val="tx1"/>
                          </a:solidFill>
                          <a:effectLst/>
                          <a:latin typeface="Times New Roman" pitchFamily="18" charset="0"/>
                          <a:cs typeface="Times New Roman" pitchFamily="18" charset="0"/>
                        </a:rPr>
                        <a:t>الوجه 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82619">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32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xmlns:a="http://schemas.openxmlformats.org/drawingml/2006/main"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bidi/>
                      </a:pPr>
                      <a:r xmlns:a="http://schemas.openxmlformats.org/drawingml/2006/main">
                        <a:rPr kumimoji="0" lang="ar" sz="3200" b="0" i="0" u="none" strike="noStrike" cap="none" normalizeH="0" baseline="0" dirty="0">
                          <a:ln>
                            <a:noFill/>
                          </a:ln>
                          <a:solidFill>
                            <a:schemeClr val="tx1"/>
                          </a:solidFill>
                          <a:effectLst/>
                          <a:latin typeface="Times New Roman" pitchFamily="18" charset="0"/>
                          <a:cs typeface="Times New Roman" pitchFamily="18" charset="0"/>
                        </a:rPr>
                        <a:t>الحاجب 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4072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32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xmlns:a="http://schemas.openxmlformats.org/drawingml/2006/main"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bidi/>
                      </a:pPr>
                      <a:r xmlns:a="http://schemas.openxmlformats.org/drawingml/2006/main">
                        <a:rPr kumimoji="0" lang="ar" sz="3200" b="0" i="0" u="none" strike="noStrike" cap="none" normalizeH="0" baseline="0" dirty="0">
                          <a:ln>
                            <a:noFill/>
                          </a:ln>
                          <a:solidFill>
                            <a:schemeClr val="tx1"/>
                          </a:solidFill>
                          <a:effectLst/>
                          <a:latin typeface="Times New Roman" pitchFamily="18" charset="0"/>
                          <a:cs typeface="Times New Roman" pitchFamily="18" charset="0"/>
                        </a:rPr>
                        <a:t>المؤخرة 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897336">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32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xmlns:a="http://schemas.openxmlformats.org/drawingml/2006/main"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bidi/>
                      </a:pPr>
                      <a:r xmlns:a="http://schemas.openxmlformats.org/drawingml/2006/main">
                        <a:rPr kumimoji="0" lang="ar" sz="3200" b="0" i="0" u="none" strike="noStrike" cap="none" normalizeH="0" baseline="0" dirty="0">
                          <a:ln>
                            <a:noFill/>
                          </a:ln>
                          <a:solidFill>
                            <a:schemeClr val="tx1"/>
                          </a:solidFill>
                          <a:effectLst/>
                          <a:latin typeface="Times New Roman" pitchFamily="18" charset="0"/>
                          <a:cs typeface="Times New Roman" pitchFamily="18" charset="0"/>
                        </a:rPr>
                        <a:t>الكتف 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1962151" cy="1417638"/>
          </a:xfrm>
        </p:spPr>
        <p:txBody>
          <a:bodyPr>
            <a:noAutofit/>
          </a:bodyPr>
          <a:lstStyle/>
          <a:p>
            <a:pPr xmlns:a="http://schemas.openxmlformats.org/drawingml/2006/main" algn="ctr">
              <a:lnSpc>
                <a:spcPct val="100000"/>
              </a:lnSpc>
              <a:bidi/>
            </a:pPr>
            <a:r xmlns:a="http://schemas.openxmlformats.org/drawingml/2006/main">
              <a:rPr lang="ar" sz="7200" b="1" dirty="0">
                <a:solidFill>
                  <a:srgbClr val="C00000"/>
                </a:solidFill>
                <a:latin typeface="Times New Roman" pitchFamily="18" charset="0"/>
                <a:cs typeface="Times New Roman" pitchFamily="18" charset="0"/>
              </a:rPr>
              <a:t>وضع الجنين:</a:t>
            </a:r>
            <a:endParaRPr xmlns:a="http://schemas.openxmlformats.org/drawingml/2006/main" lang="en-US" sz="72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94871" y="1417638"/>
            <a:ext cx="11962151" cy="5440363"/>
          </a:xfrm>
        </p:spPr>
        <p:txBody>
          <a:bodyPr>
            <a:normAutofit fontScale="85000" lnSpcReduction="20000"/>
          </a:bodyPr>
          <a:lstStyle/>
          <a:p>
            <a:pPr xmlns:a="http://schemas.openxmlformats.org/drawingml/2006/main" algn="just">
              <a:lnSpc>
                <a:spcPct val="120000"/>
              </a:lnSpc>
              <a:buNone/>
              <a:bidi/>
            </a:pPr>
            <a:r xmlns:a="http://schemas.openxmlformats.org/drawingml/2006/main">
              <a:rPr lang="ar" sz="4800" b="1" dirty="0">
                <a:latin typeface="Times New Roman" pitchFamily="18" charset="0"/>
                <a:cs typeface="Times New Roman" pitchFamily="18" charset="0"/>
              </a:rPr>
              <a:t>الموضع </a:t>
            </a:r>
            <a:r xmlns:a="http://schemas.openxmlformats.org/drawingml/2006/main">
              <a:rPr lang="ar" sz="4800" dirty="0">
                <a:latin typeface="Times New Roman" pitchFamily="18" charset="0"/>
                <a:cs typeface="Times New Roman" pitchFamily="18" charset="0"/>
              </a:rPr>
              <a:t>: هو علاقة الجزء المقدم بربع معين من حوض المرأة</a:t>
            </a:r>
          </a:p>
          <a:p>
            <a:pPr xmlns:a="http://schemas.openxmlformats.org/drawingml/2006/main" algn="just">
              <a:lnSpc>
                <a:spcPct val="120000"/>
              </a:lnSpc>
              <a:buNone/>
              <a:bidi/>
            </a:pPr>
            <a:r xmlns:a="http://schemas.openxmlformats.org/drawingml/2006/main">
              <a:rPr lang="ar" sz="4800" dirty="0">
                <a:latin typeface="Times New Roman" pitchFamily="18" charset="0"/>
                <a:cs typeface="Times New Roman" pitchFamily="18" charset="0"/>
              </a:rPr>
              <a:t>الربع الرابع من الحوض:</a:t>
            </a:r>
          </a:p>
          <a:p>
            <a:pPr xmlns:a="http://schemas.openxmlformats.org/drawingml/2006/main" marL="742950" indent="-742950" algn="just">
              <a:lnSpc>
                <a:spcPct val="120000"/>
              </a:lnSpc>
              <a:buFont typeface="+mj-lt"/>
              <a:buAutoNum type="arabicPeriod"/>
              <a:bidi/>
            </a:pPr>
            <a:r xmlns:a="http://schemas.openxmlformats.org/drawingml/2006/main">
              <a:rPr lang="ar" sz="4800" dirty="0">
                <a:latin typeface="Times New Roman" pitchFamily="18" charset="0"/>
                <a:cs typeface="Times New Roman" pitchFamily="18" charset="0"/>
              </a:rPr>
              <a:t>اليمين الأمامي،</a:t>
            </a:r>
          </a:p>
          <a:p>
            <a:pPr xmlns:a="http://schemas.openxmlformats.org/drawingml/2006/main" marL="742950" indent="-742950" algn="just">
              <a:lnSpc>
                <a:spcPct val="120000"/>
              </a:lnSpc>
              <a:buFont typeface="+mj-lt"/>
              <a:buAutoNum type="arabicPeriod"/>
              <a:bidi/>
            </a:pPr>
            <a:r xmlns:a="http://schemas.openxmlformats.org/drawingml/2006/main">
              <a:rPr lang="ar" sz="4800" dirty="0">
                <a:latin typeface="Times New Roman" pitchFamily="18" charset="0"/>
                <a:cs typeface="Times New Roman" pitchFamily="18" charset="0"/>
              </a:rPr>
              <a:t>اليسار الأمامي،</a:t>
            </a:r>
          </a:p>
          <a:p>
            <a:pPr xmlns:a="http://schemas.openxmlformats.org/drawingml/2006/main" marL="742950" indent="-742950" algn="just">
              <a:lnSpc>
                <a:spcPct val="120000"/>
              </a:lnSpc>
              <a:buFont typeface="+mj-lt"/>
              <a:buAutoNum type="arabicPeriod"/>
              <a:bidi/>
            </a:pPr>
            <a:r xmlns:a="http://schemas.openxmlformats.org/drawingml/2006/main">
              <a:rPr lang="ar" sz="4800" dirty="0">
                <a:latin typeface="Times New Roman" pitchFamily="18" charset="0"/>
                <a:cs typeface="Times New Roman" pitchFamily="18" charset="0"/>
              </a:rPr>
              <a:t>يمين خلفي،</a:t>
            </a:r>
          </a:p>
          <a:p>
            <a:pPr xmlns:a="http://schemas.openxmlformats.org/drawingml/2006/main" marL="742950" indent="-742950" algn="just">
              <a:lnSpc>
                <a:spcPct val="120000"/>
              </a:lnSpc>
              <a:buFont typeface="+mj-lt"/>
              <a:buAutoNum type="arabicPeriod"/>
              <a:bidi/>
            </a:pPr>
            <a:r xmlns:a="http://schemas.openxmlformats.org/drawingml/2006/main">
              <a:rPr lang="ar" sz="4800" dirty="0">
                <a:latin typeface="Times New Roman" pitchFamily="18" charset="0"/>
                <a:cs typeface="Times New Roman" pitchFamily="18" charset="0"/>
              </a:rPr>
              <a:t>اليسار الخلفي</a:t>
            </a:r>
          </a:p>
          <a:p>
            <a:pPr algn="just">
              <a:lnSpc>
                <a:spcPct val="120000"/>
              </a:lnSpc>
              <a:buNone/>
            </a:pPr>
            <a:endParaRPr lang="en-US" sz="4800" dirty="0">
              <a:latin typeface="Times New Roman" pitchFamily="18" charset="0"/>
              <a:cs typeface="Times New Roman" pitchFamily="18" charset="0"/>
            </a:endParaRPr>
          </a:p>
          <a:p>
            <a:pPr algn="just">
              <a:lnSpc>
                <a:spcPct val="120000"/>
              </a:lnSpc>
            </a:pPr>
            <a:endParaRPr lang="en-US" sz="6000" dirty="0">
              <a:latin typeface="Times New Roman" pitchFamily="18" charset="0"/>
              <a:cs typeface="Times New Roman"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pPr xmlns:a="http://schemas.openxmlformats.org/drawingml/2006/main" algn="just">
              <a:lnSpc>
                <a:spcPct val="100000"/>
              </a:lnSpc>
              <a:bidi/>
            </a:pPr>
            <a:r xmlns:a="http://schemas.openxmlformats.org/drawingml/2006/main">
              <a:rPr lang="ar" sz="6000" b="1" dirty="0">
                <a:solidFill>
                  <a:srgbClr val="C00000"/>
                </a:solidFill>
                <a:latin typeface="Times New Roman" pitchFamily="18" charset="0"/>
                <a:cs typeface="Times New Roman" pitchFamily="18" charset="0"/>
              </a:rPr>
              <a:t>تحديد المعالم</a:t>
            </a:r>
          </a:p>
        </p:txBody>
      </p:sp>
      <p:sp>
        <p:nvSpPr>
          <p:cNvPr id="3" name="Content Placeholder 2"/>
          <p:cNvSpPr>
            <a:spLocks noGrp="1"/>
          </p:cNvSpPr>
          <p:nvPr>
            <p:ph idx="1"/>
          </p:nvPr>
        </p:nvSpPr>
        <p:spPr>
          <a:xfrm>
            <a:off x="104930" y="1371600"/>
            <a:ext cx="12087069" cy="5486400"/>
          </a:xfrm>
        </p:spPr>
        <p:txBody>
          <a:bodyPr>
            <a:noAutofit/>
          </a:bodyPr>
          <a:lstStyle/>
          <a:p>
            <a:pPr xmlns:a="http://schemas.openxmlformats.org/drawingml/2006/main" algn="just">
              <a:lnSpc>
                <a:spcPct val="100000"/>
              </a:lnSpc>
              <a:buNone/>
              <a:bidi/>
            </a:pPr>
            <a:r xmlns:a="http://schemas.openxmlformats.org/drawingml/2006/main">
              <a:rPr lang="ar" sz="4800" dirty="0">
                <a:latin typeface="Times New Roman" pitchFamily="18" charset="0"/>
                <a:cs typeface="Times New Roman" pitchFamily="18" charset="0"/>
              </a:rPr>
              <a:t>1-الرأس: القذالي، الوجه: الذقن أو </a:t>
            </a:r>
            <a:r xmlns:a="http://schemas.openxmlformats.org/drawingml/2006/main">
              <a:rPr lang="ar" sz="4800" dirty="0" err="1">
                <a:latin typeface="Times New Roman" pitchFamily="18" charset="0"/>
                <a:cs typeface="Times New Roman" pitchFamily="18" charset="0"/>
              </a:rPr>
              <a:t>الذقن </a:t>
            </a:r>
            <a:r xmlns:a="http://schemas.openxmlformats.org/drawingml/2006/main">
              <a:rPr lang="ar" sz="4800" dirty="0">
                <a:latin typeface="Times New Roman" pitchFamily="18" charset="0"/>
                <a:cs typeface="Times New Roman" pitchFamily="18" charset="0"/>
              </a:rPr>
              <a:t>،</a:t>
            </a:r>
          </a:p>
          <a:p>
            <a:pPr xmlns:a="http://schemas.openxmlformats.org/drawingml/2006/main" algn="just">
              <a:lnSpc>
                <a:spcPct val="100000"/>
              </a:lnSpc>
              <a:buNone/>
              <a:bidi/>
            </a:pPr>
            <a:r xmlns:a="http://schemas.openxmlformats.org/drawingml/2006/main">
              <a:rPr lang="ar" sz="4800" dirty="0">
                <a:latin typeface="Times New Roman" pitchFamily="18" charset="0"/>
                <a:cs typeface="Times New Roman" pitchFamily="18" charset="0"/>
              </a:rPr>
              <a:t>2-المؤخرة: العجز،</a:t>
            </a:r>
          </a:p>
          <a:p>
            <a:pPr xmlns:a="http://schemas.openxmlformats.org/drawingml/2006/main" algn="just">
              <a:lnSpc>
                <a:spcPct val="100000"/>
              </a:lnSpc>
              <a:buNone/>
              <a:bidi/>
            </a:pPr>
            <a:r xmlns:a="http://schemas.openxmlformats.org/drawingml/2006/main">
              <a:rPr lang="ar" sz="4800" dirty="0">
                <a:latin typeface="Times New Roman" pitchFamily="18" charset="0"/>
                <a:cs typeface="Times New Roman" pitchFamily="18" charset="0"/>
              </a:rPr>
              <a:t>3-الكتف: عظمة لوح الكتف أو الكتف</a:t>
            </a:r>
          </a:p>
          <a:p>
            <a:pPr xmlns:a="http://schemas.openxmlformats.org/drawingml/2006/main" algn="just">
              <a:lnSpc>
                <a:spcPct val="100000"/>
              </a:lnSpc>
              <a:buNone/>
              <a:bidi/>
            </a:pPr>
            <a:r xmlns:a="http://schemas.openxmlformats.org/drawingml/2006/main">
              <a:rPr lang="ar" sz="4800" dirty="0">
                <a:latin typeface="Times New Roman" pitchFamily="18" charset="0"/>
                <a:cs typeface="Times New Roman" pitchFamily="18" charset="0"/>
              </a:rPr>
              <a:t>يتم تحديد الموقع من خلال </a:t>
            </a:r>
            <a:r xmlns:a="http://schemas.openxmlformats.org/drawingml/2006/main">
              <a:rPr lang="ar" sz="4800" b="1" dirty="0">
                <a:solidFill>
                  <a:srgbClr val="C00000"/>
                </a:solidFill>
                <a:latin typeface="Times New Roman" pitchFamily="18" charset="0"/>
                <a:cs typeface="Times New Roman" pitchFamily="18" charset="0"/>
              </a:rPr>
              <a:t>اختصار مكون من 3 أحرف.</a:t>
            </a:r>
          </a:p>
          <a:p>
            <a:pPr algn="just">
              <a:lnSpc>
                <a:spcPct val="100000"/>
              </a:lnSpc>
              <a:buNone/>
            </a:pPr>
            <a:endParaRPr lang="en-US" sz="4800" dirty="0">
              <a:latin typeface="Times New Roman" pitchFamily="18" charset="0"/>
              <a:cs typeface="Times New Roman" pitchFamily="18" charset="0"/>
            </a:endParaRPr>
          </a:p>
          <a:p>
            <a:pPr xmlns:a="http://schemas.openxmlformats.org/drawingml/2006/main" algn="just">
              <a:lnSpc>
                <a:spcPct val="100000"/>
              </a:lnSpc>
              <a:buNone/>
              <a:bidi/>
            </a:pPr>
            <a:r xmlns:a="http://schemas.openxmlformats.org/drawingml/2006/main">
              <a:rPr lang="ar" sz="4800" dirty="0">
                <a:latin typeface="Times New Roman" pitchFamily="18" charset="0"/>
                <a:cs typeface="Times New Roman" pitchFamily="18" charset="0"/>
              </a:rPr>
              <a:t> </a:t>
            </a:r>
          </a:p>
          <a:p>
            <a:pPr algn="just">
              <a:lnSpc>
                <a:spcPct val="100000"/>
              </a:lnSpc>
            </a:pPr>
            <a:endParaRPr lang="en-US" sz="4800" dirty="0">
              <a:latin typeface="Times New Roman" pitchFamily="18" charset="0"/>
              <a:cs typeface="Times New Roman"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259174"/>
          </a:xfrm>
        </p:spPr>
        <p:txBody>
          <a:bodyPr>
            <a:noAutofit/>
          </a:bodyPr>
          <a:lstStyle/>
          <a:p>
            <a:pPr xmlns:a="http://schemas.openxmlformats.org/drawingml/2006/main" algn="just">
              <a:lnSpc>
                <a:spcPct val="100000"/>
              </a:lnSpc>
              <a:bidi/>
            </a:pPr>
            <a:r xmlns:a="http://schemas.openxmlformats.org/drawingml/2006/main">
              <a:rPr lang="ar" sz="4800" b="1" dirty="0">
                <a:solidFill>
                  <a:srgbClr val="C00000"/>
                </a:solidFill>
                <a:latin typeface="Times New Roman" pitchFamily="18" charset="0"/>
                <a:cs typeface="Times New Roman" pitchFamily="18" charset="0"/>
              </a:rPr>
              <a:t>اختصارات المعالم الجغرافية</a:t>
            </a:r>
            <a:endParaRPr xmlns:a="http://schemas.openxmlformats.org/drawingml/2006/main" lang="en-US" sz="4800" dirty="0">
              <a:latin typeface="Times New Roman" pitchFamily="18" charset="0"/>
              <a:cs typeface="Times New Roman" pitchFamily="18" charset="0"/>
            </a:endParaRPr>
          </a:p>
        </p:txBody>
      </p:sp>
      <p:sp>
        <p:nvSpPr>
          <p:cNvPr id="3" name="Content Placeholder 2"/>
          <p:cNvSpPr>
            <a:spLocks noGrp="1"/>
          </p:cNvSpPr>
          <p:nvPr>
            <p:ph idx="1"/>
          </p:nvPr>
        </p:nvSpPr>
        <p:spPr>
          <a:xfrm>
            <a:off x="104931" y="1259174"/>
            <a:ext cx="12087069" cy="5598826"/>
          </a:xfrm>
        </p:spPr>
        <p:txBody>
          <a:bodyPr>
            <a:noAutofit/>
          </a:bodyPr>
          <a:lstStyle/>
          <a:p>
            <a:pPr xmlns:a="http://schemas.openxmlformats.org/drawingml/2006/main" algn="just">
              <a:lnSpc>
                <a:spcPct val="100000"/>
              </a:lnSpc>
              <a:buFont typeface="Wingdings" pitchFamily="2" charset="2"/>
              <a:buChar char="v"/>
              <a:bidi/>
            </a:pPr>
            <a:r xmlns:a="http://schemas.openxmlformats.org/drawingml/2006/main">
              <a:rPr lang="ar" sz="3200" dirty="0">
                <a:latin typeface="Times New Roman" pitchFamily="18" charset="0"/>
                <a:cs typeface="Times New Roman" pitchFamily="18" charset="0"/>
              </a:rPr>
              <a:t>الأول </a:t>
            </a:r>
            <a:r xmlns:a="http://schemas.openxmlformats.org/drawingml/2006/main">
              <a:rPr lang="ar" sz="3200" baseline="30000" dirty="0">
                <a:latin typeface="Times New Roman" pitchFamily="18" charset="0"/>
                <a:cs typeface="Times New Roman" pitchFamily="18" charset="0"/>
              </a:rPr>
              <a:t>يحدد </a:t>
            </a:r>
            <a:r xmlns:a="http://schemas.openxmlformats.org/drawingml/2006/main">
              <a:rPr lang="ar" sz="3200" dirty="0">
                <a:latin typeface="Times New Roman" pitchFamily="18" charset="0"/>
                <a:cs typeface="Times New Roman" pitchFamily="18" charset="0"/>
              </a:rPr>
              <a:t>ما إذا كانت العلامة تشير إلى يمين الأم </a:t>
            </a:r>
            <a:r xmlns:a="http://schemas.openxmlformats.org/drawingml/2006/main">
              <a:rPr lang="ar" sz="3200" b="1" dirty="0">
                <a:latin typeface="Times New Roman" pitchFamily="18" charset="0"/>
                <a:cs typeface="Times New Roman" pitchFamily="18" charset="0"/>
              </a:rPr>
              <a:t>أو يسارها </a:t>
            </a:r>
            <a:r xmlns:a="http://schemas.openxmlformats.org/drawingml/2006/main">
              <a:rPr lang="ar" sz="3200" dirty="0">
                <a:latin typeface="Times New Roman" pitchFamily="18" charset="0"/>
                <a:cs typeface="Times New Roman" pitchFamily="18" charset="0"/>
              </a:rPr>
              <a:t>.</a:t>
            </a:r>
          </a:p>
          <a:p>
            <a:pPr xmlns:a="http://schemas.openxmlformats.org/drawingml/2006/main" algn="just">
              <a:lnSpc>
                <a:spcPct val="100000"/>
              </a:lnSpc>
              <a:buFont typeface="Wingdings" pitchFamily="2" charset="2"/>
              <a:buChar char="v"/>
              <a:bidi/>
            </a:pPr>
            <a:r xmlns:a="http://schemas.openxmlformats.org/drawingml/2006/main">
              <a:rPr lang="ar" sz="3200" dirty="0">
                <a:latin typeface="Times New Roman" pitchFamily="18" charset="0"/>
                <a:cs typeface="Times New Roman" pitchFamily="18" charset="0"/>
              </a:rPr>
              <a:t>تشير الحروف الوسطى إلى معالم الجنين</a:t>
            </a:r>
          </a:p>
          <a:p>
            <a:pPr xmlns:a="http://schemas.openxmlformats.org/drawingml/2006/main" algn="just">
              <a:lnSpc>
                <a:spcPct val="100000"/>
              </a:lnSpc>
              <a:buFont typeface="Wingdings" pitchFamily="2" charset="2"/>
              <a:buChar char="§"/>
              <a:bidi/>
            </a:pPr>
            <a:r xmlns:a="http://schemas.openxmlformats.org/drawingml/2006/main">
              <a:rPr lang="ar" sz="3200" b="1" dirty="0">
                <a:latin typeface="Times New Roman" pitchFamily="18" charset="0"/>
                <a:cs typeface="Times New Roman" pitchFamily="18" charset="0"/>
              </a:rPr>
              <a:t>O </a:t>
            </a:r>
            <a:r xmlns:a="http://schemas.openxmlformats.org/drawingml/2006/main">
              <a:rPr lang="ar" sz="3200" dirty="0">
                <a:latin typeface="Times New Roman" pitchFamily="18" charset="0"/>
                <a:cs typeface="Times New Roman" pitchFamily="18" charset="0"/>
              </a:rPr>
              <a:t>لعظمة القذالي، </a:t>
            </a:r>
            <a:r xmlns:a="http://schemas.openxmlformats.org/drawingml/2006/main">
              <a:rPr lang="ar" sz="3200" b="1" dirty="0">
                <a:latin typeface="Times New Roman" pitchFamily="18" charset="0"/>
                <a:cs typeface="Times New Roman" pitchFamily="18" charset="0"/>
              </a:rPr>
              <a:t>M </a:t>
            </a:r>
            <a:r xmlns:a="http://schemas.openxmlformats.org/drawingml/2006/main">
              <a:rPr lang="ar" sz="3200" dirty="0">
                <a:latin typeface="Times New Roman" pitchFamily="18" charset="0"/>
                <a:cs typeface="Times New Roman" pitchFamily="18" charset="0"/>
              </a:rPr>
              <a:t>لعظمة الذقن، </a:t>
            </a:r>
            <a:r xmlns:a="http://schemas.openxmlformats.org/drawingml/2006/main">
              <a:rPr lang="ar" sz="3200" b="1" dirty="0">
                <a:latin typeface="Times New Roman" pitchFamily="18" charset="0"/>
                <a:cs typeface="Times New Roman" pitchFamily="18" charset="0"/>
              </a:rPr>
              <a:t>Sa </a:t>
            </a:r>
            <a:r xmlns:a="http://schemas.openxmlformats.org/drawingml/2006/main">
              <a:rPr lang="ar" sz="3200" dirty="0">
                <a:latin typeface="Times New Roman" pitchFamily="18" charset="0"/>
                <a:cs typeface="Times New Roman" pitchFamily="18" charset="0"/>
              </a:rPr>
              <a:t>لعظمة العجز، </a:t>
            </a:r>
            <a:r xmlns:a="http://schemas.openxmlformats.org/drawingml/2006/main">
              <a:rPr lang="ar" sz="3200" b="1" dirty="0">
                <a:latin typeface="Times New Roman" pitchFamily="18" charset="0"/>
                <a:cs typeface="Times New Roman" pitchFamily="18" charset="0"/>
              </a:rPr>
              <a:t>A </a:t>
            </a:r>
            <a:r xmlns:a="http://schemas.openxmlformats.org/drawingml/2006/main">
              <a:rPr lang="ar" sz="3200" dirty="0">
                <a:latin typeface="Times New Roman" pitchFamily="18" charset="0"/>
                <a:cs typeface="Times New Roman" pitchFamily="18" charset="0"/>
              </a:rPr>
              <a:t>لعظمة الناتئ الكتفي.</a:t>
            </a:r>
          </a:p>
          <a:p>
            <a:pPr xmlns:a="http://schemas.openxmlformats.org/drawingml/2006/main" algn="just">
              <a:lnSpc>
                <a:spcPct val="100000"/>
              </a:lnSpc>
              <a:buFont typeface="Wingdings" pitchFamily="2" charset="2"/>
              <a:buChar char="v"/>
              <a:bidi/>
            </a:pPr>
            <a:r xmlns:a="http://schemas.openxmlformats.org/drawingml/2006/main">
              <a:rPr lang="ar" sz="3200" dirty="0">
                <a:latin typeface="Times New Roman" pitchFamily="18" charset="0"/>
                <a:cs typeface="Times New Roman" pitchFamily="18" charset="0"/>
              </a:rPr>
              <a:t>يحدد الحرف الأخير ما إذا كانت العلامة تشير </a:t>
            </a:r>
            <a:r xmlns:a="http://schemas.openxmlformats.org/drawingml/2006/main">
              <a:rPr lang="ar" sz="3200" b="1" dirty="0">
                <a:latin typeface="Times New Roman" pitchFamily="18" charset="0"/>
                <a:cs typeface="Times New Roman" pitchFamily="18" charset="0"/>
              </a:rPr>
              <a:t>إلى الأمام أو الخلف أو العرض.</a:t>
            </a:r>
          </a:p>
          <a:p>
            <a:pPr xmlns:a="http://schemas.openxmlformats.org/drawingml/2006/main" marL="0" indent="0" algn="just">
              <a:lnSpc>
                <a:spcPct val="100000"/>
              </a:lnSpc>
              <a:buNone/>
              <a:bidi/>
            </a:pPr>
            <a:r xmlns:a="http://schemas.openxmlformats.org/drawingml/2006/main">
              <a:rPr lang="ar" sz="3200" b="1" dirty="0">
                <a:latin typeface="Times New Roman" pitchFamily="18" charset="0"/>
                <a:cs typeface="Times New Roman" pitchFamily="18" charset="0"/>
              </a:rPr>
              <a:t>-الوضع </a:t>
            </a:r>
            <a:r xmlns:a="http://schemas.openxmlformats.org/drawingml/2006/main">
              <a:rPr lang="ar" sz="3200" b="1" dirty="0" err="1">
                <a:latin typeface="Times New Roman" pitchFamily="18" charset="0"/>
                <a:cs typeface="Times New Roman" pitchFamily="18" charset="0"/>
              </a:rPr>
              <a:t>القذالي الأمامي </a:t>
            </a:r>
            <a:r xmlns:a="http://schemas.openxmlformats.org/drawingml/2006/main">
              <a:rPr lang="ar" sz="3200" b="1" dirty="0">
                <a:latin typeface="Times New Roman" pitchFamily="18" charset="0"/>
                <a:cs typeface="Times New Roman" pitchFamily="18" charset="0"/>
              </a:rPr>
              <a:t>الأيسر (LOA) هو الوضع الأكثر شيوعًا للجنين؛</a:t>
            </a:r>
          </a:p>
          <a:p>
            <a:pPr algn="just">
              <a:lnSpc>
                <a:spcPct val="100000"/>
              </a:lnSpc>
              <a:buFont typeface="Wingdings" pitchFamily="2" charset="2"/>
              <a:buChar char="ü"/>
            </a:pPr>
            <a:endParaRPr lang="en-US" sz="3200" b="1" dirty="0">
              <a:solidFill>
                <a:srgbClr val="C00000"/>
              </a:solidFill>
              <a:latin typeface="Times New Roman" pitchFamily="18" charset="0"/>
              <a:cs typeface="Times New Roman" pitchFamily="18" charset="0"/>
            </a:endParaRPr>
          </a:p>
          <a:p>
            <a:pPr algn="just">
              <a:lnSpc>
                <a:spcPct val="100000"/>
              </a:lnSpc>
              <a:buFont typeface="Wingdings" pitchFamily="2" charset="2"/>
              <a:buChar char="ü"/>
            </a:pPr>
            <a:endParaRPr lang="en-US" sz="3200" b="1" dirty="0">
              <a:solidFill>
                <a:srgbClr val="C00000"/>
              </a:solidFill>
              <a:latin typeface="Times New Roman" pitchFamily="18" charset="0"/>
              <a:cs typeface="Times New Roman" pitchFamily="18" charset="0"/>
            </a:endParaRPr>
          </a:p>
          <a:p>
            <a:pPr algn="just">
              <a:lnSpc>
                <a:spcPct val="100000"/>
              </a:lnSpc>
              <a:buFont typeface="Wingdings" pitchFamily="2" charset="2"/>
              <a:buChar char="ü"/>
            </a:pPr>
            <a:endParaRPr lang="en-US" sz="3200" dirty="0">
              <a:latin typeface="Times New Roman" pitchFamily="18" charset="0"/>
              <a:cs typeface="Times New Roman" pitchFamily="18" charset="0"/>
            </a:endParaRPr>
          </a:p>
          <a:p>
            <a:pPr xmlns:a="http://schemas.openxmlformats.org/drawingml/2006/main" algn="just">
              <a:lnSpc>
                <a:spcPct val="100000"/>
              </a:lnSpc>
              <a:buNone/>
              <a:bidi/>
            </a:pPr>
            <a:r xmlns:a="http://schemas.openxmlformats.org/drawingml/2006/main">
              <a:rPr lang="ar" sz="3200" dirty="0">
                <a:latin typeface="Times New Roman" pitchFamily="18" charset="0"/>
                <a:cs typeface="Times New Roman" pitchFamily="18" charset="0"/>
              </a:rPr>
              <a:t> </a:t>
            </a:r>
          </a:p>
          <a:p>
            <a:pPr algn="just">
              <a:lnSpc>
                <a:spcPct val="100000"/>
              </a:lnSpc>
              <a:buFont typeface="Wingdings" pitchFamily="2" charset="2"/>
              <a:buChar char="q"/>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7579110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3"/>
          <p:cNvSpPr>
            <a:spLocks noGrp="1" noChangeArrowheads="1"/>
          </p:cNvSpPr>
          <p:nvPr>
            <p:ph type="body" idx="1"/>
          </p:nvPr>
        </p:nvSpPr>
        <p:spPr>
          <a:xfrm>
            <a:off x="-1" y="0"/>
            <a:ext cx="11812249" cy="6858000"/>
          </a:xfrm>
        </p:spPr>
        <p:txBody>
          <a:bodyPr>
            <a:normAutofit/>
          </a:bodyPr>
          <a:lstStyle/>
          <a:p>
            <a:pPr xmlns:a="http://schemas.openxmlformats.org/drawingml/2006/main" algn="ctr">
              <a:lnSpc>
                <a:spcPct val="100000"/>
              </a:lnSpc>
              <a:buNone/>
              <a:bidi/>
            </a:pPr>
            <a:r xmlns:a="http://schemas.openxmlformats.org/drawingml/2006/main">
              <a:rPr lang="ar" sz="4800" b="1" dirty="0">
                <a:solidFill>
                  <a:srgbClr val="C00000"/>
                </a:solidFill>
                <a:latin typeface="Times New Roman" pitchFamily="18" charset="0"/>
                <a:cs typeface="Times New Roman" pitchFamily="18" charset="0"/>
              </a:rPr>
              <a:t>في عرض فيرتكس</a:t>
            </a:r>
            <a:r xmlns:a="http://schemas.openxmlformats.org/drawingml/2006/main">
              <a:rPr lang="ar" sz="4800" dirty="0">
                <a:solidFill>
                  <a:srgbClr val="C00000"/>
                </a:solidFill>
                <a:latin typeface="Times New Roman" pitchFamily="18" charset="0"/>
                <a:cs typeface="Times New Roman" pitchFamily="18" charset="0"/>
              </a:rPr>
              <a:t> </a:t>
            </a:r>
          </a:p>
          <a:p>
            <a:pPr xmlns:a="http://schemas.openxmlformats.org/drawingml/2006/main" algn="just">
              <a:lnSpc>
                <a:spcPct val="100000"/>
              </a:lnSpc>
              <a:bidi/>
            </a:pPr>
            <a:r xmlns:a="http://schemas.openxmlformats.org/drawingml/2006/main">
              <a:rPr lang="ar" sz="4400" dirty="0" err="1">
                <a:latin typeface="Times New Roman" pitchFamily="18" charset="0"/>
                <a:cs typeface="Times New Roman" pitchFamily="18" charset="0"/>
              </a:rPr>
              <a:t>الفص القذالي </a:t>
            </a:r>
            <a:r xmlns:a="http://schemas.openxmlformats.org/drawingml/2006/main">
              <a:rPr lang="ar" sz="4400" dirty="0">
                <a:latin typeface="Times New Roman" pitchFamily="18" charset="0"/>
                <a:cs typeface="Times New Roman" pitchFamily="18" charset="0"/>
              </a:rPr>
              <a:t>الأيسر </a:t>
            </a:r>
            <a:r xmlns:a="http://schemas.openxmlformats.org/drawingml/2006/main">
              <a:rPr lang="ar" sz="4400" dirty="0">
                <a:latin typeface="Times New Roman" pitchFamily="18" charset="0"/>
                <a:cs typeface="Times New Roman" pitchFamily="18" charset="0"/>
              </a:rPr>
              <a:t>- الأمامي</a:t>
            </a:r>
          </a:p>
          <a:p>
            <a:pPr xmlns:a="http://schemas.openxmlformats.org/drawingml/2006/main" algn="just">
              <a:lnSpc>
                <a:spcPct val="100000"/>
              </a:lnSpc>
              <a:bidi/>
            </a:pPr>
            <a:r xmlns:a="http://schemas.openxmlformats.org/drawingml/2006/main">
              <a:rPr lang="ar" sz="4400" dirty="0" err="1">
                <a:latin typeface="Times New Roman" pitchFamily="18" charset="0"/>
                <a:cs typeface="Times New Roman" pitchFamily="18" charset="0"/>
              </a:rPr>
              <a:t>العضلة القذالية </a:t>
            </a:r>
            <a:r xmlns:a="http://schemas.openxmlformats.org/drawingml/2006/main">
              <a:rPr lang="ar" sz="4400" dirty="0">
                <a:latin typeface="Times New Roman" pitchFamily="18" charset="0"/>
                <a:cs typeface="Times New Roman" pitchFamily="18" charset="0"/>
              </a:rPr>
              <a:t>اليسرى </a:t>
            </a:r>
            <a:r xmlns:a="http://schemas.openxmlformats.org/drawingml/2006/main">
              <a:rPr lang="ar" sz="4400" dirty="0">
                <a:latin typeface="Times New Roman" pitchFamily="18" charset="0"/>
                <a:cs typeface="Times New Roman" pitchFamily="18" charset="0"/>
              </a:rPr>
              <a:t>- عرضية</a:t>
            </a:r>
          </a:p>
          <a:p>
            <a:pPr xmlns:a="http://schemas.openxmlformats.org/drawingml/2006/main" algn="just">
              <a:lnSpc>
                <a:spcPct val="100000"/>
              </a:lnSpc>
              <a:bidi/>
            </a:pPr>
            <a:r xmlns:a="http://schemas.openxmlformats.org/drawingml/2006/main">
              <a:rPr lang="ar" sz="4400" dirty="0" err="1">
                <a:latin typeface="Times New Roman" pitchFamily="18" charset="0"/>
                <a:cs typeface="Times New Roman" pitchFamily="18" charset="0"/>
              </a:rPr>
              <a:t>الفص القذالي </a:t>
            </a:r>
            <a:r xmlns:a="http://schemas.openxmlformats.org/drawingml/2006/main">
              <a:rPr lang="ar" sz="4400" dirty="0">
                <a:latin typeface="Times New Roman" pitchFamily="18" charset="0"/>
                <a:cs typeface="Times New Roman" pitchFamily="18" charset="0"/>
              </a:rPr>
              <a:t>الأيسر </a:t>
            </a:r>
            <a:r xmlns:a="http://schemas.openxmlformats.org/drawingml/2006/main">
              <a:rPr lang="ar" sz="4400" dirty="0">
                <a:latin typeface="Times New Roman" pitchFamily="18" charset="0"/>
                <a:cs typeface="Times New Roman" pitchFamily="18" charset="0"/>
              </a:rPr>
              <a:t>- الخلفي</a:t>
            </a:r>
          </a:p>
          <a:p>
            <a:pPr xmlns:a="http://schemas.openxmlformats.org/drawingml/2006/main" algn="just">
              <a:lnSpc>
                <a:spcPct val="100000"/>
              </a:lnSpc>
              <a:bidi/>
            </a:pPr>
            <a:r xmlns:a="http://schemas.openxmlformats.org/drawingml/2006/main">
              <a:rPr lang="ar" sz="4400" dirty="0" err="1">
                <a:latin typeface="Times New Roman" pitchFamily="18" charset="0"/>
                <a:cs typeface="Times New Roman" pitchFamily="18" charset="0"/>
              </a:rPr>
              <a:t>العضلة القذالية </a:t>
            </a:r>
            <a:r xmlns:a="http://schemas.openxmlformats.org/drawingml/2006/main">
              <a:rPr lang="ar" sz="4400" dirty="0">
                <a:latin typeface="Times New Roman" pitchFamily="18" charset="0"/>
                <a:cs typeface="Times New Roman" pitchFamily="18" charset="0"/>
              </a:rPr>
              <a:t>اليمنى </a:t>
            </a:r>
            <a:r xmlns:a="http://schemas.openxmlformats.org/drawingml/2006/main">
              <a:rPr lang="ar" sz="4400" dirty="0">
                <a:latin typeface="Times New Roman" pitchFamily="18" charset="0"/>
                <a:cs typeface="Times New Roman" pitchFamily="18" charset="0"/>
              </a:rPr>
              <a:t>- الأمامية</a:t>
            </a:r>
          </a:p>
          <a:p>
            <a:pPr xmlns:a="http://schemas.openxmlformats.org/drawingml/2006/main" algn="just">
              <a:lnSpc>
                <a:spcPct val="100000"/>
              </a:lnSpc>
              <a:bidi/>
            </a:pPr>
            <a:r xmlns:a="http://schemas.openxmlformats.org/drawingml/2006/main">
              <a:rPr lang="ar" sz="4400" dirty="0" err="1">
                <a:latin typeface="Times New Roman" pitchFamily="18" charset="0"/>
                <a:cs typeface="Times New Roman" pitchFamily="18" charset="0"/>
              </a:rPr>
              <a:t>العضلة القذالية </a:t>
            </a:r>
            <a:r xmlns:a="http://schemas.openxmlformats.org/drawingml/2006/main">
              <a:rPr lang="ar" sz="4400" dirty="0">
                <a:latin typeface="Times New Roman" pitchFamily="18" charset="0"/>
                <a:cs typeface="Times New Roman" pitchFamily="18" charset="0"/>
              </a:rPr>
              <a:t>اليمنى </a:t>
            </a:r>
            <a:r xmlns:a="http://schemas.openxmlformats.org/drawingml/2006/main">
              <a:rPr lang="ar" sz="4400" dirty="0">
                <a:latin typeface="Times New Roman" pitchFamily="18" charset="0"/>
                <a:cs typeface="Times New Roman" pitchFamily="18" charset="0"/>
              </a:rPr>
              <a:t>- عرضية</a:t>
            </a:r>
          </a:p>
          <a:p>
            <a:pPr xmlns:a="http://schemas.openxmlformats.org/drawingml/2006/main" algn="just">
              <a:lnSpc>
                <a:spcPct val="100000"/>
              </a:lnSpc>
              <a:bidi/>
            </a:pPr>
            <a:r xmlns:a="http://schemas.openxmlformats.org/drawingml/2006/main">
              <a:rPr lang="ar" sz="4400" dirty="0" err="1">
                <a:latin typeface="Times New Roman" pitchFamily="18" charset="0"/>
                <a:cs typeface="Times New Roman" pitchFamily="18" charset="0"/>
              </a:rPr>
              <a:t>القذالي </a:t>
            </a:r>
            <a:r xmlns:a="http://schemas.openxmlformats.org/drawingml/2006/main">
              <a:rPr lang="ar" sz="4400" dirty="0">
                <a:latin typeface="Times New Roman" pitchFamily="18" charset="0"/>
                <a:cs typeface="Times New Roman" pitchFamily="18" charset="0"/>
              </a:rPr>
              <a:t>الأيمن </a:t>
            </a:r>
            <a:r xmlns:a="http://schemas.openxmlformats.org/drawingml/2006/main">
              <a:rPr lang="ar" sz="4400" dirty="0">
                <a:latin typeface="Times New Roman" pitchFamily="18" charset="0"/>
                <a:cs typeface="Times New Roman" pitchFamily="18" charset="0"/>
              </a:rPr>
              <a:t>- خلفي </a:t>
            </a:r>
            <a:r xmlns:a="http://schemas.openxmlformats.org/drawingml/2006/main">
              <a:rPr lang="ar" sz="4400" i="1" dirty="0">
                <a:latin typeface="Times New Roman" pitchFamily="18" charset="0"/>
                <a:cs typeface="Times New Roman" pitchFamily="18" charset="0"/>
              </a:rPr>
              <a:t>r</a:t>
            </a:r>
          </a:p>
        </p:txBody>
      </p:sp>
      <p:pic>
        <p:nvPicPr>
          <p:cNvPr id="4" name="Picture 6" descr="fetal_positioning_reduced"/>
          <p:cNvPicPr>
            <a:picLocks noChangeAspect="1" noChangeArrowheads="1"/>
          </p:cNvPicPr>
          <p:nvPr/>
        </p:nvPicPr>
        <p:blipFill>
          <a:blip r:embed="rId2" cstate="print"/>
          <a:srcRect/>
          <a:stretch>
            <a:fillRect/>
          </a:stretch>
        </p:blipFill>
        <p:spPr>
          <a:xfrm>
            <a:off x="7300210" y="1871272"/>
            <a:ext cx="4282190" cy="4800599"/>
          </a:xfrm>
          <a:prstGeom prst="rect">
            <a:avLst/>
          </a:prstGeom>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95400"/>
          </a:xfrm>
        </p:spPr>
        <p:txBody>
          <a:bodyPr>
            <a:noAutofit/>
          </a:bodyPr>
          <a:lstStyle/>
          <a:p>
            <a:pPr xmlns:a="http://schemas.openxmlformats.org/drawingml/2006/main" algn="ctr">
              <a:lnSpc>
                <a:spcPct val="100000"/>
              </a:lnSpc>
              <a:bidi/>
            </a:pPr>
            <a:r xmlns:a="http://schemas.openxmlformats.org/drawingml/2006/main">
              <a:rPr lang="ar" sz="4800" b="1" dirty="0">
                <a:solidFill>
                  <a:srgbClr val="C00000"/>
                </a:solidFill>
                <a:latin typeface="Times New Roman" pitchFamily="18" charset="0"/>
                <a:cs typeface="Times New Roman" pitchFamily="18" charset="0"/>
              </a:rPr>
              <a:t>طرق تحديد وضع الجنين واستلقائه:</a:t>
            </a:r>
            <a:endParaRPr xmlns:a="http://schemas.openxmlformats.org/drawingml/2006/main" lang="en-US" sz="48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371600"/>
            <a:ext cx="12052092" cy="5486400"/>
          </a:xfrm>
        </p:spPr>
        <p:txBody>
          <a:bodyPr>
            <a:noAutofit/>
          </a:bodyPr>
          <a:lstStyle/>
          <a:p>
            <a:pPr xmlns:a="http://schemas.openxmlformats.org/drawingml/2006/main" algn="just">
              <a:lnSpc>
                <a:spcPct val="100000"/>
              </a:lnSpc>
              <a:buNone/>
              <a:bidi/>
            </a:pPr>
            <a:r xmlns:a="http://schemas.openxmlformats.org/drawingml/2006/main">
              <a:rPr lang="ar" sz="6000" dirty="0">
                <a:latin typeface="Times New Roman" pitchFamily="18" charset="0"/>
                <a:cs typeface="Times New Roman" pitchFamily="18" charset="0"/>
              </a:rPr>
              <a:t>1- </a:t>
            </a:r>
            <a:r xmlns:a="http://schemas.openxmlformats.org/drawingml/2006/main">
              <a:rPr lang="ar" sz="6000" dirty="0">
                <a:latin typeface="Times New Roman" pitchFamily="18" charset="0"/>
                <a:cs typeface="Times New Roman" pitchFamily="18" charset="0"/>
              </a:rPr>
              <a:t>فحص البطن والجس </a:t>
            </a:r>
            <a:r xmlns:a="http://schemas.openxmlformats.org/drawingml/2006/main">
              <a:rPr lang="ar" sz="6000" i="1" dirty="0">
                <a:latin typeface="Times New Roman" pitchFamily="18" charset="0"/>
                <a:cs typeface="Times New Roman" pitchFamily="18" charset="0"/>
              </a:rPr>
              <a:t>المشترك</a:t>
            </a:r>
          </a:p>
          <a:p>
            <a:pPr xmlns:a="http://schemas.openxmlformats.org/drawingml/2006/main" algn="just">
              <a:lnSpc>
                <a:spcPct val="100000"/>
              </a:lnSpc>
              <a:buNone/>
              <a:bidi/>
            </a:pPr>
            <a:r xmlns:a="http://schemas.openxmlformats.org/drawingml/2006/main">
              <a:rPr lang="ar" sz="6000" dirty="0">
                <a:latin typeface="Times New Roman" pitchFamily="18" charset="0"/>
                <a:cs typeface="Times New Roman" pitchFamily="18" charset="0"/>
              </a:rPr>
              <a:t>2-الفحص المهبلي</a:t>
            </a:r>
          </a:p>
          <a:p>
            <a:pPr xmlns:a="http://schemas.openxmlformats.org/drawingml/2006/main" algn="just">
              <a:lnSpc>
                <a:spcPct val="100000"/>
              </a:lnSpc>
              <a:buNone/>
              <a:bidi/>
            </a:pPr>
            <a:r xmlns:a="http://schemas.openxmlformats.org/drawingml/2006/main">
              <a:rPr lang="ar" sz="6000" dirty="0">
                <a:latin typeface="Times New Roman" pitchFamily="18" charset="0"/>
                <a:cs typeface="Times New Roman" pitchFamily="18" charset="0"/>
              </a:rPr>
              <a:t>3- فحص FH</a:t>
            </a:r>
          </a:p>
          <a:p>
            <a:pPr xmlns:a="http://schemas.openxmlformats.org/drawingml/2006/main" algn="just">
              <a:lnSpc>
                <a:spcPct val="100000"/>
              </a:lnSpc>
              <a:buNone/>
              <a:bidi/>
            </a:pPr>
            <a:r xmlns:a="http://schemas.openxmlformats.org/drawingml/2006/main">
              <a:rPr lang="ar" sz="6000" dirty="0">
                <a:latin typeface="Times New Roman" pitchFamily="18" charset="0"/>
                <a:cs typeface="Times New Roman" pitchFamily="18" charset="0"/>
              </a:rPr>
              <a:t>4-السونار</a:t>
            </a:r>
          </a:p>
          <a:p>
            <a:pPr algn="just">
              <a:lnSpc>
                <a:spcPct val="100000"/>
              </a:lnSpc>
              <a:buNone/>
            </a:pPr>
            <a:endParaRPr lang="en-US" sz="4000" dirty="0">
              <a:latin typeface="Times New Roman" pitchFamily="18" charset="0"/>
              <a:cs typeface="Times New Roman" pitchFamily="18" charset="0"/>
            </a:endParaRPr>
          </a:p>
          <a:p>
            <a:pPr algn="just">
              <a:lnSpc>
                <a:spcPct val="100000"/>
              </a:lnSpc>
              <a:buNone/>
            </a:pPr>
            <a:endParaRPr lang="en-US" sz="4000"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8991600" cy="1417638"/>
          </a:xfrm>
        </p:spPr>
        <p:txBody>
          <a:bodyPr>
            <a:noAutofit/>
          </a:bodyPr>
          <a:lstStyle/>
          <a:p>
            <a:pPr xmlns:a="http://schemas.openxmlformats.org/drawingml/2006/main" algn="just">
              <a:lnSpc>
                <a:spcPct val="100000"/>
              </a:lnSpc>
              <a:bidi/>
            </a:pPr>
            <a:br xmlns:a="http://schemas.openxmlformats.org/drawingml/2006/main">
              <a:rPr lang="en-US" sz="6000" b="1" dirty="0">
                <a:solidFill>
                  <a:srgbClr val="C00000"/>
                </a:solidFill>
                <a:latin typeface="Times New Roman" pitchFamily="18" charset="0"/>
                <a:cs typeface="Times New Roman" pitchFamily="18" charset="0"/>
              </a:rPr>
            </a:br>
            <a:r xmlns:a="http://schemas.openxmlformats.org/drawingml/2006/main">
              <a:rPr lang="ar" sz="6000" b="1" dirty="0">
                <a:solidFill>
                  <a:srgbClr val="C00000"/>
                </a:solidFill>
                <a:latin typeface="Times New Roman" pitchFamily="18" charset="0"/>
                <a:cs typeface="Times New Roman" pitchFamily="18" charset="0"/>
              </a:rPr>
              <a:t>معايير الولادة الطبيعية</a:t>
            </a:r>
            <a:br xmlns:a="http://schemas.openxmlformats.org/drawingml/2006/main">
              <a:rPr lang="en-US" sz="6000" dirty="0">
                <a:solidFill>
                  <a:srgbClr val="C00000"/>
                </a:solidFill>
                <a:latin typeface="Times New Roman" pitchFamily="18" charset="0"/>
                <a:cs typeface="Times New Roman" pitchFamily="18" charset="0"/>
              </a:rPr>
            </a:br>
            <a:endParaRPr xmlns:a="http://schemas.openxmlformats.org/drawingml/2006/main" lang="en-US" sz="60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447800"/>
            <a:ext cx="12192000" cy="5410200"/>
          </a:xfrm>
        </p:spPr>
        <p:txBody>
          <a:bodyPr>
            <a:normAutofit/>
          </a:bodyPr>
          <a:lstStyle/>
          <a:p>
            <a:pPr xmlns:a="http://schemas.openxmlformats.org/drawingml/2006/main" lvl="0" algn="just">
              <a:lnSpc>
                <a:spcPct val="110000"/>
              </a:lnSpc>
              <a:bidi/>
            </a:pPr>
            <a:r xmlns:a="http://schemas.openxmlformats.org/drawingml/2006/main">
              <a:rPr lang="ar" sz="4800" dirty="0">
                <a:latin typeface="Times New Roman" pitchFamily="18" charset="0"/>
                <a:cs typeface="Times New Roman" pitchFamily="18" charset="0"/>
              </a:rPr>
              <a:t>الطرد التلقائي لجنين واحد ناضج (37-42 أسبوعًا)،</a:t>
            </a:r>
          </a:p>
          <a:p>
            <a:pPr xmlns:a="http://schemas.openxmlformats.org/drawingml/2006/main" lvl="0" algn="just">
              <a:lnSpc>
                <a:spcPct val="110000"/>
              </a:lnSpc>
              <a:bidi/>
            </a:pPr>
            <a:r xmlns:a="http://schemas.openxmlformats.org/drawingml/2006/main">
              <a:rPr lang="ar" sz="4800" dirty="0">
                <a:latin typeface="Times New Roman" pitchFamily="18" charset="0"/>
                <a:cs typeface="Times New Roman" pitchFamily="18" charset="0"/>
              </a:rPr>
              <a:t>مقدمة عن طريق القمة (الولادة المهبلية)</a:t>
            </a:r>
          </a:p>
          <a:p>
            <a:pPr xmlns:a="http://schemas.openxmlformats.org/drawingml/2006/main" lvl="0" algn="just">
              <a:lnSpc>
                <a:spcPct val="110000"/>
              </a:lnSpc>
              <a:bidi/>
            </a:pPr>
            <a:r xmlns:a="http://schemas.openxmlformats.org/drawingml/2006/main">
              <a:rPr lang="ar" sz="4800" dirty="0">
                <a:latin typeface="Times New Roman" pitchFamily="18" charset="0"/>
                <a:cs typeface="Times New Roman" pitchFamily="18" charset="0"/>
              </a:rPr>
              <a:t>في غضون فترة زمنية معقولة (لا تقل عن 3 ساعات ولا تزيد عن 18 ساعة)،</a:t>
            </a:r>
          </a:p>
          <a:p>
            <a:pPr xmlns:a="http://schemas.openxmlformats.org/drawingml/2006/main" algn="just">
              <a:lnSpc>
                <a:spcPct val="110000"/>
              </a:lnSpc>
              <a:bidi/>
            </a:pPr>
            <a:r xmlns:a="http://schemas.openxmlformats.org/drawingml/2006/main">
              <a:rPr lang="ar" sz="4800" dirty="0">
                <a:latin typeface="Times New Roman" pitchFamily="18" charset="0"/>
                <a:cs typeface="Times New Roman" pitchFamily="18" charset="0"/>
              </a:rPr>
              <a:t>بدون مضاعفات للأم أو الجنين</a:t>
            </a:r>
          </a:p>
          <a:p>
            <a:pPr lvl="0" algn="just">
              <a:lnSpc>
                <a:spcPct val="110000"/>
              </a:lnSpc>
            </a:pPr>
            <a:endParaRPr lang="en-US" sz="4800" dirty="0">
              <a:latin typeface="Times New Roman" pitchFamily="18" charset="0"/>
              <a:cs typeface="Times New Roman"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pPr xmlns:a="http://schemas.openxmlformats.org/drawingml/2006/main" algn="just">
              <a:lnSpc>
                <a:spcPct val="100000"/>
              </a:lnSpc>
              <a:bidi/>
            </a:pPr>
            <a:r xmlns:a="http://schemas.openxmlformats.org/drawingml/2006/main">
              <a:rPr lang="ar" sz="5400" b="1" dirty="0">
                <a:solidFill>
                  <a:srgbClr val="C00000"/>
                </a:solidFill>
                <a:latin typeface="Times New Roman" pitchFamily="18" charset="0"/>
                <a:cs typeface="Times New Roman" pitchFamily="18" charset="0"/>
              </a:rPr>
              <a:t>مكونات العمل:</a:t>
            </a:r>
            <a:endParaRPr xmlns:a="http://schemas.openxmlformats.org/drawingml/2006/main" lang="en-US" sz="54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 y="1184223"/>
            <a:ext cx="12192001" cy="5673777"/>
          </a:xfrm>
        </p:spPr>
        <p:txBody>
          <a:bodyPr>
            <a:noAutofit/>
          </a:bodyPr>
          <a:lstStyle/>
          <a:p>
            <a:pPr xmlns:a="http://schemas.openxmlformats.org/drawingml/2006/main" algn="just">
              <a:lnSpc>
                <a:spcPct val="100000"/>
              </a:lnSpc>
              <a:buNone/>
              <a:bidi/>
            </a:pPr>
            <a:r xmlns:a="http://schemas.openxmlformats.org/drawingml/2006/main">
              <a:rPr lang="ar" sz="4000" b="1" dirty="0">
                <a:latin typeface="Times New Roman" pitchFamily="18" charset="0"/>
                <a:cs typeface="Times New Roman" pitchFamily="18" charset="0"/>
              </a:rPr>
              <a:t>ج. قوى الولادة </a:t>
            </a:r>
            <a:r xmlns:a="http://schemas.openxmlformats.org/drawingml/2006/main">
              <a:rPr lang="ar" sz="4000" dirty="0">
                <a:latin typeface="Times New Roman" pitchFamily="18" charset="0"/>
                <a:cs typeface="Times New Roman" pitchFamily="18" charset="0"/>
              </a:rPr>
              <a:t>: (العوامل الرحمية)</a:t>
            </a:r>
          </a:p>
          <a:p>
            <a:pPr xmlns:a="http://schemas.openxmlformats.org/drawingml/2006/main" algn="just">
              <a:lnSpc>
                <a:spcPct val="100000"/>
              </a:lnSpc>
              <a:bidi/>
            </a:pPr>
            <a:r xmlns:a="http://schemas.openxmlformats.org/drawingml/2006/main">
              <a:rPr lang="ar" sz="3600" dirty="0">
                <a:latin typeface="Times New Roman" pitchFamily="18" charset="0"/>
                <a:cs typeface="Times New Roman" pitchFamily="18" charset="0"/>
              </a:rPr>
              <a:t>عملية تؤدي إلى اتساع عنق الرحم ومن ثم إخراج الجنين من الرحم.</a:t>
            </a:r>
          </a:p>
          <a:p>
            <a:pPr xmlns:a="http://schemas.openxmlformats.org/drawingml/2006/main" algn="just">
              <a:lnSpc>
                <a:spcPct val="100000"/>
              </a:lnSpc>
              <a:bidi/>
            </a:pPr>
            <a:r xmlns:a="http://schemas.openxmlformats.org/drawingml/2006/main">
              <a:rPr lang="ar" sz="3600" dirty="0">
                <a:latin typeface="Times New Roman" pitchFamily="18" charset="0"/>
                <a:cs typeface="Times New Roman" pitchFamily="18" charset="0"/>
              </a:rPr>
              <a:t>يتم توفيره من قاع الرحم</a:t>
            </a:r>
          </a:p>
          <a:p>
            <a:pPr xmlns:a="http://schemas.openxmlformats.org/drawingml/2006/main" algn="just">
              <a:lnSpc>
                <a:spcPct val="100000"/>
              </a:lnSpc>
              <a:buFont typeface="Wingdings" pitchFamily="2" charset="2"/>
              <a:buChar char="§"/>
              <a:bidi/>
            </a:pPr>
            <a:r xmlns:a="http://schemas.openxmlformats.org/drawingml/2006/main">
              <a:rPr lang="ar" sz="3600" dirty="0">
                <a:latin typeface="Times New Roman" pitchFamily="18" charset="0"/>
                <a:cs typeface="Times New Roman" pitchFamily="18" charset="0"/>
              </a:rPr>
              <a:t>تبدأ انقباضات الرحم عند </a:t>
            </a:r>
            <a:r xmlns:a="http://schemas.openxmlformats.org/drawingml/2006/main">
              <a:rPr lang="ar" sz="3600" b="1" dirty="0">
                <a:latin typeface="Times New Roman" pitchFamily="18" charset="0"/>
                <a:cs typeface="Times New Roman" pitchFamily="18" charset="0"/>
              </a:rPr>
              <a:t>نقطة تنظيم ضربات القلب </a:t>
            </a:r>
            <a:r xmlns:a="http://schemas.openxmlformats.org/drawingml/2006/main">
              <a:rPr lang="ar" sz="3600" dirty="0">
                <a:latin typeface="Times New Roman" pitchFamily="18" charset="0"/>
                <a:cs typeface="Times New Roman" pitchFamily="18" charset="0"/>
              </a:rPr>
              <a:t>الموجودة في </a:t>
            </a:r>
            <a:r xmlns:a="http://schemas.openxmlformats.org/drawingml/2006/main">
              <a:rPr lang="ar" sz="3600" b="1" dirty="0">
                <a:latin typeface="Times New Roman" pitchFamily="18" charset="0"/>
                <a:cs typeface="Times New Roman" pitchFamily="18" charset="0"/>
              </a:rPr>
              <a:t>عضلة الرحم </a:t>
            </a:r>
            <a:r xmlns:a="http://schemas.openxmlformats.org/drawingml/2006/main">
              <a:rPr lang="ar" sz="3600" dirty="0">
                <a:latin typeface="Times New Roman" pitchFamily="18" charset="0"/>
                <a:cs typeface="Times New Roman" pitchFamily="18" charset="0"/>
              </a:rPr>
              <a:t>بالقرب من أحد الوصلات الرحمية الأنبوبية.</a:t>
            </a:r>
          </a:p>
          <a:p>
            <a:pPr xmlns:a="http://schemas.openxmlformats.org/drawingml/2006/main" algn="just">
              <a:lnSpc>
                <a:spcPct val="100000"/>
              </a:lnSpc>
              <a:buFont typeface="Wingdings" pitchFamily="2" charset="2"/>
              <a:buChar char="§"/>
              <a:bidi/>
            </a:pPr>
            <a:r xmlns:a="http://schemas.openxmlformats.org/drawingml/2006/main">
              <a:rPr lang="ar" sz="3600" dirty="0">
                <a:latin typeface="Times New Roman" pitchFamily="18" charset="0"/>
                <a:cs typeface="Times New Roman" pitchFamily="18" charset="0"/>
              </a:rPr>
              <a:t>يبدأ كل انقباض عند هذه النقطة ثم ينتشر إلى أسفل الرحم على شكل موجة.</a:t>
            </a:r>
          </a:p>
          <a:p>
            <a:pPr algn="just">
              <a:lnSpc>
                <a:spcPct val="100000"/>
              </a:lnSpc>
              <a:buNone/>
            </a:pPr>
            <a:endParaRPr lang="en-US" sz="3600" dirty="0">
              <a:latin typeface="Times New Roman" pitchFamily="18" charset="0"/>
              <a:cs typeface="Times New Roman" pitchFamily="18" charset="0"/>
            </a:endParaRPr>
          </a:p>
          <a:p>
            <a:pPr xmlns:a="http://schemas.openxmlformats.org/drawingml/2006/main" algn="just">
              <a:lnSpc>
                <a:spcPct val="100000"/>
              </a:lnSpc>
              <a:buNone/>
              <a:bidi/>
            </a:pPr>
            <a:r xmlns:a="http://schemas.openxmlformats.org/drawingml/2006/main">
              <a:rPr lang="ar" sz="3600" dirty="0">
                <a:latin typeface="Times New Roman" pitchFamily="18" charset="0"/>
                <a:cs typeface="Times New Roman" pitchFamily="18" charset="0"/>
              </a:rPr>
              <a:t> </a:t>
            </a:r>
          </a:p>
        </p:txBody>
      </p:sp>
    </p:spTree>
    <p:extLst>
      <p:ext uri="{BB962C8B-B14F-4D97-AF65-F5344CB8AC3E}">
        <p14:creationId xmlns:p14="http://schemas.microsoft.com/office/powerpoint/2010/main" val="40650983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676400"/>
          </a:xfrm>
        </p:spPr>
        <p:txBody>
          <a:bodyPr>
            <a:noAutofit/>
          </a:bodyPr>
          <a:lstStyle/>
          <a:p>
            <a:pPr xmlns:a="http://schemas.openxmlformats.org/drawingml/2006/main" algn="just">
              <a:lnSpc>
                <a:spcPct val="100000"/>
              </a:lnSpc>
              <a:bidi/>
            </a:pPr>
            <a:r xmlns:a="http://schemas.openxmlformats.org/drawingml/2006/main">
              <a:rPr lang="ar" sz="4800" b="1" dirty="0">
                <a:solidFill>
                  <a:srgbClr val="C00000"/>
                </a:solidFill>
                <a:latin typeface="Times New Roman" pitchFamily="18" charset="0"/>
                <a:cs typeface="Times New Roman" pitchFamily="18" charset="0"/>
              </a:rPr>
              <a:t>مراحل انقباضات الرحم</a:t>
            </a:r>
            <a:endParaRPr xmlns:a="http://schemas.openxmlformats.org/drawingml/2006/main" lang="en-US" sz="48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04931" y="1524000"/>
            <a:ext cx="11932171" cy="5334000"/>
          </a:xfrm>
        </p:spPr>
        <p:txBody>
          <a:bodyPr>
            <a:noAutofit/>
          </a:bodyPr>
          <a:lstStyle/>
          <a:p>
            <a:pPr xmlns:a="http://schemas.openxmlformats.org/drawingml/2006/main" marL="0" indent="0" algn="just">
              <a:lnSpc>
                <a:spcPct val="100000"/>
              </a:lnSpc>
              <a:buNone/>
              <a:bidi/>
            </a:pPr>
            <a:r xmlns:a="http://schemas.openxmlformats.org/drawingml/2006/main">
              <a:rPr lang="ar" sz="3600" u="sng" dirty="0">
                <a:latin typeface="Times New Roman" pitchFamily="18" charset="0"/>
                <a:cs typeface="Times New Roman" pitchFamily="18" charset="0"/>
              </a:rPr>
              <a:t>أ. الزيادة </a:t>
            </a:r>
            <a:r xmlns:a="http://schemas.openxmlformats.org/drawingml/2006/main">
              <a:rPr lang="ar" sz="3600" dirty="0">
                <a:latin typeface="Times New Roman" pitchFamily="18" charset="0"/>
                <a:cs typeface="Times New Roman" pitchFamily="18" charset="0"/>
              </a:rPr>
              <a:t>( </a:t>
            </a:r>
            <a:r xmlns:a="http://schemas.openxmlformats.org/drawingml/2006/main">
              <a:rPr lang="ar" sz="3600" u="sng" dirty="0" err="1">
                <a:solidFill>
                  <a:srgbClr val="FF0000"/>
                </a:solidFill>
                <a:latin typeface="Times New Roman" pitchFamily="18" charset="0"/>
                <a:cs typeface="Times New Roman" pitchFamily="18" charset="0"/>
              </a:rPr>
              <a:t>الكريسندو </a:t>
            </a:r>
            <a:r xmlns:a="http://schemas.openxmlformats.org/drawingml/2006/main">
              <a:rPr lang="ar" sz="3600" dirty="0">
                <a:latin typeface="Times New Roman" pitchFamily="18" charset="0"/>
                <a:cs typeface="Times New Roman" pitchFamily="18" charset="0"/>
              </a:rPr>
              <a:t>)</a:t>
            </a:r>
          </a:p>
          <a:p>
            <a:pPr xmlns:a="http://schemas.openxmlformats.org/drawingml/2006/main" marL="0" indent="0" algn="just">
              <a:lnSpc>
                <a:spcPct val="100000"/>
              </a:lnSpc>
              <a:buNone/>
              <a:bidi/>
            </a:pPr>
            <a:r xmlns:a="http://schemas.openxmlformats.org/drawingml/2006/main">
              <a:rPr lang="ar" sz="3600" dirty="0">
                <a:latin typeface="Times New Roman" pitchFamily="18" charset="0"/>
                <a:cs typeface="Times New Roman" pitchFamily="18" charset="0"/>
              </a:rPr>
              <a:t>المرحلة الأولى التي تزداد فيها شدة الانقباض</a:t>
            </a:r>
          </a:p>
          <a:p>
            <a:pPr xmlns:a="http://schemas.openxmlformats.org/drawingml/2006/main" marL="0" indent="0" algn="just">
              <a:lnSpc>
                <a:spcPct val="100000"/>
              </a:lnSpc>
              <a:buNone/>
              <a:bidi/>
            </a:pPr>
            <a:r xmlns:a="http://schemas.openxmlformats.org/drawingml/2006/main">
              <a:rPr lang="ar" sz="3600" u="sng" dirty="0">
                <a:latin typeface="Times New Roman" pitchFamily="18" charset="0"/>
                <a:cs typeface="Times New Roman" pitchFamily="18" charset="0"/>
              </a:rPr>
              <a:t>ب. القمة </a:t>
            </a:r>
            <a:r xmlns:a="http://schemas.openxmlformats.org/drawingml/2006/main">
              <a:rPr lang="ar" sz="3600" dirty="0">
                <a:latin typeface="Times New Roman" pitchFamily="18" charset="0"/>
                <a:cs typeface="Times New Roman" pitchFamily="18" charset="0"/>
              </a:rPr>
              <a:t>( </a:t>
            </a:r>
            <a:r xmlns:a="http://schemas.openxmlformats.org/drawingml/2006/main">
              <a:rPr lang="ar" sz="3600" u="sng" dirty="0">
                <a:solidFill>
                  <a:srgbClr val="FF0000"/>
                </a:solidFill>
                <a:latin typeface="Times New Roman" pitchFamily="18" charset="0"/>
                <a:cs typeface="Times New Roman" pitchFamily="18" charset="0"/>
              </a:rPr>
              <a:t>الذروة)</a:t>
            </a:r>
            <a:r xmlns:a="http://schemas.openxmlformats.org/drawingml/2006/main">
              <a:rPr lang="ar" sz="3600" dirty="0">
                <a:latin typeface="Times New Roman" pitchFamily="18" charset="0"/>
                <a:cs typeface="Times New Roman" pitchFamily="18" charset="0"/>
              </a:rPr>
              <a:t> </a:t>
            </a:r>
          </a:p>
          <a:p>
            <a:pPr xmlns:a="http://schemas.openxmlformats.org/drawingml/2006/main" algn="just">
              <a:lnSpc>
                <a:spcPct val="100000"/>
              </a:lnSpc>
              <a:buNone/>
              <a:bidi/>
            </a:pPr>
            <a:r xmlns:a="http://schemas.openxmlformats.org/drawingml/2006/main">
              <a:rPr lang="ar" sz="3600" dirty="0">
                <a:latin typeface="Times New Roman" pitchFamily="18" charset="0"/>
                <a:cs typeface="Times New Roman" pitchFamily="18" charset="0"/>
              </a:rPr>
              <a:t>ارتفاع انقباض الرحم (الأقوى)</a:t>
            </a:r>
          </a:p>
          <a:p>
            <a:pPr xmlns:a="http://schemas.openxmlformats.org/drawingml/2006/main" algn="just">
              <a:lnSpc>
                <a:spcPct val="100000"/>
              </a:lnSpc>
              <a:buNone/>
              <a:bidi/>
            </a:pPr>
            <a:r xmlns:a="http://schemas.openxmlformats.org/drawingml/2006/main">
              <a:rPr lang="ar" sz="3600" u="sng" dirty="0">
                <a:latin typeface="Times New Roman" pitchFamily="18" charset="0"/>
                <a:cs typeface="Times New Roman" pitchFamily="18" charset="0"/>
              </a:rPr>
              <a:t>ج. التناقص </a:t>
            </a:r>
            <a:r xmlns:a="http://schemas.openxmlformats.org/drawingml/2006/main">
              <a:rPr lang="ar" sz="3600" dirty="0">
                <a:latin typeface="Times New Roman" pitchFamily="18" charset="0"/>
                <a:cs typeface="Times New Roman" pitchFamily="18" charset="0"/>
              </a:rPr>
              <a:t>( </a:t>
            </a:r>
            <a:r xmlns:a="http://schemas.openxmlformats.org/drawingml/2006/main">
              <a:rPr lang="ar" sz="3600" u="sng" dirty="0" err="1">
                <a:solidFill>
                  <a:srgbClr val="FF0000"/>
                </a:solidFill>
                <a:latin typeface="Times New Roman" pitchFamily="18" charset="0"/>
                <a:cs typeface="Times New Roman" pitchFamily="18" charset="0"/>
              </a:rPr>
              <a:t>التناقص </a:t>
            </a:r>
            <a:r xmlns:a="http://schemas.openxmlformats.org/drawingml/2006/main">
              <a:rPr lang="ar" sz="3600" u="sng" dirty="0">
                <a:solidFill>
                  <a:srgbClr val="FF0000"/>
                </a:solidFill>
                <a:latin typeface="Times New Roman" pitchFamily="18" charset="0"/>
                <a:cs typeface="Times New Roman" pitchFamily="18" charset="0"/>
              </a:rPr>
              <a:t>)</a:t>
            </a:r>
            <a:endParaRPr xmlns:a="http://schemas.openxmlformats.org/drawingml/2006/main" lang="en-US" sz="3600" dirty="0">
              <a:latin typeface="Times New Roman" pitchFamily="18" charset="0"/>
              <a:cs typeface="Times New Roman" pitchFamily="18" charset="0"/>
            </a:endParaRPr>
          </a:p>
          <a:p>
            <a:pPr xmlns:a="http://schemas.openxmlformats.org/drawingml/2006/main" algn="just">
              <a:lnSpc>
                <a:spcPct val="100000"/>
              </a:lnSpc>
              <a:buNone/>
              <a:bidi/>
            </a:pPr>
            <a:r xmlns:a="http://schemas.openxmlformats.org/drawingml/2006/main">
              <a:rPr lang="ar" sz="3600" dirty="0">
                <a:latin typeface="Times New Roman" pitchFamily="18" charset="0"/>
                <a:cs typeface="Times New Roman" pitchFamily="18" charset="0"/>
              </a:rPr>
              <a:t>المرحلة الأخيرة التي تقل فيها شدة الانقباض</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652C7-AAA1-41D2-4729-17308D72828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3725A12-41A0-9680-1A9D-C9A9CDAAC652}"/>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2AA90068-FE60-DBC7-1B6E-7D8656C5DB76}"/>
              </a:ext>
            </a:extLst>
          </p:cNvPr>
          <p:cNvPicPr>
            <a:picLocks noChangeAspect="1"/>
          </p:cNvPicPr>
          <p:nvPr/>
        </p:nvPicPr>
        <p:blipFill>
          <a:blip r:embed="rId2"/>
          <a:stretch>
            <a:fillRect/>
          </a:stretch>
        </p:blipFill>
        <p:spPr>
          <a:xfrm>
            <a:off x="0" y="104931"/>
            <a:ext cx="12052092" cy="6753069"/>
          </a:xfrm>
          <a:prstGeom prst="rect">
            <a:avLst/>
          </a:prstGeom>
        </p:spPr>
      </p:pic>
    </p:spTree>
    <p:extLst>
      <p:ext uri="{BB962C8B-B14F-4D97-AF65-F5344CB8AC3E}">
        <p14:creationId xmlns:p14="http://schemas.microsoft.com/office/powerpoint/2010/main" val="10823427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pPr xmlns:a="http://schemas.openxmlformats.org/drawingml/2006/main" algn="just">
              <a:lnSpc>
                <a:spcPct val="100000"/>
              </a:lnSpc>
              <a:bidi/>
            </a:pPr>
            <a:r xmlns:a="http://schemas.openxmlformats.org/drawingml/2006/main">
              <a:rPr lang="ar" sz="4800" b="1" dirty="0">
                <a:solidFill>
                  <a:srgbClr val="C00000"/>
                </a:solidFill>
                <a:latin typeface="Times New Roman" pitchFamily="18" charset="0"/>
                <a:cs typeface="Times New Roman" pitchFamily="18" charset="0"/>
              </a:rPr>
              <a:t>مراحل انقباضات الرحم</a:t>
            </a:r>
            <a:endParaRPr xmlns:a="http://schemas.openxmlformats.org/drawingml/2006/main" lang="en-US" sz="4800" dirty="0">
              <a:latin typeface="Times New Roman" pitchFamily="18" charset="0"/>
              <a:cs typeface="Times New Roman" pitchFamily="18" charset="0"/>
            </a:endParaRPr>
          </a:p>
        </p:txBody>
      </p:sp>
      <p:sp>
        <p:nvSpPr>
          <p:cNvPr id="3" name="Content Placeholder 2"/>
          <p:cNvSpPr>
            <a:spLocks noGrp="1"/>
          </p:cNvSpPr>
          <p:nvPr>
            <p:ph idx="1"/>
          </p:nvPr>
        </p:nvSpPr>
        <p:spPr>
          <a:xfrm>
            <a:off x="119921" y="1289154"/>
            <a:ext cx="11857220" cy="5568846"/>
          </a:xfrm>
        </p:spPr>
        <p:txBody>
          <a:bodyPr>
            <a:normAutofit fontScale="92500" lnSpcReduction="20000"/>
          </a:bodyPr>
          <a:lstStyle/>
          <a:p>
            <a:pPr xmlns:a="http://schemas.openxmlformats.org/drawingml/2006/main" algn="just">
              <a:lnSpc>
                <a:spcPct val="120000"/>
              </a:lnSpc>
              <a:buNone/>
              <a:bidi/>
            </a:pPr>
            <a:r xmlns:a="http://schemas.openxmlformats.org/drawingml/2006/main">
              <a:rPr lang="ar" sz="6000" dirty="0">
                <a:latin typeface="Times New Roman" pitchFamily="18" charset="0"/>
                <a:cs typeface="Times New Roman" pitchFamily="18" charset="0"/>
              </a:rPr>
              <a:t>-بين الانقباضات يسترخي الرحم</a:t>
            </a:r>
          </a:p>
          <a:p>
            <a:pPr xmlns:a="http://schemas.openxmlformats.org/drawingml/2006/main" algn="just">
              <a:lnSpc>
                <a:spcPct val="120000"/>
              </a:lnSpc>
              <a:buNone/>
              <a:bidi/>
            </a:pPr>
            <a:r xmlns:a="http://schemas.openxmlformats.org/drawingml/2006/main">
              <a:rPr lang="ar" sz="6000" dirty="0">
                <a:latin typeface="Times New Roman" pitchFamily="18" charset="0"/>
                <a:cs typeface="Times New Roman" pitchFamily="18" charset="0"/>
              </a:rPr>
              <a:t>-تقل فترات الاسترخاء من 10 دقائق في بداية المخاض إلى 3 دقائق.</a:t>
            </a:r>
          </a:p>
          <a:p>
            <a:pPr xmlns:a="http://schemas.openxmlformats.org/drawingml/2006/main" algn="just">
              <a:lnSpc>
                <a:spcPct val="120000"/>
              </a:lnSpc>
              <a:buNone/>
              <a:bidi/>
            </a:pPr>
            <a:r xmlns:a="http://schemas.openxmlformats.org/drawingml/2006/main">
              <a:rPr lang="ar" sz="6000" dirty="0">
                <a:latin typeface="Times New Roman" pitchFamily="18" charset="0"/>
                <a:cs typeface="Times New Roman" pitchFamily="18" charset="0"/>
              </a:rPr>
              <a:t>-تتغير أيضًا مدة الانقباضات، حيث تزداد من 20-30 ثانية إلى نطاق يتراوح بين 60-90 ثانية</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pPr xmlns:a="http://schemas.openxmlformats.org/drawingml/2006/main" algn="ctr">
              <a:lnSpc>
                <a:spcPct val="100000"/>
              </a:lnSpc>
              <a:bidi/>
            </a:pPr>
            <a:r xmlns:a="http://schemas.openxmlformats.org/drawingml/2006/main">
              <a:rPr lang="ar" sz="6600" b="1" dirty="0">
                <a:solidFill>
                  <a:srgbClr val="C00000"/>
                </a:solidFill>
                <a:latin typeface="Times New Roman" pitchFamily="18" charset="0"/>
                <a:cs typeface="Times New Roman" pitchFamily="18" charset="0"/>
              </a:rPr>
              <a:t>تغيرات الرحم</a:t>
            </a:r>
            <a:endParaRPr xmlns:a="http://schemas.openxmlformats.org/drawingml/2006/main" lang="en-US" sz="66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04931" y="1600200"/>
            <a:ext cx="11947161" cy="5257800"/>
          </a:xfrm>
        </p:spPr>
        <p:txBody>
          <a:bodyPr>
            <a:normAutofit fontScale="62500" lnSpcReduction="20000"/>
          </a:bodyPr>
          <a:lstStyle/>
          <a:p>
            <a:pPr xmlns:a="http://schemas.openxmlformats.org/drawingml/2006/main" algn="just">
              <a:lnSpc>
                <a:spcPct val="120000"/>
              </a:lnSpc>
              <a:buNone/>
              <a:bidi/>
            </a:pPr>
            <a:r xmlns:a="http://schemas.openxmlformats.org/drawingml/2006/main">
              <a:rPr lang="ar" sz="6000" dirty="0">
                <a:latin typeface="Times New Roman" pitchFamily="18" charset="0"/>
                <a:cs typeface="Times New Roman" pitchFamily="18" charset="0"/>
              </a:rPr>
              <a:t>مع تقدم انقباضات المخاض وتصبح منتظمة وقوية، يتمايز الرحم تدريجيًا إلى </a:t>
            </a:r>
            <a:r xmlns:a="http://schemas.openxmlformats.org/drawingml/2006/main">
              <a:rPr lang="ar" sz="6000" u="sng" dirty="0">
                <a:latin typeface="Times New Roman" pitchFamily="18" charset="0"/>
                <a:cs typeface="Times New Roman" pitchFamily="18" charset="0"/>
              </a:rPr>
              <a:t>قسمين متميزين</a:t>
            </a:r>
            <a:endParaRPr xmlns:a="http://schemas.openxmlformats.org/drawingml/2006/main" lang="en-US" sz="6000" dirty="0">
              <a:latin typeface="Times New Roman" pitchFamily="18" charset="0"/>
              <a:cs typeface="Times New Roman" pitchFamily="18" charset="0"/>
            </a:endParaRPr>
          </a:p>
          <a:p>
            <a:pPr xmlns:a="http://schemas.openxmlformats.org/drawingml/2006/main" algn="just">
              <a:lnSpc>
                <a:spcPct val="120000"/>
              </a:lnSpc>
              <a:buNone/>
              <a:bidi/>
            </a:pPr>
            <a:r xmlns:a="http://schemas.openxmlformats.org/drawingml/2006/main">
              <a:rPr lang="ar" sz="6000" dirty="0">
                <a:latin typeface="Times New Roman" pitchFamily="18" charset="0"/>
                <a:cs typeface="Times New Roman" pitchFamily="18" charset="0"/>
              </a:rPr>
              <a:t>أ. </a:t>
            </a:r>
            <a:r xmlns:a="http://schemas.openxmlformats.org/drawingml/2006/main">
              <a:rPr lang="ar" sz="6000" b="1" dirty="0">
                <a:latin typeface="Times New Roman" pitchFamily="18" charset="0"/>
                <a:cs typeface="Times New Roman" pitchFamily="18" charset="0"/>
              </a:rPr>
              <a:t>الجزء العلوي من الرحم: </a:t>
            </a:r>
            <a:r xmlns:a="http://schemas.openxmlformats.org/drawingml/2006/main">
              <a:rPr lang="ar" sz="6000" dirty="0">
                <a:latin typeface="Times New Roman" pitchFamily="18" charset="0"/>
                <a:cs typeface="Times New Roman" pitchFamily="18" charset="0"/>
              </a:rPr>
              <a:t>يصبح سميكًا ونشطًا لطرد الجنين.</a:t>
            </a:r>
          </a:p>
          <a:p>
            <a:pPr xmlns:a="http://schemas.openxmlformats.org/drawingml/2006/main" algn="just">
              <a:lnSpc>
                <a:spcPct val="120000"/>
              </a:lnSpc>
              <a:buNone/>
              <a:bidi/>
            </a:pPr>
            <a:r xmlns:a="http://schemas.openxmlformats.org/drawingml/2006/main">
              <a:rPr lang="ar" sz="6000" dirty="0">
                <a:latin typeface="Times New Roman" pitchFamily="18" charset="0"/>
                <a:cs typeface="Times New Roman" pitchFamily="18" charset="0"/>
              </a:rPr>
              <a:t>ب. </a:t>
            </a:r>
            <a:r xmlns:a="http://schemas.openxmlformats.org/drawingml/2006/main">
              <a:rPr lang="ar" sz="6000" b="1" dirty="0">
                <a:latin typeface="Times New Roman" pitchFamily="18" charset="0"/>
                <a:cs typeface="Times New Roman" pitchFamily="18" charset="0"/>
              </a:rPr>
              <a:t>الجزء السفلي من الرحم: </a:t>
            </a:r>
            <a:r xmlns:a="http://schemas.openxmlformats.org/drawingml/2006/main">
              <a:rPr lang="ar" sz="6000" dirty="0">
                <a:latin typeface="Times New Roman" pitchFamily="18" charset="0"/>
                <a:cs typeface="Times New Roman" pitchFamily="18" charset="0"/>
              </a:rPr>
              <a:t>يصبح جداره رقيقًا ومرنًا وسلبيًا بحيث يمكن دفع الجنين للخارج بسهولة</a:t>
            </a:r>
          </a:p>
          <a:p>
            <a:pPr algn="just">
              <a:lnSpc>
                <a:spcPct val="120000"/>
              </a:lnSpc>
              <a:buNone/>
            </a:pPr>
            <a:endParaRPr lang="en-US" sz="6000" dirty="0">
              <a:latin typeface="Times New Roman" pitchFamily="18" charset="0"/>
              <a:cs typeface="Times New Roman"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pPr xmlns:a="http://schemas.openxmlformats.org/drawingml/2006/main" algn="just">
              <a:lnSpc>
                <a:spcPct val="100000"/>
              </a:lnSpc>
              <a:bidi/>
            </a:pPr>
            <a:r xmlns:a="http://schemas.openxmlformats.org/drawingml/2006/main">
              <a:rPr lang="ar" sz="7200" b="1" dirty="0">
                <a:solidFill>
                  <a:srgbClr val="C00000"/>
                </a:solidFill>
                <a:latin typeface="Times New Roman" pitchFamily="18" charset="0"/>
                <a:cs typeface="Times New Roman" pitchFamily="18" charset="0"/>
              </a:rPr>
              <a:t>تغيرات عنق الرحم</a:t>
            </a:r>
            <a:endParaRPr xmlns:a="http://schemas.openxmlformats.org/drawingml/2006/main" lang="en-US" sz="7200" dirty="0">
              <a:latin typeface="Times New Roman" pitchFamily="18" charset="0"/>
              <a:cs typeface="Times New Roman" pitchFamily="18" charset="0"/>
            </a:endParaRPr>
          </a:p>
        </p:txBody>
      </p:sp>
      <p:sp>
        <p:nvSpPr>
          <p:cNvPr id="3" name="Content Placeholder 2"/>
          <p:cNvSpPr>
            <a:spLocks noGrp="1"/>
          </p:cNvSpPr>
          <p:nvPr>
            <p:ph idx="1"/>
          </p:nvPr>
        </p:nvSpPr>
        <p:spPr>
          <a:xfrm>
            <a:off x="0" y="1543987"/>
            <a:ext cx="12192000" cy="5314013"/>
          </a:xfrm>
        </p:spPr>
        <p:txBody>
          <a:bodyPr>
            <a:normAutofit fontScale="85000" lnSpcReduction="10000"/>
          </a:bodyPr>
          <a:lstStyle/>
          <a:p>
            <a:pPr xmlns:a="http://schemas.openxmlformats.org/drawingml/2006/main" algn="just">
              <a:lnSpc>
                <a:spcPct val="120000"/>
              </a:lnSpc>
              <a:buNone/>
              <a:bidi/>
            </a:pPr>
            <a:r xmlns:a="http://schemas.openxmlformats.org/drawingml/2006/main">
              <a:rPr lang="ar" sz="5200" b="1" dirty="0">
                <a:latin typeface="Times New Roman" pitchFamily="18" charset="0"/>
                <a:cs typeface="Times New Roman" pitchFamily="18" charset="0"/>
              </a:rPr>
              <a:t>تمدد</a:t>
            </a:r>
            <a:r xmlns:a="http://schemas.openxmlformats.org/drawingml/2006/main">
              <a:rPr lang="ar" sz="4000" b="1" dirty="0">
                <a:latin typeface="Times New Roman" pitchFamily="18" charset="0"/>
                <a:cs typeface="Times New Roman" pitchFamily="18" charset="0"/>
              </a:rPr>
              <a:t> </a:t>
            </a:r>
            <a:endParaRPr xmlns:a="http://schemas.openxmlformats.org/drawingml/2006/main" lang="en-US" sz="4000" dirty="0">
              <a:latin typeface="Times New Roman" pitchFamily="18" charset="0"/>
              <a:cs typeface="Times New Roman" pitchFamily="18" charset="0"/>
            </a:endParaRPr>
          </a:p>
          <a:p>
            <a:pPr xmlns:a="http://schemas.openxmlformats.org/drawingml/2006/main">
              <a:lnSpc>
                <a:spcPct val="120000"/>
              </a:lnSpc>
              <a:buFont typeface="Wingdings" pitchFamily="2" charset="2"/>
              <a:buChar char="§"/>
              <a:bidi/>
            </a:pPr>
            <a:r xmlns:a="http://schemas.openxmlformats.org/drawingml/2006/main">
              <a:rPr lang="ar" sz="4000" dirty="0">
                <a:latin typeface="Times New Roman" pitchFamily="18" charset="0"/>
                <a:cs typeface="Times New Roman" pitchFamily="18" charset="0"/>
              </a:rPr>
              <a:t>توسع </a:t>
            </a:r>
            <a:r xmlns:a="http://schemas.openxmlformats.org/drawingml/2006/main">
              <a:rPr lang="ar" sz="4000" dirty="0" err="1">
                <a:latin typeface="Times New Roman" pitchFamily="18" charset="0"/>
                <a:cs typeface="Times New Roman" pitchFamily="18" charset="0"/>
              </a:rPr>
              <a:t>فتحة عنق الرحم الخارجية </a:t>
            </a:r>
            <a:r xmlns:a="http://schemas.openxmlformats.org/drawingml/2006/main">
              <a:rPr lang="ar" sz="4000" dirty="0">
                <a:latin typeface="Times New Roman" pitchFamily="18" charset="0"/>
                <a:cs typeface="Times New Roman" pitchFamily="18" charset="0"/>
              </a:rPr>
              <a:t>من فتحة يبلغ عرضها بضعة ملليمترات إلى فتحة كبيرة بما يكفي للسماح بمرور الجنين (حتى 10 سم) في المقام الأول نتيجة لانقباضات الرحم وثانيًا نتيجة لضغط الجزء المقدم.</a:t>
            </a:r>
          </a:p>
          <a:p>
            <a:pPr xmlns:a="http://schemas.openxmlformats.org/drawingml/2006/main" algn="just">
              <a:lnSpc>
                <a:spcPct val="120000"/>
              </a:lnSpc>
              <a:buFont typeface="Wingdings" pitchFamily="2" charset="2"/>
              <a:buChar char="§"/>
              <a:bidi/>
            </a:pPr>
            <a:r xmlns:a="http://schemas.openxmlformats.org/drawingml/2006/main">
              <a:rPr lang="ar" sz="4000" dirty="0">
                <a:latin typeface="Times New Roman" pitchFamily="18" charset="0"/>
                <a:cs typeface="Times New Roman" pitchFamily="18" charset="0"/>
              </a:rPr>
              <a:t>مع بدء التوسع، تزداد كمية الإفرازات المهبلية (تظهر)، لأنها تتحرك.</a:t>
            </a:r>
          </a:p>
          <a:p>
            <a:pPr xmlns:a="http://schemas.openxmlformats.org/drawingml/2006/main" algn="just">
              <a:lnSpc>
                <a:spcPct val="120000"/>
              </a:lnSpc>
              <a:buFont typeface="Wingdings" pitchFamily="2" charset="2"/>
              <a:buChar char="§"/>
              <a:bidi/>
            </a:pPr>
            <a:r xmlns:a="http://schemas.openxmlformats.org/drawingml/2006/main">
              <a:rPr lang="ar" sz="4000" dirty="0">
                <a:latin typeface="Times New Roman" pitchFamily="18" charset="0"/>
                <a:cs typeface="Times New Roman" pitchFamily="18" charset="0"/>
              </a:rPr>
              <a:t>تمزق الشعيرات الدموية الدقيقة في عنق الرحم</a:t>
            </a:r>
            <a:endParaRPr xmlns:a="http://schemas.openxmlformats.org/drawingml/2006/main" lang="en-US" dirty="0">
              <a:latin typeface="Times New Roman" pitchFamily="18" charset="0"/>
              <a:cs typeface="Times New Roman"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1B2EB-7B1B-DF34-4ADC-E1860FDE2B7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17A2B4B-1AC4-922F-6DF0-7131DF3523DA}"/>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695F2B02-376D-AE1F-3F63-C8F3735CC1BE}"/>
              </a:ext>
            </a:extLst>
          </p:cNvPr>
          <p:cNvPicPr>
            <a:picLocks noChangeAspect="1"/>
          </p:cNvPicPr>
          <p:nvPr/>
        </p:nvPicPr>
        <p:blipFill>
          <a:blip r:embed="rId2"/>
          <a:stretch>
            <a:fillRect/>
          </a:stretch>
        </p:blipFill>
        <p:spPr>
          <a:xfrm>
            <a:off x="284813" y="127730"/>
            <a:ext cx="11797259" cy="6602540"/>
          </a:xfrm>
          <a:prstGeom prst="rect">
            <a:avLst/>
          </a:prstGeom>
        </p:spPr>
      </p:pic>
    </p:spTree>
    <p:extLst>
      <p:ext uri="{BB962C8B-B14F-4D97-AF65-F5344CB8AC3E}">
        <p14:creationId xmlns:p14="http://schemas.microsoft.com/office/powerpoint/2010/main" val="21764167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pPr xmlns:a="http://schemas.openxmlformats.org/drawingml/2006/main" algn="just">
              <a:lnSpc>
                <a:spcPct val="100000"/>
              </a:lnSpc>
              <a:bidi/>
            </a:pPr>
            <a:r xmlns:a="http://schemas.openxmlformats.org/drawingml/2006/main">
              <a:rPr lang="ar" sz="7200" b="1" dirty="0">
                <a:solidFill>
                  <a:srgbClr val="C00000"/>
                </a:solidFill>
                <a:latin typeface="Times New Roman" pitchFamily="18" charset="0"/>
                <a:cs typeface="Times New Roman" pitchFamily="18" charset="0"/>
              </a:rPr>
              <a:t>تغيرات عنق الرحم</a:t>
            </a:r>
          </a:p>
        </p:txBody>
      </p:sp>
      <p:sp>
        <p:nvSpPr>
          <p:cNvPr id="3" name="Content Placeholder 2"/>
          <p:cNvSpPr>
            <a:spLocks noGrp="1"/>
          </p:cNvSpPr>
          <p:nvPr>
            <p:ph idx="1"/>
          </p:nvPr>
        </p:nvSpPr>
        <p:spPr>
          <a:xfrm>
            <a:off x="0" y="1600200"/>
            <a:ext cx="12067083" cy="5257800"/>
          </a:xfrm>
        </p:spPr>
        <p:txBody>
          <a:bodyPr>
            <a:normAutofit fontScale="70000" lnSpcReduction="20000"/>
          </a:bodyPr>
          <a:lstStyle/>
          <a:p>
            <a:pPr xmlns:a="http://schemas.openxmlformats.org/drawingml/2006/main" algn="just">
              <a:lnSpc>
                <a:spcPct val="110000"/>
              </a:lnSpc>
              <a:buNone/>
              <a:bidi/>
            </a:pPr>
            <a:r xmlns:a="http://schemas.openxmlformats.org/drawingml/2006/main">
              <a:rPr lang="ar" sz="6900" b="1" dirty="0">
                <a:latin typeface="Times New Roman" pitchFamily="18" charset="0"/>
                <a:cs typeface="Times New Roman" pitchFamily="18" charset="0"/>
              </a:rPr>
              <a:t>محو</a:t>
            </a:r>
            <a:r xmlns:a="http://schemas.openxmlformats.org/drawingml/2006/main">
              <a:rPr lang="ar" sz="6000" dirty="0">
                <a:latin typeface="Times New Roman" pitchFamily="18" charset="0"/>
                <a:cs typeface="Times New Roman" pitchFamily="18" charset="0"/>
              </a:rPr>
              <a:t> </a:t>
            </a:r>
          </a:p>
          <a:p>
            <a:pPr xmlns:a="http://schemas.openxmlformats.org/drawingml/2006/main" algn="just">
              <a:lnSpc>
                <a:spcPct val="110000"/>
              </a:lnSpc>
              <a:bidi/>
            </a:pPr>
            <a:r xmlns:a="http://schemas.openxmlformats.org/drawingml/2006/main">
              <a:rPr lang="ar" sz="6000" dirty="0">
                <a:latin typeface="Times New Roman" pitchFamily="18" charset="0"/>
                <a:cs typeface="Times New Roman" pitchFamily="18" charset="0"/>
              </a:rPr>
              <a:t>قصر وتقلص قناة عنق الرحم بشكل منفصل عن الرحم.</a:t>
            </a:r>
          </a:p>
          <a:p>
            <a:pPr xmlns:a="http://schemas.openxmlformats.org/drawingml/2006/main" algn="just">
              <a:lnSpc>
                <a:spcPct val="110000"/>
              </a:lnSpc>
              <a:bidi/>
            </a:pPr>
            <a:r xmlns:a="http://schemas.openxmlformats.org/drawingml/2006/main">
              <a:rPr lang="ar" sz="6000" dirty="0">
                <a:latin typeface="Times New Roman" pitchFamily="18" charset="0"/>
                <a:cs typeface="Times New Roman" pitchFamily="18" charset="0"/>
              </a:rPr>
              <a:t>يتم التعبير عنها بالنسبة المئوية.</a:t>
            </a:r>
          </a:p>
          <a:p>
            <a:pPr xmlns:a="http://schemas.openxmlformats.org/drawingml/2006/main" algn="just">
              <a:lnSpc>
                <a:spcPct val="100000"/>
              </a:lnSpc>
              <a:buNone/>
              <a:bidi/>
            </a:pPr>
            <a:r xmlns:a="http://schemas.openxmlformats.org/drawingml/2006/main">
              <a:rPr lang="ar" sz="6000" dirty="0">
                <a:latin typeface="Times New Roman" pitchFamily="18" charset="0"/>
                <a:cs typeface="Times New Roman" pitchFamily="18" charset="0"/>
              </a:rPr>
              <a:t>- في حالات الولادة المبكرة، يتم المحو قبل بدء التوسيع</a:t>
            </a:r>
          </a:p>
          <a:p>
            <a:pPr xmlns:a="http://schemas.openxmlformats.org/drawingml/2006/main" algn="just">
              <a:lnSpc>
                <a:spcPct val="100000"/>
              </a:lnSpc>
              <a:buNone/>
              <a:bidi/>
            </a:pPr>
            <a:r xmlns:a="http://schemas.openxmlformats.org/drawingml/2006/main">
              <a:rPr lang="ar" sz="6000" dirty="0">
                <a:latin typeface="Times New Roman" pitchFamily="18" charset="0"/>
                <a:cs typeface="Times New Roman" pitchFamily="18" charset="0"/>
              </a:rPr>
              <a:t>- في حالات متعددة، قد يحدث التمدد قبل اكتمال المحو</a:t>
            </a:r>
          </a:p>
          <a:p>
            <a:pPr algn="just">
              <a:lnSpc>
                <a:spcPct val="110000"/>
              </a:lnSpc>
            </a:pPr>
            <a:endParaRPr lang="en-US" sz="6000" dirty="0">
              <a:latin typeface="Times New Roman" pitchFamily="18" charset="0"/>
              <a:cs typeface="Times New Roman" pitchFamily="18" charset="0"/>
            </a:endParaRPr>
          </a:p>
          <a:p>
            <a:pPr algn="just">
              <a:lnSpc>
                <a:spcPct val="110000"/>
              </a:lnSpc>
            </a:pPr>
            <a:endParaRPr lang="en-US" dirty="0">
              <a:latin typeface="Times New Roman" pitchFamily="18" charset="0"/>
              <a:cs typeface="Times New Roman" pitchFamily="18"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pPr xmlns:a="http://schemas.openxmlformats.org/drawingml/2006/main" algn="just">
              <a:lnSpc>
                <a:spcPct val="100000"/>
              </a:lnSpc>
              <a:bidi/>
            </a:pPr>
            <a:r xmlns:a="http://schemas.openxmlformats.org/drawingml/2006/main">
              <a:rPr lang="ar" sz="5400" b="1" dirty="0">
                <a:solidFill>
                  <a:srgbClr val="C00000"/>
                </a:solidFill>
                <a:latin typeface="Times New Roman" pitchFamily="18" charset="0"/>
                <a:cs typeface="Times New Roman" pitchFamily="18" charset="0"/>
              </a:rPr>
              <a:t>مكونات العمل:</a:t>
            </a:r>
            <a:endParaRPr xmlns:a="http://schemas.openxmlformats.org/drawingml/2006/main" lang="en-US" sz="54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295400"/>
            <a:ext cx="12037102" cy="5562600"/>
          </a:xfrm>
        </p:spPr>
        <p:txBody>
          <a:bodyPr>
            <a:normAutofit fontScale="32500" lnSpcReduction="20000"/>
          </a:bodyPr>
          <a:lstStyle/>
          <a:p>
            <a:pPr xmlns:a="http://schemas.openxmlformats.org/drawingml/2006/main" algn="just">
              <a:lnSpc>
                <a:spcPct val="120000"/>
              </a:lnSpc>
              <a:buNone/>
              <a:bidi/>
            </a:pPr>
            <a:r xmlns:a="http://schemas.openxmlformats.org/drawingml/2006/main">
              <a:rPr lang="ar" sz="11100" b="1" dirty="0">
                <a:latin typeface="Times New Roman" pitchFamily="18" charset="0"/>
                <a:cs typeface="Times New Roman" pitchFamily="18" charset="0"/>
              </a:rPr>
              <a:t>د. النفس </a:t>
            </a:r>
            <a:r xmlns:a="http://schemas.openxmlformats.org/drawingml/2006/main">
              <a:rPr lang="ar" sz="11100" dirty="0">
                <a:latin typeface="Times New Roman" pitchFamily="18" charset="0"/>
                <a:cs typeface="Times New Roman" pitchFamily="18" charset="0"/>
              </a:rPr>
              <a:t>: موقف المرأة.</a:t>
            </a:r>
          </a:p>
          <a:p>
            <a:pPr xmlns:a="http://schemas.openxmlformats.org/drawingml/2006/main" algn="just">
              <a:lnSpc>
                <a:spcPct val="120000"/>
              </a:lnSpc>
              <a:buNone/>
              <a:bidi/>
            </a:pPr>
            <a:r xmlns:a="http://schemas.openxmlformats.org/drawingml/2006/main">
              <a:rPr lang="ar" sz="11100" dirty="0">
                <a:latin typeface="Times New Roman" pitchFamily="18" charset="0"/>
                <a:cs typeface="Times New Roman" pitchFamily="18" charset="0"/>
              </a:rPr>
              <a:t>-الحالة النفسية أو المشاعر التي تجلبها المرأة معها إلى الولادة.</a:t>
            </a:r>
          </a:p>
          <a:p>
            <a:pPr xmlns:a="http://schemas.openxmlformats.org/drawingml/2006/main" algn="just">
              <a:lnSpc>
                <a:spcPct val="120000"/>
              </a:lnSpc>
              <a:buNone/>
              <a:bidi/>
            </a:pPr>
            <a:r xmlns:a="http://schemas.openxmlformats.org/drawingml/2006/main">
              <a:rPr lang="ar" sz="11100" dirty="0">
                <a:latin typeface="Times New Roman" pitchFamily="18" charset="0"/>
                <a:cs typeface="Times New Roman" pitchFamily="18" charset="0"/>
              </a:rPr>
              <a:t>-الشعور بالخوف أو القلق.</a:t>
            </a:r>
          </a:p>
          <a:p>
            <a:pPr xmlns:a="http://schemas.openxmlformats.org/drawingml/2006/main" algn="just">
              <a:lnSpc>
                <a:spcPct val="120000"/>
              </a:lnSpc>
              <a:buNone/>
              <a:bidi/>
            </a:pPr>
            <a:r xmlns:a="http://schemas.openxmlformats.org/drawingml/2006/main">
              <a:rPr lang="ar" sz="11100" dirty="0">
                <a:latin typeface="Times New Roman" pitchFamily="18" charset="0"/>
                <a:cs typeface="Times New Roman" pitchFamily="18" charset="0"/>
              </a:rPr>
              <a:t>- شعور بالإثارة أو المفاجأة</a:t>
            </a:r>
          </a:p>
          <a:p>
            <a:pPr xmlns:a="http://schemas.openxmlformats.org/drawingml/2006/main" algn="just">
              <a:lnSpc>
                <a:spcPct val="120000"/>
              </a:lnSpc>
              <a:buNone/>
              <a:bidi/>
            </a:pPr>
            <a:r xmlns:a="http://schemas.openxmlformats.org/drawingml/2006/main">
              <a:rPr lang="ar" sz="11100" dirty="0">
                <a:latin typeface="Times New Roman" pitchFamily="18" charset="0"/>
                <a:cs typeface="Times New Roman" pitchFamily="18" charset="0"/>
              </a:rPr>
              <a:t>- النساء اللاتي يتمكنن من إدارة المخاض بشكل أفضل هن عادةً أولئك اللاتي يتمتعن بإحساس قوي بتقدير الذات وشخص داعم ذي معنى.</a:t>
            </a:r>
          </a:p>
          <a:p>
            <a:pPr algn="just">
              <a:lnSpc>
                <a:spcPct val="120000"/>
              </a:lnSpc>
              <a:buNone/>
            </a:pPr>
            <a:endParaRPr lang="en-US" sz="4400" dirty="0">
              <a:latin typeface="Times New Roman" pitchFamily="18" charset="0"/>
              <a:cs typeface="Times New Roman" pitchFamily="18" charset="0"/>
            </a:endParaRPr>
          </a:p>
          <a:p>
            <a:pPr xmlns:a="http://schemas.openxmlformats.org/drawingml/2006/main" algn="just">
              <a:lnSpc>
                <a:spcPct val="120000"/>
              </a:lnSpc>
              <a:buNone/>
              <a:bidi/>
            </a:pPr>
            <a:r xmlns:a="http://schemas.openxmlformats.org/drawingml/2006/main">
              <a:rPr lang="ar" sz="4400" b="1" dirty="0">
                <a:latin typeface="Times New Roman" pitchFamily="18" charset="0"/>
                <a:cs typeface="Times New Roman" pitchFamily="18" charset="0"/>
              </a:rPr>
              <a:t> </a:t>
            </a:r>
            <a:endParaRPr xmlns:a="http://schemas.openxmlformats.org/drawingml/2006/main" lang="en-US" sz="4400" dirty="0">
              <a:latin typeface="Times New Roman" pitchFamily="18" charset="0"/>
              <a:cs typeface="Times New Roman" pitchFamily="18" charset="0"/>
            </a:endParaRPr>
          </a:p>
          <a:p>
            <a:pPr algn="just">
              <a:lnSpc>
                <a:spcPct val="120000"/>
              </a:lnSpc>
              <a:buNone/>
            </a:pPr>
            <a:endParaRPr lang="en-US" sz="4300" dirty="0">
              <a:latin typeface="Times New Roman" pitchFamily="18" charset="0"/>
              <a:cs typeface="Times New Roman" pitchFamily="18" charset="0"/>
            </a:endParaRPr>
          </a:p>
          <a:p>
            <a:pPr algn="just">
              <a:lnSpc>
                <a:spcPct val="120000"/>
              </a:lnSpc>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8284298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pPr xmlns:a="http://schemas.openxmlformats.org/drawingml/2006/main" algn="just">
              <a:lnSpc>
                <a:spcPct val="100000"/>
              </a:lnSpc>
              <a:bidi/>
            </a:pPr>
            <a:r xmlns:a="http://schemas.openxmlformats.org/drawingml/2006/main">
              <a:rPr lang="ar" sz="7200" b="1" dirty="0">
                <a:solidFill>
                  <a:srgbClr val="C00000"/>
                </a:solidFill>
                <a:latin typeface="Times New Roman" pitchFamily="18" charset="0"/>
                <a:cs typeface="Times New Roman" pitchFamily="18" charset="0"/>
              </a:rPr>
              <a:t>مراحل المخاض</a:t>
            </a:r>
            <a:endParaRPr xmlns:a="http://schemas.openxmlformats.org/drawingml/2006/main" lang="en-US" sz="72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64892" y="1219200"/>
            <a:ext cx="10503108" cy="5638800"/>
          </a:xfrm>
        </p:spPr>
        <p:txBody>
          <a:bodyPr>
            <a:noAutofit/>
          </a:bodyPr>
          <a:lstStyle/>
          <a:p>
            <a:pPr xmlns:a="http://schemas.openxmlformats.org/drawingml/2006/main" algn="just">
              <a:lnSpc>
                <a:spcPct val="100000"/>
              </a:lnSpc>
              <a:buNone/>
              <a:bidi/>
            </a:pPr>
            <a:r xmlns:a="http://schemas.openxmlformats.org/drawingml/2006/main">
              <a:rPr lang="ar" sz="4000" b="1" dirty="0">
                <a:latin typeface="Times New Roman" pitchFamily="18" charset="0"/>
                <a:cs typeface="Times New Roman" pitchFamily="18" charset="0"/>
              </a:rPr>
              <a:t>المرحلة الأولى</a:t>
            </a:r>
            <a:r xmlns:a="http://schemas.openxmlformats.org/drawingml/2006/main">
              <a:rPr lang="ar" sz="4000" dirty="0">
                <a:latin typeface="Times New Roman" pitchFamily="18" charset="0"/>
                <a:cs typeface="Times New Roman" pitchFamily="18" charset="0"/>
              </a:rPr>
              <a:t> </a:t>
            </a:r>
          </a:p>
          <a:p>
            <a:pPr xmlns:a="http://schemas.openxmlformats.org/drawingml/2006/main" algn="just">
              <a:lnSpc>
                <a:spcPct val="100000"/>
              </a:lnSpc>
              <a:bidi/>
            </a:pPr>
            <a:r xmlns:a="http://schemas.openxmlformats.org/drawingml/2006/main">
              <a:rPr lang="ar" sz="4000" dirty="0">
                <a:latin typeface="Times New Roman" pitchFamily="18" charset="0"/>
                <a:cs typeface="Times New Roman" pitchFamily="18" charset="0"/>
              </a:rPr>
              <a:t>يبدأ مع بداية الانقباضات الرحمية المنتظمة وينتهي بالتوسع الكامل والاختفاء.</a:t>
            </a:r>
          </a:p>
          <a:p>
            <a:pPr xmlns:a="http://schemas.openxmlformats.org/drawingml/2006/main" algn="just">
              <a:lnSpc>
                <a:spcPct val="100000"/>
              </a:lnSpc>
              <a:bidi/>
            </a:pPr>
            <a:r xmlns:a="http://schemas.openxmlformats.org/drawingml/2006/main">
              <a:rPr lang="ar" sz="4000" dirty="0">
                <a:latin typeface="Times New Roman" pitchFamily="18" charset="0"/>
                <a:cs typeface="Times New Roman" pitchFamily="18" charset="0"/>
              </a:rPr>
              <a:t>مقسمة إلى ثلاث مراحل:</a:t>
            </a:r>
          </a:p>
          <a:p>
            <a:pPr xmlns:a="http://schemas.openxmlformats.org/drawingml/2006/main" algn="just">
              <a:lnSpc>
                <a:spcPct val="100000"/>
              </a:lnSpc>
              <a:buNone/>
              <a:bidi/>
            </a:pPr>
            <a:r xmlns:a="http://schemas.openxmlformats.org/drawingml/2006/main">
              <a:rPr lang="ar" sz="4000" dirty="0">
                <a:latin typeface="Times New Roman" pitchFamily="18" charset="0"/>
                <a:cs typeface="Times New Roman" pitchFamily="18" charset="0"/>
              </a:rPr>
              <a:t>أ- كامن،</a:t>
            </a:r>
          </a:p>
          <a:p>
            <a:pPr xmlns:a="http://schemas.openxmlformats.org/drawingml/2006/main" algn="just">
              <a:lnSpc>
                <a:spcPct val="100000"/>
              </a:lnSpc>
              <a:buNone/>
              <a:bidi/>
            </a:pPr>
            <a:r xmlns:a="http://schemas.openxmlformats.org/drawingml/2006/main">
              <a:rPr lang="ar" sz="4000" dirty="0">
                <a:latin typeface="Times New Roman" pitchFamily="18" charset="0"/>
                <a:cs typeface="Times New Roman" pitchFamily="18" charset="0"/>
              </a:rPr>
              <a:t>ب-نشط،</a:t>
            </a:r>
          </a:p>
          <a:p>
            <a:pPr xmlns:a="http://schemas.openxmlformats.org/drawingml/2006/main" algn="just">
              <a:lnSpc>
                <a:spcPct val="100000"/>
              </a:lnSpc>
              <a:buNone/>
              <a:bidi/>
            </a:pPr>
            <a:r xmlns:a="http://schemas.openxmlformats.org/drawingml/2006/main">
              <a:rPr lang="ar" sz="4000" dirty="0">
                <a:latin typeface="Times New Roman" pitchFamily="18" charset="0"/>
                <a:cs typeface="Times New Roman" pitchFamily="18" charset="0"/>
              </a:rPr>
              <a:t>انتقال-c</a:t>
            </a:r>
          </a:p>
          <a:p>
            <a:pPr algn="just">
              <a:lnSpc>
                <a:spcPct val="100000"/>
              </a:lnSpc>
            </a:pPr>
            <a:endParaRPr lang="en-US" sz="3600"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pPr xmlns:a="http://schemas.openxmlformats.org/drawingml/2006/main" algn="just">
              <a:lnSpc>
                <a:spcPct val="100000"/>
              </a:lnSpc>
              <a:bidi/>
            </a:pPr>
            <a:br xmlns:a="http://schemas.openxmlformats.org/drawingml/2006/main">
              <a:rPr lang="en-US" sz="6600" b="1" dirty="0">
                <a:solidFill>
                  <a:srgbClr val="C00000"/>
                </a:solidFill>
                <a:latin typeface="Times New Roman" pitchFamily="18" charset="0"/>
                <a:cs typeface="Times New Roman" pitchFamily="18" charset="0"/>
              </a:rPr>
            </a:br>
            <a:r xmlns:a="http://schemas.openxmlformats.org/drawingml/2006/main">
              <a:rPr lang="ar" sz="6000" b="1" dirty="0">
                <a:solidFill>
                  <a:srgbClr val="C00000"/>
                </a:solidFill>
                <a:latin typeface="Times New Roman" pitchFamily="18" charset="0"/>
                <a:cs typeface="Times New Roman" pitchFamily="18" charset="0"/>
              </a:rPr>
              <a:t>نظريات بداية المخاض:</a:t>
            </a:r>
            <a:br xmlns:a="http://schemas.openxmlformats.org/drawingml/2006/main">
              <a:rPr lang="en-US" sz="6600" dirty="0">
                <a:solidFill>
                  <a:srgbClr val="C00000"/>
                </a:solidFill>
                <a:latin typeface="Times New Roman" pitchFamily="18" charset="0"/>
                <a:cs typeface="Times New Roman" pitchFamily="18" charset="0"/>
              </a:rPr>
            </a:br>
            <a:endParaRPr xmlns:a="http://schemas.openxmlformats.org/drawingml/2006/main" lang="en-US" sz="66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600200"/>
            <a:ext cx="11917180" cy="5130384"/>
          </a:xfrm>
        </p:spPr>
        <p:txBody>
          <a:bodyPr>
            <a:normAutofit fontScale="62500" lnSpcReduction="20000"/>
          </a:bodyPr>
          <a:lstStyle/>
          <a:p>
            <a:pPr xmlns:a="http://schemas.openxmlformats.org/drawingml/2006/main" algn="just">
              <a:lnSpc>
                <a:spcPct val="100000"/>
              </a:lnSpc>
              <a:buNone/>
              <a:bidi/>
            </a:pPr>
            <a:r xmlns:a="http://schemas.openxmlformats.org/drawingml/2006/main">
              <a:rPr lang="ar" sz="5800" b="1" dirty="0">
                <a:latin typeface="Times New Roman" pitchFamily="18" charset="0"/>
                <a:cs typeface="Times New Roman" pitchFamily="18" charset="0"/>
              </a:rPr>
              <a:t>1- نظرية تمدد الرحم: </a:t>
            </a:r>
            <a:r xmlns:a="http://schemas.openxmlformats.org/drawingml/2006/main">
              <a:rPr lang="ar" sz="5800" dirty="0">
                <a:latin typeface="Times New Roman" pitchFamily="18" charset="0"/>
                <a:cs typeface="Times New Roman" pitchFamily="18" charset="0"/>
              </a:rPr>
              <a:t>أي عضو مجوف في الجسم عندما يتم تمديده إلى أقصى طاقته سوف ينقبض بالضرورة ويفرغ</a:t>
            </a:r>
          </a:p>
          <a:p>
            <a:pPr xmlns:a="http://schemas.openxmlformats.org/drawingml/2006/main" algn="just">
              <a:lnSpc>
                <a:spcPct val="110000"/>
              </a:lnSpc>
              <a:buNone/>
              <a:bidi/>
            </a:pPr>
            <a:r xmlns:a="http://schemas.openxmlformats.org/drawingml/2006/main">
              <a:rPr lang="ar" sz="5800" b="1" dirty="0">
                <a:latin typeface="Times New Roman" pitchFamily="18" charset="0"/>
                <a:cs typeface="Times New Roman" pitchFamily="18" charset="0"/>
              </a:rPr>
              <a:t>2- نظرية الأوكسيتوسين</a:t>
            </a:r>
          </a:p>
          <a:p>
            <a:pPr xmlns:a="http://schemas.openxmlformats.org/drawingml/2006/main" algn="just">
              <a:lnSpc>
                <a:spcPct val="110000"/>
              </a:lnSpc>
              <a:buFont typeface="Wingdings" pitchFamily="2" charset="2"/>
              <a:buChar char="§"/>
              <a:bidi/>
            </a:pPr>
            <a:r xmlns:a="http://schemas.openxmlformats.org/drawingml/2006/main">
              <a:rPr lang="ar" sz="5800" dirty="0">
                <a:latin typeface="Times New Roman" pitchFamily="18" charset="0"/>
                <a:cs typeface="Times New Roman" pitchFamily="18" charset="0"/>
              </a:rPr>
              <a:t>تنتج الغدة النخامية الخلفية </a:t>
            </a:r>
            <a:r xmlns:a="http://schemas.openxmlformats.org/drawingml/2006/main">
              <a:rPr lang="ar" sz="5800" dirty="0">
                <a:solidFill>
                  <a:srgbClr val="FF0000"/>
                </a:solidFill>
                <a:latin typeface="Times New Roman" pitchFamily="18" charset="0"/>
                <a:cs typeface="Times New Roman" pitchFamily="18" charset="0"/>
              </a:rPr>
              <a:t>هرمون الأوكسيتوسين </a:t>
            </a:r>
            <a:r xmlns:a="http://schemas.openxmlformats.org/drawingml/2006/main">
              <a:rPr lang="ar" sz="5800" dirty="0">
                <a:latin typeface="Times New Roman" pitchFamily="18" charset="0"/>
                <a:cs typeface="Times New Roman" pitchFamily="18" charset="0"/>
              </a:rPr>
              <a:t>أثناء الولادة، وهو ما يسبب انقباض العضلات الملساء في الجسم.</a:t>
            </a:r>
          </a:p>
          <a:p>
            <a:pPr xmlns:a="http://schemas.openxmlformats.org/drawingml/2006/main" marL="0" indent="0" algn="just">
              <a:lnSpc>
                <a:spcPct val="110000"/>
              </a:lnSpc>
              <a:buNone/>
              <a:bidi/>
            </a:pPr>
            <a:r xmlns:a="http://schemas.openxmlformats.org/drawingml/2006/main">
              <a:rPr lang="ar" sz="5800" b="1" dirty="0">
                <a:latin typeface="Times New Roman" pitchFamily="18" charset="0"/>
                <a:cs typeface="Times New Roman" pitchFamily="18" charset="0"/>
              </a:rPr>
              <a:t>3- نظرية الحرمان من البروجسترون (الانسحاب)</a:t>
            </a:r>
          </a:p>
          <a:p>
            <a:pPr xmlns:a="http://schemas.openxmlformats.org/drawingml/2006/main" algn="just">
              <a:lnSpc>
                <a:spcPct val="110000"/>
              </a:lnSpc>
              <a:buFont typeface="Wingdings" pitchFamily="2" charset="2"/>
              <a:buChar char="§"/>
              <a:bidi/>
            </a:pPr>
            <a:r xmlns:a="http://schemas.openxmlformats.org/drawingml/2006/main">
              <a:rPr lang="ar" sz="5800" dirty="0">
                <a:latin typeface="Times New Roman" pitchFamily="18" charset="0"/>
                <a:cs typeface="Times New Roman" pitchFamily="18" charset="0"/>
              </a:rPr>
              <a:t>تم تصميمه لتعزيز الحمل وتثبيط حركة الرحم.</a:t>
            </a:r>
          </a:p>
          <a:p>
            <a:pPr algn="just">
              <a:lnSpc>
                <a:spcPct val="110000"/>
              </a:lnSpc>
              <a:buFont typeface="Wingdings" pitchFamily="2" charset="2"/>
              <a:buChar char="§"/>
            </a:pPr>
            <a:endParaRPr lang="en-US" sz="6000" dirty="0">
              <a:latin typeface="Times New Roman" pitchFamily="18" charset="0"/>
              <a:cs typeface="Times New Roman" pitchFamily="18" charset="0"/>
            </a:endParaRPr>
          </a:p>
          <a:p>
            <a:pPr algn="just">
              <a:lnSpc>
                <a:spcPct val="100000"/>
              </a:lnSpc>
              <a:buNone/>
            </a:pPr>
            <a:endParaRPr lang="en-US" sz="6000" dirty="0">
              <a:latin typeface="Times New Roman" pitchFamily="18" charset="0"/>
              <a:cs typeface="Times New Roman" pitchFamily="18"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pPr xmlns:a="http://schemas.openxmlformats.org/drawingml/2006/main" algn="just">
              <a:lnSpc>
                <a:spcPct val="100000"/>
              </a:lnSpc>
              <a:bidi/>
            </a:pPr>
            <a:r xmlns:a="http://schemas.openxmlformats.org/drawingml/2006/main">
              <a:rPr lang="ar" sz="7200" b="1" dirty="0">
                <a:solidFill>
                  <a:srgbClr val="C00000"/>
                </a:solidFill>
                <a:latin typeface="Times New Roman" pitchFamily="18" charset="0"/>
                <a:cs typeface="Times New Roman" pitchFamily="18" charset="0"/>
              </a:rPr>
              <a:t>المرحلة الأولى</a:t>
            </a:r>
            <a:r xmlns:a="http://schemas.openxmlformats.org/drawingml/2006/main">
              <a:rPr lang="ar" sz="7200" dirty="0">
                <a:solidFill>
                  <a:srgbClr val="C00000"/>
                </a:solidFill>
                <a:latin typeface="Times New Roman" pitchFamily="18" charset="0"/>
                <a:cs typeface="Times New Roman" pitchFamily="18" charset="0"/>
              </a:rPr>
              <a:t> </a:t>
            </a:r>
          </a:p>
        </p:txBody>
      </p:sp>
      <p:sp>
        <p:nvSpPr>
          <p:cNvPr id="3" name="Content Placeholder 2"/>
          <p:cNvSpPr>
            <a:spLocks noGrp="1"/>
          </p:cNvSpPr>
          <p:nvPr>
            <p:ph idx="1"/>
          </p:nvPr>
        </p:nvSpPr>
        <p:spPr>
          <a:xfrm>
            <a:off x="0" y="1600201"/>
            <a:ext cx="12192000" cy="5257799"/>
          </a:xfrm>
        </p:spPr>
        <p:txBody>
          <a:bodyPr>
            <a:normAutofit/>
          </a:bodyPr>
          <a:lstStyle/>
          <a:p>
            <a:pPr xmlns:a="http://schemas.openxmlformats.org/drawingml/2006/main" algn="just">
              <a:lnSpc>
                <a:spcPct val="100000"/>
              </a:lnSpc>
              <a:buNone/>
              <a:bidi/>
            </a:pPr>
            <a:r xmlns:a="http://schemas.openxmlformats.org/drawingml/2006/main">
              <a:rPr lang="ar" sz="4400" dirty="0">
                <a:latin typeface="Times New Roman" pitchFamily="18" charset="0"/>
                <a:cs typeface="Times New Roman" pitchFamily="18" charset="0"/>
              </a:rPr>
              <a:t>أ- </a:t>
            </a:r>
            <a:r xmlns:a="http://schemas.openxmlformats.org/drawingml/2006/main">
              <a:rPr lang="ar" sz="4400" u="sng" dirty="0">
                <a:latin typeface="Times New Roman" pitchFamily="18" charset="0"/>
                <a:cs typeface="Times New Roman" pitchFamily="18" charset="0"/>
              </a:rPr>
              <a:t>المرحلة الكامنة </a:t>
            </a:r>
            <a:r xmlns:a="http://schemas.openxmlformats.org/drawingml/2006/main">
              <a:rPr lang="ar" sz="4400" dirty="0">
                <a:latin typeface="Times New Roman" pitchFamily="18" charset="0"/>
                <a:cs typeface="Times New Roman" pitchFamily="18" charset="0"/>
              </a:rPr>
              <a:t>:</a:t>
            </a:r>
          </a:p>
          <a:p>
            <a:pPr xmlns:a="http://schemas.openxmlformats.org/drawingml/2006/main" algn="just">
              <a:lnSpc>
                <a:spcPct val="100000"/>
              </a:lnSpc>
              <a:bidi/>
            </a:pPr>
            <a:r xmlns:a="http://schemas.openxmlformats.org/drawingml/2006/main">
              <a:rPr lang="ar" sz="4400" dirty="0">
                <a:latin typeface="Times New Roman" pitchFamily="18" charset="0"/>
                <a:cs typeface="Times New Roman" pitchFamily="18" charset="0"/>
              </a:rPr>
              <a:t>يبدأ مع بداية الانقباضات الرحمية المنتظمة وينتهي عندما يبدأ اتساع عنق الرحم السريع.</a:t>
            </a:r>
          </a:p>
          <a:p>
            <a:pPr xmlns:a="http://schemas.openxmlformats.org/drawingml/2006/main" algn="just">
              <a:lnSpc>
                <a:spcPct val="100000"/>
              </a:lnSpc>
              <a:bidi/>
            </a:pPr>
            <a:r xmlns:a="http://schemas.openxmlformats.org/drawingml/2006/main">
              <a:rPr lang="ar" sz="4400" dirty="0">
                <a:latin typeface="Times New Roman" pitchFamily="18" charset="0"/>
                <a:cs typeface="Times New Roman" pitchFamily="18" charset="0"/>
              </a:rPr>
              <a:t>الأم متحمسة مع بعض القلق ولكنها لا تزال قادرة على التواصل</a:t>
            </a:r>
          </a:p>
          <a:p>
            <a:pPr algn="just">
              <a:lnSpc>
                <a:spcPct val="100000"/>
              </a:lnSpc>
              <a:buNone/>
            </a:pPr>
            <a:endParaRPr lang="en-US" sz="4000" dirty="0">
              <a:latin typeface="Times New Roman" pitchFamily="18" charset="0"/>
              <a:cs typeface="Times New Roman" pitchFamily="18" charset="0"/>
            </a:endParaRPr>
          </a:p>
          <a:p>
            <a:pPr algn="just">
              <a:lnSpc>
                <a:spcPct val="100000"/>
              </a:lnSpc>
            </a:pPr>
            <a:endParaRPr lang="en-US" dirty="0">
              <a:latin typeface="Times New Roman" pitchFamily="18" charset="0"/>
              <a:cs typeface="Times New Roman" pitchFamily="18"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pPr xmlns:a="http://schemas.openxmlformats.org/drawingml/2006/main" algn="just">
              <a:lnSpc>
                <a:spcPct val="100000"/>
              </a:lnSpc>
              <a:bidi/>
            </a:pPr>
            <a:br xmlns:a="http://schemas.openxmlformats.org/drawingml/2006/main">
              <a:rPr lang="en-US" sz="5400" b="1" dirty="0">
                <a:solidFill>
                  <a:srgbClr val="C00000"/>
                </a:solidFill>
                <a:latin typeface="Times New Roman" pitchFamily="18" charset="0"/>
                <a:cs typeface="Times New Roman" pitchFamily="18" charset="0"/>
              </a:rPr>
            </a:br>
            <a:r xmlns:a="http://schemas.openxmlformats.org/drawingml/2006/main">
              <a:rPr lang="ar" sz="5400" b="1" dirty="0">
                <a:solidFill>
                  <a:srgbClr val="C00000"/>
                </a:solidFill>
                <a:latin typeface="Times New Roman" pitchFamily="18" charset="0"/>
                <a:cs typeface="Times New Roman" pitchFamily="18" charset="0"/>
              </a:rPr>
              <a:t>المرحلة الأولى </a:t>
            </a:r>
            <a:r xmlns:a="http://schemas.openxmlformats.org/drawingml/2006/main">
              <a:rPr lang="ar" sz="5400" dirty="0">
                <a:solidFill>
                  <a:srgbClr val="C00000"/>
                </a:solidFill>
                <a:latin typeface="Times New Roman" pitchFamily="18" charset="0"/>
                <a:cs typeface="Times New Roman" pitchFamily="18" charset="0"/>
              </a:rPr>
              <a:t>المرحلة الكامنة</a:t>
            </a:r>
            <a:br xmlns:a="http://schemas.openxmlformats.org/drawingml/2006/main">
              <a:rPr lang="en-US" sz="5400" dirty="0">
                <a:solidFill>
                  <a:srgbClr val="C00000"/>
                </a:solidFill>
                <a:latin typeface="Times New Roman" pitchFamily="18" charset="0"/>
                <a:cs typeface="Times New Roman" pitchFamily="18" charset="0"/>
              </a:rPr>
            </a:br>
            <a:endParaRPr xmlns:a="http://schemas.openxmlformats.org/drawingml/2006/main" lang="en-US" sz="5400" dirty="0">
              <a:solidFill>
                <a:srgbClr val="C00000"/>
              </a:solidFill>
              <a:latin typeface="Times New Roman" pitchFamily="18" charset="0"/>
              <a:cs typeface="Times New Roman"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759513583"/>
              </p:ext>
            </p:extLst>
          </p:nvPr>
        </p:nvGraphicFramePr>
        <p:xfrm>
          <a:off x="-1" y="1600201"/>
          <a:ext cx="11992131" cy="5115392"/>
        </p:xfrm>
        <a:graphic>
          <a:graphicData uri="http://schemas.openxmlformats.org/drawingml/2006/table">
            <a:tbl>
              <a:tblPr/>
              <a:tblGrid>
                <a:gridCol w="2654506">
                  <a:extLst>
                    <a:ext uri="{9D8B030D-6E8A-4147-A177-3AD203B41FA5}">
                      <a16:colId xmlns:a16="http://schemas.microsoft.com/office/drawing/2014/main" val="20000"/>
                    </a:ext>
                  </a:extLst>
                </a:gridCol>
                <a:gridCol w="3431953">
                  <a:extLst>
                    <a:ext uri="{9D8B030D-6E8A-4147-A177-3AD203B41FA5}">
                      <a16:colId xmlns:a16="http://schemas.microsoft.com/office/drawing/2014/main" val="20001"/>
                    </a:ext>
                  </a:extLst>
                </a:gridCol>
                <a:gridCol w="2033841">
                  <a:extLst>
                    <a:ext uri="{9D8B030D-6E8A-4147-A177-3AD203B41FA5}">
                      <a16:colId xmlns:a16="http://schemas.microsoft.com/office/drawing/2014/main" val="20002"/>
                    </a:ext>
                  </a:extLst>
                </a:gridCol>
                <a:gridCol w="3871831">
                  <a:extLst>
                    <a:ext uri="{9D8B030D-6E8A-4147-A177-3AD203B41FA5}">
                      <a16:colId xmlns:a16="http://schemas.microsoft.com/office/drawing/2014/main" val="20003"/>
                    </a:ext>
                  </a:extLst>
                </a:gridCol>
              </a:tblGrid>
              <a:tr h="1855978">
                <a:tc>
                  <a:txBody>
                    <a:bodyPr/>
                    <a:lstStyle/>
                    <a:p>
                      <a:pPr xmlns:a="http://schemas.openxmlformats.org/drawingml/2006/main" marL="0" marR="0" algn="ctr">
                        <a:lnSpc>
                          <a:spcPct val="115000"/>
                        </a:lnSpc>
                        <a:spcBef>
                          <a:spcPts val="0"/>
                        </a:spcBef>
                        <a:spcAft>
                          <a:spcPts val="1000"/>
                        </a:spcAft>
                        <a:bidi/>
                      </a:pPr>
                      <a:r xmlns:a="http://schemas.openxmlformats.org/drawingml/2006/main">
                        <a:rPr lang="ar" sz="2800" b="1" dirty="0">
                          <a:solidFill>
                            <a:schemeClr val="tx1"/>
                          </a:solidFill>
                          <a:latin typeface="Times New Roman"/>
                          <a:ea typeface="Times New Roman"/>
                          <a:cs typeface="Arial"/>
                        </a:rPr>
                        <a:t>التقلصات</a:t>
                      </a:r>
                      <a:endParaRPr xmlns:a="http://schemas.openxmlformats.org/drawingml/2006/main" lang="en-US" sz="2800" b="1" dirty="0">
                        <a:solidFill>
                          <a:schemeClr val="tx1"/>
                        </a:solidFill>
                        <a:latin typeface="Calibri"/>
                        <a:ea typeface="Calibri"/>
                        <a:cs typeface="Arial"/>
                      </a:endParaRPr>
                    </a:p>
                  </a:txBody>
                  <a:tcPr marL="69174" marR="69174" marT="69174" marB="6917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xmlns:a="http://schemas.openxmlformats.org/drawingml/2006/main" marL="0" marR="0" indent="228600" algn="ctr">
                        <a:lnSpc>
                          <a:spcPct val="115000"/>
                        </a:lnSpc>
                        <a:spcBef>
                          <a:spcPts val="0"/>
                        </a:spcBef>
                        <a:spcAft>
                          <a:spcPts val="1000"/>
                        </a:spcAft>
                        <a:bidi/>
                      </a:pPr>
                      <a:r xmlns:a="http://schemas.openxmlformats.org/drawingml/2006/main">
                        <a:rPr lang="ar" sz="2800" b="1" dirty="0">
                          <a:solidFill>
                            <a:schemeClr val="tx1"/>
                          </a:solidFill>
                          <a:latin typeface="Times New Roman"/>
                          <a:ea typeface="Times New Roman"/>
                          <a:cs typeface="Arial"/>
                        </a:rPr>
                        <a:t>مدة الانقباضات</a:t>
                      </a:r>
                      <a:endParaRPr xmlns:a="http://schemas.openxmlformats.org/drawingml/2006/main" lang="en-US" sz="2800" b="1" dirty="0">
                        <a:solidFill>
                          <a:schemeClr val="tx1"/>
                        </a:solidFill>
                        <a:latin typeface="Calibri"/>
                        <a:ea typeface="Calibri"/>
                        <a:cs typeface="Arial"/>
                      </a:endParaRPr>
                    </a:p>
                  </a:txBody>
                  <a:tcPr marL="69174" marR="69174" marT="69174" marB="6917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xmlns:a="http://schemas.openxmlformats.org/drawingml/2006/main" marL="0" marR="0" indent="228600" algn="ctr">
                        <a:lnSpc>
                          <a:spcPct val="115000"/>
                        </a:lnSpc>
                        <a:spcBef>
                          <a:spcPts val="0"/>
                        </a:spcBef>
                        <a:spcAft>
                          <a:spcPts val="1000"/>
                        </a:spcAft>
                        <a:bidi/>
                      </a:pPr>
                      <a:r xmlns:a="http://schemas.openxmlformats.org/drawingml/2006/main">
                        <a:rPr lang="ar" sz="2800" b="1" dirty="0">
                          <a:solidFill>
                            <a:schemeClr val="tx1"/>
                          </a:solidFill>
                          <a:latin typeface="Times New Roman"/>
                          <a:ea typeface="Times New Roman"/>
                          <a:cs typeface="Arial"/>
                        </a:rPr>
                        <a:t>توسيع عنق الرحم</a:t>
                      </a:r>
                      <a:endParaRPr xmlns:a="http://schemas.openxmlformats.org/drawingml/2006/main" lang="en-US" sz="2800" b="1" dirty="0">
                        <a:solidFill>
                          <a:schemeClr val="tx1"/>
                        </a:solidFill>
                        <a:latin typeface="Calibri"/>
                        <a:ea typeface="Calibri"/>
                        <a:cs typeface="Arial"/>
                      </a:endParaRPr>
                    </a:p>
                  </a:txBody>
                  <a:tcPr marL="69174" marR="69174" marT="69174" marB="6917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xmlns:a="http://schemas.openxmlformats.org/drawingml/2006/main" marL="0" marR="0" indent="228600" algn="ctr">
                        <a:lnSpc>
                          <a:spcPct val="115000"/>
                        </a:lnSpc>
                        <a:spcBef>
                          <a:spcPts val="0"/>
                        </a:spcBef>
                        <a:spcAft>
                          <a:spcPts val="1000"/>
                        </a:spcAft>
                        <a:bidi/>
                      </a:pPr>
                      <a:r xmlns:a="http://schemas.openxmlformats.org/drawingml/2006/main">
                        <a:rPr lang="ar" sz="2800" b="1" dirty="0">
                          <a:solidFill>
                            <a:schemeClr val="tx1"/>
                          </a:solidFill>
                          <a:latin typeface="Times New Roman"/>
                          <a:ea typeface="Times New Roman"/>
                          <a:cs typeface="Arial"/>
                        </a:rPr>
                        <a:t>مدة</a:t>
                      </a:r>
                      <a:endParaRPr xmlns:a="http://schemas.openxmlformats.org/drawingml/2006/main" lang="en-US" sz="2800" b="1" dirty="0">
                        <a:solidFill>
                          <a:schemeClr val="tx1"/>
                        </a:solidFill>
                        <a:latin typeface="Calibri"/>
                        <a:ea typeface="Calibri"/>
                        <a:cs typeface="Arial"/>
                      </a:endParaRPr>
                    </a:p>
                  </a:txBody>
                  <a:tcPr marL="69174" marR="69174" marT="69174" marB="6917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259414">
                <a:tc>
                  <a:txBody>
                    <a:bodyPr/>
                    <a:lstStyle/>
                    <a:p>
                      <a:pPr xmlns:a="http://schemas.openxmlformats.org/drawingml/2006/main" marL="0" marR="0" algn="ctr">
                        <a:lnSpc>
                          <a:spcPct val="115000"/>
                        </a:lnSpc>
                        <a:spcBef>
                          <a:spcPts val="0"/>
                        </a:spcBef>
                        <a:spcAft>
                          <a:spcPts val="1000"/>
                        </a:spcAft>
                        <a:bidi/>
                      </a:pPr>
                      <a:r xmlns:a="http://schemas.openxmlformats.org/drawingml/2006/main">
                        <a:rPr lang="ar" sz="2800">
                          <a:latin typeface="Times New Roman"/>
                          <a:ea typeface="Times New Roman"/>
                          <a:cs typeface="Arial"/>
                        </a:rPr>
                        <a:t>خفيف وقصير</a:t>
                      </a:r>
                      <a:endParaRPr xmlns:a="http://schemas.openxmlformats.org/drawingml/2006/main" lang="en-US" sz="2800">
                        <a:latin typeface="Calibri"/>
                        <a:ea typeface="Calibri"/>
                        <a:cs typeface="Arial"/>
                      </a:endParaRPr>
                    </a:p>
                  </a:txBody>
                  <a:tcPr marL="69174" marR="69174" marT="69174" marB="6917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xmlns:a="http://schemas.openxmlformats.org/drawingml/2006/main" marL="0" marR="0" indent="228600" algn="ctr">
                        <a:lnSpc>
                          <a:spcPct val="115000"/>
                        </a:lnSpc>
                        <a:spcBef>
                          <a:spcPts val="0"/>
                        </a:spcBef>
                        <a:spcAft>
                          <a:spcPts val="1000"/>
                        </a:spcAft>
                        <a:bidi/>
                      </a:pPr>
                      <a:r xmlns:a="http://schemas.openxmlformats.org/drawingml/2006/main">
                        <a:rPr lang="ar" sz="2800" dirty="0">
                          <a:latin typeface="Times New Roman"/>
                          <a:ea typeface="Times New Roman"/>
                          <a:cs typeface="Arial"/>
                        </a:rPr>
                        <a:t>من 20 إلى 40 ثانية</a:t>
                      </a:r>
                      <a:endParaRPr xmlns:a="http://schemas.openxmlformats.org/drawingml/2006/main" lang="en-US" sz="2800" dirty="0">
                        <a:latin typeface="Calibri"/>
                        <a:ea typeface="Calibri"/>
                        <a:cs typeface="Arial"/>
                      </a:endParaRPr>
                    </a:p>
                  </a:txBody>
                  <a:tcPr marL="69174" marR="69174" marT="69174" marB="6917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xmlns:a="http://schemas.openxmlformats.org/drawingml/2006/main" marL="0" marR="0" indent="228600" algn="ctr">
                        <a:lnSpc>
                          <a:spcPct val="115000"/>
                        </a:lnSpc>
                        <a:spcBef>
                          <a:spcPts val="0"/>
                        </a:spcBef>
                        <a:spcAft>
                          <a:spcPts val="1000"/>
                        </a:spcAft>
                        <a:bidi/>
                      </a:pPr>
                      <a:r xmlns:a="http://schemas.openxmlformats.org/drawingml/2006/main">
                        <a:rPr lang="ar" sz="2800" dirty="0">
                          <a:latin typeface="Times New Roman"/>
                          <a:ea typeface="Times New Roman"/>
                          <a:cs typeface="Arial"/>
                        </a:rPr>
                        <a:t>0-3 سم</a:t>
                      </a:r>
                      <a:endParaRPr xmlns:a="http://schemas.openxmlformats.org/drawingml/2006/main" lang="en-US" sz="2800" dirty="0">
                        <a:latin typeface="Calibri"/>
                        <a:ea typeface="Calibri"/>
                        <a:cs typeface="Arial"/>
                      </a:endParaRPr>
                    </a:p>
                  </a:txBody>
                  <a:tcPr marL="69174" marR="69174" marT="69174" marB="6917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xmlns:a="http://schemas.openxmlformats.org/drawingml/2006/main" marL="0" marR="0" algn="ctr">
                        <a:lnSpc>
                          <a:spcPct val="115000"/>
                        </a:lnSpc>
                        <a:spcBef>
                          <a:spcPts val="0"/>
                        </a:spcBef>
                        <a:spcAft>
                          <a:spcPts val="1000"/>
                        </a:spcAft>
                        <a:bidi/>
                      </a:pPr>
                      <a:r xmlns:a="http://schemas.openxmlformats.org/drawingml/2006/main">
                        <a:rPr lang="ar" sz="2800" dirty="0" err="1">
                          <a:latin typeface="Times New Roman"/>
                          <a:ea typeface="Times New Roman"/>
                          <a:cs typeface="Arial"/>
                        </a:rPr>
                        <a:t>لا شيء </a:t>
                      </a:r>
                      <a:r xmlns:a="http://schemas.openxmlformats.org/drawingml/2006/main">
                        <a:rPr lang="ar" sz="2800" dirty="0">
                          <a:latin typeface="Times New Roman"/>
                          <a:ea typeface="Times New Roman"/>
                          <a:cs typeface="Arial"/>
                        </a:rPr>
                        <a:t>: 6 ساعات</a:t>
                      </a:r>
                      <a:endParaRPr xmlns:a="http://schemas.openxmlformats.org/drawingml/2006/main" lang="en-US" sz="2800" dirty="0">
                        <a:latin typeface="Calibri"/>
                        <a:ea typeface="Calibri"/>
                        <a:cs typeface="Arial"/>
                      </a:endParaRPr>
                    </a:p>
                    <a:p>
                      <a:pPr xmlns:a="http://schemas.openxmlformats.org/drawingml/2006/main" marL="0" marR="0" algn="ctr">
                        <a:lnSpc>
                          <a:spcPct val="115000"/>
                        </a:lnSpc>
                        <a:spcBef>
                          <a:spcPts val="0"/>
                        </a:spcBef>
                        <a:spcAft>
                          <a:spcPts val="1000"/>
                        </a:spcAft>
                        <a:bidi/>
                      </a:pPr>
                      <a:r xmlns:a="http://schemas.openxmlformats.org/drawingml/2006/main">
                        <a:rPr lang="ar" sz="2800" dirty="0" err="1">
                          <a:latin typeface="Times New Roman"/>
                          <a:ea typeface="Times New Roman"/>
                          <a:cs typeface="Arial"/>
                        </a:rPr>
                        <a:t>متعدد المراحل </a:t>
                      </a:r>
                      <a:r xmlns:a="http://schemas.openxmlformats.org/drawingml/2006/main">
                        <a:rPr lang="ar" sz="2800" dirty="0">
                          <a:latin typeface="Times New Roman"/>
                          <a:ea typeface="Times New Roman"/>
                          <a:cs typeface="Arial"/>
                        </a:rPr>
                        <a:t>: 4.5 ساعات</a:t>
                      </a:r>
                      <a:endParaRPr xmlns:a="http://schemas.openxmlformats.org/drawingml/2006/main" lang="en-US" sz="2800" dirty="0">
                        <a:latin typeface="Calibri"/>
                        <a:ea typeface="Calibri"/>
                        <a:cs typeface="Arial"/>
                      </a:endParaRPr>
                    </a:p>
                  </a:txBody>
                  <a:tcPr marL="69174" marR="69174" marT="69174" marB="6917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pPr xmlns:a="http://schemas.openxmlformats.org/drawingml/2006/main" algn="just">
              <a:lnSpc>
                <a:spcPct val="100000"/>
              </a:lnSpc>
              <a:bidi/>
            </a:pPr>
            <a:r xmlns:a="http://schemas.openxmlformats.org/drawingml/2006/main">
              <a:rPr lang="ar" sz="7200" b="1" dirty="0">
                <a:solidFill>
                  <a:srgbClr val="C00000"/>
                </a:solidFill>
                <a:latin typeface="Times New Roman" pitchFamily="18" charset="0"/>
                <a:cs typeface="Times New Roman" pitchFamily="18" charset="0"/>
              </a:rPr>
              <a:t>المرحلة الأولى</a:t>
            </a:r>
            <a:r xmlns:a="http://schemas.openxmlformats.org/drawingml/2006/main">
              <a:rPr lang="ar" sz="7200" dirty="0">
                <a:solidFill>
                  <a:srgbClr val="C00000"/>
                </a:solidFill>
                <a:latin typeface="Times New Roman" pitchFamily="18" charset="0"/>
                <a:cs typeface="Times New Roman" pitchFamily="18" charset="0"/>
              </a:rPr>
              <a:t> </a:t>
            </a:r>
          </a:p>
        </p:txBody>
      </p:sp>
      <p:sp>
        <p:nvSpPr>
          <p:cNvPr id="3" name="Content Placeholder 2"/>
          <p:cNvSpPr>
            <a:spLocks noGrp="1"/>
          </p:cNvSpPr>
          <p:nvPr>
            <p:ph idx="1"/>
          </p:nvPr>
        </p:nvSpPr>
        <p:spPr>
          <a:xfrm>
            <a:off x="134910" y="1417637"/>
            <a:ext cx="11917181" cy="5267975"/>
          </a:xfrm>
        </p:spPr>
        <p:txBody>
          <a:bodyPr>
            <a:normAutofit/>
          </a:bodyPr>
          <a:lstStyle/>
          <a:p>
            <a:pPr xmlns:a="http://schemas.openxmlformats.org/drawingml/2006/main" algn="just">
              <a:lnSpc>
                <a:spcPct val="110000"/>
              </a:lnSpc>
              <a:buNone/>
              <a:bidi/>
            </a:pPr>
            <a:r xmlns:a="http://schemas.openxmlformats.org/drawingml/2006/main">
              <a:rPr lang="ar" sz="4400" u="sng" dirty="0">
                <a:latin typeface="Times New Roman" pitchFamily="18" charset="0"/>
                <a:cs typeface="Times New Roman" pitchFamily="18" charset="0"/>
              </a:rPr>
              <a:t>ب- المرحلة النشطة:</a:t>
            </a:r>
          </a:p>
          <a:p>
            <a:pPr xmlns:a="http://schemas.openxmlformats.org/drawingml/2006/main" algn="just">
              <a:lnSpc>
                <a:spcPct val="110000"/>
              </a:lnSpc>
              <a:bidi/>
            </a:pPr>
            <a:r xmlns:a="http://schemas.openxmlformats.org/drawingml/2006/main">
              <a:rPr lang="ar" sz="4400" dirty="0">
                <a:latin typeface="Times New Roman" pitchFamily="18" charset="0"/>
                <a:cs typeface="Times New Roman" pitchFamily="18" charset="0"/>
              </a:rPr>
              <a:t>يحدث توسع عنق الرحم بشكل أسرع وتصبح الانقباضات أقوى وأكثر تكرارًا وكثافة</a:t>
            </a:r>
          </a:p>
          <a:p>
            <a:pPr xmlns:a="http://schemas.openxmlformats.org/drawingml/2006/main" algn="just">
              <a:lnSpc>
                <a:spcPct val="110000"/>
              </a:lnSpc>
              <a:bidi/>
            </a:pPr>
            <a:r xmlns:a="http://schemas.openxmlformats.org/drawingml/2006/main">
              <a:rPr lang="ar" sz="4400" dirty="0">
                <a:latin typeface="Times New Roman" pitchFamily="18" charset="0"/>
                <a:cs typeface="Times New Roman" pitchFamily="18" charset="0"/>
              </a:rPr>
              <a:t>يصل اتساع عنق الرحم إلى 4-8 سم</a:t>
            </a:r>
          </a:p>
          <a:p>
            <a:pPr xmlns:a="http://schemas.openxmlformats.org/drawingml/2006/main" algn="just">
              <a:lnSpc>
                <a:spcPct val="110000"/>
              </a:lnSpc>
              <a:bidi/>
            </a:pPr>
            <a:r xmlns:a="http://schemas.openxmlformats.org/drawingml/2006/main">
              <a:rPr lang="ar" sz="4400" dirty="0">
                <a:latin typeface="Times New Roman" pitchFamily="18" charset="0"/>
                <a:cs typeface="Times New Roman" pitchFamily="18" charset="0"/>
              </a:rPr>
              <a:t>الأم تخشى فقدان السيطرة على نفسها</a:t>
            </a:r>
          </a:p>
          <a:p>
            <a:pPr algn="just">
              <a:lnSpc>
                <a:spcPct val="110000"/>
              </a:lnSpc>
            </a:pPr>
            <a:endParaRPr lang="en-US" dirty="0">
              <a:latin typeface="Times New Roman" pitchFamily="18" charset="0"/>
              <a:cs typeface="Times New Roman" pitchFamily="18"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pPr xmlns:a="http://schemas.openxmlformats.org/drawingml/2006/main" algn="just">
              <a:lnSpc>
                <a:spcPct val="100000"/>
              </a:lnSpc>
              <a:bidi/>
            </a:pPr>
            <a:r xmlns:a="http://schemas.openxmlformats.org/drawingml/2006/main">
              <a:rPr lang="ar" sz="4800" b="1" dirty="0">
                <a:solidFill>
                  <a:srgbClr val="C00000"/>
                </a:solidFill>
                <a:latin typeface="Times New Roman" pitchFamily="18" charset="0"/>
                <a:cs typeface="Times New Roman" pitchFamily="18" charset="0"/>
              </a:rPr>
              <a:t>المرحلة الأولى </a:t>
            </a:r>
            <a:r xmlns:a="http://schemas.openxmlformats.org/drawingml/2006/main">
              <a:rPr lang="ar" sz="4800" dirty="0">
                <a:solidFill>
                  <a:srgbClr val="C00000"/>
                </a:solidFill>
                <a:latin typeface="Times New Roman" pitchFamily="18" charset="0"/>
                <a:cs typeface="Times New Roman" pitchFamily="18" charset="0"/>
              </a:rPr>
              <a:t>ب- المرحلة النشطة:</a:t>
            </a:r>
          </a:p>
        </p:txBody>
      </p:sp>
      <p:graphicFrame>
        <p:nvGraphicFramePr>
          <p:cNvPr id="4" name="Table 3"/>
          <p:cNvGraphicFramePr>
            <a:graphicFrameLocks noGrp="1"/>
          </p:cNvGraphicFramePr>
          <p:nvPr>
            <p:extLst>
              <p:ext uri="{D42A27DB-BD31-4B8C-83A1-F6EECF244321}">
                <p14:modId xmlns:p14="http://schemas.microsoft.com/office/powerpoint/2010/main" val="2048777373"/>
              </p:ext>
            </p:extLst>
          </p:nvPr>
        </p:nvGraphicFramePr>
        <p:xfrm>
          <a:off x="344774" y="1676400"/>
          <a:ext cx="11572405" cy="5181600"/>
        </p:xfrm>
        <a:graphic>
          <a:graphicData uri="http://schemas.openxmlformats.org/drawingml/2006/table">
            <a:tbl>
              <a:tblPr/>
              <a:tblGrid>
                <a:gridCol w="3792511">
                  <a:extLst>
                    <a:ext uri="{9D8B030D-6E8A-4147-A177-3AD203B41FA5}">
                      <a16:colId xmlns:a16="http://schemas.microsoft.com/office/drawing/2014/main" val="20000"/>
                    </a:ext>
                  </a:extLst>
                </a:gridCol>
                <a:gridCol w="2998033">
                  <a:extLst>
                    <a:ext uri="{9D8B030D-6E8A-4147-A177-3AD203B41FA5}">
                      <a16:colId xmlns:a16="http://schemas.microsoft.com/office/drawing/2014/main" val="20001"/>
                    </a:ext>
                  </a:extLst>
                </a:gridCol>
                <a:gridCol w="2099377">
                  <a:extLst>
                    <a:ext uri="{9D8B030D-6E8A-4147-A177-3AD203B41FA5}">
                      <a16:colId xmlns:a16="http://schemas.microsoft.com/office/drawing/2014/main" val="20002"/>
                    </a:ext>
                  </a:extLst>
                </a:gridCol>
                <a:gridCol w="2682484">
                  <a:extLst>
                    <a:ext uri="{9D8B030D-6E8A-4147-A177-3AD203B41FA5}">
                      <a16:colId xmlns:a16="http://schemas.microsoft.com/office/drawing/2014/main" val="20003"/>
                    </a:ext>
                  </a:extLst>
                </a:gridCol>
              </a:tblGrid>
              <a:tr h="1643052">
                <a:tc>
                  <a:txBody>
                    <a:bodyPr/>
                    <a:lstStyle/>
                    <a:p>
                      <a:pPr xmlns:a="http://schemas.openxmlformats.org/drawingml/2006/main" marL="0" marR="0" indent="228600">
                        <a:lnSpc>
                          <a:spcPct val="115000"/>
                        </a:lnSpc>
                        <a:spcBef>
                          <a:spcPts val="0"/>
                        </a:spcBef>
                        <a:spcAft>
                          <a:spcPts val="1000"/>
                        </a:spcAft>
                        <a:bidi/>
                      </a:pPr>
                      <a:r xmlns:a="http://schemas.openxmlformats.org/drawingml/2006/main">
                        <a:rPr lang="ar" sz="2800" b="1" dirty="0">
                          <a:solidFill>
                            <a:srgbClr val="FF0000"/>
                          </a:solidFill>
                          <a:latin typeface="Times New Roman"/>
                          <a:ea typeface="Times New Roman"/>
                          <a:cs typeface="Arial"/>
                        </a:rPr>
                        <a:t>التقلصات</a:t>
                      </a:r>
                      <a:endParaRPr xmlns:a="http://schemas.openxmlformats.org/drawingml/2006/main" lang="en-US" sz="2800" b="1" dirty="0">
                        <a:solidFill>
                          <a:srgbClr val="FF0000"/>
                        </a:solidFill>
                        <a:latin typeface="Calibri"/>
                        <a:ea typeface="Calibri"/>
                        <a:cs typeface="Arial"/>
                      </a:endParaRPr>
                    </a:p>
                  </a:txBody>
                  <a:tcPr marL="69768" marR="69768" marT="69768" marB="697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xmlns:a="http://schemas.openxmlformats.org/drawingml/2006/main" marL="0" marR="0" indent="228600">
                        <a:lnSpc>
                          <a:spcPct val="115000"/>
                        </a:lnSpc>
                        <a:spcBef>
                          <a:spcPts val="0"/>
                        </a:spcBef>
                        <a:spcAft>
                          <a:spcPts val="1000"/>
                        </a:spcAft>
                        <a:bidi/>
                      </a:pPr>
                      <a:r xmlns:a="http://schemas.openxmlformats.org/drawingml/2006/main">
                        <a:rPr lang="ar" sz="2800" b="1" dirty="0">
                          <a:solidFill>
                            <a:srgbClr val="FF0000"/>
                          </a:solidFill>
                          <a:latin typeface="Times New Roman"/>
                          <a:ea typeface="Times New Roman"/>
                          <a:cs typeface="Arial"/>
                        </a:rPr>
                        <a:t>مدة الانقباضات</a:t>
                      </a:r>
                      <a:endParaRPr xmlns:a="http://schemas.openxmlformats.org/drawingml/2006/main" lang="en-US" sz="2800" b="1" dirty="0">
                        <a:solidFill>
                          <a:srgbClr val="FF0000"/>
                        </a:solidFill>
                        <a:latin typeface="Calibri"/>
                        <a:ea typeface="Calibri"/>
                        <a:cs typeface="Arial"/>
                      </a:endParaRPr>
                    </a:p>
                  </a:txBody>
                  <a:tcPr marL="69768" marR="69768" marT="69768" marB="697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xmlns:a="http://schemas.openxmlformats.org/drawingml/2006/main" marL="0" marR="0" indent="228600">
                        <a:lnSpc>
                          <a:spcPct val="115000"/>
                        </a:lnSpc>
                        <a:spcBef>
                          <a:spcPts val="0"/>
                        </a:spcBef>
                        <a:spcAft>
                          <a:spcPts val="1000"/>
                        </a:spcAft>
                        <a:bidi/>
                      </a:pPr>
                      <a:r xmlns:a="http://schemas.openxmlformats.org/drawingml/2006/main">
                        <a:rPr lang="ar" sz="2800" b="1" dirty="0">
                          <a:solidFill>
                            <a:srgbClr val="FF0000"/>
                          </a:solidFill>
                          <a:latin typeface="Times New Roman"/>
                          <a:ea typeface="Times New Roman"/>
                          <a:cs typeface="Arial"/>
                        </a:rPr>
                        <a:t>توسيع عنق الرحم</a:t>
                      </a:r>
                      <a:endParaRPr xmlns:a="http://schemas.openxmlformats.org/drawingml/2006/main" lang="en-US" sz="2800" b="1" dirty="0">
                        <a:solidFill>
                          <a:srgbClr val="FF0000"/>
                        </a:solidFill>
                        <a:latin typeface="Calibri"/>
                        <a:ea typeface="Calibri"/>
                        <a:cs typeface="Arial"/>
                      </a:endParaRPr>
                    </a:p>
                  </a:txBody>
                  <a:tcPr marL="69768" marR="69768" marT="69768" marB="697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xmlns:a="http://schemas.openxmlformats.org/drawingml/2006/main" marL="0" marR="0" indent="228600">
                        <a:lnSpc>
                          <a:spcPct val="115000"/>
                        </a:lnSpc>
                        <a:spcBef>
                          <a:spcPts val="0"/>
                        </a:spcBef>
                        <a:spcAft>
                          <a:spcPts val="1000"/>
                        </a:spcAft>
                        <a:bidi/>
                      </a:pPr>
                      <a:r xmlns:a="http://schemas.openxmlformats.org/drawingml/2006/main">
                        <a:rPr lang="ar" sz="2800" b="1" dirty="0">
                          <a:solidFill>
                            <a:srgbClr val="FF0000"/>
                          </a:solidFill>
                          <a:latin typeface="Times New Roman"/>
                          <a:ea typeface="Times New Roman"/>
                          <a:cs typeface="Arial"/>
                        </a:rPr>
                        <a:t>مدة</a:t>
                      </a:r>
                      <a:endParaRPr xmlns:a="http://schemas.openxmlformats.org/drawingml/2006/main" lang="en-US" sz="2800" b="1" dirty="0">
                        <a:solidFill>
                          <a:srgbClr val="FF0000"/>
                        </a:solidFill>
                        <a:latin typeface="Calibri"/>
                        <a:ea typeface="Calibri"/>
                        <a:cs typeface="Arial"/>
                      </a:endParaRPr>
                    </a:p>
                  </a:txBody>
                  <a:tcPr marL="69768" marR="69768" marT="69768" marB="697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538548">
                <a:tc>
                  <a:txBody>
                    <a:bodyPr/>
                    <a:lstStyle/>
                    <a:p>
                      <a:pPr xmlns:a="http://schemas.openxmlformats.org/drawingml/2006/main" marL="0" marR="0" indent="228600" algn="l">
                        <a:lnSpc>
                          <a:spcPct val="115000"/>
                        </a:lnSpc>
                        <a:spcBef>
                          <a:spcPts val="0"/>
                        </a:spcBef>
                        <a:spcAft>
                          <a:spcPts val="1000"/>
                        </a:spcAft>
                        <a:bidi/>
                      </a:pPr>
                      <a:r xmlns:a="http://schemas.openxmlformats.org/drawingml/2006/main">
                        <a:rPr lang="ar" sz="2800" dirty="0">
                          <a:latin typeface="Times New Roman"/>
                          <a:ea typeface="Times New Roman"/>
                          <a:cs typeface="Arial"/>
                        </a:rPr>
                        <a:t>أقوى وأطول ويسبب انزعاجًا حقيقيًا</a:t>
                      </a:r>
                      <a:endParaRPr xmlns:a="http://schemas.openxmlformats.org/drawingml/2006/main" lang="en-US" sz="2800" dirty="0">
                        <a:latin typeface="Calibri"/>
                        <a:ea typeface="Calibri"/>
                        <a:cs typeface="Arial"/>
                      </a:endParaRPr>
                    </a:p>
                  </a:txBody>
                  <a:tcPr marL="69768" marR="69768" marT="69768" marB="697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xmlns:a="http://schemas.openxmlformats.org/drawingml/2006/main" marL="0" marR="0" indent="228600">
                        <a:lnSpc>
                          <a:spcPct val="115000"/>
                        </a:lnSpc>
                        <a:spcBef>
                          <a:spcPts val="0"/>
                        </a:spcBef>
                        <a:spcAft>
                          <a:spcPts val="1000"/>
                        </a:spcAft>
                        <a:bidi/>
                      </a:pPr>
                      <a:r xmlns:a="http://schemas.openxmlformats.org/drawingml/2006/main">
                        <a:rPr lang="ar" sz="2800" dirty="0">
                          <a:latin typeface="Times New Roman"/>
                          <a:ea typeface="Times New Roman"/>
                          <a:cs typeface="Arial"/>
                        </a:rPr>
                        <a:t>من 40 إلى 60 ثانية كل 3 إلى 5 دقائق</a:t>
                      </a:r>
                      <a:endParaRPr xmlns:a="http://schemas.openxmlformats.org/drawingml/2006/main" lang="en-US" sz="2800" dirty="0">
                        <a:latin typeface="Calibri"/>
                        <a:ea typeface="Calibri"/>
                        <a:cs typeface="Arial"/>
                      </a:endParaRPr>
                    </a:p>
                  </a:txBody>
                  <a:tcPr marL="69768" marR="69768" marT="69768" marB="697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xmlns:a="http://schemas.openxmlformats.org/drawingml/2006/main" marL="0" marR="0" indent="228600">
                        <a:lnSpc>
                          <a:spcPct val="115000"/>
                        </a:lnSpc>
                        <a:spcBef>
                          <a:spcPts val="0"/>
                        </a:spcBef>
                        <a:spcAft>
                          <a:spcPts val="1000"/>
                        </a:spcAft>
                        <a:bidi/>
                      </a:pPr>
                      <a:r xmlns:a="http://schemas.openxmlformats.org/drawingml/2006/main">
                        <a:rPr lang="ar" sz="2800" dirty="0">
                          <a:latin typeface="Times New Roman"/>
                          <a:ea typeface="Times New Roman"/>
                          <a:cs typeface="Arial"/>
                        </a:rPr>
                        <a:t>4 الى 7 سم</a:t>
                      </a:r>
                      <a:endParaRPr xmlns:a="http://schemas.openxmlformats.org/drawingml/2006/main" lang="en-US" sz="2800" dirty="0">
                        <a:latin typeface="Calibri"/>
                        <a:ea typeface="Calibri"/>
                        <a:cs typeface="Arial"/>
                      </a:endParaRPr>
                    </a:p>
                  </a:txBody>
                  <a:tcPr marL="69768" marR="69768" marT="69768" marB="697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xmlns:a="http://schemas.openxmlformats.org/drawingml/2006/main" marL="0" marR="0">
                        <a:lnSpc>
                          <a:spcPct val="115000"/>
                        </a:lnSpc>
                        <a:spcBef>
                          <a:spcPts val="0"/>
                        </a:spcBef>
                        <a:spcAft>
                          <a:spcPts val="1000"/>
                        </a:spcAft>
                        <a:bidi/>
                      </a:pPr>
                      <a:r xmlns:a="http://schemas.openxmlformats.org/drawingml/2006/main">
                        <a:rPr lang="ar" sz="2800" dirty="0" err="1">
                          <a:latin typeface="Times New Roman"/>
                          <a:ea typeface="Times New Roman"/>
                          <a:cs typeface="Arial"/>
                        </a:rPr>
                        <a:t>لا شيء </a:t>
                      </a:r>
                      <a:r xmlns:a="http://schemas.openxmlformats.org/drawingml/2006/main">
                        <a:rPr lang="ar" sz="2800" dirty="0">
                          <a:latin typeface="Times New Roman"/>
                          <a:ea typeface="Times New Roman"/>
                          <a:cs typeface="Arial"/>
                        </a:rPr>
                        <a:t>: 3 ساعات</a:t>
                      </a:r>
                      <a:endParaRPr xmlns:a="http://schemas.openxmlformats.org/drawingml/2006/main" lang="en-US" sz="2800" dirty="0">
                        <a:latin typeface="Calibri"/>
                        <a:ea typeface="Calibri"/>
                        <a:cs typeface="Arial"/>
                      </a:endParaRPr>
                    </a:p>
                    <a:p>
                      <a:pPr xmlns:a="http://schemas.openxmlformats.org/drawingml/2006/main" marL="0" marR="0">
                        <a:lnSpc>
                          <a:spcPct val="115000"/>
                        </a:lnSpc>
                        <a:spcBef>
                          <a:spcPts val="0"/>
                        </a:spcBef>
                        <a:spcAft>
                          <a:spcPts val="1000"/>
                        </a:spcAft>
                        <a:bidi/>
                      </a:pPr>
                      <a:r xmlns:a="http://schemas.openxmlformats.org/drawingml/2006/main">
                        <a:rPr lang="ar" sz="2800" dirty="0" err="1">
                          <a:latin typeface="Times New Roman"/>
                          <a:ea typeface="Times New Roman"/>
                          <a:cs typeface="Arial"/>
                        </a:rPr>
                        <a:t>متعدد الفقرات </a:t>
                      </a:r>
                      <a:r xmlns:a="http://schemas.openxmlformats.org/drawingml/2006/main">
                        <a:rPr lang="ar" sz="2800" dirty="0">
                          <a:latin typeface="Times New Roman"/>
                          <a:ea typeface="Times New Roman"/>
                          <a:cs typeface="Arial"/>
                        </a:rPr>
                        <a:t>: ساعتان</a:t>
                      </a:r>
                      <a:endParaRPr xmlns:a="http://schemas.openxmlformats.org/drawingml/2006/main" lang="en-US" sz="2800" dirty="0">
                        <a:latin typeface="Calibri"/>
                        <a:ea typeface="Calibri"/>
                        <a:cs typeface="Arial"/>
                      </a:endParaRPr>
                    </a:p>
                  </a:txBody>
                  <a:tcPr marL="69768" marR="69768" marT="69768" marB="697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049311"/>
          </a:xfrm>
        </p:spPr>
        <p:txBody>
          <a:bodyPr>
            <a:noAutofit/>
          </a:bodyPr>
          <a:lstStyle/>
          <a:p>
            <a:pPr xmlns:a="http://schemas.openxmlformats.org/drawingml/2006/main" algn="just">
              <a:lnSpc>
                <a:spcPct val="100000"/>
              </a:lnSpc>
              <a:bidi/>
            </a:pPr>
            <a:r xmlns:a="http://schemas.openxmlformats.org/drawingml/2006/main">
              <a:rPr lang="ar" sz="4800" b="1" dirty="0">
                <a:solidFill>
                  <a:srgbClr val="C00000"/>
                </a:solidFill>
                <a:latin typeface="Times New Roman" pitchFamily="18" charset="0"/>
                <a:cs typeface="Times New Roman" pitchFamily="18" charset="0"/>
              </a:rPr>
              <a:t>الرعاية التمريضية: ب- المرحلة النشطة:</a:t>
            </a:r>
          </a:p>
        </p:txBody>
      </p:sp>
      <p:sp>
        <p:nvSpPr>
          <p:cNvPr id="3" name="Content Placeholder 2"/>
          <p:cNvSpPr>
            <a:spLocks noGrp="1"/>
          </p:cNvSpPr>
          <p:nvPr>
            <p:ph idx="1"/>
          </p:nvPr>
        </p:nvSpPr>
        <p:spPr>
          <a:xfrm>
            <a:off x="164892" y="1049311"/>
            <a:ext cx="12027108" cy="5808689"/>
          </a:xfrm>
        </p:spPr>
        <p:txBody>
          <a:bodyPr>
            <a:normAutofit fontScale="40000" lnSpcReduction="20000"/>
          </a:bodyPr>
          <a:lstStyle/>
          <a:p>
            <a:pPr xmlns:a="http://schemas.openxmlformats.org/drawingml/2006/main" marL="0" indent="0" algn="just">
              <a:lnSpc>
                <a:spcPct val="120000"/>
              </a:lnSpc>
              <a:buNone/>
              <a:bidi/>
            </a:pPr>
            <a:r xmlns:a="http://schemas.openxmlformats.org/drawingml/2006/main">
              <a:rPr lang="ar" sz="5900" dirty="0">
                <a:latin typeface="Times New Roman" pitchFamily="18" charset="0"/>
                <a:cs typeface="Times New Roman" pitchFamily="18" charset="0"/>
              </a:rPr>
              <a:t>الرصد والتقييم</a:t>
            </a:r>
          </a:p>
          <a:p>
            <a:pPr xmlns:a="http://schemas.openxmlformats.org/drawingml/2006/main" marL="0" indent="0" algn="just">
              <a:lnSpc>
                <a:spcPct val="120000"/>
              </a:lnSpc>
              <a:buNone/>
              <a:bidi/>
            </a:pPr>
            <a:r xmlns:a="http://schemas.openxmlformats.org/drawingml/2006/main">
              <a:rPr lang="ar" sz="5900" dirty="0">
                <a:latin typeface="Times New Roman" pitchFamily="18" charset="0"/>
                <a:cs typeface="Times New Roman" pitchFamily="18" charset="0"/>
              </a:rPr>
              <a:t>1- انقباضات الرحم : مدتها، فواصلها، شدتها، ترددها</a:t>
            </a:r>
          </a:p>
          <a:p>
            <a:pPr xmlns:a="http://schemas.openxmlformats.org/drawingml/2006/main" marL="0" indent="0" algn="just">
              <a:lnSpc>
                <a:spcPct val="120000"/>
              </a:lnSpc>
              <a:buNone/>
              <a:bidi/>
            </a:pPr>
            <a:r xmlns:a="http://schemas.openxmlformats.org/drawingml/2006/main">
              <a:rPr lang="ar" sz="5900" dirty="0">
                <a:latin typeface="Times New Roman" pitchFamily="18" charset="0"/>
                <a:cs typeface="Times New Roman" pitchFamily="18" charset="0"/>
              </a:rPr>
              <a:t>2- ضغط الدم</a:t>
            </a:r>
          </a:p>
          <a:p>
            <a:pPr xmlns:a="http://schemas.openxmlformats.org/drawingml/2006/main" marL="0" indent="0" algn="just">
              <a:lnSpc>
                <a:spcPct val="120000"/>
              </a:lnSpc>
              <a:buNone/>
              <a:bidi/>
            </a:pPr>
            <a:r xmlns:a="http://schemas.openxmlformats.org/drawingml/2006/main">
              <a:rPr lang="ar" sz="5900" dirty="0">
                <a:latin typeface="Times New Roman" pitchFamily="18" charset="0"/>
                <a:cs typeface="Times New Roman" pitchFamily="18" charset="0"/>
              </a:rPr>
              <a:t>3- مراقبة معدل ضربات قلب الجنين (120 – 160 في الدقيقة)</a:t>
            </a:r>
          </a:p>
          <a:p>
            <a:pPr xmlns:a="http://schemas.openxmlformats.org/drawingml/2006/main" marL="0" indent="0" algn="just">
              <a:lnSpc>
                <a:spcPct val="120000"/>
              </a:lnSpc>
              <a:buNone/>
              <a:bidi/>
            </a:pPr>
            <a:r xmlns:a="http://schemas.openxmlformats.org/drawingml/2006/main">
              <a:rPr lang="ar" sz="5900" dirty="0">
                <a:latin typeface="Times New Roman" pitchFamily="18" charset="0"/>
                <a:cs typeface="Times New Roman" pitchFamily="18" charset="0"/>
              </a:rPr>
              <a:t>4- السائل الأمنيوسي الملطخ بالعقي في الوضع غير المقعدي</a:t>
            </a:r>
          </a:p>
          <a:p>
            <a:pPr xmlns:a="http://schemas.openxmlformats.org/drawingml/2006/main" marL="0" indent="0" algn="just">
              <a:lnSpc>
                <a:spcPct val="120000"/>
              </a:lnSpc>
              <a:buNone/>
              <a:bidi/>
            </a:pPr>
            <a:r xmlns:a="http://schemas.openxmlformats.org/drawingml/2006/main">
              <a:rPr lang="ar" sz="5900" dirty="0">
                <a:latin typeface="Times New Roman" pitchFamily="18" charset="0"/>
                <a:cs typeface="Times New Roman" pitchFamily="18" charset="0"/>
              </a:rPr>
              <a:t>5- الدعم العاطفي</a:t>
            </a:r>
          </a:p>
          <a:p>
            <a:pPr xmlns:a="http://schemas.openxmlformats.org/drawingml/2006/main" marL="0" indent="0" algn="just">
              <a:lnSpc>
                <a:spcPct val="120000"/>
              </a:lnSpc>
              <a:buNone/>
              <a:bidi/>
            </a:pPr>
            <a:r xmlns:a="http://schemas.openxmlformats.org/drawingml/2006/main">
              <a:rPr lang="ar" sz="5900" dirty="0">
                <a:latin typeface="Times New Roman" pitchFamily="18" charset="0"/>
                <a:cs typeface="Times New Roman" pitchFamily="18" charset="0"/>
              </a:rPr>
              <a:t>6- التعاليم الصحية: الاستحمام، المشي، تجنب الأطعمة الصلبة أو السائلة</a:t>
            </a:r>
          </a:p>
          <a:p>
            <a:pPr xmlns:a="http://schemas.openxmlformats.org/drawingml/2006/main" marL="0" indent="0" algn="just">
              <a:lnSpc>
                <a:spcPct val="120000"/>
              </a:lnSpc>
              <a:buNone/>
              <a:bidi/>
            </a:pPr>
            <a:r xmlns:a="http://schemas.openxmlformats.org/drawingml/2006/main">
              <a:rPr lang="ar" sz="5900" dirty="0">
                <a:latin typeface="Times New Roman" pitchFamily="18" charset="0"/>
                <a:cs typeface="Times New Roman" pitchFamily="18" charset="0"/>
              </a:rPr>
              <a:t>7- حقنة شرجية</a:t>
            </a:r>
          </a:p>
          <a:p>
            <a:pPr xmlns:a="http://schemas.openxmlformats.org/drawingml/2006/main" marL="0" indent="0" algn="just">
              <a:lnSpc>
                <a:spcPct val="120000"/>
              </a:lnSpc>
              <a:buNone/>
              <a:bidi/>
            </a:pPr>
            <a:r xmlns:a="http://schemas.openxmlformats.org/drawingml/2006/main">
              <a:rPr lang="ar" sz="5900" dirty="0">
                <a:latin typeface="Times New Roman" pitchFamily="18" charset="0"/>
                <a:cs typeface="Times New Roman" pitchFamily="18" charset="0"/>
              </a:rPr>
              <a:t>8-تشجيع الأم على التبول كل 3 ساعات</a:t>
            </a:r>
          </a:p>
          <a:p>
            <a:pPr xmlns:a="http://schemas.openxmlformats.org/drawingml/2006/main" marL="0" indent="0" algn="just">
              <a:lnSpc>
                <a:spcPct val="120000"/>
              </a:lnSpc>
              <a:buNone/>
              <a:bidi/>
            </a:pPr>
            <a:r xmlns:a="http://schemas.openxmlformats.org/drawingml/2006/main">
              <a:rPr lang="ar" sz="5900" dirty="0">
                <a:latin typeface="Times New Roman" pitchFamily="18" charset="0"/>
                <a:cs typeface="Times New Roman" pitchFamily="18" charset="0"/>
              </a:rPr>
              <a:t>9- تحضير العجان بطريقة معقمة</a:t>
            </a:r>
          </a:p>
          <a:p>
            <a:pPr xmlns:a="http://schemas.openxmlformats.org/drawingml/2006/main" marL="0" indent="0" algn="just">
              <a:lnSpc>
                <a:spcPct val="120000"/>
              </a:lnSpc>
              <a:buNone/>
              <a:bidi/>
            </a:pPr>
            <a:r xmlns:a="http://schemas.openxmlformats.org/drawingml/2006/main">
              <a:rPr lang="ar" sz="5900" dirty="0">
                <a:latin typeface="Times New Roman" pitchFamily="18" charset="0"/>
                <a:cs typeface="Times New Roman" pitchFamily="18" charset="0"/>
              </a:rPr>
              <a:t>10- موقف سيمز</a:t>
            </a:r>
          </a:p>
          <a:p>
            <a:pPr marL="0" indent="0" algn="just">
              <a:lnSpc>
                <a:spcPct val="120000"/>
              </a:lnSpc>
              <a:buNone/>
            </a:pPr>
            <a:endParaRPr lang="en-US" sz="4500" dirty="0">
              <a:latin typeface="Times New Roman" pitchFamily="18" charset="0"/>
              <a:cs typeface="Times New Roman" pitchFamily="18" charset="0"/>
            </a:endParaRPr>
          </a:p>
          <a:p>
            <a:pPr algn="just">
              <a:lnSpc>
                <a:spcPct val="120000"/>
              </a:lnSpc>
            </a:pPr>
            <a:endParaRPr lang="en-US" sz="4400" dirty="0">
              <a:latin typeface="Times New Roman" pitchFamily="18" charset="0"/>
              <a:cs typeface="Times New Roman" pitchFamily="18" charset="0"/>
            </a:endParaRPr>
          </a:p>
          <a:p>
            <a:pPr algn="just">
              <a:lnSpc>
                <a:spcPct val="120000"/>
              </a:lnSpc>
            </a:pPr>
            <a:endParaRPr lang="en-US" sz="4400" dirty="0">
              <a:latin typeface="Times New Roman" pitchFamily="18" charset="0"/>
              <a:cs typeface="Times New Roman" pitchFamily="18"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pPr xmlns:a="http://schemas.openxmlformats.org/drawingml/2006/main" algn="ctr">
              <a:lnSpc>
                <a:spcPct val="100000"/>
              </a:lnSpc>
              <a:bidi/>
            </a:pPr>
            <a:r xmlns:a="http://schemas.openxmlformats.org/drawingml/2006/main">
              <a:rPr lang="ar" sz="7200" b="1" dirty="0">
                <a:solidFill>
                  <a:srgbClr val="C00000"/>
                </a:solidFill>
                <a:latin typeface="Times New Roman" pitchFamily="18" charset="0"/>
                <a:cs typeface="Times New Roman" pitchFamily="18" charset="0"/>
              </a:rPr>
              <a:t>المرحلة الأولى</a:t>
            </a:r>
            <a:r xmlns:a="http://schemas.openxmlformats.org/drawingml/2006/main">
              <a:rPr lang="ar" sz="7200" dirty="0">
                <a:solidFill>
                  <a:srgbClr val="C00000"/>
                </a:solidFill>
                <a:latin typeface="Times New Roman" pitchFamily="18" charset="0"/>
                <a:cs typeface="Times New Roman" pitchFamily="18" charset="0"/>
              </a:rPr>
              <a:t> </a:t>
            </a:r>
          </a:p>
        </p:txBody>
      </p:sp>
      <p:sp>
        <p:nvSpPr>
          <p:cNvPr id="3" name="Content Placeholder 2"/>
          <p:cNvSpPr>
            <a:spLocks noGrp="1"/>
          </p:cNvSpPr>
          <p:nvPr>
            <p:ph idx="1"/>
          </p:nvPr>
        </p:nvSpPr>
        <p:spPr>
          <a:xfrm>
            <a:off x="0" y="1304144"/>
            <a:ext cx="12192000" cy="5553856"/>
          </a:xfrm>
        </p:spPr>
        <p:txBody>
          <a:bodyPr>
            <a:normAutofit fontScale="85000" lnSpcReduction="20000"/>
          </a:bodyPr>
          <a:lstStyle/>
          <a:p>
            <a:pPr xmlns:a="http://schemas.openxmlformats.org/drawingml/2006/main" algn="just">
              <a:lnSpc>
                <a:spcPct val="100000"/>
              </a:lnSpc>
              <a:buNone/>
              <a:bidi/>
            </a:pPr>
            <a:r xmlns:a="http://schemas.openxmlformats.org/drawingml/2006/main">
              <a:rPr lang="ar" sz="4800" u="sng" dirty="0">
                <a:latin typeface="Times New Roman" pitchFamily="18" charset="0"/>
                <a:cs typeface="Times New Roman" pitchFamily="18" charset="0"/>
              </a:rPr>
              <a:t>3- مرحلة الانتقال :</a:t>
            </a:r>
          </a:p>
          <a:p>
            <a:pPr xmlns:a="http://schemas.openxmlformats.org/drawingml/2006/main" algn="just">
              <a:lnSpc>
                <a:spcPct val="120000"/>
              </a:lnSpc>
              <a:buFont typeface="Wingdings" panose="05000000000000000000" pitchFamily="2" charset="2"/>
              <a:buChar char="§"/>
              <a:bidi/>
            </a:pPr>
            <a:r xmlns:a="http://schemas.openxmlformats.org/drawingml/2006/main">
              <a:rPr lang="ar" sz="4800" dirty="0">
                <a:latin typeface="Times New Roman" pitchFamily="18" charset="0"/>
                <a:cs typeface="Times New Roman" pitchFamily="18" charset="0"/>
              </a:rPr>
              <a:t>تصل الانقباضات إلى ذروتها، ويتوسع عنق الرحم إلى أقصى حد ثم ينمحي بالكامل، ويتغير مزاج المرأة فجأة.</a:t>
            </a:r>
          </a:p>
          <a:p>
            <a:pPr xmlns:a="http://schemas.openxmlformats.org/drawingml/2006/main" algn="just">
              <a:lnSpc>
                <a:spcPct val="120000"/>
              </a:lnSpc>
              <a:buFont typeface="Wingdings" panose="05000000000000000000" pitchFamily="2" charset="2"/>
              <a:buChar char="§"/>
              <a:bidi/>
            </a:pPr>
            <a:r xmlns:a="http://schemas.openxmlformats.org/drawingml/2006/main">
              <a:rPr lang="ar" sz="4800" dirty="0">
                <a:latin typeface="Times New Roman" pitchFamily="18" charset="0"/>
                <a:cs typeface="Times New Roman" pitchFamily="18" charset="0"/>
              </a:rPr>
              <a:t>إذا كانت الأغشية لا تزال سليمة، فإن هذه الفترة تتميز بتدفق مفاجئ للسائل الأمنيوسي أثناء دفع الجنين إلى قناة الولادة</a:t>
            </a:r>
          </a:p>
          <a:p>
            <a:pPr xmlns:a="http://schemas.openxmlformats.org/drawingml/2006/main" algn="just">
              <a:lnSpc>
                <a:spcPct val="120000"/>
              </a:lnSpc>
              <a:buFont typeface="Wingdings" panose="05000000000000000000" pitchFamily="2" charset="2"/>
              <a:buChar char="§"/>
              <a:bidi/>
            </a:pPr>
            <a:r xmlns:a="http://schemas.openxmlformats.org/drawingml/2006/main">
              <a:rPr lang="ar" sz="4800" dirty="0">
                <a:latin typeface="Times New Roman" pitchFamily="18" charset="0"/>
                <a:cs typeface="Times New Roman" pitchFamily="18" charset="0"/>
              </a:rPr>
              <a:t>يصبح العرض أكثر بروزًا</a:t>
            </a:r>
          </a:p>
          <a:p>
            <a:pPr algn="just">
              <a:lnSpc>
                <a:spcPct val="100000"/>
              </a:lnSpc>
              <a:buNone/>
            </a:pPr>
            <a:endParaRPr lang="en-US" sz="4800" dirty="0">
              <a:latin typeface="Times New Roman" pitchFamily="18" charset="0"/>
              <a:cs typeface="Times New Roman" pitchFamily="18" charset="0"/>
            </a:endParaRPr>
          </a:p>
          <a:p>
            <a:pPr algn="just">
              <a:lnSpc>
                <a:spcPct val="100000"/>
              </a:lnSpc>
            </a:pPr>
            <a:endParaRPr lang="en-US" dirty="0">
              <a:latin typeface="Times New Roman" pitchFamily="18" charset="0"/>
              <a:cs typeface="Times New Roman" pitchFamily="18"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pPr xmlns:a="http://schemas.openxmlformats.org/drawingml/2006/main" algn="just">
              <a:lnSpc>
                <a:spcPct val="100000"/>
              </a:lnSpc>
              <a:bidi/>
            </a:pPr>
            <a:r xmlns:a="http://schemas.openxmlformats.org/drawingml/2006/main">
              <a:rPr lang="ar" sz="7200" b="1" dirty="0">
                <a:solidFill>
                  <a:srgbClr val="C00000"/>
                </a:solidFill>
                <a:latin typeface="Times New Roman" pitchFamily="18" charset="0"/>
                <a:cs typeface="Times New Roman" pitchFamily="18" charset="0"/>
              </a:rPr>
              <a:t>المرحلة الأولى</a:t>
            </a:r>
            <a:r xmlns:a="http://schemas.openxmlformats.org/drawingml/2006/main">
              <a:rPr lang="ar" sz="7200" dirty="0">
                <a:solidFill>
                  <a:srgbClr val="C00000"/>
                </a:solidFill>
                <a:latin typeface="Times New Roman" pitchFamily="18" charset="0"/>
                <a:cs typeface="Times New Roman" pitchFamily="18" charset="0"/>
              </a:rPr>
              <a:t> </a:t>
            </a:r>
          </a:p>
        </p:txBody>
      </p:sp>
      <p:sp>
        <p:nvSpPr>
          <p:cNvPr id="3" name="Content Placeholder 2"/>
          <p:cNvSpPr>
            <a:spLocks noGrp="1"/>
          </p:cNvSpPr>
          <p:nvPr>
            <p:ph idx="1"/>
          </p:nvPr>
        </p:nvSpPr>
        <p:spPr>
          <a:xfrm>
            <a:off x="-1" y="1600200"/>
            <a:ext cx="12192001" cy="5181600"/>
          </a:xfrm>
        </p:spPr>
        <p:txBody>
          <a:bodyPr>
            <a:normAutofit/>
          </a:bodyPr>
          <a:lstStyle/>
          <a:p>
            <a:pPr xmlns:a="http://schemas.openxmlformats.org/drawingml/2006/main" algn="just">
              <a:lnSpc>
                <a:spcPct val="100000"/>
              </a:lnSpc>
              <a:buNone/>
              <a:bidi/>
            </a:pPr>
            <a:r xmlns:a="http://schemas.openxmlformats.org/drawingml/2006/main">
              <a:rPr lang="ar" sz="3600" u="sng" dirty="0">
                <a:latin typeface="Times New Roman" pitchFamily="18" charset="0"/>
                <a:cs typeface="Times New Roman" pitchFamily="18" charset="0"/>
              </a:rPr>
              <a:t>3- مرحلة الانتقال :</a:t>
            </a:r>
          </a:p>
          <a:p>
            <a:pPr xmlns:a="http://schemas.openxmlformats.org/drawingml/2006/main" algn="just">
              <a:lnSpc>
                <a:spcPct val="100000"/>
              </a:lnSpc>
              <a:buFont typeface="Wingdings" panose="05000000000000000000" pitchFamily="2" charset="2"/>
              <a:buChar char="§"/>
              <a:bidi/>
            </a:pPr>
            <a:r xmlns:a="http://schemas.openxmlformats.org/drawingml/2006/main">
              <a:rPr lang="ar" sz="3200" dirty="0">
                <a:latin typeface="Times New Roman" pitchFamily="18" charset="0"/>
                <a:cs typeface="Times New Roman" pitchFamily="18" charset="0"/>
              </a:rPr>
              <a:t>هناك رغبة لا يمكن السيطرة عليها في الدفع مع الانقباضات، وهي علامة على اقتراب المرحلة الثانية من المخاض.</a:t>
            </a:r>
          </a:p>
          <a:p>
            <a:pPr xmlns:a="http://schemas.openxmlformats.org/drawingml/2006/main" algn="just">
              <a:lnSpc>
                <a:spcPct val="100000"/>
              </a:lnSpc>
              <a:buFont typeface="Wingdings" panose="05000000000000000000" pitchFamily="2" charset="2"/>
              <a:buChar char="§"/>
              <a:bidi/>
            </a:pPr>
            <a:r xmlns:a="http://schemas.openxmlformats.org/drawingml/2006/main">
              <a:rPr lang="ar" sz="3200" dirty="0">
                <a:latin typeface="Times New Roman" pitchFamily="18" charset="0"/>
                <a:cs typeface="Times New Roman" pitchFamily="18" charset="0"/>
              </a:rPr>
              <a:t>يُشاهد تعرق غزير وتمدد في أوردة الرقبة.</a:t>
            </a:r>
          </a:p>
          <a:p>
            <a:pPr xmlns:a="http://schemas.openxmlformats.org/drawingml/2006/main" algn="just">
              <a:lnSpc>
                <a:spcPct val="100000"/>
              </a:lnSpc>
              <a:buFont typeface="Wingdings" panose="05000000000000000000" pitchFamily="2" charset="2"/>
              <a:buChar char="§"/>
              <a:bidi/>
            </a:pPr>
            <a:r xmlns:a="http://schemas.openxmlformats.org/drawingml/2006/main">
              <a:rPr lang="ar" sz="3200" dirty="0">
                <a:latin typeface="Times New Roman" pitchFamily="18" charset="0"/>
                <a:cs typeface="Times New Roman" pitchFamily="18" charset="0"/>
              </a:rPr>
              <a:t>الغثيان والقيء هو رد فعل انعكاسي بسبب انخفاض حركة المعدة وامتصاصها</a:t>
            </a:r>
          </a:p>
          <a:p>
            <a:pPr xmlns:a="http://schemas.openxmlformats.org/drawingml/2006/main" algn="just">
              <a:lnSpc>
                <a:spcPct val="100000"/>
              </a:lnSpc>
              <a:buFont typeface="Wingdings" panose="05000000000000000000" pitchFamily="2" charset="2"/>
              <a:buChar char="§"/>
              <a:bidi/>
            </a:pPr>
            <a:r xmlns:a="http://schemas.openxmlformats.org/drawingml/2006/main">
              <a:rPr lang="ar" sz="3200" dirty="0">
                <a:latin typeface="Times New Roman" pitchFamily="18" charset="0"/>
                <a:cs typeface="Times New Roman" pitchFamily="18" charset="0"/>
              </a:rPr>
              <a:t>- في حالة </a:t>
            </a:r>
            <a:r xmlns:a="http://schemas.openxmlformats.org/drawingml/2006/main">
              <a:rPr lang="ar" sz="3200" dirty="0" err="1">
                <a:latin typeface="Times New Roman" pitchFamily="18" charset="0"/>
                <a:cs typeface="Times New Roman" pitchFamily="18" charset="0"/>
              </a:rPr>
              <a:t>الولادة الأولية </a:t>
            </a:r>
            <a:r xmlns:a="http://schemas.openxmlformats.org/drawingml/2006/main">
              <a:rPr lang="ar" sz="3200" dirty="0">
                <a:latin typeface="Times New Roman" pitchFamily="18" charset="0"/>
                <a:cs typeface="Times New Roman" pitchFamily="18" charset="0"/>
              </a:rPr>
              <a:t>، يتم ولادة الطفل خلال 20 انقباضة (40 دقيقة)؛ وفي </a:t>
            </a:r>
            <a:r xmlns:a="http://schemas.openxmlformats.org/drawingml/2006/main">
              <a:rPr lang="ar" sz="3200" dirty="0" err="1">
                <a:latin typeface="Times New Roman" pitchFamily="18" charset="0"/>
                <a:cs typeface="Times New Roman" pitchFamily="18" charset="0"/>
              </a:rPr>
              <a:t>حالات الولادة المتعددة </a:t>
            </a:r>
            <a:r xmlns:a="http://schemas.openxmlformats.org/drawingml/2006/main">
              <a:rPr lang="ar" sz="3200" dirty="0">
                <a:latin typeface="Times New Roman" pitchFamily="18" charset="0"/>
                <a:cs typeface="Times New Roman" pitchFamily="18" charset="0"/>
              </a:rPr>
              <a:t>، بعد 10 انقباضات (20 دقيقة)</a:t>
            </a:r>
          </a:p>
          <a:p>
            <a:pPr algn="just">
              <a:lnSpc>
                <a:spcPct val="100000"/>
              </a:lnSpc>
            </a:pPr>
            <a:endParaRPr lang="en-US" dirty="0">
              <a:latin typeface="Times New Roman" pitchFamily="18" charset="0"/>
              <a:cs typeface="Times New Roman" pitchFamily="18"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pPr xmlns:a="http://schemas.openxmlformats.org/drawingml/2006/main" algn="just">
              <a:lnSpc>
                <a:spcPct val="100000"/>
              </a:lnSpc>
              <a:bidi/>
            </a:pPr>
            <a:r xmlns:a="http://schemas.openxmlformats.org/drawingml/2006/main">
              <a:rPr lang="ar" sz="4000" b="1" dirty="0">
                <a:solidFill>
                  <a:srgbClr val="C00000"/>
                </a:solidFill>
                <a:latin typeface="Times New Roman" pitchFamily="18" charset="0"/>
                <a:cs typeface="Times New Roman" pitchFamily="18" charset="0"/>
              </a:rPr>
              <a:t>المرحلة الأولى </a:t>
            </a:r>
            <a:r xmlns:a="http://schemas.openxmlformats.org/drawingml/2006/main">
              <a:rPr lang="ar" sz="4000" dirty="0">
                <a:solidFill>
                  <a:srgbClr val="C00000"/>
                </a:solidFill>
                <a:latin typeface="Times New Roman" pitchFamily="18" charset="0"/>
                <a:cs typeface="Times New Roman" pitchFamily="18" charset="0"/>
              </a:rPr>
              <a:t>ج- مرحلة الفترة الانتقالية</a:t>
            </a:r>
            <a:endParaRPr xmlns:a="http://schemas.openxmlformats.org/drawingml/2006/main" lang="en-US" sz="7200" dirty="0">
              <a:solidFill>
                <a:srgbClr val="C00000"/>
              </a:solidFill>
              <a:latin typeface="Times New Roman" pitchFamily="18" charset="0"/>
              <a:cs typeface="Times New Roman"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193984850"/>
              </p:ext>
            </p:extLst>
          </p:nvPr>
        </p:nvGraphicFramePr>
        <p:xfrm>
          <a:off x="479685" y="1648918"/>
          <a:ext cx="11347554" cy="4592780"/>
        </p:xfrm>
        <a:graphic>
          <a:graphicData uri="http://schemas.openxmlformats.org/drawingml/2006/table">
            <a:tbl>
              <a:tblPr/>
              <a:tblGrid>
                <a:gridCol w="3309703">
                  <a:extLst>
                    <a:ext uri="{9D8B030D-6E8A-4147-A177-3AD203B41FA5}">
                      <a16:colId xmlns:a16="http://schemas.microsoft.com/office/drawing/2014/main" val="20000"/>
                    </a:ext>
                  </a:extLst>
                </a:gridCol>
                <a:gridCol w="2931451">
                  <a:extLst>
                    <a:ext uri="{9D8B030D-6E8A-4147-A177-3AD203B41FA5}">
                      <a16:colId xmlns:a16="http://schemas.microsoft.com/office/drawing/2014/main" val="20001"/>
                    </a:ext>
                  </a:extLst>
                </a:gridCol>
                <a:gridCol w="2269511">
                  <a:extLst>
                    <a:ext uri="{9D8B030D-6E8A-4147-A177-3AD203B41FA5}">
                      <a16:colId xmlns:a16="http://schemas.microsoft.com/office/drawing/2014/main" val="20002"/>
                    </a:ext>
                  </a:extLst>
                </a:gridCol>
                <a:gridCol w="2836889">
                  <a:extLst>
                    <a:ext uri="{9D8B030D-6E8A-4147-A177-3AD203B41FA5}">
                      <a16:colId xmlns:a16="http://schemas.microsoft.com/office/drawing/2014/main" val="20003"/>
                    </a:ext>
                  </a:extLst>
                </a:gridCol>
              </a:tblGrid>
              <a:tr h="1314057">
                <a:tc>
                  <a:txBody>
                    <a:bodyPr/>
                    <a:lstStyle/>
                    <a:p>
                      <a:pPr xmlns:a="http://schemas.openxmlformats.org/drawingml/2006/main" marL="0" marR="0" indent="228600">
                        <a:lnSpc>
                          <a:spcPct val="115000"/>
                        </a:lnSpc>
                        <a:spcBef>
                          <a:spcPts val="0"/>
                        </a:spcBef>
                        <a:spcAft>
                          <a:spcPts val="1000"/>
                        </a:spcAft>
                        <a:bidi/>
                      </a:pPr>
                      <a:r xmlns:a="http://schemas.openxmlformats.org/drawingml/2006/main">
                        <a:rPr lang="ar" sz="2800" b="1" dirty="0">
                          <a:solidFill>
                            <a:schemeClr val="tx1"/>
                          </a:solidFill>
                          <a:latin typeface="Times New Roman"/>
                          <a:ea typeface="Times New Roman"/>
                          <a:cs typeface="Arial"/>
                        </a:rPr>
                        <a:t>التقلصات</a:t>
                      </a:r>
                      <a:endParaRPr xmlns:a="http://schemas.openxmlformats.org/drawingml/2006/main" lang="en-US" sz="2800" b="1" dirty="0">
                        <a:solidFill>
                          <a:schemeClr val="tx1"/>
                        </a:solidFill>
                        <a:latin typeface="Calibri"/>
                        <a:ea typeface="Calibri"/>
                        <a:cs typeface="Arial"/>
                      </a:endParaRPr>
                    </a:p>
                  </a:txBody>
                  <a:tcPr marL="69174" marR="69174" marT="69174" marB="6917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xmlns:a="http://schemas.openxmlformats.org/drawingml/2006/main" marL="0" marR="0" indent="228600">
                        <a:lnSpc>
                          <a:spcPct val="115000"/>
                        </a:lnSpc>
                        <a:spcBef>
                          <a:spcPts val="0"/>
                        </a:spcBef>
                        <a:spcAft>
                          <a:spcPts val="1000"/>
                        </a:spcAft>
                        <a:bidi/>
                      </a:pPr>
                      <a:r xmlns:a="http://schemas.openxmlformats.org/drawingml/2006/main">
                        <a:rPr lang="ar" sz="2800" b="1" dirty="0">
                          <a:solidFill>
                            <a:schemeClr val="tx1"/>
                          </a:solidFill>
                          <a:latin typeface="Times New Roman"/>
                          <a:ea typeface="Times New Roman"/>
                          <a:cs typeface="Arial"/>
                        </a:rPr>
                        <a:t>مدة الانقباضات</a:t>
                      </a:r>
                      <a:endParaRPr xmlns:a="http://schemas.openxmlformats.org/drawingml/2006/main" lang="en-US" sz="2800" b="1" dirty="0">
                        <a:solidFill>
                          <a:schemeClr val="tx1"/>
                        </a:solidFill>
                        <a:latin typeface="Calibri"/>
                        <a:ea typeface="Calibri"/>
                        <a:cs typeface="Arial"/>
                      </a:endParaRPr>
                    </a:p>
                  </a:txBody>
                  <a:tcPr marL="69174" marR="69174" marT="69174" marB="6917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xmlns:a="http://schemas.openxmlformats.org/drawingml/2006/main" marL="0" marR="0" indent="228600">
                        <a:lnSpc>
                          <a:spcPct val="115000"/>
                        </a:lnSpc>
                        <a:spcBef>
                          <a:spcPts val="0"/>
                        </a:spcBef>
                        <a:spcAft>
                          <a:spcPts val="1000"/>
                        </a:spcAft>
                        <a:bidi/>
                      </a:pPr>
                      <a:r xmlns:a="http://schemas.openxmlformats.org/drawingml/2006/main">
                        <a:rPr lang="ar" sz="2800" b="1" dirty="0">
                          <a:solidFill>
                            <a:schemeClr val="tx1"/>
                          </a:solidFill>
                          <a:latin typeface="Times New Roman"/>
                          <a:ea typeface="Times New Roman"/>
                          <a:cs typeface="Arial"/>
                        </a:rPr>
                        <a:t>توسيع عنق الرحم</a:t>
                      </a:r>
                      <a:endParaRPr xmlns:a="http://schemas.openxmlformats.org/drawingml/2006/main" lang="en-US" sz="2800" b="1" dirty="0">
                        <a:solidFill>
                          <a:schemeClr val="tx1"/>
                        </a:solidFill>
                        <a:latin typeface="Calibri"/>
                        <a:ea typeface="Calibri"/>
                        <a:cs typeface="Arial"/>
                      </a:endParaRPr>
                    </a:p>
                  </a:txBody>
                  <a:tcPr marL="69174" marR="69174" marT="69174" marB="6917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xmlns:a="http://schemas.openxmlformats.org/drawingml/2006/main" marL="0" marR="0" indent="228600">
                        <a:lnSpc>
                          <a:spcPct val="115000"/>
                        </a:lnSpc>
                        <a:spcBef>
                          <a:spcPts val="0"/>
                        </a:spcBef>
                        <a:spcAft>
                          <a:spcPts val="1000"/>
                        </a:spcAft>
                        <a:bidi/>
                      </a:pPr>
                      <a:r xmlns:a="http://schemas.openxmlformats.org/drawingml/2006/main">
                        <a:rPr lang="ar" sz="2800" b="1" dirty="0">
                          <a:solidFill>
                            <a:schemeClr val="tx1"/>
                          </a:solidFill>
                          <a:latin typeface="Times New Roman"/>
                          <a:ea typeface="Times New Roman"/>
                          <a:cs typeface="Arial"/>
                        </a:rPr>
                        <a:t>مدة</a:t>
                      </a:r>
                      <a:endParaRPr xmlns:a="http://schemas.openxmlformats.org/drawingml/2006/main" lang="en-US" sz="2800" b="1" dirty="0">
                        <a:solidFill>
                          <a:schemeClr val="tx1"/>
                        </a:solidFill>
                        <a:latin typeface="Calibri"/>
                        <a:ea typeface="Calibri"/>
                        <a:cs typeface="Arial"/>
                      </a:endParaRPr>
                    </a:p>
                  </a:txBody>
                  <a:tcPr marL="69174" marR="69174" marT="69174" marB="6917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278723">
                <a:tc>
                  <a:txBody>
                    <a:bodyPr/>
                    <a:lstStyle/>
                    <a:p>
                      <a:pPr xmlns:a="http://schemas.openxmlformats.org/drawingml/2006/main" marL="0" marR="0" indent="228600">
                        <a:lnSpc>
                          <a:spcPct val="115000"/>
                        </a:lnSpc>
                        <a:spcBef>
                          <a:spcPts val="0"/>
                        </a:spcBef>
                        <a:spcAft>
                          <a:spcPts val="1000"/>
                        </a:spcAft>
                        <a:bidi/>
                      </a:pPr>
                      <a:r xmlns:a="http://schemas.openxmlformats.org/drawingml/2006/main">
                        <a:rPr lang="ar" sz="3200">
                          <a:latin typeface="Times New Roman"/>
                          <a:ea typeface="Times New Roman"/>
                          <a:cs typeface="Arial"/>
                        </a:rPr>
                        <a:t>في ذروة الشدة</a:t>
                      </a:r>
                      <a:endParaRPr xmlns:a="http://schemas.openxmlformats.org/drawingml/2006/main" lang="en-US" sz="3200">
                        <a:latin typeface="Calibri"/>
                        <a:ea typeface="Calibri"/>
                        <a:cs typeface="Arial"/>
                      </a:endParaRPr>
                    </a:p>
                  </a:txBody>
                  <a:tcPr marL="69174" marR="69174" marT="69174" marB="6917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xmlns:a="http://schemas.openxmlformats.org/drawingml/2006/main" marL="0" marR="0" indent="228600">
                        <a:lnSpc>
                          <a:spcPct val="115000"/>
                        </a:lnSpc>
                        <a:spcBef>
                          <a:spcPts val="0"/>
                        </a:spcBef>
                        <a:spcAft>
                          <a:spcPts val="1000"/>
                        </a:spcAft>
                        <a:bidi/>
                      </a:pPr>
                      <a:r xmlns:a="http://schemas.openxmlformats.org/drawingml/2006/main">
                        <a:rPr lang="ar" sz="3200" dirty="0">
                          <a:latin typeface="Times New Roman"/>
                          <a:ea typeface="Times New Roman"/>
                          <a:cs typeface="Arial"/>
                        </a:rPr>
                        <a:t>60 إلى 90 ثانية كل 2-3 دقائق</a:t>
                      </a:r>
                      <a:endParaRPr xmlns:a="http://schemas.openxmlformats.org/drawingml/2006/main" lang="en-US" sz="3200" dirty="0">
                        <a:latin typeface="Calibri"/>
                        <a:ea typeface="Calibri"/>
                        <a:cs typeface="Arial"/>
                      </a:endParaRPr>
                    </a:p>
                  </a:txBody>
                  <a:tcPr marL="69174" marR="69174" marT="69174" marB="6917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xmlns:a="http://schemas.openxmlformats.org/drawingml/2006/main" marL="0" marR="0" indent="228600">
                        <a:lnSpc>
                          <a:spcPct val="115000"/>
                        </a:lnSpc>
                        <a:spcBef>
                          <a:spcPts val="0"/>
                        </a:spcBef>
                        <a:spcAft>
                          <a:spcPts val="1000"/>
                        </a:spcAft>
                        <a:bidi/>
                      </a:pPr>
                      <a:r xmlns:a="http://schemas.openxmlformats.org/drawingml/2006/main">
                        <a:rPr lang="ar" sz="3200" dirty="0">
                          <a:latin typeface="Times New Roman"/>
                          <a:ea typeface="Times New Roman"/>
                          <a:cs typeface="Arial"/>
                        </a:rPr>
                        <a:t>8 الى 10 سم</a:t>
                      </a:r>
                      <a:endParaRPr xmlns:a="http://schemas.openxmlformats.org/drawingml/2006/main" lang="en-US" sz="3200" dirty="0">
                        <a:latin typeface="Calibri"/>
                        <a:ea typeface="Calibri"/>
                        <a:cs typeface="Arial"/>
                      </a:endParaRPr>
                    </a:p>
                  </a:txBody>
                  <a:tcPr marL="69174" marR="69174" marT="69174" marB="6917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xmlns:a="http://schemas.openxmlformats.org/drawingml/2006/main" marL="0" marR="0">
                        <a:lnSpc>
                          <a:spcPct val="115000"/>
                        </a:lnSpc>
                        <a:spcBef>
                          <a:spcPts val="0"/>
                        </a:spcBef>
                        <a:spcAft>
                          <a:spcPts val="1000"/>
                        </a:spcAft>
                        <a:bidi/>
                      </a:pPr>
                      <a:r xmlns:a="http://schemas.openxmlformats.org/drawingml/2006/main">
                        <a:rPr lang="ar" sz="3200" dirty="0">
                          <a:latin typeface="Times New Roman"/>
                          <a:ea typeface="Times New Roman"/>
                          <a:cs typeface="Arial"/>
                        </a:rPr>
                        <a:t>حتى اتساع عنق الرحم بالكامل</a:t>
                      </a:r>
                      <a:endParaRPr xmlns:a="http://schemas.openxmlformats.org/drawingml/2006/main" lang="en-US" sz="3200" dirty="0">
                        <a:latin typeface="Calibri"/>
                        <a:ea typeface="Calibri"/>
                        <a:cs typeface="Arial"/>
                      </a:endParaRPr>
                    </a:p>
                  </a:txBody>
                  <a:tcPr marL="69174" marR="69174" marT="69174" marB="6917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930" y="0"/>
            <a:ext cx="11752289" cy="1417638"/>
          </a:xfrm>
        </p:spPr>
        <p:txBody>
          <a:bodyPr>
            <a:noAutofit/>
          </a:bodyPr>
          <a:lstStyle/>
          <a:p>
            <a:pPr xmlns:a="http://schemas.openxmlformats.org/drawingml/2006/main" algn="ctr">
              <a:lnSpc>
                <a:spcPct val="100000"/>
              </a:lnSpc>
              <a:bidi/>
            </a:pPr>
            <a:r xmlns:a="http://schemas.openxmlformats.org/drawingml/2006/main">
              <a:rPr lang="ar" b="1" dirty="0">
                <a:solidFill>
                  <a:srgbClr val="C00000"/>
                </a:solidFill>
                <a:latin typeface="Times New Roman" pitchFamily="18" charset="0"/>
                <a:cs typeface="Times New Roman" pitchFamily="18" charset="0"/>
              </a:rPr>
              <a:t>3- مرحلة الانتقال: تدابير الراحة</a:t>
            </a:r>
            <a:endParaRPr xmlns:a="http://schemas.openxmlformats.org/drawingml/2006/main" lang="en-US" sz="8800" dirty="0">
              <a:latin typeface="Times New Roman" pitchFamily="18" charset="0"/>
              <a:cs typeface="Times New Roman" pitchFamily="18" charset="0"/>
            </a:endParaRPr>
          </a:p>
        </p:txBody>
      </p:sp>
      <p:sp>
        <p:nvSpPr>
          <p:cNvPr id="3" name="Content Placeholder 2"/>
          <p:cNvSpPr>
            <a:spLocks noGrp="1"/>
          </p:cNvSpPr>
          <p:nvPr>
            <p:ph idx="1"/>
          </p:nvPr>
        </p:nvSpPr>
        <p:spPr>
          <a:xfrm>
            <a:off x="104931" y="1600200"/>
            <a:ext cx="11872210" cy="5257800"/>
          </a:xfrm>
        </p:spPr>
        <p:txBody>
          <a:bodyPr>
            <a:normAutofit/>
          </a:bodyPr>
          <a:lstStyle/>
          <a:p>
            <a:pPr xmlns:a="http://schemas.openxmlformats.org/drawingml/2006/main" algn="just">
              <a:lnSpc>
                <a:spcPct val="100000"/>
              </a:lnSpc>
              <a:buNone/>
              <a:bidi/>
            </a:pPr>
            <a:r xmlns:a="http://schemas.openxmlformats.org/drawingml/2006/main">
              <a:rPr lang="ar" sz="3600" dirty="0">
                <a:latin typeface="Times New Roman" pitchFamily="18" charset="0"/>
                <a:cs typeface="Times New Roman" pitchFamily="18" charset="0"/>
              </a:rPr>
              <a:t>-الضغط العجزي</a:t>
            </a:r>
          </a:p>
          <a:p>
            <a:pPr xmlns:a="http://schemas.openxmlformats.org/drawingml/2006/main" algn="just">
              <a:lnSpc>
                <a:spcPct val="100000"/>
              </a:lnSpc>
              <a:buNone/>
              <a:bidi/>
            </a:pPr>
            <a:r xmlns:a="http://schemas.openxmlformats.org/drawingml/2006/main">
              <a:rPr lang="ar" sz="3600" dirty="0">
                <a:latin typeface="Times New Roman" pitchFamily="18" charset="0"/>
                <a:cs typeface="Times New Roman" pitchFamily="18" charset="0"/>
              </a:rPr>
              <a:t>- تقنيات الدفع الصحيحة: الدفع مع الانقباضات</a:t>
            </a:r>
          </a:p>
          <a:p>
            <a:pPr xmlns:a="http://schemas.openxmlformats.org/drawingml/2006/main" algn="just">
              <a:lnSpc>
                <a:spcPct val="100000"/>
              </a:lnSpc>
              <a:buNone/>
              <a:bidi/>
            </a:pPr>
            <a:r xmlns:a="http://schemas.openxmlformats.org/drawingml/2006/main">
              <a:rPr lang="ar" sz="3600" dirty="0">
                <a:latin typeface="Times New Roman" pitchFamily="18" charset="0"/>
                <a:cs typeface="Times New Roman" pitchFamily="18" charset="0"/>
              </a:rPr>
              <a:t>- التحكم في التنفس أثناء الانقباضات</a:t>
            </a:r>
          </a:p>
          <a:p>
            <a:pPr xmlns:a="http://schemas.openxmlformats.org/drawingml/2006/main" algn="just">
              <a:lnSpc>
                <a:spcPct val="100000"/>
              </a:lnSpc>
              <a:buNone/>
              <a:bidi/>
            </a:pPr>
            <a:r xmlns:a="http://schemas.openxmlformats.org/drawingml/2006/main">
              <a:rPr lang="ar" sz="3600" dirty="0">
                <a:latin typeface="Times New Roman" pitchFamily="18" charset="0"/>
                <a:cs typeface="Times New Roman" pitchFamily="18" charset="0"/>
              </a:rPr>
              <a:t>-الدعم العاطفي.</a:t>
            </a:r>
          </a:p>
          <a:p>
            <a:pPr algn="just">
              <a:lnSpc>
                <a:spcPct val="100000"/>
              </a:lnSpc>
            </a:pPr>
            <a:endParaRPr lang="en-US" dirty="0">
              <a:latin typeface="Times New Roman" pitchFamily="18" charset="0"/>
              <a:cs typeface="Times New Roman" pitchFamily="18"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pPr xmlns:a="http://schemas.openxmlformats.org/drawingml/2006/main" algn="just">
              <a:lnSpc>
                <a:spcPct val="100000"/>
              </a:lnSpc>
              <a:bidi/>
            </a:pPr>
            <a:r xmlns:a="http://schemas.openxmlformats.org/drawingml/2006/main">
              <a:rPr lang="ar" sz="7200" b="1" dirty="0">
                <a:solidFill>
                  <a:srgbClr val="C00000"/>
                </a:solidFill>
                <a:latin typeface="Times New Roman" pitchFamily="18" charset="0"/>
                <a:cs typeface="Times New Roman" pitchFamily="18" charset="0"/>
              </a:rPr>
              <a:t>مراحل المخاض</a:t>
            </a:r>
            <a:endParaRPr xmlns:a="http://schemas.openxmlformats.org/drawingml/2006/main" lang="en-US" sz="72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94871" y="1600200"/>
            <a:ext cx="11767279" cy="5257800"/>
          </a:xfrm>
        </p:spPr>
        <p:txBody>
          <a:bodyPr>
            <a:normAutofit/>
          </a:bodyPr>
          <a:lstStyle/>
          <a:p>
            <a:pPr xmlns:a="http://schemas.openxmlformats.org/drawingml/2006/main" algn="just">
              <a:lnSpc>
                <a:spcPct val="100000"/>
              </a:lnSpc>
              <a:buNone/>
              <a:bidi/>
            </a:pPr>
            <a:r xmlns:a="http://schemas.openxmlformats.org/drawingml/2006/main">
              <a:rPr lang="ar" sz="3600" b="1" dirty="0">
                <a:latin typeface="Times New Roman" pitchFamily="18" charset="0"/>
                <a:cs typeface="Times New Roman" pitchFamily="18" charset="0"/>
              </a:rPr>
              <a:t>المرحلة الثانية </a:t>
            </a:r>
            <a:r xmlns:a="http://schemas.openxmlformats.org/drawingml/2006/main">
              <a:rPr lang="ar" sz="3600" dirty="0">
                <a:latin typeface="Times New Roman" pitchFamily="18" charset="0"/>
                <a:cs typeface="Times New Roman" pitchFamily="18" charset="0"/>
              </a:rPr>
              <a:t>: </a:t>
            </a:r>
            <a:r xmlns:a="http://schemas.openxmlformats.org/drawingml/2006/main">
              <a:rPr lang="ar" dirty="0">
                <a:latin typeface="Times New Roman" pitchFamily="18" charset="0"/>
                <a:cs typeface="Times New Roman" pitchFamily="18" charset="0"/>
              </a:rPr>
              <a:t>مرحلة الطرد</a:t>
            </a:r>
          </a:p>
          <a:p>
            <a:pPr xmlns:a="http://schemas.openxmlformats.org/drawingml/2006/main" algn="just">
              <a:lnSpc>
                <a:spcPct val="100000"/>
              </a:lnSpc>
              <a:buNone/>
              <a:bidi/>
            </a:pPr>
            <a:r xmlns:a="http://schemas.openxmlformats.org/drawingml/2006/main">
              <a:rPr lang="ar" sz="3200" b="1" u="sng" dirty="0">
                <a:latin typeface="Times New Roman" pitchFamily="18" charset="0"/>
                <a:cs typeface="Times New Roman" pitchFamily="18" charset="0"/>
              </a:rPr>
              <a:t>الحركات العمالية الأساسية:</a:t>
            </a:r>
            <a:endParaRPr xmlns:a="http://schemas.openxmlformats.org/drawingml/2006/main" lang="en-US" sz="3200" u="sng" dirty="0">
              <a:latin typeface="Times New Roman" pitchFamily="18" charset="0"/>
              <a:cs typeface="Times New Roman" pitchFamily="18" charset="0"/>
            </a:endParaRPr>
          </a:p>
          <a:p>
            <a:pPr xmlns:a="http://schemas.openxmlformats.org/drawingml/2006/main" algn="just">
              <a:lnSpc>
                <a:spcPct val="100000"/>
              </a:lnSpc>
              <a:buNone/>
              <a:bidi/>
            </a:pPr>
            <a:r xmlns:a="http://schemas.openxmlformats.org/drawingml/2006/main">
              <a:rPr lang="ar" sz="3200" dirty="0">
                <a:latin typeface="Times New Roman" pitchFamily="18" charset="0"/>
                <a:cs typeface="Times New Roman" pitchFamily="18" charset="0"/>
              </a:rPr>
              <a:t>1- النزول</a:t>
            </a:r>
          </a:p>
          <a:p>
            <a:pPr xmlns:a="http://schemas.openxmlformats.org/drawingml/2006/main" algn="just">
              <a:lnSpc>
                <a:spcPct val="100000"/>
              </a:lnSpc>
              <a:buNone/>
              <a:bidi/>
            </a:pPr>
            <a:r xmlns:a="http://schemas.openxmlformats.org/drawingml/2006/main">
              <a:rPr lang="ar" sz="3200" dirty="0">
                <a:latin typeface="Times New Roman" pitchFamily="18" charset="0"/>
                <a:cs typeface="Times New Roman" pitchFamily="18" charset="0"/>
              </a:rPr>
              <a:t>2-الانثناء</a:t>
            </a:r>
          </a:p>
          <a:p>
            <a:pPr xmlns:a="http://schemas.openxmlformats.org/drawingml/2006/main" algn="just">
              <a:lnSpc>
                <a:spcPct val="100000"/>
              </a:lnSpc>
              <a:buNone/>
              <a:bidi/>
            </a:pPr>
            <a:r xmlns:a="http://schemas.openxmlformats.org/drawingml/2006/main">
              <a:rPr lang="ar" sz="3200" dirty="0">
                <a:latin typeface="Times New Roman" pitchFamily="18" charset="0"/>
                <a:cs typeface="Times New Roman" pitchFamily="18" charset="0"/>
              </a:rPr>
              <a:t>3-الدوران الداخلي</a:t>
            </a:r>
          </a:p>
          <a:p>
            <a:pPr xmlns:a="http://schemas.openxmlformats.org/drawingml/2006/main" algn="just">
              <a:lnSpc>
                <a:spcPct val="100000"/>
              </a:lnSpc>
              <a:buNone/>
              <a:bidi/>
            </a:pPr>
            <a:r xmlns:a="http://schemas.openxmlformats.org/drawingml/2006/main">
              <a:rPr lang="ar" sz="3200" dirty="0">
                <a:latin typeface="Times New Roman" pitchFamily="18" charset="0"/>
                <a:cs typeface="Times New Roman" pitchFamily="18" charset="0"/>
              </a:rPr>
              <a:t>4-التمديد:</a:t>
            </a:r>
          </a:p>
          <a:p>
            <a:pPr xmlns:a="http://schemas.openxmlformats.org/drawingml/2006/main" algn="just">
              <a:lnSpc>
                <a:spcPct val="100000"/>
              </a:lnSpc>
              <a:buNone/>
              <a:bidi/>
            </a:pPr>
            <a:r xmlns:a="http://schemas.openxmlformats.org/drawingml/2006/main">
              <a:rPr lang="ar" sz="3200" dirty="0">
                <a:latin typeface="Times New Roman" pitchFamily="18" charset="0"/>
                <a:cs typeface="Times New Roman" pitchFamily="18" charset="0"/>
              </a:rPr>
              <a:t>5-الدوران الخارجي</a:t>
            </a:r>
          </a:p>
          <a:p>
            <a:pPr xmlns:a="http://schemas.openxmlformats.org/drawingml/2006/main" algn="just">
              <a:lnSpc>
                <a:spcPct val="100000"/>
              </a:lnSpc>
              <a:buNone/>
              <a:bidi/>
            </a:pPr>
            <a:r xmlns:a="http://schemas.openxmlformats.org/drawingml/2006/main">
              <a:rPr lang="ar" sz="3200" dirty="0">
                <a:latin typeface="Times New Roman" pitchFamily="18" charset="0"/>
                <a:cs typeface="Times New Roman" pitchFamily="18" charset="0"/>
              </a:rPr>
              <a:t>6- الطرد:</a:t>
            </a:r>
          </a:p>
          <a:p>
            <a:pPr algn="just">
              <a:lnSpc>
                <a:spcPct val="100000"/>
              </a:lnSpc>
            </a:pPr>
            <a:endParaRPr lang="en-US" dirty="0">
              <a:latin typeface="Times New Roman" pitchFamily="18" charset="0"/>
              <a:cs typeface="Times New Roman" pitchFamily="18" charset="0"/>
            </a:endParaRPr>
          </a:p>
          <a:p>
            <a:pPr algn="just">
              <a:lnSpc>
                <a:spcPct val="100000"/>
              </a:lnSpc>
            </a:pPr>
            <a:endParaRPr lang="en-US" dirty="0">
              <a:latin typeface="Times New Roman" pitchFamily="18" charset="0"/>
              <a:cs typeface="Times New Roman" pitchFamily="18" charset="0"/>
            </a:endParaRPr>
          </a:p>
          <a:p>
            <a:pPr algn="just">
              <a:lnSpc>
                <a:spcPct val="100000"/>
              </a:lnSpc>
            </a:pPr>
            <a:endParaRPr lang="en-US" dirty="0">
              <a:latin typeface="Times New Roman" pitchFamily="18" charset="0"/>
              <a:cs typeface="Times New Roman" pitchFamily="18" charset="0"/>
            </a:endParaRPr>
          </a:p>
          <a:p>
            <a:pPr algn="just">
              <a:lnSpc>
                <a:spcPct val="100000"/>
              </a:lnSpc>
            </a:pPr>
            <a:endParaRPr lang="en-US"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pPr xmlns:a="http://schemas.openxmlformats.org/drawingml/2006/main" algn="just">
              <a:lnSpc>
                <a:spcPct val="100000"/>
              </a:lnSpc>
              <a:bidi/>
            </a:pPr>
            <a:br xmlns:a="http://schemas.openxmlformats.org/drawingml/2006/main">
              <a:rPr lang="en-US" sz="6600" b="1" dirty="0">
                <a:solidFill>
                  <a:srgbClr val="C00000"/>
                </a:solidFill>
                <a:latin typeface="Times New Roman" pitchFamily="18" charset="0"/>
                <a:cs typeface="Times New Roman" pitchFamily="18" charset="0"/>
              </a:rPr>
            </a:br>
            <a:r xmlns:a="http://schemas.openxmlformats.org/drawingml/2006/main">
              <a:rPr lang="ar" sz="6000" b="1" dirty="0">
                <a:solidFill>
                  <a:srgbClr val="C00000"/>
                </a:solidFill>
                <a:latin typeface="Times New Roman" pitchFamily="18" charset="0"/>
                <a:cs typeface="Times New Roman" pitchFamily="18" charset="0"/>
              </a:rPr>
              <a:t>نظريات بداية المخاض:</a:t>
            </a:r>
            <a:br xmlns:a="http://schemas.openxmlformats.org/drawingml/2006/main">
              <a:rPr lang="en-US" sz="6600" dirty="0">
                <a:solidFill>
                  <a:srgbClr val="C00000"/>
                </a:solidFill>
                <a:latin typeface="Times New Roman" pitchFamily="18" charset="0"/>
                <a:cs typeface="Times New Roman" pitchFamily="18" charset="0"/>
              </a:rPr>
            </a:br>
            <a:endParaRPr xmlns:a="http://schemas.openxmlformats.org/drawingml/2006/main" lang="en-US" sz="66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600200"/>
            <a:ext cx="12067082" cy="5105400"/>
          </a:xfrm>
        </p:spPr>
        <p:txBody>
          <a:bodyPr>
            <a:normAutofit lnSpcReduction="10000"/>
          </a:bodyPr>
          <a:lstStyle/>
          <a:p>
            <a:pPr xmlns:a="http://schemas.openxmlformats.org/drawingml/2006/main" algn="just">
              <a:lnSpc>
                <a:spcPct val="100000"/>
              </a:lnSpc>
              <a:buNone/>
              <a:bidi/>
            </a:pPr>
            <a:r xmlns:a="http://schemas.openxmlformats.org/drawingml/2006/main">
              <a:rPr lang="ar" sz="4400" b="1" dirty="0">
                <a:latin typeface="Times New Roman" pitchFamily="18" charset="0"/>
                <a:cs typeface="Times New Roman" pitchFamily="18" charset="0"/>
              </a:rPr>
              <a:t>4- نظرية البروستاجلاندين –</a:t>
            </a:r>
          </a:p>
          <a:p>
            <a:pPr xmlns:a="http://schemas.openxmlformats.org/drawingml/2006/main" algn="just">
              <a:lnSpc>
                <a:spcPct val="100000"/>
              </a:lnSpc>
              <a:bidi/>
            </a:pPr>
            <a:r xmlns:a="http://schemas.openxmlformats.org/drawingml/2006/main">
              <a:rPr lang="ar" sz="4400" dirty="0">
                <a:latin typeface="Times New Roman" pitchFamily="18" charset="0"/>
                <a:cs typeface="Times New Roman" pitchFamily="18" charset="0"/>
              </a:rPr>
              <a:t>إطلاق </a:t>
            </a:r>
            <a:r xmlns:a="http://schemas.openxmlformats.org/drawingml/2006/main">
              <a:rPr lang="ar" sz="4400" u="sng" dirty="0">
                <a:latin typeface="Times New Roman" pitchFamily="18" charset="0"/>
                <a:cs typeface="Times New Roman" pitchFamily="18" charset="0"/>
              </a:rPr>
              <a:t>حمض الأراكيدونيك </a:t>
            </a:r>
            <a:r xmlns:a="http://schemas.openxmlformats.org/drawingml/2006/main">
              <a:rPr lang="ar" sz="4400" dirty="0">
                <a:latin typeface="Times New Roman" pitchFamily="18" charset="0"/>
                <a:cs typeface="Times New Roman" pitchFamily="18" charset="0"/>
              </a:rPr>
              <a:t>الناتج عن تأثير الستيرويد على سلائف الدهون.</a:t>
            </a:r>
          </a:p>
          <a:p>
            <a:pPr xmlns:a="http://schemas.openxmlformats.org/drawingml/2006/main" algn="just">
              <a:lnSpc>
                <a:spcPct val="100000"/>
              </a:lnSpc>
              <a:bidi/>
            </a:pPr>
            <a:r xmlns:a="http://schemas.openxmlformats.org/drawingml/2006/main">
              <a:rPr lang="ar" sz="4400" dirty="0">
                <a:latin typeface="Times New Roman" pitchFamily="18" charset="0"/>
                <a:cs typeface="Times New Roman" pitchFamily="18" charset="0"/>
              </a:rPr>
              <a:t>حمض الأراكيدونيك يزيد من تخليق البروستاجلاندين الذي بدوره يسبب تقلصات الرحم.</a:t>
            </a:r>
          </a:p>
          <a:p>
            <a:pPr xmlns:a="http://schemas.openxmlformats.org/drawingml/2006/main" marL="0" indent="0" algn="just">
              <a:lnSpc>
                <a:spcPct val="100000"/>
              </a:lnSpc>
              <a:buNone/>
              <a:bidi/>
            </a:pPr>
            <a:r xmlns:a="http://schemas.openxmlformats.org/drawingml/2006/main">
              <a:rPr lang="ar" sz="4400" b="1" dirty="0">
                <a:latin typeface="Times New Roman" pitchFamily="18" charset="0"/>
                <a:cs typeface="Times New Roman" pitchFamily="18" charset="0"/>
              </a:rPr>
              <a:t>5- نظرية شيخوخة المشيمة </a:t>
            </a:r>
            <a:r xmlns:a="http://schemas.openxmlformats.org/drawingml/2006/main">
              <a:rPr lang="ar" sz="4400" dirty="0">
                <a:latin typeface="Times New Roman" pitchFamily="18" charset="0"/>
                <a:cs typeface="Times New Roman" pitchFamily="18" charset="0"/>
              </a:rPr>
              <a:t>بسبب قلة إمداد الرحم بالدم ينقبض الرحم.</a:t>
            </a:r>
          </a:p>
          <a:p>
            <a:pPr algn="just">
              <a:lnSpc>
                <a:spcPct val="100000"/>
              </a:lnSpc>
            </a:pPr>
            <a:endParaRPr lang="en-US" sz="4400" dirty="0">
              <a:latin typeface="Times New Roman" pitchFamily="18" charset="0"/>
              <a:cs typeface="Times New Roman" pitchFamily="18" charset="0"/>
            </a:endParaRPr>
          </a:p>
          <a:p>
            <a:pPr algn="just">
              <a:lnSpc>
                <a:spcPct val="100000"/>
              </a:lnSpc>
            </a:pPr>
            <a:endParaRPr lang="en-US" dirty="0">
              <a:latin typeface="Times New Roman" pitchFamily="18" charset="0"/>
              <a:cs typeface="Times New Roman" pitchFamily="18"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752600"/>
          </a:xfrm>
        </p:spPr>
        <p:txBody>
          <a:bodyPr>
            <a:noAutofit/>
          </a:bodyPr>
          <a:lstStyle/>
          <a:p>
            <a:pPr xmlns:a="http://schemas.openxmlformats.org/drawingml/2006/main" algn="just">
              <a:lnSpc>
                <a:spcPct val="100000"/>
              </a:lnSpc>
              <a:bidi/>
            </a:pPr>
            <a:r xmlns:a="http://schemas.openxmlformats.org/drawingml/2006/main">
              <a:rPr lang="ar" sz="4800" b="1" dirty="0">
                <a:solidFill>
                  <a:srgbClr val="C00000"/>
                </a:solidFill>
                <a:latin typeface="Times New Roman" pitchFamily="18" charset="0"/>
                <a:cs typeface="Times New Roman" pitchFamily="18" charset="0"/>
              </a:rPr>
              <a:t>الحركات العمالية الأساسية:</a:t>
            </a:r>
            <a:endParaRPr xmlns:a="http://schemas.openxmlformats.org/drawingml/2006/main" lang="en-US" sz="48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224852" y="1676400"/>
            <a:ext cx="11967148" cy="5181600"/>
          </a:xfrm>
        </p:spPr>
        <p:txBody>
          <a:bodyPr>
            <a:normAutofit/>
          </a:bodyPr>
          <a:lstStyle/>
          <a:p>
            <a:pPr xmlns:a="http://schemas.openxmlformats.org/drawingml/2006/main" algn="just">
              <a:lnSpc>
                <a:spcPct val="100000"/>
              </a:lnSpc>
              <a:buNone/>
              <a:bidi/>
            </a:pPr>
            <a:r xmlns:a="http://schemas.openxmlformats.org/drawingml/2006/main">
              <a:rPr lang="ar" sz="4000" b="1" dirty="0">
                <a:latin typeface="Times New Roman" pitchFamily="18" charset="0"/>
                <a:cs typeface="Times New Roman" pitchFamily="18" charset="0"/>
              </a:rPr>
              <a:t>1- </a:t>
            </a:r>
            <a:r xmlns:a="http://schemas.openxmlformats.org/drawingml/2006/main">
              <a:rPr lang="ar" sz="4000" b="1" u="sng" dirty="0">
                <a:latin typeface="Times New Roman" pitchFamily="18" charset="0"/>
                <a:cs typeface="Times New Roman" pitchFamily="18" charset="0"/>
              </a:rPr>
              <a:t>النزول</a:t>
            </a:r>
          </a:p>
          <a:p>
            <a:pPr xmlns:a="http://schemas.openxmlformats.org/drawingml/2006/main" algn="just">
              <a:lnSpc>
                <a:spcPct val="100000"/>
              </a:lnSpc>
              <a:buFont typeface="Wingdings" pitchFamily="2" charset="2"/>
              <a:buChar char="§"/>
              <a:bidi/>
            </a:pPr>
            <a:r xmlns:a="http://schemas.openxmlformats.org/drawingml/2006/main">
              <a:rPr lang="ar" sz="4000" dirty="0">
                <a:latin typeface="Times New Roman" pitchFamily="18" charset="0"/>
                <a:cs typeface="Times New Roman" pitchFamily="18" charset="0"/>
              </a:rPr>
              <a:t>حركة رأس الجنين إلى الأسفل نحو مدخل الحوض.</a:t>
            </a:r>
          </a:p>
          <a:p>
            <a:pPr xmlns:a="http://schemas.openxmlformats.org/drawingml/2006/main" algn="just">
              <a:lnSpc>
                <a:spcPct val="100000"/>
              </a:lnSpc>
              <a:buFont typeface="Wingdings" pitchFamily="2" charset="2"/>
              <a:buChar char="§"/>
              <a:bidi/>
            </a:pPr>
            <a:r xmlns:a="http://schemas.openxmlformats.org/drawingml/2006/main">
              <a:rPr lang="ar" sz="4000" dirty="0">
                <a:latin typeface="Times New Roman" pitchFamily="18" charset="0"/>
                <a:cs typeface="Times New Roman" pitchFamily="18" charset="0"/>
              </a:rPr>
              <a:t>يحدث عندما يبرز رأس الجنين خارج عنق الرحم المتوسع ويلمس جدار المهبل الخلفي</a:t>
            </a:r>
          </a:p>
          <a:p>
            <a:pPr xmlns:a="http://schemas.openxmlformats.org/drawingml/2006/main" algn="just">
              <a:lnSpc>
                <a:spcPct val="100000"/>
              </a:lnSpc>
              <a:buFont typeface="Wingdings" pitchFamily="2" charset="2"/>
              <a:buChar char="§"/>
              <a:bidi/>
            </a:pPr>
            <a:r xmlns:a="http://schemas.openxmlformats.org/drawingml/2006/main">
              <a:rPr lang="ar" sz="4000" dirty="0">
                <a:latin typeface="Times New Roman" pitchFamily="18" charset="0"/>
                <a:cs typeface="Times New Roman" pitchFamily="18" charset="0"/>
              </a:rPr>
              <a:t>يحدث بسبب الضغط على الجنين بواسطة قاع الرحم بمساعدة انقباضات عضلات البطن</a:t>
            </a:r>
          </a:p>
          <a:p>
            <a:pPr algn="just">
              <a:lnSpc>
                <a:spcPct val="100000"/>
              </a:lnSpc>
              <a:buNone/>
            </a:pPr>
            <a:endParaRPr lang="en-US" sz="4000" dirty="0">
              <a:latin typeface="Times New Roman" pitchFamily="18" charset="0"/>
              <a:cs typeface="Times New Roman" pitchFamily="18" charset="0"/>
            </a:endParaRPr>
          </a:p>
          <a:p>
            <a:pPr algn="just">
              <a:lnSpc>
                <a:spcPct val="100000"/>
              </a:lnSpc>
            </a:pPr>
            <a:endParaRPr lang="en-US" dirty="0">
              <a:latin typeface="Times New Roman" pitchFamily="18" charset="0"/>
              <a:cs typeface="Times New Roman" pitchFamily="18"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752600"/>
          </a:xfrm>
        </p:spPr>
        <p:txBody>
          <a:bodyPr>
            <a:noAutofit/>
          </a:bodyPr>
          <a:lstStyle/>
          <a:p>
            <a:pPr xmlns:a="http://schemas.openxmlformats.org/drawingml/2006/main" algn="just">
              <a:lnSpc>
                <a:spcPct val="100000"/>
              </a:lnSpc>
              <a:bidi/>
            </a:pPr>
            <a:r xmlns:a="http://schemas.openxmlformats.org/drawingml/2006/main">
              <a:rPr lang="ar" sz="4800" b="1" dirty="0">
                <a:solidFill>
                  <a:srgbClr val="C00000"/>
                </a:solidFill>
                <a:latin typeface="Times New Roman" pitchFamily="18" charset="0"/>
                <a:cs typeface="Times New Roman" pitchFamily="18" charset="0"/>
              </a:rPr>
              <a:t>1- النسب</a:t>
            </a:r>
            <a:endParaRPr xmlns:a="http://schemas.openxmlformats.org/drawingml/2006/main" lang="en-US" sz="48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524000" y="1676400"/>
            <a:ext cx="9144000" cy="5181600"/>
          </a:xfrm>
        </p:spPr>
        <p:txBody>
          <a:bodyPr>
            <a:normAutofit fontScale="92500" lnSpcReduction="10000"/>
          </a:bodyPr>
          <a:lstStyle/>
          <a:p>
            <a:pPr algn="just">
              <a:lnSpc>
                <a:spcPct val="100000"/>
              </a:lnSpc>
              <a:buNone/>
            </a:pPr>
            <a:endParaRPr lang="en-US" sz="4000" b="1" u="sng" dirty="0">
              <a:latin typeface="Times New Roman" pitchFamily="18" charset="0"/>
              <a:cs typeface="Times New Roman" pitchFamily="18" charset="0"/>
            </a:endParaRPr>
          </a:p>
          <a:p>
            <a:pPr xmlns:a="http://schemas.openxmlformats.org/drawingml/2006/main" algn="just">
              <a:lnSpc>
                <a:spcPct val="100000"/>
              </a:lnSpc>
              <a:buFont typeface="Wingdings" pitchFamily="2" charset="2"/>
              <a:buChar char="§"/>
              <a:bidi/>
            </a:pPr>
            <a:r xmlns:a="http://schemas.openxmlformats.org/drawingml/2006/main">
              <a:rPr lang="ar" sz="4000" dirty="0">
                <a:latin typeface="Times New Roman" pitchFamily="18" charset="0"/>
                <a:cs typeface="Times New Roman" pitchFamily="18" charset="0"/>
              </a:rPr>
              <a:t>حركة نزولية لقطر </a:t>
            </a:r>
            <a:r xmlns:a="http://schemas.openxmlformats.org/drawingml/2006/main">
              <a:rPr lang="ar" sz="4000" dirty="0" err="1">
                <a:latin typeface="Times New Roman" pitchFamily="18" charset="0"/>
                <a:cs typeface="Times New Roman" pitchFamily="18" charset="0"/>
              </a:rPr>
              <a:t>الجداريين </a:t>
            </a:r>
            <a:r xmlns:a="http://schemas.openxmlformats.org/drawingml/2006/main">
              <a:rPr lang="ar" sz="4000" dirty="0">
                <a:latin typeface="Times New Roman" pitchFamily="18" charset="0"/>
                <a:cs typeface="Times New Roman" pitchFamily="18" charset="0"/>
              </a:rPr>
              <a:t>لرأس الجنين إلى داخل مدخل الحوض.</a:t>
            </a:r>
          </a:p>
          <a:p>
            <a:pPr xmlns:a="http://schemas.openxmlformats.org/drawingml/2006/main" algn="just">
              <a:lnSpc>
                <a:spcPct val="100000"/>
              </a:lnSpc>
              <a:buFont typeface="Wingdings" pitchFamily="2" charset="2"/>
              <a:buChar char="§"/>
              <a:bidi/>
            </a:pPr>
            <a:r xmlns:a="http://schemas.openxmlformats.org/drawingml/2006/main">
              <a:rPr lang="ar" sz="4000" dirty="0">
                <a:latin typeface="Times New Roman" pitchFamily="18" charset="0"/>
                <a:cs typeface="Times New Roman" pitchFamily="18" charset="0"/>
              </a:rPr>
              <a:t>يحدث عندما يبرز رأس الجنين خارج عنق الرحم المتوسع ويلمس جدار المهبل الخلفي</a:t>
            </a:r>
          </a:p>
          <a:p>
            <a:pPr xmlns:a="http://schemas.openxmlformats.org/drawingml/2006/main" algn="just">
              <a:lnSpc>
                <a:spcPct val="100000"/>
              </a:lnSpc>
              <a:buFont typeface="Wingdings" pitchFamily="2" charset="2"/>
              <a:buChar char="§"/>
              <a:bidi/>
            </a:pPr>
            <a:r xmlns:a="http://schemas.openxmlformats.org/drawingml/2006/main">
              <a:rPr lang="ar" sz="4000" dirty="0">
                <a:latin typeface="Times New Roman" pitchFamily="18" charset="0"/>
                <a:cs typeface="Times New Roman" pitchFamily="18" charset="0"/>
              </a:rPr>
              <a:t>يحدث بسبب الضغط على الجنين بواسطة قاع الرحم بمساعدة انقباضات عضلات البطن</a:t>
            </a:r>
          </a:p>
          <a:p>
            <a:pPr algn="just">
              <a:lnSpc>
                <a:spcPct val="100000"/>
              </a:lnSpc>
              <a:buNone/>
            </a:pPr>
            <a:endParaRPr lang="en-US" sz="4000" dirty="0">
              <a:latin typeface="Times New Roman" pitchFamily="18" charset="0"/>
              <a:cs typeface="Times New Roman" pitchFamily="18" charset="0"/>
            </a:endParaRPr>
          </a:p>
          <a:p>
            <a:pPr algn="just">
              <a:lnSpc>
                <a:spcPct val="100000"/>
              </a:lnSpc>
            </a:pPr>
            <a:endParaRPr lang="en-US" dirty="0">
              <a:latin typeface="Times New Roman" pitchFamily="18" charset="0"/>
              <a:cs typeface="Times New Roman" pitchFamily="18" charset="0"/>
            </a:endParaRPr>
          </a:p>
        </p:txBody>
      </p:sp>
      <p:pic>
        <p:nvPicPr>
          <p:cNvPr id="6" name="Picture 2" descr="نتيجة بحث الصور عن ‪descent in labo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291" y="1347865"/>
            <a:ext cx="10523095" cy="5523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62981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752600"/>
          </a:xfrm>
        </p:spPr>
        <p:txBody>
          <a:bodyPr>
            <a:noAutofit/>
          </a:bodyPr>
          <a:lstStyle/>
          <a:p>
            <a:pPr xmlns:a="http://schemas.openxmlformats.org/drawingml/2006/main" algn="just">
              <a:lnSpc>
                <a:spcPct val="100000"/>
              </a:lnSpc>
              <a:bidi/>
            </a:pPr>
            <a:r xmlns:a="http://schemas.openxmlformats.org/drawingml/2006/main">
              <a:rPr lang="ar" sz="4800" b="1" dirty="0">
                <a:solidFill>
                  <a:srgbClr val="C00000"/>
                </a:solidFill>
                <a:latin typeface="Times New Roman" pitchFamily="18" charset="0"/>
                <a:cs typeface="Times New Roman" pitchFamily="18" charset="0"/>
              </a:rPr>
              <a:t>الحركات العمالية الأساسية:</a:t>
            </a:r>
            <a:endParaRPr xmlns:a="http://schemas.openxmlformats.org/drawingml/2006/main" lang="en-US" sz="4800" dirty="0">
              <a:latin typeface="Times New Roman" pitchFamily="18" charset="0"/>
              <a:cs typeface="Times New Roman" pitchFamily="18" charset="0"/>
            </a:endParaRPr>
          </a:p>
        </p:txBody>
      </p:sp>
      <p:sp>
        <p:nvSpPr>
          <p:cNvPr id="3" name="Content Placeholder 2"/>
          <p:cNvSpPr>
            <a:spLocks noGrp="1"/>
          </p:cNvSpPr>
          <p:nvPr>
            <p:ph idx="1"/>
          </p:nvPr>
        </p:nvSpPr>
        <p:spPr>
          <a:xfrm>
            <a:off x="104931" y="1600200"/>
            <a:ext cx="12087069" cy="5257800"/>
          </a:xfrm>
        </p:spPr>
        <p:txBody>
          <a:bodyPr>
            <a:normAutofit/>
          </a:bodyPr>
          <a:lstStyle/>
          <a:p>
            <a:pPr xmlns:a="http://schemas.openxmlformats.org/drawingml/2006/main" algn="just">
              <a:lnSpc>
                <a:spcPct val="100000"/>
              </a:lnSpc>
              <a:buNone/>
              <a:bidi/>
            </a:pPr>
            <a:r xmlns:a="http://schemas.openxmlformats.org/drawingml/2006/main">
              <a:rPr lang="ar" sz="4800" u="sng" dirty="0">
                <a:latin typeface="Times New Roman" pitchFamily="18" charset="0"/>
                <a:cs typeface="Times New Roman" pitchFamily="18" charset="0"/>
              </a:rPr>
              <a:t>2-الانثناء</a:t>
            </a:r>
            <a:endParaRPr xmlns:a="http://schemas.openxmlformats.org/drawingml/2006/main" lang="en-US" sz="4800" dirty="0">
              <a:latin typeface="Times New Roman" pitchFamily="18" charset="0"/>
              <a:cs typeface="Times New Roman" pitchFamily="18" charset="0"/>
            </a:endParaRPr>
          </a:p>
          <a:p>
            <a:pPr xmlns:a="http://schemas.openxmlformats.org/drawingml/2006/main" algn="just">
              <a:lnSpc>
                <a:spcPct val="100000"/>
              </a:lnSpc>
              <a:bidi/>
            </a:pPr>
            <a:r xmlns:a="http://schemas.openxmlformats.org/drawingml/2006/main">
              <a:rPr lang="ar" sz="4800" dirty="0">
                <a:latin typeface="Times New Roman" pitchFamily="18" charset="0"/>
                <a:cs typeface="Times New Roman" pitchFamily="18" charset="0"/>
              </a:rPr>
              <a:t>يؤدي الضغط من قاع الحوض إلى انحناء رأس الجنين للأمام على الصدر.</a:t>
            </a:r>
          </a:p>
          <a:p>
            <a:pPr xmlns:a="http://schemas.openxmlformats.org/drawingml/2006/main" algn="just">
              <a:lnSpc>
                <a:spcPct val="100000"/>
              </a:lnSpc>
              <a:bidi/>
            </a:pPr>
            <a:r xmlns:a="http://schemas.openxmlformats.org/drawingml/2006/main">
              <a:rPr lang="ar" sz="4800" dirty="0">
                <a:latin typeface="Times New Roman" pitchFamily="18" charset="0"/>
                <a:cs typeface="Times New Roman" pitchFamily="18" charset="0"/>
              </a:rPr>
              <a:t>أصغر قطر </a:t>
            </a:r>
            <a:r xmlns:a="http://schemas.openxmlformats.org/drawingml/2006/main">
              <a:rPr lang="ar" sz="4800" dirty="0" err="1">
                <a:latin typeface="Times New Roman" pitchFamily="18" charset="0"/>
                <a:cs typeface="Times New Roman" pitchFamily="18" charset="0"/>
              </a:rPr>
              <a:t>أمامي خلفي </a:t>
            </a:r>
            <a:r xmlns:a="http://schemas.openxmlformats.org/drawingml/2006/main">
              <a:rPr lang="ar" sz="4800" dirty="0">
                <a:latin typeface="Times New Roman" pitchFamily="18" charset="0"/>
                <a:cs typeface="Times New Roman" pitchFamily="18" charset="0"/>
              </a:rPr>
              <a:t>هو الذي يتم تقديمه إلى قناة الولادة في هذا الوضع المثني</a:t>
            </a:r>
          </a:p>
          <a:p>
            <a:pPr algn="just">
              <a:lnSpc>
                <a:spcPct val="100000"/>
              </a:lnSpc>
            </a:pPr>
            <a:endParaRPr lang="en-US" sz="4800" dirty="0">
              <a:latin typeface="Times New Roman" pitchFamily="18" charset="0"/>
              <a:cs typeface="Times New Roman" pitchFamily="18" charset="0"/>
            </a:endParaRPr>
          </a:p>
          <a:p>
            <a:pPr algn="just">
              <a:lnSpc>
                <a:spcPct val="100000"/>
              </a:lnSpc>
            </a:pPr>
            <a:endParaRPr lang="en-US" dirty="0">
              <a:latin typeface="Times New Roman" pitchFamily="18" charset="0"/>
              <a:cs typeface="Times New Roman" pitchFamily="18"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752600"/>
          </a:xfrm>
        </p:spPr>
        <p:txBody>
          <a:bodyPr>
            <a:noAutofit/>
          </a:bodyPr>
          <a:lstStyle/>
          <a:p>
            <a:pPr xmlns:a="http://schemas.openxmlformats.org/drawingml/2006/main" algn="just">
              <a:lnSpc>
                <a:spcPct val="100000"/>
              </a:lnSpc>
              <a:bidi/>
            </a:pPr>
            <a:r xmlns:a="http://schemas.openxmlformats.org/drawingml/2006/main">
              <a:rPr lang="ar" sz="4800" b="1" dirty="0">
                <a:solidFill>
                  <a:srgbClr val="C00000"/>
                </a:solidFill>
                <a:latin typeface="Times New Roman" pitchFamily="18" charset="0"/>
                <a:cs typeface="Times New Roman" pitchFamily="18" charset="0"/>
              </a:rPr>
              <a:t>الحركات العمالية الأساسية:</a:t>
            </a:r>
            <a:endParaRPr xmlns:a="http://schemas.openxmlformats.org/drawingml/2006/main" lang="en-US" sz="4800" dirty="0">
              <a:latin typeface="Times New Roman" pitchFamily="18" charset="0"/>
              <a:cs typeface="Times New Roman" pitchFamily="18" charset="0"/>
            </a:endParaRPr>
          </a:p>
        </p:txBody>
      </p:sp>
      <p:sp>
        <p:nvSpPr>
          <p:cNvPr id="3" name="Content Placeholder 2"/>
          <p:cNvSpPr>
            <a:spLocks noGrp="1"/>
          </p:cNvSpPr>
          <p:nvPr>
            <p:ph idx="1"/>
          </p:nvPr>
        </p:nvSpPr>
        <p:spPr>
          <a:xfrm>
            <a:off x="119921" y="1447800"/>
            <a:ext cx="11752289" cy="5410200"/>
          </a:xfrm>
        </p:spPr>
        <p:txBody>
          <a:bodyPr>
            <a:noAutofit/>
          </a:bodyPr>
          <a:lstStyle/>
          <a:p>
            <a:pPr xmlns:a="http://schemas.openxmlformats.org/drawingml/2006/main" algn="just">
              <a:lnSpc>
                <a:spcPct val="100000"/>
              </a:lnSpc>
              <a:buNone/>
              <a:bidi/>
            </a:pPr>
            <a:r xmlns:a="http://schemas.openxmlformats.org/drawingml/2006/main">
              <a:rPr lang="ar" sz="4000" b="1" u="sng" dirty="0">
                <a:latin typeface="Times New Roman" pitchFamily="18" charset="0"/>
                <a:cs typeface="Times New Roman" pitchFamily="18" charset="0"/>
              </a:rPr>
              <a:t>3-الدوران الداخلي</a:t>
            </a:r>
            <a:endParaRPr xmlns:a="http://schemas.openxmlformats.org/drawingml/2006/main" lang="en-US" sz="4000" b="1" dirty="0">
              <a:latin typeface="Times New Roman" pitchFamily="18" charset="0"/>
              <a:cs typeface="Times New Roman" pitchFamily="18" charset="0"/>
            </a:endParaRPr>
          </a:p>
          <a:p>
            <a:pPr xmlns:a="http://schemas.openxmlformats.org/drawingml/2006/main" algn="just">
              <a:lnSpc>
                <a:spcPct val="100000"/>
              </a:lnSpc>
              <a:bidi/>
            </a:pPr>
            <a:r xmlns:a="http://schemas.openxmlformats.org/drawingml/2006/main">
              <a:rPr lang="ar" sz="4000" dirty="0">
                <a:latin typeface="Times New Roman" pitchFamily="18" charset="0"/>
                <a:cs typeface="Times New Roman" pitchFamily="18" charset="0"/>
              </a:rPr>
              <a:t>يدور القذالي حتى يصبح أعلى، أو أسفل عظم العانة مباشرة، مما يجعل الرأس يصل إلى أفضل قطر لمخرج الحوض.</a:t>
            </a:r>
          </a:p>
          <a:p>
            <a:pPr xmlns:a="http://schemas.openxmlformats.org/drawingml/2006/main" algn="just">
              <a:lnSpc>
                <a:spcPct val="100000"/>
              </a:lnSpc>
              <a:bidi/>
            </a:pPr>
            <a:r xmlns:a="http://schemas.openxmlformats.org/drawingml/2006/main">
              <a:rPr lang="ar" sz="4000" dirty="0">
                <a:latin typeface="Times New Roman" pitchFamily="18" charset="0"/>
                <a:cs typeface="Times New Roman" pitchFamily="18" charset="0"/>
              </a:rPr>
              <a:t>تعمل هذه الحركة على وضع الكتفين في الوضع الأمثل لدخول المدخل أو وضع أوسع قطر للكتفين على خط واحد مع القطر العرضي الواسع للمدخل.</a:t>
            </a:r>
          </a:p>
          <a:p>
            <a:pPr algn="just">
              <a:lnSpc>
                <a:spcPct val="100000"/>
              </a:lnSpc>
            </a:pPr>
            <a:endParaRPr lang="en-US" sz="4400" dirty="0">
              <a:latin typeface="Times New Roman" pitchFamily="18" charset="0"/>
              <a:cs typeface="Times New Roman" pitchFamily="18"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752600"/>
          </a:xfrm>
        </p:spPr>
        <p:txBody>
          <a:bodyPr>
            <a:noAutofit/>
          </a:bodyPr>
          <a:lstStyle/>
          <a:p>
            <a:pPr xmlns:a="http://schemas.openxmlformats.org/drawingml/2006/main" algn="just">
              <a:lnSpc>
                <a:spcPct val="100000"/>
              </a:lnSpc>
              <a:bidi/>
            </a:pPr>
            <a:r xmlns:a="http://schemas.openxmlformats.org/drawingml/2006/main">
              <a:rPr lang="ar" sz="4800" b="1" dirty="0">
                <a:solidFill>
                  <a:srgbClr val="C00000"/>
                </a:solidFill>
                <a:latin typeface="Times New Roman" pitchFamily="18" charset="0"/>
                <a:cs typeface="Times New Roman" pitchFamily="18" charset="0"/>
              </a:rPr>
              <a:t>الحركات العمالية الأساسية:</a:t>
            </a:r>
            <a:endParaRPr xmlns:a="http://schemas.openxmlformats.org/drawingml/2006/main" lang="en-US" sz="4800" dirty="0">
              <a:latin typeface="Times New Roman" pitchFamily="18" charset="0"/>
              <a:cs typeface="Times New Roman" pitchFamily="18" charset="0"/>
            </a:endParaRPr>
          </a:p>
        </p:txBody>
      </p:sp>
      <p:sp>
        <p:nvSpPr>
          <p:cNvPr id="3" name="Content Placeholder 2"/>
          <p:cNvSpPr>
            <a:spLocks noGrp="1"/>
          </p:cNvSpPr>
          <p:nvPr>
            <p:ph idx="1"/>
          </p:nvPr>
        </p:nvSpPr>
        <p:spPr>
          <a:xfrm>
            <a:off x="149902" y="1752600"/>
            <a:ext cx="12042097" cy="5105400"/>
          </a:xfrm>
        </p:spPr>
        <p:txBody>
          <a:bodyPr>
            <a:normAutofit/>
          </a:bodyPr>
          <a:lstStyle/>
          <a:p>
            <a:pPr xmlns:a="http://schemas.openxmlformats.org/drawingml/2006/main" marL="0" indent="0" algn="just">
              <a:lnSpc>
                <a:spcPct val="100000"/>
              </a:lnSpc>
              <a:buNone/>
              <a:bidi/>
            </a:pPr>
            <a:r xmlns:a="http://schemas.openxmlformats.org/drawingml/2006/main">
              <a:rPr lang="ar" sz="4000" b="1" dirty="0">
                <a:latin typeface="Times New Roman" pitchFamily="18" charset="0"/>
                <a:cs typeface="Times New Roman" pitchFamily="18" charset="0"/>
              </a:rPr>
              <a:t>تتويج</a:t>
            </a:r>
          </a:p>
          <a:p>
            <a:pPr xmlns:a="http://schemas.openxmlformats.org/drawingml/2006/main" algn="just">
              <a:lnSpc>
                <a:spcPct val="100000"/>
              </a:lnSpc>
              <a:bidi/>
            </a:pPr>
            <a:r xmlns:a="http://schemas.openxmlformats.org/drawingml/2006/main">
              <a:rPr lang="ar" sz="4000" dirty="0">
                <a:latin typeface="Times New Roman" pitchFamily="18" charset="0"/>
                <a:cs typeface="Times New Roman" pitchFamily="18" charset="0"/>
              </a:rPr>
              <a:t>من الواضح سريريًا عندما </a:t>
            </a:r>
            <a:r xmlns:a="http://schemas.openxmlformats.org/drawingml/2006/main">
              <a:rPr lang="ar" sz="4000" dirty="0">
                <a:latin typeface="Times New Roman" pitchFamily="18" charset="0"/>
                <a:cs typeface="Times New Roman" pitchFamily="18" charset="0"/>
              </a:rPr>
              <a:t>لا يكون </a:t>
            </a:r>
            <a:r xmlns:a="http://schemas.openxmlformats.org/drawingml/2006/main">
              <a:rPr lang="ar" sz="4000" b="1" dirty="0">
                <a:latin typeface="Times New Roman" pitchFamily="18" charset="0"/>
                <a:cs typeface="Times New Roman" pitchFamily="18" charset="0"/>
              </a:rPr>
              <a:t>الرأس </a:t>
            </a:r>
            <a:r xmlns:a="http://schemas.openxmlformats.org/drawingml/2006/main">
              <a:rPr lang="ar" sz="4000" b="1" dirty="0">
                <a:latin typeface="Times New Roman" pitchFamily="18" charset="0"/>
                <a:cs typeface="Times New Roman" pitchFamily="18" charset="0"/>
              </a:rPr>
              <a:t>مرئيًا </a:t>
            </a:r>
            <a:r xmlns:a="http://schemas.openxmlformats.org/drawingml/2006/main">
              <a:rPr lang="ar" sz="4000" dirty="0">
                <a:latin typeface="Times New Roman" pitchFamily="18" charset="0"/>
                <a:cs typeface="Times New Roman" pitchFamily="18" charset="0"/>
              </a:rPr>
              <a:t>عند </a:t>
            </a:r>
            <a:r xmlns:a="http://schemas.openxmlformats.org/drawingml/2006/main">
              <a:rPr lang="ar" sz="4000" b="1" dirty="0">
                <a:latin typeface="Times New Roman" pitchFamily="18" charset="0"/>
                <a:cs typeface="Times New Roman" pitchFamily="18" charset="0"/>
              </a:rPr>
              <a:t>الفرج </a:t>
            </a:r>
            <a:r xmlns:a="http://schemas.openxmlformats.org/drawingml/2006/main">
              <a:rPr lang="ar" sz="4000" dirty="0">
                <a:latin typeface="Times New Roman" pitchFamily="18" charset="0"/>
                <a:cs typeface="Times New Roman" pitchFamily="18" charset="0"/>
              </a:rPr>
              <a:t>، ولا ينسحب بين الانقباضات </a:t>
            </a:r>
            <a:r xmlns:a="http://schemas.openxmlformats.org/drawingml/2006/main">
              <a:rPr lang="ar" sz="4000" b="1" dirty="0">
                <a:latin typeface="Times New Roman" pitchFamily="18" charset="0"/>
                <a:cs typeface="Times New Roman" pitchFamily="18" charset="0"/>
              </a:rPr>
              <a:t>.</a:t>
            </a:r>
          </a:p>
          <a:p>
            <a:pPr xmlns:a="http://schemas.openxmlformats.org/drawingml/2006/main" algn="just">
              <a:lnSpc>
                <a:spcPct val="100000"/>
              </a:lnSpc>
              <a:bidi/>
            </a:pPr>
            <a:r xmlns:a="http://schemas.openxmlformats.org/drawingml/2006/main">
              <a:rPr lang="ar" sz="4000" dirty="0">
                <a:latin typeface="Times New Roman" pitchFamily="18" charset="0"/>
                <a:cs typeface="Times New Roman" pitchFamily="18" charset="0"/>
              </a:rPr>
              <a:t>التسليم الكامل للرأس أصبح وشيكًا الآن</a:t>
            </a:r>
          </a:p>
        </p:txBody>
      </p:sp>
    </p:spTree>
    <p:extLst>
      <p:ext uri="{BB962C8B-B14F-4D97-AF65-F5344CB8AC3E}">
        <p14:creationId xmlns:p14="http://schemas.microsoft.com/office/powerpoint/2010/main" val="118093393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752600"/>
          </a:xfrm>
        </p:spPr>
        <p:txBody>
          <a:bodyPr>
            <a:noAutofit/>
          </a:bodyPr>
          <a:lstStyle/>
          <a:p>
            <a:pPr xmlns:a="http://schemas.openxmlformats.org/drawingml/2006/main" algn="just">
              <a:lnSpc>
                <a:spcPct val="100000"/>
              </a:lnSpc>
              <a:bidi/>
            </a:pPr>
            <a:r xmlns:a="http://schemas.openxmlformats.org/drawingml/2006/main">
              <a:rPr lang="ar" sz="4800" b="1" dirty="0">
                <a:solidFill>
                  <a:srgbClr val="C00000"/>
                </a:solidFill>
                <a:latin typeface="Times New Roman" pitchFamily="18" charset="0"/>
                <a:cs typeface="Times New Roman" pitchFamily="18" charset="0"/>
              </a:rPr>
              <a:t>الحركات العمالية الأساسية:</a:t>
            </a:r>
            <a:endParaRPr xmlns:a="http://schemas.openxmlformats.org/drawingml/2006/main" lang="en-US" sz="4800" dirty="0">
              <a:latin typeface="Times New Roman" pitchFamily="18" charset="0"/>
              <a:cs typeface="Times New Roman" pitchFamily="18" charset="0"/>
            </a:endParaRPr>
          </a:p>
        </p:txBody>
      </p:sp>
      <p:sp>
        <p:nvSpPr>
          <p:cNvPr id="3" name="Content Placeholder 2"/>
          <p:cNvSpPr>
            <a:spLocks noGrp="1"/>
          </p:cNvSpPr>
          <p:nvPr>
            <p:ph idx="1"/>
          </p:nvPr>
        </p:nvSpPr>
        <p:spPr>
          <a:xfrm>
            <a:off x="0" y="1676400"/>
            <a:ext cx="12192000" cy="5181600"/>
          </a:xfrm>
        </p:spPr>
        <p:txBody>
          <a:bodyPr>
            <a:normAutofit/>
          </a:bodyPr>
          <a:lstStyle/>
          <a:p>
            <a:pPr xmlns:a="http://schemas.openxmlformats.org/drawingml/2006/main" algn="just">
              <a:lnSpc>
                <a:spcPct val="100000"/>
              </a:lnSpc>
              <a:buNone/>
              <a:bidi/>
            </a:pPr>
            <a:r xmlns:a="http://schemas.openxmlformats.org/drawingml/2006/main">
              <a:rPr lang="ar" sz="4800" b="1" u="sng" dirty="0">
                <a:latin typeface="Times New Roman" pitchFamily="18" charset="0"/>
                <a:cs typeface="Times New Roman" pitchFamily="18" charset="0"/>
              </a:rPr>
              <a:t>4-التمديد:</a:t>
            </a:r>
            <a:endParaRPr xmlns:a="http://schemas.openxmlformats.org/drawingml/2006/main" lang="en-US" sz="4800" b="1" dirty="0">
              <a:latin typeface="Times New Roman" pitchFamily="18" charset="0"/>
              <a:cs typeface="Times New Roman" pitchFamily="18" charset="0"/>
            </a:endParaRPr>
          </a:p>
          <a:p>
            <a:pPr xmlns:a="http://schemas.openxmlformats.org/drawingml/2006/main" algn="just">
              <a:lnSpc>
                <a:spcPct val="100000"/>
              </a:lnSpc>
              <a:bidi/>
            </a:pPr>
            <a:r xmlns:a="http://schemas.openxmlformats.org/drawingml/2006/main">
              <a:rPr lang="ar" sz="4800" dirty="0">
                <a:latin typeface="Times New Roman" pitchFamily="18" charset="0"/>
                <a:cs typeface="Times New Roman" pitchFamily="18" charset="0"/>
              </a:rPr>
              <a:t>عندما يولد القفا، يتوقف الجزء الخلفي من الرقبة أسفل قوس العانة ويعمل كمحور (محور الدوران) لبقية الرأس.</a:t>
            </a:r>
          </a:p>
          <a:p>
            <a:pPr xmlns:a="http://schemas.openxmlformats.org/drawingml/2006/main" algn="just">
              <a:lnSpc>
                <a:spcPct val="100000"/>
              </a:lnSpc>
              <a:bidi/>
            </a:pPr>
            <a:r xmlns:a="http://schemas.openxmlformats.org/drawingml/2006/main">
              <a:rPr lang="ar" sz="4800" dirty="0">
                <a:latin typeface="Times New Roman" pitchFamily="18" charset="0"/>
                <a:cs typeface="Times New Roman" pitchFamily="18" charset="0"/>
              </a:rPr>
              <a:t>يمتد الرأس، وتولد الأجزاء الأمامية من الرأس والوجه والذقن.</a:t>
            </a:r>
          </a:p>
          <a:p>
            <a:pPr algn="just">
              <a:lnSpc>
                <a:spcPct val="100000"/>
              </a:lnSpc>
              <a:buNone/>
            </a:pPr>
            <a:endParaRPr lang="en-US" sz="4800" dirty="0">
              <a:latin typeface="Times New Roman" pitchFamily="18" charset="0"/>
              <a:cs typeface="Times New Roman" pitchFamily="18" charset="0"/>
            </a:endParaRPr>
          </a:p>
          <a:p>
            <a:pPr algn="just">
              <a:lnSpc>
                <a:spcPct val="100000"/>
              </a:lnSpc>
            </a:pPr>
            <a:endParaRPr lang="en-US" dirty="0">
              <a:latin typeface="Times New Roman" pitchFamily="18" charset="0"/>
              <a:cs typeface="Times New Roman" pitchFamily="18"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752600"/>
          </a:xfrm>
        </p:spPr>
        <p:txBody>
          <a:bodyPr>
            <a:noAutofit/>
          </a:bodyPr>
          <a:lstStyle/>
          <a:p>
            <a:pPr xmlns:a="http://schemas.openxmlformats.org/drawingml/2006/main" algn="just">
              <a:lnSpc>
                <a:spcPct val="100000"/>
              </a:lnSpc>
              <a:bidi/>
            </a:pPr>
            <a:r xmlns:a="http://schemas.openxmlformats.org/drawingml/2006/main">
              <a:rPr lang="ar" sz="4800" b="1" dirty="0">
                <a:solidFill>
                  <a:srgbClr val="C00000"/>
                </a:solidFill>
                <a:latin typeface="Times New Roman" pitchFamily="18" charset="0"/>
                <a:cs typeface="Times New Roman" pitchFamily="18" charset="0"/>
              </a:rPr>
              <a:t>الحركات العمالية الأساسية:</a:t>
            </a:r>
            <a:endParaRPr xmlns:a="http://schemas.openxmlformats.org/drawingml/2006/main" lang="en-US" sz="4800" dirty="0">
              <a:latin typeface="Times New Roman" pitchFamily="18" charset="0"/>
              <a:cs typeface="Times New Roman" pitchFamily="18" charset="0"/>
            </a:endParaRPr>
          </a:p>
        </p:txBody>
      </p:sp>
      <p:sp>
        <p:nvSpPr>
          <p:cNvPr id="3" name="Content Placeholder 2"/>
          <p:cNvSpPr>
            <a:spLocks noGrp="1"/>
          </p:cNvSpPr>
          <p:nvPr>
            <p:ph idx="1"/>
          </p:nvPr>
        </p:nvSpPr>
        <p:spPr>
          <a:xfrm>
            <a:off x="-1" y="1676400"/>
            <a:ext cx="11977141" cy="5029200"/>
          </a:xfrm>
        </p:spPr>
        <p:txBody>
          <a:bodyPr>
            <a:normAutofit/>
          </a:bodyPr>
          <a:lstStyle/>
          <a:p>
            <a:pPr xmlns:a="http://schemas.openxmlformats.org/drawingml/2006/main" algn="just">
              <a:lnSpc>
                <a:spcPct val="100000"/>
              </a:lnSpc>
              <a:buNone/>
              <a:bidi/>
            </a:pPr>
            <a:r xmlns:a="http://schemas.openxmlformats.org/drawingml/2006/main">
              <a:rPr lang="ar" sz="4400" b="1" u="sng" dirty="0">
                <a:latin typeface="Times New Roman" pitchFamily="18" charset="0"/>
                <a:cs typeface="Times New Roman" pitchFamily="18" charset="0"/>
              </a:rPr>
              <a:t>5-الدوران الخارجي:</a:t>
            </a:r>
          </a:p>
          <a:p>
            <a:pPr xmlns:a="http://schemas.openxmlformats.org/drawingml/2006/main" algn="just">
              <a:lnSpc>
                <a:spcPct val="100000"/>
              </a:lnSpc>
              <a:bidi/>
            </a:pPr>
            <a:r xmlns:a="http://schemas.openxmlformats.org/drawingml/2006/main">
              <a:rPr lang="ar" sz="4400" dirty="0">
                <a:latin typeface="Times New Roman" pitchFamily="18" charset="0"/>
                <a:cs typeface="Times New Roman" pitchFamily="18" charset="0"/>
              </a:rPr>
              <a:t>بعد ولادة رأس المولود مباشرة تقريبًا، يعود الرأس إلى الوضع القطري أو الوضع العرضي للجزء المبكر من المخاض.</a:t>
            </a:r>
          </a:p>
          <a:p>
            <a:pPr algn="just">
              <a:lnSpc>
                <a:spcPct val="100000"/>
              </a:lnSpc>
            </a:pPr>
            <a:endParaRPr lang="en-US" sz="3600" dirty="0">
              <a:latin typeface="Times New Roman" pitchFamily="18" charset="0"/>
              <a:cs typeface="Times New Roman" pitchFamily="18"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371600"/>
          </a:xfrm>
        </p:spPr>
        <p:txBody>
          <a:bodyPr>
            <a:noAutofit/>
          </a:bodyPr>
          <a:lstStyle/>
          <a:p>
            <a:pPr xmlns:a="http://schemas.openxmlformats.org/drawingml/2006/main" algn="just">
              <a:lnSpc>
                <a:spcPct val="100000"/>
              </a:lnSpc>
              <a:bidi/>
            </a:pPr>
            <a:r xmlns:a="http://schemas.openxmlformats.org/drawingml/2006/main">
              <a:rPr lang="ar" sz="4800" b="1" dirty="0">
                <a:solidFill>
                  <a:srgbClr val="C00000"/>
                </a:solidFill>
                <a:latin typeface="Times New Roman" pitchFamily="18" charset="0"/>
                <a:cs typeface="Times New Roman" pitchFamily="18" charset="0"/>
              </a:rPr>
              <a:t>الحركات العمالية الأساسية:</a:t>
            </a:r>
            <a:endParaRPr xmlns:a="http://schemas.openxmlformats.org/drawingml/2006/main" lang="en-US" sz="4800" dirty="0">
              <a:latin typeface="Times New Roman" pitchFamily="18" charset="0"/>
              <a:cs typeface="Times New Roman" pitchFamily="18" charset="0"/>
            </a:endParaRPr>
          </a:p>
        </p:txBody>
      </p:sp>
      <p:sp>
        <p:nvSpPr>
          <p:cNvPr id="3" name="Content Placeholder 2"/>
          <p:cNvSpPr>
            <a:spLocks noGrp="1"/>
          </p:cNvSpPr>
          <p:nvPr>
            <p:ph idx="1"/>
          </p:nvPr>
        </p:nvSpPr>
        <p:spPr>
          <a:xfrm>
            <a:off x="134911" y="1295400"/>
            <a:ext cx="11827240" cy="5562600"/>
          </a:xfrm>
        </p:spPr>
        <p:txBody>
          <a:bodyPr>
            <a:normAutofit lnSpcReduction="10000"/>
          </a:bodyPr>
          <a:lstStyle/>
          <a:p>
            <a:pPr xmlns:a="http://schemas.openxmlformats.org/drawingml/2006/main" algn="just">
              <a:lnSpc>
                <a:spcPct val="100000"/>
              </a:lnSpc>
              <a:buNone/>
              <a:bidi/>
            </a:pPr>
            <a:r xmlns:a="http://schemas.openxmlformats.org/drawingml/2006/main">
              <a:rPr lang="ar" sz="4800" b="1" u="sng" dirty="0">
                <a:latin typeface="Times New Roman" pitchFamily="18" charset="0"/>
                <a:cs typeface="Times New Roman" pitchFamily="18" charset="0"/>
              </a:rPr>
              <a:t>6- الطرد </a:t>
            </a:r>
            <a:r xmlns:a="http://schemas.openxmlformats.org/drawingml/2006/main">
              <a:rPr lang="ar" sz="4800" u="sng" dirty="0">
                <a:latin typeface="Times New Roman" pitchFamily="18" charset="0"/>
                <a:cs typeface="Times New Roman" pitchFamily="18" charset="0"/>
              </a:rPr>
              <a:t>:</a:t>
            </a:r>
            <a:r xmlns:a="http://schemas.openxmlformats.org/drawingml/2006/main">
              <a:rPr lang="ar" sz="4800" dirty="0">
                <a:latin typeface="Times New Roman" pitchFamily="18" charset="0"/>
                <a:cs typeface="Times New Roman" pitchFamily="18" charset="0"/>
              </a:rPr>
              <a:t> </a:t>
            </a:r>
          </a:p>
          <a:p>
            <a:pPr xmlns:a="http://schemas.openxmlformats.org/drawingml/2006/main" algn="just">
              <a:lnSpc>
                <a:spcPct val="100000"/>
              </a:lnSpc>
              <a:buNone/>
              <a:bidi/>
            </a:pPr>
            <a:r xmlns:a="http://schemas.openxmlformats.org/drawingml/2006/main">
              <a:rPr lang="ar" sz="4800" dirty="0">
                <a:latin typeface="Times New Roman" pitchFamily="18" charset="0"/>
                <a:cs typeface="Times New Roman" pitchFamily="18" charset="0"/>
              </a:rPr>
              <a:t>- بمجرد ولادة الكتفين، يولد باقي الطفل بسهولة وسلاسة بسبب حجمه الأصغر.</a:t>
            </a:r>
          </a:p>
          <a:p>
            <a:pPr xmlns:a="http://schemas.openxmlformats.org/drawingml/2006/main" algn="just">
              <a:lnSpc>
                <a:spcPct val="100000"/>
              </a:lnSpc>
              <a:buNone/>
              <a:bidi/>
            </a:pPr>
            <a:r xmlns:a="http://schemas.openxmlformats.org/drawingml/2006/main">
              <a:rPr lang="ar" sz="4800" dirty="0">
                <a:latin typeface="Times New Roman" pitchFamily="18" charset="0"/>
                <a:cs typeface="Times New Roman" pitchFamily="18" charset="0"/>
              </a:rPr>
              <a:t>-هذه هي نهاية تقسيم العمل الحوضي</a:t>
            </a:r>
          </a:p>
          <a:p>
            <a:pPr xmlns:a="http://schemas.openxmlformats.org/drawingml/2006/main" algn="just">
              <a:lnSpc>
                <a:spcPct val="100000"/>
              </a:lnSpc>
              <a:buNone/>
              <a:bidi/>
            </a:pPr>
            <a:r xmlns:a="http://schemas.openxmlformats.org/drawingml/2006/main">
              <a:rPr lang="ar" sz="4800" dirty="0">
                <a:latin typeface="Times New Roman" pitchFamily="18" charset="0"/>
                <a:cs typeface="Times New Roman" pitchFamily="18" charset="0"/>
              </a:rPr>
              <a:t>- تبدأ بتوسع عنق الرحم بالكامل وتنتهي بولادة الطفل</a:t>
            </a:r>
          </a:p>
          <a:p>
            <a:pPr algn="just">
              <a:lnSpc>
                <a:spcPct val="100000"/>
              </a:lnSpc>
              <a:buNone/>
            </a:pPr>
            <a:endParaRPr lang="en-US" sz="4800" dirty="0">
              <a:latin typeface="Times New Roman" pitchFamily="18" charset="0"/>
              <a:cs typeface="Times New Roman" pitchFamily="18" charset="0"/>
            </a:endParaRPr>
          </a:p>
          <a:p>
            <a:pPr algn="just">
              <a:lnSpc>
                <a:spcPct val="100000"/>
              </a:lnSpc>
            </a:pPr>
            <a:endParaRPr lang="en-US" dirty="0">
              <a:latin typeface="Times New Roman" pitchFamily="18" charset="0"/>
              <a:cs typeface="Times New Roman" pitchFamily="18"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929" y="0"/>
            <a:ext cx="11947161" cy="1752600"/>
          </a:xfrm>
        </p:spPr>
        <p:txBody>
          <a:bodyPr>
            <a:noAutofit/>
          </a:bodyPr>
          <a:lstStyle/>
          <a:p>
            <a:pPr xmlns:a="http://schemas.openxmlformats.org/drawingml/2006/main" algn="ctr">
              <a:lnSpc>
                <a:spcPct val="100000"/>
              </a:lnSpc>
              <a:bidi/>
            </a:pPr>
            <a:r xmlns:a="http://schemas.openxmlformats.org/drawingml/2006/main">
              <a:rPr lang="ar" sz="4000" b="1" dirty="0">
                <a:solidFill>
                  <a:srgbClr val="C00000"/>
                </a:solidFill>
                <a:latin typeface="Times New Roman" pitchFamily="18" charset="0"/>
                <a:cs typeface="Times New Roman" pitchFamily="18" charset="0"/>
              </a:rPr>
              <a:t>المرحلة الثانية</a:t>
            </a:r>
            <a:r xmlns:a="http://schemas.openxmlformats.org/drawingml/2006/main">
              <a:rPr lang="ar" sz="4000" dirty="0">
                <a:solidFill>
                  <a:srgbClr val="C00000"/>
                </a:solidFill>
                <a:latin typeface="Times New Roman" pitchFamily="18" charset="0"/>
                <a:cs typeface="Times New Roman" pitchFamily="18" charset="0"/>
              </a:rPr>
              <a:t> </a:t>
            </a:r>
            <a:r xmlns:a="http://schemas.openxmlformats.org/drawingml/2006/main">
              <a:rPr lang="ar" sz="4000" b="1" dirty="0">
                <a:solidFill>
                  <a:srgbClr val="C00000"/>
                </a:solidFill>
                <a:latin typeface="Times New Roman" pitchFamily="18" charset="0"/>
                <a:cs typeface="Times New Roman" pitchFamily="18" charset="0"/>
              </a:rPr>
              <a:t>العمل: رعاية التمريض:</a:t>
            </a:r>
            <a:endParaRPr xmlns:a="http://schemas.openxmlformats.org/drawingml/2006/main" lang="en-US" sz="40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34910" y="1394085"/>
            <a:ext cx="11947161" cy="5463915"/>
          </a:xfrm>
        </p:spPr>
        <p:txBody>
          <a:bodyPr>
            <a:normAutofit fontScale="85000" lnSpcReduction="10000"/>
          </a:bodyPr>
          <a:lstStyle/>
          <a:p>
            <a:pPr xmlns:a="http://schemas.openxmlformats.org/drawingml/2006/main" algn="just">
              <a:lnSpc>
                <a:spcPct val="120000"/>
              </a:lnSpc>
              <a:bidi/>
            </a:pPr>
            <a:r xmlns:a="http://schemas.openxmlformats.org/drawingml/2006/main">
              <a:rPr lang="ar" sz="4800" dirty="0">
                <a:latin typeface="Times New Roman" pitchFamily="18" charset="0"/>
                <a:cs typeface="Times New Roman" pitchFamily="18" charset="0"/>
              </a:rPr>
              <a:t>وضع رجلي الأم على حصاة الرحم في نفس الوقت لمنع إصابة أجزاء الرحم.</a:t>
            </a:r>
          </a:p>
          <a:p>
            <a:pPr xmlns:a="http://schemas.openxmlformats.org/drawingml/2006/main" algn="just">
              <a:lnSpc>
                <a:spcPct val="120000"/>
              </a:lnSpc>
              <a:bidi/>
            </a:pPr>
            <a:r xmlns:a="http://schemas.openxmlformats.org/drawingml/2006/main">
              <a:rPr lang="ar" sz="4800" dirty="0">
                <a:latin typeface="Times New Roman" pitchFamily="18" charset="0"/>
                <a:cs typeface="Times New Roman" pitchFamily="18" charset="0"/>
              </a:rPr>
              <a:t>بمجرد وصول رأس الجنين إلى الرحم، تأمر الأم </a:t>
            </a:r>
            <a:r xmlns:a="http://schemas.openxmlformats.org/drawingml/2006/main">
              <a:rPr lang="ar" sz="4800" u="sng" dirty="0">
                <a:latin typeface="Times New Roman" pitchFamily="18" charset="0"/>
                <a:cs typeface="Times New Roman" pitchFamily="18" charset="0"/>
              </a:rPr>
              <a:t>بعدم الدفع </a:t>
            </a:r>
            <a:r xmlns:a="http://schemas.openxmlformats.org/drawingml/2006/main">
              <a:rPr lang="ar" sz="4800" dirty="0">
                <a:latin typeface="Times New Roman" pitchFamily="18" charset="0"/>
                <a:cs typeface="Times New Roman" pitchFamily="18" charset="0"/>
              </a:rPr>
              <a:t>، بل بالتنفس.</a:t>
            </a:r>
          </a:p>
          <a:p>
            <a:pPr xmlns:a="http://schemas.openxmlformats.org/drawingml/2006/main" algn="just">
              <a:lnSpc>
                <a:spcPct val="120000"/>
              </a:lnSpc>
              <a:bidi/>
            </a:pPr>
            <a:r xmlns:a="http://schemas.openxmlformats.org/drawingml/2006/main">
              <a:rPr lang="ar" sz="4800" dirty="0">
                <a:latin typeface="Times New Roman" pitchFamily="18" charset="0"/>
                <a:cs typeface="Times New Roman" pitchFamily="18" charset="0"/>
              </a:rPr>
              <a:t>فرط التنفس يكون عميقا وسريعا، ويشعر المريض بالدوار، وشعور بوخز في الأصابع مما يؤدي إلى تشنجات عضلية بسبب قلاء الجهاز التنفسي.</a:t>
            </a:r>
          </a:p>
          <a:p>
            <a:pPr algn="just">
              <a:lnSpc>
                <a:spcPct val="120000"/>
              </a:lnSpc>
              <a:buNone/>
            </a:pPr>
            <a:endParaRPr lang="en-US" sz="4800" dirty="0">
              <a:latin typeface="Times New Roman" pitchFamily="18" charset="0"/>
              <a:cs typeface="Times New Roman" pitchFamily="18" charset="0"/>
            </a:endParaRPr>
          </a:p>
          <a:p>
            <a:pPr algn="just">
              <a:lnSpc>
                <a:spcPct val="120000"/>
              </a:lnSpc>
              <a:buNone/>
            </a:pPr>
            <a:endParaRPr lang="en-US" sz="4800" dirty="0">
              <a:latin typeface="Times New Roman" pitchFamily="18" charset="0"/>
              <a:cs typeface="Times New Roman" pitchFamily="18" charset="0"/>
            </a:endParaRPr>
          </a:p>
          <a:p>
            <a:pPr algn="just">
              <a:lnSpc>
                <a:spcPct val="120000"/>
              </a:lnSpc>
            </a:pPr>
            <a:endParaRPr lang="en-US" dirty="0">
              <a:latin typeface="Times New Roman" pitchFamily="18" charset="0"/>
              <a:cs typeface="Times New Roman" pitchFamily="18"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752600"/>
          </a:xfrm>
        </p:spPr>
        <p:txBody>
          <a:bodyPr>
            <a:noAutofit/>
          </a:bodyPr>
          <a:lstStyle/>
          <a:p>
            <a:pPr xmlns:a="http://schemas.openxmlformats.org/drawingml/2006/main" algn="just">
              <a:lnSpc>
                <a:spcPct val="100000"/>
              </a:lnSpc>
              <a:bidi/>
            </a:pPr>
            <a:r xmlns:a="http://schemas.openxmlformats.org/drawingml/2006/main">
              <a:rPr lang="ar" sz="4800" b="1" dirty="0">
                <a:solidFill>
                  <a:srgbClr val="C00000"/>
                </a:solidFill>
                <a:latin typeface="Times New Roman" pitchFamily="18" charset="0"/>
                <a:cs typeface="Times New Roman" pitchFamily="18" charset="0"/>
              </a:rPr>
              <a:t>المرحلة الثانية</a:t>
            </a:r>
            <a:r xmlns:a="http://schemas.openxmlformats.org/drawingml/2006/main">
              <a:rPr lang="ar" sz="4800" dirty="0">
                <a:solidFill>
                  <a:srgbClr val="C00000"/>
                </a:solidFill>
                <a:latin typeface="Times New Roman" pitchFamily="18" charset="0"/>
                <a:cs typeface="Times New Roman" pitchFamily="18" charset="0"/>
              </a:rPr>
              <a:t> </a:t>
            </a:r>
            <a:r xmlns:a="http://schemas.openxmlformats.org/drawingml/2006/main">
              <a:rPr lang="ar" sz="4800" b="1" dirty="0">
                <a:solidFill>
                  <a:srgbClr val="C00000"/>
                </a:solidFill>
                <a:latin typeface="Times New Roman" pitchFamily="18" charset="0"/>
                <a:cs typeface="Times New Roman" pitchFamily="18" charset="0"/>
              </a:rPr>
              <a:t>من العمل</a:t>
            </a:r>
            <a:endParaRPr xmlns:a="http://schemas.openxmlformats.org/drawingml/2006/main" lang="en-US" sz="48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600201"/>
            <a:ext cx="12192000" cy="5257799"/>
          </a:xfrm>
        </p:spPr>
        <p:txBody>
          <a:bodyPr>
            <a:normAutofit fontScale="92500"/>
          </a:bodyPr>
          <a:lstStyle/>
          <a:p>
            <a:pPr xmlns:a="http://schemas.openxmlformats.org/drawingml/2006/main" algn="just">
              <a:lnSpc>
                <a:spcPct val="120000"/>
              </a:lnSpc>
              <a:buNone/>
              <a:bidi/>
            </a:pPr>
            <a:r xmlns:a="http://schemas.openxmlformats.org/drawingml/2006/main">
              <a:rPr lang="ar" sz="3600" b="1" u="sng" dirty="0">
                <a:latin typeface="Times New Roman" pitchFamily="18" charset="0"/>
                <a:cs typeface="Times New Roman" pitchFamily="18" charset="0"/>
              </a:rPr>
              <a:t>شق العجان</a:t>
            </a:r>
            <a:endParaRPr xmlns:a="http://schemas.openxmlformats.org/drawingml/2006/main" lang="en-US" sz="4000" b="1" dirty="0">
              <a:latin typeface="Times New Roman" pitchFamily="18" charset="0"/>
              <a:cs typeface="Times New Roman" pitchFamily="18" charset="0"/>
            </a:endParaRPr>
          </a:p>
          <a:p>
            <a:pPr xmlns:a="http://schemas.openxmlformats.org/drawingml/2006/main" algn="just">
              <a:lnSpc>
                <a:spcPct val="120000"/>
              </a:lnSpc>
              <a:buNone/>
              <a:bidi/>
            </a:pPr>
            <a:r xmlns:a="http://schemas.openxmlformats.org/drawingml/2006/main">
              <a:rPr lang="ar" sz="3200" dirty="0">
                <a:latin typeface="Times New Roman" pitchFamily="18" charset="0"/>
                <a:cs typeface="Times New Roman" pitchFamily="18" charset="0"/>
              </a:rPr>
              <a:t>- يتم إجراء شق في العجان في المقام الأول لمنع التمزقات وتقليل مدة المرحلة الثانية.</a:t>
            </a:r>
          </a:p>
          <a:p>
            <a:pPr xmlns:a="http://schemas.openxmlformats.org/drawingml/2006/main" algn="just">
              <a:lnSpc>
                <a:spcPct val="120000"/>
              </a:lnSpc>
              <a:buNone/>
              <a:bidi/>
            </a:pPr>
            <a:r xmlns:a="http://schemas.openxmlformats.org/drawingml/2006/main">
              <a:rPr lang="ar" sz="3200" u="sng" dirty="0">
                <a:latin typeface="Times New Roman" pitchFamily="18" charset="0"/>
                <a:cs typeface="Times New Roman" pitchFamily="18" charset="0"/>
              </a:rPr>
              <a:t>-أنواع شق العجان</a:t>
            </a:r>
          </a:p>
          <a:p>
            <a:pPr xmlns:a="http://schemas.openxmlformats.org/drawingml/2006/main" marL="0" indent="0" algn="just">
              <a:lnSpc>
                <a:spcPct val="120000"/>
              </a:lnSpc>
              <a:buNone/>
              <a:bidi/>
            </a:pPr>
            <a:r xmlns:a="http://schemas.openxmlformats.org/drawingml/2006/main">
              <a:rPr lang="ar" sz="3200" dirty="0">
                <a:latin typeface="Times New Roman" pitchFamily="18" charset="0"/>
                <a:cs typeface="Times New Roman" pitchFamily="18" charset="0"/>
              </a:rPr>
              <a:t>1-الوسطى: من الجزء الأوسط من الحافة المهبلية السفلية باتجاه فتحة الشرج</a:t>
            </a:r>
          </a:p>
          <a:p>
            <a:pPr xmlns:a="http://schemas.openxmlformats.org/drawingml/2006/main" marL="0" indent="0" algn="just">
              <a:lnSpc>
                <a:spcPct val="120000"/>
              </a:lnSpc>
              <a:buNone/>
              <a:bidi/>
            </a:pPr>
            <a:r xmlns:a="http://schemas.openxmlformats.org/drawingml/2006/main">
              <a:rPr lang="ar" sz="3200" dirty="0">
                <a:latin typeface="Times New Roman" pitchFamily="18" charset="0"/>
                <a:cs typeface="Times New Roman" pitchFamily="18" charset="0"/>
              </a:rPr>
              <a:t>2-الوسطي الوحشي: يبدأ في خط الوسط ولكنه يتجه جانبيًا بعيدًا عن فتحة الشرج.</a:t>
            </a:r>
          </a:p>
          <a:p>
            <a:pPr xmlns:a="http://schemas.openxmlformats.org/drawingml/2006/main" marL="0" indent="0" algn="just">
              <a:lnSpc>
                <a:spcPct val="120000"/>
              </a:lnSpc>
              <a:buNone/>
              <a:bidi/>
            </a:pPr>
            <a:r xmlns:a="http://schemas.openxmlformats.org/drawingml/2006/main">
              <a:rPr lang="ar" sz="3200" dirty="0">
                <a:latin typeface="Times New Roman" pitchFamily="18" charset="0"/>
                <a:cs typeface="Times New Roman" pitchFamily="18" charset="0"/>
              </a:rPr>
              <a:t>3- شكل حرف J</a:t>
            </a:r>
          </a:p>
          <a:p>
            <a:pPr algn="just">
              <a:lnSpc>
                <a:spcPct val="120000"/>
              </a:lnSpc>
            </a:pPr>
            <a:endParaRPr lang="en-US" dirty="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pPr xmlns:a="http://schemas.openxmlformats.org/drawingml/2006/main" algn="just">
              <a:lnSpc>
                <a:spcPct val="100000"/>
              </a:lnSpc>
              <a:bidi/>
            </a:pPr>
            <a:r xmlns:a="http://schemas.openxmlformats.org/drawingml/2006/main">
              <a:rPr lang="ar" sz="6000" dirty="0">
                <a:solidFill>
                  <a:srgbClr val="C00000"/>
                </a:solidFill>
                <a:latin typeface="Times New Roman" pitchFamily="18" charset="0"/>
                <a:cs typeface="Times New Roman" pitchFamily="18" charset="0"/>
              </a:rPr>
              <a:t> </a:t>
            </a:r>
            <a:br xmlns:a="http://schemas.openxmlformats.org/drawingml/2006/main">
              <a:rPr lang="en-US" sz="6000" dirty="0">
                <a:solidFill>
                  <a:srgbClr val="C00000"/>
                </a:solidFill>
                <a:latin typeface="Times New Roman" pitchFamily="18" charset="0"/>
                <a:cs typeface="Times New Roman" pitchFamily="18" charset="0"/>
              </a:rPr>
            </a:br>
            <a:r xmlns:a="http://schemas.openxmlformats.org/drawingml/2006/main">
              <a:rPr lang="ar" sz="5400" b="1" dirty="0">
                <a:solidFill>
                  <a:srgbClr val="C00000"/>
                </a:solidFill>
                <a:latin typeface="Times New Roman" pitchFamily="18" charset="0"/>
                <a:cs typeface="Times New Roman" pitchFamily="18" charset="0"/>
              </a:rPr>
              <a:t>العلامات الأولية للولادة:</a:t>
            </a:r>
            <a:br xmlns:a="http://schemas.openxmlformats.org/drawingml/2006/main">
              <a:rPr lang="en-US" sz="6000" dirty="0">
                <a:solidFill>
                  <a:srgbClr val="C00000"/>
                </a:solidFill>
                <a:latin typeface="Times New Roman" pitchFamily="18" charset="0"/>
                <a:cs typeface="Times New Roman" pitchFamily="18" charset="0"/>
              </a:rPr>
            </a:br>
            <a:endParaRPr xmlns:a="http://schemas.openxmlformats.org/drawingml/2006/main" lang="en-US" sz="60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04930" y="1524000"/>
            <a:ext cx="11932171" cy="5105400"/>
          </a:xfrm>
        </p:spPr>
        <p:txBody>
          <a:bodyPr>
            <a:normAutofit/>
          </a:bodyPr>
          <a:lstStyle/>
          <a:p>
            <a:pPr xmlns:a="http://schemas.openxmlformats.org/drawingml/2006/main" marL="742950" indent="-742950" algn="just">
              <a:lnSpc>
                <a:spcPct val="100000"/>
              </a:lnSpc>
              <a:buAutoNum type="alphaLcPeriod"/>
              <a:bidi/>
            </a:pPr>
            <a:r xmlns:a="http://schemas.openxmlformats.org/drawingml/2006/main">
              <a:rPr lang="ar" sz="4800" b="1" dirty="0">
                <a:latin typeface="Times New Roman" pitchFamily="18" charset="0"/>
                <a:cs typeface="Times New Roman" pitchFamily="18" charset="0"/>
              </a:rPr>
              <a:t>تفتيح </a:t>
            </a:r>
            <a:r xmlns:a="http://schemas.openxmlformats.org/drawingml/2006/main">
              <a:rPr lang="ar" sz="4800" dirty="0">
                <a:latin typeface="Times New Roman" pitchFamily="18" charset="0"/>
                <a:cs typeface="Times New Roman" pitchFamily="18" charset="0"/>
              </a:rPr>
              <a:t>–</a:t>
            </a:r>
          </a:p>
          <a:p>
            <a:pPr xmlns:a="http://schemas.openxmlformats.org/drawingml/2006/main" algn="just">
              <a:lnSpc>
                <a:spcPct val="100000"/>
              </a:lnSpc>
              <a:buFont typeface="Wingdings" pitchFamily="2" charset="2"/>
              <a:buChar char="§"/>
              <a:bidi/>
            </a:pPr>
            <a:r xmlns:a="http://schemas.openxmlformats.org/drawingml/2006/main">
              <a:rPr lang="ar" sz="4800" dirty="0">
                <a:latin typeface="Times New Roman" pitchFamily="18" charset="0"/>
                <a:cs typeface="Times New Roman" pitchFamily="18" charset="0"/>
              </a:rPr>
              <a:t>استقرار رأس الجنين في حافة الحوض.</a:t>
            </a:r>
          </a:p>
          <a:p>
            <a:pPr xmlns:a="http://schemas.openxmlformats.org/drawingml/2006/main" algn="just">
              <a:lnSpc>
                <a:spcPct val="100000"/>
              </a:lnSpc>
              <a:buFont typeface="Wingdings" pitchFamily="2" charset="2"/>
              <a:buChar char="§"/>
              <a:bidi/>
            </a:pPr>
            <a:r xmlns:a="http://schemas.openxmlformats.org/drawingml/2006/main">
              <a:rPr lang="ar" sz="4800" dirty="0">
                <a:latin typeface="Times New Roman" pitchFamily="18" charset="0"/>
                <a:cs typeface="Times New Roman" pitchFamily="18" charset="0"/>
              </a:rPr>
              <a:t>في Primigravida يحدث قبل أسبوعين من EDC</a:t>
            </a:r>
          </a:p>
          <a:p>
            <a:pPr xmlns:a="http://schemas.openxmlformats.org/drawingml/2006/main" algn="just">
              <a:lnSpc>
                <a:spcPct val="100000"/>
              </a:lnSpc>
              <a:buFont typeface="Wingdings" pitchFamily="2" charset="2"/>
              <a:buChar char="§"/>
              <a:bidi/>
            </a:pPr>
            <a:r xmlns:a="http://schemas.openxmlformats.org/drawingml/2006/main">
              <a:rPr lang="ar" sz="4800" dirty="0">
                <a:latin typeface="Times New Roman" pitchFamily="18" charset="0"/>
                <a:cs typeface="Times New Roman" pitchFamily="18" charset="0"/>
              </a:rPr>
              <a:t>في حالات الحمل المتعدد يحدث ذلك عند أو قبل بدء المخاض.</a:t>
            </a:r>
          </a:p>
          <a:p>
            <a:pPr algn="just">
              <a:lnSpc>
                <a:spcPct val="100000"/>
              </a:lnSpc>
            </a:pPr>
            <a:endParaRPr lang="en-US" sz="4800" dirty="0">
              <a:latin typeface="Times New Roman" pitchFamily="18" charset="0"/>
              <a:cs typeface="Times New Roman" pitchFamily="18"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752600"/>
          </a:xfrm>
        </p:spPr>
        <p:txBody>
          <a:bodyPr>
            <a:noAutofit/>
          </a:bodyPr>
          <a:lstStyle/>
          <a:p>
            <a:pPr xmlns:a="http://schemas.openxmlformats.org/drawingml/2006/main" algn="just">
              <a:lnSpc>
                <a:spcPct val="100000"/>
              </a:lnSpc>
              <a:bidi/>
            </a:pPr>
            <a:r xmlns:a="http://schemas.openxmlformats.org/drawingml/2006/main">
              <a:rPr lang="ar" sz="6000" b="1" dirty="0">
                <a:solidFill>
                  <a:srgbClr val="C00000"/>
                </a:solidFill>
                <a:latin typeface="Times New Roman" pitchFamily="18" charset="0"/>
                <a:cs typeface="Times New Roman" pitchFamily="18" charset="0"/>
              </a:rPr>
              <a:t>أنواع شق العجان</a:t>
            </a:r>
          </a:p>
        </p:txBody>
      </p:sp>
      <p:pic>
        <p:nvPicPr>
          <p:cNvPr id="4" name="Content Placeholder 3">
            <a:extLst>
              <a:ext uri="{FF2B5EF4-FFF2-40B4-BE49-F238E27FC236}">
                <a16:creationId xmlns:a16="http://schemas.microsoft.com/office/drawing/2014/main" id="{35687B7C-F90A-037B-0EF4-B83D954B19C9}"/>
              </a:ext>
            </a:extLst>
          </p:cNvPr>
          <p:cNvPicPr>
            <a:picLocks noGrp="1" noChangeAspect="1"/>
          </p:cNvPicPr>
          <p:nvPr>
            <p:ph idx="1"/>
          </p:nvPr>
        </p:nvPicPr>
        <p:blipFill>
          <a:blip r:embed="rId2"/>
          <a:stretch>
            <a:fillRect/>
          </a:stretch>
        </p:blipFill>
        <p:spPr>
          <a:xfrm>
            <a:off x="4716905" y="2075280"/>
            <a:ext cx="3657600" cy="4706520"/>
          </a:xfrm>
          <a:prstGeom prst="rect">
            <a:avLst/>
          </a:prstGeom>
        </p:spPr>
      </p:pic>
      <p:pic>
        <p:nvPicPr>
          <p:cNvPr id="9218" name="Picture 2" descr="C:\Users\owner\Desktop\Picture6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74505" y="2075278"/>
            <a:ext cx="3657600" cy="470652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1D39E30-0081-4DF1-1C1E-E8884D8D6C83}"/>
              </a:ext>
            </a:extLst>
          </p:cNvPr>
          <p:cNvPicPr>
            <a:picLocks noChangeAspect="1"/>
          </p:cNvPicPr>
          <p:nvPr/>
        </p:nvPicPr>
        <p:blipFill>
          <a:blip r:embed="rId4"/>
          <a:stretch>
            <a:fillRect/>
          </a:stretch>
        </p:blipFill>
        <p:spPr>
          <a:xfrm>
            <a:off x="159895" y="2554963"/>
            <a:ext cx="4537043" cy="3505504"/>
          </a:xfrm>
          <a:prstGeom prst="rect">
            <a:avLst/>
          </a:prstGeom>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902" y="0"/>
            <a:ext cx="12042097" cy="1417638"/>
          </a:xfrm>
        </p:spPr>
        <p:txBody>
          <a:bodyPr>
            <a:noAutofit/>
          </a:bodyPr>
          <a:lstStyle/>
          <a:p>
            <a:pPr xmlns:a="http://schemas.openxmlformats.org/drawingml/2006/main" algn="ctr">
              <a:lnSpc>
                <a:spcPct val="100000"/>
              </a:lnSpc>
              <a:bidi/>
            </a:pPr>
            <a:r xmlns:a="http://schemas.openxmlformats.org/drawingml/2006/main">
              <a:rPr lang="ar" sz="4000" b="1" dirty="0">
                <a:solidFill>
                  <a:srgbClr val="C00000"/>
                </a:solidFill>
                <a:latin typeface="Times New Roman" pitchFamily="18" charset="0"/>
                <a:cs typeface="Times New Roman" pitchFamily="18" charset="0"/>
              </a:rPr>
              <a:t>المرحلة الثانية</a:t>
            </a:r>
            <a:r xmlns:a="http://schemas.openxmlformats.org/drawingml/2006/main">
              <a:rPr lang="ar" sz="4000" dirty="0">
                <a:solidFill>
                  <a:srgbClr val="C00000"/>
                </a:solidFill>
                <a:latin typeface="Times New Roman" pitchFamily="18" charset="0"/>
                <a:cs typeface="Times New Roman" pitchFamily="18" charset="0"/>
              </a:rPr>
              <a:t> </a:t>
            </a:r>
            <a:r xmlns:a="http://schemas.openxmlformats.org/drawingml/2006/main">
              <a:rPr lang="ar" sz="4000" b="1" dirty="0">
                <a:solidFill>
                  <a:srgbClr val="C00000"/>
                </a:solidFill>
                <a:latin typeface="Times New Roman" pitchFamily="18" charset="0"/>
                <a:cs typeface="Times New Roman" pitchFamily="18" charset="0"/>
              </a:rPr>
              <a:t>وزارة العمل: </a:t>
            </a:r>
            <a:r xmlns:a="http://schemas.openxmlformats.org/drawingml/2006/main">
              <a:rPr lang="ar" sz="4000" b="1" dirty="0">
                <a:solidFill>
                  <a:srgbClr val="C00000"/>
                </a:solidFill>
                <a:latin typeface="Times New Roman" pitchFamily="18" charset="0"/>
                <a:cs typeface="Times New Roman" pitchFamily="18" charset="0"/>
              </a:rPr>
              <a:t>مناورة </a:t>
            </a:r>
            <a:endParaRPr xmlns:a="http://schemas.openxmlformats.org/drawingml/2006/main" lang="en-US" sz="5400" dirty="0">
              <a:solidFill>
                <a:srgbClr val="C00000"/>
              </a:solidFill>
              <a:latin typeface="Times New Roman" pitchFamily="18" charset="0"/>
              <a:cs typeface="Times New Roman" pitchFamily="18" charset="0"/>
            </a:endParaRPr>
            <a:r xmlns:a="http://schemas.openxmlformats.org/drawingml/2006/main">
              <a:rPr lang="ar" sz="4000" b="1" dirty="0" err="1">
                <a:solidFill>
                  <a:srgbClr val="C00000"/>
                </a:solidFill>
                <a:latin typeface="Times New Roman" pitchFamily="18" charset="0"/>
                <a:cs typeface="Times New Roman" pitchFamily="18" charset="0"/>
              </a:rPr>
              <a:t>ريتجن المعدلة</a:t>
            </a:r>
          </a:p>
        </p:txBody>
      </p:sp>
      <p:sp>
        <p:nvSpPr>
          <p:cNvPr id="3" name="Content Placeholder 2"/>
          <p:cNvSpPr>
            <a:spLocks noGrp="1"/>
          </p:cNvSpPr>
          <p:nvPr>
            <p:ph idx="1"/>
          </p:nvPr>
        </p:nvSpPr>
        <p:spPr>
          <a:xfrm>
            <a:off x="1" y="1663908"/>
            <a:ext cx="8004747" cy="5194092"/>
          </a:xfrm>
        </p:spPr>
        <p:txBody>
          <a:bodyPr>
            <a:normAutofit fontScale="70000" lnSpcReduction="20000"/>
          </a:bodyPr>
          <a:lstStyle/>
          <a:p>
            <a:pPr xmlns:a="http://schemas.openxmlformats.org/drawingml/2006/main" algn="just">
              <a:lnSpc>
                <a:spcPct val="120000"/>
              </a:lnSpc>
              <a:bidi/>
            </a:pPr>
            <a:r xmlns:a="http://schemas.openxmlformats.org/drawingml/2006/main">
              <a:rPr lang="ar" sz="5100" dirty="0">
                <a:latin typeface="Times New Roman" pitchFamily="18" charset="0"/>
                <a:cs typeface="Times New Roman" pitchFamily="18" charset="0"/>
              </a:rPr>
              <a:t>قومي بتغطية فتحة الشرج بمنشفة معقمة وقومي بالضغط على ذقن الجنين للأعلى وللأمام، مع ممارسة ضغط لطيف بإصبعين على الرأس للتحكم في الرأس الناشئ.</a:t>
            </a:r>
          </a:p>
          <a:p>
            <a:pPr xmlns:a="http://schemas.openxmlformats.org/drawingml/2006/main" algn="just">
              <a:lnSpc>
                <a:spcPct val="120000"/>
              </a:lnSpc>
              <a:bidi/>
            </a:pPr>
            <a:r xmlns:a="http://schemas.openxmlformats.org/drawingml/2006/main">
              <a:rPr lang="ar" sz="5100" dirty="0">
                <a:latin typeface="Times New Roman" pitchFamily="18" charset="0"/>
                <a:cs typeface="Times New Roman" pitchFamily="18" charset="0"/>
              </a:rPr>
              <a:t>سيعمل هذا على دعم العجان، ومنع التمزقات، وتحسين الانثناء بحيث يظهر أصغر قطر لرأس الجنين.</a:t>
            </a:r>
          </a:p>
          <a:p>
            <a:pPr algn="just">
              <a:lnSpc>
                <a:spcPct val="120000"/>
              </a:lnSpc>
            </a:pPr>
            <a:endParaRPr lang="en-US" sz="4800" dirty="0">
              <a:latin typeface="Times New Roman" pitchFamily="18" charset="0"/>
              <a:cs typeface="Times New Roman" pitchFamily="18" charset="0"/>
            </a:endParaRPr>
          </a:p>
          <a:p>
            <a:pPr algn="just">
              <a:lnSpc>
                <a:spcPct val="120000"/>
              </a:lnSpc>
            </a:pPr>
            <a:endParaRPr lang="en-US" dirty="0">
              <a:latin typeface="Times New Roman" pitchFamily="18" charset="0"/>
              <a:cs typeface="Times New Roman" pitchFamily="18" charset="0"/>
            </a:endParaRPr>
          </a:p>
        </p:txBody>
      </p:sp>
      <p:pic>
        <p:nvPicPr>
          <p:cNvPr id="5" name="Picture 4">
            <a:extLst>
              <a:ext uri="{FF2B5EF4-FFF2-40B4-BE49-F238E27FC236}">
                <a16:creationId xmlns:a16="http://schemas.microsoft.com/office/drawing/2014/main" id="{F8AD6E04-C09A-3406-C613-0C1CF045E732}"/>
              </a:ext>
            </a:extLst>
          </p:cNvPr>
          <p:cNvPicPr>
            <a:picLocks noChangeAspect="1"/>
          </p:cNvPicPr>
          <p:nvPr/>
        </p:nvPicPr>
        <p:blipFill>
          <a:blip r:embed="rId2"/>
          <a:stretch>
            <a:fillRect/>
          </a:stretch>
        </p:blipFill>
        <p:spPr>
          <a:xfrm>
            <a:off x="8529403" y="1259174"/>
            <a:ext cx="3662597" cy="5445774"/>
          </a:xfrm>
          <a:prstGeom prst="rect">
            <a:avLst/>
          </a:prstGeom>
        </p:spPr>
      </p:pic>
    </p:spTree>
    <p:extLst>
      <p:ext uri="{BB962C8B-B14F-4D97-AF65-F5344CB8AC3E}">
        <p14:creationId xmlns:p14="http://schemas.microsoft.com/office/powerpoint/2010/main" val="187939344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pPr xmlns:a="http://schemas.openxmlformats.org/drawingml/2006/main" algn="just">
              <a:lnSpc>
                <a:spcPct val="100000"/>
              </a:lnSpc>
              <a:bidi/>
            </a:pPr>
            <a:r xmlns:a="http://schemas.openxmlformats.org/drawingml/2006/main">
              <a:rPr lang="ar" sz="6000" b="1" dirty="0">
                <a:solidFill>
                  <a:srgbClr val="C00000"/>
                </a:solidFill>
                <a:latin typeface="Times New Roman" pitchFamily="18" charset="0"/>
                <a:cs typeface="Times New Roman" pitchFamily="18" charset="0"/>
              </a:rPr>
              <a:t>رعاية الأطفال حديثي الولادة على الفور</a:t>
            </a:r>
          </a:p>
        </p:txBody>
      </p:sp>
      <p:sp>
        <p:nvSpPr>
          <p:cNvPr id="3" name="Content Placeholder 2"/>
          <p:cNvSpPr>
            <a:spLocks noGrp="1"/>
          </p:cNvSpPr>
          <p:nvPr>
            <p:ph idx="1"/>
          </p:nvPr>
        </p:nvSpPr>
        <p:spPr>
          <a:xfrm>
            <a:off x="134911" y="1417638"/>
            <a:ext cx="8169640" cy="5440362"/>
          </a:xfrm>
        </p:spPr>
        <p:txBody>
          <a:bodyPr>
            <a:noAutofit/>
          </a:bodyPr>
          <a:lstStyle/>
          <a:p>
            <a:pPr xmlns:a="http://schemas.openxmlformats.org/drawingml/2006/main" algn="just">
              <a:lnSpc>
                <a:spcPct val="100000"/>
              </a:lnSpc>
              <a:bidi/>
            </a:pPr>
            <a:r xmlns:a="http://schemas.openxmlformats.org/drawingml/2006/main">
              <a:rPr lang="ar" sz="4800" dirty="0">
                <a:latin typeface="Times New Roman" pitchFamily="18" charset="0"/>
                <a:cs typeface="Times New Roman" pitchFamily="18" charset="0"/>
              </a:rPr>
              <a:t>لف الطفل حديث الولادة بمنشفة دافئة</a:t>
            </a:r>
          </a:p>
          <a:p>
            <a:pPr xmlns:a="http://schemas.openxmlformats.org/drawingml/2006/main" algn="just">
              <a:lnSpc>
                <a:spcPct val="100000"/>
              </a:lnSpc>
              <a:bidi/>
            </a:pPr>
            <a:r xmlns:a="http://schemas.openxmlformats.org/drawingml/2006/main">
              <a:rPr lang="ar" sz="4800" dirty="0">
                <a:latin typeface="Times New Roman" pitchFamily="18" charset="0"/>
                <a:cs typeface="Times New Roman" pitchFamily="18" charset="0"/>
              </a:rPr>
              <a:t>شفط مجرى الهواء.</a:t>
            </a:r>
          </a:p>
          <a:p>
            <a:pPr xmlns:a="http://schemas.openxmlformats.org/drawingml/2006/main" algn="just">
              <a:lnSpc>
                <a:spcPct val="100000"/>
              </a:lnSpc>
              <a:bidi/>
            </a:pPr>
            <a:r xmlns:a="http://schemas.openxmlformats.org/drawingml/2006/main">
              <a:rPr lang="ar" sz="4800" dirty="0">
                <a:latin typeface="Times New Roman" pitchFamily="18" charset="0"/>
                <a:cs typeface="Times New Roman" pitchFamily="18" charset="0"/>
              </a:rPr>
              <a:t>ضعي الطفل على بطن أمه.</a:t>
            </a:r>
          </a:p>
          <a:p>
            <a:pPr xmlns:a="http://schemas.openxmlformats.org/drawingml/2006/main" algn="just">
              <a:lnSpc>
                <a:spcPct val="100000"/>
              </a:lnSpc>
              <a:bidi/>
            </a:pPr>
            <a:r xmlns:a="http://schemas.openxmlformats.org/drawingml/2006/main">
              <a:rPr lang="ar" sz="4800" dirty="0">
                <a:latin typeface="Times New Roman" pitchFamily="18" charset="0"/>
                <a:cs typeface="Times New Roman" pitchFamily="18" charset="0"/>
              </a:rPr>
              <a:t>قطع الحبل</a:t>
            </a:r>
          </a:p>
          <a:p>
            <a:pPr algn="just">
              <a:lnSpc>
                <a:spcPct val="100000"/>
              </a:lnSpc>
              <a:buNone/>
            </a:pPr>
            <a:endParaRPr lang="en-US" sz="5400" dirty="0">
              <a:latin typeface="Times New Roman" pitchFamily="18" charset="0"/>
              <a:cs typeface="Times New Roman" pitchFamily="18" charset="0"/>
            </a:endParaRPr>
          </a:p>
        </p:txBody>
      </p:sp>
      <p:pic>
        <p:nvPicPr>
          <p:cNvPr id="7" name="Picture 6">
            <a:extLst>
              <a:ext uri="{FF2B5EF4-FFF2-40B4-BE49-F238E27FC236}">
                <a16:creationId xmlns:a16="http://schemas.microsoft.com/office/drawing/2014/main" id="{E1D64B71-BF1D-D4F2-EB2A-C031F7156EC4}"/>
              </a:ext>
            </a:extLst>
          </p:cNvPr>
          <p:cNvPicPr>
            <a:picLocks noChangeAspect="1"/>
          </p:cNvPicPr>
          <p:nvPr/>
        </p:nvPicPr>
        <p:blipFill>
          <a:blip r:embed="rId2"/>
          <a:stretch>
            <a:fillRect/>
          </a:stretch>
        </p:blipFill>
        <p:spPr>
          <a:xfrm>
            <a:off x="8414081" y="1417638"/>
            <a:ext cx="3777919" cy="5334462"/>
          </a:xfrm>
          <a:prstGeom prst="rect">
            <a:avLst/>
          </a:prstGeom>
        </p:spPr>
      </p:pic>
    </p:spTree>
    <p:extLst>
      <p:ext uri="{BB962C8B-B14F-4D97-AF65-F5344CB8AC3E}">
        <p14:creationId xmlns:p14="http://schemas.microsoft.com/office/powerpoint/2010/main" val="224272647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1977141" cy="1417638"/>
          </a:xfrm>
        </p:spPr>
        <p:txBody>
          <a:bodyPr>
            <a:noAutofit/>
          </a:bodyPr>
          <a:lstStyle/>
          <a:p>
            <a:pPr xmlns:a="http://schemas.openxmlformats.org/drawingml/2006/main" algn="ctr">
              <a:lnSpc>
                <a:spcPct val="100000"/>
              </a:lnSpc>
              <a:bidi/>
            </a:pPr>
            <a:br xmlns:a="http://schemas.openxmlformats.org/drawingml/2006/main">
              <a:rPr lang="en-US" sz="6600" b="1" dirty="0">
                <a:solidFill>
                  <a:srgbClr val="C00000"/>
                </a:solidFill>
                <a:latin typeface="Times New Roman" pitchFamily="18" charset="0"/>
                <a:cs typeface="Times New Roman" pitchFamily="18" charset="0"/>
              </a:rPr>
            </a:br>
            <a:r xmlns:a="http://schemas.openxmlformats.org/drawingml/2006/main">
              <a:rPr lang="ar" sz="6000" b="1" dirty="0">
                <a:solidFill>
                  <a:srgbClr val="C00000"/>
                </a:solidFill>
                <a:latin typeface="Times New Roman" pitchFamily="18" charset="0"/>
                <a:cs typeface="Times New Roman" pitchFamily="18" charset="0"/>
              </a:rPr>
              <a:t>المرحلة الثالثة / المشيمية</a:t>
            </a:r>
            <a:br xmlns:a="http://schemas.openxmlformats.org/drawingml/2006/main">
              <a:rPr lang="en-US" sz="6600" dirty="0">
                <a:solidFill>
                  <a:srgbClr val="C00000"/>
                </a:solidFill>
                <a:latin typeface="Times New Roman" pitchFamily="18" charset="0"/>
                <a:cs typeface="Times New Roman" pitchFamily="18" charset="0"/>
              </a:rPr>
            </a:br>
            <a:endParaRPr xmlns:a="http://schemas.openxmlformats.org/drawingml/2006/main" lang="en-US" sz="66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 y="1417638"/>
            <a:ext cx="11977141" cy="5440362"/>
          </a:xfrm>
        </p:spPr>
        <p:txBody>
          <a:bodyPr>
            <a:noAutofit/>
          </a:bodyPr>
          <a:lstStyle/>
          <a:p>
            <a:pPr xmlns:a="http://schemas.openxmlformats.org/drawingml/2006/main" algn="just">
              <a:lnSpc>
                <a:spcPct val="100000"/>
              </a:lnSpc>
              <a:buNone/>
              <a:bidi/>
            </a:pPr>
            <a:r xmlns:a="http://schemas.openxmlformats.org/drawingml/2006/main">
              <a:rPr lang="ar" sz="3600" dirty="0">
                <a:latin typeface="Times New Roman" pitchFamily="18" charset="0"/>
                <a:cs typeface="Times New Roman" pitchFamily="18" charset="0"/>
              </a:rPr>
              <a:t>-تبدأ بولادة الطفل وتنتهي بخروج المشيمة.</a:t>
            </a:r>
          </a:p>
          <a:p>
            <a:pPr xmlns:a="http://schemas.openxmlformats.org/drawingml/2006/main" algn="just">
              <a:lnSpc>
                <a:spcPct val="100000"/>
              </a:lnSpc>
              <a:buNone/>
              <a:bidi/>
            </a:pPr>
            <a:r xmlns:a="http://schemas.openxmlformats.org/drawingml/2006/main">
              <a:rPr lang="ar" sz="3600" dirty="0">
                <a:latin typeface="Times New Roman" pitchFamily="18" charset="0"/>
                <a:cs typeface="Times New Roman" pitchFamily="18" charset="0"/>
              </a:rPr>
              <a:t>-تتضمن مرحلتين منفصلتين هما انفصال المشيمة وطرد المشيمة.</a:t>
            </a:r>
          </a:p>
          <a:p>
            <a:pPr xmlns:a="http://schemas.openxmlformats.org/drawingml/2006/main" algn="just">
              <a:lnSpc>
                <a:spcPct val="100000"/>
              </a:lnSpc>
              <a:buNone/>
              <a:bidi/>
            </a:pPr>
            <a:r xmlns:a="http://schemas.openxmlformats.org/drawingml/2006/main">
              <a:rPr lang="ar" sz="3600" dirty="0">
                <a:latin typeface="Times New Roman" pitchFamily="18" charset="0"/>
                <a:cs typeface="Times New Roman" pitchFamily="18" charset="0"/>
              </a:rPr>
              <a:t>- بعد بضع دقائق يبدأ الرحم بالانقباض مرة أخرى ويأخذ شكل </a:t>
            </a:r>
            <a:r xmlns:a="http://schemas.openxmlformats.org/drawingml/2006/main">
              <a:rPr lang="ar" sz="3600" dirty="0">
                <a:latin typeface="Times New Roman" panose="02020603050405020304" pitchFamily="18" charset="0"/>
                <a:cs typeface="Times New Roman" panose="02020603050405020304" pitchFamily="18" charset="0"/>
              </a:rPr>
              <a:t>قرصي </a:t>
            </a:r>
            <a:r xmlns:a="http://schemas.openxmlformats.org/drawingml/2006/main">
              <a:rPr lang="ar" sz="3600" dirty="0">
                <a:latin typeface="Times New Roman" pitchFamily="18" charset="0"/>
                <a:cs typeface="Times New Roman" pitchFamily="18" charset="0"/>
              </a:rPr>
              <a:t>.</a:t>
            </a:r>
          </a:p>
          <a:p>
            <a:pPr xmlns:a="http://schemas.openxmlformats.org/drawingml/2006/main" algn="just">
              <a:lnSpc>
                <a:spcPct val="100000"/>
              </a:lnSpc>
              <a:buNone/>
              <a:bidi/>
            </a:pPr>
            <a:r xmlns:a="http://schemas.openxmlformats.org/drawingml/2006/main">
              <a:rPr lang="ar" sz="3600" dirty="0">
                <a:latin typeface="Times New Roman" pitchFamily="18" charset="0"/>
                <a:cs typeface="Times New Roman" pitchFamily="18" charset="0"/>
              </a:rPr>
              <a:t>-يحتفظ بهذا الشكل حتى انفصال المشيمة، أي بعد ولادة الطفل بحوالي 15 دقيقة.</a:t>
            </a:r>
          </a:p>
          <a:p>
            <a:pPr algn="just">
              <a:lnSpc>
                <a:spcPct val="100000"/>
              </a:lnSpc>
              <a:buNone/>
            </a:pPr>
            <a:endParaRPr lang="en-US" sz="4800" dirty="0">
              <a:latin typeface="Times New Roman" pitchFamily="18" charset="0"/>
              <a:cs typeface="Times New Roman" pitchFamily="18"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pPr xmlns:a="http://schemas.openxmlformats.org/drawingml/2006/main" algn="just">
              <a:lnSpc>
                <a:spcPct val="100000"/>
              </a:lnSpc>
              <a:bidi/>
            </a:pPr>
            <a:br xmlns:a="http://schemas.openxmlformats.org/drawingml/2006/main">
              <a:rPr lang="en-US" sz="6600" b="1" dirty="0">
                <a:latin typeface="Times New Roman" pitchFamily="18" charset="0"/>
                <a:cs typeface="Times New Roman" pitchFamily="18" charset="0"/>
              </a:rPr>
            </a:br>
            <a:r xmlns:a="http://schemas.openxmlformats.org/drawingml/2006/main">
              <a:rPr lang="ar" sz="6000" b="1" dirty="0">
                <a:latin typeface="Times New Roman" pitchFamily="18" charset="0"/>
                <a:cs typeface="Times New Roman" pitchFamily="18" charset="0"/>
              </a:rPr>
              <a:t> </a:t>
            </a:r>
            <a:br xmlns:a="http://schemas.openxmlformats.org/drawingml/2006/main">
              <a:rPr lang="en-US" sz="6000" b="1" dirty="0">
                <a:latin typeface="Times New Roman" pitchFamily="18" charset="0"/>
                <a:cs typeface="Times New Roman" pitchFamily="18" charset="0"/>
              </a:rPr>
            </a:br>
            <a:r xmlns:a="http://schemas.openxmlformats.org/drawingml/2006/main">
              <a:rPr lang="ar" sz="5400" b="1" dirty="0">
                <a:solidFill>
                  <a:srgbClr val="C00000"/>
                </a:solidFill>
                <a:latin typeface="Times New Roman" pitchFamily="18" charset="0"/>
                <a:cs typeface="Times New Roman" pitchFamily="18" charset="0"/>
              </a:rPr>
              <a:t>علامة انفصال المشيمة</a:t>
            </a:r>
            <a:br xmlns:a="http://schemas.openxmlformats.org/drawingml/2006/main">
              <a:rPr lang="en-US" sz="6000" dirty="0">
                <a:latin typeface="Times New Roman" pitchFamily="18" charset="0"/>
                <a:cs typeface="Times New Roman" pitchFamily="18" charset="0"/>
              </a:rPr>
            </a:br>
            <a:br xmlns:a="http://schemas.openxmlformats.org/drawingml/2006/main">
              <a:rPr lang="en-US" sz="6600" dirty="0">
                <a:latin typeface="Times New Roman" pitchFamily="18" charset="0"/>
                <a:cs typeface="Times New Roman" pitchFamily="18" charset="0"/>
              </a:rPr>
            </a:br>
            <a:endParaRPr xmlns:a="http://schemas.openxmlformats.org/drawingml/2006/main" lang="en-US" sz="6600" dirty="0">
              <a:latin typeface="Times New Roman" pitchFamily="18" charset="0"/>
              <a:cs typeface="Times New Roman" pitchFamily="18" charset="0"/>
            </a:endParaRPr>
          </a:p>
        </p:txBody>
      </p:sp>
      <p:sp>
        <p:nvSpPr>
          <p:cNvPr id="3" name="Content Placeholder 2"/>
          <p:cNvSpPr>
            <a:spLocks noGrp="1"/>
          </p:cNvSpPr>
          <p:nvPr>
            <p:ph idx="1"/>
          </p:nvPr>
        </p:nvSpPr>
        <p:spPr>
          <a:xfrm>
            <a:off x="-1" y="1524000"/>
            <a:ext cx="12022111" cy="5334000"/>
          </a:xfrm>
        </p:spPr>
        <p:txBody>
          <a:bodyPr>
            <a:normAutofit fontScale="92500" lnSpcReduction="20000"/>
          </a:bodyPr>
          <a:lstStyle/>
          <a:p>
            <a:pPr xmlns:a="http://schemas.openxmlformats.org/drawingml/2006/main" algn="just">
              <a:lnSpc>
                <a:spcPct val="110000"/>
              </a:lnSpc>
              <a:buFont typeface="Wingdings" panose="05000000000000000000" pitchFamily="2" charset="2"/>
              <a:buChar char="§"/>
              <a:bidi/>
            </a:pPr>
            <a:r xmlns:a="http://schemas.openxmlformats.org/drawingml/2006/main">
              <a:rPr lang="ar" sz="4200" dirty="0">
                <a:latin typeface="Times New Roman" pitchFamily="18" charset="0"/>
                <a:cs typeface="Times New Roman" pitchFamily="18" charset="0"/>
              </a:rPr>
              <a:t>العلامة المبكرة لانفصال المشيمة هي تغير شكل الرحم</a:t>
            </a:r>
          </a:p>
          <a:p>
            <a:pPr xmlns:a="http://schemas.openxmlformats.org/drawingml/2006/main" algn="just">
              <a:lnSpc>
                <a:spcPct val="110000"/>
              </a:lnSpc>
              <a:buFont typeface="Wingdings" panose="05000000000000000000" pitchFamily="2" charset="2"/>
              <a:buChar char="§"/>
              <a:bidi/>
            </a:pPr>
            <a:r xmlns:a="http://schemas.openxmlformats.org/drawingml/2006/main">
              <a:rPr lang="ar" sz="4200" dirty="0">
                <a:latin typeface="Times New Roman" pitchFamily="18" charset="0"/>
                <a:cs typeface="Times New Roman" pitchFamily="18" charset="0"/>
              </a:rPr>
              <a:t>تصبح مستديرة، صلبة، ترتفع عالياً إلى مستوى السرة ( </a:t>
            </a:r>
            <a:r xmlns:a="http://schemas.openxmlformats.org/drawingml/2006/main">
              <a:rPr lang="ar" sz="4200" b="1" dirty="0">
                <a:latin typeface="Times New Roman" pitchFamily="18" charset="0"/>
                <a:cs typeface="Times New Roman" pitchFamily="18" charset="0"/>
              </a:rPr>
              <a:t>علامة </a:t>
            </a:r>
            <a:r xmlns:a="http://schemas.openxmlformats.org/drawingml/2006/main">
              <a:rPr lang="ar" sz="4200" b="1" dirty="0" err="1">
                <a:latin typeface="Times New Roman" pitchFamily="18" charset="0"/>
                <a:cs typeface="Times New Roman" pitchFamily="18" charset="0"/>
              </a:rPr>
              <a:t>كالكين </a:t>
            </a:r>
            <a:r xmlns:a="http://schemas.openxmlformats.org/drawingml/2006/main">
              <a:rPr lang="ar" sz="4200" dirty="0">
                <a:latin typeface="Times New Roman" pitchFamily="18" charset="0"/>
                <a:cs typeface="Times New Roman" pitchFamily="18" charset="0"/>
              </a:rPr>
              <a:t>)</a:t>
            </a:r>
          </a:p>
          <a:p>
            <a:pPr xmlns:a="http://schemas.openxmlformats.org/drawingml/2006/main" algn="just">
              <a:lnSpc>
                <a:spcPct val="110000"/>
              </a:lnSpc>
              <a:buFont typeface="Wingdings" panose="05000000000000000000" pitchFamily="2" charset="2"/>
              <a:buChar char="§"/>
              <a:bidi/>
            </a:pPr>
            <a:r xmlns:a="http://schemas.openxmlformats.org/drawingml/2006/main">
              <a:rPr lang="ar" sz="4200" dirty="0">
                <a:latin typeface="Times New Roman" pitchFamily="18" charset="0"/>
                <a:cs typeface="Times New Roman" pitchFamily="18" charset="0"/>
              </a:rPr>
              <a:t>ظهور المشيمة عند فتحة المهبل.</a:t>
            </a:r>
          </a:p>
          <a:p>
            <a:pPr xmlns:a="http://schemas.openxmlformats.org/drawingml/2006/main" algn="just">
              <a:lnSpc>
                <a:spcPct val="110000"/>
              </a:lnSpc>
              <a:buFont typeface="Wingdings" panose="05000000000000000000" pitchFamily="2" charset="2"/>
              <a:buChar char="§"/>
              <a:bidi/>
            </a:pPr>
            <a:r xmlns:a="http://schemas.openxmlformats.org/drawingml/2006/main">
              <a:rPr lang="ar" sz="4200" dirty="0">
                <a:latin typeface="Times New Roman" pitchFamily="18" charset="0"/>
                <a:cs typeface="Times New Roman" pitchFamily="18" charset="0"/>
              </a:rPr>
              <a:t>نزول دم مفاجئ من المهبل، معدل نزول الدم الطبيعي 500 مل</a:t>
            </a:r>
          </a:p>
          <a:p>
            <a:pPr xmlns:a="http://schemas.openxmlformats.org/drawingml/2006/main" algn="just">
              <a:lnSpc>
                <a:spcPct val="110000"/>
              </a:lnSpc>
              <a:buFont typeface="Wingdings" panose="05000000000000000000" pitchFamily="2" charset="2"/>
              <a:buChar char="§"/>
              <a:bidi/>
            </a:pPr>
            <a:r xmlns:a="http://schemas.openxmlformats.org/drawingml/2006/main">
              <a:rPr lang="ar" sz="4200" dirty="0">
                <a:latin typeface="Times New Roman" pitchFamily="18" charset="0"/>
                <a:cs typeface="Times New Roman" pitchFamily="18" charset="0"/>
              </a:rPr>
              <a:t>إطالة الحبل .</a:t>
            </a:r>
          </a:p>
          <a:p>
            <a:pPr algn="just">
              <a:lnSpc>
                <a:spcPct val="110000"/>
              </a:lnSpc>
            </a:pPr>
            <a:endParaRPr lang="en-US" dirty="0">
              <a:latin typeface="Times New Roman" pitchFamily="18" charset="0"/>
              <a:cs typeface="Times New Roman" pitchFamily="18"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pPr xmlns:a="http://schemas.openxmlformats.org/drawingml/2006/main" algn="just">
              <a:lnSpc>
                <a:spcPct val="100000"/>
              </a:lnSpc>
              <a:bidi/>
            </a:pPr>
            <a:br xmlns:a="http://schemas.openxmlformats.org/drawingml/2006/main">
              <a:rPr lang="en-US" sz="6600" b="1" dirty="0">
                <a:latin typeface="Times New Roman" pitchFamily="18" charset="0"/>
                <a:cs typeface="Times New Roman" pitchFamily="18" charset="0"/>
              </a:rPr>
            </a:br>
            <a:r xmlns:a="http://schemas.openxmlformats.org/drawingml/2006/main">
              <a:rPr lang="ar" sz="6000" b="1" dirty="0">
                <a:latin typeface="Times New Roman" pitchFamily="18" charset="0"/>
                <a:cs typeface="Times New Roman" pitchFamily="18" charset="0"/>
              </a:rPr>
              <a:t> </a:t>
            </a:r>
            <a:r xmlns:a="http://schemas.openxmlformats.org/drawingml/2006/main">
              <a:rPr lang="ar" sz="5400" b="1" dirty="0">
                <a:solidFill>
                  <a:srgbClr val="C00000"/>
                </a:solidFill>
                <a:latin typeface="Times New Roman" pitchFamily="18" charset="0"/>
                <a:cs typeface="Times New Roman" pitchFamily="18" charset="0"/>
              </a:rPr>
              <a:t>أنواع الولادة المشيمية</a:t>
            </a:r>
            <a:br xmlns:a="http://schemas.openxmlformats.org/drawingml/2006/main">
              <a:rPr lang="en-US" sz="6600" b="1" dirty="0">
                <a:latin typeface="Times New Roman" pitchFamily="18" charset="0"/>
                <a:cs typeface="Times New Roman" pitchFamily="18" charset="0"/>
              </a:rPr>
            </a:br>
            <a:endParaRPr xmlns:a="http://schemas.openxmlformats.org/drawingml/2006/main" lang="en-US" sz="6600" b="1" dirty="0">
              <a:latin typeface="Times New Roman" pitchFamily="18" charset="0"/>
              <a:cs typeface="Times New Roman" pitchFamily="18" charset="0"/>
            </a:endParaRPr>
          </a:p>
        </p:txBody>
      </p:sp>
      <p:sp>
        <p:nvSpPr>
          <p:cNvPr id="3" name="Content Placeholder 2"/>
          <p:cNvSpPr>
            <a:spLocks noGrp="1"/>
          </p:cNvSpPr>
          <p:nvPr>
            <p:ph idx="1"/>
          </p:nvPr>
        </p:nvSpPr>
        <p:spPr>
          <a:xfrm>
            <a:off x="-2" y="1573967"/>
            <a:ext cx="12192001" cy="5284033"/>
          </a:xfrm>
        </p:spPr>
        <p:txBody>
          <a:bodyPr>
            <a:normAutofit fontScale="77500" lnSpcReduction="20000"/>
          </a:bodyPr>
          <a:lstStyle/>
          <a:p>
            <a:pPr xmlns:a="http://schemas.openxmlformats.org/drawingml/2006/main" algn="just">
              <a:lnSpc>
                <a:spcPct val="120000"/>
              </a:lnSpc>
              <a:buNone/>
              <a:bidi/>
            </a:pPr>
            <a:r xmlns:a="http://schemas.openxmlformats.org/drawingml/2006/main">
              <a:rPr lang="ar" sz="4100" b="1" dirty="0">
                <a:latin typeface="Times New Roman" pitchFamily="18" charset="0"/>
                <a:cs typeface="Times New Roman" pitchFamily="18" charset="0"/>
              </a:rPr>
              <a:t>أ. ) شولتز </a:t>
            </a:r>
            <a:r xmlns:a="http://schemas.openxmlformats.org/drawingml/2006/main">
              <a:rPr lang="ar" sz="4100" dirty="0">
                <a:latin typeface="Times New Roman" pitchFamily="18" charset="0"/>
                <a:cs typeface="Times New Roman" pitchFamily="18" charset="0"/>
              </a:rPr>
              <a:t>:</a:t>
            </a:r>
          </a:p>
          <a:p>
            <a:pPr xmlns:a="http://schemas.openxmlformats.org/drawingml/2006/main" algn="just">
              <a:lnSpc>
                <a:spcPct val="120000"/>
              </a:lnSpc>
              <a:buFont typeface="Wingdings" panose="05000000000000000000" pitchFamily="2" charset="2"/>
              <a:buChar char="ü"/>
              <a:bidi/>
            </a:pPr>
            <a:r xmlns:a="http://schemas.openxmlformats.org/drawingml/2006/main">
              <a:rPr lang="ar" sz="4100" dirty="0">
                <a:latin typeface="Times New Roman" pitchFamily="18" charset="0"/>
                <a:cs typeface="Times New Roman" pitchFamily="18" charset="0"/>
              </a:rPr>
              <a:t>إذا انفصلت المشيمة أولاً عند مركزها وأخيراً عند حوافها، فإنها تميل إلى الانطواء على نفسها مثل المظلة وتقدم سطح الجنين الذي يكون لامعًا (لامعًا بالنسبة لشولتز) 80٪ من المشيمة منفصلة بهذه الطريقة.</a:t>
            </a:r>
          </a:p>
          <a:p>
            <a:pPr xmlns:a="http://schemas.openxmlformats.org/drawingml/2006/main" algn="just">
              <a:lnSpc>
                <a:spcPct val="120000"/>
              </a:lnSpc>
              <a:buNone/>
              <a:bidi/>
            </a:pPr>
            <a:r xmlns:a="http://schemas.openxmlformats.org/drawingml/2006/main">
              <a:rPr lang="ar" sz="4100" b="1" dirty="0">
                <a:latin typeface="Times New Roman" pitchFamily="18" charset="0"/>
                <a:cs typeface="Times New Roman" pitchFamily="18" charset="0"/>
              </a:rPr>
              <a:t>ب) دنكان </a:t>
            </a:r>
            <a:r xmlns:a="http://schemas.openxmlformats.org/drawingml/2006/main">
              <a:rPr lang="ar" sz="4100" dirty="0">
                <a:latin typeface="Times New Roman" pitchFamily="18" charset="0"/>
                <a:cs typeface="Times New Roman" pitchFamily="18" charset="0"/>
              </a:rPr>
              <a:t>:</a:t>
            </a:r>
          </a:p>
          <a:p>
            <a:pPr xmlns:a="http://schemas.openxmlformats.org/drawingml/2006/main" algn="just">
              <a:lnSpc>
                <a:spcPct val="120000"/>
              </a:lnSpc>
              <a:buFont typeface="Wingdings" panose="05000000000000000000" pitchFamily="2" charset="2"/>
              <a:buChar char="ü"/>
              <a:bidi/>
            </a:pPr>
            <a:r xmlns:a="http://schemas.openxmlformats.org/drawingml/2006/main">
              <a:rPr lang="ar" sz="4100" dirty="0">
                <a:latin typeface="Times New Roman" pitchFamily="18" charset="0"/>
                <a:cs typeface="Times New Roman" pitchFamily="18" charset="0"/>
              </a:rPr>
              <a:t>تنفصل المشيمة أولاً عند حوافها، ثم تنزلق على طول سطح الرحم وتظهر بسطح أمومتي يكون خامًا وأحمر اللون ولحميًا وغير منتظم وقذر (قذر بالنسبة </a:t>
            </a:r>
            <a:r xmlns:a="http://schemas.openxmlformats.org/drawingml/2006/main">
              <a:rPr lang="ar" sz="4100" dirty="0" err="1">
                <a:latin typeface="Times New Roman" pitchFamily="18" charset="0"/>
                <a:cs typeface="Times New Roman" pitchFamily="18" charset="0"/>
              </a:rPr>
              <a:t>لدونكان </a:t>
            </a:r>
            <a:r xmlns:a="http://schemas.openxmlformats.org/drawingml/2006/main">
              <a:rPr lang="ar" sz="4100" dirty="0">
                <a:latin typeface="Times New Roman" pitchFamily="18" charset="0"/>
                <a:cs typeface="Times New Roman" pitchFamily="18" charset="0"/>
              </a:rPr>
              <a:t>). حوالي 20٪ فقط من المشيمة تنفصل بهذه الطريقة.</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921" y="0"/>
            <a:ext cx="12007121" cy="1417638"/>
          </a:xfrm>
        </p:spPr>
        <p:txBody>
          <a:bodyPr>
            <a:noAutofit/>
          </a:bodyPr>
          <a:lstStyle/>
          <a:p>
            <a:pPr xmlns:a="http://schemas.openxmlformats.org/drawingml/2006/main" algn="ctr">
              <a:lnSpc>
                <a:spcPct val="100000"/>
              </a:lnSpc>
              <a:bidi/>
            </a:pPr>
            <a:br xmlns:a="http://schemas.openxmlformats.org/drawingml/2006/main">
              <a:rPr lang="en-US" sz="6600" b="1" dirty="0">
                <a:solidFill>
                  <a:srgbClr val="C00000"/>
                </a:solidFill>
                <a:latin typeface="Times New Roman" pitchFamily="18" charset="0"/>
                <a:cs typeface="Times New Roman" pitchFamily="18" charset="0"/>
              </a:rPr>
            </a:br>
            <a:r xmlns:a="http://schemas.openxmlformats.org/drawingml/2006/main">
              <a:rPr lang="ar" sz="6600" b="1" dirty="0">
                <a:solidFill>
                  <a:srgbClr val="C00000"/>
                </a:solidFill>
                <a:latin typeface="Times New Roman" pitchFamily="18" charset="0"/>
                <a:cs typeface="Times New Roman" pitchFamily="18" charset="0"/>
              </a:rPr>
              <a:t> </a:t>
            </a:r>
            <a:br xmlns:a="http://schemas.openxmlformats.org/drawingml/2006/main">
              <a:rPr lang="en-US" sz="6600" b="1" dirty="0">
                <a:solidFill>
                  <a:srgbClr val="C00000"/>
                </a:solidFill>
                <a:latin typeface="Times New Roman" pitchFamily="18" charset="0"/>
                <a:cs typeface="Times New Roman" pitchFamily="18" charset="0"/>
              </a:rPr>
            </a:br>
            <a:r xmlns:a="http://schemas.openxmlformats.org/drawingml/2006/main">
              <a:rPr lang="ar" sz="3600" b="1" dirty="0">
                <a:solidFill>
                  <a:srgbClr val="C00000"/>
                </a:solidFill>
                <a:latin typeface="Times New Roman" pitchFamily="18" charset="0"/>
                <a:cs typeface="Times New Roman" pitchFamily="18" charset="0"/>
              </a:rPr>
              <a:t>المرحلة الثالثة/ المشيمية: الرعاية التمريضية: </a:t>
            </a:r>
            <a:br xmlns:a="http://schemas.openxmlformats.org/drawingml/2006/main">
              <a:rPr lang="en-US" sz="3600" b="1" dirty="0">
                <a:solidFill>
                  <a:srgbClr val="C00000"/>
                </a:solidFill>
                <a:latin typeface="Times New Roman" pitchFamily="18" charset="0"/>
                <a:cs typeface="Times New Roman" pitchFamily="18" charset="0"/>
              </a:rPr>
            </a:br>
            <a:r xmlns:a="http://schemas.openxmlformats.org/drawingml/2006/main">
              <a:rPr lang="ar" sz="3600" b="1" dirty="0">
                <a:solidFill>
                  <a:srgbClr val="C00000"/>
                </a:solidFill>
                <a:latin typeface="Times New Roman" pitchFamily="18" charset="0"/>
                <a:cs typeface="Times New Roman" pitchFamily="18" charset="0"/>
              </a:rPr>
              <a:t>مناورة براندت أندروز</a:t>
            </a:r>
            <a:br xmlns:a="http://schemas.openxmlformats.org/drawingml/2006/main">
              <a:rPr lang="en-US" sz="3600" dirty="0">
                <a:latin typeface="Times New Roman" pitchFamily="18" charset="0"/>
                <a:cs typeface="Times New Roman" pitchFamily="18" charset="0"/>
              </a:rPr>
            </a:br>
            <a:br xmlns:a="http://schemas.openxmlformats.org/drawingml/2006/main">
              <a:rPr lang="en-US" sz="3600" dirty="0">
                <a:solidFill>
                  <a:srgbClr val="C00000"/>
                </a:solidFill>
                <a:latin typeface="Times New Roman" pitchFamily="18" charset="0"/>
                <a:cs typeface="Times New Roman" pitchFamily="18" charset="0"/>
              </a:rPr>
            </a:br>
            <a:r xmlns:a="http://schemas.openxmlformats.org/drawingml/2006/main">
              <a:rPr lang="ar" sz="4800" b="1" dirty="0">
                <a:solidFill>
                  <a:srgbClr val="C00000"/>
                </a:solidFill>
                <a:latin typeface="Times New Roman" pitchFamily="18" charset="0"/>
                <a:cs typeface="Times New Roman" pitchFamily="18" charset="0"/>
              </a:rPr>
              <a:t> </a:t>
            </a:r>
            <a:br xmlns:a="http://schemas.openxmlformats.org/drawingml/2006/main">
              <a:rPr lang="en-US" sz="6600" dirty="0">
                <a:solidFill>
                  <a:srgbClr val="C00000"/>
                </a:solidFill>
                <a:latin typeface="Times New Roman" pitchFamily="18" charset="0"/>
                <a:cs typeface="Times New Roman" pitchFamily="18" charset="0"/>
              </a:rPr>
            </a:br>
            <a:endParaRPr xmlns:a="http://schemas.openxmlformats.org/drawingml/2006/main" lang="en-US" sz="6600" dirty="0">
              <a:latin typeface="Times New Roman" pitchFamily="18" charset="0"/>
              <a:cs typeface="Times New Roman" pitchFamily="18" charset="0"/>
            </a:endParaRPr>
          </a:p>
        </p:txBody>
      </p:sp>
      <p:sp>
        <p:nvSpPr>
          <p:cNvPr id="3" name="Content Placeholder 2"/>
          <p:cNvSpPr>
            <a:spLocks noGrp="1"/>
          </p:cNvSpPr>
          <p:nvPr>
            <p:ph idx="1"/>
          </p:nvPr>
        </p:nvSpPr>
        <p:spPr>
          <a:xfrm>
            <a:off x="-1" y="1417637"/>
            <a:ext cx="12192001" cy="5440363"/>
          </a:xfrm>
        </p:spPr>
        <p:txBody>
          <a:bodyPr>
            <a:normAutofit fontScale="77500" lnSpcReduction="20000"/>
          </a:bodyPr>
          <a:lstStyle/>
          <a:p>
            <a:pPr xmlns:a="http://schemas.openxmlformats.org/drawingml/2006/main" algn="just">
              <a:lnSpc>
                <a:spcPct val="120000"/>
              </a:lnSpc>
              <a:buFont typeface="Wingdings" pitchFamily="2" charset="2"/>
              <a:buChar char="§"/>
              <a:bidi/>
            </a:pPr>
            <a:r xmlns:a="http://schemas.openxmlformats.org/drawingml/2006/main">
              <a:rPr lang="ar" sz="4600" dirty="0">
                <a:latin typeface="Times New Roman" pitchFamily="18" charset="0"/>
                <a:cs typeface="Times New Roman" pitchFamily="18" charset="0"/>
              </a:rPr>
              <a:t>لا تستعجلي إخراج المشيمة عن طريق سحب الحبل السري بقوة أو القيام بدفع قاع الرحم بقوة لأن هذا يمكن أن يسبب انقلاب الرحم، فقط راقبي علامات انفصال المشيمة</a:t>
            </a:r>
          </a:p>
          <a:p>
            <a:pPr xmlns:a="http://schemas.openxmlformats.org/drawingml/2006/main" algn="just">
              <a:lnSpc>
                <a:spcPct val="120000"/>
              </a:lnSpc>
              <a:buFont typeface="Wingdings" pitchFamily="2" charset="2"/>
              <a:buChar char="§"/>
              <a:bidi/>
            </a:pPr>
            <a:r xmlns:a="http://schemas.openxmlformats.org/drawingml/2006/main">
              <a:rPr lang="ar" sz="4600" dirty="0">
                <a:latin typeface="Times New Roman" pitchFamily="18" charset="0"/>
                <a:cs typeface="Times New Roman" pitchFamily="18" charset="0"/>
              </a:rPr>
              <a:t>قم بسحب الحبل السري ببطء، ولفه حول المشبك حتى تخرج المشيمة تلقائيًا، وقم بتدويره ببطء حتى لا يتبقى أي أغشية داخل الرحم</a:t>
            </a:r>
          </a:p>
          <a:p>
            <a:pPr xmlns:a="http://schemas.openxmlformats.org/drawingml/2006/main" algn="just">
              <a:lnSpc>
                <a:spcPct val="120000"/>
              </a:lnSpc>
              <a:buFont typeface="Wingdings" pitchFamily="2" charset="2"/>
              <a:buChar char="§"/>
              <a:bidi/>
            </a:pPr>
            <a:r xmlns:a="http://schemas.openxmlformats.org/drawingml/2006/main">
              <a:rPr lang="ar" sz="4600" dirty="0">
                <a:latin typeface="Times New Roman" pitchFamily="18" charset="0"/>
                <a:cs typeface="Times New Roman" pitchFamily="18" charset="0"/>
              </a:rPr>
              <a:t>سجل وقت خروج المشيمة.</a:t>
            </a:r>
          </a:p>
          <a:p>
            <a:pPr xmlns:a="http://schemas.openxmlformats.org/drawingml/2006/main" algn="just">
              <a:lnSpc>
                <a:spcPct val="120000"/>
              </a:lnSpc>
              <a:buFont typeface="Wingdings" pitchFamily="2" charset="2"/>
              <a:buChar char="§"/>
              <a:bidi/>
            </a:pPr>
            <a:r xmlns:a="http://schemas.openxmlformats.org/drawingml/2006/main">
              <a:rPr lang="ar" sz="4600" dirty="0">
                <a:latin typeface="Times New Roman" pitchFamily="18" charset="0"/>
                <a:cs typeface="Times New Roman" pitchFamily="18" charset="0"/>
              </a:rPr>
              <a:t>ينبغي أن يتم تسليمها خلال 20 دقيقة بعد ولادة الطفل.</a:t>
            </a:r>
          </a:p>
          <a:p>
            <a:pPr algn="just">
              <a:lnSpc>
                <a:spcPct val="110000"/>
              </a:lnSpc>
            </a:pPr>
            <a:endParaRPr lang="en-US" dirty="0">
              <a:latin typeface="Times New Roman" pitchFamily="18" charset="0"/>
              <a:cs typeface="Times New Roman" pitchFamily="18"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082072" cy="1738859"/>
          </a:xfrm>
        </p:spPr>
        <p:txBody>
          <a:bodyPr>
            <a:noAutofit/>
          </a:bodyPr>
          <a:lstStyle/>
          <a:p>
            <a:pPr xmlns:a="http://schemas.openxmlformats.org/drawingml/2006/main" algn="ctr">
              <a:lnSpc>
                <a:spcPct val="100000"/>
              </a:lnSpc>
              <a:bidi/>
            </a:pPr>
            <a:br xmlns:a="http://schemas.openxmlformats.org/drawingml/2006/main">
              <a:rPr lang="en-US" sz="6600" b="1" dirty="0">
                <a:latin typeface="Times New Roman" pitchFamily="18" charset="0"/>
                <a:cs typeface="Times New Roman" pitchFamily="18" charset="0"/>
              </a:rPr>
            </a:br>
            <a:r xmlns:a="http://schemas.openxmlformats.org/drawingml/2006/main">
              <a:rPr lang="ar" sz="4000" b="1" dirty="0">
                <a:solidFill>
                  <a:srgbClr val="C00000"/>
                </a:solidFill>
                <a:latin typeface="Times New Roman" pitchFamily="18" charset="0"/>
                <a:cs typeface="Times New Roman" pitchFamily="18" charset="0"/>
              </a:rPr>
              <a:t>المرحلة الثالثة/ المشيمية: الرعاية التمريضية: </a:t>
            </a:r>
            <a:br xmlns:a="http://schemas.openxmlformats.org/drawingml/2006/main">
              <a:rPr lang="en-US" sz="4000" b="1" dirty="0">
                <a:solidFill>
                  <a:srgbClr val="C00000"/>
                </a:solidFill>
                <a:latin typeface="Times New Roman" pitchFamily="18" charset="0"/>
                <a:cs typeface="Times New Roman" pitchFamily="18" charset="0"/>
              </a:rPr>
            </a:br>
            <a:r xmlns:a="http://schemas.openxmlformats.org/drawingml/2006/main">
              <a:rPr lang="ar" sz="4000" b="1" dirty="0">
                <a:solidFill>
                  <a:srgbClr val="C00000"/>
                </a:solidFill>
                <a:latin typeface="Times New Roman" pitchFamily="18" charset="0"/>
                <a:cs typeface="Times New Roman" pitchFamily="18" charset="0"/>
              </a:rPr>
              <a:t>مناورة براندت أندروز</a:t>
            </a:r>
            <a:br xmlns:a="http://schemas.openxmlformats.org/drawingml/2006/main">
              <a:rPr lang="en-US" sz="4000" dirty="0">
                <a:latin typeface="Times New Roman" pitchFamily="18" charset="0"/>
                <a:cs typeface="Times New Roman" pitchFamily="18" charset="0"/>
              </a:rPr>
            </a:br>
            <a:endParaRPr xmlns:a="http://schemas.openxmlformats.org/drawingml/2006/main" lang="en-US" dirty="0">
              <a:latin typeface="Times New Roman" pitchFamily="18" charset="0"/>
              <a:cs typeface="Times New Roman" pitchFamily="18" charset="0"/>
            </a:endParaRPr>
          </a:p>
        </p:txBody>
      </p:sp>
      <p:sp>
        <p:nvSpPr>
          <p:cNvPr id="3" name="Content Placeholder 2"/>
          <p:cNvSpPr>
            <a:spLocks noGrp="1"/>
          </p:cNvSpPr>
          <p:nvPr>
            <p:ph idx="1"/>
          </p:nvPr>
        </p:nvSpPr>
        <p:spPr>
          <a:xfrm>
            <a:off x="104931" y="1905000"/>
            <a:ext cx="11977141" cy="4953000"/>
          </a:xfrm>
        </p:spPr>
        <p:txBody>
          <a:bodyPr/>
          <a:lstStyle/>
          <a:p>
            <a:pPr xmlns:a="http://schemas.openxmlformats.org/drawingml/2006/main" algn="just">
              <a:lnSpc>
                <a:spcPct val="100000"/>
              </a:lnSpc>
              <a:buFont typeface="Wingdings" panose="05000000000000000000" pitchFamily="2" charset="2"/>
              <a:buChar char="§"/>
              <a:bidi/>
            </a:pPr>
            <a:r xmlns:a="http://schemas.openxmlformats.org/drawingml/2006/main">
              <a:rPr lang="ar" sz="4000" dirty="0">
                <a:latin typeface="Times New Roman" pitchFamily="18" charset="0"/>
                <a:cs typeface="Times New Roman" pitchFamily="18" charset="0"/>
              </a:rPr>
              <a:t>فحص اكتمال </a:t>
            </a:r>
            <a:r xmlns:a="http://schemas.openxmlformats.org/drawingml/2006/main">
              <a:rPr lang="ar" sz="4000" b="1" dirty="0">
                <a:solidFill>
                  <a:srgbClr val="C00000"/>
                </a:solidFill>
                <a:latin typeface="Times New Roman" pitchFamily="18" charset="0"/>
                <a:cs typeface="Times New Roman" pitchFamily="18" charset="0"/>
              </a:rPr>
              <a:t>الفلقات </a:t>
            </a:r>
            <a:r xmlns:a="http://schemas.openxmlformats.org/drawingml/2006/main">
              <a:rPr lang="ar" sz="4000" dirty="0">
                <a:latin typeface="Times New Roman" pitchFamily="18" charset="0"/>
                <a:cs typeface="Times New Roman" pitchFamily="18" charset="0"/>
              </a:rPr>
              <a:t>؛ أي أجزاء من المشيمة يمكن أن تسبب نزيفًا حادًا للأم</a:t>
            </a:r>
          </a:p>
          <a:p>
            <a:pPr xmlns:a="http://schemas.openxmlformats.org/drawingml/2006/main" algn="just">
              <a:lnSpc>
                <a:spcPct val="100000"/>
              </a:lnSpc>
              <a:buFont typeface="Wingdings" panose="05000000000000000000" pitchFamily="2" charset="2"/>
              <a:buChar char="§"/>
              <a:bidi/>
            </a:pPr>
            <a:r xmlns:a="http://schemas.openxmlformats.org/drawingml/2006/main">
              <a:rPr lang="ar" sz="4000" dirty="0">
                <a:latin typeface="Times New Roman" pitchFamily="18" charset="0"/>
                <a:cs typeface="Times New Roman" pitchFamily="18" charset="0"/>
              </a:rPr>
              <a:t>فحص الرحم لتحديد درجة الانقباض.</a:t>
            </a:r>
          </a:p>
          <a:p>
            <a:pPr xmlns:a="http://schemas.openxmlformats.org/drawingml/2006/main" algn="just">
              <a:lnSpc>
                <a:spcPct val="100000"/>
              </a:lnSpc>
              <a:buFont typeface="Wingdings" panose="05000000000000000000" pitchFamily="2" charset="2"/>
              <a:buChar char="§"/>
              <a:bidi/>
            </a:pPr>
            <a:r xmlns:a="http://schemas.openxmlformats.org/drawingml/2006/main">
              <a:rPr lang="ar" sz="4000" dirty="0">
                <a:latin typeface="Times New Roman" pitchFamily="18" charset="0"/>
                <a:cs typeface="Times New Roman" pitchFamily="18" charset="0"/>
              </a:rPr>
              <a:t>إذا كانت المنطقة المصابة مسترخية أو غير منقبضة، فإن أول إجراء للرضاعة هو التدليك بلطف وبشكل صحيح.</a:t>
            </a:r>
          </a:p>
          <a:p>
            <a:pPr xmlns:a="http://schemas.openxmlformats.org/drawingml/2006/main" algn="just">
              <a:lnSpc>
                <a:spcPct val="100000"/>
              </a:lnSpc>
              <a:buFont typeface="Wingdings" panose="05000000000000000000" pitchFamily="2" charset="2"/>
              <a:buChar char="§"/>
              <a:bidi/>
            </a:pPr>
            <a:r xmlns:a="http://schemas.openxmlformats.org/drawingml/2006/main">
              <a:rPr lang="ar" sz="4000" dirty="0">
                <a:latin typeface="Times New Roman" pitchFamily="18" charset="0"/>
                <a:cs typeface="Times New Roman" pitchFamily="18" charset="0"/>
              </a:rPr>
              <a:t>سيساعد وضع غطاء من الثلج على البطن على انقباض الرحم.</a:t>
            </a:r>
          </a:p>
          <a:p>
            <a:pPr algn="just">
              <a:lnSpc>
                <a:spcPct val="100000"/>
              </a:lnSpc>
            </a:pPr>
            <a:endParaRPr lang="en-US" dirty="0">
              <a:latin typeface="Times New Roman" pitchFamily="18" charset="0"/>
              <a:cs typeface="Times New Roman" pitchFamily="18" charset="0"/>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082073" cy="1783830"/>
          </a:xfrm>
        </p:spPr>
        <p:txBody>
          <a:bodyPr>
            <a:noAutofit/>
          </a:bodyPr>
          <a:lstStyle/>
          <a:p>
            <a:pPr xmlns:a="http://schemas.openxmlformats.org/drawingml/2006/main" algn="ctr">
              <a:lnSpc>
                <a:spcPct val="100000"/>
              </a:lnSpc>
              <a:bidi/>
            </a:pPr>
            <a:br xmlns:a="http://schemas.openxmlformats.org/drawingml/2006/main">
              <a:rPr lang="en-US" sz="6600" b="1" dirty="0">
                <a:latin typeface="Times New Roman" pitchFamily="18" charset="0"/>
                <a:cs typeface="Times New Roman" pitchFamily="18" charset="0"/>
              </a:rPr>
            </a:br>
            <a:r xmlns:a="http://schemas.openxmlformats.org/drawingml/2006/main">
              <a:rPr lang="ar" sz="4000" b="1" dirty="0">
                <a:solidFill>
                  <a:srgbClr val="C00000"/>
                </a:solidFill>
                <a:latin typeface="Times New Roman" pitchFamily="18" charset="0"/>
                <a:cs typeface="Times New Roman" pitchFamily="18" charset="0"/>
              </a:rPr>
              <a:t>المرحلة الثالثة/ المشيمية: الرعاية التمريضية: مناورة براندت أندروز</a:t>
            </a:r>
            <a:br xmlns:a="http://schemas.openxmlformats.org/drawingml/2006/main">
              <a:rPr lang="en-US" sz="4000" dirty="0">
                <a:latin typeface="Times New Roman" pitchFamily="18" charset="0"/>
                <a:cs typeface="Times New Roman" pitchFamily="18" charset="0"/>
              </a:rPr>
            </a:br>
            <a:endParaRPr xmlns:a="http://schemas.openxmlformats.org/drawingml/2006/main" lang="en-US" dirty="0">
              <a:latin typeface="Times New Roman" pitchFamily="18" charset="0"/>
              <a:cs typeface="Times New Roman" pitchFamily="18" charset="0"/>
            </a:endParaRPr>
          </a:p>
        </p:txBody>
      </p:sp>
      <p:sp>
        <p:nvSpPr>
          <p:cNvPr id="3" name="Content Placeholder 2"/>
          <p:cNvSpPr>
            <a:spLocks noGrp="1"/>
          </p:cNvSpPr>
          <p:nvPr>
            <p:ph idx="1"/>
          </p:nvPr>
        </p:nvSpPr>
        <p:spPr>
          <a:xfrm>
            <a:off x="119921" y="1934980"/>
            <a:ext cx="11962151" cy="4800600"/>
          </a:xfrm>
        </p:spPr>
        <p:txBody>
          <a:bodyPr>
            <a:normAutofit/>
          </a:bodyPr>
          <a:lstStyle/>
          <a:p>
            <a:pPr xmlns:a="http://schemas.openxmlformats.org/drawingml/2006/main" algn="just">
              <a:lnSpc>
                <a:spcPct val="100000"/>
              </a:lnSpc>
              <a:buFont typeface="Wingdings" panose="05000000000000000000" pitchFamily="2" charset="2"/>
              <a:buChar char="§"/>
              <a:bidi/>
            </a:pPr>
            <a:r xmlns:a="http://schemas.openxmlformats.org/drawingml/2006/main">
              <a:rPr lang="ar" sz="4000" dirty="0">
                <a:latin typeface="Times New Roman" pitchFamily="18" charset="0"/>
                <a:cs typeface="Times New Roman" pitchFamily="18" charset="0"/>
              </a:rPr>
              <a:t>الأوكسيتوسين ( </a:t>
            </a:r>
            <a:r xmlns:a="http://schemas.openxmlformats.org/drawingml/2006/main">
              <a:rPr lang="ar" sz="4000" dirty="0" err="1">
                <a:latin typeface="Times New Roman" pitchFamily="18" charset="0"/>
                <a:cs typeface="Times New Roman" pitchFamily="18" charset="0"/>
              </a:rPr>
              <a:t>ميثيرجين </a:t>
            </a:r>
            <a:r xmlns:a="http://schemas.openxmlformats.org/drawingml/2006/main">
              <a:rPr lang="ar" sz="4000" dirty="0">
                <a:latin typeface="Times New Roman" pitchFamily="18" charset="0"/>
                <a:cs typeface="Times New Roman" pitchFamily="18" charset="0"/>
              </a:rPr>
              <a:t>0.2 ملغ/مل أو </a:t>
            </a:r>
            <a:r xmlns:a="http://schemas.openxmlformats.org/drawingml/2006/main">
              <a:rPr lang="ar" sz="4000" dirty="0" err="1">
                <a:latin typeface="Times New Roman" pitchFamily="18" charset="0"/>
                <a:cs typeface="Times New Roman" pitchFamily="18" charset="0"/>
              </a:rPr>
              <a:t>سينتوسينون </a:t>
            </a:r>
            <a:r xmlns:a="http://schemas.openxmlformats.org/drawingml/2006/main">
              <a:rPr lang="ar" sz="4000" dirty="0">
                <a:latin typeface="Times New Roman" pitchFamily="18" charset="0"/>
                <a:cs typeface="Times New Roman" pitchFamily="18" charset="0"/>
              </a:rPr>
              <a:t>10 وحدة/مل) عضليًا للحفاظ على تقلصات الرحم ومنع النزيف.</a:t>
            </a:r>
          </a:p>
          <a:p>
            <a:pPr xmlns:a="http://schemas.openxmlformats.org/drawingml/2006/main" algn="just">
              <a:lnSpc>
                <a:spcPct val="100000"/>
              </a:lnSpc>
              <a:buFont typeface="Wingdings" panose="05000000000000000000" pitchFamily="2" charset="2"/>
              <a:buChar char="§"/>
              <a:bidi/>
            </a:pPr>
            <a:r xmlns:a="http://schemas.openxmlformats.org/drawingml/2006/main">
              <a:rPr lang="ar" sz="4000" dirty="0">
                <a:latin typeface="Times New Roman" pitchFamily="18" charset="0"/>
                <a:cs typeface="Times New Roman" pitchFamily="18" charset="0"/>
              </a:rPr>
              <a:t>ملحوظة: لا يتم إعطاء الأوكسيتوسين قبل الولادة المشيمية</a:t>
            </a:r>
          </a:p>
          <a:p>
            <a:pPr xmlns:a="http://schemas.openxmlformats.org/drawingml/2006/main" algn="just">
              <a:lnSpc>
                <a:spcPct val="100000"/>
              </a:lnSpc>
              <a:buFont typeface="Wingdings" panose="05000000000000000000" pitchFamily="2" charset="2"/>
              <a:buChar char="§"/>
              <a:bidi/>
            </a:pPr>
            <a:r xmlns:a="http://schemas.openxmlformats.org/drawingml/2006/main">
              <a:rPr lang="ar" sz="4000" dirty="0">
                <a:latin typeface="Times New Roman" pitchFamily="18" charset="0"/>
                <a:cs typeface="Times New Roman" pitchFamily="18" charset="0"/>
              </a:rPr>
              <a:t>فحص النزيف المهبلي الأحمر.</a:t>
            </a:r>
          </a:p>
          <a:p>
            <a:pPr xmlns:a="http://schemas.openxmlformats.org/drawingml/2006/main" algn="just">
              <a:lnSpc>
                <a:spcPct val="100000"/>
              </a:lnSpc>
              <a:buFont typeface="Wingdings" panose="05000000000000000000" pitchFamily="2" charset="2"/>
              <a:buChar char="§"/>
              <a:bidi/>
            </a:pPr>
            <a:r xmlns:a="http://schemas.openxmlformats.org/drawingml/2006/main">
              <a:rPr lang="ar" sz="4000" dirty="0">
                <a:latin typeface="Times New Roman" pitchFamily="18" charset="0"/>
                <a:cs typeface="Times New Roman" pitchFamily="18" charset="0"/>
              </a:rPr>
              <a:t>فحص العجان بحثا عن تمزق</a:t>
            </a:r>
          </a:p>
          <a:p>
            <a:pPr algn="just">
              <a:lnSpc>
                <a:spcPct val="100000"/>
              </a:lnSpc>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4179025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921" y="0"/>
            <a:ext cx="12072079" cy="1417638"/>
          </a:xfrm>
        </p:spPr>
        <p:txBody>
          <a:bodyPr>
            <a:noAutofit/>
          </a:bodyPr>
          <a:lstStyle/>
          <a:p>
            <a:pPr xmlns:a="http://schemas.openxmlformats.org/drawingml/2006/main" algn="ctr">
              <a:lnSpc>
                <a:spcPct val="100000"/>
              </a:lnSpc>
              <a:bidi/>
            </a:pPr>
            <a:br xmlns:a="http://schemas.openxmlformats.org/drawingml/2006/main">
              <a:rPr lang="en-US" sz="5400" b="1" dirty="0">
                <a:solidFill>
                  <a:srgbClr val="C00000"/>
                </a:solidFill>
                <a:latin typeface="Times New Roman" pitchFamily="18" charset="0"/>
                <a:cs typeface="Times New Roman" pitchFamily="18" charset="0"/>
              </a:rPr>
            </a:br>
            <a:r xmlns:a="http://schemas.openxmlformats.org/drawingml/2006/main">
              <a:rPr lang="ar" sz="6000" b="1" dirty="0">
                <a:solidFill>
                  <a:srgbClr val="C00000"/>
                </a:solidFill>
                <a:latin typeface="Times New Roman" pitchFamily="18" charset="0"/>
                <a:cs typeface="Times New Roman" pitchFamily="18" charset="0"/>
              </a:rPr>
              <a:t>أنواع مسكنات الألم أثناء الولادة</a:t>
            </a:r>
            <a:br xmlns:a="http://schemas.openxmlformats.org/drawingml/2006/main">
              <a:rPr lang="en-US" sz="5400" dirty="0">
                <a:solidFill>
                  <a:srgbClr val="C00000"/>
                </a:solidFill>
                <a:latin typeface="Times New Roman" pitchFamily="18" charset="0"/>
                <a:cs typeface="Times New Roman" pitchFamily="18" charset="0"/>
              </a:rPr>
            </a:br>
            <a:endParaRPr xmlns:a="http://schemas.openxmlformats.org/drawingml/2006/main" lang="en-US" sz="54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447800"/>
            <a:ext cx="12072079" cy="5410200"/>
          </a:xfrm>
        </p:spPr>
        <p:txBody>
          <a:bodyPr>
            <a:normAutofit/>
          </a:bodyPr>
          <a:lstStyle/>
          <a:p>
            <a:pPr xmlns:a="http://schemas.openxmlformats.org/drawingml/2006/main" algn="just">
              <a:lnSpc>
                <a:spcPct val="100000"/>
              </a:lnSpc>
              <a:buFont typeface="Wingdings" panose="05000000000000000000" pitchFamily="2" charset="2"/>
              <a:buChar char="§"/>
              <a:bidi/>
            </a:pPr>
            <a:r xmlns:a="http://schemas.openxmlformats.org/drawingml/2006/main">
              <a:rPr lang="ar" sz="5400" dirty="0">
                <a:latin typeface="Times New Roman" pitchFamily="18" charset="0"/>
                <a:cs typeface="Times New Roman" pitchFamily="18" charset="0"/>
              </a:rPr>
              <a:t>مسكنات الألم (المواد المخدرة، على سبيل المثال البيثيدين) حقنة عضلية.</a:t>
            </a:r>
          </a:p>
          <a:p>
            <a:pPr xmlns:a="http://schemas.openxmlformats.org/drawingml/2006/main" algn="just">
              <a:lnSpc>
                <a:spcPct val="100000"/>
              </a:lnSpc>
              <a:buFont typeface="Wingdings" panose="05000000000000000000" pitchFamily="2" charset="2"/>
              <a:buChar char="§"/>
              <a:bidi/>
            </a:pPr>
            <a:r xmlns:a="http://schemas.openxmlformats.org/drawingml/2006/main">
              <a:rPr lang="ar" sz="5400" dirty="0">
                <a:latin typeface="Times New Roman" pitchFamily="18" charset="0"/>
                <a:cs typeface="Times New Roman" pitchFamily="18" charset="0"/>
              </a:rPr>
              <a:t>مسكنات الاستنشاق (على سبيل المثال Entonox).</a:t>
            </a:r>
          </a:p>
          <a:p>
            <a:pPr xmlns:a="http://schemas.openxmlformats.org/drawingml/2006/main" algn="just">
              <a:lnSpc>
                <a:spcPct val="100000"/>
              </a:lnSpc>
              <a:buFont typeface="Wingdings" panose="05000000000000000000" pitchFamily="2" charset="2"/>
              <a:buChar char="§"/>
              <a:bidi/>
            </a:pPr>
            <a:r xmlns:a="http://schemas.openxmlformats.org/drawingml/2006/main">
              <a:rPr lang="ar" sz="5400" dirty="0">
                <a:latin typeface="Times New Roman" pitchFamily="18" charset="0"/>
                <a:cs typeface="Times New Roman" pitchFamily="18" charset="0"/>
              </a:rPr>
              <a:t>التخدير الإقليمي (مثل التخدير فوق الجافية، أو التخدير الشوكي) الذي يحجب مسارات الإحساس بالألم.</a:t>
            </a:r>
          </a:p>
          <a:p>
            <a:pPr marL="514350" indent="-514350" algn="just">
              <a:lnSpc>
                <a:spcPct val="100000"/>
              </a:lnSpc>
              <a:buNone/>
            </a:pPr>
            <a:endParaRPr lang="en-US" sz="4000" dirty="0">
              <a:latin typeface="Times New Roman" pitchFamily="18" charset="0"/>
              <a:cs typeface="Times New Roman" pitchFamily="18" charset="0"/>
            </a:endParaRPr>
          </a:p>
          <a:p>
            <a:pPr algn="just">
              <a:lnSpc>
                <a:spcPct val="100000"/>
              </a:lnSpc>
            </a:pPr>
            <a:endParaRPr lang="en-US" dirty="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pPr xmlns:a="http://schemas.openxmlformats.org/drawingml/2006/main" algn="ctr">
              <a:lnSpc>
                <a:spcPct val="100000"/>
              </a:lnSpc>
              <a:bidi/>
            </a:pPr>
            <a:br xmlns:a="http://schemas.openxmlformats.org/drawingml/2006/main">
              <a:rPr lang="en-US" sz="6000" b="1" dirty="0">
                <a:solidFill>
                  <a:srgbClr val="C00000"/>
                </a:solidFill>
                <a:latin typeface="Times New Roman" pitchFamily="18" charset="0"/>
                <a:cs typeface="Times New Roman" pitchFamily="18" charset="0"/>
              </a:rPr>
            </a:br>
            <a:r xmlns:a="http://schemas.openxmlformats.org/drawingml/2006/main">
              <a:rPr lang="ar" sz="6000" b="1" dirty="0">
                <a:solidFill>
                  <a:srgbClr val="C00000"/>
                </a:solidFill>
                <a:latin typeface="Times New Roman" pitchFamily="18" charset="0"/>
                <a:cs typeface="Times New Roman" pitchFamily="18" charset="0"/>
              </a:rPr>
              <a:t>يؤدي التفتيح إلى </a:t>
            </a:r>
            <a:r xmlns:a="http://schemas.openxmlformats.org/drawingml/2006/main">
              <a:rPr lang="ar" sz="6000" dirty="0">
                <a:solidFill>
                  <a:srgbClr val="C00000"/>
                </a:solidFill>
                <a:latin typeface="Times New Roman" pitchFamily="18" charset="0"/>
                <a:cs typeface="Times New Roman" pitchFamily="18" charset="0"/>
              </a:rPr>
              <a:t>:</a:t>
            </a:r>
            <a:br xmlns:a="http://schemas.openxmlformats.org/drawingml/2006/main">
              <a:rPr lang="en-US" sz="6000" dirty="0">
                <a:solidFill>
                  <a:srgbClr val="C00000"/>
                </a:solidFill>
                <a:latin typeface="Times New Roman" pitchFamily="18" charset="0"/>
                <a:cs typeface="Times New Roman" pitchFamily="18" charset="0"/>
              </a:rPr>
            </a:br>
            <a:endParaRPr xmlns:a="http://schemas.openxmlformats.org/drawingml/2006/main" lang="en-US" sz="60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600200"/>
            <a:ext cx="12067082" cy="5105400"/>
          </a:xfrm>
        </p:spPr>
        <p:txBody>
          <a:bodyPr>
            <a:normAutofit/>
          </a:bodyPr>
          <a:lstStyle/>
          <a:p>
            <a:pPr xmlns:a="http://schemas.openxmlformats.org/drawingml/2006/main" lvl="0" algn="just">
              <a:lnSpc>
                <a:spcPct val="100000"/>
              </a:lnSpc>
              <a:bidi/>
            </a:pPr>
            <a:r xmlns:a="http://schemas.openxmlformats.org/drawingml/2006/main">
              <a:rPr lang="ar" sz="4000" dirty="0">
                <a:latin typeface="Times New Roman" pitchFamily="18" charset="0"/>
                <a:cs typeface="Times New Roman" pitchFamily="18" charset="0"/>
              </a:rPr>
              <a:t>زيادة في تكرار التبول</a:t>
            </a:r>
          </a:p>
          <a:p>
            <a:pPr xmlns:a="http://schemas.openxmlformats.org/drawingml/2006/main" lvl="0" algn="just">
              <a:lnSpc>
                <a:spcPct val="100000"/>
              </a:lnSpc>
              <a:bidi/>
            </a:pPr>
            <a:r xmlns:a="http://schemas.openxmlformats.org/drawingml/2006/main">
              <a:rPr lang="ar" sz="4000" dirty="0">
                <a:latin typeface="Times New Roman" pitchFamily="18" charset="0"/>
                <a:cs typeface="Times New Roman" pitchFamily="18" charset="0"/>
              </a:rPr>
              <a:t>تخفيف ضيق البطن وضغط الحجاب الحاجز</a:t>
            </a:r>
          </a:p>
          <a:p>
            <a:pPr xmlns:a="http://schemas.openxmlformats.org/drawingml/2006/main" lvl="0" algn="just">
              <a:lnSpc>
                <a:spcPct val="100000"/>
              </a:lnSpc>
              <a:bidi/>
            </a:pPr>
            <a:r xmlns:a="http://schemas.openxmlformats.org/drawingml/2006/main">
              <a:rPr lang="ar" sz="4000" dirty="0">
                <a:latin typeface="Times New Roman" pitchFamily="18" charset="0"/>
                <a:cs typeface="Times New Roman" pitchFamily="18" charset="0"/>
              </a:rPr>
              <a:t>آلام حادة في الساقين بسبب الضغط على العصب الوركي</a:t>
            </a:r>
          </a:p>
          <a:p>
            <a:pPr xmlns:a="http://schemas.openxmlformats.org/drawingml/2006/main" lvl="0" algn="just">
              <a:lnSpc>
                <a:spcPct val="100000"/>
              </a:lnSpc>
              <a:bidi/>
            </a:pPr>
            <a:r xmlns:a="http://schemas.openxmlformats.org/drawingml/2006/main">
              <a:rPr lang="ar" sz="4000" dirty="0">
                <a:latin typeface="Times New Roman" pitchFamily="18" charset="0"/>
                <a:cs typeface="Times New Roman" pitchFamily="18" charset="0"/>
              </a:rPr>
              <a:t>زيادة في كمية الإفرازات المهبلية</a:t>
            </a:r>
          </a:p>
          <a:p>
            <a:pPr algn="just">
              <a:lnSpc>
                <a:spcPct val="100000"/>
              </a:lnSpc>
            </a:pPr>
            <a:endParaRPr lang="en-US" sz="4000" dirty="0">
              <a:latin typeface="Times New Roman" pitchFamily="18" charset="0"/>
              <a:cs typeface="Times New Roman" pitchFamily="18" charset="0"/>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082072" cy="1417638"/>
          </a:xfrm>
        </p:spPr>
        <p:txBody>
          <a:bodyPr>
            <a:noAutofit/>
          </a:bodyPr>
          <a:lstStyle/>
          <a:p>
            <a:pPr xmlns:a="http://schemas.openxmlformats.org/drawingml/2006/main" algn="ctr">
              <a:lnSpc>
                <a:spcPct val="100000"/>
              </a:lnSpc>
              <a:bidi/>
            </a:pPr>
            <a:br xmlns:a="http://schemas.openxmlformats.org/drawingml/2006/main">
              <a:rPr lang="en-US" sz="6600" b="1" dirty="0">
                <a:solidFill>
                  <a:srgbClr val="C00000"/>
                </a:solidFill>
                <a:latin typeface="Times New Roman" pitchFamily="18" charset="0"/>
                <a:cs typeface="Times New Roman" pitchFamily="18" charset="0"/>
              </a:rPr>
            </a:br>
            <a:br xmlns:a="http://schemas.openxmlformats.org/drawingml/2006/main">
              <a:rPr lang="en-US" sz="6600" b="1" dirty="0">
                <a:solidFill>
                  <a:srgbClr val="C00000"/>
                </a:solidFill>
                <a:latin typeface="Times New Roman" pitchFamily="18" charset="0"/>
                <a:cs typeface="Times New Roman" pitchFamily="18" charset="0"/>
              </a:rPr>
            </a:br>
            <a:r xmlns:a="http://schemas.openxmlformats.org/drawingml/2006/main">
              <a:rPr lang="ar" sz="6000" b="1" dirty="0">
                <a:solidFill>
                  <a:srgbClr val="C00000"/>
                </a:solidFill>
                <a:latin typeface="Times New Roman" pitchFamily="18" charset="0"/>
                <a:cs typeface="Times New Roman" pitchFamily="18" charset="0"/>
              </a:rPr>
              <a:t>مراقبة قلب الجنين</a:t>
            </a:r>
            <a:br xmlns:a="http://schemas.openxmlformats.org/drawingml/2006/main">
              <a:rPr lang="en-US" sz="6000" dirty="0">
                <a:solidFill>
                  <a:srgbClr val="C00000"/>
                </a:solidFill>
                <a:latin typeface="Times New Roman" pitchFamily="18" charset="0"/>
                <a:cs typeface="Times New Roman" pitchFamily="18" charset="0"/>
              </a:rPr>
            </a:br>
            <a:br xmlns:a="http://schemas.openxmlformats.org/drawingml/2006/main">
              <a:rPr lang="en-US" sz="6600" dirty="0">
                <a:solidFill>
                  <a:srgbClr val="C00000"/>
                </a:solidFill>
                <a:latin typeface="Times New Roman" pitchFamily="18" charset="0"/>
                <a:cs typeface="Times New Roman" pitchFamily="18" charset="0"/>
              </a:rPr>
            </a:br>
            <a:endParaRPr xmlns:a="http://schemas.openxmlformats.org/drawingml/2006/main" lang="en-US" sz="66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600200"/>
            <a:ext cx="12082072" cy="5257800"/>
          </a:xfrm>
        </p:spPr>
        <p:txBody>
          <a:bodyPr>
            <a:normAutofit fontScale="85000" lnSpcReduction="20000"/>
          </a:bodyPr>
          <a:lstStyle/>
          <a:p>
            <a:pPr xmlns:a="http://schemas.openxmlformats.org/drawingml/2006/main" algn="just">
              <a:lnSpc>
                <a:spcPct val="120000"/>
              </a:lnSpc>
              <a:buFont typeface="Wingdings" pitchFamily="2" charset="2"/>
              <a:buChar char="§"/>
              <a:bidi/>
            </a:pPr>
            <a:r xmlns:a="http://schemas.openxmlformats.org/drawingml/2006/main">
              <a:rPr lang="ar" sz="4800" dirty="0">
                <a:latin typeface="Times New Roman" pitchFamily="18" charset="0"/>
                <a:cs typeface="Times New Roman" pitchFamily="18" charset="0"/>
              </a:rPr>
              <a:t>يمكن أن تؤثر تقلصات الرحم على معدل ضربات قلب الجنين عن طريق الزيادة أو النقصان</a:t>
            </a:r>
          </a:p>
          <a:p>
            <a:pPr xmlns:a="http://schemas.openxmlformats.org/drawingml/2006/main" algn="just">
              <a:lnSpc>
                <a:spcPct val="120000"/>
              </a:lnSpc>
              <a:buFont typeface="Wingdings" pitchFamily="2" charset="2"/>
              <a:buChar char="§"/>
              <a:bidi/>
            </a:pPr>
            <a:r xmlns:a="http://schemas.openxmlformats.org/drawingml/2006/main">
              <a:rPr lang="ar" sz="4800" dirty="0">
                <a:latin typeface="Times New Roman" pitchFamily="18" charset="0"/>
                <a:cs typeface="Times New Roman" pitchFamily="18" charset="0"/>
              </a:rPr>
              <a:t>الآليات الأساسية لانقباضات الرحم تؤدي إلى انخفاض معدل ضربات قلب الجنين وهي:</a:t>
            </a:r>
          </a:p>
          <a:p>
            <a:pPr xmlns:a="http://schemas.openxmlformats.org/drawingml/2006/main" marL="0" indent="0" algn="just">
              <a:lnSpc>
                <a:spcPct val="120000"/>
              </a:lnSpc>
              <a:buNone/>
              <a:bidi/>
            </a:pPr>
            <a:r xmlns:a="http://schemas.openxmlformats.org/drawingml/2006/main">
              <a:rPr lang="ar" sz="4800" dirty="0">
                <a:latin typeface="Times New Roman" pitchFamily="18" charset="0"/>
                <a:cs typeface="Times New Roman" pitchFamily="18" charset="0"/>
              </a:rPr>
              <a:t>1- رأس الجنين</a:t>
            </a:r>
          </a:p>
          <a:p>
            <a:pPr xmlns:a="http://schemas.openxmlformats.org/drawingml/2006/main" marL="0" indent="0" algn="just">
              <a:lnSpc>
                <a:spcPct val="120000"/>
              </a:lnSpc>
              <a:buNone/>
              <a:bidi/>
            </a:pPr>
            <a:r xmlns:a="http://schemas.openxmlformats.org/drawingml/2006/main">
              <a:rPr lang="ar" sz="4800" dirty="0">
                <a:latin typeface="Times New Roman" pitchFamily="18" charset="0"/>
                <a:cs typeface="Times New Roman" pitchFamily="18" charset="0"/>
              </a:rPr>
              <a:t>2-الحبل السري</a:t>
            </a:r>
          </a:p>
          <a:p>
            <a:pPr xmlns:a="http://schemas.openxmlformats.org/drawingml/2006/main" marL="0" indent="0" algn="just">
              <a:lnSpc>
                <a:spcPct val="120000"/>
              </a:lnSpc>
              <a:buNone/>
              <a:bidi/>
            </a:pPr>
            <a:r xmlns:a="http://schemas.openxmlformats.org/drawingml/2006/main">
              <a:rPr lang="ar" sz="4800" dirty="0">
                <a:latin typeface="Times New Roman" pitchFamily="18" charset="0"/>
                <a:cs typeface="Times New Roman" pitchFamily="18" charset="0"/>
              </a:rPr>
              <a:t>3- </a:t>
            </a:r>
            <a:r xmlns:a="http://schemas.openxmlformats.org/drawingml/2006/main">
              <a:rPr lang="ar" sz="4800" dirty="0">
                <a:latin typeface="Times New Roman" pitchFamily="18" charset="0"/>
                <a:cs typeface="Times New Roman" pitchFamily="18" charset="0"/>
              </a:rPr>
              <a:t>الأوعية الدموية </a:t>
            </a:r>
            <a:r xmlns:a="http://schemas.openxmlformats.org/drawingml/2006/main">
              <a:rPr lang="ar" sz="4800" dirty="0" err="1">
                <a:latin typeface="Times New Roman" pitchFamily="18" charset="0"/>
                <a:cs typeface="Times New Roman" pitchFamily="18" charset="0"/>
              </a:rPr>
              <a:t>الرحمية</a:t>
            </a:r>
          </a:p>
          <a:p>
            <a:pPr algn="just">
              <a:lnSpc>
                <a:spcPct val="120000"/>
              </a:lnSpc>
            </a:pPr>
            <a:endParaRPr lang="en-US" sz="4800" dirty="0">
              <a:latin typeface="Times New Roman" pitchFamily="18" charset="0"/>
              <a:cs typeface="Times New Roman" pitchFamily="18" charset="0"/>
            </a:endParaRPr>
          </a:p>
          <a:p>
            <a:pPr algn="just">
              <a:lnSpc>
                <a:spcPct val="120000"/>
              </a:lnSpc>
            </a:pPr>
            <a:endParaRPr lang="en-US" dirty="0">
              <a:latin typeface="Times New Roman" pitchFamily="18" charset="0"/>
              <a:cs typeface="Times New Roman" pitchFamily="18" charset="0"/>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37"/>
            <a:ext cx="11887200" cy="1417638"/>
          </a:xfrm>
        </p:spPr>
        <p:txBody>
          <a:bodyPr>
            <a:noAutofit/>
          </a:bodyPr>
          <a:lstStyle/>
          <a:p>
            <a:pPr xmlns:a="http://schemas.openxmlformats.org/drawingml/2006/main" algn="ctr">
              <a:lnSpc>
                <a:spcPct val="100000"/>
              </a:lnSpc>
              <a:bidi/>
            </a:pPr>
            <a:br xmlns:a="http://schemas.openxmlformats.org/drawingml/2006/main">
              <a:rPr lang="en-US" sz="6600" b="1" dirty="0">
                <a:latin typeface="Times New Roman" pitchFamily="18" charset="0"/>
                <a:cs typeface="Times New Roman" pitchFamily="18" charset="0"/>
              </a:rPr>
            </a:br>
            <a:br xmlns:a="http://schemas.openxmlformats.org/drawingml/2006/main">
              <a:rPr lang="en-US" sz="6600" b="1" dirty="0">
                <a:latin typeface="Times New Roman" pitchFamily="18" charset="0"/>
                <a:cs typeface="Times New Roman" pitchFamily="18" charset="0"/>
              </a:rPr>
            </a:br>
            <a:r xmlns:a="http://schemas.openxmlformats.org/drawingml/2006/main">
              <a:rPr lang="ar" sz="5400" b="1" dirty="0">
                <a:solidFill>
                  <a:srgbClr val="C00000"/>
                </a:solidFill>
                <a:latin typeface="Times New Roman" pitchFamily="18" charset="0"/>
                <a:cs typeface="Times New Roman" pitchFamily="18" charset="0"/>
              </a:rPr>
              <a:t>طرق مراقبة قلب الجنين</a:t>
            </a:r>
            <a:br xmlns:a="http://schemas.openxmlformats.org/drawingml/2006/main">
              <a:rPr lang="en-US" dirty="0">
                <a:solidFill>
                  <a:srgbClr val="C00000"/>
                </a:solidFill>
                <a:latin typeface="Times New Roman" pitchFamily="18" charset="0"/>
                <a:cs typeface="Times New Roman" pitchFamily="18" charset="0"/>
              </a:rPr>
            </a:br>
            <a:br xmlns:a="http://schemas.openxmlformats.org/drawingml/2006/main">
              <a:rPr lang="en-US" sz="6600" dirty="0">
                <a:latin typeface="Times New Roman" pitchFamily="18" charset="0"/>
                <a:cs typeface="Times New Roman" pitchFamily="18" charset="0"/>
              </a:rPr>
            </a:br>
            <a:endParaRPr xmlns:a="http://schemas.openxmlformats.org/drawingml/2006/main" lang="en-US" sz="6600" dirty="0">
              <a:latin typeface="Times New Roman" pitchFamily="18" charset="0"/>
              <a:cs typeface="Times New Roman" pitchFamily="18" charset="0"/>
            </a:endParaRPr>
          </a:p>
        </p:txBody>
      </p:sp>
      <p:sp>
        <p:nvSpPr>
          <p:cNvPr id="3" name="Content Placeholder 2"/>
          <p:cNvSpPr>
            <a:spLocks noGrp="1"/>
          </p:cNvSpPr>
          <p:nvPr>
            <p:ph idx="1"/>
          </p:nvPr>
        </p:nvSpPr>
        <p:spPr>
          <a:xfrm>
            <a:off x="0" y="1600199"/>
            <a:ext cx="12192000" cy="5256663"/>
          </a:xfrm>
        </p:spPr>
        <p:txBody>
          <a:bodyPr>
            <a:normAutofit/>
          </a:bodyPr>
          <a:lstStyle/>
          <a:p>
            <a:pPr xmlns:a="http://schemas.openxmlformats.org/drawingml/2006/main" algn="just">
              <a:lnSpc>
                <a:spcPct val="100000"/>
              </a:lnSpc>
              <a:buNone/>
              <a:bidi/>
            </a:pPr>
            <a:r xmlns:a="http://schemas.openxmlformats.org/drawingml/2006/main">
              <a:rPr lang="ar" sz="3600" dirty="0">
                <a:latin typeface="Times New Roman" pitchFamily="18" charset="0"/>
                <a:cs typeface="Times New Roman" pitchFamily="18" charset="0"/>
              </a:rPr>
              <a:t>أ. طرق الاستماع</a:t>
            </a:r>
          </a:p>
          <a:p>
            <a:pPr xmlns:a="http://schemas.openxmlformats.org/drawingml/2006/main" algn="just">
              <a:lnSpc>
                <a:spcPct val="100000"/>
              </a:lnSpc>
              <a:buNone/>
              <a:bidi/>
            </a:pPr>
            <a:r xmlns:a="http://schemas.openxmlformats.org/drawingml/2006/main">
              <a:rPr lang="ar" sz="3600" dirty="0">
                <a:latin typeface="Times New Roman" pitchFamily="18" charset="0"/>
                <a:cs typeface="Times New Roman" pitchFamily="18" charset="0"/>
              </a:rPr>
              <a:t>ب. مراقبة القلب إلكترونيًا (CTG):</a:t>
            </a:r>
          </a:p>
          <a:p>
            <a:pPr xmlns:a="http://schemas.openxmlformats.org/drawingml/2006/main" algn="just">
              <a:lnSpc>
                <a:spcPct val="100000"/>
              </a:lnSpc>
              <a:buFont typeface="Wingdings" panose="05000000000000000000" pitchFamily="2" charset="2"/>
              <a:buChar char="ü"/>
              <a:bidi/>
            </a:pPr>
            <a:r xmlns:a="http://schemas.openxmlformats.org/drawingml/2006/main">
              <a:rPr lang="ar" sz="3600" dirty="0">
                <a:latin typeface="Times New Roman" pitchFamily="18" charset="0"/>
                <a:cs typeface="Times New Roman" pitchFamily="18" charset="0"/>
              </a:rPr>
              <a:t>تتبع محوسب لنمط معدل ضربات القلب وقياس انقباض الرحم.</a:t>
            </a:r>
          </a:p>
          <a:p>
            <a:pPr xmlns:a="http://schemas.openxmlformats.org/drawingml/2006/main" algn="just">
              <a:lnSpc>
                <a:spcPct val="100000"/>
              </a:lnSpc>
              <a:buFont typeface="Wingdings" panose="05000000000000000000" pitchFamily="2" charset="2"/>
              <a:buChar char="ü"/>
              <a:bidi/>
            </a:pPr>
            <a:r xmlns:a="http://schemas.openxmlformats.org/drawingml/2006/main">
              <a:rPr lang="ar" sz="3600" dirty="0">
                <a:latin typeface="Times New Roman" pitchFamily="18" charset="0"/>
                <a:cs typeface="Times New Roman" pitchFamily="18" charset="0"/>
              </a:rPr>
              <a:t>يستخدم قبل الولادة وأثناء الولادة</a:t>
            </a:r>
          </a:p>
          <a:p>
            <a:pPr xmlns:a="http://schemas.openxmlformats.org/drawingml/2006/main" algn="just">
              <a:lnSpc>
                <a:spcPct val="100000"/>
              </a:lnSpc>
              <a:buFont typeface="Wingdings" panose="05000000000000000000" pitchFamily="2" charset="2"/>
              <a:buChar char="ü"/>
              <a:bidi/>
            </a:pPr>
            <a:r xmlns:a="http://schemas.openxmlformats.org/drawingml/2006/main">
              <a:rPr lang="ar" sz="3600" dirty="0">
                <a:latin typeface="Times New Roman" pitchFamily="18" charset="0"/>
                <a:cs typeface="Times New Roman" pitchFamily="18" charset="0"/>
              </a:rPr>
              <a:t>القدرة على اكتشاف الجنين في حالة من الضيق</a:t>
            </a:r>
          </a:p>
          <a:p>
            <a:pPr xmlns:a="http://schemas.openxmlformats.org/drawingml/2006/main" algn="just">
              <a:lnSpc>
                <a:spcPct val="100000"/>
              </a:lnSpc>
              <a:buFont typeface="Wingdings" panose="05000000000000000000" pitchFamily="2" charset="2"/>
              <a:buChar char="ü"/>
              <a:bidi/>
            </a:pPr>
            <a:r xmlns:a="http://schemas.openxmlformats.org/drawingml/2006/main">
              <a:rPr lang="ar" sz="3600" dirty="0">
                <a:latin typeface="Times New Roman" pitchFamily="18" charset="0"/>
                <a:cs typeface="Times New Roman" pitchFamily="18" charset="0"/>
              </a:rPr>
              <a:t>إنه يعكس أي تغيرات فسيولوجية ومرضية في معدل ضربات القلب استجابة للمثيرات وخاصة نقص الأكسجين</a:t>
            </a:r>
          </a:p>
          <a:p>
            <a:pPr algn="just">
              <a:lnSpc>
                <a:spcPct val="100000"/>
              </a:lnSpc>
            </a:pPr>
            <a:endParaRPr lang="en-US" dirty="0">
              <a:latin typeface="Times New Roman" pitchFamily="18" charset="0"/>
              <a:cs typeface="Times New Roman" pitchFamily="18" charset="0"/>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8991600" cy="1417638"/>
          </a:xfrm>
        </p:spPr>
        <p:txBody>
          <a:bodyPr>
            <a:noAutofit/>
          </a:bodyPr>
          <a:lstStyle/>
          <a:p>
            <a:pPr xmlns:a="http://schemas.openxmlformats.org/drawingml/2006/main" algn="just">
              <a:lnSpc>
                <a:spcPct val="100000"/>
              </a:lnSpc>
              <a:bidi/>
            </a:pPr>
            <a:br xmlns:a="http://schemas.openxmlformats.org/drawingml/2006/main">
              <a:rPr lang="en-US" sz="6000" b="1" dirty="0">
                <a:solidFill>
                  <a:srgbClr val="C00000"/>
                </a:solidFill>
                <a:latin typeface="Times New Roman" pitchFamily="18" charset="0"/>
                <a:cs typeface="Times New Roman" pitchFamily="18" charset="0"/>
              </a:rPr>
            </a:br>
            <a:br xmlns:a="http://schemas.openxmlformats.org/drawingml/2006/main">
              <a:rPr lang="en-US" sz="6000" b="1" dirty="0">
                <a:solidFill>
                  <a:srgbClr val="C00000"/>
                </a:solidFill>
                <a:latin typeface="Times New Roman" pitchFamily="18" charset="0"/>
                <a:cs typeface="Times New Roman" pitchFamily="18" charset="0"/>
              </a:rPr>
            </a:br>
            <a:r xmlns:a="http://schemas.openxmlformats.org/drawingml/2006/main">
              <a:rPr lang="ar" sz="6000" b="1" dirty="0">
                <a:solidFill>
                  <a:srgbClr val="C00000"/>
                </a:solidFill>
                <a:latin typeface="Times New Roman" pitchFamily="18" charset="0"/>
                <a:cs typeface="Times New Roman" pitchFamily="18" charset="0"/>
              </a:rPr>
              <a:t>مراقبة قلب الجنين</a:t>
            </a:r>
            <a:br xmlns:a="http://schemas.openxmlformats.org/drawingml/2006/main">
              <a:rPr lang="en-US" sz="6000" dirty="0">
                <a:solidFill>
                  <a:srgbClr val="C00000"/>
                </a:solidFill>
                <a:latin typeface="Times New Roman" pitchFamily="18" charset="0"/>
                <a:cs typeface="Times New Roman" pitchFamily="18" charset="0"/>
              </a:rPr>
            </a:br>
            <a:br xmlns:a="http://schemas.openxmlformats.org/drawingml/2006/main">
              <a:rPr lang="en-US" sz="6000" dirty="0">
                <a:solidFill>
                  <a:srgbClr val="C00000"/>
                </a:solidFill>
                <a:latin typeface="Times New Roman" pitchFamily="18" charset="0"/>
                <a:cs typeface="Times New Roman" pitchFamily="18" charset="0"/>
              </a:rPr>
            </a:br>
            <a:endParaRPr xmlns:a="http://schemas.openxmlformats.org/drawingml/2006/main" lang="en-US" sz="6000" dirty="0">
              <a:latin typeface="Times New Roman" panose="02020603050405020304" pitchFamily="18" charset="0"/>
              <a:cs typeface="Times New Roman" panose="02020603050405020304" pitchFamily="18" charset="0"/>
            </a:endParaRPr>
          </a:p>
        </p:txBody>
      </p:sp>
      <p:pic>
        <p:nvPicPr>
          <p:cNvPr id="6146" name="Picture 2" descr="نتيجة بحث الصور عن ‪Monitoring Fetal He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60" y="1297716"/>
            <a:ext cx="11767279" cy="5440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458762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417638"/>
          </a:xfrm>
        </p:spPr>
        <p:txBody>
          <a:bodyPr>
            <a:noAutofit/>
          </a:bodyPr>
          <a:lstStyle/>
          <a:p>
            <a:pPr xmlns:a="http://schemas.openxmlformats.org/drawingml/2006/main" algn="just">
              <a:lnSpc>
                <a:spcPct val="100000"/>
              </a:lnSpc>
              <a:bidi/>
            </a:pPr>
            <a:r xmlns:a="http://schemas.openxmlformats.org/drawingml/2006/main">
              <a:rPr lang="ar" sz="4800" b="1" dirty="0">
                <a:solidFill>
                  <a:srgbClr val="C00000"/>
                </a:solidFill>
                <a:latin typeface="Times New Roman" pitchFamily="18" charset="0"/>
                <a:cs typeface="Times New Roman" pitchFamily="18" charset="0"/>
              </a:rPr>
              <a:t>تسجيل تقدم عملية الولادة </a:t>
            </a:r>
            <a:r xmlns:a="http://schemas.openxmlformats.org/drawingml/2006/main">
              <a:rPr lang="ar" sz="4800" dirty="0">
                <a:solidFill>
                  <a:srgbClr val="C00000"/>
                </a:solidFill>
                <a:latin typeface="Times New Roman" pitchFamily="18" charset="0"/>
                <a:cs typeface="Times New Roman" pitchFamily="18" charset="0"/>
              </a:rPr>
              <a:t>: </a:t>
            </a:r>
            <a:r xmlns:a="http://schemas.openxmlformats.org/drawingml/2006/main">
              <a:rPr lang="ar" sz="4800" b="1" dirty="0">
                <a:solidFill>
                  <a:srgbClr val="C00000"/>
                </a:solidFill>
                <a:latin typeface="Times New Roman" pitchFamily="18" charset="0"/>
                <a:cs typeface="Times New Roman" pitchFamily="18" charset="0"/>
              </a:rPr>
              <a:t>مخطط الولادة</a:t>
            </a:r>
            <a:endParaRPr xmlns:a="http://schemas.openxmlformats.org/drawingml/2006/main" lang="en-US" sz="48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244184"/>
            <a:ext cx="12192000" cy="5613816"/>
          </a:xfrm>
        </p:spPr>
        <p:txBody>
          <a:bodyPr>
            <a:normAutofit fontScale="62500" lnSpcReduction="20000"/>
          </a:bodyPr>
          <a:lstStyle/>
          <a:p>
            <a:pPr xmlns:a="http://schemas.openxmlformats.org/drawingml/2006/main" algn="just">
              <a:lnSpc>
                <a:spcPct val="120000"/>
              </a:lnSpc>
              <a:buNone/>
              <a:bidi/>
            </a:pPr>
            <a:r xmlns:a="http://schemas.openxmlformats.org/drawingml/2006/main">
              <a:rPr lang="ar" sz="5400" b="1" dirty="0">
                <a:latin typeface="Times New Roman" pitchFamily="18" charset="0"/>
                <a:cs typeface="Times New Roman" pitchFamily="18" charset="0"/>
              </a:rPr>
              <a:t>1- معلومات المريضة </a:t>
            </a:r>
            <a:r xmlns:a="http://schemas.openxmlformats.org/drawingml/2006/main">
              <a:rPr lang="ar" sz="5400" dirty="0">
                <a:latin typeface="Times New Roman" pitchFamily="18" charset="0"/>
                <a:cs typeface="Times New Roman" pitchFamily="18" charset="0"/>
              </a:rPr>
              <a:t>: الاسم، الحامل، الأم، رقم المستشفى، تاريخ وساعة الدخول وساعة تمزق الأغشية.</a:t>
            </a:r>
          </a:p>
          <a:p>
            <a:pPr xmlns:a="http://schemas.openxmlformats.org/drawingml/2006/main" algn="just">
              <a:lnSpc>
                <a:spcPct val="120000"/>
              </a:lnSpc>
              <a:buNone/>
              <a:bidi/>
            </a:pPr>
            <a:r xmlns:a="http://schemas.openxmlformats.org/drawingml/2006/main">
              <a:rPr lang="ar" sz="5400" b="1" dirty="0">
                <a:latin typeface="Times New Roman" pitchFamily="18" charset="0"/>
                <a:cs typeface="Times New Roman" pitchFamily="18" charset="0"/>
              </a:rPr>
              <a:t>2- معدل ضربات قلب الجنين </a:t>
            </a:r>
            <a:r xmlns:a="http://schemas.openxmlformats.org/drawingml/2006/main">
              <a:rPr lang="ar" sz="5400" dirty="0">
                <a:latin typeface="Times New Roman" pitchFamily="18" charset="0"/>
                <a:cs typeface="Times New Roman" pitchFamily="18" charset="0"/>
              </a:rPr>
              <a:t>: سجل كل نصف ساعة.</a:t>
            </a:r>
          </a:p>
          <a:p>
            <a:pPr xmlns:a="http://schemas.openxmlformats.org/drawingml/2006/main" algn="just">
              <a:lnSpc>
                <a:spcPct val="120000"/>
              </a:lnSpc>
              <a:buNone/>
              <a:bidi/>
            </a:pPr>
            <a:r xmlns:a="http://schemas.openxmlformats.org/drawingml/2006/main">
              <a:rPr lang="ar" sz="5400" b="1" dirty="0">
                <a:latin typeface="Times New Roman" pitchFamily="18" charset="0"/>
                <a:cs typeface="Times New Roman" pitchFamily="18" charset="0"/>
              </a:rPr>
              <a:t>3- السائل الأمنيوسي </a:t>
            </a:r>
            <a:r xmlns:a="http://schemas.openxmlformats.org/drawingml/2006/main">
              <a:rPr lang="ar" sz="5400" dirty="0">
                <a:latin typeface="Times New Roman" pitchFamily="18" charset="0"/>
                <a:cs typeface="Times New Roman" pitchFamily="18" charset="0"/>
              </a:rPr>
              <a:t>: سجلي لون السائل الأمنيوسي في كل فحص مهبلي:</a:t>
            </a:r>
          </a:p>
          <a:p>
            <a:pPr xmlns:a="http://schemas.openxmlformats.org/drawingml/2006/main" algn="just">
              <a:lnSpc>
                <a:spcPct val="120000"/>
              </a:lnSpc>
              <a:buFont typeface="Wingdings" panose="05000000000000000000" pitchFamily="2" charset="2"/>
              <a:buChar char="ü"/>
              <a:bidi/>
            </a:pPr>
            <a:r xmlns:a="http://schemas.openxmlformats.org/drawingml/2006/main">
              <a:rPr lang="ar" sz="5400" b="1" dirty="0">
                <a:solidFill>
                  <a:srgbClr val="FF0000"/>
                </a:solidFill>
                <a:latin typeface="Times New Roman" pitchFamily="18" charset="0"/>
                <a:cs typeface="Times New Roman" pitchFamily="18" charset="0"/>
              </a:rPr>
              <a:t>أنا: </a:t>
            </a:r>
            <a:r xmlns:a="http://schemas.openxmlformats.org/drawingml/2006/main">
              <a:rPr lang="ar" sz="5400" dirty="0">
                <a:latin typeface="Times New Roman" pitchFamily="18" charset="0"/>
                <a:cs typeface="Times New Roman" pitchFamily="18" charset="0"/>
              </a:rPr>
              <a:t>الأغشية </a:t>
            </a:r>
            <a:r xmlns:a="http://schemas.openxmlformats.org/drawingml/2006/main">
              <a:rPr lang="ar" sz="5400" u="sng" dirty="0">
                <a:solidFill>
                  <a:srgbClr val="FF0000"/>
                </a:solidFill>
                <a:latin typeface="Times New Roman" pitchFamily="18" charset="0"/>
                <a:cs typeface="Times New Roman" pitchFamily="18" charset="0"/>
              </a:rPr>
              <a:t>أنا </a:t>
            </a:r>
            <a:r xmlns:a="http://schemas.openxmlformats.org/drawingml/2006/main">
              <a:rPr lang="ar" sz="5400" u="sng" dirty="0">
                <a:latin typeface="Times New Roman" pitchFamily="18" charset="0"/>
                <a:cs typeface="Times New Roman" pitchFamily="18" charset="0"/>
              </a:rPr>
              <a:t>سليمة؛</a:t>
            </a:r>
          </a:p>
          <a:p>
            <a:pPr xmlns:a="http://schemas.openxmlformats.org/drawingml/2006/main" algn="just">
              <a:lnSpc>
                <a:spcPct val="120000"/>
              </a:lnSpc>
              <a:buFont typeface="Wingdings" panose="05000000000000000000" pitchFamily="2" charset="2"/>
              <a:buChar char="ü"/>
              <a:bidi/>
            </a:pPr>
            <a:r xmlns:a="http://schemas.openxmlformats.org/drawingml/2006/main">
              <a:rPr lang="ar" sz="5400" b="1" dirty="0">
                <a:solidFill>
                  <a:srgbClr val="FF0000"/>
                </a:solidFill>
                <a:latin typeface="Times New Roman" pitchFamily="18" charset="0"/>
                <a:cs typeface="Times New Roman" pitchFamily="18" charset="0"/>
              </a:rPr>
              <a:t>ج: </a:t>
            </a:r>
            <a:r xmlns:a="http://schemas.openxmlformats.org/drawingml/2006/main">
              <a:rPr lang="ar" sz="5400" dirty="0">
                <a:latin typeface="Times New Roman" pitchFamily="18" charset="0"/>
                <a:cs typeface="Times New Roman" pitchFamily="18" charset="0"/>
              </a:rPr>
              <a:t>تمزق الأغشية، </a:t>
            </a:r>
            <a:r xmlns:a="http://schemas.openxmlformats.org/drawingml/2006/main">
              <a:rPr lang="ar" sz="5400" u="sng" dirty="0">
                <a:latin typeface="Times New Roman" pitchFamily="18" charset="0"/>
                <a:cs typeface="Times New Roman" pitchFamily="18" charset="0"/>
              </a:rPr>
              <a:t>سائل </a:t>
            </a:r>
            <a:r xmlns:a="http://schemas.openxmlformats.org/drawingml/2006/main">
              <a:rPr lang="ar" sz="5400" b="1" u="sng" dirty="0">
                <a:solidFill>
                  <a:srgbClr val="FF0000"/>
                </a:solidFill>
                <a:latin typeface="Times New Roman" pitchFamily="18" charset="0"/>
                <a:cs typeface="Times New Roman" pitchFamily="18" charset="0"/>
              </a:rPr>
              <a:t>شفاف </a:t>
            </a:r>
            <a:r xmlns:a="http://schemas.openxmlformats.org/drawingml/2006/main">
              <a:rPr lang="ar" sz="5400" dirty="0">
                <a:latin typeface="Times New Roman" pitchFamily="18" charset="0"/>
                <a:cs typeface="Times New Roman" pitchFamily="18" charset="0"/>
              </a:rPr>
              <a:t>؛</a:t>
            </a:r>
          </a:p>
          <a:p>
            <a:pPr xmlns:a="http://schemas.openxmlformats.org/drawingml/2006/main" algn="just">
              <a:lnSpc>
                <a:spcPct val="120000"/>
              </a:lnSpc>
              <a:buFont typeface="Wingdings" panose="05000000000000000000" pitchFamily="2" charset="2"/>
              <a:buChar char="ü"/>
              <a:bidi/>
            </a:pPr>
            <a:r xmlns:a="http://schemas.openxmlformats.org/drawingml/2006/main">
              <a:rPr lang="ar" sz="5400" b="1" dirty="0">
                <a:solidFill>
                  <a:srgbClr val="FF0000"/>
                </a:solidFill>
                <a:latin typeface="Times New Roman" pitchFamily="18" charset="0"/>
                <a:cs typeface="Times New Roman" pitchFamily="18" charset="0"/>
              </a:rPr>
              <a:t>م: </a:t>
            </a:r>
            <a:r xmlns:a="http://schemas.openxmlformats.org/drawingml/2006/main">
              <a:rPr lang="ar" sz="5400" u="sng" dirty="0">
                <a:latin typeface="Times New Roman" pitchFamily="18" charset="0"/>
                <a:cs typeface="Times New Roman" pitchFamily="18" charset="0"/>
              </a:rPr>
              <a:t>سائل </a:t>
            </a:r>
            <a:r xmlns:a="http://schemas.openxmlformats.org/drawingml/2006/main">
              <a:rPr lang="ar" sz="5400" dirty="0">
                <a:latin typeface="Times New Roman" pitchFamily="18" charset="0"/>
                <a:cs typeface="Times New Roman" pitchFamily="18" charset="0"/>
              </a:rPr>
              <a:t>ملطخ </a:t>
            </a:r>
            <a:r xmlns:a="http://schemas.openxmlformats.org/drawingml/2006/main">
              <a:rPr lang="ar" sz="5400" u="sng" dirty="0">
                <a:solidFill>
                  <a:srgbClr val="FF0000"/>
                </a:solidFill>
                <a:latin typeface="Times New Roman" pitchFamily="18" charset="0"/>
                <a:cs typeface="Times New Roman" pitchFamily="18" charset="0"/>
              </a:rPr>
              <a:t>بالميكونيوم ؛</a:t>
            </a:r>
          </a:p>
          <a:p>
            <a:pPr xmlns:a="http://schemas.openxmlformats.org/drawingml/2006/main" algn="just">
              <a:lnSpc>
                <a:spcPct val="120000"/>
              </a:lnSpc>
              <a:buFont typeface="Wingdings" panose="05000000000000000000" pitchFamily="2" charset="2"/>
              <a:buChar char="ü"/>
              <a:bidi/>
            </a:pPr>
            <a:r xmlns:a="http://schemas.openxmlformats.org/drawingml/2006/main">
              <a:rPr lang="ar" sz="5400" b="1" dirty="0">
                <a:solidFill>
                  <a:srgbClr val="FF0000"/>
                </a:solidFill>
                <a:latin typeface="Times New Roman" pitchFamily="18" charset="0"/>
                <a:cs typeface="Times New Roman" pitchFamily="18" charset="0"/>
              </a:rPr>
              <a:t>ب: </a:t>
            </a:r>
            <a:r xmlns:a="http://schemas.openxmlformats.org/drawingml/2006/main">
              <a:rPr lang="ar" sz="5400" b="1" u="sng" dirty="0">
                <a:solidFill>
                  <a:srgbClr val="FF0000"/>
                </a:solidFill>
                <a:latin typeface="Times New Roman" pitchFamily="18" charset="0"/>
                <a:cs typeface="Times New Roman" pitchFamily="18" charset="0"/>
              </a:rPr>
              <a:t>ب سائل ملطخ </a:t>
            </a:r>
            <a:r xmlns:a="http://schemas.openxmlformats.org/drawingml/2006/main">
              <a:rPr lang="ar" sz="5400" u="sng" dirty="0">
                <a:latin typeface="Times New Roman" pitchFamily="18" charset="0"/>
                <a:cs typeface="Times New Roman" pitchFamily="18" charset="0"/>
              </a:rPr>
              <a:t>بالدم </a:t>
            </a:r>
            <a:r xmlns:a="http://schemas.openxmlformats.org/drawingml/2006/main">
              <a:rPr lang="ar" sz="5400" dirty="0">
                <a:latin typeface="Times New Roman" pitchFamily="18" charset="0"/>
                <a:cs typeface="Times New Roman" pitchFamily="18" charset="0"/>
              </a:rPr>
              <a:t>.</a:t>
            </a:r>
          </a:p>
          <a:p>
            <a:pPr algn="just">
              <a:lnSpc>
                <a:spcPct val="120000"/>
              </a:lnSpc>
              <a:buNone/>
            </a:pPr>
            <a:endParaRPr lang="en-US" sz="5400" dirty="0">
              <a:latin typeface="Times New Roman" pitchFamily="18" charset="0"/>
              <a:cs typeface="Times New Roman" pitchFamily="18" charset="0"/>
            </a:endParaRPr>
          </a:p>
          <a:p>
            <a:pPr algn="just">
              <a:lnSpc>
                <a:spcPct val="120000"/>
              </a:lnSpc>
            </a:pPr>
            <a:endParaRPr lang="en-US" dirty="0">
              <a:latin typeface="Times New Roman" pitchFamily="18" charset="0"/>
              <a:cs typeface="Times New Roman" pitchFamily="18" charset="0"/>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723869"/>
          </a:xfrm>
        </p:spPr>
        <p:txBody>
          <a:bodyPr>
            <a:noAutofit/>
          </a:bodyPr>
          <a:lstStyle/>
          <a:p>
            <a:pPr xmlns:a="http://schemas.openxmlformats.org/drawingml/2006/main" algn="ctr">
              <a:lnSpc>
                <a:spcPct val="100000"/>
              </a:lnSpc>
              <a:bidi/>
            </a:pPr>
            <a:r xmlns:a="http://schemas.openxmlformats.org/drawingml/2006/main">
              <a:rPr lang="ar" sz="5400" b="1" dirty="0">
                <a:solidFill>
                  <a:srgbClr val="C00000"/>
                </a:solidFill>
                <a:latin typeface="Times New Roman" pitchFamily="18" charset="0"/>
                <a:cs typeface="Times New Roman" pitchFamily="18" charset="0"/>
              </a:rPr>
              <a:t>تسجيل تقدم عملية الولادة </a:t>
            </a:r>
            <a:r xmlns:a="http://schemas.openxmlformats.org/drawingml/2006/main">
              <a:rPr lang="ar" sz="5400" dirty="0">
                <a:solidFill>
                  <a:srgbClr val="C00000"/>
                </a:solidFill>
                <a:latin typeface="Times New Roman" pitchFamily="18" charset="0"/>
                <a:cs typeface="Times New Roman" pitchFamily="18" charset="0"/>
              </a:rPr>
              <a:t>: </a:t>
            </a:r>
            <a:r xmlns:a="http://schemas.openxmlformats.org/drawingml/2006/main">
              <a:rPr lang="ar" sz="5400" b="1" dirty="0">
                <a:solidFill>
                  <a:srgbClr val="C00000"/>
                </a:solidFill>
                <a:latin typeface="Times New Roman" pitchFamily="18" charset="0"/>
                <a:cs typeface="Times New Roman" pitchFamily="18" charset="0"/>
              </a:rPr>
              <a:t>مخطط الولادة</a:t>
            </a:r>
            <a:endParaRPr xmlns:a="http://schemas.openxmlformats.org/drawingml/2006/main" lang="en-US" sz="54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828800"/>
            <a:ext cx="12192000" cy="5029200"/>
          </a:xfrm>
        </p:spPr>
        <p:txBody>
          <a:bodyPr>
            <a:normAutofit/>
          </a:bodyPr>
          <a:lstStyle/>
          <a:p>
            <a:pPr xmlns:a="http://schemas.openxmlformats.org/drawingml/2006/main" algn="just">
              <a:lnSpc>
                <a:spcPct val="100000"/>
              </a:lnSpc>
              <a:buNone/>
              <a:bidi/>
            </a:pPr>
            <a:r xmlns:a="http://schemas.openxmlformats.org/drawingml/2006/main">
              <a:rPr lang="ar" sz="5400" b="1" dirty="0">
                <a:latin typeface="Times New Roman" pitchFamily="18" charset="0"/>
                <a:cs typeface="Times New Roman" pitchFamily="18" charset="0"/>
              </a:rPr>
              <a:t>4- التشكيل </a:t>
            </a:r>
            <a:r xmlns:a="http://schemas.openxmlformats.org/drawingml/2006/main">
              <a:rPr lang="ar" sz="5400" dirty="0">
                <a:latin typeface="Times New Roman" pitchFamily="18" charset="0"/>
                <a:cs typeface="Times New Roman" pitchFamily="18" charset="0"/>
              </a:rPr>
              <a:t>: الخيوط هي</a:t>
            </a:r>
          </a:p>
          <a:p>
            <a:pPr xmlns:a="http://schemas.openxmlformats.org/drawingml/2006/main" algn="just">
              <a:lnSpc>
                <a:spcPct val="100000"/>
              </a:lnSpc>
              <a:buFont typeface="Wingdings" panose="05000000000000000000" pitchFamily="2" charset="2"/>
              <a:buChar char="ü"/>
              <a:bidi/>
            </a:pPr>
            <a:r xmlns:a="http://schemas.openxmlformats.org/drawingml/2006/main">
              <a:rPr lang="ar" sz="5400" dirty="0">
                <a:latin typeface="Times New Roman" pitchFamily="18" charset="0"/>
                <a:cs typeface="Times New Roman" pitchFamily="18" charset="0"/>
              </a:rPr>
              <a:t>مُعارض؛</a:t>
            </a:r>
          </a:p>
          <a:p>
            <a:pPr xmlns:a="http://schemas.openxmlformats.org/drawingml/2006/main" algn="just">
              <a:lnSpc>
                <a:spcPct val="100000"/>
              </a:lnSpc>
              <a:buFont typeface="Wingdings" panose="05000000000000000000" pitchFamily="2" charset="2"/>
              <a:buChar char="ü"/>
              <a:bidi/>
            </a:pPr>
            <a:r xmlns:a="http://schemas.openxmlformats.org/drawingml/2006/main">
              <a:rPr lang="ar" sz="5400" dirty="0">
                <a:latin typeface="Times New Roman" pitchFamily="18" charset="0"/>
                <a:cs typeface="Times New Roman" pitchFamily="18" charset="0"/>
              </a:rPr>
              <a:t>متداخلة ولكن قابلة للاختزال،</a:t>
            </a:r>
          </a:p>
          <a:p>
            <a:pPr xmlns:a="http://schemas.openxmlformats.org/drawingml/2006/main" algn="just">
              <a:lnSpc>
                <a:spcPct val="100000"/>
              </a:lnSpc>
              <a:buFont typeface="Wingdings" panose="05000000000000000000" pitchFamily="2" charset="2"/>
              <a:buChar char="ü"/>
              <a:bidi/>
            </a:pPr>
            <a:r xmlns:a="http://schemas.openxmlformats.org/drawingml/2006/main">
              <a:rPr lang="ar" sz="5400" dirty="0">
                <a:latin typeface="Times New Roman" pitchFamily="18" charset="0"/>
                <a:cs typeface="Times New Roman" pitchFamily="18" charset="0"/>
              </a:rPr>
              <a:t>متداخلة وغير قابلة للاختزال</a:t>
            </a:r>
          </a:p>
          <a:p>
            <a:pPr algn="just">
              <a:lnSpc>
                <a:spcPct val="120000"/>
              </a:lnSpc>
              <a:buFont typeface="Wingdings" panose="05000000000000000000" pitchFamily="2" charset="2"/>
              <a:buChar char="ü"/>
            </a:pPr>
            <a:endParaRPr lang="en-US" sz="5400" dirty="0">
              <a:latin typeface="Times New Roman" pitchFamily="18" charset="0"/>
              <a:cs typeface="Times New Roman" pitchFamily="18" charset="0"/>
            </a:endParaRPr>
          </a:p>
          <a:p>
            <a:pPr algn="just">
              <a:lnSpc>
                <a:spcPct val="120000"/>
              </a:lnSpc>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69339315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14203"/>
          </a:xfrm>
        </p:spPr>
        <p:txBody>
          <a:bodyPr>
            <a:noAutofit/>
          </a:bodyPr>
          <a:lstStyle/>
          <a:p>
            <a:pPr xmlns:a="http://schemas.openxmlformats.org/drawingml/2006/main" algn="just">
              <a:lnSpc>
                <a:spcPct val="100000"/>
              </a:lnSpc>
              <a:bidi/>
            </a:pPr>
            <a:r xmlns:a="http://schemas.openxmlformats.org/drawingml/2006/main">
              <a:rPr lang="ar" sz="4800" b="1" dirty="0">
                <a:solidFill>
                  <a:srgbClr val="C00000"/>
                </a:solidFill>
                <a:latin typeface="Times New Roman" pitchFamily="18" charset="0"/>
                <a:cs typeface="Times New Roman" pitchFamily="18" charset="0"/>
              </a:rPr>
              <a:t>تسجيل تقدم عملية الولادة </a:t>
            </a:r>
            <a:r xmlns:a="http://schemas.openxmlformats.org/drawingml/2006/main">
              <a:rPr lang="ar" sz="4800" dirty="0">
                <a:solidFill>
                  <a:srgbClr val="C00000"/>
                </a:solidFill>
                <a:latin typeface="Times New Roman" pitchFamily="18" charset="0"/>
                <a:cs typeface="Times New Roman" pitchFamily="18" charset="0"/>
              </a:rPr>
              <a:t>: </a:t>
            </a:r>
            <a:r xmlns:a="http://schemas.openxmlformats.org/drawingml/2006/main">
              <a:rPr lang="ar" sz="4800" b="1" dirty="0">
                <a:solidFill>
                  <a:srgbClr val="C00000"/>
                </a:solidFill>
                <a:latin typeface="Times New Roman" pitchFamily="18" charset="0"/>
                <a:cs typeface="Times New Roman" pitchFamily="18" charset="0"/>
              </a:rPr>
              <a:t>مخطط الولادة</a:t>
            </a:r>
            <a:endParaRPr xmlns:a="http://schemas.openxmlformats.org/drawingml/2006/main" lang="en-US" sz="48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34910" y="1454046"/>
            <a:ext cx="12057089" cy="6011056"/>
          </a:xfrm>
        </p:spPr>
        <p:txBody>
          <a:bodyPr>
            <a:normAutofit fontScale="25000" lnSpcReduction="20000"/>
          </a:bodyPr>
          <a:lstStyle/>
          <a:p>
            <a:pPr xmlns:a="http://schemas.openxmlformats.org/drawingml/2006/main" algn="just">
              <a:lnSpc>
                <a:spcPct val="120000"/>
              </a:lnSpc>
              <a:buNone/>
              <a:bidi/>
            </a:pPr>
            <a:r xmlns:a="http://schemas.openxmlformats.org/drawingml/2006/main">
              <a:rPr lang="ar" sz="11200" b="1" dirty="0">
                <a:latin typeface="Times New Roman" pitchFamily="18" charset="0"/>
                <a:cs typeface="Times New Roman" pitchFamily="18" charset="0"/>
              </a:rPr>
              <a:t>5- تقدم العمل</a:t>
            </a:r>
          </a:p>
          <a:p>
            <a:pPr xmlns:a="http://schemas.openxmlformats.org/drawingml/2006/main" algn="just">
              <a:lnSpc>
                <a:spcPct val="120000"/>
              </a:lnSpc>
              <a:buNone/>
              <a:bidi/>
            </a:pPr>
            <a:r xmlns:a="http://schemas.openxmlformats.org/drawingml/2006/main">
              <a:rPr lang="ar" sz="11200" dirty="0">
                <a:latin typeface="Times New Roman" pitchFamily="18" charset="0"/>
                <a:cs typeface="Times New Roman" pitchFamily="18" charset="0"/>
              </a:rPr>
              <a:t>أ. توسيع عنق الرحم: في كل فحص مهبلي ويتم وضع علامة (X) عليه.</a:t>
            </a:r>
          </a:p>
          <a:p>
            <a:pPr xmlns:a="http://schemas.openxmlformats.org/drawingml/2006/main" marL="742950" indent="-742950" algn="just">
              <a:lnSpc>
                <a:spcPct val="120000"/>
              </a:lnSpc>
              <a:buNone/>
              <a:bidi/>
            </a:pPr>
            <a:r xmlns:a="http://schemas.openxmlformats.org/drawingml/2006/main">
              <a:rPr lang="ar" sz="11200" dirty="0">
                <a:latin typeface="Times New Roman" pitchFamily="18" charset="0"/>
                <a:cs typeface="Times New Roman" pitchFamily="18" charset="0"/>
              </a:rPr>
              <a:t>ابدأ بالرسم على المخطط على مسافة 3 سم.</a:t>
            </a:r>
          </a:p>
          <a:p>
            <a:pPr xmlns:a="http://schemas.openxmlformats.org/drawingml/2006/main" algn="just">
              <a:lnSpc>
                <a:spcPct val="120000"/>
              </a:lnSpc>
              <a:buNone/>
              <a:bidi/>
            </a:pPr>
            <a:r xmlns:a="http://schemas.openxmlformats.org/drawingml/2006/main">
              <a:rPr lang="ar" sz="11200" dirty="0">
                <a:latin typeface="Times New Roman" pitchFamily="18" charset="0"/>
                <a:cs typeface="Times New Roman" pitchFamily="18" charset="0"/>
              </a:rPr>
              <a:t>ب. المحطة: يتم تسجيلها على شكل دائرة (O) في كل فحص مهبلي.</a:t>
            </a:r>
          </a:p>
          <a:p>
            <a:pPr xmlns:a="http://schemas.openxmlformats.org/drawingml/2006/main" algn="just">
              <a:lnSpc>
                <a:spcPct val="120000"/>
              </a:lnSpc>
              <a:buNone/>
              <a:bidi/>
            </a:pPr>
            <a:r xmlns:a="http://schemas.openxmlformats.org/drawingml/2006/main">
              <a:rPr lang="ar" sz="11200" dirty="0">
                <a:latin typeface="Times New Roman" pitchFamily="18" charset="0"/>
                <a:cs typeface="Times New Roman" pitchFamily="18" charset="0"/>
              </a:rPr>
              <a:t>ج. الانقباضات: قم بعمل مخطط كل نصف ساعة؛ قم بجس عدد الانقباضات في 10 دقائق ومدتها بالثواني.</a:t>
            </a:r>
          </a:p>
          <a:p>
            <a:pPr xmlns:a="http://schemas.openxmlformats.org/drawingml/2006/main" algn="just">
              <a:lnSpc>
                <a:spcPct val="120000"/>
              </a:lnSpc>
              <a:buNone/>
              <a:bidi/>
            </a:pPr>
            <a:r xmlns:a="http://schemas.openxmlformats.org/drawingml/2006/main">
              <a:rPr lang="ar" sz="11200" dirty="0">
                <a:latin typeface="Times New Roman" pitchFamily="18" charset="0"/>
                <a:cs typeface="Times New Roman" pitchFamily="18" charset="0"/>
              </a:rPr>
              <a:t>- أقل من 20 ثانية:</a:t>
            </a:r>
          </a:p>
          <a:p>
            <a:pPr xmlns:a="http://schemas.openxmlformats.org/drawingml/2006/main" algn="just">
              <a:lnSpc>
                <a:spcPct val="120000"/>
              </a:lnSpc>
              <a:buNone/>
              <a:bidi/>
            </a:pPr>
            <a:r xmlns:a="http://schemas.openxmlformats.org/drawingml/2006/main">
              <a:rPr lang="ar" sz="11200" dirty="0">
                <a:latin typeface="Times New Roman" pitchFamily="18" charset="0"/>
                <a:cs typeface="Times New Roman" pitchFamily="18" charset="0"/>
              </a:rPr>
              <a:t>-بين 20 و 40 ثانية:</a:t>
            </a:r>
          </a:p>
          <a:p>
            <a:pPr xmlns:a="http://schemas.openxmlformats.org/drawingml/2006/main" algn="just">
              <a:lnSpc>
                <a:spcPct val="120000"/>
              </a:lnSpc>
              <a:buNone/>
              <a:bidi/>
            </a:pPr>
            <a:r xmlns:a="http://schemas.openxmlformats.org/drawingml/2006/main">
              <a:rPr lang="ar" sz="11200" dirty="0">
                <a:latin typeface="Times New Roman" pitchFamily="18" charset="0"/>
                <a:cs typeface="Times New Roman" pitchFamily="18" charset="0"/>
              </a:rPr>
              <a:t>-أكثر من 40 ثانية:</a:t>
            </a:r>
          </a:p>
          <a:p>
            <a:pPr xmlns:a="http://schemas.openxmlformats.org/drawingml/2006/main" algn="just">
              <a:lnSpc>
                <a:spcPct val="120000"/>
              </a:lnSpc>
              <a:buNone/>
              <a:bidi/>
            </a:pPr>
            <a:r xmlns:a="http://schemas.openxmlformats.org/drawingml/2006/main">
              <a:rPr lang="ar" sz="11200" dirty="0">
                <a:latin typeface="Times New Roman" pitchFamily="18" charset="0"/>
                <a:cs typeface="Times New Roman" pitchFamily="18" charset="0"/>
              </a:rPr>
              <a:t> </a:t>
            </a:r>
          </a:p>
          <a:p>
            <a:pPr algn="just">
              <a:lnSpc>
                <a:spcPct val="100000"/>
              </a:lnSpc>
              <a:buNone/>
            </a:pPr>
            <a:endParaRPr lang="en-US" sz="5400" dirty="0">
              <a:latin typeface="Times New Roman" pitchFamily="18" charset="0"/>
              <a:cs typeface="Times New Roman" pitchFamily="18" charset="0"/>
            </a:endParaRPr>
          </a:p>
          <a:p>
            <a:pPr algn="just">
              <a:lnSpc>
                <a:spcPct val="120000"/>
              </a:lnSpc>
              <a:buNone/>
            </a:pPr>
            <a:endParaRPr lang="en-US" sz="5400" dirty="0">
              <a:latin typeface="Times New Roman" pitchFamily="18" charset="0"/>
              <a:cs typeface="Times New Roman" pitchFamily="18" charset="0"/>
            </a:endParaRPr>
          </a:p>
          <a:p>
            <a:pPr algn="just">
              <a:lnSpc>
                <a:spcPct val="120000"/>
              </a:lnSpc>
            </a:pPr>
            <a:endParaRPr lang="en-US" dirty="0">
              <a:latin typeface="Times New Roman" pitchFamily="18" charset="0"/>
              <a:cs typeface="Times New Roman" pitchFamily="18" charset="0"/>
            </a:endParaRPr>
          </a:p>
        </p:txBody>
      </p:sp>
      <p:sp>
        <p:nvSpPr>
          <p:cNvPr id="4" name="Rectangle 3">
            <a:extLst>
              <a:ext uri="{FF2B5EF4-FFF2-40B4-BE49-F238E27FC236}">
                <a16:creationId xmlns:a16="http://schemas.microsoft.com/office/drawing/2014/main" id="{129BC7D8-2DF2-7407-BF59-95C9D8A31672}"/>
              </a:ext>
            </a:extLst>
          </p:cNvPr>
          <p:cNvSpPr>
            <a:spLocks noChangeArrowheads="1"/>
          </p:cNvSpPr>
          <p:nvPr/>
        </p:nvSpPr>
        <p:spPr bwMode="auto">
          <a:xfrm>
            <a:off x="4584325" y="4640583"/>
            <a:ext cx="1524000" cy="437213"/>
          </a:xfrm>
          <a:prstGeom prst="rect">
            <a:avLst/>
          </a:prstGeom>
          <a:pattFill prst="lgConfetti">
            <a:fgClr>
              <a:schemeClr val="tx1"/>
            </a:fgClr>
            <a:bgClr>
              <a:schemeClr val="bg1"/>
            </a:bgClr>
          </a:pattFill>
          <a:ln w="9525">
            <a:solidFill>
              <a:schemeClr val="tx1"/>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Rectangle 5">
            <a:extLst>
              <a:ext uri="{FF2B5EF4-FFF2-40B4-BE49-F238E27FC236}">
                <a16:creationId xmlns:a16="http://schemas.microsoft.com/office/drawing/2014/main" id="{A1B84ED8-B65C-82BB-4F11-22A5154305F1}"/>
              </a:ext>
            </a:extLst>
          </p:cNvPr>
          <p:cNvSpPr>
            <a:spLocks noChangeArrowheads="1"/>
          </p:cNvSpPr>
          <p:nvPr/>
        </p:nvSpPr>
        <p:spPr bwMode="auto">
          <a:xfrm>
            <a:off x="4572000" y="5297774"/>
            <a:ext cx="1524000" cy="437213"/>
          </a:xfrm>
          <a:prstGeom prst="rect">
            <a:avLst/>
          </a:prstGeom>
          <a:pattFill prst="wdUpDiag">
            <a:fgClr>
              <a:schemeClr val="tx1"/>
            </a:fgClr>
            <a:bgClr>
              <a:schemeClr val="bg1"/>
            </a:bgClr>
          </a:pattFill>
          <a:ln w="9525">
            <a:solidFill>
              <a:schemeClr val="tx1"/>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pic>
        <p:nvPicPr>
          <p:cNvPr id="7" name="Picture 6">
            <a:extLst>
              <a:ext uri="{FF2B5EF4-FFF2-40B4-BE49-F238E27FC236}">
                <a16:creationId xmlns:a16="http://schemas.microsoft.com/office/drawing/2014/main" id="{6D8EC15D-1C41-FEE2-BB8C-F0156CF525FE}"/>
              </a:ext>
            </a:extLst>
          </p:cNvPr>
          <p:cNvPicPr>
            <a:picLocks noChangeAspect="1"/>
          </p:cNvPicPr>
          <p:nvPr/>
        </p:nvPicPr>
        <p:blipFill>
          <a:blip r:embed="rId2"/>
          <a:stretch>
            <a:fillRect/>
          </a:stretch>
        </p:blipFill>
        <p:spPr>
          <a:xfrm>
            <a:off x="4572000" y="5954965"/>
            <a:ext cx="1536325" cy="437213"/>
          </a:xfrm>
          <a:prstGeom prst="rect">
            <a:avLst/>
          </a:prstGeom>
        </p:spPr>
      </p:pic>
    </p:spTree>
    <p:extLst>
      <p:ext uri="{BB962C8B-B14F-4D97-AF65-F5344CB8AC3E}">
        <p14:creationId xmlns:p14="http://schemas.microsoft.com/office/powerpoint/2010/main" val="208513535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917180" cy="1417638"/>
          </a:xfrm>
        </p:spPr>
        <p:txBody>
          <a:bodyPr>
            <a:noAutofit/>
          </a:bodyPr>
          <a:lstStyle/>
          <a:p>
            <a:pPr xmlns:a="http://schemas.openxmlformats.org/drawingml/2006/main" algn="ctr">
              <a:lnSpc>
                <a:spcPct val="100000"/>
              </a:lnSpc>
              <a:bidi/>
            </a:pPr>
            <a:r xmlns:a="http://schemas.openxmlformats.org/drawingml/2006/main">
              <a:rPr lang="ar" sz="5400" b="1" dirty="0">
                <a:solidFill>
                  <a:srgbClr val="C00000"/>
                </a:solidFill>
                <a:latin typeface="Times New Roman" pitchFamily="18" charset="0"/>
                <a:cs typeface="Times New Roman" pitchFamily="18" charset="0"/>
              </a:rPr>
              <a:t>تسجيل تقدم عملية الولادة </a:t>
            </a:r>
            <a:r xmlns:a="http://schemas.openxmlformats.org/drawingml/2006/main">
              <a:rPr lang="ar" sz="5400" dirty="0">
                <a:solidFill>
                  <a:srgbClr val="C00000"/>
                </a:solidFill>
                <a:latin typeface="Times New Roman" pitchFamily="18" charset="0"/>
                <a:cs typeface="Times New Roman" pitchFamily="18" charset="0"/>
              </a:rPr>
              <a:t>: </a:t>
            </a:r>
            <a:r xmlns:a="http://schemas.openxmlformats.org/drawingml/2006/main">
              <a:rPr lang="ar" sz="5400" b="1" dirty="0">
                <a:solidFill>
                  <a:srgbClr val="C00000"/>
                </a:solidFill>
                <a:latin typeface="Times New Roman" pitchFamily="18" charset="0"/>
                <a:cs typeface="Times New Roman" pitchFamily="18" charset="0"/>
              </a:rPr>
              <a:t>مخطط الولادة</a:t>
            </a:r>
            <a:endParaRPr xmlns:a="http://schemas.openxmlformats.org/drawingml/2006/main" lang="en-US" sz="5400" dirty="0">
              <a:latin typeface="Times New Roman" pitchFamily="18" charset="0"/>
              <a:cs typeface="Times New Roman" pitchFamily="18" charset="0"/>
            </a:endParaRPr>
          </a:p>
        </p:txBody>
      </p:sp>
      <p:sp>
        <p:nvSpPr>
          <p:cNvPr id="3" name="Content Placeholder 2"/>
          <p:cNvSpPr>
            <a:spLocks noGrp="1"/>
          </p:cNvSpPr>
          <p:nvPr>
            <p:ph idx="1"/>
          </p:nvPr>
        </p:nvSpPr>
        <p:spPr>
          <a:xfrm>
            <a:off x="0" y="1738859"/>
            <a:ext cx="12067082" cy="5119141"/>
          </a:xfrm>
        </p:spPr>
        <p:txBody>
          <a:bodyPr>
            <a:normAutofit fontScale="25000" lnSpcReduction="20000"/>
          </a:bodyPr>
          <a:lstStyle/>
          <a:p>
            <a:pPr xmlns:a="http://schemas.openxmlformats.org/drawingml/2006/main" algn="just">
              <a:lnSpc>
                <a:spcPct val="120000"/>
              </a:lnSpc>
              <a:buNone/>
              <a:bidi/>
            </a:pPr>
            <a:r xmlns:a="http://schemas.openxmlformats.org/drawingml/2006/main">
              <a:rPr lang="ar" sz="12800" b="1" dirty="0">
                <a:latin typeface="Times New Roman" pitchFamily="18" charset="0"/>
                <a:cs typeface="Times New Roman" pitchFamily="18" charset="0"/>
              </a:rPr>
              <a:t>6- تقدم صحة الأم:</a:t>
            </a:r>
          </a:p>
          <a:p>
            <a:pPr xmlns:a="http://schemas.openxmlformats.org/drawingml/2006/main" algn="just">
              <a:lnSpc>
                <a:spcPct val="120000"/>
              </a:lnSpc>
              <a:buNone/>
              <a:bidi/>
            </a:pPr>
            <a:r xmlns:a="http://schemas.openxmlformats.org/drawingml/2006/main">
              <a:rPr lang="ar" sz="12800" dirty="0">
                <a:latin typeface="Times New Roman" pitchFamily="18" charset="0"/>
                <a:cs typeface="Times New Roman" pitchFamily="18" charset="0"/>
              </a:rPr>
              <a:t>أ. الأوكسيتوسين: سجل كمية الأوكسيتوسين كل 30 دقيقة عند استخدامها.</a:t>
            </a:r>
          </a:p>
          <a:p>
            <a:pPr xmlns:a="http://schemas.openxmlformats.org/drawingml/2006/main" algn="just">
              <a:lnSpc>
                <a:spcPct val="120000"/>
              </a:lnSpc>
              <a:buNone/>
              <a:bidi/>
            </a:pPr>
            <a:r xmlns:a="http://schemas.openxmlformats.org/drawingml/2006/main">
              <a:rPr lang="ar" sz="12800" dirty="0">
                <a:latin typeface="Times New Roman" pitchFamily="18" charset="0"/>
                <a:cs typeface="Times New Roman" pitchFamily="18" charset="0"/>
              </a:rPr>
              <a:t>ب. الأدوية المعطاة: سجل أي أدوية إضافية تم إعطاؤها - على سبيل المثال </a:t>
            </a:r>
            <a:r xmlns:a="http://schemas.openxmlformats.org/drawingml/2006/main">
              <a:rPr lang="ar" sz="12800" i="1" dirty="0">
                <a:latin typeface="Times New Roman" pitchFamily="18" charset="0"/>
                <a:cs typeface="Times New Roman" pitchFamily="18" charset="0"/>
              </a:rPr>
              <a:t>. </a:t>
            </a:r>
            <a:r xmlns:a="http://schemas.openxmlformats.org/drawingml/2006/main">
              <a:rPr lang="ar" sz="12800" dirty="0">
                <a:latin typeface="Times New Roman" pitchFamily="18" charset="0"/>
                <a:cs typeface="Times New Roman" pitchFamily="18" charset="0"/>
              </a:rPr>
              <a:t>البيثيدين</a:t>
            </a:r>
          </a:p>
          <a:p>
            <a:pPr xmlns:a="http://schemas.openxmlformats.org/drawingml/2006/main" algn="just">
              <a:lnSpc>
                <a:spcPct val="120000"/>
              </a:lnSpc>
              <a:buNone/>
              <a:bidi/>
            </a:pPr>
            <a:r xmlns:a="http://schemas.openxmlformats.org/drawingml/2006/main">
              <a:rPr lang="ar" sz="12800" dirty="0">
                <a:latin typeface="Times New Roman" pitchFamily="18" charset="0"/>
                <a:cs typeface="Times New Roman" pitchFamily="18" charset="0"/>
              </a:rPr>
              <a:t>ج. النبض: سجل كل 30 دقيقة وحدده بنقطة (●).</a:t>
            </a:r>
          </a:p>
          <a:p>
            <a:pPr xmlns:a="http://schemas.openxmlformats.org/drawingml/2006/main" algn="just">
              <a:lnSpc>
                <a:spcPct val="120000"/>
              </a:lnSpc>
              <a:buNone/>
              <a:bidi/>
            </a:pPr>
            <a:r xmlns:a="http://schemas.openxmlformats.org/drawingml/2006/main">
              <a:rPr lang="ar" sz="12800" dirty="0">
                <a:latin typeface="Times New Roman" pitchFamily="18" charset="0"/>
                <a:cs typeface="Times New Roman" pitchFamily="18" charset="0"/>
              </a:rPr>
              <a:t>د. ضغط الدم: سجل كل 4 ساعات وحدده بالسهام ( )</a:t>
            </a:r>
          </a:p>
          <a:p>
            <a:pPr xmlns:a="http://schemas.openxmlformats.org/drawingml/2006/main" algn="just">
              <a:lnSpc>
                <a:spcPct val="120000"/>
              </a:lnSpc>
              <a:buNone/>
              <a:bidi/>
            </a:pPr>
            <a:r xmlns:a="http://schemas.openxmlformats.org/drawingml/2006/main">
              <a:rPr lang="ar" sz="12800" dirty="0">
                <a:latin typeface="Times New Roman" pitchFamily="18" charset="0"/>
                <a:cs typeface="Times New Roman" pitchFamily="18" charset="0"/>
              </a:rPr>
              <a:t>هـ. درجة الحرارة: سجل كل ساعتين.</a:t>
            </a:r>
          </a:p>
          <a:p>
            <a:pPr xmlns:a="http://schemas.openxmlformats.org/drawingml/2006/main" algn="just">
              <a:lnSpc>
                <a:spcPct val="120000"/>
              </a:lnSpc>
              <a:buNone/>
              <a:bidi/>
            </a:pPr>
            <a:r xmlns:a="http://schemas.openxmlformats.org/drawingml/2006/main">
              <a:rPr lang="ar" sz="12800" dirty="0">
                <a:latin typeface="Times New Roman" pitchFamily="18" charset="0"/>
                <a:cs typeface="Times New Roman" pitchFamily="18" charset="0"/>
              </a:rPr>
              <a:t>و. البروتين والأسيتون والحجم: سجل كل مرة يتم فيها إخراج البول</a:t>
            </a:r>
          </a:p>
          <a:p>
            <a:pPr marL="0" indent="0" algn="just">
              <a:lnSpc>
                <a:spcPct val="120000"/>
              </a:lnSpc>
              <a:buNone/>
            </a:pPr>
            <a:endParaRPr lang="en-US" dirty="0">
              <a:latin typeface="Times New Roman" pitchFamily="18" charset="0"/>
              <a:cs typeface="Times New Roman" pitchFamily="18" charset="0"/>
            </a:endParaRPr>
          </a:p>
        </p:txBody>
      </p:sp>
      <p:pic>
        <p:nvPicPr>
          <p:cNvPr id="4" name="Picture 3"/>
          <p:cNvPicPr/>
          <p:nvPr/>
        </p:nvPicPr>
        <p:blipFill>
          <a:blip r:embed="rId2" cstate="print"/>
          <a:srcRect/>
          <a:stretch>
            <a:fillRect/>
          </a:stretch>
        </p:blipFill>
        <p:spPr bwMode="auto">
          <a:xfrm>
            <a:off x="6405797" y="4941758"/>
            <a:ext cx="609600" cy="609600"/>
          </a:xfrm>
          <a:prstGeom prst="rect">
            <a:avLst/>
          </a:prstGeom>
          <a:noFill/>
          <a:ln w="9525">
            <a:noFill/>
            <a:miter lim="800000"/>
            <a:headEnd/>
            <a:tailEnd/>
          </a:ln>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pPr xmlns:a="http://schemas.openxmlformats.org/drawingml/2006/main" algn="just">
              <a:lnSpc>
                <a:spcPct val="100000"/>
              </a:lnSpc>
              <a:bidi/>
            </a:pPr>
            <a:r xmlns:a="http://schemas.openxmlformats.org/drawingml/2006/main">
              <a:rPr lang="ar" sz="5400" b="1" dirty="0">
                <a:solidFill>
                  <a:srgbClr val="C00000"/>
                </a:solidFill>
                <a:latin typeface="Times New Roman" pitchFamily="18" charset="0"/>
                <a:cs typeface="Times New Roman" pitchFamily="18" charset="0"/>
              </a:rPr>
              <a:t>تسجيل تقدم عملية الولادة </a:t>
            </a:r>
            <a:r xmlns:a="http://schemas.openxmlformats.org/drawingml/2006/main">
              <a:rPr lang="ar" sz="5400" dirty="0">
                <a:solidFill>
                  <a:srgbClr val="C00000"/>
                </a:solidFill>
                <a:latin typeface="Times New Roman" pitchFamily="18" charset="0"/>
                <a:cs typeface="Times New Roman" pitchFamily="18" charset="0"/>
              </a:rPr>
              <a:t>: </a:t>
            </a:r>
            <a:r xmlns:a="http://schemas.openxmlformats.org/drawingml/2006/main">
              <a:rPr lang="ar" sz="5400" b="1" dirty="0">
                <a:solidFill>
                  <a:srgbClr val="C00000"/>
                </a:solidFill>
                <a:latin typeface="Times New Roman" pitchFamily="18" charset="0"/>
                <a:cs typeface="Times New Roman" pitchFamily="18" charset="0"/>
              </a:rPr>
              <a:t>مخطط الولادة</a:t>
            </a:r>
            <a:endParaRPr xmlns:a="http://schemas.openxmlformats.org/drawingml/2006/main" lang="en-US" sz="5400" dirty="0">
              <a:latin typeface="Times New Roman" pitchFamily="18" charset="0"/>
              <a:cs typeface="Times New Roman" pitchFamily="18" charset="0"/>
            </a:endParaRPr>
          </a:p>
        </p:txBody>
      </p:sp>
      <p:sp>
        <p:nvSpPr>
          <p:cNvPr id="3" name="Content Placeholder 2"/>
          <p:cNvSpPr>
            <a:spLocks noGrp="1"/>
          </p:cNvSpPr>
          <p:nvPr>
            <p:ph idx="1"/>
          </p:nvPr>
        </p:nvSpPr>
        <p:spPr>
          <a:xfrm>
            <a:off x="149902" y="1600200"/>
            <a:ext cx="10518098" cy="5257800"/>
          </a:xfrm>
        </p:spPr>
        <p:txBody>
          <a:bodyPr>
            <a:normAutofit fontScale="32500" lnSpcReduction="20000"/>
          </a:bodyPr>
          <a:lstStyle/>
          <a:p>
            <a:pPr xmlns:a="http://schemas.openxmlformats.org/drawingml/2006/main" algn="just">
              <a:lnSpc>
                <a:spcPct val="120000"/>
              </a:lnSpc>
              <a:buNone/>
              <a:bidi/>
            </a:pPr>
            <a:r xmlns:a="http://schemas.openxmlformats.org/drawingml/2006/main">
              <a:rPr lang="ar" sz="8600" u="sng" dirty="0">
                <a:latin typeface="Times New Roman" pitchFamily="18" charset="0"/>
                <a:cs typeface="Times New Roman" pitchFamily="18" charset="0"/>
              </a:rPr>
              <a:t>6- تقدم صحة الأم </a:t>
            </a:r>
            <a:r xmlns:a="http://schemas.openxmlformats.org/drawingml/2006/main">
              <a:rPr lang="ar" sz="8600" dirty="0">
                <a:latin typeface="Times New Roman" pitchFamily="18" charset="0"/>
                <a:cs typeface="Times New Roman" pitchFamily="18" charset="0"/>
              </a:rPr>
              <a:t>:</a:t>
            </a:r>
          </a:p>
          <a:p>
            <a:pPr xmlns:a="http://schemas.openxmlformats.org/drawingml/2006/main" algn="just">
              <a:lnSpc>
                <a:spcPct val="120000"/>
              </a:lnSpc>
              <a:buNone/>
              <a:bidi/>
            </a:pPr>
            <a:r xmlns:a="http://schemas.openxmlformats.org/drawingml/2006/main">
              <a:rPr lang="ar" sz="8600" b="1" dirty="0">
                <a:latin typeface="Times New Roman" pitchFamily="18" charset="0"/>
                <a:cs typeface="Times New Roman" pitchFamily="18" charset="0"/>
              </a:rPr>
              <a:t>أ. </a:t>
            </a:r>
            <a:r xmlns:a="http://schemas.openxmlformats.org/drawingml/2006/main">
              <a:rPr lang="ar" sz="8600" b="1" dirty="0" err="1">
                <a:latin typeface="Times New Roman" pitchFamily="18" charset="0"/>
                <a:cs typeface="Times New Roman" pitchFamily="18" charset="0"/>
              </a:rPr>
              <a:t>الأوكسيتوسين </a:t>
            </a:r>
            <a:r xmlns:a="http://schemas.openxmlformats.org/drawingml/2006/main">
              <a:rPr lang="ar" sz="8600" dirty="0">
                <a:latin typeface="Times New Roman" pitchFamily="18" charset="0"/>
                <a:cs typeface="Times New Roman" pitchFamily="18" charset="0"/>
              </a:rPr>
              <a:t>: سجل كمية </a:t>
            </a:r>
            <a:r xmlns:a="http://schemas.openxmlformats.org/drawingml/2006/main">
              <a:rPr lang="ar" sz="8600" dirty="0" err="1">
                <a:latin typeface="Times New Roman" pitchFamily="18" charset="0"/>
                <a:cs typeface="Times New Roman" pitchFamily="18" charset="0"/>
              </a:rPr>
              <a:t>الأوكسيتوسين </a:t>
            </a:r>
            <a:r xmlns:a="http://schemas.openxmlformats.org/drawingml/2006/main">
              <a:rPr lang="ar" sz="8600" dirty="0">
                <a:latin typeface="Times New Roman" pitchFamily="18" charset="0"/>
                <a:cs typeface="Times New Roman" pitchFamily="18" charset="0"/>
              </a:rPr>
              <a:t>كل 30 دقيقة عند استخدامها.</a:t>
            </a:r>
          </a:p>
          <a:p>
            <a:pPr xmlns:a="http://schemas.openxmlformats.org/drawingml/2006/main" algn="just">
              <a:lnSpc>
                <a:spcPct val="120000"/>
              </a:lnSpc>
              <a:buNone/>
              <a:bidi/>
            </a:pPr>
            <a:r xmlns:a="http://schemas.openxmlformats.org/drawingml/2006/main">
              <a:rPr lang="ar" sz="8600" b="1" dirty="0">
                <a:latin typeface="Times New Roman" pitchFamily="18" charset="0"/>
                <a:cs typeface="Times New Roman" pitchFamily="18" charset="0"/>
              </a:rPr>
              <a:t>ب. الأدوية المعطاة </a:t>
            </a:r>
            <a:r xmlns:a="http://schemas.openxmlformats.org/drawingml/2006/main">
              <a:rPr lang="ar" sz="8600" dirty="0">
                <a:latin typeface="Times New Roman" pitchFamily="18" charset="0"/>
                <a:cs typeface="Times New Roman" pitchFamily="18" charset="0"/>
              </a:rPr>
              <a:t>: سجل أي أدوية إضافية تم إعطاؤها - على سبيل المثال </a:t>
            </a:r>
            <a:r xmlns:a="http://schemas.openxmlformats.org/drawingml/2006/main">
              <a:rPr lang="ar" sz="8600" i="1" dirty="0">
                <a:latin typeface="Times New Roman" pitchFamily="18" charset="0"/>
                <a:cs typeface="Times New Roman" pitchFamily="18" charset="0"/>
              </a:rPr>
              <a:t>: </a:t>
            </a:r>
            <a:r xmlns:a="http://schemas.openxmlformats.org/drawingml/2006/main">
              <a:rPr lang="ar" sz="8600" dirty="0" err="1">
                <a:latin typeface="Times New Roman" pitchFamily="18" charset="0"/>
                <a:cs typeface="Times New Roman" pitchFamily="18" charset="0"/>
              </a:rPr>
              <a:t>البيثيدين</a:t>
            </a:r>
            <a:r xmlns:a="http://schemas.openxmlformats.org/drawingml/2006/main">
              <a:rPr lang="ar" sz="8600" dirty="0">
                <a:latin typeface="Times New Roman" pitchFamily="18" charset="0"/>
                <a:cs typeface="Times New Roman" pitchFamily="18" charset="0"/>
              </a:rPr>
              <a:t> </a:t>
            </a:r>
          </a:p>
          <a:p>
            <a:pPr xmlns:a="http://schemas.openxmlformats.org/drawingml/2006/main" algn="just">
              <a:lnSpc>
                <a:spcPct val="120000"/>
              </a:lnSpc>
              <a:buNone/>
              <a:bidi/>
            </a:pPr>
            <a:r xmlns:a="http://schemas.openxmlformats.org/drawingml/2006/main">
              <a:rPr lang="ar" sz="8600" b="1" dirty="0">
                <a:latin typeface="Times New Roman" pitchFamily="18" charset="0"/>
                <a:cs typeface="Times New Roman" pitchFamily="18" charset="0"/>
              </a:rPr>
              <a:t>ج. النبض </a:t>
            </a:r>
            <a:r xmlns:a="http://schemas.openxmlformats.org/drawingml/2006/main">
              <a:rPr lang="ar" sz="8600" dirty="0">
                <a:latin typeface="Times New Roman" pitchFamily="18" charset="0"/>
                <a:cs typeface="Times New Roman" pitchFamily="18" charset="0"/>
              </a:rPr>
              <a:t>: سجل كل 30 دقيقة وحدده بنقطة (●).</a:t>
            </a:r>
          </a:p>
          <a:p>
            <a:pPr xmlns:a="http://schemas.openxmlformats.org/drawingml/2006/main" algn="just">
              <a:lnSpc>
                <a:spcPct val="120000"/>
              </a:lnSpc>
              <a:buNone/>
              <a:bidi/>
            </a:pPr>
            <a:r xmlns:a="http://schemas.openxmlformats.org/drawingml/2006/main">
              <a:rPr lang="ar" sz="8600" b="1" dirty="0">
                <a:latin typeface="Times New Roman" pitchFamily="18" charset="0"/>
                <a:cs typeface="Times New Roman" pitchFamily="18" charset="0"/>
              </a:rPr>
              <a:t>د. ضغط الدم </a:t>
            </a:r>
            <a:r xmlns:a="http://schemas.openxmlformats.org/drawingml/2006/main">
              <a:rPr lang="ar" sz="8600" dirty="0">
                <a:latin typeface="Times New Roman" pitchFamily="18" charset="0"/>
                <a:cs typeface="Times New Roman" pitchFamily="18" charset="0"/>
              </a:rPr>
              <a:t>: سجل كل 4 ساعات وحدده بالسهام ( )</a:t>
            </a:r>
          </a:p>
          <a:p>
            <a:pPr xmlns:a="http://schemas.openxmlformats.org/drawingml/2006/main" algn="just">
              <a:lnSpc>
                <a:spcPct val="120000"/>
              </a:lnSpc>
              <a:buNone/>
              <a:bidi/>
            </a:pPr>
            <a:r xmlns:a="http://schemas.openxmlformats.org/drawingml/2006/main">
              <a:rPr lang="ar" sz="8600" b="1" dirty="0">
                <a:latin typeface="Times New Roman" pitchFamily="18" charset="0"/>
                <a:cs typeface="Times New Roman" pitchFamily="18" charset="0"/>
              </a:rPr>
              <a:t>هـ. درجة الحرارة </a:t>
            </a:r>
            <a:r xmlns:a="http://schemas.openxmlformats.org/drawingml/2006/main">
              <a:rPr lang="ar" sz="8600" dirty="0">
                <a:latin typeface="Times New Roman" pitchFamily="18" charset="0"/>
                <a:cs typeface="Times New Roman" pitchFamily="18" charset="0"/>
              </a:rPr>
              <a:t>: سجل كل ساعتين.</a:t>
            </a:r>
          </a:p>
          <a:p>
            <a:pPr xmlns:a="http://schemas.openxmlformats.org/drawingml/2006/main" algn="just">
              <a:lnSpc>
                <a:spcPct val="120000"/>
              </a:lnSpc>
              <a:buNone/>
              <a:bidi/>
            </a:pPr>
            <a:r xmlns:a="http://schemas.openxmlformats.org/drawingml/2006/main">
              <a:rPr lang="ar" sz="8600" b="1" dirty="0">
                <a:latin typeface="Times New Roman" pitchFamily="18" charset="0"/>
                <a:cs typeface="Times New Roman" pitchFamily="18" charset="0"/>
              </a:rPr>
              <a:t>و. البروتين والأسيتون والحجم: </a:t>
            </a:r>
            <a:r xmlns:a="http://schemas.openxmlformats.org/drawingml/2006/main">
              <a:rPr lang="ar" sz="8600" dirty="0">
                <a:latin typeface="Times New Roman" pitchFamily="18" charset="0"/>
                <a:cs typeface="Times New Roman" pitchFamily="18" charset="0"/>
              </a:rPr>
              <a:t>سجل كل مرة يتم فيها إخراج البول.</a:t>
            </a:r>
          </a:p>
          <a:p>
            <a:pPr algn="just">
              <a:lnSpc>
                <a:spcPct val="120000"/>
              </a:lnSpc>
              <a:buNone/>
            </a:pPr>
            <a:endParaRPr lang="en-US" sz="7000" dirty="0">
              <a:latin typeface="Times New Roman" pitchFamily="18" charset="0"/>
              <a:cs typeface="Times New Roman" pitchFamily="18" charset="0"/>
            </a:endParaRPr>
          </a:p>
          <a:p>
            <a:pPr xmlns:a="http://schemas.openxmlformats.org/drawingml/2006/main" algn="just">
              <a:lnSpc>
                <a:spcPct val="120000"/>
              </a:lnSpc>
              <a:buNone/>
              <a:bidi/>
            </a:pPr>
            <a:r xmlns:a="http://schemas.openxmlformats.org/drawingml/2006/main">
              <a:rPr lang="ar" sz="7000" b="1" dirty="0">
                <a:latin typeface="Times New Roman" pitchFamily="18" charset="0"/>
                <a:cs typeface="Times New Roman" pitchFamily="18" charset="0"/>
              </a:rPr>
              <a:t> </a:t>
            </a:r>
            <a:endParaRPr xmlns:a="http://schemas.openxmlformats.org/drawingml/2006/main" lang="en-US" sz="7000" dirty="0">
              <a:latin typeface="Times New Roman" pitchFamily="18" charset="0"/>
              <a:cs typeface="Times New Roman" pitchFamily="18" charset="0"/>
            </a:endParaRPr>
          </a:p>
          <a:p>
            <a:pPr algn="just">
              <a:lnSpc>
                <a:spcPct val="120000"/>
              </a:lnSpc>
            </a:pPr>
            <a:endParaRPr lang="en-US" dirty="0">
              <a:latin typeface="Times New Roman" pitchFamily="18" charset="0"/>
              <a:cs typeface="Times New Roman" pitchFamily="18" charset="0"/>
            </a:endParaRPr>
          </a:p>
        </p:txBody>
      </p:sp>
      <p:pic>
        <p:nvPicPr>
          <p:cNvPr id="4" name="Picture 3"/>
          <p:cNvPicPr/>
          <p:nvPr/>
        </p:nvPicPr>
        <p:blipFill>
          <a:blip r:embed="rId2" cstate="print"/>
          <a:srcRect/>
          <a:stretch>
            <a:fillRect/>
          </a:stretch>
        </p:blipFill>
        <p:spPr bwMode="auto">
          <a:xfrm>
            <a:off x="9883514" y="5257800"/>
            <a:ext cx="609600" cy="609600"/>
          </a:xfrm>
          <a:prstGeom prst="rect">
            <a:avLst/>
          </a:prstGeom>
          <a:noFill/>
          <a:ln w="9525">
            <a:noFill/>
            <a:miter lim="800000"/>
            <a:headEnd/>
            <a:tailEnd/>
          </a:ln>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lnSpc>
                <a:spcPct val="100000"/>
              </a:lnSpc>
            </a:pPr>
            <a:endParaRPr lang="en-US">
              <a:latin typeface="Times New Roman" pitchFamily="18" charset="0"/>
              <a:cs typeface="Times New Roman" pitchFamily="18" charset="0"/>
            </a:endParaRPr>
          </a:p>
        </p:txBody>
      </p:sp>
      <p:pic>
        <p:nvPicPr>
          <p:cNvPr id="1026" name="Picture 2" descr="نتيجة بحث الصور عن ‪partogram she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1977140" cy="68250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947161" cy="1828800"/>
          </a:xfrm>
        </p:spPr>
        <p:txBody>
          <a:bodyPr>
            <a:noAutofit/>
          </a:bodyPr>
          <a:lstStyle/>
          <a:p>
            <a:pPr xmlns:a="http://schemas.openxmlformats.org/drawingml/2006/main" algn="ctr">
              <a:lnSpc>
                <a:spcPct val="100000"/>
              </a:lnSpc>
              <a:bidi/>
            </a:pPr>
            <a:r xmlns:a="http://schemas.openxmlformats.org/drawingml/2006/main">
              <a:rPr lang="ar" sz="4800" b="1" dirty="0">
                <a:solidFill>
                  <a:srgbClr val="C00000"/>
                </a:solidFill>
                <a:latin typeface="Times New Roman" pitchFamily="18" charset="0"/>
                <a:cs typeface="Times New Roman" pitchFamily="18" charset="0"/>
              </a:rPr>
              <a:t>مضاعفات الولادة </a:t>
            </a:r>
            <a:br xmlns:a="http://schemas.openxmlformats.org/drawingml/2006/main">
              <a:rPr lang="en-US" sz="4800" dirty="0">
                <a:solidFill>
                  <a:srgbClr val="C00000"/>
                </a:solidFill>
                <a:latin typeface="Times New Roman" pitchFamily="18" charset="0"/>
                <a:cs typeface="Times New Roman" pitchFamily="18" charset="0"/>
              </a:rPr>
            </a:br>
            <a:r xmlns:a="http://schemas.openxmlformats.org/drawingml/2006/main">
              <a:rPr lang="ar" sz="4800" b="1" dirty="0">
                <a:solidFill>
                  <a:srgbClr val="C00000"/>
                </a:solidFill>
                <a:latin typeface="Times New Roman" pitchFamily="18" charset="0"/>
                <a:cs typeface="Times New Roman" pitchFamily="18" charset="0"/>
              </a:rPr>
              <a:t>أ) الجروح</a:t>
            </a:r>
            <a:endParaRPr xmlns:a="http://schemas.openxmlformats.org/drawingml/2006/main" lang="en-US" sz="48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828800"/>
            <a:ext cx="12082072" cy="5029200"/>
          </a:xfrm>
        </p:spPr>
        <p:txBody>
          <a:bodyPr>
            <a:normAutofit fontScale="70000" lnSpcReduction="20000"/>
          </a:bodyPr>
          <a:lstStyle/>
          <a:p>
            <a:pPr xmlns:a="http://schemas.openxmlformats.org/drawingml/2006/main" algn="just">
              <a:lnSpc>
                <a:spcPct val="100000"/>
              </a:lnSpc>
              <a:buFont typeface="Wingdings" panose="05000000000000000000" pitchFamily="2" charset="2"/>
              <a:buChar char="§"/>
              <a:bidi/>
            </a:pPr>
            <a:r xmlns:a="http://schemas.openxmlformats.org/drawingml/2006/main">
              <a:rPr lang="ar" sz="5700" dirty="0">
                <a:latin typeface="Times New Roman" pitchFamily="18" charset="0"/>
                <a:cs typeface="Times New Roman" pitchFamily="18" charset="0"/>
              </a:rPr>
              <a:t>العجان هو النسيج الذي يقع أسفل فتحة المهبل وفوق فتحة الشرج.</a:t>
            </a:r>
          </a:p>
          <a:p>
            <a:pPr xmlns:a="http://schemas.openxmlformats.org/drawingml/2006/main" algn="just">
              <a:lnSpc>
                <a:spcPct val="100000"/>
              </a:lnSpc>
              <a:buFont typeface="Wingdings" panose="05000000000000000000" pitchFamily="2" charset="2"/>
              <a:buChar char="§"/>
              <a:bidi/>
            </a:pPr>
            <a:r xmlns:a="http://schemas.openxmlformats.org/drawingml/2006/main">
              <a:rPr lang="ar" sz="5700" dirty="0">
                <a:latin typeface="Times New Roman" pitchFamily="18" charset="0"/>
                <a:cs typeface="Times New Roman" pitchFamily="18" charset="0"/>
              </a:rPr>
              <a:t>من المرجح أن </a:t>
            </a:r>
            <a:r xmlns:a="http://schemas.openxmlformats.org/drawingml/2006/main">
              <a:rPr lang="ar" sz="5700" u="sng" dirty="0">
                <a:latin typeface="Times New Roman" pitchFamily="18" charset="0"/>
                <a:cs typeface="Times New Roman" pitchFamily="18" charset="0"/>
              </a:rPr>
              <a:t>يتمزق جزء منه </a:t>
            </a:r>
            <a:r xmlns:a="http://schemas.openxmlformats.org/drawingml/2006/main">
              <a:rPr lang="ar" sz="5700" dirty="0">
                <a:latin typeface="Times New Roman" pitchFamily="18" charset="0"/>
                <a:cs typeface="Times New Roman" pitchFamily="18" charset="0"/>
              </a:rPr>
              <a:t>أثناء الولادة المهبلية</a:t>
            </a:r>
          </a:p>
          <a:p>
            <a:pPr xmlns:a="http://schemas.openxmlformats.org/drawingml/2006/main" algn="just">
              <a:lnSpc>
                <a:spcPct val="110000"/>
              </a:lnSpc>
              <a:buFont typeface="Wingdings" panose="05000000000000000000" pitchFamily="2" charset="2"/>
              <a:buChar char="§"/>
              <a:bidi/>
            </a:pPr>
            <a:r xmlns:a="http://schemas.openxmlformats.org/drawingml/2006/main">
              <a:rPr lang="ar" sz="5700" b="1" dirty="0">
                <a:solidFill>
                  <a:srgbClr val="C00000"/>
                </a:solidFill>
                <a:latin typeface="Times New Roman" pitchFamily="18" charset="0"/>
                <a:cs typeface="Times New Roman" pitchFamily="18" charset="0"/>
              </a:rPr>
              <a:t>فئات الجروح:</a:t>
            </a:r>
          </a:p>
          <a:p>
            <a:pPr xmlns:a="http://schemas.openxmlformats.org/drawingml/2006/main" algn="just">
              <a:lnSpc>
                <a:spcPct val="120000"/>
              </a:lnSpc>
              <a:buNone/>
              <a:bidi/>
            </a:pPr>
            <a:r xmlns:a="http://schemas.openxmlformats.org/drawingml/2006/main">
              <a:rPr lang="ar" sz="5700" u="sng" dirty="0">
                <a:latin typeface="Times New Roman" pitchFamily="18" charset="0"/>
                <a:cs typeface="Times New Roman" pitchFamily="18" charset="0"/>
              </a:rPr>
              <a:t>1- تمزق من الدرجة الأولى </a:t>
            </a:r>
            <a:r xmlns:a="http://schemas.openxmlformats.org/drawingml/2006/main">
              <a:rPr lang="ar" sz="5700" dirty="0">
                <a:latin typeface="Times New Roman" pitchFamily="18" charset="0"/>
                <a:cs typeface="Times New Roman" pitchFamily="18" charset="0"/>
              </a:rPr>
              <a:t>: تمزق صغير في منطقة العجان. ويشمل الطبقة العليا من الجلد وكمية صغيرة من الأنسجة الأساسية، ولكن لا يشمل الأنسجة العضلية، والتي لا تتطلب عادة خياطة.</a:t>
            </a:r>
          </a:p>
          <a:p>
            <a:pPr algn="just">
              <a:lnSpc>
                <a:spcPct val="110000"/>
              </a:lnSpc>
            </a:pPr>
            <a:endParaRPr lang="en-US" sz="5700" dirty="0">
              <a:latin typeface="Times New Roman" pitchFamily="18" charset="0"/>
              <a:cs typeface="Times New Roman" pitchFamily="18" charset="0"/>
            </a:endParaRPr>
          </a:p>
          <a:p>
            <a:pPr algn="just">
              <a:lnSpc>
                <a:spcPct val="110000"/>
              </a:lnSpc>
            </a:pPr>
            <a:endParaRPr lang="en-US" dirty="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pPr xmlns:a="http://schemas.openxmlformats.org/drawingml/2006/main" algn="just">
              <a:lnSpc>
                <a:spcPct val="100000"/>
              </a:lnSpc>
              <a:bidi/>
            </a:pPr>
            <a:r xmlns:a="http://schemas.openxmlformats.org/drawingml/2006/main">
              <a:rPr lang="ar" sz="6000" dirty="0">
                <a:solidFill>
                  <a:srgbClr val="C00000"/>
                </a:solidFill>
                <a:latin typeface="Times New Roman" pitchFamily="18" charset="0"/>
                <a:cs typeface="Times New Roman" pitchFamily="18" charset="0"/>
              </a:rPr>
              <a:t> </a:t>
            </a:r>
            <a:br xmlns:a="http://schemas.openxmlformats.org/drawingml/2006/main">
              <a:rPr lang="en-US" sz="6000" dirty="0">
                <a:solidFill>
                  <a:srgbClr val="C00000"/>
                </a:solidFill>
                <a:latin typeface="Times New Roman" pitchFamily="18" charset="0"/>
                <a:cs typeface="Times New Roman" pitchFamily="18" charset="0"/>
              </a:rPr>
            </a:br>
            <a:r xmlns:a="http://schemas.openxmlformats.org/drawingml/2006/main">
              <a:rPr lang="ar" sz="5400" b="1" dirty="0">
                <a:solidFill>
                  <a:srgbClr val="C00000"/>
                </a:solidFill>
                <a:latin typeface="Times New Roman" pitchFamily="18" charset="0"/>
                <a:cs typeface="Times New Roman" pitchFamily="18" charset="0"/>
              </a:rPr>
              <a:t>العلامات الأولية للولادة:</a:t>
            </a:r>
            <a:br xmlns:a="http://schemas.openxmlformats.org/drawingml/2006/main">
              <a:rPr lang="en-US" sz="6000" dirty="0">
                <a:solidFill>
                  <a:srgbClr val="C00000"/>
                </a:solidFill>
                <a:latin typeface="Times New Roman" pitchFamily="18" charset="0"/>
                <a:cs typeface="Times New Roman" pitchFamily="18" charset="0"/>
              </a:rPr>
            </a:br>
            <a:endParaRPr xmlns:a="http://schemas.openxmlformats.org/drawingml/2006/main" lang="en-US" sz="60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19921" y="1416570"/>
            <a:ext cx="12072079" cy="5486400"/>
          </a:xfrm>
        </p:spPr>
        <p:txBody>
          <a:bodyPr>
            <a:normAutofit fontScale="70000" lnSpcReduction="20000"/>
          </a:bodyPr>
          <a:lstStyle/>
          <a:p>
            <a:pPr xmlns:a="http://schemas.openxmlformats.org/drawingml/2006/main" algn="just">
              <a:lnSpc>
                <a:spcPct val="120000"/>
              </a:lnSpc>
              <a:buNone/>
              <a:bidi/>
            </a:pPr>
            <a:r xmlns:a="http://schemas.openxmlformats.org/drawingml/2006/main">
              <a:rPr lang="ar" sz="4100" b="1" u="sng" dirty="0">
                <a:latin typeface="Times New Roman" pitchFamily="18" charset="0"/>
                <a:cs typeface="Times New Roman" pitchFamily="18" charset="0"/>
              </a:rPr>
              <a:t>ب. زيادة مستوى النشاط</a:t>
            </a:r>
            <a:r xmlns:a="http://schemas.openxmlformats.org/drawingml/2006/main">
              <a:rPr lang="ar" sz="4100" b="1" dirty="0">
                <a:latin typeface="Times New Roman" pitchFamily="18" charset="0"/>
                <a:cs typeface="Times New Roman" pitchFamily="18" charset="0"/>
              </a:rPr>
              <a:t> </a:t>
            </a:r>
          </a:p>
          <a:p>
            <a:pPr xmlns:a="http://schemas.openxmlformats.org/drawingml/2006/main" algn="just">
              <a:lnSpc>
                <a:spcPct val="120000"/>
              </a:lnSpc>
              <a:buFont typeface="Wingdings" pitchFamily="2" charset="2"/>
              <a:buChar char="§"/>
              <a:bidi/>
            </a:pPr>
            <a:r xmlns:a="http://schemas.openxmlformats.org/drawingml/2006/main">
              <a:rPr lang="ar" sz="4100" dirty="0">
                <a:latin typeface="Times New Roman" pitchFamily="18" charset="0"/>
                <a:cs typeface="Times New Roman" pitchFamily="18" charset="0"/>
              </a:rPr>
              <a:t>بسبب زيادة إفراز الأدرينالين لتحضير الجسم للـ"عمل" القادم.</a:t>
            </a:r>
          </a:p>
          <a:p>
            <a:pPr xmlns:a="http://schemas.openxmlformats.org/drawingml/2006/main" algn="just">
              <a:lnSpc>
                <a:spcPct val="120000"/>
              </a:lnSpc>
              <a:buFont typeface="Wingdings" pitchFamily="2" charset="2"/>
              <a:buChar char="§"/>
              <a:bidi/>
            </a:pPr>
            <a:r xmlns:a="http://schemas.openxmlformats.org/drawingml/2006/main">
              <a:rPr lang="ar" sz="4100" dirty="0">
                <a:latin typeface="Times New Roman" pitchFamily="18" charset="0"/>
                <a:cs typeface="Times New Roman" pitchFamily="18" charset="0"/>
              </a:rPr>
              <a:t>ننصح المرأة الحامل بعدم استخدام هذه الطاقة الزائدة في القيام بالأعمال المنزلية</a:t>
            </a:r>
          </a:p>
          <a:p>
            <a:pPr xmlns:a="http://schemas.openxmlformats.org/drawingml/2006/main" algn="just">
              <a:lnSpc>
                <a:spcPct val="120000"/>
              </a:lnSpc>
              <a:buNone/>
              <a:bidi/>
            </a:pPr>
            <a:r xmlns:a="http://schemas.openxmlformats.org/drawingml/2006/main">
              <a:rPr lang="ar" sz="4100" b="1" u="sng" dirty="0">
                <a:latin typeface="Times New Roman" pitchFamily="18" charset="0"/>
                <a:cs typeface="Times New Roman" pitchFamily="18" charset="0"/>
              </a:rPr>
              <a:t>ج. فقدان الوزن</a:t>
            </a:r>
            <a:r xmlns:a="http://schemas.openxmlformats.org/drawingml/2006/main">
              <a:rPr lang="ar" sz="4100" b="1" dirty="0">
                <a:latin typeface="Times New Roman" pitchFamily="18" charset="0"/>
                <a:cs typeface="Times New Roman" pitchFamily="18" charset="0"/>
              </a:rPr>
              <a:t>  </a:t>
            </a:r>
          </a:p>
          <a:p>
            <a:pPr xmlns:a="http://schemas.openxmlformats.org/drawingml/2006/main" algn="just">
              <a:lnSpc>
                <a:spcPct val="120000"/>
              </a:lnSpc>
              <a:buFont typeface="Wingdings" panose="05000000000000000000" pitchFamily="2" charset="2"/>
              <a:buChar char="§"/>
              <a:bidi/>
            </a:pPr>
            <a:r xmlns:a="http://schemas.openxmlformats.org/drawingml/2006/main">
              <a:rPr lang="ar" sz="4100" dirty="0">
                <a:latin typeface="Times New Roman" pitchFamily="18" charset="0"/>
                <a:cs typeface="Times New Roman" pitchFamily="18" charset="0"/>
              </a:rPr>
              <a:t>حوالي 2-3 </a:t>
            </a:r>
            <a:r xmlns:a="http://schemas.openxmlformats.org/drawingml/2006/main">
              <a:rPr lang="ar" sz="4100" dirty="0" err="1">
                <a:latin typeface="Times New Roman" pitchFamily="18" charset="0"/>
                <a:cs typeface="Times New Roman" pitchFamily="18" charset="0"/>
              </a:rPr>
              <a:t>رطل </a:t>
            </a:r>
            <a:r xmlns:a="http://schemas.openxmlformats.org/drawingml/2006/main">
              <a:rPr lang="ar" sz="4100" dirty="0">
                <a:latin typeface="Times New Roman" pitchFamily="18" charset="0"/>
                <a:cs typeface="Times New Roman" pitchFamily="18" charset="0"/>
              </a:rPr>
              <a:t>(1-1.5 كجم)، قبل يوم إلى يومين من بدء المخاض؛ بسبب انخفاض إنتاج البروجسترون مما يؤدي إلى انخفاض احتباس السوائل.</a:t>
            </a:r>
          </a:p>
          <a:p>
            <a:pPr xmlns:a="http://schemas.openxmlformats.org/drawingml/2006/main" algn="just">
              <a:lnSpc>
                <a:spcPct val="120000"/>
              </a:lnSpc>
              <a:buNone/>
              <a:bidi/>
            </a:pPr>
            <a:r xmlns:a="http://schemas.openxmlformats.org/drawingml/2006/main">
              <a:rPr lang="ar" sz="4100" b="1" u="sng" dirty="0">
                <a:latin typeface="Times New Roman" pitchFamily="18" charset="0"/>
                <a:cs typeface="Times New Roman" pitchFamily="18" charset="0"/>
              </a:rPr>
              <a:t>د. انقباضات براكستون هيكس</a:t>
            </a:r>
            <a:endParaRPr xmlns:a="http://schemas.openxmlformats.org/drawingml/2006/main" lang="en-US" sz="4100" dirty="0">
              <a:latin typeface="Times New Roman" pitchFamily="18" charset="0"/>
              <a:cs typeface="Times New Roman" pitchFamily="18" charset="0"/>
            </a:endParaRPr>
          </a:p>
          <a:p>
            <a:pPr xmlns:a="http://schemas.openxmlformats.org/drawingml/2006/main" algn="just">
              <a:lnSpc>
                <a:spcPct val="120000"/>
              </a:lnSpc>
              <a:buFont typeface="Wingdings" panose="05000000000000000000" pitchFamily="2" charset="2"/>
              <a:buChar char="§"/>
              <a:bidi/>
            </a:pPr>
            <a:r xmlns:a="http://schemas.openxmlformats.org/drawingml/2006/main">
              <a:rPr lang="ar" sz="4100" dirty="0">
                <a:latin typeface="Times New Roman" pitchFamily="18" charset="0"/>
                <a:cs typeface="Times New Roman" pitchFamily="18" charset="0"/>
              </a:rPr>
              <a:t>انقباضات غير منتظمة غير مؤلمة</a:t>
            </a:r>
          </a:p>
          <a:p>
            <a:pPr algn="just">
              <a:lnSpc>
                <a:spcPct val="100000"/>
              </a:lnSpc>
              <a:buNone/>
            </a:pPr>
            <a:endParaRPr lang="en-US" sz="4000" dirty="0">
              <a:latin typeface="Times New Roman" pitchFamily="18" charset="0"/>
              <a:cs typeface="Times New Roman" pitchFamily="18" charset="0"/>
            </a:endParaRPr>
          </a:p>
          <a:p>
            <a:pPr algn="just">
              <a:lnSpc>
                <a:spcPct val="100000"/>
              </a:lnSpc>
            </a:pPr>
            <a:endParaRPr lang="en-US" sz="4000" dirty="0">
              <a:latin typeface="Times New Roman" pitchFamily="18" charset="0"/>
              <a:cs typeface="Times New Roman" pitchFamily="18" charset="0"/>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pPr xmlns:a="http://schemas.openxmlformats.org/drawingml/2006/main" algn="just">
              <a:lnSpc>
                <a:spcPct val="100000"/>
              </a:lnSpc>
              <a:bidi/>
            </a:pPr>
            <a:r xmlns:a="http://schemas.openxmlformats.org/drawingml/2006/main">
              <a:rPr lang="ar" sz="4800" b="1" dirty="0">
                <a:solidFill>
                  <a:srgbClr val="C00000"/>
                </a:solidFill>
                <a:latin typeface="Times New Roman" pitchFamily="18" charset="0"/>
                <a:cs typeface="Times New Roman" pitchFamily="18" charset="0"/>
              </a:rPr>
              <a:t>فئات الجروح</a:t>
            </a:r>
            <a:endParaRPr xmlns:a="http://schemas.openxmlformats.org/drawingml/2006/main" lang="en-US" sz="4800" dirty="0">
              <a:latin typeface="Times New Roman" pitchFamily="18" charset="0"/>
              <a:cs typeface="Times New Roman" pitchFamily="18" charset="0"/>
            </a:endParaRPr>
          </a:p>
        </p:txBody>
      </p:sp>
      <p:sp>
        <p:nvSpPr>
          <p:cNvPr id="3" name="Content Placeholder 2"/>
          <p:cNvSpPr>
            <a:spLocks noGrp="1"/>
          </p:cNvSpPr>
          <p:nvPr>
            <p:ph idx="1"/>
          </p:nvPr>
        </p:nvSpPr>
        <p:spPr>
          <a:xfrm>
            <a:off x="0" y="1289154"/>
            <a:ext cx="12192000" cy="5568846"/>
          </a:xfrm>
        </p:spPr>
        <p:txBody>
          <a:bodyPr>
            <a:normAutofit fontScale="92500"/>
          </a:bodyPr>
          <a:lstStyle/>
          <a:p>
            <a:pPr xmlns:a="http://schemas.openxmlformats.org/drawingml/2006/main" algn="just">
              <a:lnSpc>
                <a:spcPct val="100000"/>
              </a:lnSpc>
              <a:buNone/>
              <a:bidi/>
            </a:pPr>
            <a:r xmlns:a="http://schemas.openxmlformats.org/drawingml/2006/main">
              <a:rPr lang="ar" sz="3600" u="sng" dirty="0">
                <a:latin typeface="Times New Roman" pitchFamily="18" charset="0"/>
                <a:cs typeface="Times New Roman" pitchFamily="18" charset="0"/>
              </a:rPr>
              <a:t>2- تمزق الدرجة الثانية: </a:t>
            </a:r>
            <a:r xmlns:a="http://schemas.openxmlformats.org/drawingml/2006/main">
              <a:rPr lang="ar" sz="3600" dirty="0">
                <a:latin typeface="Times New Roman" pitchFamily="18" charset="0"/>
                <a:cs typeface="Times New Roman" pitchFamily="18" charset="0"/>
              </a:rPr>
              <a:t>يصيب الجلد المهبلي والأنسجة الأساسية وعضلات قاع الحوض. وعادة ما يتطلب غرزًا للمساعدة في إعادة ربط العضلات والحفاظ على الأداء الفعال لقاع الحوض.</a:t>
            </a:r>
          </a:p>
          <a:p>
            <a:pPr xmlns:a="http://schemas.openxmlformats.org/drawingml/2006/main" algn="just">
              <a:lnSpc>
                <a:spcPct val="100000"/>
              </a:lnSpc>
              <a:buNone/>
              <a:bidi/>
            </a:pPr>
            <a:r xmlns:a="http://schemas.openxmlformats.org/drawingml/2006/main">
              <a:rPr lang="ar" sz="3600" u="sng" dirty="0">
                <a:latin typeface="Times New Roman" pitchFamily="18" charset="0"/>
                <a:cs typeface="Times New Roman" pitchFamily="18" charset="0"/>
              </a:rPr>
              <a:t>3- تمزقات الدرجة الثالثة والرابعة </a:t>
            </a:r>
            <a:r xmlns:a="http://schemas.openxmlformats.org/drawingml/2006/main">
              <a:rPr lang="ar" sz="3600" dirty="0">
                <a:latin typeface="Times New Roman" pitchFamily="18" charset="0"/>
                <a:cs typeface="Times New Roman" pitchFamily="18" charset="0"/>
              </a:rPr>
              <a:t>: وهي نادرة الحدوث، وتمتد خلال الجلد المهبلي والأنسجة الكامنة وعضلات قاع الحوض وحافة فتحة الشرج، ولكنها لا تمتد مباشرة إلى فتحة الشرج.</a:t>
            </a:r>
          </a:p>
          <a:p>
            <a:pPr xmlns:a="http://schemas.openxmlformats.org/drawingml/2006/main" marL="0" indent="0" algn="just">
              <a:lnSpc>
                <a:spcPct val="100000"/>
              </a:lnSpc>
              <a:buNone/>
              <a:bidi/>
            </a:pPr>
            <a:r xmlns:a="http://schemas.openxmlformats.org/drawingml/2006/main">
              <a:rPr lang="ar" sz="3600" u="sng" dirty="0">
                <a:latin typeface="Times New Roman" pitchFamily="18" charset="0"/>
                <a:cs typeface="Times New Roman" pitchFamily="18" charset="0"/>
              </a:rPr>
              <a:t>4- تمزق الدرجة الرابعة </a:t>
            </a:r>
            <a:r xmlns:a="http://schemas.openxmlformats.org/drawingml/2006/main">
              <a:rPr lang="ar" sz="3600" dirty="0">
                <a:latin typeface="Times New Roman" pitchFamily="18" charset="0"/>
                <a:cs typeface="Times New Roman" pitchFamily="18" charset="0"/>
              </a:rPr>
              <a:t>: يشبه تمزق الدرجة الثالثة إلا أنه يمتد بالكامل إلى فتحة الشرج.</a:t>
            </a:r>
          </a:p>
          <a:p>
            <a:pPr xmlns:a="http://schemas.openxmlformats.org/drawingml/2006/main" algn="just">
              <a:lnSpc>
                <a:spcPct val="100000"/>
              </a:lnSpc>
              <a:buFont typeface="Wingdings" panose="05000000000000000000" pitchFamily="2" charset="2"/>
              <a:buChar char="Ø"/>
              <a:bidi/>
            </a:pPr>
            <a:r xmlns:a="http://schemas.openxmlformats.org/drawingml/2006/main">
              <a:rPr lang="ar" sz="3600" dirty="0">
                <a:latin typeface="Times New Roman" pitchFamily="18" charset="0"/>
                <a:cs typeface="Times New Roman" pitchFamily="18" charset="0"/>
              </a:rPr>
              <a:t>تحتاج التمزقات من الدرجة الثالثة والرابعة إلى الإصلاح وقد تتطلب نقلها إلى غرفة العمليات للحصول على تخدير عام.</a:t>
            </a:r>
          </a:p>
          <a:p>
            <a:pPr marL="0" indent="0" algn="just">
              <a:lnSpc>
                <a:spcPct val="100000"/>
              </a:lnSpc>
              <a:buNone/>
            </a:pPr>
            <a:endParaRPr lang="en-US" sz="3600" dirty="0">
              <a:latin typeface="Times New Roman" pitchFamily="18" charset="0"/>
              <a:cs typeface="Times New Roman" pitchFamily="18" charset="0"/>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910" y="0"/>
            <a:ext cx="12326910" cy="1417638"/>
          </a:xfrm>
        </p:spPr>
        <p:txBody>
          <a:bodyPr>
            <a:noAutofit/>
          </a:bodyPr>
          <a:lstStyle/>
          <a:p>
            <a:pPr xmlns:a="http://schemas.openxmlformats.org/drawingml/2006/main" algn="ctr">
              <a:lnSpc>
                <a:spcPct val="100000"/>
              </a:lnSpc>
              <a:bidi/>
            </a:pPr>
            <a:br xmlns:a="http://schemas.openxmlformats.org/drawingml/2006/main">
              <a:rPr lang="en-US" sz="6000" b="1" dirty="0">
                <a:solidFill>
                  <a:srgbClr val="C00000"/>
                </a:solidFill>
                <a:latin typeface="Times New Roman" pitchFamily="18" charset="0"/>
                <a:cs typeface="Times New Roman" pitchFamily="18" charset="0"/>
              </a:rPr>
            </a:br>
            <a:r xmlns:a="http://schemas.openxmlformats.org/drawingml/2006/main">
              <a:rPr lang="ar" b="1" dirty="0">
                <a:solidFill>
                  <a:srgbClr val="C00000"/>
                </a:solidFill>
                <a:latin typeface="Times New Roman" pitchFamily="18" charset="0"/>
                <a:cs typeface="Times New Roman" pitchFamily="18" charset="0"/>
              </a:rPr>
              <a:t>مضاعفات الولادة </a:t>
            </a:r>
            <a:br xmlns:a="http://schemas.openxmlformats.org/drawingml/2006/main">
              <a:rPr lang="en-US" b="1" dirty="0">
                <a:solidFill>
                  <a:srgbClr val="C00000"/>
                </a:solidFill>
                <a:latin typeface="Times New Roman" pitchFamily="18" charset="0"/>
                <a:cs typeface="Times New Roman" pitchFamily="18" charset="0"/>
              </a:rPr>
            </a:br>
            <a:r xmlns:a="http://schemas.openxmlformats.org/drawingml/2006/main">
              <a:rPr lang="ar" b="1" dirty="0">
                <a:solidFill>
                  <a:srgbClr val="C00000"/>
                </a:solidFill>
                <a:latin typeface="Times New Roman" pitchFamily="18" charset="0"/>
                <a:cs typeface="Times New Roman" pitchFamily="18" charset="0"/>
              </a:rPr>
              <a:t>ب) الولادة المطولة</a:t>
            </a:r>
            <a:br xmlns:a="http://schemas.openxmlformats.org/drawingml/2006/main">
              <a:rPr lang="en-US" sz="6000" dirty="0">
                <a:solidFill>
                  <a:srgbClr val="C00000"/>
                </a:solidFill>
                <a:latin typeface="Times New Roman" pitchFamily="18" charset="0"/>
                <a:cs typeface="Times New Roman" pitchFamily="18" charset="0"/>
              </a:rPr>
            </a:br>
            <a:endParaRPr xmlns:a="http://schemas.openxmlformats.org/drawingml/2006/main" lang="en-US" sz="60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528998"/>
            <a:ext cx="12191999" cy="5329002"/>
          </a:xfrm>
        </p:spPr>
        <p:txBody>
          <a:bodyPr>
            <a:normAutofit fontScale="92500"/>
          </a:bodyPr>
          <a:lstStyle/>
          <a:p>
            <a:pPr xmlns:a="http://schemas.openxmlformats.org/drawingml/2006/main" algn="just">
              <a:lnSpc>
                <a:spcPct val="100000"/>
              </a:lnSpc>
              <a:buFont typeface="Wingdings" pitchFamily="2" charset="2"/>
              <a:buChar char="§"/>
              <a:bidi/>
            </a:pPr>
            <a:r xmlns:a="http://schemas.openxmlformats.org/drawingml/2006/main">
              <a:rPr lang="ar" sz="3500" dirty="0">
                <a:latin typeface="Times New Roman" pitchFamily="18" charset="0"/>
                <a:cs typeface="Times New Roman" pitchFamily="18" charset="0"/>
              </a:rPr>
              <a:t>تحدث عندما تكون المدة المجمعة للمرحلتين </a:t>
            </a:r>
            <a:r xmlns:a="http://schemas.openxmlformats.org/drawingml/2006/main">
              <a:rPr lang="ar" sz="3500" u="sng" dirty="0">
                <a:latin typeface="Times New Roman" pitchFamily="18" charset="0"/>
                <a:cs typeface="Times New Roman" pitchFamily="18" charset="0"/>
              </a:rPr>
              <a:t>الأولى </a:t>
            </a:r>
            <a:r xmlns:a="http://schemas.openxmlformats.org/drawingml/2006/main">
              <a:rPr lang="ar" sz="3500" dirty="0">
                <a:latin typeface="Times New Roman" pitchFamily="18" charset="0"/>
                <a:cs typeface="Times New Roman" pitchFamily="18" charset="0"/>
              </a:rPr>
              <a:t>والثانية </a:t>
            </a:r>
            <a:r xmlns:a="http://schemas.openxmlformats.org/drawingml/2006/main">
              <a:rPr lang="ar" sz="3500" u="sng" dirty="0">
                <a:latin typeface="Times New Roman" pitchFamily="18" charset="0"/>
                <a:cs typeface="Times New Roman" pitchFamily="18" charset="0"/>
              </a:rPr>
              <a:t>من المخاض </a:t>
            </a:r>
            <a:r xmlns:a="http://schemas.openxmlformats.org/drawingml/2006/main">
              <a:rPr lang="ar" sz="3500" dirty="0">
                <a:latin typeface="Times New Roman" pitchFamily="18" charset="0"/>
                <a:cs typeface="Times New Roman" pitchFamily="18" charset="0"/>
              </a:rPr>
              <a:t>أكثر من 18 ساعة.</a:t>
            </a:r>
          </a:p>
          <a:p>
            <a:pPr xmlns:a="http://schemas.openxmlformats.org/drawingml/2006/main" algn="just">
              <a:lnSpc>
                <a:spcPct val="100000"/>
              </a:lnSpc>
              <a:buFont typeface="Wingdings" pitchFamily="2" charset="2"/>
              <a:buChar char="§"/>
              <a:bidi/>
            </a:pPr>
            <a:r xmlns:a="http://schemas.openxmlformats.org/drawingml/2006/main">
              <a:rPr lang="ar" sz="3500" dirty="0">
                <a:latin typeface="Times New Roman" pitchFamily="18" charset="0"/>
                <a:cs typeface="Times New Roman" pitchFamily="18" charset="0"/>
              </a:rPr>
              <a:t>وهو أكثر شيوعًا في الحمل الأول وعند النساء فوق سن 35 عامًا</a:t>
            </a:r>
          </a:p>
          <a:p>
            <a:pPr xmlns:a="http://schemas.openxmlformats.org/drawingml/2006/main" algn="just">
              <a:lnSpc>
                <a:spcPct val="100000"/>
              </a:lnSpc>
              <a:buFont typeface="Wingdings" pitchFamily="2" charset="2"/>
              <a:buChar char="§"/>
              <a:bidi/>
            </a:pPr>
            <a:r xmlns:a="http://schemas.openxmlformats.org/drawingml/2006/main">
              <a:rPr lang="ar" sz="3500" b="1" dirty="0">
                <a:latin typeface="Times New Roman" pitchFamily="18" charset="0"/>
                <a:cs typeface="Times New Roman" pitchFamily="18" charset="0"/>
              </a:rPr>
              <a:t>أسباب إطالة مدة الولادة:</a:t>
            </a:r>
          </a:p>
          <a:p>
            <a:pPr xmlns:a="http://schemas.openxmlformats.org/drawingml/2006/main" marL="0" indent="0" algn="just">
              <a:lnSpc>
                <a:spcPct val="100000"/>
              </a:lnSpc>
              <a:buNone/>
              <a:bidi/>
            </a:pPr>
            <a:r xmlns:a="http://schemas.openxmlformats.org/drawingml/2006/main">
              <a:rPr lang="ar" sz="3500" dirty="0">
                <a:latin typeface="Times New Roman" pitchFamily="18" charset="0"/>
                <a:cs typeface="Times New Roman" pitchFamily="18" charset="0"/>
              </a:rPr>
              <a:t>1- سوء العرض</a:t>
            </a:r>
          </a:p>
          <a:p>
            <a:pPr xmlns:a="http://schemas.openxmlformats.org/drawingml/2006/main" marL="0" indent="0" algn="just">
              <a:lnSpc>
                <a:spcPct val="100000"/>
              </a:lnSpc>
              <a:buNone/>
              <a:bidi/>
            </a:pPr>
            <a:r xmlns:a="http://schemas.openxmlformats.org/drawingml/2006/main">
              <a:rPr lang="ar" sz="3500" dirty="0">
                <a:latin typeface="Times New Roman" pitchFamily="18" charset="0"/>
                <a:cs typeface="Times New Roman" pitchFamily="18" charset="0"/>
              </a:rPr>
              <a:t>2- عدم التناسب الرأسي الحوضي (CPD)</a:t>
            </a:r>
          </a:p>
          <a:p>
            <a:pPr xmlns:a="http://schemas.openxmlformats.org/drawingml/2006/main" marL="0" indent="0" algn="just">
              <a:lnSpc>
                <a:spcPct val="100000"/>
              </a:lnSpc>
              <a:buNone/>
              <a:bidi/>
            </a:pPr>
            <a:r xmlns:a="http://schemas.openxmlformats.org/drawingml/2006/main">
              <a:rPr lang="ar" sz="3500" dirty="0">
                <a:latin typeface="Times New Roman" pitchFamily="18" charset="0"/>
                <a:cs typeface="Times New Roman" pitchFamily="18" charset="0"/>
              </a:rPr>
              <a:t>3- مشاكل في انقباض الرحم الحمل بتوأم أورام مثل الأورام الليفية</a:t>
            </a:r>
          </a:p>
          <a:p>
            <a:pPr xmlns:a="http://schemas.openxmlformats.org/drawingml/2006/main" marL="0" indent="0" algn="just">
              <a:lnSpc>
                <a:spcPct val="100000"/>
              </a:lnSpc>
              <a:buNone/>
              <a:bidi/>
            </a:pPr>
            <a:r xmlns:a="http://schemas.openxmlformats.org/drawingml/2006/main">
              <a:rPr lang="ar" sz="3500" dirty="0">
                <a:latin typeface="Times New Roman" pitchFamily="18" charset="0"/>
                <a:cs typeface="Times New Roman" pitchFamily="18" charset="0"/>
              </a:rPr>
              <a:t>4- استخدام المهدئات والتخدير</a:t>
            </a:r>
          </a:p>
          <a:p>
            <a:pPr algn="just">
              <a:lnSpc>
                <a:spcPct val="100000"/>
              </a:lnSpc>
            </a:pPr>
            <a:endParaRPr lang="en-US" dirty="0">
              <a:latin typeface="Times New Roman" pitchFamily="18" charset="0"/>
              <a:cs typeface="Times New Roman" pitchFamily="18" charset="0"/>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pPr xmlns:a="http://schemas.openxmlformats.org/drawingml/2006/main" algn="ctr">
              <a:lnSpc>
                <a:spcPct val="100000"/>
              </a:lnSpc>
              <a:bidi/>
            </a:pPr>
            <a:br xmlns:a="http://schemas.openxmlformats.org/drawingml/2006/main">
              <a:rPr lang="en-US" sz="5400" b="1" dirty="0">
                <a:solidFill>
                  <a:srgbClr val="C00000"/>
                </a:solidFill>
                <a:latin typeface="Times New Roman" pitchFamily="18" charset="0"/>
                <a:cs typeface="Times New Roman" pitchFamily="18" charset="0"/>
              </a:rPr>
            </a:br>
            <a:br xmlns:a="http://schemas.openxmlformats.org/drawingml/2006/main">
              <a:rPr lang="en-US" sz="5400" b="1" dirty="0">
                <a:solidFill>
                  <a:srgbClr val="C00000"/>
                </a:solidFill>
                <a:latin typeface="Times New Roman" pitchFamily="18" charset="0"/>
                <a:cs typeface="Times New Roman" pitchFamily="18" charset="0"/>
              </a:rPr>
            </a:br>
            <a:r xmlns:a="http://schemas.openxmlformats.org/drawingml/2006/main">
              <a:rPr lang="ar" sz="5400" b="1" dirty="0">
                <a:solidFill>
                  <a:srgbClr val="C00000"/>
                </a:solidFill>
                <a:latin typeface="Times New Roman" pitchFamily="18" charset="0"/>
                <a:cs typeface="Times New Roman" pitchFamily="18" charset="0"/>
              </a:rPr>
              <a:t>مخاطر الولادة المطولة</a:t>
            </a:r>
            <a:br xmlns:a="http://schemas.openxmlformats.org/drawingml/2006/main">
              <a:rPr lang="en-US" sz="5400" b="1" dirty="0">
                <a:solidFill>
                  <a:srgbClr val="C00000"/>
                </a:solidFill>
                <a:latin typeface="Times New Roman" pitchFamily="18" charset="0"/>
                <a:cs typeface="Times New Roman" pitchFamily="18" charset="0"/>
              </a:rPr>
            </a:br>
            <a:br xmlns:a="http://schemas.openxmlformats.org/drawingml/2006/main">
              <a:rPr lang="en-US" sz="5400" dirty="0">
                <a:solidFill>
                  <a:srgbClr val="C00000"/>
                </a:solidFill>
                <a:latin typeface="Times New Roman" pitchFamily="18" charset="0"/>
                <a:cs typeface="Times New Roman" pitchFamily="18" charset="0"/>
              </a:rPr>
            </a:br>
            <a:endParaRPr xmlns:a="http://schemas.openxmlformats.org/drawingml/2006/main" lang="en-US" sz="54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34911" y="1600200"/>
            <a:ext cx="11782269" cy="5029200"/>
          </a:xfrm>
        </p:spPr>
        <p:txBody>
          <a:bodyPr>
            <a:normAutofit/>
          </a:bodyPr>
          <a:lstStyle/>
          <a:p>
            <a:pPr xmlns:a="http://schemas.openxmlformats.org/drawingml/2006/main" algn="just">
              <a:lnSpc>
                <a:spcPct val="100000"/>
              </a:lnSpc>
              <a:buNone/>
              <a:bidi/>
            </a:pPr>
            <a:r xmlns:a="http://schemas.openxmlformats.org/drawingml/2006/main">
              <a:rPr lang="ar" sz="4800" dirty="0">
                <a:latin typeface="Times New Roman" pitchFamily="18" charset="0"/>
                <a:cs typeface="Times New Roman" pitchFamily="18" charset="0"/>
              </a:rPr>
              <a:t>1- ضائقة الجنين</a:t>
            </a:r>
          </a:p>
          <a:p>
            <a:pPr xmlns:a="http://schemas.openxmlformats.org/drawingml/2006/main" algn="just">
              <a:lnSpc>
                <a:spcPct val="100000"/>
              </a:lnSpc>
              <a:buNone/>
              <a:bidi/>
            </a:pPr>
            <a:r xmlns:a="http://schemas.openxmlformats.org/drawingml/2006/main">
              <a:rPr lang="ar" sz="4800" dirty="0">
                <a:latin typeface="Times New Roman" pitchFamily="18" charset="0"/>
                <a:cs typeface="Times New Roman" pitchFamily="18" charset="0"/>
              </a:rPr>
              <a:t>2- نزيف في دماغ الجنين</a:t>
            </a:r>
          </a:p>
          <a:p>
            <a:pPr xmlns:a="http://schemas.openxmlformats.org/drawingml/2006/main" algn="just">
              <a:lnSpc>
                <a:spcPct val="100000"/>
              </a:lnSpc>
              <a:buNone/>
              <a:bidi/>
            </a:pPr>
            <a:r xmlns:a="http://schemas.openxmlformats.org/drawingml/2006/main">
              <a:rPr lang="ar" sz="4800" dirty="0">
                <a:latin typeface="Times New Roman" pitchFamily="18" charset="0"/>
                <a:cs typeface="Times New Roman" pitchFamily="18" charset="0"/>
              </a:rPr>
              <a:t>3-زيادة فرص إجراء عملية </a:t>
            </a:r>
            <a:r xmlns:a="http://schemas.openxmlformats.org/drawingml/2006/main">
              <a:rPr lang="ar" sz="4800" dirty="0" err="1">
                <a:latin typeface="Times New Roman" pitchFamily="18" charset="0"/>
                <a:cs typeface="Times New Roman" pitchFamily="18" charset="0"/>
              </a:rPr>
              <a:t>الولادة القيصرية </a:t>
            </a:r>
            <a:r xmlns:a="http://schemas.openxmlformats.org/drawingml/2006/main">
              <a:rPr lang="ar" sz="4800" dirty="0">
                <a:latin typeface="Times New Roman" pitchFamily="18" charset="0"/>
                <a:cs typeface="Times New Roman" pitchFamily="18" charset="0"/>
              </a:rPr>
              <a:t>.</a:t>
            </a:r>
          </a:p>
          <a:p>
            <a:pPr xmlns:a="http://schemas.openxmlformats.org/drawingml/2006/main" algn="just">
              <a:lnSpc>
                <a:spcPct val="100000"/>
              </a:lnSpc>
              <a:buNone/>
              <a:bidi/>
            </a:pPr>
            <a:r xmlns:a="http://schemas.openxmlformats.org/drawingml/2006/main">
              <a:rPr lang="ar" sz="4800" dirty="0">
                <a:latin typeface="Times New Roman" pitchFamily="18" charset="0"/>
                <a:cs typeface="Times New Roman" pitchFamily="18" charset="0"/>
              </a:rPr>
              <a:t>4- إصابة الطفل بالشلل الدماغي.</a:t>
            </a:r>
          </a:p>
          <a:p>
            <a:pPr algn="just">
              <a:lnSpc>
                <a:spcPct val="100000"/>
              </a:lnSpc>
            </a:pPr>
            <a:endParaRPr lang="en-US" sz="4800" dirty="0">
              <a:latin typeface="Times New Roman" pitchFamily="18" charset="0"/>
              <a:cs typeface="Times New Roman" pitchFamily="18" charset="0"/>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pPr xmlns:a="http://schemas.openxmlformats.org/drawingml/2006/main" algn="ctr">
              <a:lnSpc>
                <a:spcPct val="100000"/>
              </a:lnSpc>
              <a:bidi/>
            </a:pPr>
            <a:br xmlns:a="http://schemas.openxmlformats.org/drawingml/2006/main">
              <a:rPr lang="en-US" sz="4800" b="1" dirty="0">
                <a:latin typeface="Times New Roman" pitchFamily="18" charset="0"/>
                <a:cs typeface="Times New Roman" pitchFamily="18" charset="0"/>
              </a:rPr>
            </a:br>
            <a:r xmlns:a="http://schemas.openxmlformats.org/drawingml/2006/main">
              <a:rPr lang="ar" b="1" dirty="0">
                <a:solidFill>
                  <a:srgbClr val="C00000"/>
                </a:solidFill>
                <a:latin typeface="Times New Roman" pitchFamily="18" charset="0"/>
                <a:cs typeface="Times New Roman" pitchFamily="18" charset="0"/>
              </a:rPr>
              <a:t>إدارة المخاض المطول</a:t>
            </a:r>
            <a:br xmlns:a="http://schemas.openxmlformats.org/drawingml/2006/main">
              <a:rPr lang="en-US" b="1" dirty="0">
                <a:solidFill>
                  <a:srgbClr val="C00000"/>
                </a:solidFill>
                <a:latin typeface="Times New Roman" pitchFamily="18" charset="0"/>
                <a:cs typeface="Times New Roman" pitchFamily="18" charset="0"/>
              </a:rPr>
            </a:br>
            <a:endParaRPr xmlns:a="http://schemas.openxmlformats.org/drawingml/2006/main" lang="en-US" sz="48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269823" y="1600200"/>
            <a:ext cx="11782269" cy="5257800"/>
          </a:xfrm>
        </p:spPr>
        <p:txBody>
          <a:bodyPr>
            <a:normAutofit/>
          </a:bodyPr>
          <a:lstStyle/>
          <a:p>
            <a:pPr xmlns:a="http://schemas.openxmlformats.org/drawingml/2006/main" algn="just">
              <a:lnSpc>
                <a:spcPct val="100000"/>
              </a:lnSpc>
              <a:buNone/>
              <a:bidi/>
            </a:pPr>
            <a:r xmlns:a="http://schemas.openxmlformats.org/drawingml/2006/main">
              <a:rPr lang="ar" sz="3600" dirty="0">
                <a:latin typeface="Times New Roman" pitchFamily="18" charset="0"/>
                <a:cs typeface="Times New Roman" pitchFamily="18" charset="0"/>
              </a:rPr>
              <a:t>1- بعد 3 سم من التوسع، إذا لم يحدث التوسع لفترة زمنية معقولة، </a:t>
            </a:r>
            <a:r xmlns:a="http://schemas.openxmlformats.org/drawingml/2006/main">
              <a:rPr lang="ar" sz="3600" dirty="0">
                <a:latin typeface="Times New Roman" pitchFamily="18" charset="0"/>
                <a:cs typeface="Times New Roman" pitchFamily="18" charset="0"/>
              </a:rPr>
              <a:t>يتم البدء </a:t>
            </a:r>
            <a:r xmlns:a="http://schemas.openxmlformats.org/drawingml/2006/main">
              <a:rPr lang="ar" sz="3600" u="sng" dirty="0">
                <a:latin typeface="Times New Roman" pitchFamily="18" charset="0"/>
                <a:cs typeface="Times New Roman" pitchFamily="18" charset="0"/>
              </a:rPr>
              <a:t>في حقن الأوكسيتوسين .</a:t>
            </a:r>
          </a:p>
          <a:p>
            <a:pPr xmlns:a="http://schemas.openxmlformats.org/drawingml/2006/main" marL="0" indent="0" algn="just">
              <a:lnSpc>
                <a:spcPct val="100000"/>
              </a:lnSpc>
              <a:buNone/>
              <a:bidi/>
            </a:pPr>
            <a:r xmlns:a="http://schemas.openxmlformats.org/drawingml/2006/main">
              <a:rPr lang="ar" sz="3600" dirty="0">
                <a:latin typeface="Times New Roman" pitchFamily="18" charset="0"/>
                <a:cs typeface="Times New Roman" pitchFamily="18" charset="0"/>
              </a:rPr>
              <a:t>2- إعطاء </a:t>
            </a:r>
            <a:r xmlns:a="http://schemas.openxmlformats.org/drawingml/2006/main">
              <a:rPr lang="ar" sz="3600" dirty="0" err="1">
                <a:latin typeface="Times New Roman" pitchFamily="18" charset="0"/>
                <a:cs typeface="Times New Roman" pitchFamily="18" charset="0"/>
              </a:rPr>
              <a:t>دواء إيبيدوسين </a:t>
            </a:r>
            <a:r xmlns:a="http://schemas.openxmlformats.org/drawingml/2006/main">
              <a:rPr lang="ar" sz="3600" dirty="0">
                <a:latin typeface="Times New Roman" pitchFamily="18" charset="0"/>
                <a:cs typeface="Times New Roman" pitchFamily="18" charset="0"/>
              </a:rPr>
              <a:t>أو </a:t>
            </a:r>
            <a:r xmlns:a="http://schemas.openxmlformats.org/drawingml/2006/main">
              <a:rPr lang="ar" sz="3600" dirty="0" err="1">
                <a:latin typeface="Times New Roman" pitchFamily="18" charset="0"/>
                <a:cs typeface="Times New Roman" pitchFamily="18" charset="0"/>
              </a:rPr>
              <a:t>بوسكوبان </a:t>
            </a:r>
            <a:r xmlns:a="http://schemas.openxmlformats.org/drawingml/2006/main">
              <a:rPr lang="ar" sz="3600" dirty="0">
                <a:latin typeface="Times New Roman" pitchFamily="18" charset="0"/>
                <a:cs typeface="Times New Roman" pitchFamily="18" charset="0"/>
              </a:rPr>
              <a:t>لتليين عنق الرحم.</a:t>
            </a:r>
          </a:p>
          <a:p>
            <a:pPr xmlns:a="http://schemas.openxmlformats.org/drawingml/2006/main" marL="0" indent="0" algn="just">
              <a:lnSpc>
                <a:spcPct val="100000"/>
              </a:lnSpc>
              <a:buNone/>
              <a:bidi/>
            </a:pPr>
            <a:r xmlns:a="http://schemas.openxmlformats.org/drawingml/2006/main">
              <a:rPr lang="ar" sz="3600" dirty="0">
                <a:latin typeface="Times New Roman" pitchFamily="18" charset="0"/>
                <a:cs typeface="Times New Roman" pitchFamily="18" charset="0"/>
              </a:rPr>
              <a:t>3- مراقبة صارمة: FHS، اتساع عنق الرحم</a:t>
            </a:r>
          </a:p>
          <a:p>
            <a:pPr xmlns:a="http://schemas.openxmlformats.org/drawingml/2006/main" marL="0" indent="0" algn="just">
              <a:lnSpc>
                <a:spcPct val="100000"/>
              </a:lnSpc>
              <a:buNone/>
              <a:bidi/>
            </a:pPr>
            <a:r xmlns:a="http://schemas.openxmlformats.org/drawingml/2006/main">
              <a:rPr lang="ar" sz="3600" dirty="0">
                <a:latin typeface="Times New Roman" pitchFamily="18" charset="0"/>
                <a:cs typeface="Times New Roman" pitchFamily="18" charset="0"/>
              </a:rPr>
              <a:t>4- في حالة وجود ضائقة جنينية يجب إجراء عملية قيصرية.</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931" y="0"/>
            <a:ext cx="12087069" cy="1417638"/>
          </a:xfrm>
        </p:spPr>
        <p:txBody>
          <a:bodyPr>
            <a:noAutofit/>
          </a:bodyPr>
          <a:lstStyle/>
          <a:p>
            <a:pPr xmlns:a="http://schemas.openxmlformats.org/drawingml/2006/main" algn="ctr">
              <a:lnSpc>
                <a:spcPct val="100000"/>
              </a:lnSpc>
              <a:bidi/>
            </a:pPr>
            <a:br xmlns:a="http://schemas.openxmlformats.org/drawingml/2006/main">
              <a:rPr lang="en-US" sz="4800" b="1" dirty="0">
                <a:latin typeface="Times New Roman" pitchFamily="18" charset="0"/>
                <a:cs typeface="Times New Roman" pitchFamily="18" charset="0"/>
              </a:rPr>
            </a:br>
            <a:br xmlns:a="http://schemas.openxmlformats.org/drawingml/2006/main">
              <a:rPr lang="en-US" sz="4800" b="1" dirty="0">
                <a:latin typeface="Times New Roman" pitchFamily="18" charset="0"/>
                <a:cs typeface="Times New Roman" pitchFamily="18" charset="0"/>
              </a:rPr>
            </a:br>
            <a:r xmlns:a="http://schemas.openxmlformats.org/drawingml/2006/main">
              <a:rPr lang="ar" sz="4800" b="1" dirty="0">
                <a:solidFill>
                  <a:srgbClr val="C00000"/>
                </a:solidFill>
                <a:latin typeface="Times New Roman" pitchFamily="18" charset="0"/>
                <a:cs typeface="Times New Roman" pitchFamily="18" charset="0"/>
              </a:rPr>
              <a:t>مضاعفات الولادة </a:t>
            </a:r>
            <a:br xmlns:a="http://schemas.openxmlformats.org/drawingml/2006/main">
              <a:rPr lang="en-US" sz="4800" b="1" dirty="0">
                <a:solidFill>
                  <a:srgbClr val="C00000"/>
                </a:solidFill>
                <a:latin typeface="Times New Roman" pitchFamily="18" charset="0"/>
                <a:cs typeface="Times New Roman" pitchFamily="18" charset="0"/>
              </a:rPr>
            </a:br>
            <a:r xmlns:a="http://schemas.openxmlformats.org/drawingml/2006/main">
              <a:rPr lang="ar" sz="4800" b="1" dirty="0">
                <a:solidFill>
                  <a:srgbClr val="C00000"/>
                </a:solidFill>
                <a:latin typeface="Times New Roman" pitchFamily="18" charset="0"/>
                <a:cs typeface="Times New Roman" pitchFamily="18" charset="0"/>
              </a:rPr>
              <a:t>ج) الكيس الأمنيوسي غير الممزق</a:t>
            </a:r>
            <a:br xmlns:a="http://schemas.openxmlformats.org/drawingml/2006/main">
              <a:rPr lang="en-US" sz="4800" b="1" dirty="0">
                <a:latin typeface="Times New Roman" pitchFamily="18" charset="0"/>
                <a:cs typeface="Times New Roman" pitchFamily="18" charset="0"/>
              </a:rPr>
            </a:br>
            <a:br xmlns:a="http://schemas.openxmlformats.org/drawingml/2006/main">
              <a:rPr lang="en-US" sz="4800" dirty="0">
                <a:latin typeface="Times New Roman" pitchFamily="18" charset="0"/>
                <a:cs typeface="Times New Roman" pitchFamily="18" charset="0"/>
              </a:rPr>
            </a:br>
            <a:endParaRPr xmlns:a="http://schemas.openxmlformats.org/drawingml/2006/main" lang="en-US" sz="4800" dirty="0">
              <a:latin typeface="Times New Roman" pitchFamily="18" charset="0"/>
              <a:cs typeface="Times New Roman" pitchFamily="18" charset="0"/>
            </a:endParaRPr>
          </a:p>
        </p:txBody>
      </p:sp>
      <p:sp>
        <p:nvSpPr>
          <p:cNvPr id="3" name="Content Placeholder 2"/>
          <p:cNvSpPr>
            <a:spLocks noGrp="1"/>
          </p:cNvSpPr>
          <p:nvPr>
            <p:ph idx="1"/>
          </p:nvPr>
        </p:nvSpPr>
        <p:spPr>
          <a:xfrm>
            <a:off x="0" y="1648918"/>
            <a:ext cx="8679305" cy="5056681"/>
          </a:xfrm>
        </p:spPr>
        <p:txBody>
          <a:bodyPr>
            <a:normAutofit/>
          </a:bodyPr>
          <a:lstStyle/>
          <a:p>
            <a:pPr xmlns:a="http://schemas.openxmlformats.org/drawingml/2006/main" algn="just">
              <a:lnSpc>
                <a:spcPct val="100000"/>
              </a:lnSpc>
              <a:buNone/>
              <a:bidi/>
            </a:pPr>
            <a:r xmlns:a="http://schemas.openxmlformats.org/drawingml/2006/main">
              <a:rPr lang="ar" sz="4000" dirty="0">
                <a:latin typeface="Times New Roman" pitchFamily="18" charset="0"/>
                <a:cs typeface="Times New Roman" pitchFamily="18" charset="0"/>
              </a:rPr>
              <a:t>ثقب الكيس ودفعه بعيدًا عن الطفل.</a:t>
            </a:r>
          </a:p>
          <a:p>
            <a:pPr xmlns:a="http://schemas.openxmlformats.org/drawingml/2006/main" algn="just">
              <a:lnSpc>
                <a:spcPct val="100000"/>
              </a:lnSpc>
              <a:buNone/>
              <a:bidi/>
            </a:pPr>
            <a:r xmlns:a="http://schemas.openxmlformats.org/drawingml/2006/main">
              <a:rPr lang="ar" sz="4000" b="1" u="sng" dirty="0" err="1">
                <a:latin typeface="Times New Roman" pitchFamily="18" charset="0"/>
                <a:cs typeface="Times New Roman" pitchFamily="18" charset="0"/>
              </a:rPr>
              <a:t>عملية بضع السلى </a:t>
            </a:r>
            <a:r xmlns:a="http://schemas.openxmlformats.org/drawingml/2006/main">
              <a:rPr lang="ar" sz="4000" b="1" u="sng" dirty="0">
                <a:latin typeface="Times New Roman" pitchFamily="18" charset="0"/>
                <a:cs typeface="Times New Roman" pitchFamily="18" charset="0"/>
              </a:rPr>
              <a:t>:</a:t>
            </a:r>
          </a:p>
          <a:p>
            <a:pPr xmlns:a="http://schemas.openxmlformats.org/drawingml/2006/main" algn="just">
              <a:lnSpc>
                <a:spcPct val="100000"/>
              </a:lnSpc>
              <a:buFont typeface="Wingdings" panose="05000000000000000000" pitchFamily="2" charset="2"/>
              <a:buChar char="§"/>
              <a:bidi/>
            </a:pPr>
            <a:r xmlns:a="http://schemas.openxmlformats.org/drawingml/2006/main">
              <a:rPr lang="ar" sz="4000" dirty="0">
                <a:latin typeface="Times New Roman" pitchFamily="18" charset="0"/>
                <a:cs typeface="Times New Roman" pitchFamily="18" charset="0"/>
              </a:rPr>
              <a:t>تمزق الأغشية بشكل اصطناعي عند اتساع 3 سم أو أكثر.</a:t>
            </a:r>
          </a:p>
          <a:p>
            <a:pPr xmlns:a="http://schemas.openxmlformats.org/drawingml/2006/main" algn="just">
              <a:lnSpc>
                <a:spcPct val="100000"/>
              </a:lnSpc>
              <a:buFont typeface="Wingdings" panose="05000000000000000000" pitchFamily="2" charset="2"/>
              <a:buChar char="§"/>
              <a:bidi/>
            </a:pPr>
            <a:r xmlns:a="http://schemas.openxmlformats.org/drawingml/2006/main">
              <a:rPr lang="ar" sz="4000" dirty="0">
                <a:latin typeface="Times New Roman" pitchFamily="18" charset="0"/>
                <a:cs typeface="Times New Roman" pitchFamily="18" charset="0"/>
              </a:rPr>
              <a:t>تتضمن هذه التقنية ثقب الأغشية الجنينية بأداة بلاستيكية معقمة (خطاف السلى).</a:t>
            </a:r>
          </a:p>
        </p:txBody>
      </p:sp>
      <p:pic>
        <p:nvPicPr>
          <p:cNvPr id="6" name="Picture 5">
            <a:extLst>
              <a:ext uri="{FF2B5EF4-FFF2-40B4-BE49-F238E27FC236}">
                <a16:creationId xmlns:a16="http://schemas.microsoft.com/office/drawing/2014/main" id="{7BEEEFEF-35B8-BD2F-A22A-E677644E7467}"/>
              </a:ext>
            </a:extLst>
          </p:cNvPr>
          <p:cNvPicPr>
            <a:picLocks noChangeAspect="1"/>
          </p:cNvPicPr>
          <p:nvPr/>
        </p:nvPicPr>
        <p:blipFill>
          <a:blip r:embed="rId2"/>
          <a:stretch>
            <a:fillRect/>
          </a:stretch>
        </p:blipFill>
        <p:spPr>
          <a:xfrm>
            <a:off x="9278910" y="2023672"/>
            <a:ext cx="2913089" cy="4834328"/>
          </a:xfrm>
          <a:prstGeom prst="rect">
            <a:avLst/>
          </a:prstGeom>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911" y="0"/>
            <a:ext cx="11707319" cy="1417638"/>
          </a:xfrm>
        </p:spPr>
        <p:txBody>
          <a:bodyPr>
            <a:noAutofit/>
          </a:bodyPr>
          <a:lstStyle/>
          <a:p>
            <a:pPr xmlns:a="http://schemas.openxmlformats.org/drawingml/2006/main" algn="ctr">
              <a:lnSpc>
                <a:spcPct val="100000"/>
              </a:lnSpc>
              <a:bidi/>
            </a:pPr>
            <a:br xmlns:a="http://schemas.openxmlformats.org/drawingml/2006/main">
              <a:rPr lang="en-US" sz="4800" b="1" dirty="0">
                <a:solidFill>
                  <a:srgbClr val="C00000"/>
                </a:solidFill>
                <a:latin typeface="Times New Roman" pitchFamily="18" charset="0"/>
                <a:cs typeface="Times New Roman" pitchFamily="18" charset="0"/>
              </a:rPr>
            </a:br>
            <a:r xmlns:a="http://schemas.openxmlformats.org/drawingml/2006/main">
              <a:rPr lang="ar" sz="4800" b="1" dirty="0">
                <a:solidFill>
                  <a:srgbClr val="C00000"/>
                </a:solidFill>
                <a:latin typeface="Times New Roman" pitchFamily="18" charset="0"/>
                <a:cs typeface="Times New Roman" pitchFamily="18" charset="0"/>
              </a:rPr>
              <a:t>مضاعفات الولادة </a:t>
            </a:r>
            <a:br xmlns:a="http://schemas.openxmlformats.org/drawingml/2006/main">
              <a:rPr lang="en-US" sz="4800" b="1" dirty="0">
                <a:solidFill>
                  <a:srgbClr val="C00000"/>
                </a:solidFill>
                <a:latin typeface="Times New Roman" pitchFamily="18" charset="0"/>
                <a:cs typeface="Times New Roman" pitchFamily="18" charset="0"/>
              </a:rPr>
            </a:br>
            <a:r xmlns:a="http://schemas.openxmlformats.org/drawingml/2006/main">
              <a:rPr lang="ar" sz="4800" b="1" dirty="0">
                <a:solidFill>
                  <a:srgbClr val="C00000"/>
                </a:solidFill>
                <a:latin typeface="Times New Roman" pitchFamily="18" charset="0"/>
                <a:cs typeface="Times New Roman" pitchFamily="18" charset="0"/>
              </a:rPr>
              <a:t>د) التفاف الحبل السري حول الرقبة</a:t>
            </a:r>
            <a:br xmlns:a="http://schemas.openxmlformats.org/drawingml/2006/main">
              <a:rPr lang="en-US" sz="4800" b="1" dirty="0">
                <a:solidFill>
                  <a:srgbClr val="C00000"/>
                </a:solidFill>
                <a:latin typeface="Times New Roman" pitchFamily="18" charset="0"/>
                <a:cs typeface="Times New Roman" pitchFamily="18" charset="0"/>
              </a:rPr>
            </a:br>
            <a:endParaRPr xmlns:a="http://schemas.openxmlformats.org/drawingml/2006/main" lang="en-US" sz="48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34911" y="1903752"/>
            <a:ext cx="12057089" cy="4954248"/>
          </a:xfrm>
        </p:spPr>
        <p:txBody>
          <a:bodyPr>
            <a:normAutofit/>
          </a:bodyPr>
          <a:lstStyle/>
          <a:p>
            <a:pPr xmlns:a="http://schemas.openxmlformats.org/drawingml/2006/main" algn="just">
              <a:lnSpc>
                <a:spcPct val="100000"/>
              </a:lnSpc>
              <a:bidi/>
            </a:pPr>
            <a:r xmlns:a="http://schemas.openxmlformats.org/drawingml/2006/main">
              <a:rPr lang="ar" sz="4400" dirty="0">
                <a:latin typeface="Times New Roman" pitchFamily="18" charset="0"/>
                <a:cs typeface="Times New Roman" pitchFamily="18" charset="0"/>
              </a:rPr>
              <a:t>قم بتمرير الحبل بلطف فوق رأس الطفل.</a:t>
            </a:r>
          </a:p>
          <a:p>
            <a:pPr xmlns:a="http://schemas.openxmlformats.org/drawingml/2006/main" algn="just">
              <a:lnSpc>
                <a:spcPct val="100000"/>
              </a:lnSpc>
              <a:bidi/>
            </a:pPr>
            <a:r xmlns:a="http://schemas.openxmlformats.org/drawingml/2006/main">
              <a:rPr lang="ar" sz="4400" dirty="0">
                <a:latin typeface="Times New Roman" pitchFamily="18" charset="0"/>
                <a:cs typeface="Times New Roman" pitchFamily="18" charset="0"/>
              </a:rPr>
              <a:t>إذا لم يكن من الممكن تمرير الحبل فوق الرأس:</a:t>
            </a:r>
          </a:p>
          <a:p>
            <a:pPr xmlns:a="http://schemas.openxmlformats.org/drawingml/2006/main" algn="just">
              <a:lnSpc>
                <a:spcPct val="100000"/>
              </a:lnSpc>
              <a:buNone/>
              <a:bidi/>
            </a:pPr>
            <a:r xmlns:a="http://schemas.openxmlformats.org/drawingml/2006/main">
              <a:rPr lang="ar" sz="4400" dirty="0">
                <a:latin typeface="Times New Roman" pitchFamily="18" charset="0"/>
                <a:cs typeface="Times New Roman" pitchFamily="18" charset="0"/>
              </a:rPr>
              <a:t>أ. المشبك في مكانين</a:t>
            </a:r>
          </a:p>
          <a:p>
            <a:pPr xmlns:a="http://schemas.openxmlformats.org/drawingml/2006/main" algn="just">
              <a:lnSpc>
                <a:spcPct val="100000"/>
              </a:lnSpc>
              <a:buNone/>
              <a:bidi/>
            </a:pPr>
            <a:r xmlns:a="http://schemas.openxmlformats.org/drawingml/2006/main">
              <a:rPr lang="ar" sz="4400" dirty="0">
                <a:latin typeface="Times New Roman" pitchFamily="18" charset="0"/>
                <a:cs typeface="Times New Roman" pitchFamily="18" charset="0"/>
              </a:rPr>
              <a:t>ب. القطع بين المشابك بالمقص الجراحي</a:t>
            </a:r>
          </a:p>
          <a:p>
            <a:pPr xmlns:a="http://schemas.openxmlformats.org/drawingml/2006/main" algn="just">
              <a:lnSpc>
                <a:spcPct val="100000"/>
              </a:lnSpc>
              <a:buNone/>
              <a:bidi/>
            </a:pPr>
            <a:r xmlns:a="http://schemas.openxmlformats.org/drawingml/2006/main">
              <a:rPr lang="ar" sz="4400" b="1" dirty="0">
                <a:latin typeface="Times New Roman" pitchFamily="18" charset="0"/>
                <a:cs typeface="Times New Roman" pitchFamily="18" charset="0"/>
              </a:rPr>
              <a:t> </a:t>
            </a:r>
            <a:endParaRPr xmlns:a="http://schemas.openxmlformats.org/drawingml/2006/main" lang="en-US" sz="4400" dirty="0">
              <a:latin typeface="Times New Roman" pitchFamily="18" charset="0"/>
              <a:cs typeface="Times New Roman" pitchFamily="18" charset="0"/>
            </a:endParaRPr>
          </a:p>
          <a:p>
            <a:pPr algn="just">
              <a:lnSpc>
                <a:spcPct val="100000"/>
              </a:lnSpc>
            </a:pPr>
            <a:endParaRPr lang="en-US" dirty="0">
              <a:latin typeface="Times New Roman" pitchFamily="18" charset="0"/>
              <a:cs typeface="Times New Roman" pitchFamily="18" charset="0"/>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677338" cy="1858780"/>
          </a:xfrm>
        </p:spPr>
        <p:txBody>
          <a:bodyPr>
            <a:noAutofit/>
          </a:bodyPr>
          <a:lstStyle/>
          <a:p>
            <a:pPr xmlns:a="http://schemas.openxmlformats.org/drawingml/2006/main" algn="ctr">
              <a:lnSpc>
                <a:spcPct val="100000"/>
              </a:lnSpc>
              <a:bidi/>
            </a:pPr>
            <a:r xmlns:a="http://schemas.openxmlformats.org/drawingml/2006/main">
              <a:rPr lang="ar" sz="6000" b="1" dirty="0">
                <a:solidFill>
                  <a:srgbClr val="C00000"/>
                </a:solidFill>
                <a:latin typeface="Times New Roman" pitchFamily="18" charset="0"/>
                <a:cs typeface="Times New Roman" pitchFamily="18" charset="0"/>
              </a:rPr>
              <a:t>مضاعفات الولادة هـ) الولادة المقعدية</a:t>
            </a:r>
            <a:endParaRPr xmlns:a="http://schemas.openxmlformats.org/drawingml/2006/main" lang="en-US" sz="60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2098623"/>
            <a:ext cx="12192000" cy="4530777"/>
          </a:xfrm>
        </p:spPr>
        <p:txBody>
          <a:bodyPr>
            <a:noAutofit/>
          </a:bodyPr>
          <a:lstStyle/>
          <a:p>
            <a:pPr xmlns:a="http://schemas.openxmlformats.org/drawingml/2006/main" algn="just">
              <a:lnSpc>
                <a:spcPct val="100000"/>
              </a:lnSpc>
              <a:buFont typeface="Wingdings" pitchFamily="2" charset="2"/>
              <a:buChar char="§"/>
              <a:bidi/>
            </a:pPr>
            <a:r xmlns:a="http://schemas.openxmlformats.org/drawingml/2006/main">
              <a:rPr lang="ar" sz="4400" dirty="0">
                <a:latin typeface="Times New Roman" pitchFamily="18" charset="0"/>
                <a:cs typeface="Times New Roman" pitchFamily="18" charset="0"/>
              </a:rPr>
              <a:t>الجزء المقدم هو الأرداف أو الساقين</a:t>
            </a:r>
          </a:p>
          <a:p>
            <a:pPr xmlns:a="http://schemas.openxmlformats.org/drawingml/2006/main" algn="just">
              <a:lnSpc>
                <a:spcPct val="100000"/>
              </a:lnSpc>
              <a:buFont typeface="Wingdings" pitchFamily="2" charset="2"/>
              <a:buChar char="§"/>
              <a:bidi/>
            </a:pPr>
            <a:r xmlns:a="http://schemas.openxmlformats.org/drawingml/2006/main">
              <a:rPr lang="ar" sz="4400" dirty="0">
                <a:latin typeface="Times New Roman" pitchFamily="18" charset="0"/>
                <a:cs typeface="Times New Roman" pitchFamily="18" charset="0"/>
              </a:rPr>
              <a:t>الولادة مثل الولادة الطبيعية.</a:t>
            </a:r>
          </a:p>
          <a:p>
            <a:pPr xmlns:a="http://schemas.openxmlformats.org/drawingml/2006/main" algn="just">
              <a:lnSpc>
                <a:spcPct val="100000"/>
              </a:lnSpc>
              <a:buFont typeface="Wingdings" pitchFamily="2" charset="2"/>
              <a:buChar char="§"/>
              <a:bidi/>
            </a:pPr>
            <a:r xmlns:a="http://schemas.openxmlformats.org/drawingml/2006/main">
              <a:rPr lang="ar" sz="4400" dirty="0">
                <a:latin typeface="Times New Roman" pitchFamily="18" charset="0"/>
                <a:cs typeface="Times New Roman" pitchFamily="18" charset="0"/>
              </a:rPr>
              <a:t>ادعم الطفل عندما يخرج.</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892" y="-1"/>
            <a:ext cx="11722308" cy="2323475"/>
          </a:xfrm>
        </p:spPr>
        <p:txBody>
          <a:bodyPr>
            <a:noAutofit/>
          </a:bodyPr>
          <a:lstStyle/>
          <a:p>
            <a:pPr xmlns:a="http://schemas.openxmlformats.org/drawingml/2006/main" algn="ctr">
              <a:lnSpc>
                <a:spcPct val="100000"/>
              </a:lnSpc>
              <a:bidi/>
            </a:pPr>
            <a:r xmlns:a="http://schemas.openxmlformats.org/drawingml/2006/main">
              <a:rPr lang="ar" sz="6000" b="1" dirty="0">
                <a:solidFill>
                  <a:srgbClr val="C00000"/>
                </a:solidFill>
                <a:latin typeface="Times New Roman" pitchFamily="18" charset="0"/>
                <a:cs typeface="Times New Roman" pitchFamily="18" charset="0"/>
              </a:rPr>
              <a:t>مضاعفات الولادة: و.) </a:t>
            </a:r>
            <a:r xmlns:a="http://schemas.openxmlformats.org/drawingml/2006/main">
              <a:rPr lang="ar" sz="6600" b="1" dirty="0">
                <a:solidFill>
                  <a:srgbClr val="C00000"/>
                </a:solidFill>
                <a:latin typeface="Times New Roman" pitchFamily="18" charset="0"/>
                <a:cs typeface="Times New Roman" pitchFamily="18" charset="0"/>
              </a:rPr>
              <a:t>عرض الأطراف</a:t>
            </a:r>
          </a:p>
        </p:txBody>
      </p:sp>
      <p:sp>
        <p:nvSpPr>
          <p:cNvPr id="3" name="Content Placeholder 2"/>
          <p:cNvSpPr>
            <a:spLocks noGrp="1"/>
          </p:cNvSpPr>
          <p:nvPr>
            <p:ph idx="1"/>
          </p:nvPr>
        </p:nvSpPr>
        <p:spPr>
          <a:xfrm>
            <a:off x="164892" y="2503356"/>
            <a:ext cx="11722308" cy="4278443"/>
          </a:xfrm>
        </p:spPr>
        <p:txBody>
          <a:bodyPr>
            <a:normAutofit/>
          </a:bodyPr>
          <a:lstStyle/>
          <a:p>
            <a:pPr xmlns:a="http://schemas.openxmlformats.org/drawingml/2006/main" algn="just">
              <a:lnSpc>
                <a:spcPct val="100000"/>
              </a:lnSpc>
              <a:buNone/>
              <a:bidi/>
            </a:pPr>
            <a:r xmlns:a="http://schemas.openxmlformats.org/drawingml/2006/main">
              <a:rPr lang="ar" sz="5400" dirty="0">
                <a:latin typeface="Times New Roman" pitchFamily="18" charset="0"/>
                <a:cs typeface="Times New Roman" pitchFamily="18" charset="0"/>
              </a:rPr>
              <a:t>-غير شائع</a:t>
            </a:r>
          </a:p>
          <a:p>
            <a:pPr xmlns:a="http://schemas.openxmlformats.org/drawingml/2006/main" algn="just">
              <a:lnSpc>
                <a:spcPct val="100000"/>
              </a:lnSpc>
              <a:buNone/>
              <a:bidi/>
            </a:pPr>
            <a:r xmlns:a="http://schemas.openxmlformats.org/drawingml/2006/main">
              <a:rPr lang="ar" sz="5400" dirty="0">
                <a:latin typeface="Times New Roman" pitchFamily="18" charset="0"/>
                <a:cs typeface="Times New Roman" pitchFamily="18" charset="0"/>
              </a:rPr>
              <a:t>-هذه حالة طوارئ حقيقية.</a:t>
            </a:r>
          </a:p>
          <a:p>
            <a:pPr algn="just">
              <a:lnSpc>
                <a:spcPct val="100000"/>
              </a:lnSpc>
              <a:buNone/>
            </a:pPr>
            <a:endParaRPr lang="en-US" sz="5400" dirty="0">
              <a:latin typeface="Times New Roman" pitchFamily="18" charset="0"/>
              <a:cs typeface="Times New Roman" pitchFamily="18" charset="0"/>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2068643"/>
          </a:xfrm>
        </p:spPr>
        <p:txBody>
          <a:bodyPr>
            <a:noAutofit/>
          </a:bodyPr>
          <a:lstStyle/>
          <a:p>
            <a:pPr xmlns:a="http://schemas.openxmlformats.org/drawingml/2006/main" algn="ctr">
              <a:lnSpc>
                <a:spcPct val="100000"/>
              </a:lnSpc>
              <a:bidi/>
            </a:pPr>
            <a:br xmlns:a="http://schemas.openxmlformats.org/drawingml/2006/main">
              <a:rPr lang="en-US" sz="4800" b="1" dirty="0">
                <a:latin typeface="Times New Roman" pitchFamily="18" charset="0"/>
                <a:cs typeface="Times New Roman" pitchFamily="18" charset="0"/>
              </a:rPr>
            </a:br>
            <a:r xmlns:a="http://schemas.openxmlformats.org/drawingml/2006/main">
              <a:rPr lang="ar" sz="4000" b="1" dirty="0">
                <a:solidFill>
                  <a:srgbClr val="C00000"/>
                </a:solidFill>
                <a:latin typeface="Times New Roman" pitchFamily="18" charset="0"/>
                <a:cs typeface="Times New Roman" pitchFamily="18" charset="0"/>
              </a:rPr>
              <a:t>مضاعفات الولادة: </a:t>
            </a:r>
            <a:br xmlns:a="http://schemas.openxmlformats.org/drawingml/2006/main">
              <a:rPr lang="en-US" sz="4000" b="1" dirty="0">
                <a:solidFill>
                  <a:srgbClr val="C00000"/>
                </a:solidFill>
                <a:latin typeface="Times New Roman" pitchFamily="18" charset="0"/>
                <a:cs typeface="Times New Roman" pitchFamily="18" charset="0"/>
              </a:rPr>
            </a:br>
            <a:r xmlns:a="http://schemas.openxmlformats.org/drawingml/2006/main">
              <a:rPr lang="ar" sz="4000" b="1" dirty="0">
                <a:solidFill>
                  <a:srgbClr val="C00000"/>
                </a:solidFill>
                <a:latin typeface="Times New Roman" pitchFamily="18" charset="0"/>
                <a:cs typeface="Times New Roman" pitchFamily="18" charset="0"/>
              </a:rPr>
              <a:t>ج) انسلاخ الحبل السري (يسبق الحبل السري الجزء الذي يظهر فيه الجنين ويعلق)</a:t>
            </a:r>
            <a:br xmlns:a="http://schemas.openxmlformats.org/drawingml/2006/main">
              <a:rPr lang="en-US" sz="4800" b="1" dirty="0">
                <a:latin typeface="Times New Roman" pitchFamily="18" charset="0"/>
                <a:cs typeface="Times New Roman" pitchFamily="18" charset="0"/>
              </a:rPr>
            </a:br>
            <a:endParaRPr xmlns:a="http://schemas.openxmlformats.org/drawingml/2006/main" lang="en-US" sz="4800" dirty="0">
              <a:latin typeface="Times New Roman" pitchFamily="18" charset="0"/>
              <a:cs typeface="Times New Roman" pitchFamily="18" charset="0"/>
            </a:endParaRPr>
          </a:p>
        </p:txBody>
      </p:sp>
      <p:sp>
        <p:nvSpPr>
          <p:cNvPr id="3" name="Content Placeholder 2"/>
          <p:cNvSpPr>
            <a:spLocks noGrp="1"/>
          </p:cNvSpPr>
          <p:nvPr>
            <p:ph idx="1"/>
          </p:nvPr>
        </p:nvSpPr>
        <p:spPr>
          <a:xfrm>
            <a:off x="0" y="1948720"/>
            <a:ext cx="12192000" cy="4909279"/>
          </a:xfrm>
        </p:spPr>
        <p:txBody>
          <a:bodyPr>
            <a:normAutofit/>
          </a:bodyPr>
          <a:lstStyle/>
          <a:p>
            <a:pPr xmlns:a="http://schemas.openxmlformats.org/drawingml/2006/main" algn="just">
              <a:lnSpc>
                <a:spcPct val="110000"/>
              </a:lnSpc>
              <a:buNone/>
              <a:bidi/>
            </a:pPr>
            <a:r xmlns:a="http://schemas.openxmlformats.org/drawingml/2006/main">
              <a:rPr lang="ar" sz="4000" dirty="0">
                <a:latin typeface="Times New Roman" pitchFamily="18" charset="0"/>
                <a:cs typeface="Times New Roman" pitchFamily="18" charset="0"/>
              </a:rPr>
              <a:t>-يضغط على الأوعية الدموية المتجهة من وإلى الجنين.</a:t>
            </a:r>
          </a:p>
          <a:p>
            <a:pPr xmlns:a="http://schemas.openxmlformats.org/drawingml/2006/main" algn="just">
              <a:lnSpc>
                <a:spcPct val="110000"/>
              </a:lnSpc>
              <a:buNone/>
              <a:bidi/>
            </a:pPr>
            <a:r xmlns:a="http://schemas.openxmlformats.org/drawingml/2006/main">
              <a:rPr lang="ar" sz="4000" dirty="0">
                <a:latin typeface="Times New Roman" pitchFamily="18" charset="0"/>
                <a:cs typeface="Times New Roman" pitchFamily="18" charset="0"/>
              </a:rPr>
              <a:t>- انقباضات الولادة تسبب ضغطًا إضافيًا على الحبل السري</a:t>
            </a:r>
          </a:p>
          <a:p>
            <a:pPr xmlns:a="http://schemas.openxmlformats.org/drawingml/2006/main" algn="just">
              <a:lnSpc>
                <a:spcPct val="110000"/>
              </a:lnSpc>
              <a:buNone/>
              <a:bidi/>
            </a:pPr>
            <a:r xmlns:a="http://schemas.openxmlformats.org/drawingml/2006/main">
              <a:rPr lang="ar" sz="4000" dirty="0">
                <a:latin typeface="Times New Roman" pitchFamily="18" charset="0"/>
                <a:cs typeface="Times New Roman" pitchFamily="18" charset="0"/>
              </a:rPr>
              <a:t>-النقل فورا إلى المستشفى</a:t>
            </a:r>
          </a:p>
          <a:p>
            <a:pPr xmlns:a="http://schemas.openxmlformats.org/drawingml/2006/main" algn="just">
              <a:lnSpc>
                <a:spcPct val="110000"/>
              </a:lnSpc>
              <a:buNone/>
              <a:bidi/>
            </a:pPr>
            <a:r xmlns:a="http://schemas.openxmlformats.org/drawingml/2006/main">
              <a:rPr lang="ar" sz="4000" dirty="0">
                <a:latin typeface="Times New Roman" pitchFamily="18" charset="0"/>
                <a:cs typeface="Times New Roman" pitchFamily="18" charset="0"/>
              </a:rPr>
              <a:t>-قم بتغطية الحبل بضمادة معقمة رطبة.</a:t>
            </a:r>
          </a:p>
          <a:p>
            <a:pPr xmlns:a="http://schemas.openxmlformats.org/drawingml/2006/main" algn="just">
              <a:lnSpc>
                <a:spcPct val="110000"/>
              </a:lnSpc>
              <a:buNone/>
              <a:bidi/>
            </a:pPr>
            <a:r xmlns:a="http://schemas.openxmlformats.org/drawingml/2006/main">
              <a:rPr lang="ar" sz="4000" dirty="0">
                <a:latin typeface="Times New Roman" pitchFamily="18" charset="0"/>
                <a:cs typeface="Times New Roman" pitchFamily="18" charset="0"/>
              </a:rPr>
              <a:t>- ادفع السلك بعيدًا عن وجه الطفل.</a:t>
            </a:r>
          </a:p>
          <a:p>
            <a:pPr xmlns:a="http://schemas.openxmlformats.org/drawingml/2006/main" algn="just">
              <a:lnSpc>
                <a:spcPct val="110000"/>
              </a:lnSpc>
              <a:buNone/>
              <a:bidi/>
            </a:pPr>
            <a:r xmlns:a="http://schemas.openxmlformats.org/drawingml/2006/main">
              <a:rPr lang="ar" sz="4000" dirty="0">
                <a:latin typeface="Times New Roman" pitchFamily="18" charset="0"/>
                <a:cs typeface="Times New Roman" pitchFamily="18" charset="0"/>
              </a:rPr>
              <a:t>-ج/س</a:t>
            </a:r>
          </a:p>
          <a:p>
            <a:pPr algn="just">
              <a:lnSpc>
                <a:spcPct val="110000"/>
              </a:lnSpc>
              <a:buNone/>
            </a:pPr>
            <a:endParaRPr lang="en-US" sz="4000" dirty="0">
              <a:latin typeface="Times New Roman" pitchFamily="18" charset="0"/>
              <a:cs typeface="Times New Roman" pitchFamily="18" charset="0"/>
            </a:endParaRPr>
          </a:p>
          <a:p>
            <a:pPr algn="just">
              <a:lnSpc>
                <a:spcPct val="110000"/>
              </a:lnSpc>
            </a:pPr>
            <a:endParaRPr lang="en-US" dirty="0">
              <a:latin typeface="Times New Roman" pitchFamily="18" charset="0"/>
              <a:cs typeface="Times New Roman" pitchFamily="18" charset="0"/>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931" y="0"/>
            <a:ext cx="11632368" cy="1417638"/>
          </a:xfrm>
        </p:spPr>
        <p:txBody>
          <a:bodyPr>
            <a:noAutofit/>
          </a:bodyPr>
          <a:lstStyle/>
          <a:p>
            <a:pPr xmlns:a="http://schemas.openxmlformats.org/drawingml/2006/main" algn="ctr">
              <a:lnSpc>
                <a:spcPct val="100000"/>
              </a:lnSpc>
              <a:bidi/>
            </a:pPr>
            <a:br xmlns:a="http://schemas.openxmlformats.org/drawingml/2006/main">
              <a:rPr lang="en-US" sz="4800" b="1" dirty="0">
                <a:solidFill>
                  <a:srgbClr val="C00000"/>
                </a:solidFill>
                <a:latin typeface="Times New Roman" pitchFamily="18" charset="0"/>
                <a:cs typeface="Times New Roman" pitchFamily="18" charset="0"/>
              </a:rPr>
            </a:br>
            <a:r xmlns:a="http://schemas.openxmlformats.org/drawingml/2006/main">
              <a:rPr lang="ar" sz="4800" b="1" dirty="0">
                <a:solidFill>
                  <a:srgbClr val="C00000"/>
                </a:solidFill>
                <a:latin typeface="Times New Roman" pitchFamily="18" charset="0"/>
                <a:cs typeface="Times New Roman" pitchFamily="18" charset="0"/>
              </a:rPr>
              <a:t>مضاعفات الولادة </a:t>
            </a:r>
            <a:br xmlns:a="http://schemas.openxmlformats.org/drawingml/2006/main">
              <a:rPr lang="en-US" sz="4800" b="1" dirty="0">
                <a:solidFill>
                  <a:srgbClr val="C00000"/>
                </a:solidFill>
                <a:latin typeface="Times New Roman" pitchFamily="18" charset="0"/>
                <a:cs typeface="Times New Roman" pitchFamily="18" charset="0"/>
              </a:rPr>
            </a:br>
            <a:r xmlns:a="http://schemas.openxmlformats.org/drawingml/2006/main">
              <a:rPr lang="ar" sz="4800" b="1" dirty="0">
                <a:solidFill>
                  <a:srgbClr val="C00000"/>
                </a:solidFill>
                <a:latin typeface="Times New Roman" pitchFamily="18" charset="0"/>
                <a:cs typeface="Times New Roman" pitchFamily="18" charset="0"/>
              </a:rPr>
              <a:t>(ح) التوائم</a:t>
            </a:r>
            <a:br xmlns:a="http://schemas.openxmlformats.org/drawingml/2006/main">
              <a:rPr lang="en-US" sz="4800" b="1" dirty="0">
                <a:solidFill>
                  <a:srgbClr val="C00000"/>
                </a:solidFill>
                <a:latin typeface="Times New Roman" pitchFamily="18" charset="0"/>
                <a:cs typeface="Times New Roman" pitchFamily="18" charset="0"/>
              </a:rPr>
            </a:br>
            <a:endParaRPr xmlns:a="http://schemas.openxmlformats.org/drawingml/2006/main" lang="en-US" sz="48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209861" y="1753849"/>
            <a:ext cx="11782269" cy="4951751"/>
          </a:xfrm>
        </p:spPr>
        <p:txBody>
          <a:bodyPr>
            <a:normAutofit/>
          </a:bodyPr>
          <a:lstStyle/>
          <a:p>
            <a:pPr xmlns:a="http://schemas.openxmlformats.org/drawingml/2006/main" algn="just">
              <a:lnSpc>
                <a:spcPct val="100000"/>
              </a:lnSpc>
              <a:buNone/>
              <a:bidi/>
            </a:pPr>
            <a:r xmlns:a="http://schemas.openxmlformats.org/drawingml/2006/main">
              <a:rPr lang="ar" sz="3600" dirty="0">
                <a:latin typeface="Times New Roman" pitchFamily="18" charset="0"/>
                <a:cs typeface="Times New Roman" pitchFamily="18" charset="0"/>
              </a:rPr>
              <a:t>-إذا ظلت بطن الأم كبيرة بعد الولادة الأولى، فمن المحتمل أنها حامل بتوأم.</a:t>
            </a:r>
          </a:p>
          <a:p>
            <a:pPr xmlns:a="http://schemas.openxmlformats.org/drawingml/2006/main" algn="just">
              <a:lnSpc>
                <a:spcPct val="100000"/>
              </a:lnSpc>
              <a:buNone/>
              <a:bidi/>
            </a:pPr>
            <a:r xmlns:a="http://schemas.openxmlformats.org/drawingml/2006/main">
              <a:rPr lang="ar" sz="3600" dirty="0">
                <a:latin typeface="Times New Roman" pitchFamily="18" charset="0"/>
                <a:cs typeface="Times New Roman" pitchFamily="18" charset="0"/>
              </a:rPr>
              <a:t>-إجراءات التسليم هي نفسها.</a:t>
            </a:r>
          </a:p>
          <a:p>
            <a:pPr xmlns:a="http://schemas.openxmlformats.org/drawingml/2006/main" algn="just">
              <a:lnSpc>
                <a:spcPct val="100000"/>
              </a:lnSpc>
              <a:buNone/>
              <a:bidi/>
            </a:pPr>
            <a:r xmlns:a="http://schemas.openxmlformats.org/drawingml/2006/main">
              <a:rPr lang="ar" sz="3600" dirty="0">
                <a:latin typeface="Times New Roman" pitchFamily="18" charset="0"/>
                <a:cs typeface="Times New Roman" pitchFamily="18" charset="0"/>
              </a:rPr>
              <a:t>-قد يكون هناك مشيمة واحدة أو اثنتين ليتم إخراجهما.</a:t>
            </a:r>
          </a:p>
          <a:p>
            <a:pPr xmlns:a="http://schemas.openxmlformats.org/drawingml/2006/main" algn="just">
              <a:lnSpc>
                <a:spcPct val="100000"/>
              </a:lnSpc>
              <a:buNone/>
              <a:bidi/>
            </a:pPr>
            <a:r xmlns:a="http://schemas.openxmlformats.org/drawingml/2006/main">
              <a:rPr lang="ar" sz="3600" dirty="0">
                <a:latin typeface="Times New Roman" pitchFamily="18" charset="0"/>
                <a:cs typeface="Times New Roman" pitchFamily="18" charset="0"/>
              </a:rPr>
              <a:t>-قد تحتاج إلى عملية قيصرية.</a:t>
            </a:r>
          </a:p>
          <a:p>
            <a:pPr algn="just">
              <a:lnSpc>
                <a:spcPct val="100000"/>
              </a:lnSpc>
              <a:buNone/>
            </a:pPr>
            <a:endParaRPr lang="en-US" sz="3600" dirty="0">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506</TotalTime>
  <Words>6312</Words>
  <Application>Microsoft Office PowerPoint</Application>
  <PresentationFormat>Widescreen</PresentationFormat>
  <Paragraphs>805</Paragraphs>
  <Slides>136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136</vt:i4>
      </vt:variant>
    </vt:vector>
  </HeadingPairs>
  <TitlesOfParts>
    <vt:vector size="143" baseType="lpstr">
      <vt:lpstr>Arial</vt:lpstr>
      <vt:lpstr>Calibri</vt:lpstr>
      <vt:lpstr>Calibri Light</vt:lpstr>
      <vt:lpstr>Courier New</vt:lpstr>
      <vt:lpstr>Times New Roman</vt:lpstr>
      <vt:lpstr>Wingdings</vt:lpstr>
      <vt:lpstr>Office Theme</vt:lpstr>
      <vt:lpstr>PowerPoint Presentation</vt:lpstr>
      <vt:lpstr>Caring of Woman During Normal Childbirth Process (Stages of Labor)</vt:lpstr>
      <vt:lpstr> Normal Labour and  Delivery </vt:lpstr>
      <vt:lpstr> Criteria of Normal Labour  </vt:lpstr>
      <vt:lpstr> Theories of Labor Onset:  </vt:lpstr>
      <vt:lpstr> Theories of Labor Onset:  </vt:lpstr>
      <vt:lpstr>  Preliminary Signs of Labor: </vt:lpstr>
      <vt:lpstr> Lightening results in: </vt:lpstr>
      <vt:lpstr>  Preliminary Signs Of Labor: </vt:lpstr>
      <vt:lpstr>  Preliminary Signs f Labor: </vt:lpstr>
      <vt:lpstr> True and False Labor Contractions </vt:lpstr>
      <vt:lpstr>True And False Labor Contractions</vt:lpstr>
      <vt:lpstr> SIGNS OF TRUE LABOR:  </vt:lpstr>
      <vt:lpstr>Uterine Contractions Pain Results From: </vt:lpstr>
      <vt:lpstr> SIGNS OF TRUE LABOR:  </vt:lpstr>
      <vt:lpstr> Measures when  Membranes Ruptured </vt:lpstr>
      <vt:lpstr>COMPONENTS OF LABOR:</vt:lpstr>
      <vt:lpstr> A.) PASSAGE: </vt:lpstr>
      <vt:lpstr>B.) PASSENGER</vt:lpstr>
      <vt:lpstr>Structure of the Fetal Skull:</vt:lpstr>
      <vt:lpstr>Suture lines of the Fetal Skull:</vt:lpstr>
      <vt:lpstr>Fetal Skull: Fontanelles </vt:lpstr>
      <vt:lpstr>Beginning Labor: Fetal Presentation and Position</vt:lpstr>
      <vt:lpstr>1-ATTITUDE </vt:lpstr>
      <vt:lpstr>1-ATTITUDE </vt:lpstr>
      <vt:lpstr>1-ATTITUDE</vt:lpstr>
      <vt:lpstr> Diameters of the Fetal Skull: </vt:lpstr>
      <vt:lpstr>2-ENGAGEMENT</vt:lpstr>
      <vt:lpstr>3-STATION: </vt:lpstr>
      <vt:lpstr>PowerPoint Presentation</vt:lpstr>
      <vt:lpstr>4- Fetal Lie: </vt:lpstr>
      <vt:lpstr>Fetal Presentation:</vt:lpstr>
      <vt:lpstr>Fetal Presentation:</vt:lpstr>
      <vt:lpstr>Frequency of Lie and Presenting Part</vt:lpstr>
      <vt:lpstr>Fetal Position:</vt:lpstr>
      <vt:lpstr>Position Landmarks</vt:lpstr>
      <vt:lpstr>Position Landmarks Abbreviation </vt:lpstr>
      <vt:lpstr>PowerPoint Presentation</vt:lpstr>
      <vt:lpstr>Methods to Determine Fetal Position and Lie:</vt:lpstr>
      <vt:lpstr>COMPONENTS OF LABOR:</vt:lpstr>
      <vt:lpstr>Phases of Uterine Contractions</vt:lpstr>
      <vt:lpstr>PowerPoint Presentation</vt:lpstr>
      <vt:lpstr>Phases of Uterine Contractions</vt:lpstr>
      <vt:lpstr>Uterine Changes</vt:lpstr>
      <vt:lpstr>Cervical changes </vt:lpstr>
      <vt:lpstr>PowerPoint Presentation</vt:lpstr>
      <vt:lpstr>Cervical changes </vt:lpstr>
      <vt:lpstr>COMPONENTS OF LABOR:</vt:lpstr>
      <vt:lpstr>STAGES OF LABOR</vt:lpstr>
      <vt:lpstr>FIRST STAGE </vt:lpstr>
      <vt:lpstr> FIRST STAGE a-Latent Phase  </vt:lpstr>
      <vt:lpstr>FIRST STAGE </vt:lpstr>
      <vt:lpstr>FIRST STAGE b- Active Phase: </vt:lpstr>
      <vt:lpstr>Nursing Care: b- Active Phase:</vt:lpstr>
      <vt:lpstr>FIRST STAGE </vt:lpstr>
      <vt:lpstr>FIRST STAGE </vt:lpstr>
      <vt:lpstr>FIRST STAGE c-Transition Period phase </vt:lpstr>
      <vt:lpstr>3-Transition Period Phase:  Comfort Measures</vt:lpstr>
      <vt:lpstr>STAGES OF LABOR</vt:lpstr>
      <vt:lpstr>Cardinal Movements of Labor:</vt:lpstr>
      <vt:lpstr>1-DESCENT</vt:lpstr>
      <vt:lpstr>Cardinal Movements of Labor:</vt:lpstr>
      <vt:lpstr>Cardinal Movements of Labor:</vt:lpstr>
      <vt:lpstr>Cardinal Movements of Labor:</vt:lpstr>
      <vt:lpstr>Cardinal Movements of Labor:</vt:lpstr>
      <vt:lpstr>Cardinal Movements of Labor:</vt:lpstr>
      <vt:lpstr>Cardinal Movements of Labor:</vt:lpstr>
      <vt:lpstr>SECOND STAGE OF LABOR: Nursing Care:</vt:lpstr>
      <vt:lpstr>SECOND STAGE OF LABOR</vt:lpstr>
      <vt:lpstr>Types of Episiotomy</vt:lpstr>
      <vt:lpstr>SECOND STAGE OF LABOR: Modified Ritgen’s Maneuver</vt:lpstr>
      <vt:lpstr>Immediate Newborn Care </vt:lpstr>
      <vt:lpstr>  THIRD STAGE/ PLACENTAL  </vt:lpstr>
      <vt:lpstr>   Sign of Placental Separation  </vt:lpstr>
      <vt:lpstr>  Types of  Placental Delivery </vt:lpstr>
      <vt:lpstr>   THIRD STAGE/ PLACENTAL: Nursing Care:  Brandt Andrews Maneuver     </vt:lpstr>
      <vt:lpstr> THIRD STAGE/ PLACENTAL: Nursing Care:  Brandt Andrews Maneuver </vt:lpstr>
      <vt:lpstr> THIRD STAGE/ PLACENTAL: Nursing Care: Brandt Andrews Maneuver </vt:lpstr>
      <vt:lpstr> Types Pain Relief in Labour </vt:lpstr>
      <vt:lpstr>  Monitoring Fetal Heart   </vt:lpstr>
      <vt:lpstr>  Methods of Fetal Heart  Monitoring  </vt:lpstr>
      <vt:lpstr>  Monitoring Fetal Heart   </vt:lpstr>
      <vt:lpstr>Recording Progress of Labour: Partogram</vt:lpstr>
      <vt:lpstr>Recording Progress of Labour: Partogram</vt:lpstr>
      <vt:lpstr>Recording Progress of Labour: Partogram</vt:lpstr>
      <vt:lpstr>Recording the Progress of Labour: Partogram</vt:lpstr>
      <vt:lpstr>Recording the progress of labour: Partogram</vt:lpstr>
      <vt:lpstr>PowerPoint Presentation</vt:lpstr>
      <vt:lpstr>COMPLICATIONS OF LABOUR  A.) Lacerations </vt:lpstr>
      <vt:lpstr>Categories  of  Lacerations </vt:lpstr>
      <vt:lpstr> COMPLICATIONS OF LABOUR  B.) Prolonged Labor  </vt:lpstr>
      <vt:lpstr>  Risks of Prolonged Labour  </vt:lpstr>
      <vt:lpstr> Management of Prolonged Labour </vt:lpstr>
      <vt:lpstr>  COMPLICATIONS OF LABOUR  C.) Un Ruptured Amniotic Sac  </vt:lpstr>
      <vt:lpstr> COMPLICATIONS OF LABOUR  D.) Umbilical Cord Around Neck </vt:lpstr>
      <vt:lpstr>COMPLICATIONS OF LABOUR E.) Breech delivery </vt:lpstr>
      <vt:lpstr>COMPLICATIONS OF LABOUR F.) Limb Presentation</vt:lpstr>
      <vt:lpstr> COMPLICATIONS OF LABOUR  G.) Prolapsed cord. (cord precedes the fetal presenting part and gets trapped)  </vt:lpstr>
      <vt:lpstr> COMPLICATIONS OF LABOUR  H.) Twins  </vt:lpstr>
      <vt:lpstr>  COMPLICATIONS OF LABOUR I.) Premature Infants  </vt:lpstr>
      <vt:lpstr>COMPLICATIONS OF LABOUR J.) Excessive Bleeding</vt:lpstr>
      <vt:lpstr>COMPLICATIONS OF LABOUR  K.) Ruptured Uterus</vt:lpstr>
      <vt:lpstr>COMPLICATIONS OF LABOUR  K.) Ruptured Uterus:</vt:lpstr>
      <vt:lpstr>COMPLICATIONS OF LABOUR  L.) Uterine Inversion- </vt:lpstr>
      <vt:lpstr>COMPLICATIONS OF LABOUR  M.) Amniotic Fluid Embolism</vt:lpstr>
      <vt:lpstr>M.) Amniotic Fluid Embolism: Nursing care  </vt:lpstr>
      <vt:lpstr>COMPLICATIONS OF LABOUR  N.) Hypertonic Labor  Dystocia </vt:lpstr>
      <vt:lpstr>COMPLICATIONS OF LABOUR  O.) Hypotonic Labor  : </vt:lpstr>
      <vt:lpstr>COMPLICATIONS OF LABOUR  P.)Precipitous Labor (less than 3 hours)</vt:lpstr>
      <vt:lpstr>COMPLICATIONS OF LABOUR  Q.) Post-term (more than 42 weeks gestation)</vt:lpstr>
      <vt:lpstr>COMPLICATIONS OF LABOUR  R.)  Macrosomia (infant weight of 4000g)</vt:lpstr>
      <vt:lpstr>R.)  Macrosomia</vt:lpstr>
      <vt:lpstr>COMPLICATIONS OF LABOUR  S .) Polyhydramnios</vt:lpstr>
      <vt:lpstr> COMPLICATIONS OF LABOUR  S .) Polyhydramnios </vt:lpstr>
      <vt:lpstr>COMPLICATIONS OF LABOUR  T.) Oligohydramnios: </vt:lpstr>
      <vt:lpstr>  COMPLICATIONS OF LABOUR  U.) Cephalopelvic Disproportion (CPD)  </vt:lpstr>
      <vt:lpstr>COMPLICATIONS OF LABOUR  V.) Premature Rupture of Membranes(PROM)</vt:lpstr>
      <vt:lpstr>V.) Premature Rupture of Membranes</vt:lpstr>
      <vt:lpstr>COMPLICATIONS OF LABOUR  W.) Preterm Labor</vt:lpstr>
      <vt:lpstr>W.) Preterm Labor: Therapeutic Interventions</vt:lpstr>
      <vt:lpstr>Instrumental Delivery </vt:lpstr>
      <vt:lpstr> 1.) Vacuum Delivery (Vacuum Extraction (VE). </vt:lpstr>
      <vt:lpstr>1.) Vacuum Delivery Technique</vt:lpstr>
      <vt:lpstr>Advantage of Vacuum Delivery </vt:lpstr>
      <vt:lpstr>2.) Forceps Delivery </vt:lpstr>
      <vt:lpstr>2.) Forceps Delivery </vt:lpstr>
      <vt:lpstr>2.) Forceps Delivery </vt:lpstr>
      <vt:lpstr>Forceps Delivery Indications</vt:lpstr>
      <vt:lpstr>Advantages of Forceps  Delivery </vt:lpstr>
      <vt:lpstr>3) Caesarian (Section)Delivery</vt:lpstr>
      <vt:lpstr>Cesarean Childbirth Causes </vt:lpstr>
      <vt:lpstr>C-section : Procedure</vt:lpstr>
      <vt:lpstr>C-section : Procedure</vt:lpstr>
      <vt:lpstr>C-section : Procedure</vt:lpstr>
      <vt:lpstr>Post Op  Cesarean Section:</vt:lpstr>
      <vt:lpstr>Cesarean   Complications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owner</cp:lastModifiedBy>
  <cp:revision>27</cp:revision>
  <dcterms:created xsi:type="dcterms:W3CDTF">2024-07-29T16:09:50Z</dcterms:created>
  <dcterms:modified xsi:type="dcterms:W3CDTF">2024-08-02T12:14:34Z</dcterms:modified>
</cp:coreProperties>
</file>