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4"/>
  </p:notesMasterIdLst>
  <p:sldIdLst>
    <p:sldId id="811" r:id="rId2"/>
    <p:sldId id="257" r:id="rId3"/>
    <p:sldId id="559" r:id="rId4"/>
    <p:sldId id="260" r:id="rId5"/>
    <p:sldId id="264" r:id="rId6"/>
    <p:sldId id="269" r:id="rId7"/>
    <p:sldId id="268" r:id="rId8"/>
    <p:sldId id="274" r:id="rId9"/>
    <p:sldId id="273" r:id="rId10"/>
    <p:sldId id="272" r:id="rId11"/>
    <p:sldId id="271" r:id="rId12"/>
    <p:sldId id="282" r:id="rId13"/>
    <p:sldId id="283" r:id="rId14"/>
    <p:sldId id="285" r:id="rId15"/>
    <p:sldId id="291" r:id="rId16"/>
    <p:sldId id="297" r:id="rId17"/>
    <p:sldId id="298" r:id="rId18"/>
    <p:sldId id="301" r:id="rId19"/>
    <p:sldId id="304" r:id="rId20"/>
    <p:sldId id="302" r:id="rId21"/>
    <p:sldId id="306" r:id="rId22"/>
    <p:sldId id="312" r:id="rId23"/>
    <p:sldId id="311" r:id="rId24"/>
    <p:sldId id="310" r:id="rId25"/>
    <p:sldId id="327" r:id="rId26"/>
    <p:sldId id="326" r:id="rId27"/>
    <p:sldId id="330" r:id="rId28"/>
    <p:sldId id="324" r:id="rId29"/>
    <p:sldId id="333" r:id="rId30"/>
    <p:sldId id="335" r:id="rId31"/>
    <p:sldId id="567" r:id="rId32"/>
    <p:sldId id="334" r:id="rId33"/>
    <p:sldId id="341" r:id="rId34"/>
    <p:sldId id="343" r:id="rId35"/>
    <p:sldId id="342" r:id="rId36"/>
    <p:sldId id="339" r:id="rId37"/>
    <p:sldId id="360" r:id="rId38"/>
    <p:sldId id="361" r:id="rId39"/>
    <p:sldId id="355" r:id="rId40"/>
    <p:sldId id="354" r:id="rId41"/>
    <p:sldId id="366" r:id="rId42"/>
    <p:sldId id="566" r:id="rId43"/>
    <p:sldId id="409" r:id="rId44"/>
    <p:sldId id="413" r:id="rId45"/>
    <p:sldId id="408" r:id="rId46"/>
    <p:sldId id="407" r:id="rId47"/>
    <p:sldId id="422" r:id="rId48"/>
    <p:sldId id="424" r:id="rId49"/>
    <p:sldId id="432" r:id="rId50"/>
    <p:sldId id="434" r:id="rId51"/>
    <p:sldId id="441" r:id="rId52"/>
    <p:sldId id="442" r:id="rId53"/>
    <p:sldId id="449" r:id="rId54"/>
    <p:sldId id="568" r:id="rId55"/>
    <p:sldId id="457" r:id="rId56"/>
    <p:sldId id="460" r:id="rId57"/>
    <p:sldId id="466" r:id="rId58"/>
    <p:sldId id="468" r:id="rId59"/>
    <p:sldId id="472" r:id="rId60"/>
    <p:sldId id="462" r:id="rId61"/>
    <p:sldId id="482" r:id="rId62"/>
    <p:sldId id="484" r:id="rId63"/>
    <p:sldId id="486" r:id="rId64"/>
    <p:sldId id="490" r:id="rId65"/>
    <p:sldId id="487" r:id="rId66"/>
    <p:sldId id="489" r:id="rId67"/>
    <p:sldId id="474" r:id="rId68"/>
    <p:sldId id="478" r:id="rId69"/>
    <p:sldId id="485" r:id="rId70"/>
    <p:sldId id="803" r:id="rId71"/>
    <p:sldId id="480" r:id="rId72"/>
    <p:sldId id="804" r:id="rId73"/>
  </p:sldIdLst>
  <p:sldSz cx="12192000" cy="6858000"/>
  <p:notesSz cx="6858000" cy="9144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922" autoAdjust="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outlineViewPr>
    <p:cViewPr>
      <p:scale>
        <a:sx n="33" d="100"/>
        <a:sy n="33" d="100"/>
      </p:scale>
      <p:origin x="0" y="-1196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8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F66D6-8D0B-46A9-9EFD-8DEFB7B53FF5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28FE8-8EEE-4E2E-AD28-2355B3B631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99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0F16A-5DB9-8627-4D96-2CA43F9B06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5B0B5-B455-4E21-65E0-8D6017602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93C44-D512-BF93-CBD7-F33C0A893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CB132-32AC-BCE9-D0A2-E7C915D2A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6055D-DC5C-510F-C941-4EFD13EB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01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422CF-4B45-0F68-5EF6-DD106600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A2FFA6-EA30-5170-3D02-D02977EE23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9FFC1-D9E0-3447-60C5-4C7559D62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70B62-9FA2-8544-E7FA-FA02B90E8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E13AD-BB18-01B7-0152-CF8F271A7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21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A4A7C7-A298-FA6E-71E4-3D29CBB2C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3B9D2-CF26-F3A4-7617-49639CE4A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18473-3F5E-72C7-D37D-1591C0CC8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5D60B-1054-F91D-7801-5D4524F11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045E3-BB85-77BA-F773-5DB97C56D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86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2CA8E-60A0-EE55-01F9-E8AA9D1CA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698EE-FFE7-5C18-8F2E-A1CDF5531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FF8E0-7875-68FB-1FFA-468C32FE7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D7170-971C-6669-7027-AA41B8974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58B23-9443-8C98-2B1A-D6ACC194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05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FE96D-86F8-3EA9-E640-0F46823D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D085D-CCCD-CF93-AF37-264EC25D8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54B6F-A5F2-F935-E9F3-0DCB60581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45F91-0CEE-A7E2-F636-6452DAF9B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EF73B-229D-9D59-9C62-936A9340D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66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5019E-2FCF-C22E-0591-B937579CD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2E907-CF90-19EB-F7FA-8C746063A6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BE133-974F-400A-4871-C147D04BEB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E70295-1D52-AFA4-8006-C1AD080C4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7D6B3-511D-00CE-D235-35BEA7E16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800531-F8EF-F187-DB68-5F35A8221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6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DBBC-BF75-EF19-A4BD-8E63ABF4A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C8D55-C39F-73B8-9BA9-BB5FF454B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039A1E-F552-8B4F-6465-66E2F4291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FAD071-D73A-6B5C-1059-21F325C5DF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5B214D-C033-3B91-898D-DCC22234C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248EF2-3654-285D-68F2-C08FF1576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C27689-C57E-279B-6A8E-DE4E70BBE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14AD71-DB4A-3FB5-B871-D0117469C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56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AEA2B-E8C9-33C5-54C4-1E9A83102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A5A314-85B7-18D9-A815-80931BBC1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FA626B-888E-871F-8438-F016BA9B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0F9581-6966-B515-F4A4-625F2F1F9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36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160E47-E443-142A-DBF1-793D8C129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4791BE-A3A7-291F-A11C-10F4C020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AFF015-953F-AA2C-2D8D-E4AEA77A1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46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D82E7-630C-01FA-EC19-0F7D47974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6B9F1-6708-2D07-E56B-5FEC4AA83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B0961B-CF98-E7F9-60E9-63B371209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F883D-44A1-ED4C-0528-A99029ACD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F15BF-A0C9-0B20-D0B1-6AE0A6FED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11F75-5B1A-E4CE-7446-83041981F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54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F228A-6F2E-50E1-9213-67BEB5147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7C68B7-C908-A78F-5281-7B55DDB72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C5CD5E-3270-950A-659B-E684E8E23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9F7B17-C1A0-9E54-C2F9-B4CCE0011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011A38-B6C1-F663-9D69-EE8AA6D9C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DAC64-C111-AE11-5C88-8C030FD1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9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E50C23-F40D-9813-53D0-13AA7226E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498F7-25AA-E685-D623-4707349A94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FA3CB-45AE-2DEC-06D3-8AB04CD27A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D9F88-6681-4BE1-B189-CB5502771D54}" type="datetimeFigureOut">
              <a:rPr lang="en-US" smtClean="0"/>
              <a:t>4/8/2024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1595B-A70F-5242-D028-7329664B5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E2B80-3F3F-3CD5-E198-DCB682B67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D4434-0669-4596-8038-3B1856BF66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84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AB5A7-7196-4EC0-8FCC-5D1B29B2A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02" y="104931"/>
            <a:ext cx="7300209" cy="6719341"/>
          </a:xfrm>
        </p:spPr>
        <p:txBody>
          <a:bodyPr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endParaRPr lang="en-US" sz="3713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xmlns:a="http://schemas.openxmlformats.org/drawingml/2006/main" marL="0" indent="0" algn="ctr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6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أمراض النساء و</a:t>
            </a:r>
          </a:p>
          <a:p>
            <a:pPr xmlns:a="http://schemas.openxmlformats.org/drawingml/2006/main" marL="0" indent="0" algn="ctr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6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تمريض الأمومة</a:t>
            </a:r>
          </a:p>
          <a:p>
            <a:pPr xmlns:a="http://schemas.openxmlformats.org/drawingml/2006/main" marL="0" indent="0" algn="ctr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6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وحدة 6 </a:t>
            </a:r>
            <a:br xmlns:a="http://schemas.openxmlformats.org/drawingml/2006/main">
              <a:rPr lang="en-US" sz="6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 xmlns:a="http://schemas.openxmlformats.org/drawingml/2006/main">
              <a:rPr lang="ar" sz="6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فترة ما بعد الولادة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BE6019-9820-0D77-E69F-629A9C762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9955" y="0"/>
            <a:ext cx="4502046" cy="6824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562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8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وزن الجسم</a:t>
            </a:r>
            <a:endParaRPr xmlns:a="http://schemas.openxmlformats.org/drawingml/2006/main" lang="en-US" sz="8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900" y="1873770"/>
            <a:ext cx="12042100" cy="4984229"/>
          </a:xfrm>
        </p:spPr>
        <p:txBody>
          <a:bodyPr>
            <a:normAutofit fontScale="775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8600" dirty="0">
                <a:latin typeface="Times New Roman" pitchFamily="18" charset="0"/>
                <a:cs typeface="Times New Roman" pitchFamily="18" charset="0"/>
              </a:rPr>
              <a:t>تم ملاحظة فقدان الوزن بمقدار 4-5 كجم (أحيانًا 8 كجم) خلال الأيام العشرة الأولى بسبب إخراج محتويات الرحم وإدرار البول </a:t>
            </a:r>
            <a:r xmlns:a="http://schemas.openxmlformats.org/drawingml/2006/main">
              <a:rPr lang="ar" sz="101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الألم بعد الولادة</a:t>
            </a:r>
            <a:endParaRPr xmlns:a="http://schemas.openxmlformats.org/drawingml/2006/main" lang="en-US" sz="7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67083" cy="5257800"/>
          </a:xfrm>
        </p:spPr>
        <p:txBody>
          <a:bodyPr>
            <a:normAutofit fontScale="77500" lnSpcReduction="20000"/>
          </a:bodyPr>
          <a:lstStyle/>
          <a:p>
            <a:pPr xmlns:a="http://schemas.openxmlformats.org/drawingml/2006/main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هو عبارة عن ألم تشنجي مغصي في أسفل البطن (مثل آلام الدورة الشهرية التي تأتي وتذهب) خلال الأيام الأولى بعد الولادة بسبب الانقباضات القوية للرحم.</a:t>
            </a:r>
          </a:p>
          <a:p>
            <a:pPr xmlns:a="http://schemas.openxmlformats.org/drawingml/2006/main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يتم تحفيزها بسبب وجود جلطات دموية، أو قطعة من الغشاء، أو أنسجة المشيمة.</a:t>
            </a:r>
          </a:p>
          <a:p>
            <a:pPr xmlns:a="http://schemas.openxmlformats.org/drawingml/2006/main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تزيد أثناء الرضاعة الطبيعية لأن مص الرضيع يحفز إنتاج المزيد من الحليب، مما يحفز الغدة النخامية الخلفية على إفراز هرمون الأوكسيتوسين الذي يؤدي إلى المزيد من الانقباضات الرحمية.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عودة الحيض</a:t>
            </a:r>
            <a:endParaRPr xmlns:a="http://schemas.openxmlformats.org/drawingml/2006/main"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" y="1371600"/>
            <a:ext cx="12082073" cy="54864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v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تبدأ الدورة الشهرية لدى الأمهات غير المرضعات مرة أخرى بعد 6-8 أسابيع.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v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عند الأمهات المرضعات، تعود الدورة الشهرية في موعد لا يتجاوز 4-5 أشهر، وأحيانًا في وقت متأخر يصل إلى 24 شهرًا.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v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الفترة الأولى عادة ما تكون غزيرة وطويلة.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v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تجدر الإشارة إلى أن عملية التبويض قد تبدأ في غياب الدورة الشهرية، وقد يحدث حمل آخر.</a:t>
            </a:r>
          </a:p>
          <a:p>
            <a:pPr algn="l">
              <a:lnSpc>
                <a:spcPct val="100000"/>
              </a:lnSpc>
              <a:buFont typeface="Wingdings" pitchFamily="2" charset="2"/>
              <a:buChar char="v"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رَحِم</a:t>
            </a:r>
            <a:endParaRPr xmlns:a="http://schemas.openxmlformats.org/drawingml/2006/main" lang="en-US" sz="8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44184"/>
            <a:ext cx="12052092" cy="5613816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تراجع الرحم (انكماشه): هو عودة الرحم إلى حجمه قبل الحمل.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بعد الولادة مباشرة، يجب أن يكون مستوى ارتفاع قاع الرحم عند مستوى السرة أو أقل منها. يجب أن يكون الرحم ثابتًا ومنقبضًا جيدًا وفي خط الوسط.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ويقل حجمه يوميا، وينخفض مستوى قاع العين تدريجيا بمعدل حوالي (1) عرض الإصبع كل يوم.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0"/>
            <a:ext cx="9568721" cy="137160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رَحِم</a:t>
            </a:r>
            <a:endParaRPr xmlns:a="http://schemas.openxmlformats.org/drawingml/2006/main" lang="en-US" sz="6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71600"/>
            <a:ext cx="12192001" cy="5486400"/>
          </a:xfrm>
        </p:spPr>
        <p:txBody>
          <a:bodyPr>
            <a:normAutofit fontScale="77500" lnSpcReduction="20000"/>
          </a:bodyPr>
          <a:lstStyle/>
          <a:p>
            <a:pPr xmlns:a="http://schemas.openxmlformats.org/drawingml/2006/main">
              <a:lnSpc>
                <a:spcPct val="12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بحلول نهاية الأسبوع الأول يكون قاع الرحم في منتصف المسافة بين السرة وعظم العانة.</a:t>
            </a:r>
          </a:p>
          <a:p>
            <a:pPr xmlns:a="http://schemas.openxmlformats.org/drawingml/2006/main">
              <a:lnSpc>
                <a:spcPct val="12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بحلول الأسبوع الثاني، يصبح قاع الرحم خلف </a:t>
            </a:r>
            <a:r xmlns:a="http://schemas.openxmlformats.org/drawingml/2006/main">
              <a:rPr lang="ar" sz="5100" dirty="0" err="1">
                <a:latin typeface="Times New Roman" pitchFamily="18" charset="0"/>
                <a:cs typeface="Times New Roman" pitchFamily="18" charset="0"/>
              </a:rPr>
              <a:t>عظم العانة مباشرةً </a:t>
            </a: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، ويصبح عضوًا في الحوض لا يمكن الشعور به في البطن بعد الآن.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يقل وزن الرحم تدريجيا خلال فترة ما بعد الولادة، فيصبح وزنه في نهاية فترة ما بعد الولادة 50 جراما بدلا من 1000 جرام أثناء الحمل.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تراجع الرحم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12192000" cy="5440362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وقد تم ذلك من خلال </a:t>
            </a:r>
            <a:r xmlns:a="http://schemas.openxmlformats.org/drawingml/2006/main">
              <a:rPr lang="ar" sz="4800" u="sng" dirty="0">
                <a:latin typeface="Times New Roman" pitchFamily="18" charset="0"/>
                <a:cs typeface="Times New Roman" pitchFamily="18" charset="0"/>
              </a:rPr>
              <a:t>آليتين </a:t>
            </a: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xmlns:a="http://schemas.openxmlformats.org/drawingml/2006/main" marL="0" indent="0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أ. نقص التروية الدموية: يؤدي انكماش وتقلص ألياف عضلات الرحم إلى ضغط الأوعية الدموية وتقليل تدفق الدم إلى الرحم.</a:t>
            </a: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ب. تجديد بطانة الرحم: يتم تكوين بطانة رحم جديدة ويتم شفاء موقع انفصال المشيمة</a:t>
            </a:r>
          </a:p>
          <a:p>
            <a:pPr algn="l">
              <a:lnSpc>
                <a:spcPct val="10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تراجع الرحم</a:t>
            </a: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920" y="1600200"/>
            <a:ext cx="12072079" cy="5257800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800" u="sng" dirty="0">
                <a:latin typeface="Times New Roman" pitchFamily="18" charset="0"/>
                <a:cs typeface="Times New Roman" pitchFamily="18" charset="0"/>
              </a:rPr>
              <a:t>الانحدار الفرعي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عملية التراجع بطيئة أو متأخرة</a:t>
            </a:r>
            <a:endParaRPr xmlns:a="http://schemas.openxmlformats.org/drawingml/2006/main" lang="en-US" sz="4800" u="sng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800" u="sng" dirty="0">
                <a:latin typeface="Times New Roman" pitchFamily="18" charset="0"/>
                <a:cs typeface="Times New Roman" pitchFamily="18" charset="0"/>
              </a:rPr>
              <a:t>"التراجع المفرط".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تراجع سريع للرحم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8991600" cy="1417638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النفاس </a:t>
            </a:r>
            <a:r xmlns:a="http://schemas.openxmlformats.org/drawingml/2006/main">
              <a:rPr lang="ar" b="1" dirty="0">
                <a:latin typeface="Times New Roman" pitchFamily="18" charset="0"/>
                <a:cs typeface="Times New Roman" pitchFamily="18" charset="0"/>
              </a:rPr>
              <a:t>:</a:t>
            </a:r>
            <a:endParaRPr xmlns:a="http://schemas.openxmlformats.org/drawingml/2006/main"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8997"/>
            <a:ext cx="12192000" cy="5329003"/>
          </a:xfrm>
        </p:spPr>
        <p:txBody>
          <a:bodyPr>
            <a:normAutofit fontScale="775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هي الإفرازات الرحمية التي تخرج خلال الأسابيع الثلاثة أو الأربعة الأولى بعد الولادة.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وهو قلوي في تفاعله، وكميته أكبر من كمية دم الدورة الشهرية، وله رائحة كريهة.</a:t>
            </a:r>
          </a:p>
          <a:p>
            <a:pPr xmlns:a="http://schemas.openxmlformats.org/drawingml/2006/main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يحتوي على الدم، والفايبرين، وكريات الدم البيضاء، والأنسجة الميتة، والخلايا الظهارية المهبلية، والكوليسترول، والعديد من البكتيريا غير المسببة للأمراض.</a:t>
            </a:r>
          </a:p>
          <a:p>
            <a:pPr algn="l">
              <a:lnSpc>
                <a:spcPct val="110000"/>
              </a:lnSpc>
              <a:buFont typeface="Wingdings" pitchFamily="2" charset="2"/>
              <a:buChar char="§"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341" y="0"/>
            <a:ext cx="9511259" cy="1417638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أنواع النفاس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7"/>
            <a:ext cx="12191999" cy="5282965"/>
          </a:xfrm>
        </p:spPr>
        <p:txBody>
          <a:bodyPr>
            <a:normAutofit/>
          </a:bodyPr>
          <a:lstStyle/>
          <a:p>
            <a:pPr xmlns:a="http://schemas.openxmlformats.org/drawingml/2006/main" marL="0" indent="0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 روبرا:</a:t>
            </a:r>
          </a:p>
          <a:p>
            <a:pPr xmlns:a="http://schemas.openxmlformats.org/drawingml/2006/main">
              <a:lnSpc>
                <a:spcPct val="11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اللون الأحمر بسبب وجود كمية من الدم، وبقايا من الغشاء المخاطي، وكمية كبيرة من المشيمة، والسائل الأمنيوسي، والشعر الزغبي، والطلاء الجبني</a:t>
            </a:r>
          </a:p>
          <a:p>
            <a:pPr xmlns:a="http://schemas.openxmlformats.org/drawingml/2006/main" algn="l">
              <a:lnSpc>
                <a:spcPct val="11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تستمر من اليوم الأول بعد الولادة إلى اليوم الرابع (وأحيانًا إلى اليوم السابع).</a:t>
            </a:r>
          </a:p>
          <a:p>
            <a:pPr algn="l">
              <a:lnSpc>
                <a:spcPct val="110000"/>
              </a:lnSpc>
              <a:buFont typeface="Wingdings" pitchFamily="2" charset="2"/>
              <a:buChar char="§"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8991600" cy="1417638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أنواع النفاس :</a:t>
            </a:r>
            <a:endParaRPr xmlns:a="http://schemas.openxmlformats.org/drawingml/2006/main" lang="en-US" sz="6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" y="1600200"/>
            <a:ext cx="12112053" cy="5257800"/>
          </a:xfrm>
        </p:spPr>
        <p:txBody>
          <a:bodyPr>
            <a:normAutofit fontScale="92500" lnSpcReduction="20000"/>
          </a:bodyPr>
          <a:lstStyle/>
          <a:p>
            <a:pPr xmlns:a="http://schemas.openxmlformats.org/drawingml/2006/main" marL="0" indent="0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800" b="1" dirty="0">
                <a:latin typeface="Times New Roman" pitchFamily="18" charset="0"/>
                <a:cs typeface="Times New Roman" pitchFamily="18" charset="0"/>
              </a:rPr>
              <a:t>2- سيروسا</a:t>
            </a:r>
          </a:p>
          <a:p>
            <a:pPr xmlns:a="http://schemas.openxmlformats.org/drawingml/2006/main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إفرازات صفراء وردية اللون تحتوي على كمية أقل من الدم وكمية أكبر من المصل،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وتمتد لمدة 3 إلى 4 أيام أخرى.</a:t>
            </a:r>
          </a:p>
          <a:p>
            <a:pPr xmlns:a="http://schemas.openxmlformats.org/drawingml/2006/main" marL="0" indent="0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800" b="1" dirty="0">
                <a:latin typeface="Times New Roman" pitchFamily="18" charset="0"/>
                <a:cs typeface="Times New Roman" pitchFamily="18" charset="0"/>
              </a:rPr>
              <a:t>3- ألبا: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إفرازات كريمية أو بيضاء اللون تحتوي على كريات الدم البيضاء والمخاط.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ويبقى إلى اليوم العاشر بعد الولادة.</a:t>
            </a:r>
          </a:p>
          <a:p>
            <a:pPr algn="l">
              <a:lnSpc>
                <a:spcPct val="100000"/>
              </a:lnSpc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الوضع الطبيعي بعد الولادة</a:t>
            </a:r>
            <a:endParaRPr xmlns:a="http://schemas.openxmlformats.org/drawingml/2006/main" lang="en-US" sz="6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289154"/>
            <a:ext cx="12192001" cy="5386284"/>
          </a:xfrm>
        </p:spPr>
        <p:txBody>
          <a:bodyPr>
            <a:normAutofit fontScale="550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7300" dirty="0">
                <a:latin typeface="Times New Roman" pitchFamily="18" charset="0"/>
                <a:cs typeface="Times New Roman" pitchFamily="18" charset="0"/>
              </a:rPr>
              <a:t>هي الفترة التي تلي الولادة والتي يتم خلالها تكوين جسم الأم والجهاز التناسلي.</a:t>
            </a:r>
            <a:r xmlns:a="http://schemas.openxmlformats.org/drawingml/2006/main">
              <a:rPr lang="ar" sz="7300" dirty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7300" dirty="0">
                <a:latin typeface="Times New Roman" pitchFamily="18" charset="0"/>
                <a:cs typeface="Times New Roman" pitchFamily="18" charset="0"/>
              </a:rPr>
              <a:t>تعود الأعضاء إلى حالتها قبل الحمل.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7300" dirty="0">
                <a:latin typeface="Times New Roman" pitchFamily="18" charset="0"/>
                <a:cs typeface="Times New Roman" pitchFamily="18" charset="0"/>
              </a:rPr>
              <a:t>مدة فترة ما بعد الولادة هي 40 يومًا أو 6-8 أسابيع.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7300" dirty="0">
                <a:latin typeface="Times New Roman" pitchFamily="18" charset="0"/>
                <a:cs typeface="Times New Roman" pitchFamily="18" charset="0"/>
              </a:rPr>
              <a:t>فترة النفاس تكون أقصر بكثير بعد الإجهاض.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7300" dirty="0">
                <a:latin typeface="Times New Roman" pitchFamily="18" charset="0"/>
                <a:cs typeface="Times New Roman" pitchFamily="18" charset="0"/>
              </a:rPr>
              <a:t>وتسمى الأيام العشرة الأولى بالولادة المبكرة، وتسمى الأيام العشرة التي تليها بالولادة المتأخرة.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887200" cy="1417638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الأهمية السريرية لنزيف الحيض غير الطبيعي </a:t>
            </a:r>
            <a:r xmlns:a="http://schemas.openxmlformats.org/drawingml/2006/main">
              <a:rPr lang="a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xmlns:a="http://schemas.openxmlformats.org/drawingml/2006/main"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" y="1600200"/>
            <a:ext cx="12057089" cy="5257800"/>
          </a:xfrm>
        </p:spPr>
        <p:txBody>
          <a:bodyPr>
            <a:normAutofit fontScale="925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-النفاس الكريه الرائحة يعني وجود عدوى و/أو ركود.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-قد يكون القمع المفاجئ بسبب عدوى شديدة.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 قد يشير إطالة فترة النفاس الأحمر إلى احتباس أجزاء من المشيمة، والأغشية، والانكماش الجزئي، والأورام...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المهبل</a:t>
            </a:r>
            <a:endParaRPr xmlns:a="http://schemas.openxmlformats.org/drawingml/2006/main"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52093" cy="5145374"/>
          </a:xfrm>
        </p:spPr>
        <p:txBody>
          <a:bodyPr>
            <a:normAutofit fontScale="850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ü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ينخفض حجمه، ولكن ليس كما كان في حالة ما قبل الحمل.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ü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قد تترهل الجدران الأمامية والخلفية بعد الولادة مباشرة ولعدة أيام بعدها.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ü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في حالة المشي المبكر، مصحوبًا بواجبات منزلية ثقيلة، فقد تتطور حالة الفتق المثاني أو الفتق المستقيمي أو هبوط الرحم.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ü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الراحة في السرير، وتمارين الشد تمنع حدوث هذه الآفات.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9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الفرج</a:t>
            </a:r>
            <a:endParaRPr xmlns:a="http://schemas.openxmlformats.org/drawingml/2006/main" lang="en-US" sz="9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12191999" cy="52578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بعد الولادة </a:t>
            </a: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مباشرة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يختفي الوذمة تدريجيا خلال بضعة أيام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يمكن أن تؤدي الجروح الواضحة، إذا لم يتم إصلاحها بشكل صحيح باستخدام الغرز، إلى تكوين قرحة ما بعد الولادة وهي قرحة معدية وحساسة للغاية مع طبقة نخرية رمادية تغطي سطحها.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891" y="0"/>
            <a:ext cx="11782269" cy="15240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الأربطة والهياكل الأخرى</a:t>
            </a:r>
            <a:endParaRPr xmlns:a="http://schemas.openxmlformats.org/drawingml/2006/main"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082072" cy="5105400"/>
          </a:xfrm>
        </p:spPr>
        <p:txBody>
          <a:bodyPr>
            <a:normAutofit fontScale="92500"/>
          </a:bodyPr>
          <a:lstStyle/>
          <a:p>
            <a:pPr xmlns:a="http://schemas.openxmlformats.org/drawingml/2006/main" algn="l">
              <a:lnSpc>
                <a:spcPct val="11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أصبحت الأربطة الآن مسترخية وسوف تستغرق وقتًا طويلاً حتى تعود إلى حجمها وموقعها الطبيعي تقريبًا.</a:t>
            </a:r>
          </a:p>
          <a:p>
            <a:pPr xmlns:a="http://schemas.openxmlformats.org/drawingml/2006/main" algn="l">
              <a:lnSpc>
                <a:spcPct val="11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تتراجع الهياكل الأخرى إلى حالتها الأصلية تقريبًا، ولكن قد يستمر بعض الاسترخاء، وخاصة في عضلات قاع الحوض ومحيط الرحم.</a:t>
            </a:r>
          </a:p>
          <a:p>
            <a:pPr algn="l">
              <a:lnSpc>
                <a:spcPct val="100000"/>
              </a:lnSpc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جدار البطن</a:t>
            </a:r>
            <a:r xmlns:a="http://schemas.openxmlformats.org/drawingml/2006/main">
              <a:rPr lang="ar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067082" cy="5105400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1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إن العضلات التي تعرضت للتمدد الشديد أثناء الحمل، والإجهاد أثناء الولادة، تكون بطيئة في استعادة قوتها ومرونتها الطبيعية.</a:t>
            </a:r>
          </a:p>
          <a:p>
            <a:pPr marL="0" indent="0"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الثدي: فسيولوجيا الرضاعة: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31" y="1394085"/>
            <a:ext cx="12087069" cy="5463915"/>
          </a:xfrm>
        </p:spPr>
        <p:txBody>
          <a:bodyPr>
            <a:normAutofit fontScale="925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أثناء الحمل، تفرز المشيمة هرموني الإستروجين والبروجيستيرون لإعداد الثديين للرضاعة.</a:t>
            </a:r>
          </a:p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يعمل الإستروجين على تثبيط إنتاج الحليب حتى نهاية الحمل.</a:t>
            </a:r>
          </a:p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في الثلث الثالث من الحمل يكون </a:t>
            </a:r>
            <a:r xmlns:a="http://schemas.openxmlformats.org/drawingml/2006/main">
              <a:rPr lang="ar" sz="4800" u="sng" dirty="0">
                <a:latin typeface="Times New Roman" pitchFamily="18" charset="0"/>
                <a:cs typeface="Times New Roman" pitchFamily="18" charset="0"/>
              </a:rPr>
              <a:t>اللبأ </a:t>
            </a: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موجودًا ويبقى لمدة 3 أيام الأولى بعد الولادة.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فسيولوجيا الرضاعة :</a:t>
            </a:r>
            <a:endParaRPr xmlns:a="http://schemas.openxmlformats.org/drawingml/2006/main" lang="en-US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862" y="1600200"/>
            <a:ext cx="11827240" cy="5105400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l">
              <a:lnSpc>
                <a:spcPct val="11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بحلول المرحلة الثالثة من الولادة، ينخفض إنتاج الهرمونات، وخلال الـ48 ساعة التالية، ينخفض مستوى هرمون الاستروجين والبروجيستيرون في الدم.</a:t>
            </a:r>
          </a:p>
          <a:p>
            <a:pPr xmlns:a="http://schemas.openxmlformats.org/drawingml/2006/main" algn="l">
              <a:lnSpc>
                <a:spcPct val="11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يعمل على تحفيز الغدة النخامية الأمامية لإنتاج هرمون الحليب (هرمون البرولاكتين) الذي يؤثر على الخلايا الأسينية في الثدي، فيتم تكوين الحليب.</a:t>
            </a: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فسيولوجيا الرضاعة :</a:t>
            </a: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0" y="1600200"/>
            <a:ext cx="11902191" cy="5105400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يتم دفع الحليب على طول القنوات اللبنية ويتم تخزين بعضه في </a:t>
            </a:r>
            <a:r xmlns:a="http://schemas.openxmlformats.org/drawingml/2006/main">
              <a:rPr lang="ar" sz="4800" dirty="0" err="1">
                <a:latin typeface="Times New Roman" pitchFamily="18" charset="0"/>
                <a:cs typeface="Times New Roman" pitchFamily="18" charset="0"/>
              </a:rPr>
              <a:t>أمبولات </a:t>
            </a: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تقع أسفل الهالة مباشرة.</a:t>
            </a:r>
          </a:p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عندما يرضع الطفل، يتم دفع الحليب إلى فمه بواسطة الفراغ الذي ينشأ في الغالب عن طريق مضغ فكيه، فيبتلعه.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فسيولوجيا الرضاعة :</a:t>
            </a: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524000"/>
            <a:ext cx="11842231" cy="5181600"/>
          </a:xfrm>
        </p:spPr>
        <p:txBody>
          <a:bodyPr>
            <a:normAutofit fontScale="925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ويؤدي هذا إلى آلية </a:t>
            </a:r>
            <a:r xmlns:a="http://schemas.openxmlformats.org/drawingml/2006/main">
              <a:rPr lang="ar" sz="4800" u="sng" dirty="0">
                <a:latin typeface="Times New Roman" pitchFamily="18" charset="0"/>
                <a:cs typeface="Times New Roman" pitchFamily="18" charset="0"/>
              </a:rPr>
              <a:t>رد فعل عصبية هرمونية </a:t>
            </a: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تعمل على تنشيط الفص الأمامي من الغدة النخامية لإنتاج </a:t>
            </a:r>
            <a:r xmlns:a="http://schemas.openxmlformats.org/drawingml/2006/main">
              <a:rPr lang="ar" sz="4800" u="sng" dirty="0" err="1">
                <a:latin typeface="Times New Roman" pitchFamily="18" charset="0"/>
                <a:cs typeface="Times New Roman" pitchFamily="18" charset="0"/>
              </a:rPr>
              <a:t>هرمون اللاكتوتروبين </a:t>
            </a: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، والفص الخلفي من الغدة النخامية لإنتاج </a:t>
            </a:r>
            <a:r xmlns:a="http://schemas.openxmlformats.org/drawingml/2006/main">
              <a:rPr lang="ar" sz="4800" u="sng" dirty="0">
                <a:latin typeface="Times New Roman" pitchFamily="18" charset="0"/>
                <a:cs typeface="Times New Roman" pitchFamily="18" charset="0"/>
              </a:rPr>
              <a:t>هرمون الأوكسيتوسين </a:t>
            </a: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الذي يصل إلى الثدي من خلال مجرى الدم، مما يؤدي إلى تقلص الخلايا الظهارية العضلية، وطرد الحليب.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فسيولوجيا الرضاعة :</a:t>
            </a: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" y="1600200"/>
            <a:ext cx="11512445" cy="5105400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-يعمل الأوكسيتوسين أيضًا على تحفيز تقلصات الرحم مما يسبب آلامًا بعد الولادة وإفرازات </a:t>
            </a:r>
            <a:r xmlns:a="http://schemas.openxmlformats.org/drawingml/2006/main">
              <a:rPr lang="ar" sz="4800" dirty="0" err="1">
                <a:latin typeface="Times New Roman" pitchFamily="18" charset="0"/>
                <a:cs typeface="Times New Roman" pitchFamily="18" charset="0"/>
              </a:rPr>
              <a:t>مهبلية </a:t>
            </a: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أثناء الرضاعة الطبيعية.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524000" y="381000"/>
            <a:ext cx="9144000" cy="10366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8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8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8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 xmlns:a="http://schemas.openxmlformats.org/drawingml/2006/main">
              <a:rPr lang="ar" sz="9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التغيرات الفسيولوجية أثناء فترة ما بعد الولادة</a:t>
            </a:r>
            <a:br xmlns:a="http://schemas.openxmlformats.org/drawingml/2006/main">
              <a:rPr lang="en-US" sz="9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9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42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1797259" cy="15240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خصائص حليب الأم.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1947161" cy="5257800"/>
          </a:xfrm>
        </p:spPr>
        <p:txBody>
          <a:bodyPr>
            <a:normAutofit fontScale="92500"/>
          </a:bodyPr>
          <a:lstStyle/>
          <a:p>
            <a:pPr xmlns:a="http://schemas.openxmlformats.org/drawingml/2006/main" algn="l">
              <a:lnSpc>
                <a:spcPct val="11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فهو مناسب لاحتياجات الطفل،</a:t>
            </a:r>
          </a:p>
          <a:p>
            <a:pPr xmlns:a="http://schemas.openxmlformats.org/drawingml/2006/main" algn="l">
              <a:lnSpc>
                <a:spcPct val="11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سهل الهضم،</a:t>
            </a:r>
          </a:p>
          <a:p>
            <a:pPr xmlns:a="http://schemas.openxmlformats.org/drawingml/2006/main" algn="l">
              <a:lnSpc>
                <a:spcPct val="11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خالية من الجراثيم، دافئة</a:t>
            </a:r>
          </a:p>
          <a:p>
            <a:pPr xmlns:a="http://schemas.openxmlformats.org/drawingml/2006/main" algn="l">
              <a:lnSpc>
                <a:spcPct val="11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يحتوي على الأجسام المضادة والفيتامينات والكالسيوم واللاكتوز وبروتين الكازين والدهون والأملاح المعدنية والماء.</a:t>
            </a:r>
          </a:p>
          <a:p>
            <a:pPr xmlns:a="http://schemas.openxmlformats.org/drawingml/2006/main" algn="l">
              <a:lnSpc>
                <a:spcPct val="11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كما أنها متاحة بسهولة، وبتكلفة قليلة.</a:t>
            </a: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4852" y="274637"/>
            <a:ext cx="11967148" cy="6006241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11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التغيرات النفسية أثناء فترة ما بعد الولادة</a:t>
            </a:r>
            <a:br xmlns:a="http://schemas.openxmlformats.org/drawingml/2006/main">
              <a:rPr lang="en-US" sz="7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3775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br xmlns:a="http://schemas.openxmlformats.org/drawingml/2006/main">
              <a:rPr lang="en-US" sz="5400" b="1" dirty="0"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b="1" dirty="0"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b="1" dirty="0"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مراحل الدور الأمومي</a:t>
            </a: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dirty="0"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dirty="0"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04144"/>
            <a:ext cx="12067083" cy="5401456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إن التغيرات العاطفية التي تطرأ على الأم أثناء فترة ما بعد الولادة كما وصفتها </a:t>
            </a:r>
            <a:r xmlns:a="http://schemas.openxmlformats.org/drawingml/2006/main">
              <a:rPr lang="ar" sz="4800" u="sng" dirty="0">
                <a:latin typeface="Times New Roman" pitchFamily="18" charset="0"/>
                <a:cs typeface="Times New Roman" pitchFamily="18" charset="0"/>
              </a:rPr>
              <a:t>ريفا روبين تمر بثلاث مراحل: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1-مرحلة الاستيعاب.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2-مرحلة السيطرة.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3-مرحلة التخلي.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977140" cy="13716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6000" b="1" dirty="0"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b="1" dirty="0"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 مرحلة الاستلام (التسليم)</a:t>
            </a: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dirty="0"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71600"/>
            <a:ext cx="12192001" cy="5486400"/>
          </a:xfrm>
        </p:spPr>
        <p:txBody>
          <a:bodyPr>
            <a:normAutofit fontScale="700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6500" dirty="0">
                <a:latin typeface="Times New Roman" pitchFamily="18" charset="0"/>
                <a:cs typeface="Times New Roman" pitchFamily="18" charset="0"/>
              </a:rPr>
              <a:t>- يستغرق الأمر من يومين إلى ثلاثة أيام، وخلال هذه الفترة يكون الاهتمام الأول للأم هو احتياجاتها الخاصة (النوم والطعام).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6500" dirty="0">
                <a:latin typeface="Times New Roman" pitchFamily="18" charset="0"/>
                <a:cs typeface="Times New Roman" pitchFamily="18" charset="0"/>
              </a:rPr>
              <a:t>-تتصرف المرأة بشكل سلبي، وتعتمد في الغالب على الآخرين لتلبية احتياجاتها.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6500" dirty="0">
                <a:latin typeface="Times New Roman" pitchFamily="18" charset="0"/>
                <a:cs typeface="Times New Roman" pitchFamily="18" charset="0"/>
              </a:rPr>
              <a:t>-تبدأ نشاطًا صغيرًا بنفسها.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6500" dirty="0">
                <a:latin typeface="Times New Roman" pitchFamily="18" charset="0"/>
                <a:cs typeface="Times New Roman" pitchFamily="18" charset="0"/>
              </a:rPr>
              <a:t>- إنها تتحدث كثيرًا خلال هذه المرحلة عن كل تفاصيل تجربة المخاض والولادة.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007121" cy="15240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 مرحلة تحمل المسؤولية (تحمل المسؤولية كأم)</a:t>
            </a:r>
            <a:br xmlns:a="http://schemas.openxmlformats.org/drawingml/2006/main"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12192000" cy="5333999"/>
          </a:xfrm>
        </p:spPr>
        <p:txBody>
          <a:bodyPr>
            <a:normAutofit fontScale="625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- يبدأ في اليوم الثالث بعد الولادة.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-يتم التركيز على الحاضر.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-تصبح غير صبورة وتضطر إلى تنظيم نفسها وحياتها.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-تتطور من فرد سلبي إلى فرد مسيطر على الموقف.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-تستمر هذه المرحلة لمدة 10 أيام تقريبًا.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-بمجرد أن تسيطر الأم على كيانها الجسدي وتقبل دورها كأم، فإنها تكون قادرة على توسيع طاقاتها لتشمل زوجها وأطفالها الآخرين.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833" y="0"/>
            <a:ext cx="11632367" cy="1319134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 مرحلة التخلي</a:t>
            </a: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439056"/>
            <a:ext cx="12192000" cy="5418944"/>
          </a:xfrm>
        </p:spPr>
        <p:txBody>
          <a:bodyPr>
            <a:normAutofit fontScale="625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5800" dirty="0">
                <a:latin typeface="Times New Roman" pitchFamily="18" charset="0"/>
                <a:cs typeface="Times New Roman" pitchFamily="18" charset="0"/>
              </a:rPr>
              <a:t>ويحدث هذا عادة عند عودة الأم إلى المنزل.</a:t>
            </a:r>
          </a:p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5800" dirty="0">
                <a:latin typeface="Times New Roman" pitchFamily="18" charset="0"/>
                <a:cs typeface="Times New Roman" pitchFamily="18" charset="0"/>
              </a:rPr>
              <a:t>في هذه المرحلة هناك نوعان من الانفصالات يجب على الأم القيام بها:</a:t>
            </a:r>
          </a:p>
          <a:p>
            <a:pPr xmlns:a="http://schemas.openxmlformats.org/drawingml/2006/main" marL="0" indent="0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800" dirty="0">
                <a:latin typeface="Times New Roman" pitchFamily="18" charset="0"/>
                <a:cs typeface="Times New Roman" pitchFamily="18" charset="0"/>
              </a:rPr>
              <a:t>أ. إدراك وقبول الانفصال الجسدي عن الطفل.</a:t>
            </a:r>
          </a:p>
          <a:p>
            <a:pPr xmlns:a="http://schemas.openxmlformats.org/drawingml/2006/main" marL="0" indent="0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800" dirty="0">
                <a:latin typeface="Times New Roman" pitchFamily="18" charset="0"/>
                <a:cs typeface="Times New Roman" pitchFamily="18" charset="0"/>
              </a:rPr>
              <a:t>ب. التخلي عن دورها السابق كشخص بلا أطفال وقبول التبعات والمسؤوليات الهائلة المترتبة على وضعها الجديد.</a:t>
            </a:r>
          </a:p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5800" dirty="0">
                <a:latin typeface="Times New Roman" pitchFamily="18" charset="0"/>
                <a:cs typeface="Times New Roman" pitchFamily="18" charset="0"/>
              </a:rPr>
              <a:t>يجب عليها أن تتكيف مع حياتها تبعية طفلها وعجزه النسبي.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21" y="0"/>
            <a:ext cx="11557417" cy="15240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اكتئاب ما بعد الولادة (الاكتئاب)</a:t>
            </a:r>
            <a:endParaRPr xmlns:a="http://schemas.openxmlformats.org/drawingml/2006/main"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524000"/>
            <a:ext cx="12192001" cy="5257800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300" dirty="0">
                <a:latin typeface="Times New Roman" pitchFamily="18" charset="0"/>
                <a:cs typeface="Times New Roman" pitchFamily="18" charset="0"/>
              </a:rPr>
              <a:t>إنها الفجوة بين المثالية والواقع.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300" dirty="0">
                <a:latin typeface="Times New Roman" pitchFamily="18" charset="0"/>
                <a:cs typeface="Times New Roman" pitchFamily="18" charset="0"/>
              </a:rPr>
              <a:t>قد تتجاوز توقعات الأم الجديدة لنفسها قدراتها، مما يؤدي إلى شعور دوري بالاكتئاب.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300" dirty="0">
                <a:latin typeface="Times New Roman" pitchFamily="18" charset="0"/>
                <a:cs typeface="Times New Roman" pitchFamily="18" charset="0"/>
              </a:rPr>
              <a:t>- دون أي سبب تشعر الأم بالإحباط مصحوبًا بالانزعاج والدموع.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300" dirty="0">
                <a:latin typeface="Times New Roman" pitchFamily="18" charset="0"/>
                <a:cs typeface="Times New Roman" pitchFamily="18" charset="0"/>
              </a:rPr>
              <a:t>-في بعض الأحيان تكون شهيتها وأنماط نومها مضطربة.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اكتئاب ما بعد الولادة (الاكتئاب)</a:t>
            </a:r>
            <a:endParaRPr xmlns:a="http://schemas.openxmlformats.org/drawingml/2006/main"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334000"/>
          </a:xfrm>
        </p:spPr>
        <p:txBody>
          <a:bodyPr>
            <a:normAutofit fontScale="775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400" dirty="0">
                <a:latin typeface="Times New Roman" pitchFamily="18" charset="0"/>
                <a:cs typeface="Times New Roman" pitchFamily="18" charset="0"/>
              </a:rPr>
              <a:t>-هذه هي المظاهر المعتادة للاكتئاب بعد الولادة أو اكتئاب "الرضيع".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400" dirty="0">
                <a:latin typeface="Times New Roman" pitchFamily="18" charset="0"/>
                <a:cs typeface="Times New Roman" pitchFamily="18" charset="0"/>
              </a:rPr>
              <a:t>- عادة ما تكون مؤقتة وقد تحدث في المستشفى.</a:t>
            </a: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-يعتقد أن الأمر مرتبط، جزئيًا، بالتغيرات الهرمونية، وتعديل الأنا الذي يصاحب انتقال الأدوار.</a:t>
            </a: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- إن الشعور بعدم الراحة والتعب والإرهاق يساهم بالتأكيد في هذه الحالة.</a:t>
            </a: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1857219" cy="15240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اكتئاب ما بعد الولادة (الاكتئاب)</a:t>
            </a: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067082" cy="5105400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في كثير من الأحيان يساعد البكاء على تخفيف التوتر، ولكن إذا لم يكن الآباء على دراية بحالة الأم فقد تشعر بالذنب بسبب الاكتئاب.</a:t>
            </a:r>
          </a:p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إن الفهم والتوجيه الاستباقي سيساعد الوالدين على إدراك أن هذه المشاعر هي مرافقة طبيعية لهذا التحول في الأدوار.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616" y="0"/>
            <a:ext cx="10553076" cy="15240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b="1" dirty="0">
                <a:latin typeface="Times New Roman" pitchFamily="18" charset="0"/>
                <a:cs typeface="Times New Roman" pitchFamily="18" charset="0"/>
              </a:rPr>
              <a:t>العوامل المؤهبة للإصابة </a:t>
            </a:r>
            <a:br xmlns:a="http://schemas.openxmlformats.org/drawingml/2006/main">
              <a:rPr lang="en-US" sz="5400" dirty="0"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  <a:r xmlns:a="http://schemas.openxmlformats.org/drawingml/2006/main">
              <a:rPr lang="a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بالاكتئاب بعد الولادة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 fontScale="550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-الحمل الأول.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-الحمل في أواخر سنوات الإنجاب.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-التناقض في مشاعر المرأة تجاه أمها.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-العزل الاجتماعي.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-الأشغال الشاقة أو الطويلة.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-القلق بشأن الأمور المالية.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-الخلافات الزوجية.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-أزمة في العائلة الممتدة.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928" y="0"/>
            <a:ext cx="12082071" cy="1417638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التغيرات الفسيولوجية الطبيعية العامة</a:t>
            </a:r>
            <a:endParaRPr xmlns:a="http://schemas.openxmlformats.org/drawingml/2006/main"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12082072" cy="5562600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900" dirty="0">
                <a:latin typeface="Times New Roman" pitchFamily="18" charset="0"/>
                <a:cs typeface="Times New Roman" pitchFamily="18" charset="0"/>
              </a:rPr>
              <a:t>بعد الولادة مباشرة تشعر الأم بالتعب الجسدي.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900" b="1" dirty="0">
                <a:latin typeface="Times New Roman" pitchFamily="18" charset="0"/>
                <a:cs typeface="Times New Roman" pitchFamily="18" charset="0"/>
              </a:rPr>
              <a:t>درجة الحرارة </a:t>
            </a:r>
            <a:r xmlns:a="http://schemas.openxmlformats.org/drawingml/2006/main">
              <a:rPr lang="ar" sz="3900" dirty="0">
                <a:latin typeface="Times New Roman" pitchFamily="18" charset="0"/>
                <a:cs typeface="Times New Roman" pitchFamily="18" charset="0"/>
              </a:rPr>
              <a:t>مرتفعة قليلا: 0.5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900" b="1" dirty="0">
                <a:latin typeface="Times New Roman" pitchFamily="18" charset="0"/>
                <a:cs typeface="Times New Roman" pitchFamily="18" charset="0"/>
              </a:rPr>
              <a:t>النبض </a:t>
            </a:r>
            <a:r xmlns:a="http://schemas.openxmlformats.org/drawingml/2006/main">
              <a:rPr lang="ar" sz="3900" dirty="0">
                <a:latin typeface="Times New Roman" pitchFamily="18" charset="0"/>
                <a:cs typeface="Times New Roman" pitchFamily="18" charset="0"/>
              </a:rPr>
              <a:t>بطيء (حوالي 60-70 نبضة/ملم) بطء القلب الفسيولوجي (24-48 ساعة بعد الولادة).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3900" dirty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3900" b="1" dirty="0">
                <a:latin typeface="Times New Roman" pitchFamily="18" charset="0"/>
                <a:cs typeface="Times New Roman" pitchFamily="18" charset="0"/>
              </a:rPr>
              <a:t>التنفس: </a:t>
            </a:r>
            <a:r xmlns:a="http://schemas.openxmlformats.org/drawingml/2006/main">
              <a:rPr lang="ar" sz="3900" u="sng" dirty="0">
                <a:latin typeface="Times New Roman" pitchFamily="18" charset="0"/>
                <a:cs typeface="Times New Roman" pitchFamily="18" charset="0"/>
              </a:rPr>
              <a:t>بطني بطبيعته </a:t>
            </a:r>
            <a:r xmlns:a="http://schemas.openxmlformats.org/drawingml/2006/main">
              <a:rPr lang="ar" sz="3900" dirty="0">
                <a:latin typeface="Times New Roman" pitchFamily="18" charset="0"/>
                <a:cs typeface="Times New Roman" pitchFamily="18" charset="0"/>
              </a:rPr>
              <a:t>بسبب تقلص حجم الرحم وارتخاء جدار البطن.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3900" b="1" dirty="0">
                <a:latin typeface="Times New Roman" pitchFamily="18" charset="0"/>
                <a:cs typeface="Times New Roman" pitchFamily="18" charset="0"/>
              </a:rPr>
              <a:t>ضغط الدم : </a:t>
            </a:r>
            <a:r xmlns:a="http://schemas.openxmlformats.org/drawingml/2006/main">
              <a:rPr lang="ar" sz="3900" dirty="0">
                <a:latin typeface="Times New Roman" pitchFamily="18" charset="0"/>
                <a:cs typeface="Times New Roman" pitchFamily="18" charset="0"/>
              </a:rPr>
              <a:t>لا يتم احتساب أي تغيير</a:t>
            </a:r>
          </a:p>
          <a:p>
            <a:pPr algn="l">
              <a:lnSpc>
                <a:spcPct val="120000"/>
              </a:lnSpc>
              <a:buFont typeface="Wingdings" pitchFamily="2" charset="2"/>
              <a:buChar char="§"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782268" cy="15240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الاحتياجات العاطفية للمرأة بعد الولادة</a:t>
            </a: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753849"/>
            <a:ext cx="12192001" cy="4951751"/>
          </a:xfrm>
        </p:spPr>
        <p:txBody>
          <a:bodyPr>
            <a:normAutofit fontScale="625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 الاعتراف بالجهد المبذول أثناء المخاض: الموافقة على السلوك أثناء المخاض وكذلك في فترة ما بعد الولادة مباشرة.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-الدعم والتشجيع في رعاية الطفل الرضيع.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 الاهتمام من أفراد الأسرة وخاصة الزوج: وهذا مهم جدًا لأن معظم الاهتمام في فترة ما بعد الولادة مباشرة يتجه فجأة نحو المولود الجديد.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917180" cy="15240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الاحتياجات العاطفية للمرأة بعد الولادة</a:t>
            </a: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2008682"/>
            <a:ext cx="12192001" cy="4696918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600" dirty="0">
                <a:latin typeface="Times New Roman" pitchFamily="18" charset="0"/>
                <a:cs typeface="Times New Roman" pitchFamily="18" charset="0"/>
              </a:rPr>
              <a:t>-شخص يستمع إليهم ويساعدهم في حل صراع التبعية والاستقلال.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600" dirty="0">
                <a:latin typeface="Times New Roman" pitchFamily="18" charset="0"/>
                <a:cs typeface="Times New Roman" pitchFamily="18" charset="0"/>
              </a:rPr>
              <a:t>-يجب تلبية الاحتياجات الجسدية من الراحة والتغذية والنظافة بشكل صحيح.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755" y="914400"/>
            <a:ext cx="11332564" cy="4542019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8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الانزعاجات البسيطة أثناء فترة ما بعد الولادة</a:t>
            </a:r>
            <a:br xmlns:a="http://schemas.openxmlformats.org/drawingml/2006/main">
              <a:rPr lang="en-US" sz="8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7878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9095" y="0"/>
            <a:ext cx="9758597" cy="15240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1) آلام ما بعد الجراحة</a:t>
            </a: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1752289" cy="5257800"/>
          </a:xfrm>
        </p:spPr>
        <p:txBody>
          <a:bodyPr>
            <a:normAutofit fontScale="625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b="1" u="sng" dirty="0">
                <a:latin typeface="Times New Roman" pitchFamily="18" charset="0"/>
                <a:cs typeface="Times New Roman" pitchFamily="18" charset="0"/>
              </a:rPr>
              <a:t>إدارة تمريض الألم:</a:t>
            </a:r>
            <a:endParaRPr xmlns:a="http://schemas.openxmlformats.org/drawingml/2006/main" lang="en-US" sz="4800" u="sng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-تدليك الرحم البسيط.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-الاطمئنان والتوضيح البسيط لسبب المشكلة.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 الوضعية الصحيحة (الاستلقاء، الجلوس).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-مشروبات دافئة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 مهدئات خفيفة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-مثانة فارغة.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-تشجيع تمارين عضلات البطن وتمارين عضلات قاع الحوض.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br xmlns:a="http://schemas.openxmlformats.org/drawingml/2006/main"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2) احتباس البول</a:t>
            </a:r>
            <a:br xmlns:a="http://schemas.openxmlformats.org/drawingml/2006/main"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52093" cy="5105400"/>
          </a:xfrm>
        </p:spPr>
        <p:txBody>
          <a:bodyPr>
            <a:normAutofit fontScale="850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b="1" dirty="0">
                <a:latin typeface="Times New Roman" pitchFamily="18" charset="0"/>
                <a:cs typeface="Times New Roman" pitchFamily="18" charset="0"/>
              </a:rPr>
              <a:t>إدارة التمريض لاحتباس البول</a:t>
            </a:r>
            <a:endParaRPr xmlns:a="http://schemas.openxmlformats.org/drawingml/2006/main" lang="en-US" sz="57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-العناية بالعجان بالماء الدافئ.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-الخصوصية والاطمئنان.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-وضع زجاجة ماء ساخن فوق عظم العانة.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- إذا فشلت هذه التدابير، </a:t>
            </a:r>
            <a:r xmlns:a="http://schemas.openxmlformats.org/drawingml/2006/main">
              <a:rPr lang="ar" sz="5700" dirty="0">
                <a:latin typeface="Times New Roman" pitchFamily="18" charset="0"/>
                <a:cs typeface="Times New Roman" pitchFamily="18" charset="0"/>
              </a:rPr>
              <a:t>يجب إجراء </a:t>
            </a:r>
            <a:r xmlns:a="http://schemas.openxmlformats.org/drawingml/2006/main">
              <a:rPr lang="ar" sz="5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القسطرة .</a:t>
            </a:r>
          </a:p>
          <a:p>
            <a:pPr algn="l">
              <a:lnSpc>
                <a:spcPct val="120000"/>
              </a:lnSpc>
              <a:buNone/>
            </a:pPr>
            <a:endParaRPr lang="en-US" sz="57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3) الإمساك</a:t>
            </a:r>
            <a:endParaRPr xmlns:a="http://schemas.openxmlformats.org/drawingml/2006/main" lang="en-US" sz="6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871" y="1600200"/>
            <a:ext cx="11617377" cy="51054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b="1" dirty="0">
                <a:latin typeface="Times New Roman" pitchFamily="18" charset="0"/>
                <a:cs typeface="Times New Roman" pitchFamily="18" charset="0"/>
              </a:rPr>
              <a:t>الإمساك إدارة التمريض </a:t>
            </a: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-نظام غذائي غني بالألياف.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-زيادة تناول السوائل.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-الحليب قبل النوم.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-تمارين.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 بعد 72 ساعة يمكن استخدام تحاميل الجلسرين أو ملين خفيف.</a:t>
            </a:r>
          </a:p>
          <a:p>
            <a:pPr algn="l">
              <a:lnSpc>
                <a:spcPct val="100000"/>
              </a:lnSpc>
              <a:buNone/>
            </a:pP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4) احتقان الثدي</a:t>
            </a:r>
            <a:endParaRPr xmlns:a="http://schemas.openxmlformats.org/drawingml/2006/main" lang="en-US" sz="6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082072" cy="5105400"/>
          </a:xfrm>
        </p:spPr>
        <p:txBody>
          <a:bodyPr>
            <a:normAutofit fontScale="625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هو عبارة عن تراكم كميات متزايدة من الدم وسوائل الجسم الأخرى بالإضافة إلى الحليب في الثديين.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تحدث هذه الحالة بشكل متكرر في اليوم الثالث بعد الولادة، وخاصة في الأطفال حديثي الولادة.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يحدث بسبب احتقان الأوعية الليمفاوية والوريدية، ويختفي عند خروج الحليب.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الأسباب: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ü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الرضاعة الطبيعية غير الكافية و/أو النادرة.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ü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تثبيط منعكس إخراج الحليب</a:t>
            </a:r>
          </a:p>
          <a:p>
            <a:pPr algn="l">
              <a:lnSpc>
                <a:spcPct val="12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784" y="-21771"/>
            <a:ext cx="11377534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br xmlns:a="http://schemas.openxmlformats.org/drawingml/2006/main"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4) احتقان الثدي: العلامات والأعراض</a:t>
            </a:r>
            <a:br xmlns:a="http://schemas.openxmlformats.org/drawingml/2006/main">
              <a:rPr lang="en-US" sz="5400" dirty="0"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 fontScale="925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6400" dirty="0">
                <a:latin typeface="Times New Roman" pitchFamily="18" charset="0"/>
                <a:cs typeface="Times New Roman" pitchFamily="18" charset="0"/>
              </a:rPr>
              <a:t>- الثديين ثابتين، منتفخين، حساسين وساخنين (37.80 درجة مئوية).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6400" dirty="0">
                <a:latin typeface="Times New Roman" pitchFamily="18" charset="0"/>
                <a:cs typeface="Times New Roman" pitchFamily="18" charset="0"/>
              </a:rPr>
              <a:t>-ألم.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6400" dirty="0">
                <a:latin typeface="Times New Roman" pitchFamily="18" charset="0"/>
                <a:cs typeface="Times New Roman" pitchFamily="18" charset="0"/>
              </a:rPr>
              <a:t>-قد ترفض الأم إرضاع الرضيع.</a:t>
            </a:r>
            <a:r xmlns:a="http://schemas.openxmlformats.org/drawingml/2006/main">
              <a:rPr lang="ar" sz="6400" b="1" u="sng" dirty="0">
                <a:latin typeface="Times New Roman" pitchFamily="18" charset="0"/>
                <a:cs typeface="Times New Roman" pitchFamily="18" charset="0"/>
              </a:rPr>
              <a:t> </a:t>
            </a:r>
            <a:endParaRPr xmlns:a="http://schemas.openxmlformats.org/drawingml/2006/main" lang="en-US" sz="64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6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1647358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br xmlns:a="http://schemas.openxmlformats.org/drawingml/2006/main"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4) احتقان الثدي: إدارة الرضاعة:</a:t>
            </a:r>
            <a:br xmlns:a="http://schemas.openxmlformats.org/drawingml/2006/main">
              <a:rPr lang="en-US" sz="5400" dirty="0"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192001" cy="51054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 ضعي كمادات دافئة ورطبة على الثدي لمدة 2-3 دقائق قبل كل رضعة.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-التدليك وإخراج الحليب قبل الرضاعة.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-التطبيق البارد بعد التغذية.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 قد يُطلب استخدام مسكنات خفيفة. وفي الحالات الشديدة، يكون تناول جرعتين من مدر البول (مثل لازيكس 40 مجم) فعالاً.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5) الانزعاج العجاني</a:t>
            </a:r>
            <a:endParaRPr xmlns:a="http://schemas.openxmlformats.org/drawingml/2006/main" lang="en-US" sz="5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" y="1379095"/>
            <a:ext cx="12057089" cy="5478905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-يحدث عادة بسبب وجود تمزقات وجروح وقطع العجان والوذمة.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36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إدارة التمريض:</a:t>
            </a:r>
            <a:endParaRPr xmlns:a="http://schemas.openxmlformats.org/drawingml/2006/main"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- العناية المتكررة باستخدام تقنية التعقيم (نظيفة وجافة).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- عمل كمادات من كبريتات المغنيسيوم في حالة الوذمة.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607" y="0"/>
            <a:ext cx="11347553" cy="1417638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التغيرات الفسيولوجية العامة</a:t>
            </a:r>
            <a:endParaRPr xmlns:a="http://schemas.openxmlformats.org/drawingml/2006/main"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12191999" cy="5486400"/>
          </a:xfrm>
        </p:spPr>
        <p:txBody>
          <a:bodyPr>
            <a:normAutofit fontScale="92500"/>
          </a:bodyPr>
          <a:lstStyle/>
          <a:p>
            <a:pPr xmlns:a="http://schemas.openxmlformats.org/drawingml/2006/main">
              <a:lnSpc>
                <a:spcPct val="11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ارتفاع درجة الحرارة المتأخر يكون بسبب: احتقان الحليب (بحلول اليوم الرابع بعد الولادة)، الإمساك، العدوى.</a:t>
            </a:r>
          </a:p>
          <a:p>
            <a:pPr xmlns:a="http://schemas.openxmlformats.org/drawingml/2006/main" algn="l">
              <a:lnSpc>
                <a:spcPct val="11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في حالة انخفاض ضغط الدم: قد يكون هناك نزيف ما بعد الولادة</a:t>
            </a:r>
          </a:p>
          <a:p>
            <a:pPr xmlns:a="http://schemas.openxmlformats.org/drawingml/2006/main" algn="l">
              <a:lnSpc>
                <a:spcPct val="11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إذا كان ارتفاع ضغط الدم قد يكون تسممًا بعد الولادة</a:t>
            </a:r>
          </a:p>
          <a:p>
            <a:pPr xmlns:a="http://schemas.openxmlformats.org/drawingml/2006/main">
              <a:lnSpc>
                <a:spcPct val="11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قد يكون النبض السريع بسبب الألم أو الزوار أو الإثارة أو الإرهاق أو الرضاعة الطبيعية أو النزيف أو العدوى.</a:t>
            </a:r>
          </a:p>
          <a:p>
            <a:pPr algn="l">
              <a:lnSpc>
                <a:spcPct val="100000"/>
              </a:lnSpc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4891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557416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br xmlns:a="http://schemas.openxmlformats.org/drawingml/2006/main"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زيارات ما بعد الولادة: الزيارة الأولى</a:t>
            </a: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192001" cy="5257800"/>
          </a:xfrm>
        </p:spPr>
        <p:txBody>
          <a:bodyPr>
            <a:normAutofit fontScale="700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5800" dirty="0">
                <a:latin typeface="Times New Roman" pitchFamily="18" charset="0"/>
                <a:cs typeface="Times New Roman" pitchFamily="18" charset="0"/>
              </a:rPr>
              <a:t>في</a:t>
            </a:r>
            <a:r xmlns:a="http://schemas.openxmlformats.org/drawingml/2006/main">
              <a:rPr lang="ar" sz="5800" b="1" dirty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5800" dirty="0">
                <a:latin typeface="Times New Roman" pitchFamily="18" charset="0"/>
                <a:cs typeface="Times New Roman" pitchFamily="18" charset="0"/>
              </a:rPr>
              <a:t>3-4 أسابيع بعد الولادة من أجل تقييم درجة تراجع الجسم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5800" dirty="0">
                <a:latin typeface="Times New Roman" pitchFamily="18" charset="0"/>
                <a:cs typeface="Times New Roman" pitchFamily="18" charset="0"/>
              </a:rPr>
              <a:t>يتم إجراء الفحوصات العامة والمحلية.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5800" dirty="0">
                <a:latin typeface="Times New Roman" pitchFamily="18" charset="0"/>
                <a:cs typeface="Times New Roman" pitchFamily="18" charset="0"/>
              </a:rPr>
              <a:t>قياس ضغط الدم.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5800" dirty="0">
                <a:latin typeface="Times New Roman" pitchFamily="18" charset="0"/>
                <a:cs typeface="Times New Roman" pitchFamily="18" charset="0"/>
              </a:rPr>
              <a:t>فحص نسبة الهيموجلوبين وعلاج فقر الدم.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5800" dirty="0">
                <a:latin typeface="Times New Roman" pitchFamily="18" charset="0"/>
                <a:cs typeface="Times New Roman" pitchFamily="18" charset="0"/>
              </a:rPr>
              <a:t>تحليل البول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br xmlns:a="http://schemas.openxmlformats.org/drawingml/2006/main"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زيارات ما بعد الولادة: الزيارة الأولى</a:t>
            </a:r>
            <a:br xmlns:a="http://schemas.openxmlformats.org/drawingml/2006/main"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920" y="1600200"/>
            <a:ext cx="12072079" cy="5257800"/>
          </a:xfrm>
        </p:spPr>
        <p:txBody>
          <a:bodyPr>
            <a:normAutofit fontScale="92500" lnSpcReduction="20000"/>
          </a:bodyPr>
          <a:lstStyle/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4800" u="sng" dirty="0">
                <a:latin typeface="Times New Roman" pitchFamily="18" charset="0"/>
                <a:cs typeface="Times New Roman" pitchFamily="18" charset="0"/>
              </a:rPr>
              <a:t>تم تقييم حالة العميل </a:t>
            </a: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xmlns:a="http://schemas.openxmlformats.org/drawingml/2006/main" algn="l">
              <a:lnSpc>
                <a:spcPct val="110000"/>
              </a:lnSpc>
              <a:buFont typeface="Wingdings" pitchFamily="2" charset="2"/>
              <a:buChar char="ü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طبيعة النفاس</a:t>
            </a:r>
          </a:p>
          <a:p>
            <a:pPr xmlns:a="http://schemas.openxmlformats.org/drawingml/2006/main" algn="l">
              <a:lnSpc>
                <a:spcPct val="110000"/>
              </a:lnSpc>
              <a:buFont typeface="Wingdings" pitchFamily="2" charset="2"/>
              <a:buChar char="ü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استبعاد العدوى </a:t>
            </a: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.</a:t>
            </a:r>
            <a:endParaRPr xmlns:a="http://schemas.openxmlformats.org/drawingml/2006/main" lang="en-US" sz="48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10000"/>
              </a:lnSpc>
              <a:buFont typeface="Wingdings" pitchFamily="2" charset="2"/>
              <a:buChar char="ü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فحص الرحم الحجم، الموضع، الكتل، الرقة،</a:t>
            </a:r>
          </a:p>
          <a:p>
            <a:pPr xmlns:a="http://schemas.openxmlformats.org/drawingml/2006/main" algn="l">
              <a:lnSpc>
                <a:spcPct val="110000"/>
              </a:lnSpc>
              <a:buFont typeface="Wingdings" pitchFamily="2" charset="2"/>
              <a:buChar char="ü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جروح عنق الرحم</a:t>
            </a:r>
          </a:p>
          <a:p>
            <a:pPr xmlns:a="http://schemas.openxmlformats.org/drawingml/2006/main" algn="l">
              <a:lnSpc>
                <a:spcPct val="110000"/>
              </a:lnSpc>
              <a:buFont typeface="Wingdings" pitchFamily="2" charset="2"/>
              <a:buChar char="ü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قاع الحوض.</a:t>
            </a: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br xmlns:a="http://schemas.openxmlformats.org/drawingml/2006/main"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زيارات ما بعد الولادة: الزيارة الثانية</a:t>
            </a:r>
            <a:r xmlns:a="http://schemas.openxmlformats.org/drawingml/2006/main">
              <a:rPr lang="ar" b="1" dirty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يزور</a:t>
            </a:r>
            <a:br xmlns:a="http://schemas.openxmlformats.org/drawingml/2006/main"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22112" cy="5257800"/>
          </a:xfrm>
        </p:spPr>
        <p:txBody>
          <a:bodyPr>
            <a:normAutofit fontScale="92500" lnSpcReduction="20000"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في نهاية الأسبوع السادس بعد الولادة.</a:t>
            </a:r>
          </a:p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يتم إجراؤه بنفس الطريقة التي تتم بها الزيارة الأولى بعد الولادة مع وضع علاج أكثر نشاطًا لمشاكل معينة</a:t>
            </a:r>
          </a:p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يشمل التدريس الصحي ما يلي:</a:t>
            </a:r>
          </a:p>
          <a:p>
            <a:pPr xmlns:a="http://schemas.openxmlformats.org/drawingml/2006/main" marL="914400" indent="-914400" algn="l">
              <a:lnSpc>
                <a:spcPct val="100000"/>
              </a:lnSpc>
              <a:buFont typeface="+mj-lt"/>
              <a:buAutoNum type="alphaLcPeriod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تنظيم الأسرة</a:t>
            </a:r>
          </a:p>
          <a:p>
            <a:pPr xmlns:a="http://schemas.openxmlformats.org/drawingml/2006/main" marL="914400" indent="-914400" algn="l">
              <a:lnSpc>
                <a:spcPct val="100000"/>
              </a:lnSpc>
              <a:buFont typeface="+mj-lt"/>
              <a:buAutoNum type="alphaLcPeriod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مواجهة اضطرابات في الدورة الشهرية خلال الأشهر التالية.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30" y="0"/>
            <a:ext cx="11377536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زيارات ما بعد الولادة: الزيارة الثالثة</a:t>
            </a:r>
            <a:br xmlns:a="http://schemas.openxmlformats.org/drawingml/2006/main"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30" y="1600200"/>
            <a:ext cx="11602388" cy="5257800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 في نهاية 3 أشهر (12 أسبوعًا) وهو الوقت الذي يحدث فيه التراجع الكامل للجهاز التناسلي.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- يتم إجراء الفحوصات العامة والمحلية</a:t>
            </a:r>
            <a:endParaRPr xmlns:a="http://schemas.openxmlformats.org/drawingml/2006/main" lang="en-US" sz="48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9784" y="914399"/>
            <a:ext cx="11197652" cy="4152275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11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مضاعفات ما بعد الولادة</a:t>
            </a:r>
            <a:br xmlns:a="http://schemas.openxmlformats.org/drawingml/2006/main">
              <a:rPr lang="en-US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83202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21" y="0"/>
            <a:ext cx="11377535" cy="1417638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6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نزيف ما بعد الولادة</a:t>
            </a:r>
            <a:br xmlns:a="http://schemas.openxmlformats.org/drawingml/2006/main"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9"/>
            <a:ext cx="12082072" cy="5440362"/>
          </a:xfrm>
        </p:spPr>
        <p:txBody>
          <a:bodyPr>
            <a:noAutofit/>
          </a:bodyPr>
          <a:lstStyle/>
          <a:p>
            <a:pPr xmlns:a="http://schemas.openxmlformats.org/drawingml/2006/main" algn="just">
              <a:lnSpc>
                <a:spcPct val="10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النزيف بعد الولادة هو فقدان الدم بشكل مفرط أثناء الولادة مما يؤثر على الحالة العامة للأم.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إنه يسبب 32% من جميع الوفيات بين الأمهات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99% من حالات الوفاة بسبب النزيف بعد الولادة كان من الممكن تجنبها.</a:t>
            </a:r>
          </a:p>
          <a:p>
            <a:pPr xmlns:a="http://schemas.openxmlformats.org/drawingml/2006/main" algn="just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600" b="1" dirty="0">
                <a:latin typeface="Times New Roman" pitchFamily="18" charset="0"/>
                <a:cs typeface="Times New Roman" pitchFamily="18" charset="0"/>
              </a:rPr>
              <a:t>أنواع نزيف ما بعد الولادة</a:t>
            </a:r>
          </a:p>
          <a:p>
            <a:pPr xmlns:a="http://schemas.openxmlformats.org/drawingml/2006/main" algn="just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أ. نزيف ما بعد الولادة الأولي: يحدث خلال أول 24 ساعة بعد الولادة.</a:t>
            </a:r>
          </a:p>
          <a:p>
            <a:pPr xmlns:a="http://schemas.openxmlformats.org/drawingml/2006/main" algn="just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ب. نزيف ما بعد الولادة الثانوي: يحدث بعد أكثر من 24 ساعة من الولادة. ويمكن أن يحدث لمدة تصل إلى 6 أسابيع بعد الولادة.</a:t>
            </a:r>
          </a:p>
          <a:p>
            <a:pPr algn="just">
              <a:lnSpc>
                <a:spcPct val="100000"/>
              </a:lnSpc>
              <a:buNone/>
            </a:pP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852" y="0"/>
            <a:ext cx="11272604" cy="1417638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الأسباب</a:t>
            </a:r>
            <a:r xmlns:a="http://schemas.openxmlformats.org/drawingml/2006/main">
              <a:rPr lang="ar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نزيف ما بعد الولادة</a:t>
            </a:r>
            <a:endParaRPr xmlns:a="http://schemas.openxmlformats.org/drawingml/2006/main" lang="en-US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31" y="1417638"/>
            <a:ext cx="12087069" cy="5440362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b="1" dirty="0">
                <a:latin typeface="Times New Roman" pitchFamily="18" charset="0"/>
                <a:cs typeface="Times New Roman" pitchFamily="18" charset="0"/>
              </a:rPr>
              <a:t>1-الرحم الارتخائي:</a:t>
            </a:r>
          </a:p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هو السبب الأكثر شيوعا لنزيف ما بعد الولادة مع انفصال المشيمة، حيث لا يمكن ضغط الجيوب الرحمية الممزقة بشكل فعال.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العوامل التي تسبب الرحم الارتخائي: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أ. المشيمة: انفصال غير كامل للمشيمة. الفلقة المحتجزة، أو قطعة أو أغشية المشيمة، والمشيمة المنزاحة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ب. الولادة المطولة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ج. التخدير العام.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د. المثانة الممتلئة.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هـ. التلاعب بالرحم في المرحلة الثالثة.</a:t>
            </a:r>
          </a:p>
          <a:p>
            <a:pPr algn="l">
              <a:lnSpc>
                <a:spcPct val="100000"/>
              </a:lnSpc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813" y="0"/>
            <a:ext cx="11017771" cy="1417638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الأسباب</a:t>
            </a:r>
            <a:r xmlns:a="http://schemas.openxmlformats.org/drawingml/2006/main">
              <a:rPr lang="ar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نزيف ما بعد الولادة</a:t>
            </a:r>
            <a:endParaRPr xmlns:a="http://schemas.openxmlformats.org/drawingml/2006/main"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2" y="1447800"/>
            <a:ext cx="11887200" cy="54102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b="1" dirty="0">
                <a:latin typeface="Times New Roman" pitchFamily="18" charset="0"/>
                <a:cs typeface="Times New Roman" pitchFamily="18" charset="0"/>
              </a:rPr>
              <a:t>2- صادمة:</a:t>
            </a:r>
            <a:endParaRPr xmlns:a="http://schemas.openxmlformats.org/drawingml/2006/main" lang="en-US" sz="40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 يحدث النزيف بسبب صدمة الرحم أو عنق الرحم أو المهبل بعد الولادة الطبيعية أو الجراحية.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-تأخير أثناء عملية شق العجان، تمزق.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b="1" dirty="0">
                <a:latin typeface="Times New Roman" pitchFamily="18" charset="0"/>
                <a:cs typeface="Times New Roman" pitchFamily="18" charset="0"/>
              </a:rPr>
              <a:t>3- مختلط: </a:t>
            </a:r>
            <a:r xmlns:a="http://schemas.openxmlformats.org/drawingml/2006/main">
              <a:rPr lang="ar" sz="4000" dirty="0">
                <a:latin typeface="Times New Roman" pitchFamily="18" charset="0"/>
                <a:cs typeface="Times New Roman" pitchFamily="18" charset="0"/>
              </a:rPr>
              <a:t>مزيج من الأسباب غير العصبية والصدمية</a:t>
            </a:r>
          </a:p>
          <a:p>
            <a:pPr xmlns:a="http://schemas.openxmlformats.org/drawingml/2006/main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4000" b="1" dirty="0">
                <a:latin typeface="Times New Roman" pitchFamily="18" charset="0"/>
                <a:cs typeface="Times New Roman" pitchFamily="18" charset="0"/>
              </a:rPr>
              <a:t>4- اضطرابات تخثر الدم</a:t>
            </a:r>
            <a:endParaRPr xmlns:a="http://schemas.openxmlformats.org/drawingml/2006/main"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17638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الوقاية من اضطرابات تخثر الدم:</a:t>
            </a:r>
            <a:endParaRPr xmlns:a="http://schemas.openxmlformats.org/drawingml/2006/main"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417638"/>
            <a:ext cx="12082073" cy="5440362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600" b="1" dirty="0">
                <a:latin typeface="Times New Roman" pitchFamily="18" charset="0"/>
                <a:cs typeface="Times New Roman" pitchFamily="18" charset="0"/>
              </a:rPr>
              <a:t>ما قبل الولادة</a:t>
            </a:r>
            <a:endParaRPr xmlns:a="http://schemas.openxmlformats.org/drawingml/2006/main" lang="en-US" sz="36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-تحسين الحالة الصحية وخاصة مستوى الهيموجلوبين.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- توصيل مرضى PPH المعرضين لخطر كبير إلى المستشفى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-تحديد فصيلة الدم وتصنيفها للإدارة الفورية في حالات الطوارئ.</a:t>
            </a: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42" y="0"/>
            <a:ext cx="11952157" cy="1417638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الوقاية من اضطرابات تخثر الدم:</a:t>
            </a:r>
            <a:endParaRPr xmlns:a="http://schemas.openxmlformats.org/drawingml/2006/main"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139253"/>
            <a:ext cx="12192000" cy="5718748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600" b="1" dirty="0">
                <a:latin typeface="Times New Roman" pitchFamily="18" charset="0"/>
                <a:cs typeface="Times New Roman" pitchFamily="18" charset="0"/>
              </a:rPr>
              <a:t>أثناء الولادة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الإدارة الدقيقة للمهدئات والأدوية المسكنة.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تجنب الولادة السريعة للطفل.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الإعطاء الوقائي للأدوية المحفزة للولادة مع توصيل الكتف الأمامي أو في نهاية المرحلة الثالثة.</a:t>
            </a:r>
          </a:p>
          <a:p>
            <a:pPr xmlns:a="http://schemas.openxmlformats.org/drawingml/2006/main" lvl="0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تجنب تدليك الرحم قبل فصل المشيمة.</a:t>
            </a:r>
          </a:p>
          <a:p>
            <a:pPr xmlns:a="http://schemas.openxmlformats.org/drawingml/2006/main" lvl="0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فحص المشيمة والأغشية للتأكد من اكتمالها.</a:t>
            </a:r>
          </a:p>
          <a:p>
            <a:pPr xmlns:a="http://schemas.openxmlformats.org/drawingml/2006/main" lvl="0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فحص القناة الرحمية المهبلية بحثًا عن أي صدمة وإصلاحها فورًا إذا وجدت.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892" y="0"/>
            <a:ext cx="11737298" cy="1417638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التغيرات بعد الولادة</a:t>
            </a:r>
            <a:endParaRPr xmlns:a="http://schemas.openxmlformats.org/drawingml/2006/main"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417639"/>
            <a:ext cx="11902190" cy="5300166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q"/>
              <a:bidi/>
            </a:pP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يختفي تصبغ الجلد تدريجيا.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anose="05000000000000000000" pitchFamily="2" charset="2"/>
              <a:buChar char="q"/>
              <a:bidi/>
            </a:pPr>
            <a:r xmlns:a="http://schemas.openxmlformats.org/drawingml/2006/main">
              <a:rPr lang="ar" sz="4400" b="1" dirty="0">
                <a:latin typeface="Times New Roman" pitchFamily="18" charset="0"/>
                <a:cs typeface="Times New Roman" pitchFamily="18" charset="0"/>
              </a:rPr>
              <a:t>التعرق </a:t>
            </a:r>
            <a:r xmlns:a="http://schemas.openxmlformats.org/drawingml/2006/main">
              <a:rPr lang="ar" sz="4400" dirty="0">
                <a:latin typeface="Times New Roman" pitchFamily="18" charset="0"/>
                <a:cs typeface="Times New Roman" pitchFamily="18" charset="0"/>
              </a:rPr>
              <a:t>عند المريضات اللاتي يعانين من الوذمة في أواخر الحمل، وذلك للتخلص من السوائل الزائدة التي احتجزت في الأنسجة. ويتوقف هذا الأمر تدريجيًا خلال الأسبوع الأول</a:t>
            </a:r>
          </a:p>
          <a:p>
            <a:pPr marL="0" indent="0" algn="l">
              <a:lnSpc>
                <a:spcPct val="120000"/>
              </a:lnSpc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E7D09D-96A5-038F-7837-BEA8BC44D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8046" y="140195"/>
            <a:ext cx="1469036" cy="1118979"/>
          </a:xfrm>
          <a:prstGeom prst="rect">
            <a:avLst/>
          </a:prstGeom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887200" cy="1524000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br xmlns:a="http://schemas.openxmlformats.org/drawingml/2006/main">
              <a:rPr lang="en-US" sz="6600" b="1" dirty="0"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خطوات للسيطرة على النزيف بعد الولادة</a:t>
            </a:r>
            <a:br xmlns:a="http://schemas.openxmlformats.org/drawingml/2006/main"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33928"/>
            <a:ext cx="12192000" cy="5224072"/>
          </a:xfrm>
        </p:spPr>
        <p:txBody>
          <a:bodyPr>
            <a:noAutofit/>
          </a:bodyPr>
          <a:lstStyle/>
          <a:p>
            <a:pPr xmlns:a="http://schemas.openxmlformats.org/drawingml/2006/main" lvl="0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إستكشاف الرحم تحت التخدير العام.</a:t>
            </a:r>
          </a:p>
          <a:p>
            <a:pPr xmlns:a="http://schemas.openxmlformats.org/drawingml/2006/main" lvl="0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الضغط باليدين (يتم ضغط الرحم بقوة بين اليدين)</a:t>
            </a:r>
          </a:p>
          <a:p>
            <a:pPr xmlns:a="http://schemas.openxmlformats.org/drawingml/2006/main" lvl="0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حشوة الرحم المحكمة لتطبيق ضغط وقف النزيف المباشر على الجيوب الرحمية المفتوحة وتحفيز تقلصات الرحم.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إذا فشلت كل التدابير المذكورة أعلاه في تحقيق وقف النزيف، يتم إجراء استئصال الرحم.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469" y="0"/>
            <a:ext cx="10912839" cy="1417638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النزيف الثانوي بعد الولادة</a:t>
            </a:r>
            <a:endParaRPr xmlns:a="http://schemas.openxmlformats.org/drawingml/2006/main"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921" y="1600200"/>
            <a:ext cx="11602387" cy="5257800"/>
          </a:xfrm>
        </p:spPr>
        <p:txBody>
          <a:bodyPr>
            <a:normAutofit fontScale="85000" lnSpcReduction="100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يحدث ما بين 10 إلى 14 يومًا بعد الولادة.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200" u="sng" dirty="0">
                <a:latin typeface="Times New Roman" pitchFamily="18" charset="0"/>
                <a:cs typeface="Times New Roman" pitchFamily="18" charset="0"/>
              </a:rPr>
              <a:t>الأسباب الشائعة:</a:t>
            </a:r>
            <a:endParaRPr xmlns:a="http://schemas.openxmlformats.org/drawingml/2006/main" lang="en-US" sz="52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أ. أجزاء متبقية من الفلقات أو الأغشية.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ب. فصل الصفائح الدموية وكشف الأوعية الدموية النازف.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ج. </a:t>
            </a:r>
            <a:r xmlns:a="http://schemas.openxmlformats.org/drawingml/2006/main">
              <a:rPr lang="ar" sz="5200" dirty="0" err="1">
                <a:latin typeface="Times New Roman" pitchFamily="18" charset="0"/>
                <a:cs typeface="Times New Roman" pitchFamily="18" charset="0"/>
              </a:rPr>
              <a:t>تراجع جزئي </a:t>
            </a: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في موقع المشيمة بسبب العدوى.</a:t>
            </a:r>
          </a:p>
          <a:p>
            <a:pPr algn="l">
              <a:lnSpc>
                <a:spcPct val="120000"/>
              </a:lnSpc>
              <a:buNone/>
            </a:pPr>
            <a:endParaRPr lang="en-US" sz="52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  <a:buNone/>
            </a:pPr>
            <a:endParaRPr lang="en-US" sz="5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3824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037102" cy="1417638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المظاهر السريرية </a:t>
            </a:r>
            <a:br xmlns:a="http://schemas.openxmlformats.org/drawingml/2006/main"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للنزيف الثانوي بعد الولادة</a:t>
            </a:r>
            <a:endParaRPr xmlns:a="http://schemas.openxmlformats.org/drawingml/2006/main"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901" y="1600200"/>
            <a:ext cx="11452485" cy="5257800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1- نوبات مفاجئة من النزيف مع وجود دم أحمر فاتح بكميات متفاوتة.</a:t>
            </a: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2- انثناء الرحم.</a:t>
            </a: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3- الإنتان.</a:t>
            </a: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4- فقر الدم.</a:t>
            </a:r>
          </a:p>
          <a:p>
            <a:pPr algn="l">
              <a:lnSpc>
                <a:spcPct val="110000"/>
              </a:lnSpc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xmlns:a="http://schemas.openxmlformats.org/drawingml/2006/main"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9924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الإنتان النفاسي</a:t>
            </a:r>
            <a:br xmlns:a="http://schemas.openxmlformats.org/drawingml/2006/main">
              <a:rPr lang="en-US" sz="7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7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22112" cy="5257800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-إنه أحد الأسباب الأكثر شيوعًا للإصابة والوفاة بين الأمهات أثناء فترة ما بعد الولادة.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-إنه ثالث سبب رئيسي للوفاة المرتبطة بالإنجاب.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- يعتبر الإنتان النفاسي سببًا لـ 12% من جميع الوفيات التوليدية المباشرة و8% من جميع وفيات الأمهات.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8991600" cy="1417638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br xmlns:a="http://schemas.openxmlformats.org/drawingml/2006/main">
              <a:rPr lang="en-US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8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الإنتان النفاسي</a:t>
            </a:r>
            <a:br xmlns:a="http://schemas.openxmlformats.org/drawingml/2006/main">
              <a:rPr lang="en-US" sz="8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8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Ø"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هو عدوى تصيب الجهاز التناسلي وتحدث في أي وقت بين بداية تمزق الأغشية أو الولادة واليوم الثاني والأربعين بعد الولادة أو </a:t>
            </a:r>
            <a:r xmlns:a="http://schemas.openxmlformats.org/drawingml/2006/main">
              <a:rPr lang="ar" sz="3200" u="sng" dirty="0">
                <a:latin typeface="Times New Roman" pitchFamily="18" charset="0"/>
                <a:cs typeface="Times New Roman" pitchFamily="18" charset="0"/>
              </a:rPr>
              <a:t>الإجهاض</a:t>
            </a:r>
            <a:endParaRPr xmlns:a="http://schemas.openxmlformats.org/drawingml/2006/main" lang="en-US" sz="32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أعراض وعلامات الإنتان النفاسي: </a:t>
            </a:r>
            <a:r xmlns:a="http://schemas.openxmlformats.org/drawingml/2006/main">
              <a:rPr lang="ar" sz="3200" u="sng" dirty="0">
                <a:latin typeface="Times New Roman" pitchFamily="18" charset="0"/>
                <a:cs typeface="Times New Roman" pitchFamily="18" charset="0"/>
              </a:rPr>
              <a:t>اثنان أو أكثر من الأعراض والعلامات التالية:</a:t>
            </a:r>
            <a:endParaRPr xmlns:a="http://schemas.openxmlformats.org/drawingml/2006/main" lang="en-US" sz="32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-ألم الحوض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-حمى 38.5 درجة مئوية أو أكثر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- إفرازات مهبلية غير طبيعية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-رائحة كريهة من الإفرازات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- تأخير في معدل تقلصات الرحم</a:t>
            </a:r>
            <a:r xmlns:a="http://schemas.openxmlformats.org/drawingml/2006/main">
              <a:rPr lang="ar" sz="3200" b="1" dirty="0">
                <a:latin typeface="Times New Roman" pitchFamily="18" charset="0"/>
                <a:cs typeface="Times New Roman" pitchFamily="18" charset="0"/>
              </a:rPr>
              <a:t> </a:t>
            </a: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مقاس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833" y="0"/>
            <a:ext cx="11752287" cy="1417638"/>
          </a:xfrm>
        </p:spPr>
        <p:txBody>
          <a:bodyPr>
            <a:noAutofit/>
          </a:bodyPr>
          <a:lstStyle/>
          <a:p>
            <a:pPr xmlns:a="http://schemas.openxmlformats.org/drawingml/2006/main">
              <a:lnSpc>
                <a:spcPct val="100000"/>
              </a:lnSpc>
              <a:bidi/>
            </a:pPr>
            <a:br xmlns:a="http://schemas.openxmlformats.org/drawingml/2006/main">
              <a:rPr lang="en-US" sz="8800" b="1" dirty="0"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فحوصات مخبرية الإنتان النفاسي</a:t>
            </a:r>
            <a:br xmlns:a="http://schemas.openxmlformats.org/drawingml/2006/main">
              <a:rPr lang="en-US" sz="8800" dirty="0"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" y="1600200"/>
            <a:ext cx="11242623" cy="5257800"/>
          </a:xfrm>
        </p:spPr>
        <p:txBody>
          <a:bodyPr>
            <a:normAutofit/>
          </a:bodyPr>
          <a:lstStyle/>
          <a:p>
            <a:pPr xmlns:a="http://schemas.openxmlformats.org/drawingml/2006/main" lvl="0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مزارع الدم.</a:t>
            </a:r>
          </a:p>
          <a:p>
            <a:pPr xmlns:a="http://schemas.openxmlformats.org/drawingml/2006/main" lvl="0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مزرعة الرحم و/أو مزرعة عنق الرحم المرتفعة.</a:t>
            </a:r>
          </a:p>
          <a:p>
            <a:pPr xmlns:a="http://schemas.openxmlformats.org/drawingml/2006/main" lvl="0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CBC (تعداد الدم الكامل).</a:t>
            </a:r>
          </a:p>
          <a:p>
            <a:pPr xmlns:a="http://schemas.openxmlformats.org/drawingml/2006/main" lvl="0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سكر الدم الصائم.</a:t>
            </a:r>
          </a:p>
          <a:p>
            <a:pPr xmlns:a="http://schemas.openxmlformats.org/drawingml/2006/main" lvl="0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5200" dirty="0">
                <a:latin typeface="Times New Roman" pitchFamily="18" charset="0"/>
                <a:cs typeface="Times New Roman" pitchFamily="18" charset="0"/>
              </a:rPr>
              <a:t>تحليل البول.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5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11" y="0"/>
            <a:ext cx="11617378" cy="1417638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8800" b="1" dirty="0"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8800" b="1" dirty="0"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إدارة الإنتان النفاسي</a:t>
            </a:r>
            <a:r xmlns:a="http://schemas.openxmlformats.org/drawingml/2006/main">
              <a:rPr lang="ar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 xmlns:a="http://schemas.openxmlformats.org/drawingml/2006/main">
              <a:rPr lang="en-US" sz="4800" dirty="0"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8800" dirty="0"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8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0" y="1229193"/>
            <a:ext cx="12057090" cy="5628807"/>
          </a:xfrm>
        </p:spPr>
        <p:txBody>
          <a:bodyPr>
            <a:normAutofit fontScale="625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- الفحص السريري للمريضة وفحص الأعضاء التناسلية الخارجية والعجان للكشف عن أي تمزقات أو شق في العجان وكذلك كمية ورائحة ولون الإفرازات.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- تقييم حجم الرحم ووجود أي ألم</a:t>
            </a:r>
          </a:p>
          <a:p>
            <a:pPr xmlns:a="http://schemas.openxmlformats.org/drawingml/2006/main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- مراقبة تعداد خلايا الدم البيضاء كل 48 ساعة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-عينة دم ورحم وعنق الرحم للثقافة والحساسية.</a:t>
            </a:r>
          </a:p>
          <a:p>
            <a:pPr xmlns:a="http://schemas.openxmlformats.org/drawingml/2006/main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- الموجات فوق الصوتية للحوض في البطن DV جلطة الأوردة الحوضية</a:t>
            </a:r>
          </a:p>
          <a:p>
            <a:pPr xmlns:a="http://schemas.openxmlformats.org/drawingml/2006/main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- أشعة سينية على الصدر للكشف عن الانسداد الرئوي الإنتاني.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-ابدأ في استخدام المضادات الحيوية واسعة النطاق الأكثر أهمية</a:t>
            </a:r>
          </a:p>
          <a:p>
            <a:pPr xmlns:a="http://schemas.openxmlformats.org/drawingml/2006/main" algn="l">
              <a:lnSpc>
                <a:spcPct val="120000"/>
              </a:lnSpc>
              <a:buNone/>
              <a:bidi/>
            </a:pPr>
            <a:r xmlns:a="http://schemas.openxmlformats.org/drawingml/2006/main">
              <a:rPr lang="ar" sz="4600" dirty="0">
                <a:latin typeface="Times New Roman" pitchFamily="18" charset="0"/>
                <a:cs typeface="Times New Roman" pitchFamily="18" charset="0"/>
              </a:rPr>
              <a:t>- ضع في اعتبارك إخراج المحتويات داخل الرحم</a:t>
            </a:r>
          </a:p>
          <a:p>
            <a:pPr algn="l">
              <a:lnSpc>
                <a:spcPct val="120000"/>
              </a:lnSpc>
              <a:buNone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921" y="0"/>
            <a:ext cx="10987790" cy="1417638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br xmlns:a="http://schemas.openxmlformats.org/drawingml/2006/main"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المرحلة الرابعة: التقييم:</a:t>
            </a:r>
            <a:br xmlns:a="http://schemas.openxmlformats.org/drawingml/2006/main"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6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417638"/>
            <a:ext cx="12072080" cy="5440362"/>
          </a:xfrm>
        </p:spPr>
        <p:txBody>
          <a:bodyPr>
            <a:normAutofit/>
          </a:bodyPr>
          <a:lstStyle/>
          <a:p>
            <a:pPr xmlns:a="http://schemas.openxmlformats.org/drawingml/2006/main" marL="0" indent="0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1- مراقبة نبض الأم وضغط الدم كل 15 دقيقة ودرجة حرارة الخد كل 4 ساعات.</a:t>
            </a:r>
          </a:p>
          <a:p>
            <a:pPr xmlns:a="http://schemas.openxmlformats.org/drawingml/2006/main" marL="0" lvl="0" indent="0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2- فحص الرحم كل 15 دقيقة للتأكد من انقباضه بشكل جيد.</a:t>
            </a:r>
          </a:p>
          <a:p>
            <a:pPr xmlns:a="http://schemas.openxmlformats.org/drawingml/2006/main" marL="0" lvl="0" indent="0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3- فحص النفاس من حيث الكمية والقوام</a:t>
            </a:r>
          </a:p>
          <a:p>
            <a:pPr xmlns:a="http://schemas.openxmlformats.org/drawingml/2006/main" marL="0" indent="0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4- مخطط السحب والإخراج.</a:t>
            </a:r>
          </a:p>
          <a:p>
            <a:pPr xmlns:a="http://schemas.openxmlformats.org/drawingml/2006/main" marL="0" indent="0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5- إعطاء المضادات الحيوية الوقائية الموصوفة مع الأخذ بعين الاعتبار خطر الإصابة بالعدوى.</a:t>
            </a:r>
          </a:p>
          <a:p>
            <a:pPr xmlns:a="http://schemas.openxmlformats.org/drawingml/2006/main" marL="0" indent="0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200" dirty="0">
                <a:latin typeface="Times New Roman" pitchFamily="18" charset="0"/>
                <a:cs typeface="Times New Roman" pitchFamily="18" charset="0"/>
              </a:rPr>
              <a:t>6- فحص قاع العين كل 15 دقيقة لمدة ساعة ثم كل 30 دقيقة لمدة 4 ساعات أخرى.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53496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902" y="107742"/>
            <a:ext cx="11767278" cy="1063229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br xmlns:a="http://schemas.openxmlformats.org/drawingml/2006/main"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المرحلة الرابعة: </a:t>
            </a:r>
            <a:r xmlns:a="http://schemas.openxmlformats.org/drawingml/2006/main">
              <a:rPr lang="ar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التقييم:</a:t>
            </a:r>
            <a:br xmlns:a="http://schemas.openxmlformats.org/drawingml/2006/main"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 xmlns:a="http://schemas.openxmlformats.org/drawingml/2006/main">
              <a:rPr lang="en-US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51" y="1289154"/>
            <a:ext cx="11977141" cy="5568846"/>
          </a:xfrm>
        </p:spPr>
        <p:txBody>
          <a:bodyPr>
            <a:normAutofit/>
          </a:bodyPr>
          <a:lstStyle/>
          <a:p>
            <a:pPr xmlns:a="http://schemas.openxmlformats.org/drawingml/2006/main" marL="0" indent="0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7- تقييم المثانة</a:t>
            </a:r>
          </a:p>
          <a:p>
            <a:pPr xmlns:a="http://schemas.openxmlformats.org/drawingml/2006/main" marL="0" indent="0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8-العجان</a:t>
            </a:r>
          </a:p>
          <a:p>
            <a:pPr xmlns:a="http://schemas.openxmlformats.org/drawingml/2006/main" marL="0" indent="0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9- التغيرات الوعائية: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ü"/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يتم إعادة امتصاص الزيادة في حجم القلب الإجمالي بنسبة 30 - 50٪ أثناء الحمل في الدورة الدموية العامة في غضون 5 -10 دقائق بعد ولادة المشيمة.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anose="05000000000000000000" pitchFamily="2" charset="2"/>
              <a:buChar char="ü"/>
              <a:bidi/>
            </a:pPr>
            <a:r xmlns:a="http://schemas.openxmlformats.org/drawingml/2006/main">
              <a:rPr lang="ar" sz="3300" dirty="0">
                <a:latin typeface="Times New Roman" pitchFamily="18" charset="0"/>
                <a:cs typeface="Times New Roman" pitchFamily="18" charset="0"/>
              </a:rPr>
              <a:t>التأثيرات: أول 5 إلى 10 دقائق بعد ولادة المشيمة أمر بالغ الأهمية لقلب الأم لأن القلب الضعيف قد لا يكون قادرًا على التعامل مع مثل هذا العبء.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33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862" y="0"/>
            <a:ext cx="11842230" cy="1124262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المرحلة الرابعة: </a:t>
            </a:r>
            <a:r xmlns:a="http://schemas.openxmlformats.org/drawingml/2006/main">
              <a:rPr lang="ar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التقييم</a:t>
            </a:r>
            <a:endParaRPr xmlns:a="http://schemas.openxmlformats.org/drawingml/2006/main"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08" y="1124261"/>
            <a:ext cx="11912184" cy="5733739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u="sng" dirty="0">
                <a:latin typeface="Times New Roman" pitchFamily="18" charset="0"/>
                <a:cs typeface="Times New Roman" pitchFamily="18" charset="0"/>
              </a:rPr>
              <a:t>زيادة عدد خلايا الدم البيضاء 10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-يحدث تنشيط واسع النطاق لعوامل التخثر، مما يشجع على حدوث </a:t>
            </a:r>
            <a:r xmlns:a="http://schemas.openxmlformats.org/drawingml/2006/main">
              <a:rPr lang="ar" dirty="0" err="1">
                <a:latin typeface="Times New Roman" pitchFamily="18" charset="0"/>
                <a:cs typeface="Times New Roman" pitchFamily="18" charset="0"/>
              </a:rPr>
              <a:t>الجلطات الدموية </a:t>
            </a: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- يتم المشي مبكرًا بعد الولادة الطبيعية بـ 4-8 ساعات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- تعود جميع قيم الدم إلى مستويات ما قبل الولادة بحلول الأسبوع الثالث </a:t>
            </a:r>
            <a:r xmlns:a="http://schemas.openxmlformats.org/drawingml/2006/main">
              <a:rPr lang="ar" baseline="30000" dirty="0">
                <a:latin typeface="Times New Roman" pitchFamily="18" charset="0"/>
                <a:cs typeface="Times New Roman" pitchFamily="18" charset="0"/>
              </a:rPr>
              <a:t>أو </a:t>
            </a: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الرابع </a:t>
            </a:r>
            <a:r xmlns:a="http://schemas.openxmlformats.org/drawingml/2006/main">
              <a:rPr lang="ar" baseline="30000" dirty="0">
                <a:latin typeface="Times New Roman" pitchFamily="18" charset="0"/>
                <a:cs typeface="Times New Roman" pitchFamily="18" charset="0"/>
              </a:rPr>
              <a:t>بعد </a:t>
            </a: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الولادة</a:t>
            </a:r>
          </a:p>
          <a:p>
            <a:pPr xmlns:a="http://schemas.openxmlformats.org/drawingml/2006/main" marL="0" indent="0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u="sng" dirty="0">
                <a:latin typeface="Times New Roman" pitchFamily="18" charset="0"/>
                <a:cs typeface="Times New Roman" pitchFamily="18" charset="0"/>
              </a:rPr>
              <a:t>11--التغيرات التناسلية:</a:t>
            </a:r>
          </a:p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يتم تقييم تراجع الرحم عن طريق قياس قاع الرحم أو عرض الأصابع.</a:t>
            </a:r>
          </a:p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في يوم ما بعد الولادة (PPD 1) يكون قاع الرحم أسفل السرة بمقدار إصبع واحد</a:t>
            </a:r>
          </a:p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في PPD2 يكون قاع العين على بعد 2 عرض إصبعين أسفله وحتى PPD10.</a:t>
            </a:r>
          </a:p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لتشجيع عودة الرحم إلى وضعه المعتاد، ينصح بالاستلقاء على البطن ووضعية الصدر على الركبة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12022111" cy="129540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الكلى والمخرجات البولية</a:t>
            </a:r>
            <a:endParaRPr xmlns:a="http://schemas.openxmlformats.org/drawingml/2006/main" lang="en-US" sz="6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12192000" cy="5562600"/>
          </a:xfrm>
        </p:spPr>
        <p:txBody>
          <a:bodyPr>
            <a:normAutofit fontScale="70000" lnSpcReduction="20000"/>
          </a:bodyPr>
          <a:lstStyle/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إدرار البول الفسيولوجي (كثرة التبول).</a:t>
            </a:r>
          </a:p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قد يؤدي التبول المؤلم والصعب بسبب التمزقات أو الجروح أو فتح العجان إلى احتباس البول بشكل انعكاسي.</a:t>
            </a:r>
          </a:p>
          <a:p>
            <a:pPr xmlns:a="http://schemas.openxmlformats.org/drawingml/2006/main" algn="l">
              <a:lnSpc>
                <a:spcPct val="120000"/>
              </a:lnSpc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آثار الألبومين والببتون نتيجة ضمور العضلات.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بيلة الحليب: وجود اللاكتوز في البول أمر شائع مع احتقان الحليب في اليوم الرابع في بداية الرضاعة.</a:t>
            </a:r>
          </a:p>
          <a:p>
            <a:pPr xmlns:a="http://schemas.openxmlformats.org/drawingml/2006/main" algn="l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احتباس البول</a:t>
            </a:r>
          </a:p>
          <a:p>
            <a:pPr xmlns:a="http://schemas.openxmlformats.org/drawingml/2006/main">
              <a:lnSpc>
                <a:spcPct val="12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ارتخاء </a:t>
            </a: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وهن </a:t>
            </a:r>
            <a:r xmlns:a="http://schemas.openxmlformats.org/drawingml/2006/main">
              <a:rPr lang="ar" sz="5100" dirty="0">
                <a:latin typeface="Times New Roman" pitchFamily="18" charset="0"/>
                <a:cs typeface="Times New Roman" pitchFamily="18" charset="0"/>
              </a:rPr>
              <a:t>المثانة.</a:t>
            </a:r>
          </a:p>
          <a:p>
            <a:pPr marL="0" indent="0"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0000"/>
              </a:lnSpc>
              <a:buNone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8CB0C0-A23B-77FB-8F15-81393F9E3C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056" y="4047345"/>
            <a:ext cx="1439054" cy="2653258"/>
          </a:xfrm>
          <a:prstGeom prst="rect">
            <a:avLst/>
          </a:prstGeom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857251"/>
            <a:ext cx="6858000" cy="1063229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المرحلة الرابعة: </a:t>
            </a:r>
            <a:r xmlns:a="http://schemas.openxmlformats.org/drawingml/2006/main">
              <a:rPr lang="ar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التقييم</a:t>
            </a:r>
            <a:endParaRPr xmlns:a="http://schemas.openxmlformats.org/drawingml/2006/main"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459" y="2057400"/>
            <a:ext cx="8700541" cy="3943350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نتيجة بحث الصور عن ‪On PPD 1 fundus is 1 fingerbreadth below the umbilicus‬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898" y="-1"/>
            <a:ext cx="7846101" cy="671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43" y="167703"/>
            <a:ext cx="11587396" cy="1063229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المرحلة الرابعة: </a:t>
            </a:r>
            <a:r xmlns:a="http://schemas.openxmlformats.org/drawingml/2006/main">
              <a:rPr lang="ar" sz="4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التقييم</a:t>
            </a:r>
            <a:endParaRPr xmlns:a="http://schemas.openxmlformats.org/drawingml/2006/main"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" y="1364105"/>
            <a:ext cx="11857220" cy="5493895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2475" u="sng" dirty="0">
                <a:latin typeface="Times New Roman" pitchFamily="18" charset="0"/>
                <a:cs typeface="Times New Roman" pitchFamily="18" charset="0"/>
              </a:rPr>
              <a:t>12-علاج آلام ما بعد الولادة:</a:t>
            </a: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2475" dirty="0">
                <a:latin typeface="Times New Roman" pitchFamily="18" charset="0"/>
                <a:cs typeface="Times New Roman" pitchFamily="18" charset="0"/>
              </a:rPr>
              <a:t>طبيعي ونادرًا ما يستمر لأكثر من 3 أيام</a:t>
            </a:r>
          </a:p>
          <a:p>
            <a:pPr xmlns:a="http://schemas.openxmlformats.org/drawingml/2006/main" algn="l">
              <a:lnSpc>
                <a:spcPct val="110000"/>
              </a:lnSpc>
              <a:bidi/>
            </a:pPr>
            <a:r xmlns:a="http://schemas.openxmlformats.org/drawingml/2006/main">
              <a:rPr lang="ar" sz="2475" dirty="0">
                <a:latin typeface="Times New Roman" pitchFamily="18" charset="0"/>
                <a:cs typeface="Times New Roman" pitchFamily="18" charset="0"/>
              </a:rPr>
              <a:t>لا تضع الحرارة على البطن أبدًا</a:t>
            </a:r>
          </a:p>
          <a:p>
            <a:pPr xmlns:a="http://schemas.openxmlformats.org/drawingml/2006/main" algn="l">
              <a:lnSpc>
                <a:spcPct val="110000"/>
              </a:lnSpc>
              <a:bidi/>
            </a:pPr>
            <a:r xmlns:a="http://schemas.openxmlformats.org/drawingml/2006/main">
              <a:rPr lang="ar" sz="2475" dirty="0">
                <a:latin typeface="Times New Roman" pitchFamily="18" charset="0"/>
                <a:cs typeface="Times New Roman" pitchFamily="18" charset="0"/>
              </a:rPr>
              <a:t>إعطاء المسكنات حسب الطلب</a:t>
            </a: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2475" u="sng" dirty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2475" u="sng" dirty="0" err="1">
                <a:latin typeface="Times New Roman" pitchFamily="18" charset="0"/>
                <a:cs typeface="Times New Roman" pitchFamily="18" charset="0"/>
              </a:rPr>
              <a:t>علاج </a:t>
            </a:r>
            <a:endParaRPr xmlns:a="http://schemas.openxmlformats.org/drawingml/2006/main" lang="en-US" sz="2475" dirty="0">
              <a:latin typeface="Times New Roman" pitchFamily="18" charset="0"/>
              <a:cs typeface="Times New Roman" pitchFamily="18" charset="0"/>
            </a:endParaRPr>
            <a:r xmlns:a="http://schemas.openxmlformats.org/drawingml/2006/main">
              <a:rPr lang="ar" sz="2475" u="sng" dirty="0">
                <a:latin typeface="Times New Roman" pitchFamily="18" charset="0"/>
                <a:cs typeface="Times New Roman" pitchFamily="18" charset="0"/>
              </a:rPr>
              <a:t>آلام </a:t>
            </a:r>
            <a:r xmlns:a="http://schemas.openxmlformats.org/drawingml/2006/main">
              <a:rPr lang="ar" sz="2700" u="sng" dirty="0">
                <a:latin typeface="Times New Roman" pitchFamily="18" charset="0"/>
                <a:cs typeface="Times New Roman" pitchFamily="18" charset="0"/>
              </a:rPr>
              <a:t>منطقة </a:t>
            </a:r>
            <a:r xmlns:a="http://schemas.openxmlformats.org/drawingml/2006/main">
              <a:rPr lang="ar" sz="2700" u="sng" dirty="0" err="1">
                <a:latin typeface="Times New Roman" pitchFamily="18" charset="0"/>
                <a:cs typeface="Times New Roman" pitchFamily="18" charset="0"/>
              </a:rPr>
              <a:t>العجان</a:t>
            </a: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2475" dirty="0">
                <a:latin typeface="Times New Roman" pitchFamily="18" charset="0"/>
                <a:cs typeface="Times New Roman" pitchFamily="18" charset="0"/>
              </a:rPr>
              <a:t>- </a:t>
            </a:r>
            <a:r xmlns:a="http://schemas.openxmlformats.org/drawingml/2006/main">
              <a:rPr lang="ar" sz="2475" dirty="0">
                <a:latin typeface="Times New Roman" pitchFamily="18" charset="0"/>
                <a:cs typeface="Times New Roman" pitchFamily="18" charset="0"/>
              </a:rPr>
              <a:t>موقف </a:t>
            </a:r>
            <a:r xmlns:a="http://schemas.openxmlformats.org/drawingml/2006/main">
              <a:rPr lang="ar" sz="2475" dirty="0" err="1">
                <a:latin typeface="Times New Roman" pitchFamily="18" charset="0"/>
                <a:cs typeface="Times New Roman" pitchFamily="18" charset="0"/>
              </a:rPr>
              <a:t>سيم</a:t>
            </a: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2475" dirty="0">
                <a:latin typeface="Times New Roman" pitchFamily="18" charset="0"/>
                <a:cs typeface="Times New Roman" pitchFamily="18" charset="0"/>
              </a:rPr>
              <a:t>-حمامات </a:t>
            </a:r>
            <a:r xmlns:a="http://schemas.openxmlformats.org/drawingml/2006/main">
              <a:rPr lang="ar" sz="2475" dirty="0">
                <a:latin typeface="Times New Roman" pitchFamily="18" charset="0"/>
                <a:cs typeface="Times New Roman" pitchFamily="18" charset="0"/>
              </a:rPr>
              <a:t>المقعدة </a:t>
            </a:r>
            <a:r xmlns:a="http://schemas.openxmlformats.org/drawingml/2006/main">
              <a:rPr lang="ar" sz="2475" dirty="0" err="1">
                <a:latin typeface="Times New Roman" pitchFamily="18" charset="0"/>
                <a:cs typeface="Times New Roman" pitchFamily="18" charset="0"/>
              </a:rPr>
              <a:t>الدافئة</a:t>
            </a:r>
          </a:p>
          <a:p>
            <a:pPr xmlns:a="http://schemas.openxmlformats.org/drawingml/2006/main" algn="l">
              <a:lnSpc>
                <a:spcPct val="110000"/>
              </a:lnSpc>
              <a:buNone/>
              <a:bidi/>
            </a:pPr>
            <a:r xmlns:a="http://schemas.openxmlformats.org/drawingml/2006/main">
              <a:rPr lang="ar" sz="2475" dirty="0">
                <a:latin typeface="Times New Roman" pitchFamily="18" charset="0"/>
                <a:cs typeface="Times New Roman" pitchFamily="18" charset="0"/>
              </a:rPr>
              <a:t>- مسكنات موضعية أو مسكنات فموية خفيفة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170"/>
            <a:ext cx="12037102" cy="1063229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المرحلة الرابعة: </a:t>
            </a:r>
            <a:r xmlns:a="http://schemas.openxmlformats.org/drawingml/2006/main">
              <a:rPr lang="ar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التقييم</a:t>
            </a:r>
            <a:endParaRPr xmlns:a="http://schemas.openxmlformats.org/drawingml/2006/main"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898" y="1090399"/>
            <a:ext cx="11927174" cy="5740431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u="sng" dirty="0">
                <a:latin typeface="Times New Roman" pitchFamily="18" charset="0"/>
                <a:cs typeface="Times New Roman" pitchFamily="18" charset="0"/>
              </a:rPr>
              <a:t>13-تغيرات الجهاز الهضمي</a:t>
            </a:r>
            <a:endParaRPr xmlns:a="http://schemas.openxmlformats.org/drawingml/2006/main" lang="en-US" sz="1800" u="sng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تأخر إخراج البراز بسبب:</a:t>
            </a:r>
            <a:endParaRPr xmlns:a="http://schemas.openxmlformats.org/drawingml/2006/main" lang="en-US" sz="18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lvl="1" algn="l">
              <a:lnSpc>
                <a:spcPct val="100000"/>
              </a:lnSpc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انخفاض قوة العضلات</a:t>
            </a:r>
            <a:endParaRPr xmlns:a="http://schemas.openxmlformats.org/drawingml/2006/main" lang="en-US" sz="15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lvl="1" algn="l">
              <a:lnSpc>
                <a:spcPct val="100000"/>
              </a:lnSpc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نقص الغذاء أو الحقنة الشرجية أثناء الولادة</a:t>
            </a:r>
            <a:endParaRPr xmlns:a="http://schemas.openxmlformats.org/drawingml/2006/main" lang="en-US" sz="15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lvl="1" algn="l">
              <a:lnSpc>
                <a:spcPct val="100000"/>
              </a:lnSpc>
              <a:bidi/>
            </a:pPr>
            <a:r xmlns:a="http://schemas.openxmlformats.org/drawingml/2006/main">
              <a:rPr lang="ar" dirty="0">
                <a:latin typeface="Times New Roman" pitchFamily="18" charset="0"/>
                <a:cs typeface="Times New Roman" pitchFamily="18" charset="0"/>
              </a:rPr>
              <a:t>جفاف</a:t>
            </a:r>
            <a:endParaRPr xmlns:a="http://schemas.openxmlformats.org/drawingml/2006/main" lang="en-US" sz="1500" dirty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2800" u="sng" dirty="0">
                <a:latin typeface="Times New Roman" pitchFamily="18" charset="0"/>
                <a:cs typeface="Times New Roman" pitchFamily="18" charset="0"/>
              </a:rPr>
              <a:t>14-الوزن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2800" dirty="0">
                <a:latin typeface="Times New Roman" pitchFamily="18" charset="0"/>
                <a:cs typeface="Times New Roman" pitchFamily="18" charset="0"/>
              </a:rPr>
              <a:t>-هناك فقدان فوري للوزن بمقدار 10 - 12 رطلاً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sz="2800" dirty="0">
                <a:latin typeface="Times New Roman" pitchFamily="18" charset="0"/>
                <a:cs typeface="Times New Roman" pitchFamily="18" charset="0"/>
              </a:rPr>
              <a:t>-سيحدث المزيد من فقدان الوزن خلال الأيام القادمة</a:t>
            </a:r>
          </a:p>
          <a:p>
            <a:pPr algn="l">
              <a:lnSpc>
                <a:spcPct val="10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082071" cy="1417638"/>
          </a:xfrm>
        </p:spPr>
        <p:txBody>
          <a:bodyPr>
            <a:noAutofit/>
          </a:bodyPr>
          <a:lstStyle/>
          <a:p>
            <a:pPr xmlns:a="http://schemas.openxmlformats.org/drawingml/2006/main" algn="l">
              <a:lnSpc>
                <a:spcPct val="100000"/>
              </a:lnSpc>
              <a:bidi/>
            </a:pPr>
            <a:r xmlns:a="http://schemas.openxmlformats.org/drawingml/2006/main">
              <a:rPr lang="ar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وظيفة الأمعاء والتخلص من الفضلات</a:t>
            </a:r>
            <a:endParaRPr xmlns:a="http://schemas.openxmlformats.org/drawingml/2006/main" lang="en-US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00200"/>
            <a:ext cx="12082071" cy="5257800"/>
          </a:xfrm>
        </p:spPr>
        <p:txBody>
          <a:bodyPr>
            <a:normAutofit/>
          </a:bodyPr>
          <a:lstStyle/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يحدث العطش بسبب فقدان السوائل بشكل ملحوظ من خلال العرق والبول.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الميل إلى ارتخاء الجهاز الهضمي، مع انتفاخ البطن والإمساك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4800" dirty="0">
                <a:latin typeface="Times New Roman" pitchFamily="18" charset="0"/>
                <a:cs typeface="Times New Roman" pitchFamily="18" charset="0"/>
              </a:rPr>
              <a:t>إمساك</a:t>
            </a:r>
          </a:p>
          <a:p>
            <a:pPr xmlns:a="http://schemas.openxmlformats.org/drawingml/2006/main" algn="l">
              <a:lnSpc>
                <a:spcPct val="100000"/>
              </a:lnSpc>
              <a:buNone/>
              <a:bidi/>
            </a:pPr>
            <a:r xmlns:a="http://schemas.openxmlformats.org/drawingml/2006/main">
              <a:rPr lang="ar" b="1" dirty="0">
                <a:latin typeface="Times New Roman" pitchFamily="18" charset="0"/>
                <a:cs typeface="Times New Roman" pitchFamily="18" charset="0"/>
              </a:rPr>
              <a:t> </a:t>
            </a:r>
            <a:endParaRPr xmlns:a="http://schemas.openxmlformats.org/drawingml/2006/main"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lnSpc>
                <a:spcPct val="100000"/>
              </a:lnSpc>
              <a:bidi/>
            </a:pPr>
            <a:r xmlns:a="http://schemas.openxmlformats.org/drawingml/2006/main">
              <a:rPr lang="ar" sz="7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دم</a:t>
            </a:r>
            <a:endParaRPr xmlns:a="http://schemas.openxmlformats.org/drawingml/2006/main"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7638"/>
            <a:ext cx="12067082" cy="5440362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مع الرعاية المناسبة قبل الولادة، فإن كمية الدم المفقودة خلال المرحلة الثالثة من الولادة لا تسبب فقر الدم.</a:t>
            </a:r>
          </a:p>
          <a:p>
            <a:pPr xmlns:a="http://schemas.openxmlformats.org/drawingml/2006/main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انخفاض حجم الدم ونسبة الهيموجلوبين</a:t>
            </a:r>
          </a:p>
          <a:p>
            <a:pPr xmlns:a="http://schemas.openxmlformats.org/drawingml/2006/main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 err="1">
                <a:latin typeface="Times New Roman" pitchFamily="18" charset="0"/>
                <a:cs typeface="Times New Roman" pitchFamily="18" charset="0"/>
              </a:rPr>
              <a:t>فرط تجلط الدم </a:t>
            </a: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أثناء الحمل (زيادة حجم البلازما).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ارتفاع معتدل في عدد كريات الدم البيضاء والفيبرينوجين ومعدل الترسيب خلال الفترة الأولى بعد الولادة، ثم يعود تدريجيا إلى القيم الطبيعية.</a:t>
            </a:r>
          </a:p>
          <a:p>
            <a:pPr xmlns:a="http://schemas.openxmlformats.org/drawingml/2006/main" algn="l">
              <a:lnSpc>
                <a:spcPct val="100000"/>
              </a:lnSpc>
              <a:buFont typeface="Wingdings" pitchFamily="2" charset="2"/>
              <a:buChar char="§"/>
              <a:bidi/>
            </a:pPr>
            <a:r xmlns:a="http://schemas.openxmlformats.org/drawingml/2006/main">
              <a:rPr lang="ar" sz="3600" dirty="0">
                <a:latin typeface="Times New Roman" pitchFamily="18" charset="0"/>
                <a:cs typeface="Times New Roman" pitchFamily="18" charset="0"/>
              </a:rPr>
              <a:t>في حالة عدم وجود مضاعفات ومع اتباع نظام غذائي مناسب، يعود عدد خلايا الدم الحمراء ومحتواها ومكونات الدم إلى مستوياتها الطبيعية خلال 4-6 أسابيع</a:t>
            </a:r>
          </a:p>
          <a:p>
            <a:pPr algn="l">
              <a:lnSpc>
                <a:spcPct val="100000"/>
              </a:lnSpc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3650</Words>
  <Application>Microsoft Office PowerPoint</Application>
  <PresentationFormat>Widescreen</PresentationFormat>
  <Paragraphs>374</Paragraphs>
  <Slides>72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8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Normal Postpartum</vt:lpstr>
      <vt:lpstr>PowerPoint Presentation</vt:lpstr>
      <vt:lpstr>General Normal Physiological Changes</vt:lpstr>
      <vt:lpstr>General Physiological Changes</vt:lpstr>
      <vt:lpstr>Postpartum Changes </vt:lpstr>
      <vt:lpstr>Kidneys and Urinary Output</vt:lpstr>
      <vt:lpstr>Bowel Function and Intestinal Elimination</vt:lpstr>
      <vt:lpstr>Blood</vt:lpstr>
      <vt:lpstr>Body Weight</vt:lpstr>
      <vt:lpstr>After-Pains</vt:lpstr>
      <vt:lpstr>Return of Menstruation</vt:lpstr>
      <vt:lpstr>Uterus</vt:lpstr>
      <vt:lpstr>Uterus</vt:lpstr>
      <vt:lpstr>Involution Of The Uterus</vt:lpstr>
      <vt:lpstr>Involution of The Uterus</vt:lpstr>
      <vt:lpstr>Lochia:</vt:lpstr>
      <vt:lpstr>Types of Lochia</vt:lpstr>
      <vt:lpstr>Types of Lochia :</vt:lpstr>
      <vt:lpstr>Clinical Significance of Abnormal Lochia:</vt:lpstr>
      <vt:lpstr>Vagina</vt:lpstr>
      <vt:lpstr>Vulva</vt:lpstr>
      <vt:lpstr>Ligaments and Other Structures</vt:lpstr>
      <vt:lpstr>The Abdominal Wall </vt:lpstr>
      <vt:lpstr>Breast: Physiology of Lactation :</vt:lpstr>
      <vt:lpstr>Physiology of Lactation :</vt:lpstr>
      <vt:lpstr>Physiology of Lactation :</vt:lpstr>
      <vt:lpstr>Physiology of Lactation :</vt:lpstr>
      <vt:lpstr>Physiology of Lactation :</vt:lpstr>
      <vt:lpstr>Characteristics of Breast Milk. </vt:lpstr>
      <vt:lpstr>   Psychological Changes during Postpartum  </vt:lpstr>
      <vt:lpstr>   Phases of the Maternal Role   </vt:lpstr>
      <vt:lpstr>  1-Taking-in Phase (Turning in)  </vt:lpstr>
      <vt:lpstr>  2-Taking-Hold Phase (Taking Responsibility as a Mother)  </vt:lpstr>
      <vt:lpstr>  3-Letting-go Phase  </vt:lpstr>
      <vt:lpstr>Postpartum Blues (Depression)</vt:lpstr>
      <vt:lpstr>Postpartum Blues (Depression)</vt:lpstr>
      <vt:lpstr>Postpartum Blues (Depression)</vt:lpstr>
      <vt:lpstr> Postpartum Blues (Depression) Predisposing Factors </vt:lpstr>
      <vt:lpstr>   Emotional Needs of Woman during Postpartum   </vt:lpstr>
      <vt:lpstr>   Emotional Needs of Woman during Postpartum   </vt:lpstr>
      <vt:lpstr>    Minor Discomforts during the Postpartum Period   </vt:lpstr>
      <vt:lpstr> 1) After-Pains </vt:lpstr>
      <vt:lpstr>     2)Urinary Retention    </vt:lpstr>
      <vt:lpstr>3) Constipation</vt:lpstr>
      <vt:lpstr>4) Engorged Breast</vt:lpstr>
      <vt:lpstr> 4) Engorged Breast: Signs and symptoms </vt:lpstr>
      <vt:lpstr> 4) Engorged Breast: Nursing Management: </vt:lpstr>
      <vt:lpstr> 5)  Perineal Discomfort</vt:lpstr>
      <vt:lpstr> Postpartum Visits: The First Visit </vt:lpstr>
      <vt:lpstr> Postpartum Visits: The First Visit </vt:lpstr>
      <vt:lpstr> Postpartum Visits: The Second Visit </vt:lpstr>
      <vt:lpstr> Postpartum Visits: The Third Visit </vt:lpstr>
      <vt:lpstr> Postpartum  Complications </vt:lpstr>
      <vt:lpstr> Postpartum Hemorrhage </vt:lpstr>
      <vt:lpstr>Causes of Postpartum Hemorrhage</vt:lpstr>
      <vt:lpstr>Causes of Postpartum Hemorrhage</vt:lpstr>
      <vt:lpstr>Prevention of Blood Coagulation Disorders:</vt:lpstr>
      <vt:lpstr>Prevention of Blood Coagulation Disorders:</vt:lpstr>
      <vt:lpstr> Steps to Control Postpartum Hemorrhage </vt:lpstr>
      <vt:lpstr>Secondary Postpartum Hemorrhage</vt:lpstr>
      <vt:lpstr>Clinical Manifestations of  Secondary Postpartum Hemorrhage</vt:lpstr>
      <vt:lpstr> Puerperal Sepsis </vt:lpstr>
      <vt:lpstr> Puerperal Sepsis </vt:lpstr>
      <vt:lpstr> Laboratory Investigations Puerperal Sepsis </vt:lpstr>
      <vt:lpstr>  Management of Puerperal Sepsis   </vt:lpstr>
      <vt:lpstr>   FOURTH STAGE: Assessment:   </vt:lpstr>
      <vt:lpstr>  FOURTH STAGE: Assessment:  </vt:lpstr>
      <vt:lpstr>FOURTH STAGE: Assessment</vt:lpstr>
      <vt:lpstr>FOURTH STAGE: Assessment</vt:lpstr>
      <vt:lpstr>FOURTH STAGE: Assessment</vt:lpstr>
      <vt:lpstr>FOURTH STAGE: Assessment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9</cp:revision>
  <dcterms:created xsi:type="dcterms:W3CDTF">2024-08-02T14:16:43Z</dcterms:created>
  <dcterms:modified xsi:type="dcterms:W3CDTF">2024-08-04T17:45:27Z</dcterms:modified>
</cp:coreProperties>
</file>