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92" r:id="rId2"/>
    <p:sldId id="257" r:id="rId3"/>
    <p:sldId id="894" r:id="rId4"/>
    <p:sldId id="769" r:id="rId5"/>
    <p:sldId id="770" r:id="rId6"/>
    <p:sldId id="771" r:id="rId7"/>
    <p:sldId id="772" r:id="rId8"/>
    <p:sldId id="773" r:id="rId9"/>
    <p:sldId id="774" r:id="rId10"/>
    <p:sldId id="776" r:id="rId11"/>
    <p:sldId id="777" r:id="rId12"/>
    <p:sldId id="895" r:id="rId13"/>
    <p:sldId id="715" r:id="rId14"/>
    <p:sldId id="716" r:id="rId15"/>
    <p:sldId id="717" r:id="rId16"/>
    <p:sldId id="718" r:id="rId17"/>
    <p:sldId id="719" r:id="rId18"/>
    <p:sldId id="722" r:id="rId19"/>
    <p:sldId id="725" r:id="rId20"/>
    <p:sldId id="726" r:id="rId21"/>
    <p:sldId id="727" r:id="rId22"/>
    <p:sldId id="728" r:id="rId23"/>
    <p:sldId id="730" r:id="rId24"/>
    <p:sldId id="731" r:id="rId25"/>
    <p:sldId id="732" r:id="rId26"/>
    <p:sldId id="734" r:id="rId27"/>
    <p:sldId id="735" r:id="rId28"/>
    <p:sldId id="736" r:id="rId29"/>
    <p:sldId id="737" r:id="rId30"/>
    <p:sldId id="739" r:id="rId31"/>
    <p:sldId id="738" r:id="rId32"/>
    <p:sldId id="740" r:id="rId33"/>
    <p:sldId id="742" r:id="rId34"/>
    <p:sldId id="743" r:id="rId35"/>
    <p:sldId id="337" r:id="rId36"/>
    <p:sldId id="319" r:id="rId37"/>
    <p:sldId id="321" r:id="rId38"/>
    <p:sldId id="883" r:id="rId39"/>
    <p:sldId id="884" r:id="rId40"/>
    <p:sldId id="327" r:id="rId41"/>
    <p:sldId id="329" r:id="rId42"/>
    <p:sldId id="886" r:id="rId43"/>
    <p:sldId id="885" r:id="rId44"/>
    <p:sldId id="349" r:id="rId45"/>
    <p:sldId id="887" r:id="rId46"/>
    <p:sldId id="356" r:id="rId47"/>
    <p:sldId id="370" r:id="rId48"/>
    <p:sldId id="888" r:id="rId49"/>
    <p:sldId id="387" r:id="rId50"/>
    <p:sldId id="889" r:id="rId51"/>
    <p:sldId id="890" r:id="rId52"/>
    <p:sldId id="896" r:id="rId53"/>
    <p:sldId id="745" r:id="rId54"/>
    <p:sldId id="746" r:id="rId55"/>
    <p:sldId id="747" r:id="rId56"/>
    <p:sldId id="748" r:id="rId57"/>
    <p:sldId id="749" r:id="rId58"/>
    <p:sldId id="861" r:id="rId59"/>
    <p:sldId id="754" r:id="rId60"/>
    <p:sldId id="756" r:id="rId61"/>
    <p:sldId id="758" r:id="rId62"/>
    <p:sldId id="760" r:id="rId63"/>
    <p:sldId id="761" r:id="rId64"/>
    <p:sldId id="763" r:id="rId65"/>
    <p:sldId id="897" r:id="rId66"/>
    <p:sldId id="781" r:id="rId67"/>
    <p:sldId id="783" r:id="rId68"/>
    <p:sldId id="784" r:id="rId69"/>
    <p:sldId id="785" r:id="rId70"/>
    <p:sldId id="787" r:id="rId71"/>
    <p:sldId id="791" r:id="rId72"/>
    <p:sldId id="795" r:id="rId73"/>
    <p:sldId id="796" r:id="rId74"/>
    <p:sldId id="898" r:id="rId75"/>
    <p:sldId id="646" r:id="rId76"/>
    <p:sldId id="647" r:id="rId77"/>
    <p:sldId id="651" r:id="rId78"/>
    <p:sldId id="871" r:id="rId79"/>
    <p:sldId id="653" r:id="rId80"/>
    <p:sldId id="899" r:id="rId81"/>
    <p:sldId id="495" r:id="rId82"/>
    <p:sldId id="501" r:id="rId83"/>
    <p:sldId id="502" r:id="rId84"/>
    <p:sldId id="506" r:id="rId85"/>
    <p:sldId id="508" r:id="rId86"/>
    <p:sldId id="509" r:id="rId87"/>
    <p:sldId id="511" r:id="rId88"/>
    <p:sldId id="514" r:id="rId89"/>
    <p:sldId id="522" r:id="rId90"/>
    <p:sldId id="528" r:id="rId91"/>
    <p:sldId id="532" r:id="rId92"/>
    <p:sldId id="538" r:id="rId93"/>
    <p:sldId id="539" r:id="rId94"/>
    <p:sldId id="540" r:id="rId95"/>
    <p:sldId id="542" r:id="rId96"/>
    <p:sldId id="545" r:id="rId97"/>
    <p:sldId id="547" r:id="rId98"/>
    <p:sldId id="555" r:id="rId99"/>
    <p:sldId id="900" r:id="rId100"/>
    <p:sldId id="566" r:id="rId101"/>
    <p:sldId id="848" r:id="rId102"/>
    <p:sldId id="844" r:id="rId103"/>
    <p:sldId id="572" r:id="rId104"/>
    <p:sldId id="576" r:id="rId105"/>
    <p:sldId id="578" r:id="rId106"/>
    <p:sldId id="581" r:id="rId107"/>
    <p:sldId id="583" r:id="rId108"/>
    <p:sldId id="587" r:id="rId109"/>
    <p:sldId id="589" r:id="rId110"/>
    <p:sldId id="881" r:id="rId111"/>
    <p:sldId id="590" r:id="rId112"/>
    <p:sldId id="592" r:id="rId113"/>
    <p:sldId id="595" r:id="rId114"/>
    <p:sldId id="598" r:id="rId115"/>
    <p:sldId id="850" r:id="rId116"/>
    <p:sldId id="601" r:id="rId117"/>
    <p:sldId id="852" r:id="rId118"/>
    <p:sldId id="851" r:id="rId119"/>
    <p:sldId id="617" r:id="rId120"/>
    <p:sldId id="608" r:id="rId121"/>
    <p:sldId id="613" r:id="rId122"/>
    <p:sldId id="614" r:id="rId123"/>
    <p:sldId id="615" r:id="rId124"/>
    <p:sldId id="616" r:id="rId125"/>
    <p:sldId id="902" r:id="rId126"/>
    <p:sldId id="618" r:id="rId127"/>
    <p:sldId id="620" r:id="rId128"/>
    <p:sldId id="622" r:id="rId129"/>
    <p:sldId id="632" r:id="rId130"/>
    <p:sldId id="634" r:id="rId131"/>
    <p:sldId id="636" r:id="rId132"/>
    <p:sldId id="903" r:id="rId133"/>
    <p:sldId id="637" r:id="rId134"/>
    <p:sldId id="638" r:id="rId135"/>
    <p:sldId id="904" r:id="rId136"/>
    <p:sldId id="640" r:id="rId137"/>
    <p:sldId id="641" r:id="rId138"/>
    <p:sldId id="642" r:id="rId139"/>
    <p:sldId id="645" r:id="rId140"/>
    <p:sldId id="901" r:id="rId141"/>
    <p:sldId id="490" r:id="rId142"/>
    <p:sldId id="655" r:id="rId143"/>
    <p:sldId id="657" r:id="rId144"/>
    <p:sldId id="659" r:id="rId145"/>
    <p:sldId id="660" r:id="rId146"/>
    <p:sldId id="662" r:id="rId147"/>
    <p:sldId id="665" r:id="rId148"/>
    <p:sldId id="667" r:id="rId149"/>
    <p:sldId id="669" r:id="rId150"/>
    <p:sldId id="670" r:id="rId151"/>
    <p:sldId id="671" r:id="rId152"/>
    <p:sldId id="673" r:id="rId153"/>
    <p:sldId id="674" r:id="rId154"/>
    <p:sldId id="675" r:id="rId155"/>
    <p:sldId id="678" r:id="rId156"/>
    <p:sldId id="685" r:id="rId157"/>
    <p:sldId id="687" r:id="rId158"/>
    <p:sldId id="858" r:id="rId159"/>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4" d="100"/>
          <a:sy n="64" d="100"/>
        </p:scale>
        <p:origin x="954" y="66"/>
      </p:cViewPr>
      <p:guideLst/>
    </p:cSldViewPr>
  </p:slideViewPr>
  <p:notesTextViewPr>
    <p:cViewPr>
      <p:scale>
        <a:sx n="1" d="1"/>
        <a:sy n="1" d="1"/>
      </p:scale>
      <p:origin x="0" y="0"/>
    </p:cViewPr>
  </p:notesTextViewPr>
  <p:sorterViewPr>
    <p:cViewPr>
      <p:scale>
        <a:sx n="100" d="100"/>
        <a:sy n="100" d="100"/>
      </p:scale>
      <p:origin x="0" y="-7117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280D6-D7D2-485C-8CC6-4E2A06C42E47}" type="doc">
      <dgm:prSet loTypeId="urn:microsoft.com/office/officeart/2005/8/layout/vList3" loCatId="list" qsTypeId="urn:microsoft.com/office/officeart/2005/8/quickstyle/simple1" qsCatId="simple" csTypeId="urn:microsoft.com/office/officeart/2005/8/colors/accent1_2" csCatId="accent1" phldr="1"/>
      <dgm:spPr/>
    </dgm:pt>
    <dgm:pt modelId="{14055FD3-0CFD-4984-AD7C-F821EC6C1042}">
      <dgm:prSet phldrT="[Text]" custT="1"/>
      <dgm:spPr>
        <a:solidFill>
          <a:schemeClr val="bg1"/>
        </a:solidFill>
      </dgm:spPr>
      <dgm:t>
        <a:bodyPr/>
        <a:lstStyle/>
        <a:p>
          <a:pPr algn="l"/>
          <a:endParaRPr lang="en-US" sz="3200" b="1" dirty="0">
            <a:solidFill>
              <a:schemeClr val="tx1"/>
            </a:solidFill>
          </a:endParaRPr>
        </a:p>
      </dgm:t>
    </dgm:pt>
    <dgm:pt modelId="{0DD7E74F-999F-4519-9BAC-9A09F11FA8C0}" type="parTrans" cxnId="{F8CE6D2A-D24E-4B90-B214-C1306139B9A3}">
      <dgm:prSet/>
      <dgm:spPr/>
      <dgm:t>
        <a:bodyPr/>
        <a:lstStyle/>
        <a:p>
          <a:endParaRPr lang="en-US"/>
        </a:p>
      </dgm:t>
    </dgm:pt>
    <dgm:pt modelId="{8EA6C1E9-6E1C-486A-8DDB-5F695B6E787F}" type="sibTrans" cxnId="{F8CE6D2A-D24E-4B90-B214-C1306139B9A3}">
      <dgm:prSet/>
      <dgm:spPr/>
      <dgm:t>
        <a:bodyPr/>
        <a:lstStyle/>
        <a:p>
          <a:endParaRPr lang="en-US"/>
        </a:p>
      </dgm:t>
    </dgm:pt>
    <dgm:pt modelId="{9B8FB710-A16C-4AAB-8B0F-C49A2A7464E5}">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الكلاميديا</a:t>
          </a:r>
        </a:p>
      </dgm:t>
    </dgm:pt>
    <dgm:pt modelId="{D946263D-13DA-4D57-9D80-7277774C1C48}" type="parTrans" cxnId="{44EA0911-2B8A-4A88-9D03-29D53B5DBFC7}">
      <dgm:prSet/>
      <dgm:spPr/>
      <dgm:t>
        <a:bodyPr/>
        <a:lstStyle/>
        <a:p>
          <a:endParaRPr lang="en-US"/>
        </a:p>
      </dgm:t>
    </dgm:pt>
    <dgm:pt modelId="{115215D5-A96F-4DF0-8F16-A00C4B8B795E}" type="sibTrans" cxnId="{44EA0911-2B8A-4A88-9D03-29D53B5DBFC7}">
      <dgm:prSet/>
      <dgm:spPr/>
      <dgm:t>
        <a:bodyPr/>
        <a:lstStyle/>
        <a:p>
          <a:endParaRPr lang="en-US"/>
        </a:p>
      </dgm:t>
    </dgm:pt>
    <dgm:pt modelId="{51BAF3B8-D581-4AF1-B446-86583F8A713D}">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السيلان</a:t>
          </a:r>
        </a:p>
      </dgm:t>
    </dgm:pt>
    <dgm:pt modelId="{D291BAD1-9AAF-46B7-846C-D7265D9373D9}" type="parTrans" cxnId="{80545398-754F-437D-970F-4775CF433082}">
      <dgm:prSet/>
      <dgm:spPr/>
      <dgm:t>
        <a:bodyPr/>
        <a:lstStyle/>
        <a:p>
          <a:endParaRPr lang="en-US"/>
        </a:p>
      </dgm:t>
    </dgm:pt>
    <dgm:pt modelId="{161362EF-5DC1-40F1-9EFC-9B690C299D05}" type="sibTrans" cxnId="{80545398-754F-437D-970F-4775CF433082}">
      <dgm:prSet/>
      <dgm:spPr/>
      <dgm:t>
        <a:bodyPr/>
        <a:lstStyle/>
        <a:p>
          <a:endParaRPr lang="en-US"/>
        </a:p>
      </dgm:t>
    </dgm:pt>
    <dgm:pt modelId="{77DEC315-E89B-46AB-BDBA-3164F8EEE4DA}">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مرض الزهري</a:t>
          </a:r>
        </a:p>
      </dgm:t>
    </dgm:pt>
    <dgm:pt modelId="{950DB006-875F-4A3E-81D6-F13166AAF4F1}" type="parTrans" cxnId="{535CA19A-BB16-4C59-B1C0-8551335B3C31}">
      <dgm:prSet/>
      <dgm:spPr/>
      <dgm:t>
        <a:bodyPr/>
        <a:lstStyle/>
        <a:p>
          <a:endParaRPr lang="en-US"/>
        </a:p>
      </dgm:t>
    </dgm:pt>
    <dgm:pt modelId="{194ED2F3-D674-480C-9449-CB1B1AC9395E}" type="sibTrans" cxnId="{535CA19A-BB16-4C59-B1C0-8551335B3C31}">
      <dgm:prSet/>
      <dgm:spPr/>
      <dgm:t>
        <a:bodyPr/>
        <a:lstStyle/>
        <a:p>
          <a:endParaRPr lang="en-US"/>
        </a:p>
      </dgm:t>
    </dgm:pt>
    <dgm:pt modelId="{3DA35C39-E433-4ABF-9680-82FAEBD8E7ED}">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الهربس </a:t>
          </a:r>
          <a:r xmlns:a="http://schemas.openxmlformats.org/drawingml/2006/main">
            <a:rPr lang="ar" sz="5400" i="0" dirty="0" err="1">
              <a:solidFill>
                <a:schemeClr val="tx1"/>
              </a:solidFill>
              <a:latin typeface="Times New Roman" pitchFamily="18" charset="0"/>
              <a:cs typeface="Times New Roman" pitchFamily="18" charset="0"/>
            </a:rPr>
            <a:t>التناسلي</a:t>
          </a:r>
          <a:endParaRPr xmlns:a="http://schemas.openxmlformats.org/drawingml/2006/main" lang="en-US" sz="5400" i="0" dirty="0">
            <a:solidFill>
              <a:schemeClr val="tx1"/>
            </a:solidFill>
            <a:latin typeface="Times New Roman" pitchFamily="18" charset="0"/>
            <a:cs typeface="Times New Roman" pitchFamily="18" charset="0"/>
          </a:endParaRPr>
        </a:p>
      </dgm:t>
    </dgm:pt>
    <dgm:pt modelId="{48772ADC-48F2-4211-BBB0-21D04E8AB3B3}" type="parTrans" cxnId="{6DCECF4B-6C8A-42B6-89BC-3F1BE3F468B1}">
      <dgm:prSet/>
      <dgm:spPr/>
      <dgm:t>
        <a:bodyPr/>
        <a:lstStyle/>
        <a:p>
          <a:endParaRPr lang="en-US"/>
        </a:p>
      </dgm:t>
    </dgm:pt>
    <dgm:pt modelId="{D03ABDA5-2A58-4AFD-BB66-149FCBADAF57}" type="sibTrans" cxnId="{6DCECF4B-6C8A-42B6-89BC-3F1BE3F468B1}">
      <dgm:prSet/>
      <dgm:spPr/>
      <dgm:t>
        <a:bodyPr/>
        <a:lstStyle/>
        <a:p>
          <a:endParaRPr lang="en-US"/>
        </a:p>
      </dgm:t>
    </dgm:pt>
    <dgm:pt modelId="{F335CAAA-CFD1-4DC8-B16F-C4D9BAAF7016}">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التهاب الكبد الفيروسي</a:t>
          </a:r>
        </a:p>
      </dgm:t>
    </dgm:pt>
    <dgm:pt modelId="{C2256A71-F9C6-4C4F-AD25-BB413D1AF532}" type="parTrans" cxnId="{DFC931DF-8699-48B3-BAC4-EA258AEEDB75}">
      <dgm:prSet/>
      <dgm:spPr/>
      <dgm:t>
        <a:bodyPr/>
        <a:lstStyle/>
        <a:p>
          <a:endParaRPr lang="en-US"/>
        </a:p>
      </dgm:t>
    </dgm:pt>
    <dgm:pt modelId="{77855A28-B779-439B-B5AC-42A2F71386E3}" type="sibTrans" cxnId="{DFC931DF-8699-48B3-BAC4-EA258AEEDB75}">
      <dgm:prSet/>
      <dgm:spPr/>
      <dgm:t>
        <a:bodyPr/>
        <a:lstStyle/>
        <a:p>
          <a:endParaRPr lang="en-US"/>
        </a:p>
      </dgm:t>
    </dgm:pt>
    <dgm:pt modelId="{90FC6E79-3537-4A0A-A110-573EC7F30449}">
      <dgm:prSet custT="1"/>
      <dgm:spPr>
        <a:solidFill>
          <a:schemeClr val="bg1"/>
        </a:solidFill>
      </dgm:spPr>
      <dgm:t>
        <a:bodyPr/>
        <a:lstStyle/>
        <a:p>
          <a:pPr xmlns:a="http://schemas.openxmlformats.org/drawingml/2006/main" algn="ctr">
            <a:bidi/>
          </a:pPr>
          <a:r xmlns:a="http://schemas.openxmlformats.org/drawingml/2006/main">
            <a:rPr lang="ar" sz="5400" i="0" dirty="0">
              <a:solidFill>
                <a:schemeClr val="tx1"/>
              </a:solidFill>
              <a:latin typeface="Times New Roman" pitchFamily="18" charset="0"/>
              <a:cs typeface="Times New Roman" pitchFamily="18" charset="0"/>
            </a:rPr>
            <a:t>الإيدز</a:t>
          </a:r>
        </a:p>
      </dgm:t>
    </dgm:pt>
    <dgm:pt modelId="{3CD969AA-AEB9-4767-AEE6-C4C796BB77B8}" type="parTrans" cxnId="{835ED036-C58F-45EE-974C-FA386C3460C3}">
      <dgm:prSet/>
      <dgm:spPr/>
      <dgm:t>
        <a:bodyPr/>
        <a:lstStyle/>
        <a:p>
          <a:endParaRPr lang="en-US"/>
        </a:p>
      </dgm:t>
    </dgm:pt>
    <dgm:pt modelId="{33ADBDF5-DAC3-4DE3-9C5B-34C04CD34658}" type="sibTrans" cxnId="{835ED036-C58F-45EE-974C-FA386C3460C3}">
      <dgm:prSet/>
      <dgm:spPr/>
      <dgm:t>
        <a:bodyPr/>
        <a:lstStyle/>
        <a:p>
          <a:endParaRPr lang="en-US"/>
        </a:p>
      </dgm:t>
    </dgm:pt>
    <dgm:pt modelId="{78B360E4-A9B4-4B7D-B095-1D59302AC8B7}" type="pres">
      <dgm:prSet presAssocID="{1EC280D6-D7D2-485C-8CC6-4E2A06C42E47}" presName="linearFlow" presStyleCnt="0">
        <dgm:presLayoutVars>
          <dgm:dir/>
          <dgm:resizeHandles val="exact"/>
        </dgm:presLayoutVars>
      </dgm:prSet>
      <dgm:spPr/>
    </dgm:pt>
    <dgm:pt modelId="{50ABB7BC-7837-4326-878B-E21B789D74C5}" type="pres">
      <dgm:prSet presAssocID="{14055FD3-0CFD-4984-AD7C-F821EC6C1042}" presName="composite" presStyleCnt="0"/>
      <dgm:spPr/>
    </dgm:pt>
    <dgm:pt modelId="{459492F6-12EE-4D54-990E-9F8EE5FD1F71}" type="pres">
      <dgm:prSet presAssocID="{14055FD3-0CFD-4984-AD7C-F821EC6C1042}" presName="imgShp" presStyleLbl="fgImgPlace1" presStyleIdx="0" presStyleCnt="1"/>
      <dgm:spPr>
        <a:blipFill rotWithShape="0">
          <a:blip xmlns:r="http://schemas.openxmlformats.org/officeDocument/2006/relationships" r:embed="rId1"/>
          <a:stretch>
            <a:fillRect/>
          </a:stretch>
        </a:blipFill>
      </dgm:spPr>
    </dgm:pt>
    <dgm:pt modelId="{07840E6B-4114-4C17-B521-7E2DA9CAF4A8}" type="pres">
      <dgm:prSet presAssocID="{14055FD3-0CFD-4984-AD7C-F821EC6C1042}" presName="txShp" presStyleLbl="node1" presStyleIdx="0" presStyleCnt="1" custScaleX="150376" custScaleY="173987">
        <dgm:presLayoutVars>
          <dgm:bulletEnabled val="1"/>
        </dgm:presLayoutVars>
      </dgm:prSet>
      <dgm:spPr/>
    </dgm:pt>
  </dgm:ptLst>
  <dgm:cxnLst>
    <dgm:cxn modelId="{44EA0911-2B8A-4A88-9D03-29D53B5DBFC7}" srcId="{14055FD3-0CFD-4984-AD7C-F821EC6C1042}" destId="{9B8FB710-A16C-4AAB-8B0F-C49A2A7464E5}" srcOrd="0" destOrd="0" parTransId="{D946263D-13DA-4D57-9D80-7277774C1C48}" sibTransId="{115215D5-A96F-4DF0-8F16-A00C4B8B795E}"/>
    <dgm:cxn modelId="{2B77781D-D947-49F6-80FB-9B768990F99C}" type="presOf" srcId="{51BAF3B8-D581-4AF1-B446-86583F8A713D}" destId="{07840E6B-4114-4C17-B521-7E2DA9CAF4A8}" srcOrd="0" destOrd="2" presId="urn:microsoft.com/office/officeart/2005/8/layout/vList3"/>
    <dgm:cxn modelId="{F8CE6D2A-D24E-4B90-B214-C1306139B9A3}" srcId="{1EC280D6-D7D2-485C-8CC6-4E2A06C42E47}" destId="{14055FD3-0CFD-4984-AD7C-F821EC6C1042}" srcOrd="0" destOrd="0" parTransId="{0DD7E74F-999F-4519-9BAC-9A09F11FA8C0}" sibTransId="{8EA6C1E9-6E1C-486A-8DDB-5F695B6E787F}"/>
    <dgm:cxn modelId="{76E6F22F-A6D7-4337-A36D-D2AFB1FE1270}" type="presOf" srcId="{14055FD3-0CFD-4984-AD7C-F821EC6C1042}" destId="{07840E6B-4114-4C17-B521-7E2DA9CAF4A8}" srcOrd="0" destOrd="0" presId="urn:microsoft.com/office/officeart/2005/8/layout/vList3"/>
    <dgm:cxn modelId="{10F82834-7F3A-4F43-92A1-40231CA63DCF}" type="presOf" srcId="{3DA35C39-E433-4ABF-9680-82FAEBD8E7ED}" destId="{07840E6B-4114-4C17-B521-7E2DA9CAF4A8}" srcOrd="0" destOrd="4" presId="urn:microsoft.com/office/officeart/2005/8/layout/vList3"/>
    <dgm:cxn modelId="{835ED036-C58F-45EE-974C-FA386C3460C3}" srcId="{14055FD3-0CFD-4984-AD7C-F821EC6C1042}" destId="{90FC6E79-3537-4A0A-A110-573EC7F30449}" srcOrd="5" destOrd="0" parTransId="{3CD969AA-AEB9-4767-AEE6-C4C796BB77B8}" sibTransId="{33ADBDF5-DAC3-4DE3-9C5B-34C04CD34658}"/>
    <dgm:cxn modelId="{8F79D55E-73C4-4392-B22F-8E982A7603E6}" type="presOf" srcId="{90FC6E79-3537-4A0A-A110-573EC7F30449}" destId="{07840E6B-4114-4C17-B521-7E2DA9CAF4A8}" srcOrd="0" destOrd="6" presId="urn:microsoft.com/office/officeart/2005/8/layout/vList3"/>
    <dgm:cxn modelId="{6DCECF4B-6C8A-42B6-89BC-3F1BE3F468B1}" srcId="{14055FD3-0CFD-4984-AD7C-F821EC6C1042}" destId="{3DA35C39-E433-4ABF-9680-82FAEBD8E7ED}" srcOrd="3" destOrd="0" parTransId="{48772ADC-48F2-4211-BBB0-21D04E8AB3B3}" sibTransId="{D03ABDA5-2A58-4AFD-BB66-149FCBADAF57}"/>
    <dgm:cxn modelId="{80545398-754F-437D-970F-4775CF433082}" srcId="{14055FD3-0CFD-4984-AD7C-F821EC6C1042}" destId="{51BAF3B8-D581-4AF1-B446-86583F8A713D}" srcOrd="1" destOrd="0" parTransId="{D291BAD1-9AAF-46B7-846C-D7265D9373D9}" sibTransId="{161362EF-5DC1-40F1-9EFC-9B690C299D05}"/>
    <dgm:cxn modelId="{535CA19A-BB16-4C59-B1C0-8551335B3C31}" srcId="{14055FD3-0CFD-4984-AD7C-F821EC6C1042}" destId="{77DEC315-E89B-46AB-BDBA-3164F8EEE4DA}" srcOrd="2" destOrd="0" parTransId="{950DB006-875F-4A3E-81D6-F13166AAF4F1}" sibTransId="{194ED2F3-D674-480C-9449-CB1B1AC9395E}"/>
    <dgm:cxn modelId="{803861C8-D97B-4E85-A0A8-4EAEDA1D9A87}" type="presOf" srcId="{1EC280D6-D7D2-485C-8CC6-4E2A06C42E47}" destId="{78B360E4-A9B4-4B7D-B095-1D59302AC8B7}" srcOrd="0" destOrd="0" presId="urn:microsoft.com/office/officeart/2005/8/layout/vList3"/>
    <dgm:cxn modelId="{ADCC62CA-22CA-4593-BB96-F9A27BAA7032}" type="presOf" srcId="{77DEC315-E89B-46AB-BDBA-3164F8EEE4DA}" destId="{07840E6B-4114-4C17-B521-7E2DA9CAF4A8}" srcOrd="0" destOrd="3" presId="urn:microsoft.com/office/officeart/2005/8/layout/vList3"/>
    <dgm:cxn modelId="{A1C147DD-8D06-48F2-98C7-48C443824100}" type="presOf" srcId="{F335CAAA-CFD1-4DC8-B16F-C4D9BAAF7016}" destId="{07840E6B-4114-4C17-B521-7E2DA9CAF4A8}" srcOrd="0" destOrd="5" presId="urn:microsoft.com/office/officeart/2005/8/layout/vList3"/>
    <dgm:cxn modelId="{77B6F6DD-B4A3-487B-9409-13EEE957CB33}" type="presOf" srcId="{9B8FB710-A16C-4AAB-8B0F-C49A2A7464E5}" destId="{07840E6B-4114-4C17-B521-7E2DA9CAF4A8}" srcOrd="0" destOrd="1" presId="urn:microsoft.com/office/officeart/2005/8/layout/vList3"/>
    <dgm:cxn modelId="{DFC931DF-8699-48B3-BAC4-EA258AEEDB75}" srcId="{14055FD3-0CFD-4984-AD7C-F821EC6C1042}" destId="{F335CAAA-CFD1-4DC8-B16F-C4D9BAAF7016}" srcOrd="4" destOrd="0" parTransId="{C2256A71-F9C6-4C4F-AD25-BB413D1AF532}" sibTransId="{77855A28-B779-439B-B5AC-42A2F71386E3}"/>
    <dgm:cxn modelId="{83C32E7D-F909-45DB-AFB4-09507101EED4}" type="presParOf" srcId="{78B360E4-A9B4-4B7D-B095-1D59302AC8B7}" destId="{50ABB7BC-7837-4326-878B-E21B789D74C5}" srcOrd="0" destOrd="0" presId="urn:microsoft.com/office/officeart/2005/8/layout/vList3"/>
    <dgm:cxn modelId="{75A48825-FDA4-4E94-9089-3246A7BF059D}" type="presParOf" srcId="{50ABB7BC-7837-4326-878B-E21B789D74C5}" destId="{459492F6-12EE-4D54-990E-9F8EE5FD1F71}" srcOrd="0" destOrd="0" presId="urn:microsoft.com/office/officeart/2005/8/layout/vList3"/>
    <dgm:cxn modelId="{286B0D03-7D50-4A70-9A38-FFE9C7FFD8DF}" type="presParOf" srcId="{50ABB7BC-7837-4326-878B-E21B789D74C5}" destId="{07840E6B-4114-4C17-B521-7E2DA9CAF4A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40E6B-4114-4C17-B521-7E2DA9CAF4A8}">
      <dsp:nvSpPr>
        <dsp:cNvPr id="0" name=""/>
        <dsp:cNvSpPr/>
      </dsp:nvSpPr>
      <dsp:spPr>
        <a:xfrm rot="10800000">
          <a:off x="-2" y="941"/>
          <a:ext cx="10333224" cy="5840453"/>
        </a:xfrm>
        <a:prstGeom prst="homePlat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270" tIns="121920" rIns="227584" bIns="121920" numCol="1" spcCol="1270" anchor="t" anchorCtr="0">
          <a:noAutofit/>
        </a:bodyPr>
        <a:lstStyle/>
        <a:p>
          <a:pPr marL="0" lvl="0" indent="0" algn="l" defTabSz="1422400">
            <a:lnSpc>
              <a:spcPct val="90000"/>
            </a:lnSpc>
            <a:spcBef>
              <a:spcPct val="0"/>
            </a:spcBef>
            <a:spcAft>
              <a:spcPct val="35000"/>
            </a:spcAft>
            <a:buNone/>
          </a:pPr>
          <a:endParaRPr lang="en-US" sz="3200" b="1" kern="1200" dirty="0">
            <a:solidFill>
              <a:schemeClr val="tx1"/>
            </a:solidFill>
          </a:endParaRP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الكلاميديا</a:t>
          </a: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السيلان</a:t>
          </a: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مرض الزهري</a:t>
          </a: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الهربس </a:t>
          </a:r>
          <a:r xmlns:a="http://schemas.openxmlformats.org/drawingml/2006/main">
            <a:rPr lang="ar" sz="5400" i="0" kern="1200" dirty="0" err="1">
              <a:solidFill>
                <a:schemeClr val="tx1"/>
              </a:solidFill>
              <a:latin typeface="Times New Roman" pitchFamily="18" charset="0"/>
              <a:cs typeface="Times New Roman" pitchFamily="18" charset="0"/>
            </a:rPr>
            <a:t>التناسلي</a:t>
          </a:r>
          <a:endParaRPr xmlns:a="http://schemas.openxmlformats.org/drawingml/2006/main" lang="en-US" sz="5400" i="0" kern="1200" dirty="0">
            <a:solidFill>
              <a:schemeClr val="tx1"/>
            </a:solidFill>
            <a:latin typeface="Times New Roman" pitchFamily="18" charset="0"/>
            <a:cs typeface="Times New Roman" pitchFamily="18" charset="0"/>
          </a:endParaRP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التهاب الكبد الفيروسي</a:t>
          </a:r>
        </a:p>
        <a:p>
          <a:pPr xmlns:a="http://schemas.openxmlformats.org/drawingml/2006/main" marL="285750" lvl="1" indent="-285750" algn="ctr" defTabSz="2400300">
            <a:lnSpc>
              <a:spcPct val="90000"/>
            </a:lnSpc>
            <a:spcBef>
              <a:spcPct val="0"/>
            </a:spcBef>
            <a:spcAft>
              <a:spcPct val="15000"/>
            </a:spcAft>
            <a:buChar char="•"/>
            <a:bidi/>
          </a:pPr>
          <a:r xmlns:a="http://schemas.openxmlformats.org/drawingml/2006/main">
            <a:rPr lang="ar" sz="5400" i="0" kern="1200" dirty="0">
              <a:solidFill>
                <a:schemeClr val="tx1"/>
              </a:solidFill>
              <a:latin typeface="Times New Roman" pitchFamily="18" charset="0"/>
              <a:cs typeface="Times New Roman" pitchFamily="18" charset="0"/>
            </a:rPr>
            <a:t>الإيدز</a:t>
          </a:r>
        </a:p>
      </dsp:txBody>
      <dsp:txXfrm rot="10800000">
        <a:off x="1460111" y="941"/>
        <a:ext cx="8873111" cy="5840453"/>
      </dsp:txXfrm>
    </dsp:sp>
    <dsp:sp modelId="{459492F6-12EE-4D54-990E-9F8EE5FD1F71}">
      <dsp:nvSpPr>
        <dsp:cNvPr id="0" name=""/>
        <dsp:cNvSpPr/>
      </dsp:nvSpPr>
      <dsp:spPr>
        <a:xfrm>
          <a:off x="52397" y="1242751"/>
          <a:ext cx="3356833" cy="335683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100D-7141-C33B-2DDB-603057FDE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9D668-324B-D031-53F1-D817962C1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AC3DF2-3B4B-BDFD-63A9-77B396C59413}"/>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BC8D6185-5F68-F841-9010-CE43BB8D7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64C37-BA44-A7BE-3D75-C19AF72E39E7}"/>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320083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2D3-DDCA-D0A9-F53E-898B13E2A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B4F3A-E085-7B02-0837-F7804D197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360DA-B658-9ADA-BAFF-4D13ED114ABC}"/>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85ABD351-652A-64E8-5DDF-4E3890CB1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B312C-B708-C6EC-7A6D-011490843476}"/>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263379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24BFBF-30C4-5267-E40A-F1C2108CB5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FAD7F-87AF-9EC7-72E5-B01D0F4C19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DE71C-0B93-2427-0700-7DA333C5C196}"/>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7C55864D-4DD8-47AA-968D-805A380C1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2C628-25AE-AC0E-8635-384D5AF75AAE}"/>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340712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E1D-BCF7-2857-7BF8-AB3B5D1F8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AD72E-91F0-30E6-D405-C4BB696C1C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900C1-E5BA-7F20-C964-3B3BC2540090}"/>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D014DBDA-2351-CB19-CB4E-052ED13B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0F274-E04D-871C-C32C-46149D5CD1EF}"/>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191829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9B45-F92F-6089-B634-088E228AA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D3B3A0-1A60-3C40-2F67-F7EABDC18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469D8-82BB-9955-091A-A993255E4B64}"/>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CBD07EFD-6118-A76D-CB88-FF1C28E60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A340B-573B-A00B-749E-4F22373A16E0}"/>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352125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3E4-FC1E-F9FD-6475-B8E775150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73641-34E7-6262-8B80-8997BFD7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E0D6-F548-ABE7-774B-DF96BA839F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FF459-19EC-D1BE-02BA-96F69AE82555}"/>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6" name="Footer Placeholder 5">
            <a:extLst>
              <a:ext uri="{FF2B5EF4-FFF2-40B4-BE49-F238E27FC236}">
                <a16:creationId xmlns:a16="http://schemas.microsoft.com/office/drawing/2014/main" id="{5ED7843E-21D8-3D01-62B6-3D94967E4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81F79-57B0-4881-69C5-781B89EC7C50}"/>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64763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F79D-26C7-D1C8-C884-03D2726B8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60672-D360-4289-2BB1-9534E8586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808008-B5A6-3BC5-0F31-0BA31DF1D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225CE-CCB9-8933-C3EB-795C79ACB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09CDC-AEFD-ADD3-B18D-92D85BA49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2DC1A-B0D1-9CFB-E5D0-EE4D4F4A1122}"/>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8" name="Footer Placeholder 7">
            <a:extLst>
              <a:ext uri="{FF2B5EF4-FFF2-40B4-BE49-F238E27FC236}">
                <a16:creationId xmlns:a16="http://schemas.microsoft.com/office/drawing/2014/main" id="{7F552A94-16CD-9BA4-748B-2477E5718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0F31-2057-FE10-F79D-2BED33AA1D7B}"/>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133641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2512-BBEF-6A9A-FC28-42AA6B5D7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06088A-1F2E-BBF9-58C5-3780316FCFF2}"/>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4" name="Footer Placeholder 3">
            <a:extLst>
              <a:ext uri="{FF2B5EF4-FFF2-40B4-BE49-F238E27FC236}">
                <a16:creationId xmlns:a16="http://schemas.microsoft.com/office/drawing/2014/main" id="{374B0061-662D-FF4D-23BF-B23E90164D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B76129-54C3-7162-EB2B-DC5CC010E3FC}"/>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16026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05059-A50D-1729-CE26-251155AB0A1B}"/>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3" name="Footer Placeholder 2">
            <a:extLst>
              <a:ext uri="{FF2B5EF4-FFF2-40B4-BE49-F238E27FC236}">
                <a16:creationId xmlns:a16="http://schemas.microsoft.com/office/drawing/2014/main" id="{5024ADA0-937D-E580-D1F7-FCF17F20D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36549F-1807-19F5-54E1-3F21AF3D3116}"/>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342608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3F50-2E23-3D97-AFE0-BB4A10913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AFCB8-2673-ABA5-21CC-E782B0E4A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C7185-B35F-1955-D4E7-A3FC9A1F2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B4B6E-BD06-FB6A-6986-84248DAC8472}"/>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6" name="Footer Placeholder 5">
            <a:extLst>
              <a:ext uri="{FF2B5EF4-FFF2-40B4-BE49-F238E27FC236}">
                <a16:creationId xmlns:a16="http://schemas.microsoft.com/office/drawing/2014/main" id="{8E01C80E-E8DC-8732-DF48-82A474C84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818DE-6BA3-A31C-3C65-F980ADC1298E}"/>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254687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2306-6639-EC87-9713-988340A2C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5A7E8-1E0E-A8C2-E4AE-C9A18BEB2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D3D85-ABEE-BFB6-825F-A19FB96A12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77C5D-B705-5F09-4B4C-873E86E53619}"/>
              </a:ext>
            </a:extLst>
          </p:cNvPr>
          <p:cNvSpPr>
            <a:spLocks noGrp="1"/>
          </p:cNvSpPr>
          <p:nvPr>
            <p:ph type="dt" sz="half" idx="10"/>
          </p:nvPr>
        </p:nvSpPr>
        <p:spPr/>
        <p:txBody>
          <a:bodyPr/>
          <a:lstStyle/>
          <a:p>
            <a:fld id="{0FB64006-5151-460F-9C8F-7ABA6ECE3163}" type="datetimeFigureOut">
              <a:rPr lang="en-US" smtClean="0"/>
              <a:t>4/8/2024</a:t>
            </a:fld>
            <a:endParaRPr lang="en-US"/>
          </a:p>
        </p:txBody>
      </p:sp>
      <p:sp>
        <p:nvSpPr>
          <p:cNvPr id="6" name="Footer Placeholder 5">
            <a:extLst>
              <a:ext uri="{FF2B5EF4-FFF2-40B4-BE49-F238E27FC236}">
                <a16:creationId xmlns:a16="http://schemas.microsoft.com/office/drawing/2014/main" id="{A58427DA-CFAB-2BA9-7DFF-E9CDD4757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9B087-FA2E-C84B-E072-DA7BABBBAD9D}"/>
              </a:ext>
            </a:extLst>
          </p:cNvPr>
          <p:cNvSpPr>
            <a:spLocks noGrp="1"/>
          </p:cNvSpPr>
          <p:nvPr>
            <p:ph type="sldNum" sz="quarter" idx="12"/>
          </p:nvPr>
        </p:nvSpPr>
        <p:spPr/>
        <p:txBody>
          <a:bodyPr/>
          <a:lstStyle/>
          <a:p>
            <a:fld id="{13C6F72F-E7F2-4E65-BB6D-5983FFB29580}" type="slidenum">
              <a:rPr lang="en-US" smtClean="0"/>
              <a:t>‹#›</a:t>
            </a:fld>
            <a:endParaRPr lang="en-US"/>
          </a:p>
        </p:txBody>
      </p:sp>
    </p:spTree>
    <p:extLst>
      <p:ext uri="{BB962C8B-B14F-4D97-AF65-F5344CB8AC3E}">
        <p14:creationId xmlns:p14="http://schemas.microsoft.com/office/powerpoint/2010/main" val="300111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4B53F-BE0A-BB7A-D5ED-DCA2582EB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B0696-4564-BA76-2AD5-56EAE52F9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E9497-71B0-B317-4263-AD9B6BDF8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4006-5151-460F-9C8F-7ABA6ECE3163}" type="datetimeFigureOut">
              <a:rPr lang="en-US" smtClean="0"/>
              <a:t>4/8/2024</a:t>
            </a:fld>
            <a:endParaRPr lang="en-US"/>
          </a:p>
        </p:txBody>
      </p:sp>
      <p:sp>
        <p:nvSpPr>
          <p:cNvPr id="5" name="Footer Placeholder 4">
            <a:extLst>
              <a:ext uri="{FF2B5EF4-FFF2-40B4-BE49-F238E27FC236}">
                <a16:creationId xmlns:a16="http://schemas.microsoft.com/office/drawing/2014/main" id="{483EEEDD-863F-68B1-DD4E-0B6A41EE1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F3320-FDB6-3977-6384-F25FF0785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6F72F-E7F2-4E65-BB6D-5983FFB29580}" type="slidenum">
              <a:rPr lang="en-US" smtClean="0"/>
              <a:t>‹#›</a:t>
            </a:fld>
            <a:endParaRPr lang="en-US"/>
          </a:p>
        </p:txBody>
      </p:sp>
    </p:spTree>
    <p:extLst>
      <p:ext uri="{BB962C8B-B14F-4D97-AF65-F5344CB8AC3E}">
        <p14:creationId xmlns:p14="http://schemas.microsoft.com/office/powerpoint/2010/main" val="243216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475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أمراض النساء و</a:t>
            </a: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تمريض الأمومة</a:t>
            </a: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cs typeface="Times New Roman" panose="02020603050405020304" pitchFamily="18" charset="0"/>
              </a:rPr>
              <a:t>الوحدة 5</a:t>
            </a: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cs typeface="Times New Roman" panose="02020603050405020304" pitchFamily="18" charset="0"/>
              </a:rPr>
              <a:t>تحديد </a:t>
            </a:r>
            <a:br xmlns:a="http://schemas.openxmlformats.org/drawingml/2006/main">
              <a:rPr lang="en-US" sz="12600" b="1" dirty="0">
                <a:solidFill>
                  <a:srgbClr val="C00000"/>
                </a:solidFill>
                <a:latin typeface="Times New Roman" panose="02020603050405020304" pitchFamily="18" charset="0"/>
                <a:cs typeface="Times New Roman" panose="02020603050405020304" pitchFamily="18" charset="0"/>
              </a:rPr>
            </a:br>
            <a:r xmlns:a="http://schemas.openxmlformats.org/drawingml/2006/main">
              <a:rPr lang="ar" sz="12600" b="1" dirty="0">
                <a:solidFill>
                  <a:srgbClr val="C00000"/>
                </a:solidFill>
                <a:latin typeface="Times New Roman" panose="02020603050405020304" pitchFamily="18" charset="0"/>
                <a:cs typeface="Times New Roman" panose="02020603050405020304" pitchFamily="18" charset="0"/>
              </a:rPr>
              <a:t>الحمل </a:t>
            </a:r>
            <a:br xmlns:a="http://schemas.openxmlformats.org/drawingml/2006/main">
              <a:rPr lang="en-US" sz="12600" b="1" dirty="0">
                <a:solidFill>
                  <a:srgbClr val="C00000"/>
                </a:solidFill>
                <a:latin typeface="Times New Roman" panose="02020603050405020304" pitchFamily="18" charset="0"/>
                <a:cs typeface="Times New Roman" panose="02020603050405020304" pitchFamily="18" charset="0"/>
              </a:rPr>
            </a:br>
            <a:r xmlns:a="http://schemas.openxmlformats.org/drawingml/2006/main">
              <a:rPr lang="ar" sz="12600" b="1" dirty="0">
                <a:solidFill>
                  <a:srgbClr val="C00000"/>
                </a:solidFill>
                <a:latin typeface="Times New Roman" panose="02020603050405020304" pitchFamily="18" charset="0"/>
                <a:cs typeface="Times New Roman" panose="02020603050405020304" pitchFamily="18" charset="0"/>
              </a:rPr>
              <a:t>عالي الخطورة</a:t>
            </a:r>
          </a:p>
          <a:p>
            <a:pPr marL="0" indent="0" algn="ctr">
              <a:buNone/>
            </a:pPr>
            <a:endParaRPr lang="en-US" sz="199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147366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997128" cy="1676400"/>
          </a:xfrm>
          <a:solidFill>
            <a:schemeClr val="bg1"/>
          </a:solidFill>
        </p:spPr>
        <p:txBody>
          <a:bodyPr>
            <a:noAutofit/>
          </a:bodyPr>
          <a:lstStyle/>
          <a:p>
            <a:pPr xmlns:a="http://schemas.openxmlformats.org/drawingml/2006/main">
              <a:defRPr/>
              <a:bidi/>
            </a:pPr>
            <a:br xmlns:a="http://schemas.openxmlformats.org/drawingml/2006/main">
              <a:rPr lang="en-US" b="1" i="1" dirty="0">
                <a:solidFill>
                  <a:schemeClr val="tx1"/>
                </a:solidFill>
                <a:latin typeface="Times New Roman" pitchFamily="18" charset="0"/>
                <a:cs typeface="Times New Roman" pitchFamily="18" charset="0"/>
              </a:rPr>
            </a:br>
            <a:r xmlns:a="http://schemas.openxmlformats.org/drawingml/2006/main">
              <a:rPr lang="ar" sz="5400" b="1" i="1" dirty="0">
                <a:latin typeface="Times New Roman" pitchFamily="18" charset="0"/>
                <a:cs typeface="Times New Roman" pitchFamily="18" charset="0"/>
              </a:rPr>
              <a:t> </a:t>
            </a:r>
            <a:br xmlns:a="http://schemas.openxmlformats.org/drawingml/2006/main">
              <a:rPr lang="en-US" sz="5400" b="1" i="1" dirty="0">
                <a:latin typeface="Times New Roman" pitchFamily="18" charset="0"/>
                <a:cs typeface="Times New Roman" pitchFamily="18" charset="0"/>
              </a:rPr>
            </a:br>
            <a:r xmlns:a="http://schemas.openxmlformats.org/drawingml/2006/main">
              <a:rPr lang="ar" sz="5400" b="1" i="1" dirty="0">
                <a:latin typeface="Times New Roman" pitchFamily="18" charset="0"/>
                <a:cs typeface="Times New Roman" pitchFamily="18" charset="0"/>
              </a:rPr>
              <a:t> </a:t>
            </a:r>
            <a:br xmlns:a="http://schemas.openxmlformats.org/drawingml/2006/main">
              <a:rPr lang="en-US" sz="5400" b="1" i="1" dirty="0">
                <a:latin typeface="Times New Roman" pitchFamily="18" charset="0"/>
                <a:cs typeface="Times New Roman" pitchFamily="18" charset="0"/>
              </a:rPr>
            </a:br>
            <a:r xmlns:a="http://schemas.openxmlformats.org/drawingml/2006/main">
              <a:rPr lang="ar" sz="5400" b="1" dirty="0">
                <a:latin typeface="Times New Roman" pitchFamily="18" charset="0"/>
                <a:cs typeface="Times New Roman" pitchFamily="18" charset="0"/>
              </a:rPr>
              <a:t> </a:t>
            </a:r>
            <a:br xmlns:a="http://schemas.openxmlformats.org/drawingml/2006/main">
              <a:rPr lang="en-US" sz="5400" b="1"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أعراض</a:t>
            </a:r>
            <a:r xmlns:a="http://schemas.openxmlformats.org/drawingml/2006/main">
              <a:rPr lang="ar" b="1" dirty="0">
                <a:latin typeface="Times New Roman" pitchFamily="18" charset="0"/>
                <a:cs typeface="Times New Roman" pitchFamily="18" charset="0"/>
              </a:rPr>
              <a:t>  </a:t>
            </a:r>
            <a:r xmlns:a="http://schemas.openxmlformats.org/drawingml/2006/main">
              <a:rPr lang="ar" b="1" dirty="0">
                <a:solidFill>
                  <a:srgbClr val="C00000"/>
                </a:solidFill>
                <a:latin typeface="Times New Roman" pitchFamily="18" charset="0"/>
                <a:cs typeface="Times New Roman" pitchFamily="18" charset="0"/>
              </a:rPr>
              <a:t>أمراض صمام القلب أثناء الحمل</a:t>
            </a:r>
            <a:br xmlns:a="http://schemas.openxmlformats.org/drawingml/2006/main">
              <a:rPr lang="en-US" dirty="0">
                <a:solidFill>
                  <a:srgbClr val="C00000"/>
                </a:solidFill>
                <a:latin typeface="Times New Roman" pitchFamily="18" charset="0"/>
                <a:cs typeface="Times New Roman" pitchFamily="18" charset="0"/>
              </a:rPr>
            </a:br>
            <a:br xmlns:a="http://schemas.openxmlformats.org/drawingml/2006/main">
              <a:rPr lang="en-US" dirty="0">
                <a:solidFill>
                  <a:srgbClr val="C00000"/>
                </a:solidFill>
                <a:latin typeface="Times New Roman" pitchFamily="18" charset="0"/>
                <a:cs typeface="Times New Roman" pitchFamily="18" charset="0"/>
              </a:rPr>
            </a:br>
            <a:br xmlns:a="http://schemas.openxmlformats.org/drawingml/2006/main">
              <a:rPr lang="en-US" dirty="0">
                <a:solidFill>
                  <a:srgbClr val="C00000"/>
                </a:solidFill>
                <a:latin typeface="Times New Roman" pitchFamily="18" charset="0"/>
                <a:cs typeface="Times New Roman" pitchFamily="18" charset="0"/>
              </a:rPr>
            </a:br>
            <a:br xmlns:a="http://schemas.openxmlformats.org/drawingml/2006/main">
              <a:rPr lang="en-US" sz="5400" dirty="0">
                <a:latin typeface="Times New Roman" pitchFamily="18" charset="0"/>
                <a:cs typeface="Times New Roman" pitchFamily="18" charset="0"/>
              </a:rPr>
            </a:br>
            <a:endParaRPr xmlns:a="http://schemas.openxmlformats.org/drawingml/2006/main" lang="en-US" sz="5400" dirty="0">
              <a:latin typeface="Times New Roman" pitchFamily="18" charset="0"/>
              <a:cs typeface="Times New Roman" pitchFamily="18" charset="0"/>
            </a:endParaRPr>
          </a:p>
        </p:txBody>
      </p:sp>
      <p:sp>
        <p:nvSpPr>
          <p:cNvPr id="534531" name="Content Placeholder 2"/>
          <p:cNvSpPr>
            <a:spLocks noGrp="1"/>
          </p:cNvSpPr>
          <p:nvPr>
            <p:ph idx="1"/>
          </p:nvPr>
        </p:nvSpPr>
        <p:spPr>
          <a:xfrm>
            <a:off x="194872" y="1676400"/>
            <a:ext cx="11872210" cy="5181600"/>
          </a:xfrm>
        </p:spPr>
        <p:txBody>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-ضيق في التنفس.</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نفخة قلبية</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سعال دموي ( </a:t>
            </a:r>
            <a:r xmlns:a="http://schemas.openxmlformats.org/drawingml/2006/main">
              <a:rPr lang="ar" sz="4400" dirty="0" err="1">
                <a:latin typeface="Times New Roman" pitchFamily="18" charset="0"/>
                <a:cs typeface="Times New Roman" pitchFamily="18" charset="0"/>
              </a:rPr>
              <a:t>نفث الدم </a:t>
            </a:r>
            <a:r xmlns:a="http://schemas.openxmlformats.org/drawingml/2006/main">
              <a:rPr lang="ar" sz="4400" dirty="0">
                <a:latin typeface="Times New Roman" pitchFamily="18" charset="0"/>
                <a:cs typeface="Times New Roman" pitchFamily="18" charset="0"/>
              </a:rPr>
              <a:t>).</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-بعض المرضى الذين يعانون من أمراض صمام القلب لديهم تاريخ سابق للإصابة بالحمى الروماتيزمية.</a:t>
            </a:r>
          </a:p>
        </p:txBody>
      </p:sp>
    </p:spTree>
    <p:extLst>
      <p:ext uri="{BB962C8B-B14F-4D97-AF65-F5344CB8AC3E}">
        <p14:creationId xmlns:p14="http://schemas.microsoft.com/office/powerpoint/2010/main" val="23843830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Content Placeholder 2"/>
          <p:cNvSpPr>
            <a:spLocks noGrp="1"/>
          </p:cNvSpPr>
          <p:nvPr>
            <p:ph idx="1"/>
          </p:nvPr>
        </p:nvSpPr>
        <p:spPr>
          <a:xfrm>
            <a:off x="-1" y="1676400"/>
            <a:ext cx="11830929" cy="5181600"/>
          </a:xfrm>
        </p:spPr>
        <p:txBody>
          <a:bodyPr>
            <a:normAutofit/>
          </a:bodyPr>
          <a:lstStyle/>
          <a:p>
            <a:pPr xmlns:a="http://schemas.openxmlformats.org/drawingml/2006/main" algn="ctr">
              <a:buFont typeface="Wingdings" pitchFamily="2" charset="2"/>
              <a:buNone/>
              <a:bidi/>
            </a:pPr>
            <a:r xmlns:a="http://schemas.openxmlformats.org/drawingml/2006/main">
              <a:rPr lang="ar" sz="5400" dirty="0">
                <a:latin typeface="Times New Roman" pitchFamily="18" charset="0"/>
                <a:cs typeface="Times New Roman" pitchFamily="18" charset="0"/>
              </a:rPr>
              <a:t>الحمل الذي ينتهي قبل 20 أسبوعًا</a:t>
            </a:r>
          </a:p>
        </p:txBody>
      </p:sp>
      <p:sp>
        <p:nvSpPr>
          <p:cNvPr id="3" name="Title 2"/>
          <p:cNvSpPr>
            <a:spLocks noGrp="1"/>
          </p:cNvSpPr>
          <p:nvPr>
            <p:ph type="title"/>
          </p:nvPr>
        </p:nvSpPr>
        <p:spPr>
          <a:xfrm>
            <a:off x="1600200" y="152400"/>
            <a:ext cx="8915400" cy="1265238"/>
          </a:xfrm>
        </p:spPr>
        <p:txBody>
          <a:bodyPr>
            <a:noAutofit/>
          </a:bodyPr>
          <a:lstStyle/>
          <a:p>
            <a:pPr xmlns:a="http://schemas.openxmlformats.org/drawingml/2006/main" algn="ctr">
              <a:bidi/>
            </a:pPr>
            <a:r xmlns:a="http://schemas.openxmlformats.org/drawingml/2006/main">
              <a:rPr lang="ar" sz="6600" b="1" dirty="0">
                <a:solidFill>
                  <a:srgbClr val="C00000"/>
                </a:solidFill>
                <a:latin typeface="Times New Roman" pitchFamily="18" charset="0"/>
                <a:cs typeface="Times New Roman" pitchFamily="18" charset="0"/>
              </a:rPr>
              <a:t>1.) الإجهاض</a:t>
            </a:r>
            <a:endParaRPr xmlns:a="http://schemas.openxmlformats.org/drawingml/2006/main" lang="en-US" sz="6600" dirty="0">
              <a:solidFill>
                <a:srgbClr val="C00000"/>
              </a:solidFill>
            </a:endParaRPr>
          </a:p>
        </p:txBody>
      </p:sp>
    </p:spTree>
    <p:extLst>
      <p:ext uri="{BB962C8B-B14F-4D97-AF65-F5344CB8AC3E}">
        <p14:creationId xmlns:p14="http://schemas.microsoft.com/office/powerpoint/2010/main" val="15602046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Content Placeholder 2"/>
          <p:cNvSpPr>
            <a:spLocks noGrp="1"/>
          </p:cNvSpPr>
          <p:nvPr>
            <p:ph idx="1"/>
          </p:nvPr>
        </p:nvSpPr>
        <p:spPr>
          <a:xfrm>
            <a:off x="211015" y="1676400"/>
            <a:ext cx="11732456" cy="5181600"/>
          </a:xfrm>
        </p:spPr>
        <p:txBody>
          <a:bodyPr>
            <a:normAutofit/>
          </a:bodyPr>
          <a:lstStyle/>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أ- التهديد بالإجهاض:</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نزول بقع خفيفة، عنق الرحم مغلق ولا يمر أي نسيج</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ب- الإجهاض غير الكامل: نزيف اتساع عنق الرحم ومرور الأنسجة</a:t>
            </a:r>
          </a:p>
          <a:p>
            <a:pPr>
              <a:buFont typeface="Wingdings" pitchFamily="2" charset="2"/>
              <a:buNone/>
            </a:pPr>
            <a:endParaRPr lang="en-US" sz="5400" dirty="0">
              <a:latin typeface="Times New Roman" pitchFamily="18" charset="0"/>
              <a:cs typeface="Times New Roman" pitchFamily="18" charset="0"/>
            </a:endParaRPr>
          </a:p>
          <a:p>
            <a:pPr>
              <a:buFont typeface="Wingdings" pitchFamily="2" charset="2"/>
              <a:buNone/>
            </a:pPr>
            <a:endParaRPr lang="en-US" sz="5400" b="1" dirty="0">
              <a:latin typeface="Times New Roman" pitchFamily="18" charset="0"/>
              <a:cs typeface="Times New Roman" pitchFamily="18" charset="0"/>
            </a:endParaRPr>
          </a:p>
        </p:txBody>
      </p:sp>
      <p:sp>
        <p:nvSpPr>
          <p:cNvPr id="3" name="Title 2"/>
          <p:cNvSpPr>
            <a:spLocks noGrp="1"/>
          </p:cNvSpPr>
          <p:nvPr>
            <p:ph type="title"/>
          </p:nvPr>
        </p:nvSpPr>
        <p:spPr>
          <a:xfrm>
            <a:off x="211015" y="152400"/>
            <a:ext cx="11732456" cy="1265238"/>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أ) </a:t>
            </a: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الإجهاض التلقائي (غير المتعمد)</a:t>
            </a:r>
            <a:endParaRPr xmlns:a="http://schemas.openxmlformats.org/drawingml/2006/main" lang="en-US" sz="4800" dirty="0">
              <a:solidFill>
                <a:srgbClr val="C00000"/>
              </a:solidFill>
            </a:endParaRPr>
          </a:p>
        </p:txBody>
      </p:sp>
    </p:spTree>
    <p:extLst>
      <p:ext uri="{BB962C8B-B14F-4D97-AF65-F5344CB8AC3E}">
        <p14:creationId xmlns:p14="http://schemas.microsoft.com/office/powerpoint/2010/main" val="37724294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648049"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الإجهاض </a:t>
            </a:r>
            <a:endParaRPr xmlns:a="http://schemas.openxmlformats.org/drawingml/2006/main" lang="en-US" sz="5400" dirty="0">
              <a:latin typeface="Times New Roman" pitchFamily="18" charset="0"/>
              <a:cs typeface="Times New Roman" pitchFamily="18" charset="0"/>
            </a:endParaRPr>
            <a:r xmlns:a="http://schemas.openxmlformats.org/drawingml/2006/main">
              <a:rPr lang="ar" sz="5400" b="1" dirty="0">
                <a:solidFill>
                  <a:srgbClr val="C00000"/>
                </a:solidFill>
                <a:latin typeface="Times New Roman" pitchFamily="18" charset="0"/>
                <a:cs typeface="Times New Roman" pitchFamily="18" charset="0"/>
              </a:rPr>
              <a:t>التلقائي (غير المتعمد)</a:t>
            </a:r>
            <a:br xmlns:a="http://schemas.openxmlformats.org/drawingml/2006/main">
              <a:rPr lang="en-US" sz="5400" b="1" dirty="0">
                <a:solidFill>
                  <a:srgbClr val="C00000"/>
                </a:solidFill>
                <a:latin typeface="Times New Roman" pitchFamily="18" charset="0"/>
                <a:cs typeface="Times New Roman" pitchFamily="18" charset="0"/>
              </a:rPr>
            </a:br>
          </a:p>
        </p:txBody>
      </p:sp>
      <p:sp>
        <p:nvSpPr>
          <p:cNvPr id="327683" name="Content Placeholder 2"/>
          <p:cNvSpPr>
            <a:spLocks noGrp="1"/>
          </p:cNvSpPr>
          <p:nvPr>
            <p:ph idx="1"/>
          </p:nvPr>
        </p:nvSpPr>
        <p:spPr>
          <a:xfrm>
            <a:off x="225083" y="1676400"/>
            <a:ext cx="11760591" cy="5181600"/>
          </a:xfrm>
        </p:spPr>
        <p:txBody>
          <a:bodyPr>
            <a:normAutofit/>
          </a:bodyPr>
          <a:lstStyle/>
          <a:p>
            <a:pPr xmlns:a="http://schemas.openxmlformats.org/drawingml/2006/main">
              <a:buFont typeface="Wingdings" pitchFamily="2" charset="2"/>
              <a:buNone/>
              <a:defRPr/>
              <a:bidi/>
            </a:pPr>
            <a:r xmlns:a="http://schemas.openxmlformats.org/drawingml/2006/main">
              <a:rPr lang="ar" sz="4300" dirty="0">
                <a:latin typeface="Times New Roman" pitchFamily="18" charset="0"/>
                <a:cs typeface="Times New Roman" pitchFamily="18" charset="0"/>
              </a:rPr>
              <a:t>ج- الإجهاض الكامل: خروج جميع نواتج الحمل، وإغلاق عنق الرحم وتوقف النزيف.</a:t>
            </a:r>
          </a:p>
          <a:p>
            <a:pPr xmlns:a="http://schemas.openxmlformats.org/drawingml/2006/main">
              <a:buFont typeface="Wingdings" pitchFamily="2" charset="2"/>
              <a:buNone/>
              <a:defRPr/>
              <a:bidi/>
            </a:pPr>
            <a:r xmlns:a="http://schemas.openxmlformats.org/drawingml/2006/main">
              <a:rPr lang="ar" sz="4300" dirty="0">
                <a:latin typeface="Times New Roman" pitchFamily="18" charset="0"/>
                <a:cs typeface="Times New Roman" pitchFamily="18" charset="0"/>
              </a:rPr>
              <a:t>د- الإجهاض الفائت</a:t>
            </a:r>
          </a:p>
          <a:p>
            <a:pPr xmlns:a="http://schemas.openxmlformats.org/drawingml/2006/main">
              <a:buFont typeface="Wingdings" pitchFamily="2" charset="2"/>
              <a:buNone/>
              <a:defRPr/>
              <a:bidi/>
            </a:pPr>
            <a:r xmlns:a="http://schemas.openxmlformats.org/drawingml/2006/main">
              <a:rPr lang="ar" sz="4300" dirty="0">
                <a:latin typeface="Times New Roman" pitchFamily="18" charset="0"/>
                <a:cs typeface="Times New Roman" pitchFamily="18" charset="0"/>
              </a:rPr>
              <a:t>يموت الجنين داخل الرحم ولكن لا يتم إخراجه، ويتوقف نمو الرحم وقد يحدث تعفن في الرحم</a:t>
            </a:r>
          </a:p>
          <a:p>
            <a:pPr xmlns:a="http://schemas.openxmlformats.org/drawingml/2006/main">
              <a:buFont typeface="Wingdings" pitchFamily="2" charset="2"/>
              <a:buNone/>
              <a:defRPr/>
              <a:bidi/>
            </a:pPr>
            <a:r xmlns:a="http://schemas.openxmlformats.org/drawingml/2006/main">
              <a:rPr lang="ar" sz="4300" dirty="0">
                <a:latin typeface="Times New Roman" pitchFamily="18" charset="0"/>
                <a:cs typeface="Times New Roman" pitchFamily="18" charset="0"/>
              </a:rPr>
              <a:t>هـ- الإجهاض المتكرر: 2 أو أكثر من حالات الإجهاض التلقائي المتتالية</a:t>
            </a:r>
          </a:p>
          <a:p>
            <a:pPr>
              <a:buFont typeface="Wingdings" pitchFamily="2" charset="2"/>
              <a:buNone/>
              <a:defRPr/>
            </a:pPr>
            <a:endParaRPr lang="en-US" sz="4400" dirty="0">
              <a:latin typeface="Times New Roman" pitchFamily="18" charset="0"/>
              <a:cs typeface="Times New Roman" pitchFamily="18" charset="0"/>
            </a:endParaRPr>
          </a:p>
          <a:p>
            <a:pPr>
              <a:buFont typeface="Wingdings" pitchFamily="2" charset="2"/>
              <a:buNone/>
              <a:defRPr/>
            </a:pPr>
            <a:endParaRPr lang="en-US" sz="4400" dirty="0">
              <a:latin typeface="Times New Roman" pitchFamily="18" charset="0"/>
              <a:cs typeface="Times New Roman" pitchFamily="18" charset="0"/>
            </a:endParaRPr>
          </a:p>
          <a:p>
            <a:pPr>
              <a:buFont typeface="Wingdings" pitchFamily="2" charset="2"/>
              <a:buNone/>
              <a:defRPr/>
            </a:pP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8498803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ب. الإجهاض المتعمد</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154745" y="1676400"/>
            <a:ext cx="11859064" cy="5181600"/>
          </a:xfrm>
        </p:spPr>
        <p:txBody>
          <a:bodyPr/>
          <a:lstStyle/>
          <a:p>
            <a:pPr xmlns:a="http://schemas.openxmlformats.org/drawingml/2006/main" marL="742950" indent="-742950">
              <a:buFont typeface="Wingdings" pitchFamily="2" charset="2"/>
              <a:buAutoNum type="alphaLcPeriod"/>
              <a:defRPr/>
              <a:bidi/>
            </a:pPr>
            <a:r xmlns:a="http://schemas.openxmlformats.org/drawingml/2006/main">
              <a:rPr lang="ar" sz="4000" b="1" dirty="0">
                <a:latin typeface="Times New Roman" pitchFamily="18" charset="0"/>
                <a:cs typeface="Times New Roman" pitchFamily="18" charset="0"/>
              </a:rPr>
              <a:t>الإجهاض العلاجي</a:t>
            </a:r>
          </a:p>
          <a:p>
            <a:pPr xmlns:a="http://schemas.openxmlformats.org/drawingml/2006/main" marL="0" indent="0">
              <a:buNone/>
              <a:defRPr/>
              <a:bidi/>
            </a:pPr>
            <a:r xmlns:a="http://schemas.openxmlformats.org/drawingml/2006/main">
              <a:rPr lang="ar" sz="4000" dirty="0">
                <a:latin typeface="Times New Roman" pitchFamily="18" charset="0"/>
                <a:cs typeface="Times New Roman" pitchFamily="18" charset="0"/>
              </a:rPr>
              <a:t>إنهاء الحمل عمداً قبل سن القدرة على البقاء حفاظاً على صحة الأم</a:t>
            </a:r>
          </a:p>
          <a:p>
            <a:pPr xmlns:a="http://schemas.openxmlformats.org/drawingml/2006/main" marL="0" indent="0">
              <a:buNone/>
              <a:defRPr/>
              <a:bidi/>
            </a:pPr>
            <a:r xmlns:a="http://schemas.openxmlformats.org/drawingml/2006/main">
              <a:rPr lang="ar" sz="4000" b="1" dirty="0">
                <a:latin typeface="Times New Roman" pitchFamily="18" charset="0"/>
                <a:cs typeface="Times New Roman" pitchFamily="18" charset="0"/>
              </a:rPr>
              <a:t>ب. الإجهاض الاختياري: </a:t>
            </a:r>
            <a:r xmlns:a="http://schemas.openxmlformats.org/drawingml/2006/main">
              <a:rPr lang="ar" sz="4000" dirty="0">
                <a:latin typeface="Times New Roman" pitchFamily="18" charset="0"/>
                <a:cs typeface="Times New Roman" pitchFamily="18" charset="0"/>
              </a:rPr>
              <a:t>إنهاء الحمل عمداً لأسباب لا علاقة لها بصحة الأم.</a:t>
            </a:r>
          </a:p>
          <a:p>
            <a:pPr marL="0" indent="0">
              <a:buNone/>
              <a:defRPr/>
            </a:pPr>
            <a:endParaRPr lang="en-US" sz="4000" dirty="0">
              <a:latin typeface="Times New Roman" pitchFamily="18" charset="0"/>
              <a:cs typeface="Times New Roman" pitchFamily="18" charset="0"/>
            </a:endParaRPr>
          </a:p>
          <a:p>
            <a:pPr algn="ctr">
              <a:buFont typeface="Wingdings" pitchFamily="2" charset="2"/>
              <a:buNone/>
              <a:defRPr/>
            </a:pPr>
            <a:endParaRPr lang="en-US" sz="4000" b="1" dirty="0">
              <a:latin typeface="Times New Roman" pitchFamily="18" charset="0"/>
              <a:cs typeface="Times New Roman" pitchFamily="18" charset="0"/>
            </a:endParaRPr>
          </a:p>
          <a:p>
            <a:pPr algn="ctr">
              <a:buFont typeface="Wingdings" pitchFamily="2" charset="2"/>
              <a:buNone/>
              <a:defRPr/>
            </a:pPr>
            <a:endParaRPr lang="en-US" sz="4000" b="1" dirty="0">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400" y="800100"/>
            <a:ext cx="74032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3817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Content Placeholder 2"/>
          <p:cNvSpPr>
            <a:spLocks noGrp="1"/>
          </p:cNvSpPr>
          <p:nvPr>
            <p:ph idx="1"/>
          </p:nvPr>
        </p:nvSpPr>
        <p:spPr>
          <a:xfrm>
            <a:off x="126609" y="1676400"/>
            <a:ext cx="12065391" cy="5181600"/>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-95% تحدث في قناة فالوب</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-قد تموت البويضة الملقحة أو الجنين ويتم امتصاصها من قبل الجسم، أو قد ينفجر الأنبوب مع النزيف في تجويف البطن.</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-هذه حالة جراحية طارئة.</a:t>
            </a:r>
          </a:p>
          <a:p>
            <a:pPr algn="ctr">
              <a:buFont typeface="Wingdings" pitchFamily="2" charset="2"/>
              <a:buNone/>
            </a:pPr>
            <a:endParaRPr lang="en-US" sz="4000" b="1" dirty="0">
              <a:latin typeface="Times New Roman" pitchFamily="18" charset="0"/>
              <a:cs typeface="Times New Roman" pitchFamily="18" charset="0"/>
            </a:endParaRPr>
          </a:p>
        </p:txBody>
      </p:sp>
      <p:sp>
        <p:nvSpPr>
          <p:cNvPr id="3" name="Title 2"/>
          <p:cNvSpPr>
            <a:spLocks noGrp="1"/>
          </p:cNvSpPr>
          <p:nvPr>
            <p:ph type="title"/>
          </p:nvPr>
        </p:nvSpPr>
        <p:spPr>
          <a:xfrm>
            <a:off x="1524000" y="0"/>
            <a:ext cx="91440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2.)</a:t>
            </a:r>
            <a:r xmlns:a="http://schemas.openxmlformats.org/drawingml/2006/main">
              <a:rPr lang="ar" sz="6000" dirty="0">
                <a:solidFill>
                  <a:srgbClr val="C00000"/>
                </a:solidFill>
                <a:latin typeface="Times New Roman" pitchFamily="18" charset="0"/>
                <a:cs typeface="Times New Roman" pitchFamily="18" charset="0"/>
              </a:rPr>
              <a:t> </a:t>
            </a:r>
            <a:r xmlns:a="http://schemas.openxmlformats.org/drawingml/2006/main">
              <a:rPr lang="ar" sz="6000" b="1" dirty="0">
                <a:solidFill>
                  <a:srgbClr val="C00000"/>
                </a:solidFill>
                <a:latin typeface="Times New Roman" pitchFamily="18" charset="0"/>
                <a:cs typeface="Times New Roman" pitchFamily="18" charset="0"/>
              </a:rPr>
              <a:t>الحمل خارج الرحم</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endParaRPr>
          </a:p>
        </p:txBody>
      </p:sp>
    </p:spTree>
    <p:extLst>
      <p:ext uri="{BB962C8B-B14F-4D97-AF65-F5344CB8AC3E}">
        <p14:creationId xmlns:p14="http://schemas.microsoft.com/office/powerpoint/2010/main" val="3304440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fontScale="90000"/>
          </a:bodyPr>
          <a:lstStyle/>
          <a:p>
            <a:pPr xmlns:a="http://schemas.openxmlformats.org/drawingml/2006/main">
              <a:defRPr/>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4900" b="1" dirty="0">
                <a:solidFill>
                  <a:srgbClr val="C00000"/>
                </a:solidFill>
                <a:latin typeface="Times New Roman" pitchFamily="18" charset="0"/>
                <a:cs typeface="Times New Roman" pitchFamily="18" charset="0"/>
              </a:rPr>
              <a:t>2.)</a:t>
            </a:r>
            <a:r xmlns:a="http://schemas.openxmlformats.org/drawingml/2006/main">
              <a:rPr lang="ar" sz="4900" dirty="0">
                <a:solidFill>
                  <a:srgbClr val="C00000"/>
                </a:solidFill>
                <a:latin typeface="Times New Roman" pitchFamily="18" charset="0"/>
                <a:cs typeface="Times New Roman" pitchFamily="18" charset="0"/>
              </a:rPr>
              <a:t> </a:t>
            </a:r>
            <a:r xmlns:a="http://schemas.openxmlformats.org/drawingml/2006/main">
              <a:rPr lang="ar" sz="4900" b="1" dirty="0">
                <a:solidFill>
                  <a:srgbClr val="C00000"/>
                </a:solidFill>
                <a:latin typeface="Times New Roman" pitchFamily="18" charset="0"/>
                <a:cs typeface="Times New Roman" pitchFamily="18" charset="0"/>
              </a:rPr>
              <a:t>أعراض الحمل خارج الرحم</a:t>
            </a:r>
            <a:br xmlns:a="http://schemas.openxmlformats.org/drawingml/2006/main">
              <a:rPr lang="en-US" sz="4900" dirty="0">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latin typeface="Times New Roman" pitchFamily="18" charset="0"/>
              <a:cs typeface="Times New Roman" pitchFamily="18" charset="0"/>
            </a:endParaRPr>
          </a:p>
        </p:txBody>
      </p:sp>
      <p:sp>
        <p:nvSpPr>
          <p:cNvPr id="331779" name="Content Placeholder 2"/>
          <p:cNvSpPr>
            <a:spLocks noGrp="1"/>
          </p:cNvSpPr>
          <p:nvPr>
            <p:ph idx="1"/>
          </p:nvPr>
        </p:nvSpPr>
        <p:spPr>
          <a:xfrm>
            <a:off x="211015" y="1676400"/>
            <a:ext cx="11816862" cy="5181600"/>
          </a:xfrm>
        </p:spPr>
        <p:txBody>
          <a:bodyPr>
            <a:normAutofit fontScale="55000" lnSpcReduction="20000"/>
          </a:bodyPr>
          <a:lstStyle/>
          <a:p>
            <a:pPr xmlns:a="http://schemas.openxmlformats.org/drawingml/2006/main">
              <a:lnSpc>
                <a:spcPct val="120000"/>
              </a:lnSpc>
              <a:buFont typeface="Wingdings" pitchFamily="2" charset="2"/>
              <a:buNone/>
              <a:bidi/>
            </a:pPr>
            <a:r xmlns:a="http://schemas.openxmlformats.org/drawingml/2006/main">
              <a:rPr lang="ar" sz="7600" dirty="0">
                <a:latin typeface="Times New Roman" pitchFamily="18" charset="0"/>
                <a:cs typeface="Times New Roman" pitchFamily="18" charset="0"/>
              </a:rPr>
              <a:t>1-ألم أسفل البطن ونزيف خفيف طبيعي</a:t>
            </a:r>
          </a:p>
          <a:p>
            <a:pPr xmlns:a="http://schemas.openxmlformats.org/drawingml/2006/main">
              <a:lnSpc>
                <a:spcPct val="120000"/>
              </a:lnSpc>
              <a:buFont typeface="Wingdings" pitchFamily="2" charset="2"/>
              <a:buNone/>
              <a:bidi/>
            </a:pPr>
            <a:r xmlns:a="http://schemas.openxmlformats.org/drawingml/2006/main">
              <a:rPr lang="ar" sz="7600" u="sng" dirty="0">
                <a:latin typeface="Times New Roman" pitchFamily="18" charset="0"/>
                <a:cs typeface="Times New Roman" pitchFamily="18" charset="0"/>
              </a:rPr>
              <a:t>2- في حالة تمزق الأنبوب:</a:t>
            </a:r>
          </a:p>
          <a:p>
            <a:pPr xmlns:a="http://schemas.openxmlformats.org/drawingml/2006/main">
              <a:lnSpc>
                <a:spcPct val="120000"/>
              </a:lnSpc>
              <a:buFont typeface="Wingdings" pitchFamily="2" charset="2"/>
              <a:buNone/>
              <a:bidi/>
            </a:pPr>
            <a:r xmlns:a="http://schemas.openxmlformats.org/drawingml/2006/main">
              <a:rPr lang="ar" sz="7600" dirty="0">
                <a:latin typeface="Times New Roman" pitchFamily="18" charset="0"/>
                <a:cs typeface="Times New Roman" pitchFamily="18" charset="0"/>
              </a:rPr>
              <a:t>-قد يكون هناك ألم شديد مفاجئ في أسفل البطن</a:t>
            </a:r>
          </a:p>
          <a:p>
            <a:pPr xmlns:a="http://schemas.openxmlformats.org/drawingml/2006/main">
              <a:lnSpc>
                <a:spcPct val="120000"/>
              </a:lnSpc>
              <a:buFont typeface="Wingdings" pitchFamily="2" charset="2"/>
              <a:buNone/>
              <a:bidi/>
            </a:pPr>
            <a:r xmlns:a="http://schemas.openxmlformats.org/drawingml/2006/main">
              <a:rPr lang="ar" sz="7600" dirty="0">
                <a:latin typeface="Times New Roman" pitchFamily="18" charset="0"/>
                <a:cs typeface="Times New Roman" pitchFamily="18" charset="0"/>
              </a:rPr>
              <a:t>-نزيف طبيعي</a:t>
            </a:r>
          </a:p>
          <a:p>
            <a:pPr xmlns:a="http://schemas.openxmlformats.org/drawingml/2006/main">
              <a:lnSpc>
                <a:spcPct val="120000"/>
              </a:lnSpc>
              <a:buFont typeface="Wingdings" pitchFamily="2" charset="2"/>
              <a:buNone/>
              <a:bidi/>
            </a:pPr>
            <a:r xmlns:a="http://schemas.openxmlformats.org/drawingml/2006/main">
              <a:rPr lang="ar" sz="7600" dirty="0">
                <a:latin typeface="Times New Roman" pitchFamily="18" charset="0"/>
                <a:cs typeface="Times New Roman" pitchFamily="18" charset="0"/>
              </a:rPr>
              <a:t>-علامات صدمة نقص حجم الدم</a:t>
            </a:r>
          </a:p>
          <a:p>
            <a:pPr xmlns:a="http://schemas.openxmlformats.org/drawingml/2006/main">
              <a:lnSpc>
                <a:spcPct val="120000"/>
              </a:lnSpc>
              <a:buFont typeface="Wingdings" pitchFamily="2" charset="2"/>
              <a:buNone/>
              <a:bidi/>
            </a:pPr>
            <a:r xmlns:a="http://schemas.openxmlformats.org/drawingml/2006/main">
              <a:rPr lang="ar" sz="7600" dirty="0">
                <a:latin typeface="Times New Roman" pitchFamily="18" charset="0"/>
                <a:cs typeface="Times New Roman" pitchFamily="18" charset="0"/>
              </a:rPr>
              <a:t>-ألم الكتف.</a:t>
            </a:r>
          </a:p>
          <a:p>
            <a:pPr>
              <a:buFont typeface="Wingdings" pitchFamily="2" charset="2"/>
              <a:buNone/>
            </a:pPr>
            <a:endParaRPr lang="en-US" sz="7600" dirty="0">
              <a:latin typeface="Times New Roman" pitchFamily="18" charset="0"/>
              <a:cs typeface="Times New Roman" pitchFamily="18" charset="0"/>
            </a:endParaRPr>
          </a:p>
          <a:p>
            <a:pPr>
              <a:buFont typeface="Wingdings" pitchFamily="2" charset="2"/>
              <a:buNone/>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7502171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1" y="0"/>
            <a:ext cx="11437033"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2.)</a:t>
            </a:r>
            <a:r xmlns:a="http://schemas.openxmlformats.org/drawingml/2006/main">
              <a:rPr lang="ar" sz="5400"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علاج الحمل خارج الرحم</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34851" name="Content Placeholder 2"/>
          <p:cNvSpPr>
            <a:spLocks noGrp="1"/>
          </p:cNvSpPr>
          <p:nvPr>
            <p:ph idx="1"/>
          </p:nvPr>
        </p:nvSpPr>
        <p:spPr>
          <a:xfrm>
            <a:off x="295422" y="1600200"/>
            <a:ext cx="11704320" cy="5257800"/>
          </a:xfrm>
        </p:spPr>
        <p:txBody>
          <a:bodyPr/>
          <a:lstStyle/>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-اختبار الحمل</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-الموجات فوق الصوتية عبر الطبيعية</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-الفحص بالمنظار</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-الأولوية هي السيطرة على النزيف</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 العلاج بالميثوتريكسات لتثبيط انقسام الخلايا</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-عملية جراحية لإزالة الحمل من القناة.</a:t>
            </a:r>
          </a:p>
          <a:p>
            <a:pPr algn="ctr">
              <a:buFont typeface="Wingdings" pitchFamily="2" charset="2"/>
              <a:buNone/>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0910196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0"/>
            <a:ext cx="10372578" cy="1600200"/>
          </a:xfrm>
          <a:solidFill>
            <a:schemeClr val="bg1"/>
          </a:solidFill>
        </p:spPr>
        <p:txBody>
          <a:bodyPr>
            <a:noAutofit/>
          </a:bodyPr>
          <a:lstStyle/>
          <a:p>
            <a:br xmlns:a="http://schemas.openxmlformats.org/drawingml/2006/main">
              <a:rPr lang="en-US" sz="4000" b="1" dirty="0">
                <a:solidFill>
                  <a:srgbClr val="C00000"/>
                </a:solidFill>
                <a:latin typeface="Times New Roman" pitchFamily="18" charset="0"/>
                <a:cs typeface="Times New Roman" pitchFamily="18" charset="0"/>
              </a:rPr>
            </a:b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3.) </a:t>
            </a:r>
            <a:r xmlns:a="http://schemas.openxmlformats.org/drawingml/2006/main">
              <a:rPr lang="ar" sz="4000" b="1" dirty="0">
                <a:solidFill>
                  <a:srgbClr val="C00000"/>
                </a:solidFill>
                <a:latin typeface="Times New Roman" pitchFamily="18" charset="0"/>
                <a:cs typeface="Times New Roman" pitchFamily="18" charset="0"/>
              </a:rPr>
              <a:t>مرض الورم الغاذي الحملي (الحمل العنقودي </a:t>
            </a:r>
            <a:br xmlns:a="http://schemas.openxmlformats.org/drawingml/2006/main">
              <a:rPr lang="en-US" sz="4000" b="1" dirty="0">
                <a:solidFill>
                  <a:srgbClr val="C00000"/>
                </a:solidFill>
                <a:latin typeface="Times New Roman" pitchFamily="18" charset="0"/>
                <a:cs typeface="Times New Roman" pitchFamily="18" charset="0"/>
              </a:rPr>
            </a:br>
            <a:endParaRPr xmlns:a="http://schemas.openxmlformats.org/drawingml/2006/main" lang="en-US" sz="4000" b="1" dirty="0">
              <a:solidFill>
                <a:srgbClr val="C00000"/>
              </a:solidFill>
              <a:latin typeface="Times New Roman" pitchFamily="18" charset="0"/>
              <a:cs typeface="Times New Roman" pitchFamily="18" charset="0"/>
            </a:endParaRPr>
            <a:r xmlns:a="http://schemas.openxmlformats.org/drawingml/2006/main">
              <a:rPr lang="ar" sz="4000" b="1" dirty="0" err="1">
                <a:solidFill>
                  <a:srgbClr val="C00000"/>
                </a:solidFill>
                <a:latin typeface="Times New Roman" pitchFamily="18" charset="0"/>
                <a:cs typeface="Times New Roman" pitchFamily="18" charset="0"/>
              </a:rPr>
              <a:t>)</a:t>
            </a:r>
          </a:p>
        </p:txBody>
      </p:sp>
      <p:sp>
        <p:nvSpPr>
          <p:cNvPr id="336899" name="Content Placeholder 2"/>
          <p:cNvSpPr>
            <a:spLocks noGrp="1"/>
          </p:cNvSpPr>
          <p:nvPr>
            <p:ph idx="1"/>
          </p:nvPr>
        </p:nvSpPr>
        <p:spPr>
          <a:xfrm>
            <a:off x="126609" y="2133600"/>
            <a:ext cx="12065391" cy="4724400"/>
          </a:xfrm>
        </p:spPr>
        <p:txBody>
          <a:bodyPr>
            <a:normAutofit/>
          </a:bodyPr>
          <a:lstStyle/>
          <a:p>
            <a:r xmlns:a="http://schemas.openxmlformats.org/drawingml/2006/main">
              <a:rPr lang="ar" sz="4000" dirty="0">
                <a:latin typeface="Times New Roman" pitchFamily="18" charset="0"/>
                <a:cs typeface="Times New Roman" pitchFamily="18" charset="0"/>
              </a:rPr>
              <a:t>تتزايد الزغابات المشيمية بشكل غير طبيعي وتتطور الحويصلات</a:t>
            </a:r>
          </a:p>
          <a:p>
            <a:r xmlns:a="http://schemas.openxmlformats.org/drawingml/2006/main">
              <a:rPr lang="ar" sz="4000" dirty="0">
                <a:latin typeface="Times New Roman" pitchFamily="18" charset="0"/>
                <a:cs typeface="Times New Roman" pitchFamily="18" charset="0"/>
              </a:rPr>
              <a:t>قد يسبب النزيف واضطرابات التخثر وارتفاع ضغط الدم والسرطان</a:t>
            </a:r>
          </a:p>
          <a:p>
            <a:r xmlns:a="http://schemas.openxmlformats.org/drawingml/2006/main">
              <a:rPr lang="ar" sz="4000" dirty="0">
                <a:latin typeface="Times New Roman" pitchFamily="18" charset="0"/>
                <a:cs typeface="Times New Roman" pitchFamily="18" charset="0"/>
              </a:rPr>
              <a:t>تزداد هذه النسبة لدى النساء في أقصى مراحل عمر الإنجاب.</a:t>
            </a: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176833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0"/>
            <a:ext cx="11043137"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3.) مظاهر الحمل </a:t>
            </a:r>
            <a:r xmlns:a="http://schemas.openxmlformats.org/drawingml/2006/main">
              <a:rPr lang="ar" sz="5400" b="1" dirty="0" err="1">
                <a:solidFill>
                  <a:srgbClr val="C00000"/>
                </a:solidFill>
                <a:latin typeface="Times New Roman" pitchFamily="18" charset="0"/>
                <a:cs typeface="Times New Roman" pitchFamily="18" charset="0"/>
              </a:rPr>
              <a:t>العنقودي </a:t>
            </a:r>
            <a:r xmlns:a="http://schemas.openxmlformats.org/drawingml/2006/main">
              <a:rPr lang="ar" sz="5400" b="1" dirty="0">
                <a:solidFill>
                  <a:srgbClr val="C00000"/>
                </a:solidFill>
                <a:latin typeface="Times New Roman" pitchFamily="18" charset="0"/>
                <a:cs typeface="Times New Roman" pitchFamily="18" charset="0"/>
              </a:rPr>
              <a:t>(الحمل العنقودي)</a:t>
            </a:r>
          </a:p>
        </p:txBody>
      </p:sp>
      <p:sp>
        <p:nvSpPr>
          <p:cNvPr id="284675" name="Content Placeholder 2"/>
          <p:cNvSpPr>
            <a:spLocks noGrp="1"/>
          </p:cNvSpPr>
          <p:nvPr>
            <p:ph idx="1"/>
          </p:nvPr>
        </p:nvSpPr>
        <p:spPr>
          <a:xfrm>
            <a:off x="182879" y="1600200"/>
            <a:ext cx="11859065" cy="5257800"/>
          </a:xfrm>
        </p:spPr>
        <p:txBody>
          <a:bodyPr>
            <a:normAutofit fontScale="92500" lnSpcReduction="20000"/>
          </a:bodyPr>
          <a:lstStyle/>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1- النزيف</a:t>
            </a: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2- النمو السريع للرحم</a:t>
            </a: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3- عدم اكتشاف نشاط قلب الجنين</a:t>
            </a: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4-القيء </a:t>
            </a:r>
            <a:r xmlns:a="http://schemas.openxmlformats.org/drawingml/2006/main">
              <a:rPr lang="ar" sz="4000" dirty="0" err="1">
                <a:latin typeface="Times New Roman" pitchFamily="18" charset="0"/>
                <a:cs typeface="Times New Roman" pitchFamily="18" charset="0"/>
              </a:rPr>
              <a:t>الحملي</a:t>
            </a:r>
            <a:endParaRPr xmlns:a="http://schemas.openxmlformats.org/drawingml/2006/main" lang="en-US" sz="4000" dirty="0">
              <a:latin typeface="Times New Roman" pitchFamily="18" charset="0"/>
              <a:cs typeface="Times New Roman" pitchFamily="18" charset="0"/>
            </a:endParaRP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5- التطور المبكر غير المعتاد لهرمون النمو</a:t>
            </a: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6- مستويات أعلى من المتوقع من </a:t>
            </a:r>
            <a:r xmlns:a="http://schemas.openxmlformats.org/drawingml/2006/main">
              <a:rPr lang="ar" sz="4000" dirty="0" err="1">
                <a:latin typeface="Times New Roman" pitchFamily="18" charset="0"/>
                <a:cs typeface="Times New Roman" pitchFamily="18" charset="0"/>
              </a:rPr>
              <a:t>هرمون الحمل</a:t>
            </a:r>
            <a:r xmlns:a="http://schemas.openxmlformats.org/drawingml/2006/main">
              <a:rPr lang="ar" sz="4000" dirty="0">
                <a:latin typeface="Times New Roman" pitchFamily="18" charset="0"/>
                <a:cs typeface="Times New Roman" pitchFamily="18" charset="0"/>
              </a:rPr>
              <a:t> </a:t>
            </a:r>
          </a:p>
          <a:p>
            <a:pPr xmlns:a="http://schemas.openxmlformats.org/drawingml/2006/main">
              <a:lnSpc>
                <a:spcPct val="110000"/>
              </a:lnSpc>
              <a:buFont typeface="Wingdings" pitchFamily="2" charset="2"/>
              <a:buNone/>
              <a:defRPr/>
              <a:bidi/>
            </a:pPr>
            <a:r xmlns:a="http://schemas.openxmlformats.org/drawingml/2006/main">
              <a:rPr lang="ar" sz="4000" dirty="0">
                <a:latin typeface="Times New Roman" pitchFamily="18" charset="0"/>
                <a:cs typeface="Times New Roman" pitchFamily="18" charset="0"/>
              </a:rPr>
              <a:t>7- نمط مميز لـ "عاصفة ثلجية" على الموجات فوق الصوتية مع عدم وجود دليل على وجود جنين نامٍ</a:t>
            </a:r>
          </a:p>
          <a:p>
            <a:pPr>
              <a:lnSpc>
                <a:spcPct val="110000"/>
              </a:lnSpc>
              <a:buFont typeface="Wingdings" pitchFamily="2" charset="2"/>
              <a:buNone/>
              <a:defRPr/>
            </a:pPr>
            <a:endParaRPr lang="en-US" sz="4000" dirty="0">
              <a:latin typeface="Times New Roman" pitchFamily="18" charset="0"/>
              <a:cs typeface="Times New Roman" pitchFamily="18" charset="0"/>
            </a:endParaRPr>
          </a:p>
          <a:p>
            <a:pPr algn="ctr">
              <a:buFont typeface="Wingdings" pitchFamily="2" charset="2"/>
              <a:buNone/>
              <a:defRPr/>
            </a:pPr>
            <a:endParaRPr lang="en-US" sz="4000" dirty="0"/>
          </a:p>
        </p:txBody>
      </p:sp>
    </p:spTree>
    <p:extLst>
      <p:ext uri="{BB962C8B-B14F-4D97-AF65-F5344CB8AC3E}">
        <p14:creationId xmlns:p14="http://schemas.microsoft.com/office/powerpoint/2010/main" val="2555958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1676185" cy="1600200"/>
          </a:xfrm>
          <a:solidFill>
            <a:schemeClr val="bg1"/>
          </a:solidFill>
        </p:spPr>
        <p:txBody>
          <a:bodyPr>
            <a:normAutofit fontScale="90000"/>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3. </a:t>
            </a:r>
            <a:r xmlns:a="http://schemas.openxmlformats.org/drawingml/2006/main">
              <a:rPr lang="ar" sz="6700" b="1" dirty="0">
                <a:solidFill>
                  <a:srgbClr val="C00000"/>
                </a:solidFill>
                <a:latin typeface="Times New Roman" pitchFamily="18" charset="0"/>
                <a:cs typeface="Times New Roman" pitchFamily="18" charset="0"/>
              </a:rPr>
              <a:t>) الشامة </a:t>
            </a:r>
            <a:r xmlns:a="http://schemas.openxmlformats.org/drawingml/2006/main">
              <a:rPr lang="ar" sz="6700" b="1" dirty="0" err="1">
                <a:solidFill>
                  <a:srgbClr val="C00000"/>
                </a:solidFill>
                <a:latin typeface="Times New Roman" pitchFamily="18" charset="0"/>
                <a:cs typeface="Times New Roman" pitchFamily="18" charset="0"/>
              </a:rPr>
              <a:t>العنقودية </a:t>
            </a:r>
            <a:r xmlns:a="http://schemas.openxmlformats.org/drawingml/2006/main">
              <a:rPr lang="ar" sz="6700" b="1" dirty="0">
                <a:solidFill>
                  <a:srgbClr val="C00000"/>
                </a:solidFill>
                <a:latin typeface="Times New Roman" pitchFamily="18" charset="0"/>
                <a:cs typeface="Times New Roman" pitchFamily="18" charset="0"/>
              </a:rPr>
              <a:t>(الحمل العنقودي): العلاج</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0" y="2672862"/>
            <a:ext cx="11507372" cy="4185138"/>
          </a:xfrm>
        </p:spPr>
        <p:txBody>
          <a:bodyPr>
            <a:normAutofit/>
          </a:bodyPr>
          <a:lstStyle/>
          <a:p>
            <a:pPr xmlns:a="http://schemas.openxmlformats.org/drawingml/2006/main">
              <a:defRPr/>
              <a:bidi/>
            </a:pPr>
            <a:r xmlns:a="http://schemas.openxmlformats.org/drawingml/2006/main">
              <a:rPr lang="ar" sz="6000" dirty="0">
                <a:latin typeface="Times New Roman" pitchFamily="18" charset="0"/>
                <a:cs typeface="Times New Roman" pitchFamily="18" charset="0"/>
              </a:rPr>
              <a:t>تفريغ الرحم</a:t>
            </a:r>
          </a:p>
          <a:p>
            <a:pPr xmlns:a="http://schemas.openxmlformats.org/drawingml/2006/main">
              <a:defRPr/>
              <a:bidi/>
            </a:pPr>
            <a:r xmlns:a="http://schemas.openxmlformats.org/drawingml/2006/main">
              <a:rPr lang="ar" sz="6000" dirty="0">
                <a:latin typeface="Times New Roman" pitchFamily="18" charset="0"/>
                <a:cs typeface="Times New Roman" pitchFamily="18" charset="0"/>
              </a:rPr>
              <a:t>التمدد والإخلاء</a:t>
            </a:r>
          </a:p>
          <a:p>
            <a:pPr xmlns:a="http://schemas.openxmlformats.org/drawingml/2006/main">
              <a:buFont typeface="Wingdings" pitchFamily="2" charset="2"/>
              <a:buNone/>
              <a:defRPr/>
              <a:bidi/>
            </a:pPr>
            <a:r xmlns:a="http://schemas.openxmlformats.org/drawingml/2006/main">
              <a:rPr lang="ar" sz="4000" dirty="0"/>
              <a:t> </a:t>
            </a:r>
          </a:p>
          <a:p>
            <a:pPr>
              <a:buFont typeface="Wingdings" pitchFamily="2" charset="2"/>
              <a:buNone/>
              <a:defRPr/>
            </a:pPr>
            <a:endParaRPr lang="en-US" sz="4000" b="1" dirty="0"/>
          </a:p>
          <a:p>
            <a:pPr algn="ctr">
              <a:buFont typeface="Wingdings" pitchFamily="2" charset="2"/>
              <a:buNone/>
              <a:defRPr/>
            </a:pPr>
            <a:endParaRPr lang="en-US" sz="4000" dirty="0"/>
          </a:p>
        </p:txBody>
      </p:sp>
      <p:sp>
        <p:nvSpPr>
          <p:cNvPr id="343045" name="AutoShape 2" descr="https://encrypted-tbn1.gstatic.com/images?q=tbn:ANd9GcTZpL-cBxbc4pP2SSWZct1f7CfajyXx1lBeWNdZ4TrUHoAP4bn5"/>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5189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0"/>
            <a:ext cx="12027108" cy="1676400"/>
          </a:xfrm>
          <a:solidFill>
            <a:schemeClr val="bg1"/>
          </a:solidFill>
        </p:spPr>
        <p:txBody>
          <a:bodyPr>
            <a:noAutofit/>
          </a:bodyPr>
          <a:lstStyle/>
          <a:p>
            <a:pPr xmlns:a="http://schemas.openxmlformats.org/drawingml/2006/main" algn="ctr">
              <a:defRPr/>
              <a:bidi/>
            </a:pPr>
            <a:br xmlns:a="http://schemas.openxmlformats.org/drawingml/2006/main">
              <a:rPr lang="en-US" b="1" i="1" dirty="0">
                <a:latin typeface="Times New Roman" pitchFamily="18" charset="0"/>
                <a:cs typeface="Times New Roman" pitchFamily="18" charset="0"/>
              </a:rPr>
            </a:br>
            <a:r xmlns:a="http://schemas.openxmlformats.org/drawingml/2006/main">
              <a:rPr lang="ar" b="1" i="1" dirty="0">
                <a:latin typeface="Times New Roman" pitchFamily="18" charset="0"/>
                <a:cs typeface="Times New Roman" pitchFamily="18" charset="0"/>
              </a:rPr>
              <a:t> </a:t>
            </a:r>
            <a:br xmlns:a="http://schemas.openxmlformats.org/drawingml/2006/main">
              <a:rPr lang="en-US" b="1" i="1" dirty="0">
                <a:latin typeface="Times New Roman" pitchFamily="18" charset="0"/>
                <a:cs typeface="Times New Roman" pitchFamily="18" charset="0"/>
              </a:rPr>
            </a:br>
            <a:r xmlns:a="http://schemas.openxmlformats.org/drawingml/2006/main">
              <a:rPr lang="ar" b="1" i="1" dirty="0">
                <a:latin typeface="Times New Roman" pitchFamily="18" charset="0"/>
                <a:cs typeface="Times New Roman" pitchFamily="18" charset="0"/>
              </a:rPr>
              <a:t> </a:t>
            </a:r>
            <a:br xmlns:a="http://schemas.openxmlformats.org/drawingml/2006/main">
              <a:rPr lang="en-US" b="1" i="1" dirty="0">
                <a:latin typeface="Times New Roman" pitchFamily="18" charset="0"/>
                <a:cs typeface="Times New Roman" pitchFamily="18" charset="0"/>
              </a:rPr>
            </a:br>
            <a:r xmlns:a="http://schemas.openxmlformats.org/drawingml/2006/main">
              <a:rPr lang="ar" b="1" dirty="0">
                <a:latin typeface="Times New Roman" pitchFamily="18" charset="0"/>
                <a:cs typeface="Times New Roman" pitchFamily="18" charset="0"/>
              </a:rPr>
              <a:t> </a:t>
            </a:r>
            <a:br xmlns:a="http://schemas.openxmlformats.org/drawingml/2006/main">
              <a:rPr lang="en-US" b="1"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علاج أمراض صمام القلب أثناء الحمل</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latin typeface="Times New Roman" pitchFamily="18" charset="0"/>
                <a:cs typeface="Times New Roman" pitchFamily="18" charset="0"/>
              </a:rPr>
            </a:br>
            <a:endParaRPr xmlns:a="http://schemas.openxmlformats.org/drawingml/2006/main" lang="en-US" sz="5400" b="1" dirty="0"/>
          </a:p>
        </p:txBody>
      </p:sp>
      <p:sp>
        <p:nvSpPr>
          <p:cNvPr id="535555" name="Content Placeholder 2"/>
          <p:cNvSpPr>
            <a:spLocks noGrp="1"/>
          </p:cNvSpPr>
          <p:nvPr>
            <p:ph idx="1"/>
          </p:nvPr>
        </p:nvSpPr>
        <p:spPr>
          <a:xfrm>
            <a:off x="164892" y="1676400"/>
            <a:ext cx="11862216" cy="5181600"/>
          </a:xfrm>
        </p:spPr>
        <p:txBody>
          <a:bodyPr>
            <a:normAutofit/>
          </a:bodyPr>
          <a:lstStyle/>
          <a:p>
            <a:r xmlns:a="http://schemas.openxmlformats.org/drawingml/2006/main">
              <a:rPr lang="ar" sz="4800" dirty="0">
                <a:latin typeface="Times New Roman" pitchFamily="18" charset="0"/>
                <a:cs typeface="Times New Roman" pitchFamily="18" charset="0"/>
              </a:rPr>
              <a:t>الإحالة إلى عيادة ما قبل الولادة عالية الخطورة.</a:t>
            </a:r>
          </a:p>
          <a:p>
            <a:r xmlns:a="http://schemas.openxmlformats.org/drawingml/2006/main">
              <a:rPr lang="ar" sz="4800" dirty="0">
                <a:latin typeface="Times New Roman" pitchFamily="18" charset="0"/>
                <a:cs typeface="Times New Roman" pitchFamily="18" charset="0"/>
              </a:rPr>
              <a:t>يجب على المرضى التوقف عن العمل مبكرًا والحصول على قسط أكبر من الراحة</a:t>
            </a:r>
          </a:p>
          <a:p>
            <a:r xmlns:a="http://schemas.openxmlformats.org/drawingml/2006/main">
              <a:rPr lang="ar" sz="4800" dirty="0">
                <a:latin typeface="Times New Roman" pitchFamily="18" charset="0"/>
                <a:cs typeface="Times New Roman" pitchFamily="18" charset="0"/>
              </a:rPr>
              <a:t>ينبغي على الأقل أن يتم تسليمها في مستشفى ثانوي حيث تتوفر الرعاية المتخصصة.</a:t>
            </a: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7785207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A39B5-2868-DE66-5180-458C09ADCB93}"/>
              </a:ext>
            </a:extLst>
          </p:cNvPr>
          <p:cNvSpPr>
            <a:spLocks noGrp="1"/>
          </p:cNvSpPr>
          <p:nvPr>
            <p:ph idx="1"/>
          </p:nvPr>
        </p:nvSpPr>
        <p:spPr>
          <a:xfrm>
            <a:off x="196948" y="267286"/>
            <a:ext cx="11802794" cy="6590714"/>
          </a:xfrm>
        </p:spPr>
        <p:txBody>
          <a:bodyPr>
            <a:normAutofit fontScale="92500" lnSpcReduction="10000"/>
          </a:bodyPr>
          <a:lstStyle/>
          <a:p>
            <a:pPr xmlns:a="http://schemas.openxmlformats.org/drawingml/2006/main" algn="ctr">
              <a:lnSpc>
                <a:spcPct val="120000"/>
              </a:lnSpc>
              <a:bidi/>
            </a:pPr>
            <a:r xmlns:a="http://schemas.openxmlformats.org/drawingml/2006/main">
              <a:rPr lang="ar" sz="7800" b="1" dirty="0">
                <a:solidFill>
                  <a:srgbClr val="C00000"/>
                </a:solidFill>
                <a:latin typeface="Times New Roman" panose="02020603050405020304" pitchFamily="18" charset="0"/>
                <a:cs typeface="Times New Roman" panose="02020603050405020304" pitchFamily="18" charset="0"/>
              </a:rPr>
              <a:t>8- العناية بالحامل التي تعاني من نزيف بعد 24 أسبوع من الحمل (أمراض المشيمة)</a:t>
            </a:r>
            <a:br xmlns:a="http://schemas.openxmlformats.org/drawingml/2006/main">
              <a:rPr lang="en-US" sz="7800" b="1" dirty="0"/>
            </a:br>
            <a:endParaRPr xmlns:a="http://schemas.openxmlformats.org/drawingml/2006/main" lang="en-US" sz="7800" b="1" dirty="0"/>
          </a:p>
          <a:p>
            <a:endParaRPr lang="en-US" dirty="0"/>
          </a:p>
        </p:txBody>
      </p:sp>
    </p:spTree>
    <p:extLst>
      <p:ext uri="{BB962C8B-B14F-4D97-AF65-F5344CB8AC3E}">
        <p14:creationId xmlns:p14="http://schemas.microsoft.com/office/powerpoint/2010/main" val="14824916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35" y="0"/>
            <a:ext cx="11718388"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اضطرابات النزيف في أواخر الحمل</a:t>
            </a:r>
          </a:p>
        </p:txBody>
      </p:sp>
      <p:sp>
        <p:nvSpPr>
          <p:cNvPr id="284675" name="Content Placeholder 2"/>
          <p:cNvSpPr>
            <a:spLocks noGrp="1"/>
          </p:cNvSpPr>
          <p:nvPr>
            <p:ph idx="1"/>
          </p:nvPr>
        </p:nvSpPr>
        <p:spPr>
          <a:xfrm>
            <a:off x="140677" y="1600200"/>
            <a:ext cx="11718388" cy="5257800"/>
          </a:xfrm>
        </p:spPr>
        <p:txBody>
          <a:bodyPr>
            <a:normAutofit/>
          </a:bodyPr>
          <a:lstStyle/>
          <a:p>
            <a:pPr xmlns:a="http://schemas.openxmlformats.org/drawingml/2006/main">
              <a:defRPr/>
              <a:bidi/>
            </a:pPr>
            <a:r xmlns:a="http://schemas.openxmlformats.org/drawingml/2006/main">
              <a:rPr lang="ar" sz="5200" dirty="0">
                <a:latin typeface="Times New Roman" pitchFamily="18" charset="0"/>
                <a:cs typeface="Times New Roman" pitchFamily="18" charset="0"/>
              </a:rPr>
              <a:t>هو أي نزيف طبيعي يحدث في أو بعد 24 أسبوعًا (الوزن 500 جرام) وقبل ولادة الطفل.</a:t>
            </a:r>
          </a:p>
          <a:p>
            <a:pPr xmlns:a="http://schemas.openxmlformats.org/drawingml/2006/main">
              <a:defRPr/>
              <a:bidi/>
            </a:pPr>
            <a:r xmlns:a="http://schemas.openxmlformats.org/drawingml/2006/main">
              <a:rPr lang="ar" sz="5200" dirty="0">
                <a:latin typeface="Times New Roman" pitchFamily="18" charset="0"/>
                <a:cs typeface="Times New Roman" pitchFamily="18" charset="0"/>
              </a:rPr>
              <a:t>يمكن أن يكون خطيرًا لدرجة أنه يعرض حياة الأم والجنين للخطر.</a:t>
            </a:r>
          </a:p>
          <a:p>
            <a:pPr xmlns:a="http://schemas.openxmlformats.org/drawingml/2006/main">
              <a:defRPr/>
              <a:bidi/>
            </a:pPr>
            <a:r xmlns:a="http://schemas.openxmlformats.org/drawingml/2006/main">
              <a:rPr lang="ar" sz="5200" dirty="0">
                <a:latin typeface="Times New Roman" pitchFamily="18" charset="0"/>
                <a:cs typeface="Times New Roman" pitchFamily="18" charset="0"/>
              </a:rPr>
              <a:t>السبب الأكثر شيوعا هو </a:t>
            </a:r>
            <a:r xmlns:a="http://schemas.openxmlformats.org/drawingml/2006/main">
              <a:rPr lang="ar" sz="5200" dirty="0" err="1">
                <a:latin typeface="Times New Roman" pitchFamily="18" charset="0"/>
                <a:cs typeface="Times New Roman" pitchFamily="18" charset="0"/>
              </a:rPr>
              <a:t>انفصال </a:t>
            </a:r>
            <a:r xmlns:a="http://schemas.openxmlformats.org/drawingml/2006/main">
              <a:rPr lang="ar" sz="5200" dirty="0">
                <a:latin typeface="Times New Roman" pitchFamily="18" charset="0"/>
                <a:cs typeface="Times New Roman" pitchFamily="18" charset="0"/>
              </a:rPr>
              <a:t>المشيمة</a:t>
            </a:r>
            <a:r xmlns:a="http://schemas.openxmlformats.org/drawingml/2006/main">
              <a:rPr lang="ar" sz="3600" b="1" i="1" dirty="0">
                <a:latin typeface="Times New Roman" pitchFamily="18" charset="0"/>
                <a:cs typeface="Times New Roman" pitchFamily="18" charset="0"/>
              </a:rPr>
              <a:t> </a:t>
            </a:r>
            <a:endParaRPr xmlns:a="http://schemas.openxmlformats.org/drawingml/2006/main" lang="en-US" sz="4000" dirty="0"/>
          </a:p>
        </p:txBody>
      </p:sp>
    </p:spTree>
    <p:extLst>
      <p:ext uri="{BB962C8B-B14F-4D97-AF65-F5344CB8AC3E}">
        <p14:creationId xmlns:p14="http://schemas.microsoft.com/office/powerpoint/2010/main" val="34843623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0"/>
            <a:ext cx="11577711"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اضطرابات النزيف في أواخر الحمل: الإدارة</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365760" y="1600200"/>
            <a:ext cx="11826240" cy="5257800"/>
          </a:xfrm>
        </p:spPr>
        <p:txBody>
          <a:bodyPr>
            <a:normAutofit fontScale="70000" lnSpcReduction="20000"/>
          </a:bodyPr>
          <a:lstStyle/>
          <a:p>
            <a:pPr xmlns:a="http://schemas.openxmlformats.org/drawingml/2006/main">
              <a:lnSpc>
                <a:spcPct val="120000"/>
              </a:lnSpc>
              <a:buFont typeface="Wingdings" pitchFamily="2" charset="2"/>
              <a:buChar char="§"/>
              <a:defRPr/>
              <a:bidi/>
            </a:pPr>
            <a:r xmlns:a="http://schemas.openxmlformats.org/drawingml/2006/main">
              <a:rPr lang="ar" sz="5800" dirty="0">
                <a:latin typeface="Times New Roman" pitchFamily="18" charset="0"/>
                <a:cs typeface="Times New Roman" pitchFamily="18" charset="0"/>
              </a:rPr>
              <a:t>تقييم وتثبيت حالة المريض .</a:t>
            </a:r>
          </a:p>
          <a:p>
            <a:pPr xmlns:a="http://schemas.openxmlformats.org/drawingml/2006/main">
              <a:lnSpc>
                <a:spcPct val="120000"/>
              </a:lnSpc>
              <a:buFont typeface="Wingdings" pitchFamily="2" charset="2"/>
              <a:buChar char="§"/>
              <a:defRPr/>
              <a:bidi/>
            </a:pPr>
            <a:r xmlns:a="http://schemas.openxmlformats.org/drawingml/2006/main">
              <a:rPr lang="ar" sz="5800" dirty="0">
                <a:latin typeface="Times New Roman" pitchFamily="18" charset="0"/>
                <a:cs typeface="Times New Roman" pitchFamily="18" charset="0"/>
              </a:rPr>
              <a:t>إذا أصيب المريض بالصدمة، فيجب إنعاشه على الفور.</a:t>
            </a:r>
          </a:p>
          <a:p>
            <a:pPr xmlns:a="http://schemas.openxmlformats.org/drawingml/2006/main">
              <a:lnSpc>
                <a:spcPct val="120000"/>
              </a:lnSpc>
              <a:buFont typeface="Wingdings" pitchFamily="2" charset="2"/>
              <a:buChar char="§"/>
              <a:defRPr/>
              <a:bidi/>
            </a:pPr>
            <a:r xmlns:a="http://schemas.openxmlformats.org/drawingml/2006/main">
              <a:rPr lang="ar" sz="5800" dirty="0">
                <a:latin typeface="Times New Roman" pitchFamily="18" charset="0"/>
                <a:cs typeface="Times New Roman" pitchFamily="18" charset="0"/>
              </a:rPr>
              <a:t>تقييم حالة الجنين. إذا كان الجنين قابلاً للحياة ولكنه يعاني من ضائقة، فمن الضروري إجراء عملية ولادة طارئة.</a:t>
            </a:r>
          </a:p>
          <a:p>
            <a:pPr xmlns:a="http://schemas.openxmlformats.org/drawingml/2006/main">
              <a:lnSpc>
                <a:spcPct val="120000"/>
              </a:lnSpc>
              <a:buFont typeface="Wingdings" pitchFamily="2" charset="2"/>
              <a:buChar char="§"/>
              <a:defRPr/>
              <a:bidi/>
            </a:pPr>
            <a:r xmlns:a="http://schemas.openxmlformats.org/drawingml/2006/main">
              <a:rPr lang="ar" sz="5800" dirty="0">
                <a:latin typeface="Times New Roman" pitchFamily="18" charset="0"/>
                <a:cs typeface="Times New Roman" pitchFamily="18" charset="0"/>
              </a:rPr>
              <a:t>تشخيص سبب النزيف والعلاج النهائي حسب السبب</a:t>
            </a:r>
          </a:p>
          <a:p>
            <a:pPr>
              <a:lnSpc>
                <a:spcPct val="120000"/>
              </a:lnSpc>
              <a:buFont typeface="Wingdings" pitchFamily="2" charset="2"/>
              <a:buNone/>
              <a:defRPr/>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9611477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Content Placeholder 2"/>
          <p:cNvSpPr>
            <a:spLocks noGrp="1"/>
          </p:cNvSpPr>
          <p:nvPr>
            <p:ph idx="1"/>
          </p:nvPr>
        </p:nvSpPr>
        <p:spPr>
          <a:xfrm>
            <a:off x="154745" y="0"/>
            <a:ext cx="11746523" cy="6858000"/>
          </a:xfrm>
          <a:solidFill>
            <a:schemeClr val="bg1"/>
          </a:solidFill>
        </p:spPr>
        <p:txBody>
          <a:bodyPr>
            <a:normAutofit/>
          </a:bodyPr>
          <a:lstStyle/>
          <a:p>
            <a:pPr xmlns:a="http://schemas.openxmlformats.org/drawingml/2006/main" algn="ctr">
              <a:buFont typeface="Wingdings" pitchFamily="2" charset="2"/>
              <a:buNone/>
              <a:bidi/>
            </a:pPr>
            <a:r xmlns:a="http://schemas.openxmlformats.org/drawingml/2006/main">
              <a:rPr lang="ar" sz="6000" b="1" dirty="0">
                <a:solidFill>
                  <a:srgbClr val="C00000"/>
                </a:solidFill>
                <a:latin typeface="Times New Roman" pitchFamily="18" charset="0"/>
                <a:cs typeface="Times New Roman" pitchFamily="18" charset="0"/>
              </a:rPr>
              <a:t>اضطرابات النزيف في أواخر الحمل: إدارة المريضة المصابة بالصدمة</a:t>
            </a:r>
          </a:p>
          <a:p>
            <a:pPr xmlns:a="http://schemas.openxmlformats.org/drawingml/2006/main" algn="just">
              <a:buFont typeface="Wingdings" pitchFamily="2" charset="2"/>
              <a:buChar char="v"/>
              <a:bidi/>
            </a:pPr>
            <a:r xmlns:a="http://schemas.openxmlformats.org/drawingml/2006/main">
              <a:rPr lang="ar" sz="5400" dirty="0">
                <a:latin typeface="Times New Roman" pitchFamily="18" charset="0"/>
                <a:cs typeface="Times New Roman" pitchFamily="18" charset="0"/>
              </a:rPr>
              <a:t>حقنة لاكتات رينغر الوريدية</a:t>
            </a:r>
          </a:p>
          <a:p>
            <a:pPr xmlns:a="http://schemas.openxmlformats.org/drawingml/2006/main" algn="just">
              <a:buFont typeface="Wingdings" pitchFamily="2" charset="2"/>
              <a:buChar char="v"/>
              <a:bidi/>
            </a:pPr>
            <a:r xmlns:a="http://schemas.openxmlformats.org/drawingml/2006/main">
              <a:rPr lang="ar" sz="5400" dirty="0">
                <a:latin typeface="Times New Roman" pitchFamily="18" charset="0"/>
                <a:cs typeface="Times New Roman" pitchFamily="18" charset="0"/>
              </a:rPr>
              <a:t>قم بإدخال قسطرة فولي لقياس كمية البول.</a:t>
            </a:r>
          </a:p>
          <a:p>
            <a:pPr xmlns:a="http://schemas.openxmlformats.org/drawingml/2006/main" algn="just">
              <a:buFont typeface="Wingdings" pitchFamily="2" charset="2"/>
              <a:buChar char="v"/>
              <a:bidi/>
            </a:pPr>
            <a:r xmlns:a="http://schemas.openxmlformats.org/drawingml/2006/main">
              <a:rPr lang="ar" sz="5400" dirty="0">
                <a:latin typeface="Times New Roman" pitchFamily="18" charset="0"/>
                <a:cs typeface="Times New Roman" pitchFamily="18" charset="0"/>
              </a:rPr>
              <a:t>التبرع بالدم إذا كان متاحا</a:t>
            </a:r>
          </a:p>
          <a:p>
            <a:pPr xmlns:a="http://schemas.openxmlformats.org/drawingml/2006/main" algn="just">
              <a:buFont typeface="Wingdings" pitchFamily="2" charset="2"/>
              <a:buChar char="v"/>
              <a:bidi/>
            </a:pPr>
            <a:r xmlns:a="http://schemas.openxmlformats.org/drawingml/2006/main">
              <a:rPr lang="ar" sz="5400" dirty="0">
                <a:latin typeface="Times New Roman" pitchFamily="18" charset="0"/>
                <a:cs typeface="Times New Roman" pitchFamily="18" charset="0"/>
              </a:rPr>
              <a:t>راجع وحدة العناية المركزة</a:t>
            </a:r>
          </a:p>
        </p:txBody>
      </p:sp>
    </p:spTree>
    <p:extLst>
      <p:ext uri="{BB962C8B-B14F-4D97-AF65-F5344CB8AC3E}">
        <p14:creationId xmlns:p14="http://schemas.microsoft.com/office/powerpoint/2010/main" val="80572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Content Placeholder 2"/>
          <p:cNvSpPr>
            <a:spLocks noGrp="1"/>
          </p:cNvSpPr>
          <p:nvPr>
            <p:ph idx="1"/>
          </p:nvPr>
        </p:nvSpPr>
        <p:spPr>
          <a:xfrm>
            <a:off x="112541" y="1600200"/>
            <a:ext cx="12079459" cy="5257800"/>
          </a:xfrm>
        </p:spPr>
        <p:txBody>
          <a:bodyPr>
            <a:normAutofit/>
          </a:bodyPr>
          <a:lstStyle/>
          <a:p>
            <a:pPr xmlns:a="http://schemas.openxmlformats.org/drawingml/2006/main">
              <a:buFont typeface="Wingdings" pitchFamily="2" charset="2"/>
              <a:buChar char="q"/>
              <a:bidi/>
            </a:pPr>
            <a:r xmlns:a="http://schemas.openxmlformats.org/drawingml/2006/main">
              <a:rPr lang="ar" sz="4400" dirty="0">
                <a:latin typeface="Times New Roman" pitchFamily="18" charset="0"/>
                <a:cs typeface="Times New Roman" pitchFamily="18" charset="0"/>
              </a:rPr>
              <a:t>تقييم كمية ونوع النزيف.</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1.) </a:t>
            </a:r>
            <a:r xmlns:a="http://schemas.openxmlformats.org/drawingml/2006/main">
              <a:rPr lang="ar" sz="4400" dirty="0" err="1">
                <a:latin typeface="Times New Roman" pitchFamily="18" charset="0"/>
                <a:cs typeface="Times New Roman" pitchFamily="18" charset="0"/>
              </a:rPr>
              <a:t>النزيف</a:t>
            </a:r>
            <a:endParaRPr xmlns:a="http://schemas.openxmlformats.org/drawingml/2006/main" lang="en-US" sz="4400" dirty="0">
              <a:latin typeface="Times New Roman" pitchFamily="18" charset="0"/>
              <a:cs typeface="Times New Roman" pitchFamily="18" charset="0"/>
            </a:endParaRP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2.) إفرازات طبيعية ملطخة بالدم</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3.) عرض</a:t>
            </a:r>
          </a:p>
          <a:p>
            <a:pPr marL="0" indent="0">
              <a:buNone/>
            </a:pPr>
            <a:endParaRPr lang="en-US" sz="4400" dirty="0">
              <a:latin typeface="Times New Roman" pitchFamily="18" charset="0"/>
              <a:cs typeface="Times New Roman" pitchFamily="18" charset="0"/>
            </a:endParaRPr>
          </a:p>
        </p:txBody>
      </p:sp>
      <p:sp>
        <p:nvSpPr>
          <p:cNvPr id="3" name="Title 2"/>
          <p:cNvSpPr>
            <a:spLocks noGrp="1"/>
          </p:cNvSpPr>
          <p:nvPr>
            <p:ph type="title"/>
          </p:nvPr>
        </p:nvSpPr>
        <p:spPr>
          <a:xfrm>
            <a:off x="112541" y="0"/>
            <a:ext cx="11915335" cy="1417638"/>
          </a:xfrm>
        </p:spPr>
        <p:txBody>
          <a:bodyPr>
            <a:normAutofit/>
          </a:bodyPr>
          <a:lstStyle/>
          <a:p>
            <a:pPr xmlns:a="http://schemas.openxmlformats.org/drawingml/2006/main" algn="ctr">
              <a:bidi/>
            </a:pPr>
            <a:r xmlns:a="http://schemas.openxmlformats.org/drawingml/2006/main">
              <a:rPr lang="ar" b="1" dirty="0">
                <a:solidFill>
                  <a:srgbClr val="C00000"/>
                </a:solidFill>
                <a:latin typeface="Times New Roman" pitchFamily="18" charset="0"/>
                <a:cs typeface="Times New Roman" pitchFamily="18" charset="0"/>
              </a:rPr>
              <a:t>اضطرابات النزيف في أواخر الحمل: التشخيص</a:t>
            </a:r>
            <a:endParaRPr xmlns:a="http://schemas.openxmlformats.org/drawingml/2006/main" lang="en-US" dirty="0">
              <a:solidFill>
                <a:srgbClr val="C00000"/>
              </a:solidFill>
            </a:endParaRPr>
          </a:p>
        </p:txBody>
      </p:sp>
    </p:spTree>
    <p:extLst>
      <p:ext uri="{BB962C8B-B14F-4D97-AF65-F5344CB8AC3E}">
        <p14:creationId xmlns:p14="http://schemas.microsoft.com/office/powerpoint/2010/main" val="10950927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Content Placeholder 2"/>
          <p:cNvSpPr>
            <a:spLocks noGrp="1"/>
          </p:cNvSpPr>
          <p:nvPr>
            <p:ph idx="1"/>
          </p:nvPr>
        </p:nvSpPr>
        <p:spPr>
          <a:xfrm>
            <a:off x="0" y="1600200"/>
            <a:ext cx="11985674" cy="5257800"/>
          </a:xfrm>
        </p:spPr>
        <p:txBody>
          <a:bodyPr>
            <a:normAutofit lnSpcReduction="10000"/>
          </a:bodyPr>
          <a:lstStyle/>
          <a:p>
            <a:r xmlns:a="http://schemas.openxmlformats.org/drawingml/2006/main">
              <a:rPr lang="ar" sz="4400" dirty="0">
                <a:latin typeface="Times New Roman" pitchFamily="18" charset="0"/>
                <a:cs typeface="Times New Roman" pitchFamily="18" charset="0"/>
              </a:rPr>
              <a:t>أي نزيف طبيعي في أو بعد 24 أسبوعًا إذا </a:t>
            </a:r>
            <a:r xmlns:a="http://schemas.openxmlformats.org/drawingml/2006/main">
              <a:rPr lang="ar" sz="4400" u="sng" dirty="0">
                <a:latin typeface="Times New Roman" pitchFamily="18" charset="0"/>
                <a:cs typeface="Times New Roman" pitchFamily="18" charset="0"/>
              </a:rPr>
              <a:t>كان أي مما يلي موجودًا </a:t>
            </a:r>
            <a:r xmlns:a="http://schemas.openxmlformats.org/drawingml/2006/main">
              <a:rPr lang="ar" sz="4400" dirty="0">
                <a:latin typeface="Times New Roman" pitchFamily="18" charset="0"/>
                <a:cs typeface="Times New Roman" pitchFamily="18" charset="0"/>
              </a:rPr>
              <a:t>:</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أ. الفوطة الصحية مبللة بالدم جزئيًا على الأقل.</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ب. تاريخ وفحص أحد الأمور التالية:</a:t>
            </a:r>
          </a:p>
          <a:p>
            <a:pPr xmlns:a="http://schemas.openxmlformats.org/drawingml/2006/main" algn="ctr">
              <a:buFont typeface="Wingdings" pitchFamily="2" charset="2"/>
              <a:buChar char="ü"/>
              <a:bidi/>
            </a:pPr>
            <a:r xmlns:a="http://schemas.openxmlformats.org/drawingml/2006/main">
              <a:rPr lang="ar" sz="4400" dirty="0" err="1">
                <a:latin typeface="Times New Roman" pitchFamily="18" charset="0"/>
                <a:cs typeface="Times New Roman" pitchFamily="18" charset="0"/>
              </a:rPr>
              <a:t>انفصال </a:t>
            </a:r>
            <a:r xmlns:a="http://schemas.openxmlformats.org/drawingml/2006/main">
              <a:rPr lang="ar" sz="4400" dirty="0">
                <a:latin typeface="Times New Roman" pitchFamily="18" charset="0"/>
                <a:cs typeface="Times New Roman" pitchFamily="18" charset="0"/>
              </a:rPr>
              <a:t>المشيمة</a:t>
            </a:r>
          </a:p>
          <a:p>
            <a:pPr xmlns:a="http://schemas.openxmlformats.org/drawingml/2006/main" algn="ctr">
              <a:buFont typeface="Wingdings" pitchFamily="2" charset="2"/>
              <a:buChar char="ü"/>
              <a:bidi/>
            </a:pPr>
            <a:r xmlns:a="http://schemas.openxmlformats.org/drawingml/2006/main">
              <a:rPr lang="ar" sz="4400" dirty="0">
                <a:latin typeface="Times New Roman" pitchFamily="18" charset="0"/>
                <a:cs typeface="Times New Roman" pitchFamily="18" charset="0"/>
              </a:rPr>
              <a:t>المشيمة </a:t>
            </a:r>
            <a:r xmlns:a="http://schemas.openxmlformats.org/drawingml/2006/main">
              <a:rPr lang="ar" sz="4400" dirty="0" err="1">
                <a:latin typeface="Times New Roman" pitchFamily="18" charset="0"/>
                <a:cs typeface="Times New Roman" pitchFamily="18" charset="0"/>
              </a:rPr>
              <a:t>المنزاحة</a:t>
            </a:r>
            <a:r xmlns:a="http://schemas.openxmlformats.org/drawingml/2006/main">
              <a:rPr lang="ar" sz="4400" dirty="0">
                <a:latin typeface="Times New Roman" pitchFamily="18" charset="0"/>
                <a:cs typeface="Times New Roman" pitchFamily="18" charset="0"/>
              </a:rPr>
              <a:t>​</a:t>
            </a:r>
          </a:p>
          <a:p>
            <a:pPr xmlns:a="http://schemas.openxmlformats.org/drawingml/2006/main" algn="ctr">
              <a:buFont typeface="Wingdings" pitchFamily="2" charset="2"/>
              <a:buChar char="ü"/>
              <a:bidi/>
            </a:pPr>
            <a:r xmlns:a="http://schemas.openxmlformats.org/drawingml/2006/main">
              <a:rPr lang="ar" sz="4400" dirty="0" err="1">
                <a:latin typeface="Times New Roman" pitchFamily="18" charset="0"/>
                <a:cs typeface="Times New Roman" pitchFamily="18" charset="0"/>
              </a:rPr>
              <a:t>نزيف </a:t>
            </a:r>
            <a:r xmlns:a="http://schemas.openxmlformats.org/drawingml/2006/main">
              <a:rPr lang="ar" sz="4400" dirty="0">
                <a:latin typeface="Times New Roman" pitchFamily="18" charset="0"/>
                <a:cs typeface="Times New Roman" pitchFamily="18" charset="0"/>
              </a:rPr>
              <a:t>مجهول السبب</a:t>
            </a:r>
          </a:p>
        </p:txBody>
      </p:sp>
      <p:sp>
        <p:nvSpPr>
          <p:cNvPr id="3" name="Title 2"/>
          <p:cNvSpPr>
            <a:spLocks noGrp="1"/>
          </p:cNvSpPr>
          <p:nvPr>
            <p:ph type="title"/>
          </p:nvPr>
        </p:nvSpPr>
        <p:spPr>
          <a:xfrm>
            <a:off x="1524000" y="0"/>
            <a:ext cx="9296400" cy="1417638"/>
          </a:xfrm>
        </p:spPr>
        <p:txBody>
          <a:bodyPr>
            <a:normAutofit/>
          </a:bodyPr>
          <a:lstStyle/>
          <a:p>
            <a:r xmlns:a="http://schemas.openxmlformats.org/drawingml/2006/main">
              <a:rPr lang="ar" sz="6000" b="1" dirty="0">
                <a:solidFill>
                  <a:srgbClr val="C00000"/>
                </a:solidFill>
                <a:latin typeface="Times New Roman" pitchFamily="18" charset="0"/>
                <a:cs typeface="Times New Roman" pitchFamily="18" charset="0"/>
              </a:rPr>
              <a:t>1.) </a:t>
            </a:r>
            <a:r xmlns:a="http://schemas.openxmlformats.org/drawingml/2006/main">
              <a:rPr lang="ar" sz="6000" b="1" dirty="0" err="1">
                <a:solidFill>
                  <a:srgbClr val="C00000"/>
                </a:solidFill>
                <a:latin typeface="Times New Roman" pitchFamily="18" charset="0"/>
                <a:cs typeface="Times New Roman" pitchFamily="18" charset="0"/>
              </a:rPr>
              <a:t>نزيف </a:t>
            </a:r>
            <a:r xmlns:a="http://schemas.openxmlformats.org/drawingml/2006/main">
              <a:rPr lang="ar" sz="6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153675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0"/>
            <a:ext cx="11394830"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2..)- إفرازات طبيعية ملطخة بالدم</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295422" y="2278966"/>
            <a:ext cx="11896578" cy="4579034"/>
          </a:xfrm>
        </p:spPr>
        <p:txBody>
          <a:bodyPr/>
          <a:lstStyle/>
          <a:p>
            <a:pPr xmlns:a="http://schemas.openxmlformats.org/drawingml/2006/main" algn="ctr">
              <a:buFont typeface="Wingdings" pitchFamily="2" charset="2"/>
              <a:buNone/>
              <a:defRPr/>
              <a:bidi/>
            </a:pPr>
            <a:r xmlns:a="http://schemas.openxmlformats.org/drawingml/2006/main">
              <a:rPr lang="ar" sz="5400" dirty="0">
                <a:latin typeface="Times New Roman" pitchFamily="18" charset="0"/>
                <a:cs typeface="Times New Roman" pitchFamily="18" charset="0"/>
              </a:rPr>
              <a:t>تتكون من إفرازات مختلطة بكمية صغيرة من الدم.</a:t>
            </a:r>
          </a:p>
          <a:p>
            <a:pPr xmlns:a="http://schemas.openxmlformats.org/drawingml/2006/main" algn="ctr">
              <a:buFont typeface="Wingdings" pitchFamily="2" charset="2"/>
              <a:buNone/>
              <a:defRPr/>
              <a:bidi/>
            </a:pPr>
            <a:r xmlns:a="http://schemas.openxmlformats.org/drawingml/2006/main">
              <a:rPr lang="ar" sz="4400" dirty="0">
                <a:latin typeface="Times New Roman" pitchFamily="18" charset="0"/>
                <a:cs typeface="Times New Roman" pitchFamily="18" charset="0"/>
              </a:rPr>
              <a:t> </a:t>
            </a:r>
          </a:p>
        </p:txBody>
      </p:sp>
    </p:spTree>
    <p:extLst>
      <p:ext uri="{BB962C8B-B14F-4D97-AF65-F5344CB8AC3E}">
        <p14:creationId xmlns:p14="http://schemas.microsoft.com/office/powerpoint/2010/main" val="707463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b="1" dirty="0">
                <a:solidFill>
                  <a:srgbClr val="C00000"/>
                </a:solidFill>
                <a:latin typeface="Times New Roman" pitchFamily="18" charset="0"/>
                <a:cs typeface="Times New Roman" pitchFamily="18" charset="0"/>
              </a:rPr>
              <a:t>2.)- إفرازات طبيعية ملطخة بالدم وأعراضها: الإدارة</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407963" y="1600200"/>
            <a:ext cx="10260037" cy="5257800"/>
          </a:xfrm>
        </p:spPr>
        <p:txBody>
          <a:bodyPr>
            <a:noAutofit/>
          </a:bodyPr>
          <a:lstStyle/>
          <a:p>
            <a:pPr xmlns:a="http://schemas.openxmlformats.org/drawingml/2006/main">
              <a:lnSpc>
                <a:spcPct val="120000"/>
              </a:lnSpc>
              <a:buFont typeface="Wingdings" pitchFamily="2" charset="2"/>
              <a:buChar char="q"/>
              <a:defRPr/>
              <a:bidi/>
            </a:pPr>
            <a:r xmlns:a="http://schemas.openxmlformats.org/drawingml/2006/main">
              <a:rPr lang="ar" sz="4000" dirty="0">
                <a:latin typeface="Times New Roman" pitchFamily="18" charset="0"/>
                <a:cs typeface="Times New Roman" pitchFamily="18" charset="0"/>
              </a:rPr>
              <a:t>إذا تم التعرف على الكائنات الحية على أنها التهاب المهبل.</a:t>
            </a:r>
          </a:p>
          <a:p>
            <a:pPr xmlns:a="http://schemas.openxmlformats.org/drawingml/2006/main">
              <a:lnSpc>
                <a:spcPct val="120000"/>
              </a:lnSpc>
              <a:buFont typeface="Wingdings" pitchFamily="2" charset="2"/>
              <a:buChar char="q"/>
              <a:defRPr/>
              <a:bidi/>
            </a:pPr>
            <a:r xmlns:a="http://schemas.openxmlformats.org/drawingml/2006/main">
              <a:rPr lang="ar" sz="4000" dirty="0">
                <a:latin typeface="Times New Roman" pitchFamily="18" charset="0"/>
                <a:cs typeface="Times New Roman" pitchFamily="18" charset="0"/>
              </a:rPr>
              <a:t>2 جرام ميترونيدازول ( </a:t>
            </a:r>
            <a:r xmlns:a="http://schemas.openxmlformats.org/drawingml/2006/main">
              <a:rPr lang="ar" sz="4000" dirty="0" err="1">
                <a:latin typeface="Times New Roman" pitchFamily="18" charset="0"/>
                <a:cs typeface="Times New Roman" pitchFamily="18" charset="0"/>
              </a:rPr>
              <a:t>فلاجيل </a:t>
            </a:r>
            <a:r xmlns:a="http://schemas.openxmlformats.org/drawingml/2006/main">
              <a:rPr lang="ar" sz="4000" dirty="0">
                <a:latin typeface="Times New Roman" pitchFamily="18" charset="0"/>
                <a:cs typeface="Times New Roman" pitchFamily="18" charset="0"/>
              </a:rPr>
              <a:t>) مرة واحدة عن طريق الفم.</a:t>
            </a:r>
          </a:p>
          <a:p>
            <a:pPr xmlns:a="http://schemas.openxmlformats.org/drawingml/2006/main">
              <a:lnSpc>
                <a:spcPct val="120000"/>
              </a:lnSpc>
              <a:buFont typeface="Wingdings" pitchFamily="2" charset="2"/>
              <a:buChar char="q"/>
              <a:defRPr/>
              <a:bidi/>
            </a:pPr>
            <a:r xmlns:a="http://schemas.openxmlformats.org/drawingml/2006/main">
              <a:rPr lang="ar" sz="4000" dirty="0">
                <a:latin typeface="Times New Roman" pitchFamily="18" charset="0"/>
                <a:cs typeface="Times New Roman" pitchFamily="18" charset="0"/>
              </a:rPr>
              <a:t>لا ينبغي استخدام الميترونيدازول في الأشهر الثلاثة الأولى من الحمل لأنه قد يسبب تشوهات خلقية في الجنين.</a:t>
            </a:r>
          </a:p>
        </p:txBody>
      </p:sp>
    </p:spTree>
    <p:extLst>
      <p:ext uri="{BB962C8B-B14F-4D97-AF65-F5344CB8AC3E}">
        <p14:creationId xmlns:p14="http://schemas.microsoft.com/office/powerpoint/2010/main" val="32724669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3.)- 'عرض'</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84675" name="Content Placeholder 2"/>
          <p:cNvSpPr>
            <a:spLocks noGrp="1"/>
          </p:cNvSpPr>
          <p:nvPr>
            <p:ph idx="1"/>
          </p:nvPr>
        </p:nvSpPr>
        <p:spPr>
          <a:xfrm>
            <a:off x="239150" y="1600200"/>
            <a:ext cx="11816862" cy="5257800"/>
          </a:xfrm>
        </p:spPr>
        <p:txBody>
          <a:bodyPr>
            <a:normAutofit/>
          </a:bodyPr>
          <a:lstStyle/>
          <a:p>
            <a:pPr xmlns:a="http://schemas.openxmlformats.org/drawingml/2006/main">
              <a:buFont typeface="Wingdings" pitchFamily="2" charset="2"/>
              <a:buChar char="v"/>
              <a:defRPr/>
              <a:bidi/>
            </a:pPr>
            <a:r xmlns:a="http://schemas.openxmlformats.org/drawingml/2006/main">
              <a:rPr lang="ar" sz="5400" dirty="0">
                <a:latin typeface="Times New Roman" pitchFamily="18" charset="0"/>
                <a:cs typeface="Times New Roman" pitchFamily="18" charset="0"/>
              </a:rPr>
              <a:t>يتكون من كمية صغيرة من الدم الممزوج بالمخاط.</a:t>
            </a:r>
          </a:p>
          <a:p>
            <a:pPr xmlns:a="http://schemas.openxmlformats.org/drawingml/2006/main">
              <a:buFont typeface="Wingdings" pitchFamily="2" charset="2"/>
              <a:buChar char="v"/>
              <a:defRPr/>
              <a:bidi/>
            </a:pPr>
            <a:r xmlns:a="http://schemas.openxmlformats.org/drawingml/2006/main">
              <a:rPr lang="ar" sz="5400" dirty="0">
                <a:latin typeface="Times New Roman" pitchFamily="18" charset="0"/>
                <a:cs typeface="Times New Roman" pitchFamily="18" charset="0"/>
              </a:rPr>
              <a:t>ستكون موجودة على سطح الفوطة الصحية ولكن لن تنقعها.</a:t>
            </a:r>
          </a:p>
          <a:p>
            <a:pPr algn="ctr">
              <a:buFont typeface="Wingdings" pitchFamily="2" charset="2"/>
              <a:buNone/>
              <a:defRPr/>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3515128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xmlns:a="http://schemas.openxmlformats.org/drawingml/2006/main">
              <a:defRPr/>
              <a:bidi/>
            </a:pPr>
            <a:r xmlns:a="http://schemas.openxmlformats.org/drawingml/2006/main">
              <a:rPr lang="ar" sz="9600" b="1" dirty="0">
                <a:solidFill>
                  <a:srgbClr val="C00000"/>
                </a:solidFill>
                <a:latin typeface="Times New Roman" pitchFamily="18" charset="0"/>
                <a:cs typeface="Times New Roman" pitchFamily="18" charset="0"/>
              </a:rPr>
              <a:t>انفصال المشيمة</a:t>
            </a:r>
            <a:br xmlns:a="http://schemas.openxmlformats.org/drawingml/2006/main">
              <a:rPr lang="en-US" sz="9600" dirty="0"/>
            </a:br>
            <a:endParaRPr xmlns:a="http://schemas.openxmlformats.org/drawingml/2006/main" lang="en-US" dirty="0">
              <a:solidFill>
                <a:schemeClr val="tx1"/>
              </a:solidFill>
            </a:endParaRPr>
          </a:p>
        </p:txBody>
      </p:sp>
      <p:pic>
        <p:nvPicPr>
          <p:cNvPr id="371715" name="Picture 2" descr="http://what-when-how.com/wp-content/uploads/2012/08/tmp34d627_thumb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90688"/>
            <a:ext cx="91440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61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775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رعاية المرأة الحامل المصابة بالأمراض المعدية</a:t>
            </a:r>
            <a:endParaRPr xmlns:a="http://schemas.openxmlformats.org/drawingml/2006/main" lang="en-US" sz="199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17189791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0302240" cy="1219200"/>
          </a:xfrm>
        </p:spPr>
        <p:txBody>
          <a:bodyPr>
            <a:normAutofit/>
          </a:bodyPr>
          <a:lstStyle/>
          <a:p>
            <a:pPr xmlns:a="http://schemas.openxmlformats.org/drawingml/2006/main">
              <a:defRPr/>
              <a:bidi/>
            </a:pPr>
            <a:r xmlns:a="http://schemas.openxmlformats.org/drawingml/2006/main">
              <a:rPr lang="ar" b="1" dirty="0" err="1">
                <a:solidFill>
                  <a:srgbClr val="C00000"/>
                </a:solidFill>
                <a:effectLst/>
                <a:latin typeface="Times New Roman" pitchFamily="18" charset="0"/>
                <a:cs typeface="Times New Roman" pitchFamily="18" charset="0"/>
              </a:rPr>
              <a:t>المفاجئ </a:t>
            </a:r>
            <a:r xmlns:a="http://schemas.openxmlformats.org/drawingml/2006/main">
              <a:rPr lang="ar" b="1" dirty="0">
                <a:solidFill>
                  <a:srgbClr val="C00000"/>
                </a:solidFill>
                <a:effectLst/>
                <a:latin typeface="Times New Roman" pitchFamily="18" charset="0"/>
                <a:cs typeface="Times New Roman" pitchFamily="18" charset="0"/>
              </a:rPr>
              <a:t>(انفصال المشيمة)</a:t>
            </a:r>
            <a:endParaRPr xmlns:a="http://schemas.openxmlformats.org/drawingml/2006/main" lang="en-US" dirty="0">
              <a:solidFill>
                <a:srgbClr val="C00000"/>
              </a:solidFill>
            </a:endParaRPr>
          </a:p>
        </p:txBody>
      </p:sp>
      <p:sp>
        <p:nvSpPr>
          <p:cNvPr id="3" name="Content Placeholder 2"/>
          <p:cNvSpPr>
            <a:spLocks noGrp="1"/>
          </p:cNvSpPr>
          <p:nvPr>
            <p:ph idx="1"/>
          </p:nvPr>
        </p:nvSpPr>
        <p:spPr>
          <a:xfrm>
            <a:off x="126609" y="1371600"/>
            <a:ext cx="12065391" cy="5486400"/>
          </a:xfrm>
        </p:spPr>
        <p:txBody>
          <a:bodyPr>
            <a:normAutofit/>
          </a:bodyPr>
          <a:lstStyle/>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يتم انفصال جزء من المشيمة المزروعة بشكل طبيعي أو كلها عن الرحم قبل ولادة الجنين.</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السبب غير معروف.</a:t>
            </a:r>
          </a:p>
          <a:p>
            <a:pPr xmlns:a="http://schemas.openxmlformats.org/drawingml/2006/main">
              <a:buFont typeface="Wingdings" pitchFamily="2" charset="2"/>
              <a:buChar char="§"/>
              <a:defRPr/>
              <a:bidi/>
            </a:pPr>
            <a:r xmlns:a="http://schemas.openxmlformats.org/drawingml/2006/main">
              <a:rPr lang="ar" sz="4800" dirty="0" err="1">
                <a:latin typeface="Times New Roman" pitchFamily="18" charset="0"/>
                <a:cs typeface="Times New Roman" pitchFamily="18" charset="0"/>
              </a:rPr>
              <a:t>انفصال </a:t>
            </a:r>
            <a:r xmlns:a="http://schemas.openxmlformats.org/drawingml/2006/main">
              <a:rPr lang="ar" sz="4800" dirty="0">
                <a:latin typeface="Times New Roman" pitchFamily="18" charset="0"/>
                <a:cs typeface="Times New Roman" pitchFamily="18" charset="0"/>
              </a:rPr>
              <a:t>المشيمة في حوالي 1% من جميع حالات الحمل</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يؤدي إلى ضائقة الجنين أو الموت داخل الرحم</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p:txBody>
      </p:sp>
    </p:spTree>
    <p:extLst>
      <p:ext uri="{BB962C8B-B14F-4D97-AF65-F5344CB8AC3E}">
        <p14:creationId xmlns:p14="http://schemas.microsoft.com/office/powerpoint/2010/main" val="1981542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solidFill>
                <a:schemeClr val="tx1"/>
              </a:solidFill>
            </a:endParaRPr>
          </a:p>
        </p:txBody>
      </p:sp>
      <p:sp>
        <p:nvSpPr>
          <p:cNvPr id="367619" name="Content Placeholder 2"/>
          <p:cNvSpPr>
            <a:spLocks noGrp="1"/>
          </p:cNvSpPr>
          <p:nvPr>
            <p:ph idx="1"/>
          </p:nvPr>
        </p:nvSpPr>
        <p:spPr>
          <a:xfrm>
            <a:off x="337625" y="0"/>
            <a:ext cx="11563643" cy="6858000"/>
          </a:xfrm>
          <a:solidFill>
            <a:schemeClr val="bg1"/>
          </a:solidFill>
        </p:spPr>
        <p:txBody>
          <a:bodyPr>
            <a:normAutofit/>
          </a:bodyPr>
          <a:lstStyle/>
          <a:p>
            <a:pPr xmlns:a="http://schemas.openxmlformats.org/drawingml/2006/main" algn="ctr">
              <a:buFont typeface="Wingdings" pitchFamily="2" charset="2"/>
              <a:buNone/>
              <a:bidi/>
            </a:pPr>
            <a:r xmlns:a="http://schemas.openxmlformats.org/drawingml/2006/main">
              <a:rPr lang="ar" sz="5400" b="1" dirty="0">
                <a:solidFill>
                  <a:srgbClr val="C00000"/>
                </a:solidFill>
                <a:latin typeface="Times New Roman" pitchFamily="18" charset="0"/>
                <a:cs typeface="Times New Roman" pitchFamily="18" charset="0"/>
              </a:rPr>
              <a:t>عوامل خطر انفصال المشيمة :</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تاريخ انفصال المشيمة</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-تسمم الحمل.</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-تقييد النمو داخل الرحم.</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-تدخين السجائر.</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-الظروف الاجتماعية والاقتصادية السيئة.</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تاريخ من الصدمات البطنية، مثل السقوط أو الركل على البطن.</a:t>
            </a:r>
          </a:p>
        </p:txBody>
      </p:sp>
    </p:spTree>
    <p:extLst>
      <p:ext uri="{BB962C8B-B14F-4D97-AF65-F5344CB8AC3E}">
        <p14:creationId xmlns:p14="http://schemas.microsoft.com/office/powerpoint/2010/main" val="3040084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0"/>
            <a:ext cx="10944664" cy="1524000"/>
          </a:xfrm>
          <a:solidFill>
            <a:schemeClr val="bg1"/>
          </a:solidFill>
        </p:spPr>
        <p:txBody>
          <a:bodyPr>
            <a:normAutofit fontScale="90000"/>
          </a:bodyPr>
          <a:lstStyle/>
          <a:p>
            <a:pPr xmlns:a="http://schemas.openxmlformats.org/drawingml/2006/main" algn="ctr">
              <a:defRPr/>
              <a:bidi/>
            </a:pPr>
            <a:br xmlns:a="http://schemas.openxmlformats.org/drawingml/2006/main">
              <a:rPr lang="en-US" u="sng" dirty="0">
                <a:solidFill>
                  <a:schemeClr val="tx1"/>
                </a:solidFill>
              </a:rPr>
            </a:br>
            <a:r xmlns:a="http://schemas.openxmlformats.org/drawingml/2006/main">
              <a:rPr lang="ar" sz="5400" b="1" dirty="0">
                <a:solidFill>
                  <a:srgbClr val="C00000"/>
                </a:solidFill>
                <a:latin typeface="Times New Roman" pitchFamily="18" charset="0"/>
                <a:cs typeface="Times New Roman" pitchFamily="18" charset="0"/>
              </a:rPr>
              <a:t>علامات وأعراض </a:t>
            </a:r>
            <a:r xmlns:a="http://schemas.openxmlformats.org/drawingml/2006/main">
              <a:rPr lang="ar" sz="5400" b="1" dirty="0" err="1">
                <a:solidFill>
                  <a:srgbClr val="C00000"/>
                </a:solidFill>
                <a:latin typeface="Times New Roman" pitchFamily="18" charset="0"/>
                <a:cs typeface="Times New Roman" pitchFamily="18" charset="0"/>
              </a:rPr>
              <a:t>انفصال المشيمة</a:t>
            </a:r>
            <a:r xmlns:a="http://schemas.openxmlformats.org/drawingml/2006/main">
              <a:rPr lang="ar" sz="5400" b="1" dirty="0">
                <a:solidFill>
                  <a:srgbClr val="C00000"/>
                </a:solidFill>
                <a:latin typeface="Times New Roman" pitchFamily="18" charset="0"/>
                <a:cs typeface="Times New Roman" pitchFamily="18" charset="0"/>
              </a:rPr>
              <a:t> </a:t>
            </a:r>
            <a:r xmlns:a="http://schemas.openxmlformats.org/drawingml/2006/main">
              <a:rPr lang="ar" sz="5400" b="1" dirty="0" err="1">
                <a:solidFill>
                  <a:srgbClr val="C00000"/>
                </a:solidFill>
                <a:latin typeface="Times New Roman" pitchFamily="18" charset="0"/>
                <a:cs typeface="Times New Roman" pitchFamily="18" charset="0"/>
              </a:rPr>
              <a:t>المشيمة</a:t>
            </a:r>
            <a:br xmlns:a="http://schemas.openxmlformats.org/drawingml/2006/main">
              <a:rPr lang="en-US" b="1" dirty="0">
                <a:solidFill>
                  <a:srgbClr val="C00000"/>
                </a:solidFill>
              </a:rPr>
            </a:br>
            <a:endParaRPr xmlns:a="http://schemas.openxmlformats.org/drawingml/2006/main" lang="en-US" b="1" dirty="0">
              <a:solidFill>
                <a:srgbClr val="C00000"/>
              </a:solidFill>
            </a:endParaRPr>
          </a:p>
        </p:txBody>
      </p:sp>
      <p:sp>
        <p:nvSpPr>
          <p:cNvPr id="368643" name="Content Placeholder 2"/>
          <p:cNvSpPr>
            <a:spLocks noGrp="1"/>
          </p:cNvSpPr>
          <p:nvPr>
            <p:ph idx="1"/>
          </p:nvPr>
        </p:nvSpPr>
        <p:spPr>
          <a:xfrm>
            <a:off x="267286" y="1676400"/>
            <a:ext cx="11924714" cy="5181600"/>
          </a:xfrm>
        </p:spPr>
        <p:txBody>
          <a:bodyPr>
            <a:noAutofit/>
          </a:bodyPr>
          <a:lstStyle/>
          <a:p>
            <a:pPr xmlns:a="http://schemas.openxmlformats.org/drawingml/2006/main">
              <a:buFont typeface="Wingdings" pitchFamily="2" charset="2"/>
              <a:buChar char="Ø"/>
              <a:bidi/>
            </a:pPr>
            <a:r xmlns:a="http://schemas.openxmlformats.org/drawingml/2006/main">
              <a:rPr lang="ar" sz="4400" dirty="0" err="1">
                <a:latin typeface="Times New Roman" pitchFamily="18" charset="0"/>
                <a:cs typeface="Times New Roman" pitchFamily="18" charset="0"/>
              </a:rPr>
              <a:t>نزيف </a:t>
            </a:r>
            <a:r xmlns:a="http://schemas.openxmlformats.org/drawingml/2006/main">
              <a:rPr lang="ar" sz="4400" dirty="0">
                <a:latin typeface="Times New Roman" pitchFamily="18" charset="0"/>
                <a:cs typeface="Times New Roman" pitchFamily="18" charset="0"/>
              </a:rPr>
              <a:t>مع ألم شديد ومستمر في البطن.</a:t>
            </a:r>
          </a:p>
          <a:p>
            <a:pPr xmlns:a="http://schemas.openxmlformats.org/drawingml/2006/main">
              <a:buFont typeface="Wingdings" pitchFamily="2" charset="2"/>
              <a:buChar char="Ø"/>
              <a:bidi/>
            </a:pPr>
            <a:r xmlns:a="http://schemas.openxmlformats.org/drawingml/2006/main">
              <a:rPr lang="ar" sz="4400" dirty="0">
                <a:latin typeface="Times New Roman" pitchFamily="18" charset="0"/>
                <a:cs typeface="Times New Roman" pitchFamily="18" charset="0"/>
              </a:rPr>
              <a:t>الدم أحمر غامق اللون مع جلطات.</a:t>
            </a:r>
          </a:p>
          <a:p>
            <a:pPr xmlns:a="http://schemas.openxmlformats.org/drawingml/2006/main">
              <a:buFont typeface="Wingdings" pitchFamily="2" charset="2"/>
              <a:buChar char="Ø"/>
              <a:bidi/>
            </a:pPr>
            <a:r xmlns:a="http://schemas.openxmlformats.org/drawingml/2006/main">
              <a:rPr lang="ar" sz="4400" dirty="0">
                <a:latin typeface="Times New Roman" pitchFamily="18" charset="0"/>
                <a:cs typeface="Times New Roman" pitchFamily="18" charset="0"/>
              </a:rPr>
              <a:t>غياب حركات الجنين ونبضات القلب</a:t>
            </a:r>
          </a:p>
          <a:p>
            <a:pPr xmlns:a="http://schemas.openxmlformats.org/drawingml/2006/main">
              <a:buFont typeface="Wingdings" pitchFamily="2" charset="2"/>
              <a:buChar char="Ø"/>
              <a:bidi/>
            </a:pPr>
            <a:r xmlns:a="http://schemas.openxmlformats.org/drawingml/2006/main">
              <a:rPr lang="ar" sz="4400" dirty="0">
                <a:latin typeface="Times New Roman" pitchFamily="18" charset="0"/>
                <a:cs typeface="Times New Roman" pitchFamily="18" charset="0"/>
              </a:rPr>
              <a:t>لا يمكن جس أجزاء الجنين.</a:t>
            </a:r>
          </a:p>
          <a:p>
            <a:pPr>
              <a:buFont typeface="Wingdings" pitchFamily="2" charset="2"/>
              <a:buChar char="Ø"/>
            </a:pPr>
            <a:endParaRPr lang="en-US" sz="4400" dirty="0">
              <a:latin typeface="Times New Roman" pitchFamily="18" charset="0"/>
              <a:cs typeface="Times New Roman" pitchFamily="18" charset="0"/>
            </a:endParaRPr>
          </a:p>
          <a:p>
            <a:pPr>
              <a:buFont typeface="Wingdings" pitchFamily="2" charset="2"/>
              <a:buChar char="Ø"/>
            </a:pPr>
            <a:endParaRPr lang="en-US" sz="4000" dirty="0"/>
          </a:p>
        </p:txBody>
      </p:sp>
    </p:spTree>
    <p:extLst>
      <p:ext uri="{BB962C8B-B14F-4D97-AF65-F5344CB8AC3E}">
        <p14:creationId xmlns:p14="http://schemas.microsoft.com/office/powerpoint/2010/main" val="34958901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75" y="0"/>
            <a:ext cx="10091225" cy="1524000"/>
          </a:xfrm>
          <a:solidFill>
            <a:schemeClr val="bg1"/>
          </a:solidFill>
        </p:spPr>
        <p:txBody>
          <a:bodyPr>
            <a:normAutofit fontScale="90000"/>
          </a:bodyPr>
          <a:lstStyle/>
          <a:p>
            <a:pPr xmlns:a="http://schemas.openxmlformats.org/drawingml/2006/main" algn="ctr">
              <a:defRPr/>
              <a:bidi/>
            </a:pPr>
            <a:br xmlns:a="http://schemas.openxmlformats.org/drawingml/2006/main">
              <a:rPr lang="en-US" u="sng" dirty="0">
                <a:solidFill>
                  <a:schemeClr val="tx1"/>
                </a:solidFill>
              </a:rPr>
            </a:br>
            <a:r xmlns:a="http://schemas.openxmlformats.org/drawingml/2006/main">
              <a:rPr lang="ar" sz="5300" b="1" dirty="0">
                <a:solidFill>
                  <a:srgbClr val="C00000"/>
                </a:solidFill>
                <a:latin typeface="Times New Roman" pitchFamily="18" charset="0"/>
                <a:cs typeface="Times New Roman" pitchFamily="18" charset="0"/>
              </a:rPr>
              <a:t>علامات وأعراض </a:t>
            </a:r>
            <a:r xmlns:a="http://schemas.openxmlformats.org/drawingml/2006/main">
              <a:rPr lang="ar" sz="5300" b="1" dirty="0" err="1">
                <a:solidFill>
                  <a:srgbClr val="C00000"/>
                </a:solidFill>
                <a:latin typeface="Times New Roman" pitchFamily="18" charset="0"/>
                <a:cs typeface="Times New Roman" pitchFamily="18" charset="0"/>
              </a:rPr>
              <a:t>انفصال المشيمة</a:t>
            </a:r>
            <a:r xmlns:a="http://schemas.openxmlformats.org/drawingml/2006/main">
              <a:rPr lang="ar" sz="5300" b="1" dirty="0">
                <a:solidFill>
                  <a:srgbClr val="C00000"/>
                </a:solidFill>
                <a:latin typeface="Times New Roman" pitchFamily="18" charset="0"/>
                <a:cs typeface="Times New Roman" pitchFamily="18" charset="0"/>
              </a:rPr>
              <a:t> </a:t>
            </a:r>
            <a:r xmlns:a="http://schemas.openxmlformats.org/drawingml/2006/main">
              <a:rPr lang="ar" sz="5300" b="1" dirty="0" err="1">
                <a:solidFill>
                  <a:srgbClr val="C00000"/>
                </a:solidFill>
                <a:latin typeface="Times New Roman" pitchFamily="18" charset="0"/>
                <a:cs typeface="Times New Roman" pitchFamily="18" charset="0"/>
              </a:rPr>
              <a:t>المشيمة</a:t>
            </a:r>
            <a:br xmlns:a="http://schemas.openxmlformats.org/drawingml/2006/main">
              <a:rPr lang="en-US" sz="5300" b="1" dirty="0">
                <a:solidFill>
                  <a:srgbClr val="C00000"/>
                </a:solidFill>
              </a:rPr>
            </a:br>
            <a:endParaRPr xmlns:a="http://schemas.openxmlformats.org/drawingml/2006/main" lang="en-US" sz="5300" b="1" dirty="0">
              <a:solidFill>
                <a:srgbClr val="C00000"/>
              </a:solidFill>
            </a:endParaRPr>
          </a:p>
        </p:txBody>
      </p:sp>
      <p:sp>
        <p:nvSpPr>
          <p:cNvPr id="369667" name="Content Placeholder 2"/>
          <p:cNvSpPr>
            <a:spLocks noGrp="1"/>
          </p:cNvSpPr>
          <p:nvPr>
            <p:ph idx="1"/>
          </p:nvPr>
        </p:nvSpPr>
        <p:spPr>
          <a:xfrm>
            <a:off x="182879" y="1676400"/>
            <a:ext cx="11760591" cy="5181600"/>
          </a:xfrm>
        </p:spPr>
        <p:txBody>
          <a:bodyPr>
            <a:normAutofit/>
          </a:bodyPr>
          <a:lstStyle/>
          <a:p>
            <a:r xmlns:a="http://schemas.openxmlformats.org/drawingml/2006/main">
              <a:rPr lang="ar" sz="4000" dirty="0">
                <a:latin typeface="Times New Roman" pitchFamily="18" charset="0"/>
                <a:cs typeface="Times New Roman" pitchFamily="18" charset="0"/>
              </a:rPr>
              <a:t>الرحم منقبض </a:t>
            </a:r>
            <a:r xmlns:a="http://schemas.openxmlformats.org/drawingml/2006/main">
              <a:rPr lang="ar" sz="4000" dirty="0" err="1">
                <a:latin typeface="Times New Roman" pitchFamily="18" charset="0"/>
                <a:cs typeface="Times New Roman" pitchFamily="18" charset="0"/>
              </a:rPr>
              <a:t>بشكل متوتر </a:t>
            </a:r>
            <a:r xmlns:a="http://schemas.openxmlformats.org/drawingml/2006/main">
              <a:rPr lang="ar" sz="4000" dirty="0">
                <a:latin typeface="Times New Roman" pitchFamily="18" charset="0"/>
                <a:cs typeface="Times New Roman" pitchFamily="18" charset="0"/>
              </a:rPr>
              <a:t>، صلب وحساس والبطن جامد.</a:t>
            </a:r>
          </a:p>
          <a:p>
            <a:r xmlns:a="http://schemas.openxmlformats.org/drawingml/2006/main">
              <a:rPr lang="ar" sz="4000" dirty="0">
                <a:latin typeface="Times New Roman" pitchFamily="18" charset="0"/>
                <a:cs typeface="Times New Roman" pitchFamily="18" charset="0"/>
              </a:rPr>
              <a:t>الرحم أكبر من ما تشير إليه تواريخ المريضة.</a:t>
            </a:r>
          </a:p>
          <a:p>
            <a:r xmlns:a="http://schemas.openxmlformats.org/drawingml/2006/main">
              <a:rPr lang="ar" sz="4000" dirty="0">
                <a:latin typeface="Times New Roman" pitchFamily="18" charset="0"/>
                <a:cs typeface="Times New Roman" pitchFamily="18" charset="0"/>
              </a:rPr>
              <a:t>تركيز </a:t>
            </a:r>
            <a:r xmlns:a="http://schemas.openxmlformats.org/drawingml/2006/main">
              <a:rPr lang="ar" sz="4000" dirty="0" err="1">
                <a:latin typeface="Times New Roman" pitchFamily="18" charset="0"/>
                <a:cs typeface="Times New Roman" pitchFamily="18" charset="0"/>
              </a:rPr>
              <a:t>الهيموجلوبين </a:t>
            </a:r>
            <a:r xmlns:a="http://schemas.openxmlformats.org/drawingml/2006/main">
              <a:rPr lang="ar" sz="4000" dirty="0">
                <a:latin typeface="Times New Roman" pitchFamily="18" charset="0"/>
                <a:cs typeface="Times New Roman" pitchFamily="18" charset="0"/>
              </a:rPr>
              <a:t>منخفض، مما يشير إلى فقدان الدم الشديد.</a:t>
            </a:r>
          </a:p>
          <a:p>
            <a:pPr>
              <a:buFont typeface="Wingdings" pitchFamily="2" charset="2"/>
              <a:buNone/>
            </a:pPr>
            <a:endParaRPr lang="en-US" dirty="0">
              <a:solidFill>
                <a:schemeClr val="tx1"/>
              </a:solidFill>
              <a:effectLst/>
            </a:endParaRPr>
          </a:p>
        </p:txBody>
      </p:sp>
    </p:spTree>
    <p:extLst>
      <p:ext uri="{BB962C8B-B14F-4D97-AF65-F5344CB8AC3E}">
        <p14:creationId xmlns:p14="http://schemas.microsoft.com/office/powerpoint/2010/main" val="13939262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524000"/>
          </a:xfrm>
          <a:solidFill>
            <a:schemeClr val="bg1"/>
          </a:solidFill>
        </p:spPr>
        <p:txBody>
          <a:bodyPr>
            <a:normAutofit fontScale="90000"/>
          </a:bodyPr>
          <a:lstStyle/>
          <a:p>
            <a:pPr xmlns:a="http://schemas.openxmlformats.org/drawingml/2006/main">
              <a:defRPr/>
              <a:bidi/>
            </a:pPr>
            <a:br xmlns:a="http://schemas.openxmlformats.org/drawingml/2006/main">
              <a:rPr lang="en-US" sz="5400" u="sng" dirty="0"/>
            </a:br>
            <a:r xmlns:a="http://schemas.openxmlformats.org/drawingml/2006/main">
              <a:rPr lang="ar" sz="6700" b="1" dirty="0">
                <a:solidFill>
                  <a:srgbClr val="C00000"/>
                </a:solidFill>
                <a:latin typeface="Times New Roman" pitchFamily="18" charset="0"/>
                <a:cs typeface="Times New Roman" pitchFamily="18" charset="0"/>
              </a:rPr>
              <a:t>تصنيف </a:t>
            </a:r>
            <a:r xmlns:a="http://schemas.openxmlformats.org/drawingml/2006/main">
              <a:rPr lang="ar" sz="6700" b="1" dirty="0" err="1">
                <a:solidFill>
                  <a:srgbClr val="C00000"/>
                </a:solidFill>
                <a:latin typeface="Times New Roman" pitchFamily="18" charset="0"/>
                <a:cs typeface="Times New Roman" pitchFamily="18" charset="0"/>
              </a:rPr>
              <a:t>الانفصال المفاجئ</a:t>
            </a:r>
            <a:br xmlns:a="http://schemas.openxmlformats.org/drawingml/2006/main">
              <a:rPr lang="en-US" sz="6700" b="1" dirty="0">
                <a:solidFill>
                  <a:srgbClr val="C00000"/>
                </a:solidFill>
                <a:latin typeface="Times New Roman" pitchFamily="18" charset="0"/>
                <a:cs typeface="Times New Roman" pitchFamily="18" charset="0"/>
              </a:rPr>
            </a:br>
            <a:endParaRPr xmlns:a="http://schemas.openxmlformats.org/drawingml/2006/main" lang="en-US" sz="67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0" y="1676400"/>
            <a:ext cx="9144000" cy="5181600"/>
          </a:xfrm>
        </p:spPr>
        <p:txBody>
          <a:bodyPr>
            <a:normAutofit fontScale="92500" lnSpcReduction="20000"/>
          </a:bodyPr>
          <a:lstStyle/>
          <a:p>
            <a:pPr xmlns:a="http://schemas.openxmlformats.org/drawingml/2006/main">
              <a:defRPr/>
              <a:bidi/>
            </a:pPr>
            <a:r xmlns:a="http://schemas.openxmlformats.org/drawingml/2006/main">
              <a:rPr lang="ar" sz="6600" dirty="0">
                <a:latin typeface="Times New Roman" pitchFamily="18" charset="0"/>
                <a:cs typeface="Times New Roman" pitchFamily="18" charset="0"/>
              </a:rPr>
              <a:t>مدى الانفصال</a:t>
            </a:r>
          </a:p>
          <a:p>
            <a:pPr xmlns:a="http://schemas.openxmlformats.org/drawingml/2006/main" marL="1143000" indent="-1143000" algn="ctr">
              <a:buFont typeface="+mj-lt"/>
              <a:buAutoNum type="alphaLcPeriod"/>
              <a:defRPr/>
              <a:bidi/>
            </a:pPr>
            <a:r xmlns:a="http://schemas.openxmlformats.org/drawingml/2006/main">
              <a:rPr lang="ar" sz="6600" dirty="0">
                <a:latin typeface="Times New Roman" pitchFamily="18" charset="0"/>
                <a:cs typeface="Times New Roman" pitchFamily="18" charset="0"/>
              </a:rPr>
              <a:t>جزئي</a:t>
            </a:r>
          </a:p>
          <a:p>
            <a:pPr xmlns:a="http://schemas.openxmlformats.org/drawingml/2006/main" marL="1143000" indent="-1143000" algn="ctr">
              <a:buFont typeface="+mj-lt"/>
              <a:buAutoNum type="alphaLcPeriod"/>
              <a:defRPr/>
              <a:bidi/>
            </a:pPr>
            <a:r xmlns:a="http://schemas.openxmlformats.org/drawingml/2006/main">
              <a:rPr lang="ar" sz="6600" dirty="0">
                <a:latin typeface="Times New Roman" pitchFamily="18" charset="0"/>
                <a:cs typeface="Times New Roman" pitchFamily="18" charset="0"/>
              </a:rPr>
              <a:t>مكتمل</a:t>
            </a:r>
          </a:p>
          <a:p>
            <a:pPr xmlns:a="http://schemas.openxmlformats.org/drawingml/2006/main">
              <a:defRPr/>
              <a:bidi/>
            </a:pPr>
            <a:r xmlns:a="http://schemas.openxmlformats.org/drawingml/2006/main">
              <a:rPr lang="ar" sz="6600" dirty="0">
                <a:latin typeface="Times New Roman" pitchFamily="18" charset="0"/>
                <a:cs typeface="Times New Roman" pitchFamily="18" charset="0"/>
              </a:rPr>
              <a:t>موقع الفصل</a:t>
            </a:r>
          </a:p>
          <a:p>
            <a:pPr xmlns:a="http://schemas.openxmlformats.org/drawingml/2006/main" marL="1143000" indent="-1143000" algn="ctr">
              <a:buFont typeface="+mj-lt"/>
              <a:buAutoNum type="alphaLcPeriod"/>
              <a:defRPr/>
              <a:bidi/>
            </a:pPr>
            <a:r xmlns:a="http://schemas.openxmlformats.org/drawingml/2006/main">
              <a:rPr lang="ar" sz="6600" dirty="0">
                <a:latin typeface="Times New Roman" pitchFamily="18" charset="0"/>
                <a:cs typeface="Times New Roman" pitchFamily="18" charset="0"/>
              </a:rPr>
              <a:t>هامشي</a:t>
            </a:r>
          </a:p>
          <a:p>
            <a:pPr xmlns:a="http://schemas.openxmlformats.org/drawingml/2006/main" marL="1143000" indent="-1143000" algn="ctr">
              <a:buFont typeface="+mj-lt"/>
              <a:buAutoNum type="alphaLcPeriod"/>
              <a:defRPr/>
              <a:bidi/>
            </a:pPr>
            <a:r xmlns:a="http://schemas.openxmlformats.org/drawingml/2006/main">
              <a:rPr lang="ar" sz="6600" dirty="0">
                <a:latin typeface="Times New Roman" pitchFamily="18" charset="0"/>
                <a:cs typeface="Times New Roman" pitchFamily="18" charset="0"/>
              </a:rPr>
              <a:t>مركزي</a:t>
            </a:r>
            <a:endParaRPr xmlns:a="http://schemas.openxmlformats.org/drawingml/2006/main" lang="en-US" dirty="0">
              <a:solidFill>
                <a:schemeClr val="tx1"/>
              </a:solidFill>
            </a:endParaRPr>
          </a:p>
        </p:txBody>
      </p:sp>
    </p:spTree>
    <p:extLst>
      <p:ext uri="{BB962C8B-B14F-4D97-AF65-F5344CB8AC3E}">
        <p14:creationId xmlns:p14="http://schemas.microsoft.com/office/powerpoint/2010/main" val="39708942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C277-5F17-D31B-8545-CED8670A1C5F}"/>
              </a:ext>
            </a:extLst>
          </p:cNvPr>
          <p:cNvSpPr>
            <a:spLocks noGrp="1"/>
          </p:cNvSpPr>
          <p:nvPr>
            <p:ph type="title"/>
          </p:nvPr>
        </p:nvSpPr>
        <p:spPr/>
        <p:txBody>
          <a:bodyPr/>
          <a:lstStyle/>
          <a:p>
            <a:endParaRPr lang="en-US"/>
          </a:p>
        </p:txBody>
      </p:sp>
      <p:pic>
        <p:nvPicPr>
          <p:cNvPr id="1026" name="Picture 2" descr="Dr.Suzana Kotevska Female Obstetrician &amp; Gynaecologist in Melbourne">
            <a:extLst>
              <a:ext uri="{FF2B5EF4-FFF2-40B4-BE49-F238E27FC236}">
                <a16:creationId xmlns:a16="http://schemas.microsoft.com/office/drawing/2014/main" id="{B9A4B6D2-9754-1531-C90E-B3ADF330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92" y="149903"/>
            <a:ext cx="11544508" cy="649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318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Autofit/>
          </a:bodyPr>
          <a:lstStyle/>
          <a:p>
            <a:pPr xmlns:a="http://schemas.openxmlformats.org/drawingml/2006/main">
              <a:defRPr/>
              <a:bidi/>
            </a:pPr>
            <a:br xmlns:a="http://schemas.openxmlformats.org/drawingml/2006/main">
              <a:rPr lang="en-US" sz="6600" b="1" u="sng" dirty="0">
                <a:solidFill>
                  <a:srgbClr val="C00000"/>
                </a:solidFill>
              </a:rPr>
            </a:br>
            <a:r xmlns:a="http://schemas.openxmlformats.org/drawingml/2006/main">
              <a:rPr lang="ar" sz="6600" b="1" dirty="0">
                <a:solidFill>
                  <a:srgbClr val="C00000"/>
                </a:solidFill>
                <a:latin typeface="Times New Roman" pitchFamily="18" charset="0"/>
                <a:cs typeface="Times New Roman" pitchFamily="18" charset="0"/>
              </a:rPr>
              <a:t>المشيمة </a:t>
            </a:r>
            <a:r xmlns:a="http://schemas.openxmlformats.org/drawingml/2006/main">
              <a:rPr lang="ar" sz="6600" b="1" dirty="0" err="1">
                <a:solidFill>
                  <a:srgbClr val="C00000"/>
                </a:solidFill>
                <a:latin typeface="Times New Roman" pitchFamily="18" charset="0"/>
                <a:cs typeface="Times New Roman" pitchFamily="18" charset="0"/>
              </a:rPr>
              <a:t>المنزاحة</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76400"/>
            <a:ext cx="11704319" cy="5181600"/>
          </a:xfrm>
        </p:spPr>
        <p:txBody>
          <a:bodyPr>
            <a:normAutofit/>
          </a:bodyPr>
          <a:lstStyle/>
          <a:p>
            <a:pPr xmlns:a="http://schemas.openxmlformats.org/drawingml/2006/main" algn="ctr">
              <a:buFont typeface="Wingdings" pitchFamily="2" charset="2"/>
              <a:buChar char="§"/>
              <a:defRPr/>
              <a:bidi/>
            </a:pPr>
            <a:r xmlns:a="http://schemas.openxmlformats.org/drawingml/2006/main">
              <a:rPr lang="ar" sz="5400" dirty="0">
                <a:latin typeface="Times New Roman" pitchFamily="18" charset="0"/>
                <a:cs typeface="Times New Roman" pitchFamily="18" charset="0"/>
              </a:rPr>
              <a:t>تتم زراعة المشيمة إما بشكل كامل أو جزئي في الجزء السفلي من الرحم.</a:t>
            </a:r>
          </a:p>
          <a:p>
            <a:pPr xmlns:a="http://schemas.openxmlformats.org/drawingml/2006/main" algn="ctr">
              <a:buFont typeface="Wingdings" pitchFamily="2" charset="2"/>
              <a:buChar char="§"/>
              <a:defRPr/>
              <a:bidi/>
            </a:pPr>
            <a:r xmlns:a="http://schemas.openxmlformats.org/drawingml/2006/main">
              <a:rPr lang="ar" sz="5400" dirty="0">
                <a:latin typeface="Times New Roman" pitchFamily="18" charset="0"/>
                <a:cs typeface="Times New Roman" pitchFamily="18" charset="0"/>
              </a:rPr>
              <a:t>-1 من كل 200 ولادة</a:t>
            </a:r>
          </a:p>
          <a:p>
            <a:pPr xmlns:a="http://schemas.openxmlformats.org/drawingml/2006/main" algn="ctr">
              <a:buFont typeface="Wingdings" pitchFamily="2" charset="2"/>
              <a:buChar char="§"/>
              <a:defRPr/>
              <a:bidi/>
            </a:pPr>
            <a:r xmlns:a="http://schemas.openxmlformats.org/drawingml/2006/main">
              <a:rPr lang="ar" sz="5400" dirty="0">
                <a:latin typeface="Times New Roman" pitchFamily="18" charset="0"/>
                <a:cs typeface="Times New Roman" pitchFamily="18" charset="0"/>
              </a:rPr>
              <a:t>قد يمتد إلى أسفل أو يغطي </a:t>
            </a:r>
            <a:r xmlns:a="http://schemas.openxmlformats.org/drawingml/2006/main">
              <a:rPr lang="ar" sz="5400" dirty="0" err="1">
                <a:latin typeface="Times New Roman" pitchFamily="18" charset="0"/>
                <a:cs typeface="Times New Roman" pitchFamily="18" charset="0"/>
              </a:rPr>
              <a:t>الأجزاء الداخلية </a:t>
            </a:r>
            <a:r xmlns:a="http://schemas.openxmlformats.org/drawingml/2006/main">
              <a:rPr lang="ar" sz="5400" dirty="0">
                <a:latin typeface="Times New Roman" pitchFamily="18" charset="0"/>
                <a:cs typeface="Times New Roman" pitchFamily="18" charset="0"/>
              </a:rPr>
              <a:t>من عنق الرحم.</a:t>
            </a:r>
          </a:p>
          <a:p>
            <a:pPr algn="ctr">
              <a:buFont typeface="Wingdings" pitchFamily="2" charset="2"/>
              <a:buNone/>
              <a:defRPr/>
            </a:pPr>
            <a:endParaRPr lang="en-US" sz="5400" dirty="0">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18025123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Autofit/>
          </a:bodyPr>
          <a:lstStyle/>
          <a:p>
            <a:pPr xmlns:a="http://schemas.openxmlformats.org/drawingml/2006/main">
              <a:defRPr/>
              <a:bidi/>
            </a:pPr>
            <a:br xmlns:a="http://schemas.openxmlformats.org/drawingml/2006/main">
              <a:rPr lang="en-US" sz="6000" b="1" u="sng" dirty="0">
                <a:solidFill>
                  <a:srgbClr val="C00000"/>
                </a:solidFill>
              </a:rPr>
            </a:br>
            <a:r xmlns:a="http://schemas.openxmlformats.org/drawingml/2006/main">
              <a:rPr lang="ar" sz="6000" b="1" dirty="0">
                <a:solidFill>
                  <a:srgbClr val="C00000"/>
                </a:solidFill>
                <a:latin typeface="Times New Roman" pitchFamily="18" charset="0"/>
                <a:cs typeface="Times New Roman" pitchFamily="18" charset="0"/>
              </a:rPr>
              <a:t>المشيمة </a:t>
            </a:r>
            <a:r xmlns:a="http://schemas.openxmlformats.org/drawingml/2006/main">
              <a:rPr lang="ar" sz="6000" b="1" dirty="0" err="1">
                <a:solidFill>
                  <a:srgbClr val="C00000"/>
                </a:solidFill>
                <a:latin typeface="Times New Roman" pitchFamily="18" charset="0"/>
                <a:cs typeface="Times New Roman" pitchFamily="18" charset="0"/>
              </a:rPr>
              <a:t>المنزاحة</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dirty="0">
              <a:latin typeface="Times New Roman" pitchFamily="18" charset="0"/>
              <a:cs typeface="Times New Roman" pitchFamily="18" charset="0"/>
            </a:endParaRPr>
          </a:p>
        </p:txBody>
      </p:sp>
      <p:sp>
        <p:nvSpPr>
          <p:cNvPr id="374787" name="Content Placeholder 2"/>
          <p:cNvSpPr>
            <a:spLocks noGrp="1"/>
          </p:cNvSpPr>
          <p:nvPr>
            <p:ph idx="1"/>
          </p:nvPr>
        </p:nvSpPr>
        <p:spPr>
          <a:xfrm>
            <a:off x="254833" y="1676400"/>
            <a:ext cx="10413167" cy="5181600"/>
          </a:xfrm>
        </p:spPr>
        <p:txBody>
          <a:bodyPr>
            <a:normAutofit/>
          </a:bodyPr>
          <a:lstStyle/>
          <a:p>
            <a:pPr xmlns:a="http://schemas.openxmlformats.org/drawingml/2006/main">
              <a:buFont typeface="Wingdings" pitchFamily="2" charset="2"/>
              <a:buChar char="Ø"/>
              <a:bidi/>
            </a:pPr>
            <a:r xmlns:a="http://schemas.openxmlformats.org/drawingml/2006/main">
              <a:rPr lang="ar" sz="5400" dirty="0">
                <a:latin typeface="Times New Roman" pitchFamily="18" charset="0"/>
                <a:cs typeface="Times New Roman" pitchFamily="18" charset="0"/>
              </a:rPr>
              <a:t>عندما يبدأ الجزء السفلي من المشيمة في التكون أو عندما يبدأ عنق الرحم في التمدد، تنفصل المشيمة جزئيًا، مما يسبب نزيفًا حادًا للأم يهدد حياة المرأة.</a:t>
            </a:r>
          </a:p>
          <a:p>
            <a:pPr>
              <a:buFont typeface="Wingdings" pitchFamily="2" charset="2"/>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477649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Autofit/>
          </a:bodyPr>
          <a:lstStyle/>
          <a:p>
            <a:pPr xmlns:a="http://schemas.openxmlformats.org/drawingml/2006/main">
              <a:defRPr/>
              <a:bidi/>
            </a:pPr>
            <a:br xmlns:a="http://schemas.openxmlformats.org/drawingml/2006/main">
              <a:rPr lang="en-US" sz="6000" b="1" dirty="0">
                <a:solidFill>
                  <a:srgbClr val="C00000"/>
                </a:solidFill>
              </a:rPr>
            </a:br>
            <a:r xmlns:a="http://schemas.openxmlformats.org/drawingml/2006/main">
              <a:rPr lang="ar" sz="6000" b="1" dirty="0">
                <a:solidFill>
                  <a:srgbClr val="C00000"/>
                </a:solidFill>
                <a:latin typeface="Times New Roman" pitchFamily="18" charset="0"/>
                <a:cs typeface="Times New Roman" pitchFamily="18" charset="0"/>
              </a:rPr>
              <a:t>أنواع المشيمة </a:t>
            </a:r>
            <a:r xmlns:a="http://schemas.openxmlformats.org/drawingml/2006/main">
              <a:rPr lang="ar" sz="6000" b="1" dirty="0" err="1">
                <a:solidFill>
                  <a:srgbClr val="C00000"/>
                </a:solidFill>
                <a:latin typeface="Times New Roman" pitchFamily="18" charset="0"/>
                <a:cs typeface="Times New Roman" pitchFamily="18" charset="0"/>
              </a:rPr>
              <a:t>المنزاحة</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7286" y="1676400"/>
            <a:ext cx="11633982" cy="5181600"/>
          </a:xfrm>
        </p:spPr>
        <p:txBody>
          <a:bodyPr>
            <a:normAutofit fontScale="62500" lnSpcReduction="20000"/>
          </a:bodyPr>
          <a:lstStyle/>
          <a:p>
            <a:pPr xmlns:a="http://schemas.openxmlformats.org/drawingml/2006/main" marL="1143000" indent="-1143000">
              <a:buFont typeface="Wingdings" pitchFamily="2" charset="2"/>
              <a:buAutoNum type="arabicParenBoth"/>
              <a:defRPr/>
              <a:bidi/>
            </a:pPr>
            <a:r xmlns:a="http://schemas.openxmlformats.org/drawingml/2006/main">
              <a:rPr lang="ar" sz="6600" dirty="0">
                <a:latin typeface="Times New Roman" pitchFamily="18" charset="0"/>
                <a:cs typeface="Times New Roman" pitchFamily="18" charset="0"/>
              </a:rPr>
              <a:t>كامل أو كلي:</a:t>
            </a:r>
          </a:p>
          <a:p>
            <a:pPr xmlns:a="http://schemas.openxmlformats.org/drawingml/2006/main" marL="0" indent="0">
              <a:buNone/>
              <a:defRPr/>
              <a:bidi/>
            </a:pPr>
            <a:r xmlns:a="http://schemas.openxmlformats.org/drawingml/2006/main">
              <a:rPr lang="ar" sz="6600" dirty="0">
                <a:latin typeface="Times New Roman" pitchFamily="18" charset="0"/>
                <a:cs typeface="Times New Roman" pitchFamily="18" charset="0"/>
              </a:rPr>
              <a:t>تغطي المشيمة 360 درجة من </a:t>
            </a:r>
            <a:r xmlns:a="http://schemas.openxmlformats.org/drawingml/2006/main">
              <a:rPr lang="ar" sz="6600" dirty="0" err="1">
                <a:latin typeface="Times New Roman" pitchFamily="18" charset="0"/>
                <a:cs typeface="Times New Roman" pitchFamily="18" charset="0"/>
              </a:rPr>
              <a:t>فتحة عنق الرحم الداخلية </a:t>
            </a:r>
            <a:r xmlns:a="http://schemas.openxmlformats.org/drawingml/2006/main">
              <a:rPr lang="ar" sz="6600" dirty="0">
                <a:latin typeface="Times New Roman" pitchFamily="18" charset="0"/>
                <a:cs typeface="Times New Roman" pitchFamily="18" charset="0"/>
              </a:rPr>
              <a:t>؛</a:t>
            </a:r>
          </a:p>
          <a:p>
            <a:pPr xmlns:a="http://schemas.openxmlformats.org/drawingml/2006/main" marL="0" indent="0">
              <a:buNone/>
              <a:defRPr/>
              <a:bidi/>
            </a:pPr>
            <a:r xmlns:a="http://schemas.openxmlformats.org/drawingml/2006/main">
              <a:rPr lang="ar" sz="6600" dirty="0" err="1">
                <a:latin typeface="Times New Roman" pitchFamily="18" charset="0"/>
                <a:cs typeface="Times New Roman" pitchFamily="18" charset="0"/>
              </a:rPr>
              <a:t>الغشاء </a:t>
            </a:r>
            <a:r xmlns:a="http://schemas.openxmlformats.org/drawingml/2006/main">
              <a:rPr lang="ar" sz="6600" dirty="0">
                <a:latin typeface="Times New Roman" pitchFamily="18" charset="0"/>
                <a:cs typeface="Times New Roman" pitchFamily="18" charset="0"/>
              </a:rPr>
              <a:t>العنقي الداخلي </a:t>
            </a:r>
            <a:r xmlns:a="http://schemas.openxmlformats.org/drawingml/2006/main">
              <a:rPr lang="ar" sz="6600" dirty="0">
                <a:latin typeface="Times New Roman" pitchFamily="18" charset="0"/>
                <a:cs typeface="Times New Roman" pitchFamily="18" charset="0"/>
              </a:rPr>
              <a:t>مغطى بأنسجة المشيمة؛</a:t>
            </a:r>
          </a:p>
          <a:p>
            <a:pPr xmlns:a="http://schemas.openxmlformats.org/drawingml/2006/main" marL="0" indent="0">
              <a:buNone/>
              <a:defRPr/>
              <a:bidi/>
            </a:pPr>
            <a:r xmlns:a="http://schemas.openxmlformats.org/drawingml/2006/main">
              <a:rPr lang="ar" sz="6600" dirty="0">
                <a:latin typeface="Times New Roman" pitchFamily="18" charset="0"/>
                <a:cs typeface="Times New Roman" pitchFamily="18" charset="0"/>
              </a:rPr>
              <a:t>(3) هامشي:</a:t>
            </a:r>
          </a:p>
          <a:p>
            <a:pPr xmlns:a="http://schemas.openxmlformats.org/drawingml/2006/main" marL="0" indent="0">
              <a:buNone/>
              <a:defRPr/>
              <a:bidi/>
            </a:pPr>
            <a:r xmlns:a="http://schemas.openxmlformats.org/drawingml/2006/main">
              <a:rPr lang="ar" sz="6600" dirty="0">
                <a:latin typeface="Times New Roman" pitchFamily="18" charset="0"/>
                <a:cs typeface="Times New Roman" pitchFamily="18" charset="0"/>
              </a:rPr>
              <a:t>لا يغطي النسيج المشيمي </a:t>
            </a:r>
            <a:r xmlns:a="http://schemas.openxmlformats.org/drawingml/2006/main">
              <a:rPr lang="ar" sz="6600" dirty="0" err="1">
                <a:latin typeface="Times New Roman" pitchFamily="18" charset="0"/>
                <a:cs typeface="Times New Roman" pitchFamily="18" charset="0"/>
              </a:rPr>
              <a:t>فتحة عنق الرحم الداخلية </a:t>
            </a:r>
            <a:r xmlns:a="http://schemas.openxmlformats.org/drawingml/2006/main">
              <a:rPr lang="ar" sz="6600" dirty="0">
                <a:latin typeface="Times New Roman" pitchFamily="18" charset="0"/>
                <a:cs typeface="Times New Roman" pitchFamily="18" charset="0"/>
              </a:rPr>
              <a:t>؛</a:t>
            </a:r>
          </a:p>
          <a:p>
            <a:pPr xmlns:a="http://schemas.openxmlformats.org/drawingml/2006/main" marL="0" indent="0">
              <a:buNone/>
              <a:defRPr/>
              <a:bidi/>
            </a:pPr>
            <a:r xmlns:a="http://schemas.openxmlformats.org/drawingml/2006/main">
              <a:rPr lang="ar" sz="6600" dirty="0">
                <a:latin typeface="Times New Roman" pitchFamily="18" charset="0"/>
                <a:cs typeface="Times New Roman" pitchFamily="18" charset="0"/>
              </a:rPr>
              <a:t>(4) المنخفض:</a:t>
            </a:r>
          </a:p>
          <a:p>
            <a:pPr xmlns:a="http://schemas.openxmlformats.org/drawingml/2006/main" marL="0" indent="0">
              <a:buNone/>
              <a:defRPr/>
              <a:bidi/>
            </a:pPr>
            <a:r xmlns:a="http://schemas.openxmlformats.org/drawingml/2006/main">
              <a:rPr lang="ar" sz="6600" dirty="0" err="1">
                <a:latin typeface="Times New Roman" pitchFamily="18" charset="0"/>
                <a:cs typeface="Times New Roman" pitchFamily="18" charset="0"/>
              </a:rPr>
              <a:t>فتحة عنق </a:t>
            </a:r>
            <a:r xmlns:a="http://schemas.openxmlformats.org/drawingml/2006/main">
              <a:rPr lang="ar" sz="6600" dirty="0">
                <a:latin typeface="Times New Roman" pitchFamily="18" charset="0"/>
                <a:cs typeface="Times New Roman" pitchFamily="18" charset="0"/>
              </a:rPr>
              <a:t>الرحم الداخلية ولكنها لا تتاخمها </a:t>
            </a:r>
            <a:r xmlns:a="http://schemas.openxmlformats.org/drawingml/2006/main">
              <a:rPr lang="ar" sz="6600" dirty="0">
                <a:latin typeface="Times New Roman" pitchFamily="18" charset="0"/>
                <a:cs typeface="Times New Roman" pitchFamily="18" charset="0"/>
              </a:rPr>
              <a:t>.</a:t>
            </a:r>
          </a:p>
          <a:p>
            <a:pPr marL="0" indent="0">
              <a:buNone/>
              <a:defRPr/>
            </a:pPr>
            <a:endParaRPr lang="en-US" sz="6600" dirty="0">
              <a:latin typeface="Times New Roman" pitchFamily="18" charset="0"/>
              <a:cs typeface="Times New Roman" pitchFamily="18" charset="0"/>
            </a:endParaRPr>
          </a:p>
          <a:p>
            <a:pPr marL="0" indent="0">
              <a:buNone/>
              <a:defRPr/>
            </a:pPr>
            <a:endParaRPr lang="en-US" sz="6600" dirty="0">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41906571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Autofit/>
          </a:bodyPr>
          <a:lstStyle/>
          <a:p>
            <a:pPr xmlns:a="http://schemas.openxmlformats.org/drawingml/2006/main">
              <a:defRPr/>
              <a:bidi/>
            </a:pPr>
            <a:br xmlns:a="http://schemas.openxmlformats.org/drawingml/2006/main">
              <a:rPr lang="en-US" sz="5400" b="1" dirty="0">
                <a:solidFill>
                  <a:srgbClr val="C00000"/>
                </a:solidFill>
              </a:rPr>
            </a:br>
            <a:r xmlns:a="http://schemas.openxmlformats.org/drawingml/2006/main">
              <a:rPr lang="ar" sz="5400" b="1" dirty="0">
                <a:solidFill>
                  <a:srgbClr val="C00000"/>
                </a:solidFill>
                <a:latin typeface="Times New Roman" pitchFamily="18" charset="0"/>
                <a:cs typeface="Times New Roman" pitchFamily="18" charset="0"/>
              </a:rPr>
              <a:t>المشيمة </a:t>
            </a:r>
            <a:r xmlns:a="http://schemas.openxmlformats.org/drawingml/2006/main">
              <a:rPr lang="ar" sz="5400" b="1" dirty="0" err="1">
                <a:solidFill>
                  <a:srgbClr val="C00000"/>
                </a:solidFill>
                <a:latin typeface="Times New Roman" pitchFamily="18" charset="0"/>
                <a:cs typeface="Times New Roman" pitchFamily="18" charset="0"/>
              </a:rPr>
              <a:t>المنزاحة </a:t>
            </a:r>
            <a:r xmlns:a="http://schemas.openxmlformats.org/drawingml/2006/main">
              <a:rPr lang="ar" sz="5400" b="1" dirty="0">
                <a:solidFill>
                  <a:srgbClr val="C00000"/>
                </a:solidFill>
                <a:latin typeface="Times New Roman" pitchFamily="18" charset="0"/>
                <a:cs typeface="Times New Roman" pitchFamily="18" charset="0"/>
              </a:rPr>
              <a:t>عالية الخطورة</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57" y="1676400"/>
            <a:ext cx="11366695" cy="5029200"/>
          </a:xfrm>
        </p:spPr>
        <p:txBody>
          <a:bodyPr>
            <a:normAutofit lnSpcReduction="10000"/>
          </a:bodyPr>
          <a:lstStyle/>
          <a:p>
            <a:pPr xmlns:a="http://schemas.openxmlformats.org/drawingml/2006/main" algn="ctr">
              <a:defRPr/>
              <a:bidi/>
            </a:pPr>
            <a:r xmlns:a="http://schemas.openxmlformats.org/drawingml/2006/main">
              <a:rPr lang="ar" sz="6000" dirty="0">
                <a:latin typeface="Times New Roman" pitchFamily="18" charset="0"/>
                <a:cs typeface="Times New Roman" pitchFamily="18" charset="0"/>
              </a:rPr>
              <a:t>تعدد الفقرات الكبيرة، </a:t>
            </a:r>
            <a:r xmlns:a="http://schemas.openxmlformats.org/drawingml/2006/main">
              <a:rPr lang="ar" sz="6000" dirty="0" err="1">
                <a:latin typeface="Times New Roman" pitchFamily="18" charset="0"/>
                <a:cs typeface="Times New Roman" pitchFamily="18" charset="0"/>
              </a:rPr>
              <a:t>الفقرة </a:t>
            </a:r>
            <a:r xmlns:a="http://schemas.openxmlformats.org/drawingml/2006/main">
              <a:rPr lang="ar" sz="6000" dirty="0">
                <a:latin typeface="Times New Roman" pitchFamily="18" charset="0"/>
                <a:cs typeface="Times New Roman" pitchFamily="18" charset="0"/>
              </a:rPr>
              <a:t>5 أو أعلى.</a:t>
            </a:r>
          </a:p>
          <a:p>
            <a:pPr xmlns:a="http://schemas.openxmlformats.org/drawingml/2006/main" algn="ctr">
              <a:defRPr/>
              <a:bidi/>
            </a:pPr>
            <a:r xmlns:a="http://schemas.openxmlformats.org/drawingml/2006/main">
              <a:rPr lang="ar" sz="6000" dirty="0">
                <a:latin typeface="Times New Roman" pitchFamily="18" charset="0"/>
                <a:cs typeface="Times New Roman" pitchFamily="18" charset="0"/>
              </a:rPr>
              <a:t>عملية قيصرية سابقة.</a:t>
            </a:r>
          </a:p>
          <a:p>
            <a:pPr xmlns:a="http://schemas.openxmlformats.org/drawingml/2006/main" algn="ctr">
              <a:defRPr/>
              <a:bidi/>
            </a:pPr>
            <a:r xmlns:a="http://schemas.openxmlformats.org/drawingml/2006/main">
              <a:rPr lang="ar" sz="6000" dirty="0">
                <a:latin typeface="Times New Roman" pitchFamily="18" charset="0"/>
                <a:cs typeface="Times New Roman" pitchFamily="18" charset="0"/>
              </a:rPr>
              <a:t>لدي حمل متعدد.</a:t>
            </a:r>
          </a:p>
          <a:p>
            <a:pPr xmlns:a="http://schemas.openxmlformats.org/drawingml/2006/main" algn="ctr">
              <a:defRPr/>
              <a:bidi/>
            </a:pPr>
            <a:r xmlns:a="http://schemas.openxmlformats.org/drawingml/2006/main">
              <a:rPr lang="ar" sz="6000" dirty="0">
                <a:latin typeface="Times New Roman" pitchFamily="18" charset="0"/>
                <a:cs typeface="Times New Roman" pitchFamily="18" charset="0"/>
              </a:rPr>
              <a:t>كان لديه تهديد بالإجهاض.</a:t>
            </a:r>
          </a:p>
          <a:p>
            <a:pPr xmlns:a="http://schemas.openxmlformats.org/drawingml/2006/main" algn="ctr">
              <a:defRPr/>
              <a:bidi/>
            </a:pPr>
            <a:r xmlns:a="http://schemas.openxmlformats.org/drawingml/2006/main">
              <a:rPr lang="ar" sz="6000" dirty="0">
                <a:latin typeface="Times New Roman" pitchFamily="18" charset="0"/>
                <a:cs typeface="Times New Roman" pitchFamily="18" charset="0"/>
              </a:rPr>
              <a:t>لديك عرض غير طبيعي</a:t>
            </a:r>
          </a:p>
          <a:p>
            <a:pPr algn="ctr">
              <a:defRPr/>
            </a:pPr>
            <a:endParaRPr lang="en-US" sz="6000" dirty="0">
              <a:latin typeface="Times New Roman" pitchFamily="18" charset="0"/>
              <a:cs typeface="Times New Roman" pitchFamily="18" charset="0"/>
            </a:endParaRPr>
          </a:p>
          <a:p>
            <a:pPr algn="ctr">
              <a:defRPr/>
            </a:pPr>
            <a:endParaRPr lang="en-US" sz="4400" dirty="0"/>
          </a:p>
        </p:txBody>
      </p:sp>
    </p:spTree>
    <p:extLst>
      <p:ext uri="{BB962C8B-B14F-4D97-AF65-F5344CB8AC3E}">
        <p14:creationId xmlns:p14="http://schemas.microsoft.com/office/powerpoint/2010/main" val="415382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lgn="ctr">
              <a:defRP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عدوى الشعلة</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4911" y="1676400"/>
            <a:ext cx="11707319" cy="5181600"/>
          </a:xfrm>
        </p:spPr>
        <p:txBody>
          <a:bodyPr>
            <a:noAutofit/>
          </a:bodyPr>
          <a:lstStyle/>
          <a:p>
            <a:pPr xmlns:a="http://schemas.openxmlformats.org/drawingml/2006/main">
              <a:buFont typeface="Wingdings" pitchFamily="2" charset="2"/>
              <a:buNone/>
              <a:defRPr/>
              <a:bidi/>
            </a:pPr>
            <a:r xmlns:a="http://schemas.openxmlformats.org/drawingml/2006/main">
              <a:rPr lang="ar" sz="3600" dirty="0">
                <a:latin typeface="Times New Roman" pitchFamily="18" charset="0"/>
                <a:cs typeface="Times New Roman" pitchFamily="18" charset="0"/>
              </a:rPr>
              <a:t>الاختصار </a:t>
            </a:r>
            <a:r xmlns:a="http://schemas.openxmlformats.org/drawingml/2006/main">
              <a:rPr lang="ar" sz="3600" b="1" i="1" dirty="0">
                <a:solidFill>
                  <a:srgbClr val="C00000"/>
                </a:solidFill>
                <a:latin typeface="Times New Roman" pitchFamily="18" charset="0"/>
                <a:cs typeface="Times New Roman" pitchFamily="18" charset="0"/>
              </a:rPr>
              <a:t>TORCH </a:t>
            </a:r>
            <a:r xmlns:a="http://schemas.openxmlformats.org/drawingml/2006/main">
              <a:rPr lang="ar" sz="3600" dirty="0">
                <a:latin typeface="Times New Roman" pitchFamily="18" charset="0"/>
                <a:cs typeface="Times New Roman" pitchFamily="18" charset="0"/>
              </a:rPr>
              <a:t>لوصف العدوى التي يمكن أن تكون مدمرة للجنين أو المولود الجديد</a:t>
            </a:r>
          </a:p>
          <a:p>
            <a:pPr xmlns:a="http://schemas.openxmlformats.org/drawingml/2006/main" algn="ctr">
              <a:buFont typeface="Wingdings" pitchFamily="2" charset="2"/>
              <a:buNone/>
              <a:defRPr/>
              <a:bidi/>
            </a:pPr>
            <a:r xmlns:a="http://schemas.openxmlformats.org/drawingml/2006/main">
              <a:rPr lang="ar" sz="4400" b="1" dirty="0">
                <a:latin typeface="Times New Roman" pitchFamily="18" charset="0"/>
                <a:cs typeface="Times New Roman" pitchFamily="18" charset="0"/>
              </a:rPr>
              <a:t>داء </a:t>
            </a:r>
            <a:r xmlns:a="http://schemas.openxmlformats.org/drawingml/2006/main">
              <a:rPr lang="ar" sz="4400" dirty="0">
                <a:latin typeface="Times New Roman" pitchFamily="18" charset="0"/>
                <a:cs typeface="Times New Roman" pitchFamily="18" charset="0"/>
              </a:rPr>
              <a:t>المقوسات</a:t>
            </a:r>
          </a:p>
          <a:p>
            <a:pPr xmlns:a="http://schemas.openxmlformats.org/drawingml/2006/main" algn="ctr">
              <a:buFont typeface="Wingdings" pitchFamily="2" charset="2"/>
              <a:buNone/>
              <a:defRPr/>
              <a:bidi/>
            </a:pPr>
            <a:r xmlns:a="http://schemas.openxmlformats.org/drawingml/2006/main">
              <a:rPr lang="ar" sz="4400" b="1" dirty="0">
                <a:latin typeface="Times New Roman" pitchFamily="18" charset="0"/>
                <a:cs typeface="Times New Roman" pitchFamily="18" charset="0"/>
              </a:rPr>
              <a:t>أو </a:t>
            </a:r>
            <a:r xmlns:a="http://schemas.openxmlformats.org/drawingml/2006/main">
              <a:rPr lang="ar" sz="4400" dirty="0">
                <a:latin typeface="Times New Roman" pitchFamily="18" charset="0"/>
                <a:cs typeface="Times New Roman" pitchFamily="18" charset="0"/>
              </a:rPr>
              <a:t>عدوى أخرى</a:t>
            </a:r>
          </a:p>
          <a:p>
            <a:pPr xmlns:a="http://schemas.openxmlformats.org/drawingml/2006/main" algn="ctr">
              <a:buFont typeface="Wingdings" pitchFamily="2" charset="2"/>
              <a:buNone/>
              <a:defRPr/>
              <a:bidi/>
            </a:pPr>
            <a:r xmlns:a="http://schemas.openxmlformats.org/drawingml/2006/main">
              <a:rPr lang="ar" sz="4400" dirty="0">
                <a:latin typeface="Times New Roman" pitchFamily="18" charset="0"/>
                <a:cs typeface="Times New Roman" pitchFamily="18" charset="0"/>
              </a:rPr>
              <a:t>الحصبة </a:t>
            </a:r>
            <a:r xmlns:a="http://schemas.openxmlformats.org/drawingml/2006/main">
              <a:rPr lang="ar" sz="4400" b="1" dirty="0">
                <a:latin typeface="Times New Roman" pitchFamily="18" charset="0"/>
                <a:cs typeface="Times New Roman" pitchFamily="18" charset="0"/>
              </a:rPr>
              <a:t>الألمانية</a:t>
            </a:r>
          </a:p>
          <a:p>
            <a:pPr xmlns:a="http://schemas.openxmlformats.org/drawingml/2006/main" algn="ctr">
              <a:buFont typeface="Wingdings" pitchFamily="2" charset="2"/>
              <a:buNone/>
              <a:defRPr/>
              <a:bidi/>
            </a:pPr>
            <a:r xmlns:a="http://schemas.openxmlformats.org/drawingml/2006/main">
              <a:rPr lang="ar" sz="4400" b="1" dirty="0">
                <a:latin typeface="Times New Roman" pitchFamily="18" charset="0"/>
                <a:cs typeface="Times New Roman" pitchFamily="18" charset="0"/>
              </a:rPr>
              <a:t>فيروس </a:t>
            </a:r>
            <a:r xmlns:a="http://schemas.openxmlformats.org/drawingml/2006/main">
              <a:rPr lang="ar" sz="4400" dirty="0">
                <a:latin typeface="Times New Roman" pitchFamily="18" charset="0"/>
                <a:cs typeface="Times New Roman" pitchFamily="18" charset="0"/>
              </a:rPr>
              <a:t>مضخم للخلايا</a:t>
            </a:r>
          </a:p>
          <a:p>
            <a:pPr xmlns:a="http://schemas.openxmlformats.org/drawingml/2006/main" algn="ctr">
              <a:buFont typeface="Wingdings" pitchFamily="2" charset="2"/>
              <a:buNone/>
              <a:defRPr/>
              <a:bidi/>
            </a:pPr>
            <a:r xmlns:a="http://schemas.openxmlformats.org/drawingml/2006/main">
              <a:rPr lang="ar" sz="4400" b="1" dirty="0">
                <a:latin typeface="Times New Roman" pitchFamily="18" charset="0"/>
                <a:cs typeface="Times New Roman" pitchFamily="18" charset="0"/>
              </a:rPr>
              <a:t>الهربس</a:t>
            </a:r>
            <a:r xmlns:a="http://schemas.openxmlformats.org/drawingml/2006/main">
              <a:rPr lang="ar" sz="4400" dirty="0">
                <a:latin typeface="Times New Roman" pitchFamily="18" charset="0"/>
                <a:cs typeface="Times New Roman" pitchFamily="18" charset="0"/>
              </a:rPr>
              <a:t>​</a:t>
            </a:r>
          </a:p>
          <a:p>
            <a:pPr>
              <a:defRPr/>
            </a:pPr>
            <a:endParaRPr lang="en-US" sz="3600" dirty="0"/>
          </a:p>
        </p:txBody>
      </p:sp>
    </p:spTree>
    <p:extLst>
      <p:ext uri="{BB962C8B-B14F-4D97-AF65-F5344CB8AC3E}">
        <p14:creationId xmlns:p14="http://schemas.microsoft.com/office/powerpoint/2010/main" val="39648444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11605846" cy="1600200"/>
          </a:xfrm>
          <a:solidFill>
            <a:schemeClr val="bg1"/>
          </a:solidFill>
        </p:spPr>
        <p:txBody>
          <a:bodyPr>
            <a:normAutofit fontScale="90000"/>
          </a:bodyPr>
          <a:lstStyle/>
          <a:p>
            <a:pPr xmlns:a="http://schemas.openxmlformats.org/drawingml/2006/main" algn="ctr">
              <a:defRPr/>
              <a:bidi/>
            </a:pPr>
            <a:br xmlns:a="http://schemas.openxmlformats.org/drawingml/2006/main">
              <a:rPr lang="en-US" b="1" i="1" u="sng" dirty="0">
                <a:solidFill>
                  <a:schemeClr val="tx1"/>
                </a:solidFill>
              </a:rPr>
            </a:br>
            <a:br xmlns:a="http://schemas.openxmlformats.org/drawingml/2006/main">
              <a:rPr lang="en-US" b="1" i="1" u="sng" dirty="0">
                <a:solidFill>
                  <a:schemeClr val="tx1"/>
                </a:solidFill>
              </a:rPr>
            </a:br>
            <a:r xmlns:a="http://schemas.openxmlformats.org/drawingml/2006/main">
              <a:rPr lang="ar" sz="4900" b="1" dirty="0">
                <a:solidFill>
                  <a:srgbClr val="C00000"/>
                </a:solidFill>
                <a:latin typeface="Times New Roman" pitchFamily="18" charset="0"/>
                <a:cs typeface="Times New Roman" pitchFamily="18" charset="0"/>
              </a:rPr>
              <a:t>علامات وأعراض المشيمة </a:t>
            </a:r>
            <a:r xmlns:a="http://schemas.openxmlformats.org/drawingml/2006/main">
              <a:rPr lang="ar" sz="4900" b="1" dirty="0" err="1">
                <a:solidFill>
                  <a:srgbClr val="C00000"/>
                </a:solidFill>
                <a:latin typeface="Times New Roman" pitchFamily="18" charset="0"/>
                <a:cs typeface="Times New Roman" pitchFamily="18" charset="0"/>
              </a:rPr>
              <a:t>المنزاحة </a:t>
            </a:r>
            <a:r xmlns:a="http://schemas.openxmlformats.org/drawingml/2006/main">
              <a:rPr lang="ar" sz="4900" b="1" dirty="0">
                <a:solidFill>
                  <a:srgbClr val="C00000"/>
                </a:solidFill>
                <a:latin typeface="Times New Roman" pitchFamily="18" charset="0"/>
                <a:cs typeface="Times New Roman" pitchFamily="18" charset="0"/>
              </a:rPr>
              <a:t>:</a:t>
            </a:r>
            <a:br xmlns:a="http://schemas.openxmlformats.org/drawingml/2006/main">
              <a:rPr lang="en-US" sz="4900" b="1" dirty="0">
                <a:solidFill>
                  <a:srgbClr val="C00000"/>
                </a:solidFill>
                <a:latin typeface="Times New Roman" pitchFamily="18" charset="0"/>
                <a:cs typeface="Times New Roman" pitchFamily="18" charset="0"/>
              </a:rPr>
            </a:br>
            <a:br xmlns:a="http://schemas.openxmlformats.org/drawingml/2006/main">
              <a:rPr lang="en-US" dirty="0">
                <a:solidFill>
                  <a:schemeClr val="tx1"/>
                </a:solidFill>
                <a:effectLst/>
                <a:latin typeface="Times New Roman" pitchFamily="18" charset="0"/>
                <a:cs typeface="Times New Roman" pitchFamily="18" charset="0"/>
              </a:rPr>
            </a:b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389123" name="Content Placeholder 2"/>
          <p:cNvSpPr>
            <a:spLocks noGrp="1"/>
          </p:cNvSpPr>
          <p:nvPr>
            <p:ph idx="1"/>
          </p:nvPr>
        </p:nvSpPr>
        <p:spPr>
          <a:xfrm>
            <a:off x="0" y="1349115"/>
            <a:ext cx="12192000" cy="5508885"/>
          </a:xfrm>
        </p:spPr>
        <p:txBody>
          <a:bodyPr>
            <a:noAutofit/>
          </a:bodyPr>
          <a:lstStyle/>
          <a:p>
            <a:pPr xmlns:a="http://schemas.openxmlformats.org/drawingml/2006/main">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نزيف أحمر فاتح غير مؤلم</a:t>
            </a:r>
          </a:p>
          <a:p>
            <a:pPr xmlns:a="http://schemas.openxmlformats.org/drawingml/2006/main">
              <a:lnSpc>
                <a:spcPct val="100000"/>
              </a:lnSpc>
              <a:buFont typeface="Wingdings" pitchFamily="2" charset="2"/>
              <a:buChar char="§"/>
              <a:bidi/>
            </a:pPr>
            <a:r xmlns:a="http://schemas.openxmlformats.org/drawingml/2006/main">
              <a:rPr lang="ar" sz="4000" dirty="0">
                <a:solidFill>
                  <a:schemeClr val="tx1"/>
                </a:solidFill>
                <a:effectLst/>
                <a:latin typeface="Times New Roman" pitchFamily="18" charset="0"/>
                <a:cs typeface="Times New Roman" pitchFamily="18" charset="0"/>
              </a:rPr>
              <a:t>حركات الجنين </a:t>
            </a:r>
            <a:r xmlns:a="http://schemas.openxmlformats.org/drawingml/2006/main">
              <a:rPr lang="ar" sz="4000" dirty="0">
                <a:latin typeface="Times New Roman" pitchFamily="18" charset="0"/>
                <a:cs typeface="Times New Roman" pitchFamily="18" charset="0"/>
              </a:rPr>
              <a:t>وقلب الجنين موجودة</a:t>
            </a:r>
            <a:endParaRPr xmlns:a="http://schemas.openxmlformats.org/drawingml/2006/main" lang="en-US" sz="4000" dirty="0">
              <a:solidFill>
                <a:schemeClr val="tx1"/>
              </a:solidFill>
              <a:effectLst/>
              <a:latin typeface="Times New Roman" pitchFamily="18" charset="0"/>
              <a:cs typeface="Times New Roman" pitchFamily="18" charset="0"/>
            </a:endParaRPr>
          </a:p>
          <a:p>
            <a:pPr xmlns:a="http://schemas.openxmlformats.org/drawingml/2006/main">
              <a:lnSpc>
                <a:spcPct val="100000"/>
              </a:lnSpc>
              <a:buFont typeface="Wingdings" pitchFamily="2" charset="2"/>
              <a:buChar char="§"/>
              <a:bidi/>
            </a:pPr>
            <a:r xmlns:a="http://schemas.openxmlformats.org/drawingml/2006/main">
              <a:rPr lang="ar" sz="4000" dirty="0" err="1">
                <a:solidFill>
                  <a:schemeClr val="tx1"/>
                </a:solidFill>
                <a:effectLst/>
                <a:latin typeface="Times New Roman" pitchFamily="18" charset="0"/>
                <a:cs typeface="Times New Roman" pitchFamily="18" charset="0"/>
              </a:rPr>
              <a:t>الهيموجلوبين </a:t>
            </a:r>
            <a:r xmlns:a="http://schemas.openxmlformats.org/drawingml/2006/main">
              <a:rPr lang="ar" sz="4000" dirty="0">
                <a:solidFill>
                  <a:schemeClr val="tx1"/>
                </a:solidFill>
                <a:effectLst/>
                <a:latin typeface="Times New Roman" pitchFamily="18" charset="0"/>
                <a:cs typeface="Times New Roman" pitchFamily="18" charset="0"/>
              </a:rPr>
              <a:t>لدى المريض </a:t>
            </a:r>
            <a:r xmlns:a="http://schemas.openxmlformats.org/drawingml/2006/main">
              <a:rPr lang="ar" sz="4000" dirty="0">
                <a:solidFill>
                  <a:schemeClr val="tx1"/>
                </a:solidFill>
                <a:effectLst/>
                <a:latin typeface="Times New Roman" pitchFamily="18" charset="0"/>
                <a:cs typeface="Times New Roman" pitchFamily="18" charset="0"/>
              </a:rPr>
              <a:t>طبيعيًا أو منخفضًا اعتمادًا على كمية فقدان الدم.</a:t>
            </a:r>
          </a:p>
          <a:p>
            <a:pPr xmlns:a="http://schemas.openxmlformats.org/drawingml/2006/main">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الرحم ناعم وغير مؤلم عند لمسه.</a:t>
            </a:r>
          </a:p>
          <a:p>
            <a:pPr xmlns:a="http://schemas.openxmlformats.org/drawingml/2006/main">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الرحم ليس أكبر مما ينبغي أن يكون لمواعيد المريضة.</a:t>
            </a:r>
          </a:p>
          <a:p>
            <a:pPr xmlns:a="http://schemas.openxmlformats.org/drawingml/2006/main">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يمكن تحسس أجزاء الجنين بسهولة</a:t>
            </a:r>
            <a:endParaRPr xmlns:a="http://schemas.openxmlformats.org/drawingml/2006/main" lang="en-US" sz="4400"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310812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Autofit/>
          </a:bodyPr>
          <a:lstStyle/>
          <a:p>
            <a:pPr xmlns:a="http://schemas.openxmlformats.org/drawingml/2006/main">
              <a:defRPr/>
              <a:bidi/>
            </a:pPr>
            <a:br xmlns:a="http://schemas.openxmlformats.org/drawingml/2006/main">
              <a:rPr lang="en-US" sz="4800" b="1" i="1" dirty="0">
                <a:solidFill>
                  <a:srgbClr val="C00000"/>
                </a:solidFill>
              </a:rPr>
            </a:br>
            <a:r xmlns:a="http://schemas.openxmlformats.org/drawingml/2006/main">
              <a:rPr lang="ar" sz="4800" b="1" dirty="0">
                <a:solidFill>
                  <a:srgbClr val="C00000"/>
                </a:solidFill>
                <a:latin typeface="Times New Roman" pitchFamily="18" charset="0"/>
                <a:cs typeface="Times New Roman" pitchFamily="18" charset="0"/>
              </a:rPr>
              <a:t>تشخيص المشيمة </a:t>
            </a:r>
            <a:r xmlns:a="http://schemas.openxmlformats.org/drawingml/2006/main">
              <a:rPr lang="ar" sz="4800" b="1" dirty="0" err="1">
                <a:solidFill>
                  <a:srgbClr val="C00000"/>
                </a:solidFill>
                <a:latin typeface="Times New Roman" pitchFamily="18" charset="0"/>
                <a:cs typeface="Times New Roman" pitchFamily="18" charset="0"/>
              </a:rPr>
              <a:t>المنزاحة </a:t>
            </a:r>
            <a:r xmlns:a="http://schemas.openxmlformats.org/drawingml/2006/main">
              <a:rPr lang="ar" sz="4800" b="1" dirty="0">
                <a:solidFill>
                  <a:srgbClr val="C00000"/>
                </a:solidFill>
                <a:latin typeface="Times New Roman" pitchFamily="18" charset="0"/>
                <a:cs typeface="Times New Roman" pitchFamily="18" charset="0"/>
              </a:rPr>
              <a:t>:</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91171" name="Content Placeholder 2"/>
          <p:cNvSpPr>
            <a:spLocks noGrp="1"/>
          </p:cNvSpPr>
          <p:nvPr>
            <p:ph idx="1"/>
          </p:nvPr>
        </p:nvSpPr>
        <p:spPr>
          <a:xfrm>
            <a:off x="436097" y="1676400"/>
            <a:ext cx="11479237" cy="5181600"/>
          </a:xfrm>
        </p:spPr>
        <p:txBody>
          <a:bodyPr/>
          <a:lstStyle/>
          <a:p>
            <a:pPr xmlns:a="http://schemas.openxmlformats.org/drawingml/2006/main">
              <a:buFont typeface="Wingdings" pitchFamily="2" charset="2"/>
              <a:buNone/>
              <a:bidi/>
            </a:pPr>
            <a:r xmlns:a="http://schemas.openxmlformats.org/drawingml/2006/main">
              <a:rPr lang="ar" sz="4000" dirty="0" err="1">
                <a:latin typeface="Times New Roman" pitchFamily="18" charset="0"/>
                <a:cs typeface="Times New Roman" pitchFamily="18" charset="0"/>
              </a:rPr>
              <a:t>الموجات فوق الصوتية </a:t>
            </a:r>
            <a:r xmlns:a="http://schemas.openxmlformats.org/drawingml/2006/main">
              <a:rPr lang="ar" sz="4000" dirty="0">
                <a:latin typeface="Times New Roman" pitchFamily="18" charset="0"/>
                <a:cs typeface="Times New Roman" pitchFamily="18" charset="0"/>
              </a:rPr>
              <a:t>هي الاختبار المفضل لتأكيد المشيمة </a:t>
            </a:r>
            <a:r xmlns:a="http://schemas.openxmlformats.org/drawingml/2006/main">
              <a:rPr lang="ar" sz="4000" dirty="0" err="1">
                <a:latin typeface="Times New Roman" pitchFamily="18" charset="0"/>
                <a:cs typeface="Times New Roman" pitchFamily="18" charset="0"/>
              </a:rPr>
              <a:t>المنزاحة</a:t>
            </a:r>
            <a:endParaRPr xmlns:a="http://schemas.openxmlformats.org/drawingml/2006/main" lang="en-US" sz="4000" dirty="0">
              <a:latin typeface="Times New Roman" pitchFamily="18" charset="0"/>
              <a:cs typeface="Times New Roman" pitchFamily="18" charset="0"/>
            </a:endParaRPr>
          </a:p>
          <a:p>
            <a:pPr>
              <a:buFont typeface="Wingdings" pitchFamily="2" charset="2"/>
              <a:buNone/>
            </a:pPr>
            <a:endParaRPr lang="en-US"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930433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A48E-6535-0182-F5AB-49A59817D9A9}"/>
              </a:ext>
            </a:extLst>
          </p:cNvPr>
          <p:cNvSpPr>
            <a:spLocks noGrp="1"/>
          </p:cNvSpPr>
          <p:nvPr>
            <p:ph type="title"/>
          </p:nvPr>
        </p:nvSpPr>
        <p:spPr>
          <a:xfrm>
            <a:off x="314793" y="365125"/>
            <a:ext cx="11617377" cy="1325563"/>
          </a:xfrm>
        </p:spPr>
        <p:txBody>
          <a:bodyPr>
            <a:normAutofit fontScale="90000"/>
          </a:bodyPr>
          <a:lstStyle/>
          <a:p>
            <a:br xmlns:a="http://schemas.openxmlformats.org/drawingml/2006/main">
              <a:rPr lang="en-US" b="1" dirty="0">
                <a:solidFill>
                  <a:srgbClr val="C00000"/>
                </a:solidFill>
                <a:effectLst/>
                <a:latin typeface="Times New Roman" pitchFamily="18" charset="0"/>
                <a:cs typeface="Times New Roman" pitchFamily="18" charset="0"/>
              </a:rPr>
            </a:br>
            <a:r xmlns:a="http://schemas.openxmlformats.org/drawingml/2006/main">
              <a:rPr lang="ar" b="1" dirty="0">
                <a:solidFill>
                  <a:srgbClr val="C00000"/>
                </a:solidFill>
                <a:effectLst/>
                <a:latin typeface="Times New Roman" pitchFamily="18" charset="0"/>
                <a:cs typeface="Times New Roman" pitchFamily="18" charset="0"/>
              </a:rPr>
              <a:t>3. </a:t>
            </a:r>
            <a:r xmlns:a="http://schemas.openxmlformats.org/drawingml/2006/main">
              <a:rPr lang="ar" b="1" dirty="0" err="1">
                <a:solidFill>
                  <a:srgbClr val="C00000"/>
                </a:solidFill>
                <a:effectLst/>
                <a:latin typeface="Times New Roman" pitchFamily="18" charset="0"/>
                <a:cs typeface="Times New Roman" pitchFamily="18" charset="0"/>
              </a:rPr>
              <a:t>نزيف ما قبل الولادة </a:t>
            </a:r>
            <a:r xmlns:a="http://schemas.openxmlformats.org/drawingml/2006/main">
              <a:rPr lang="ar" b="1" dirty="0">
                <a:solidFill>
                  <a:srgbClr val="C00000"/>
                </a:solidFill>
                <a:effectLst/>
                <a:latin typeface="Times New Roman" pitchFamily="18" charset="0"/>
                <a:cs typeface="Times New Roman" pitchFamily="18" charset="0"/>
              </a:rPr>
              <a:t>لسبب غير معروف</a:t>
            </a:r>
            <a:br xmlns:a="http://schemas.openxmlformats.org/drawingml/2006/main">
              <a:rPr lang="en-US" dirty="0">
                <a:solidFill>
                  <a:srgbClr val="C00000"/>
                </a:solidFill>
                <a:effectLst/>
                <a:latin typeface="Times New Roman" pitchFamily="18" charset="0"/>
                <a:cs typeface="Times New Roman" pitchFamily="18" charset="0"/>
              </a:rPr>
            </a:br>
            <a:endParaRPr xmlns:a="http://schemas.openxmlformats.org/drawingml/2006/main" lang="en-US" dirty="0"/>
          </a:p>
        </p:txBody>
      </p:sp>
      <p:pic>
        <p:nvPicPr>
          <p:cNvPr id="2050" name="Picture 2" descr="Antepartum haemorrhage Flashcards | Quizlet">
            <a:extLst>
              <a:ext uri="{FF2B5EF4-FFF2-40B4-BE49-F238E27FC236}">
                <a16:creationId xmlns:a16="http://schemas.microsoft.com/office/drawing/2014/main" id="{306F0220-8ED8-943E-43D7-CC560326DA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3809" y="1690688"/>
            <a:ext cx="9539991" cy="499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711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itle 1"/>
          <p:cNvSpPr>
            <a:spLocks noGrp="1"/>
          </p:cNvSpPr>
          <p:nvPr>
            <p:ph type="title"/>
          </p:nvPr>
        </p:nvSpPr>
        <p:spPr>
          <a:xfrm>
            <a:off x="389744" y="0"/>
            <a:ext cx="11347554" cy="1752600"/>
          </a:xfrm>
          <a:solidFill>
            <a:schemeClr val="bg1"/>
          </a:solidFill>
        </p:spPr>
        <p:txBody>
          <a:bodyPr>
            <a:normAutofit fontScale="90000"/>
          </a:bodyPr>
          <a:lstStyle/>
          <a:p>
            <a:br xmlns:a="http://schemas.openxmlformats.org/drawingml/2006/main">
              <a:rPr lang="en-US" b="1" dirty="0">
                <a:solidFill>
                  <a:srgbClr val="C00000"/>
                </a:solidFill>
                <a:effectLst/>
                <a:latin typeface="Times New Roman" pitchFamily="18" charset="0"/>
                <a:cs typeface="Times New Roman" pitchFamily="18" charset="0"/>
              </a:rPr>
            </a:br>
            <a:r xmlns:a="http://schemas.openxmlformats.org/drawingml/2006/main">
              <a:rPr lang="ar" b="1" dirty="0">
                <a:solidFill>
                  <a:srgbClr val="C00000"/>
                </a:solidFill>
                <a:effectLst/>
                <a:latin typeface="Times New Roman" pitchFamily="18" charset="0"/>
                <a:cs typeface="Times New Roman" pitchFamily="18" charset="0"/>
              </a:rPr>
              <a:t>3. </a:t>
            </a:r>
            <a:r xmlns:a="http://schemas.openxmlformats.org/drawingml/2006/main">
              <a:rPr lang="ar" b="1" dirty="0" err="1">
                <a:solidFill>
                  <a:srgbClr val="C00000"/>
                </a:solidFill>
                <a:effectLst/>
                <a:latin typeface="Times New Roman" pitchFamily="18" charset="0"/>
                <a:cs typeface="Times New Roman" pitchFamily="18" charset="0"/>
              </a:rPr>
              <a:t>نزيف ما قبل الولادة </a:t>
            </a:r>
            <a:r xmlns:a="http://schemas.openxmlformats.org/drawingml/2006/main">
              <a:rPr lang="ar" b="1" dirty="0">
                <a:solidFill>
                  <a:srgbClr val="C00000"/>
                </a:solidFill>
                <a:effectLst/>
                <a:latin typeface="Times New Roman" pitchFamily="18" charset="0"/>
                <a:cs typeface="Times New Roman" pitchFamily="18" charset="0"/>
              </a:rPr>
              <a:t>لسبب غير معروف</a:t>
            </a:r>
            <a:br xmlns:a="http://schemas.openxmlformats.org/drawingml/2006/main">
              <a:rPr lang="en-US" dirty="0">
                <a:solidFill>
                  <a:srgbClr val="C00000"/>
                </a:solidFill>
                <a:effectLst/>
                <a:latin typeface="Times New Roman" pitchFamily="18" charset="0"/>
                <a:cs typeface="Times New Roman" pitchFamily="18" charset="0"/>
              </a:rPr>
            </a:br>
            <a:endParaRPr xmlns:a="http://schemas.openxmlformats.org/drawingml/2006/main" lang="en-US" dirty="0">
              <a:solidFill>
                <a:srgbClr val="C00000"/>
              </a:solidFill>
              <a:effectLst/>
              <a:latin typeface="Times New Roman" pitchFamily="18" charset="0"/>
              <a:cs typeface="Times New Roman" pitchFamily="18" charset="0"/>
            </a:endParaRPr>
          </a:p>
        </p:txBody>
      </p:sp>
      <p:sp>
        <p:nvSpPr>
          <p:cNvPr id="392195" name="Content Placeholder 2"/>
          <p:cNvSpPr>
            <a:spLocks noGrp="1"/>
          </p:cNvSpPr>
          <p:nvPr>
            <p:ph idx="1"/>
          </p:nvPr>
        </p:nvSpPr>
        <p:spPr>
          <a:xfrm>
            <a:off x="253217" y="1752600"/>
            <a:ext cx="11774659" cy="5105400"/>
          </a:xfrm>
        </p:spPr>
        <p:txBody>
          <a:bodyPr/>
          <a:lstStyle/>
          <a:p>
            <a:r xmlns:a="http://schemas.openxmlformats.org/drawingml/2006/main">
              <a:rPr lang="ar" sz="4800" dirty="0">
                <a:latin typeface="Times New Roman" pitchFamily="18" charset="0"/>
                <a:cs typeface="Times New Roman" pitchFamily="18" charset="0"/>
              </a:rPr>
              <a:t>يمكن العثور على </a:t>
            </a:r>
            <a:r xmlns:a="http://schemas.openxmlformats.org/drawingml/2006/main">
              <a:rPr lang="ar" sz="4800" dirty="0">
                <a:latin typeface="Times New Roman" pitchFamily="18" charset="0"/>
                <a:cs typeface="Times New Roman" pitchFamily="18" charset="0"/>
              </a:rPr>
              <a:t>سبب غير معروف للنزيف </a:t>
            </a:r>
            <a:r xmlns:a="http://schemas.openxmlformats.org/drawingml/2006/main">
              <a:rPr lang="ar" sz="4800" dirty="0" err="1">
                <a:latin typeface="Times New Roman" pitchFamily="18" charset="0"/>
                <a:cs typeface="Times New Roman" pitchFamily="18" charset="0"/>
              </a:rPr>
              <a:t>.</a:t>
            </a:r>
          </a:p>
          <a:p>
            <a:pPr xmlns:a="http://schemas.openxmlformats.org/drawingml/2006/main">
              <a:buFont typeface="Wingdings" pitchFamily="2" charset="2"/>
              <a:buNone/>
              <a:bidi/>
            </a:pPr>
            <a:r xmlns:a="http://schemas.openxmlformats.org/drawingml/2006/main">
              <a:rPr lang="ar" sz="4800" u="sng" dirty="0">
                <a:latin typeface="Times New Roman" pitchFamily="18" charset="0"/>
                <a:cs typeface="Times New Roman" pitchFamily="18" charset="0"/>
              </a:rPr>
              <a:t>المرضى الذين لديهم العوامل التالية: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1- </a:t>
            </a:r>
            <a:r xmlns:a="http://schemas.openxmlformats.org/drawingml/2006/main">
              <a:rPr lang="ar" sz="4800" dirty="0" err="1">
                <a:latin typeface="Times New Roman" pitchFamily="18" charset="0"/>
                <a:cs typeface="Times New Roman" pitchFamily="18" charset="0"/>
              </a:rPr>
              <a:t>نزيف خفيف قبل الولادة </a:t>
            </a:r>
            <a:r xmlns:a="http://schemas.openxmlformats.org/drawingml/2006/main">
              <a:rPr lang="ar" sz="4800" dirty="0">
                <a:latin typeface="Times New Roman" pitchFamily="18" charset="0"/>
                <a:cs typeface="Times New Roman" pitchFamily="18" charset="0"/>
              </a:rPr>
              <a:t>عندما لا توجد أي علامات صدمة وحالة الجنين جيدة.</a:t>
            </a:r>
          </a:p>
          <a:p>
            <a:endParaRPr lang="en-US"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999667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itle 1"/>
          <p:cNvSpPr>
            <a:spLocks noGrp="1"/>
          </p:cNvSpPr>
          <p:nvPr>
            <p:ph type="title"/>
          </p:nvPr>
        </p:nvSpPr>
        <p:spPr>
          <a:xfrm>
            <a:off x="1524000" y="0"/>
            <a:ext cx="9144000" cy="1752600"/>
          </a:xfrm>
          <a:solidFill>
            <a:schemeClr val="bg1"/>
          </a:solidFill>
        </p:spPr>
        <p:txBody>
          <a:bodyPr>
            <a:normAutofit fontScale="90000"/>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3. </a:t>
            </a:r>
            <a:r xmlns:a="http://schemas.openxmlformats.org/drawingml/2006/main">
              <a:rPr lang="ar" b="1" dirty="0" err="1">
                <a:solidFill>
                  <a:srgbClr val="C00000"/>
                </a:solidFill>
                <a:latin typeface="Times New Roman" pitchFamily="18" charset="0"/>
                <a:cs typeface="Times New Roman" pitchFamily="18" charset="0"/>
              </a:rPr>
              <a:t>نزيف ما قبل الولادة </a:t>
            </a:r>
            <a:r xmlns:a="http://schemas.openxmlformats.org/drawingml/2006/main">
              <a:rPr lang="ar" b="1" dirty="0">
                <a:solidFill>
                  <a:srgbClr val="C00000"/>
                </a:solidFill>
                <a:latin typeface="Times New Roman" pitchFamily="18" charset="0"/>
                <a:cs typeface="Times New Roman" pitchFamily="18" charset="0"/>
              </a:rPr>
              <a:t>لسبب غير معروف</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chemeClr val="tx1"/>
              </a:solidFill>
              <a:effectLst/>
            </a:endParaRPr>
          </a:p>
        </p:txBody>
      </p:sp>
      <p:sp>
        <p:nvSpPr>
          <p:cNvPr id="393219" name="Content Placeholder 2"/>
          <p:cNvSpPr>
            <a:spLocks noGrp="1"/>
          </p:cNvSpPr>
          <p:nvPr>
            <p:ph idx="1"/>
          </p:nvPr>
        </p:nvSpPr>
        <p:spPr>
          <a:xfrm>
            <a:off x="351692" y="1905000"/>
            <a:ext cx="11840308" cy="4953000"/>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2- عندما لا يشير التاريخ والفحص إلى وجود انفصال شديد </a:t>
            </a:r>
            <a:r xmlns:a="http://schemas.openxmlformats.org/drawingml/2006/main">
              <a:rPr lang="ar" sz="4400" dirty="0" err="1">
                <a:latin typeface="Times New Roman" pitchFamily="18" charset="0"/>
                <a:cs typeface="Times New Roman" pitchFamily="18" charset="0"/>
              </a:rPr>
              <a:t>للمشيمة </a:t>
            </a:r>
            <a:r xmlns:a="http://schemas.openxmlformats.org/drawingml/2006/main">
              <a:rPr lang="ar" sz="4400" dirty="0">
                <a:latin typeface="Times New Roman" pitchFamily="18" charset="0"/>
                <a:cs typeface="Times New Roman" pitchFamily="18" charset="0"/>
              </a:rPr>
              <a:t>.</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3- عندما يتم استبعاد الأسباب المحلية للنزيف عند فحص المنظار.</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4- عندما يتم استبعاد المشيمة </a:t>
            </a:r>
            <a:r xmlns:a="http://schemas.openxmlformats.org/drawingml/2006/main">
              <a:rPr lang="ar" sz="4400" dirty="0" err="1">
                <a:latin typeface="Times New Roman" pitchFamily="18" charset="0"/>
                <a:cs typeface="Times New Roman" pitchFamily="18" charset="0"/>
              </a:rPr>
              <a:t>المنزاحة </a:t>
            </a:r>
            <a:r xmlns:a="http://schemas.openxmlformats.org/drawingml/2006/main">
              <a:rPr lang="ar" sz="4400" dirty="0">
                <a:latin typeface="Times New Roman" pitchFamily="18" charset="0"/>
                <a:cs typeface="Times New Roman" pitchFamily="18" charset="0"/>
              </a:rPr>
              <a:t>عن طريق فحص الموجات فوق الصوتية.</a:t>
            </a: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6656534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8333-E3D4-65C9-267F-472D890ED745}"/>
              </a:ext>
            </a:extLst>
          </p:cNvPr>
          <p:cNvSpPr>
            <a:spLocks noGrp="1"/>
          </p:cNvSpPr>
          <p:nvPr>
            <p:ph type="title"/>
          </p:nvPr>
        </p:nvSpPr>
        <p:spPr>
          <a:xfrm>
            <a:off x="299803" y="449705"/>
            <a:ext cx="11892197" cy="1240983"/>
          </a:xfrm>
        </p:spPr>
        <p:txBody>
          <a:bodyPr>
            <a:normAutofit fontScale="90000"/>
          </a:bodyPr>
          <a:lstStyle/>
          <a:p>
            <a:br xmlns:a="http://schemas.openxmlformats.org/drawingml/2006/main">
              <a:rPr lang="en-US" sz="4400" b="1" dirty="0">
                <a:solidFill>
                  <a:srgbClr val="C00000"/>
                </a:solidFill>
                <a:latin typeface="Times New Roman" pitchFamily="18" charset="0"/>
                <a:cs typeface="Times New Roman" pitchFamily="18" charset="0"/>
              </a:rPr>
            </a:br>
            <a:r xmlns:a="http://schemas.openxmlformats.org/drawingml/2006/main">
              <a:rPr lang="ar" sz="4400" b="1" dirty="0">
                <a:solidFill>
                  <a:srgbClr val="C00000"/>
                </a:solidFill>
                <a:latin typeface="Times New Roman" pitchFamily="18" charset="0"/>
                <a:cs typeface="Times New Roman" pitchFamily="18" charset="0"/>
              </a:rPr>
              <a:t>د) التخثر المنتشر داخل الأوعية الدموية (DIC)</a:t>
            </a:r>
            <a:br xmlns:a="http://schemas.openxmlformats.org/drawingml/2006/main">
              <a:rPr lang="en-US" sz="4400" dirty="0">
                <a:solidFill>
                  <a:srgbClr val="C00000"/>
                </a:solidFill>
                <a:latin typeface="Times New Roman" pitchFamily="18" charset="0"/>
                <a:cs typeface="Times New Roman" pitchFamily="18" charset="0"/>
              </a:rPr>
            </a:br>
            <a:br xmlns:a="http://schemas.openxmlformats.org/drawingml/2006/main">
              <a:rPr lang="en-US" sz="4400" dirty="0"/>
            </a:br>
            <a:endParaRPr xmlns:a="http://schemas.openxmlformats.org/drawingml/2006/main" lang="en-US" dirty="0"/>
          </a:p>
        </p:txBody>
      </p:sp>
      <p:pic>
        <p:nvPicPr>
          <p:cNvPr id="4" name="Content Placeholder 3">
            <a:extLst>
              <a:ext uri="{FF2B5EF4-FFF2-40B4-BE49-F238E27FC236}">
                <a16:creationId xmlns:a16="http://schemas.microsoft.com/office/drawing/2014/main" id="{8DE1E202-EA8F-37EA-82A5-C1BCDE002A79}"/>
              </a:ext>
            </a:extLst>
          </p:cNvPr>
          <p:cNvPicPr>
            <a:picLocks noGrp="1" noChangeAspect="1"/>
          </p:cNvPicPr>
          <p:nvPr>
            <p:ph idx="1"/>
          </p:nvPr>
        </p:nvPicPr>
        <p:blipFill>
          <a:blip r:embed="rId2"/>
          <a:stretch>
            <a:fillRect/>
          </a:stretch>
        </p:blipFill>
        <p:spPr>
          <a:xfrm>
            <a:off x="2228144" y="2260340"/>
            <a:ext cx="7735712" cy="4351338"/>
          </a:xfrm>
          <a:prstGeom prst="rect">
            <a:avLst/>
          </a:prstGeom>
        </p:spPr>
      </p:pic>
    </p:spTree>
    <p:extLst>
      <p:ext uri="{BB962C8B-B14F-4D97-AF65-F5344CB8AC3E}">
        <p14:creationId xmlns:p14="http://schemas.microsoft.com/office/powerpoint/2010/main" val="1466775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3" y="0"/>
            <a:ext cx="11549575" cy="1676400"/>
          </a:xfrm>
          <a:solidFill>
            <a:schemeClr val="bg1"/>
          </a:solidFill>
        </p:spPr>
        <p:txBody>
          <a:bodyPr>
            <a:noAutofit/>
          </a:bodyPr>
          <a:lstStyle/>
          <a:p>
            <a:pPr xmlns:a="http://schemas.openxmlformats.org/drawingml/2006/main">
              <a:defRP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التخثر المنتشر داخل الأوعية الدموية (DIC)</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95267" name="Content Placeholder 2"/>
          <p:cNvSpPr>
            <a:spLocks noGrp="1"/>
          </p:cNvSpPr>
          <p:nvPr>
            <p:ph idx="1"/>
          </p:nvPr>
        </p:nvSpPr>
        <p:spPr>
          <a:xfrm>
            <a:off x="0" y="1676400"/>
            <a:ext cx="12192000" cy="5181600"/>
          </a:xfrm>
        </p:spPr>
        <p:txBody>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شكل مرضي من التخثر حيث يتم استهلاك عوامل التخثر إلى الحد الذي يمكن أن يحدث فيه نزيف عام</a:t>
            </a:r>
          </a:p>
        </p:txBody>
      </p:sp>
    </p:spTree>
    <p:extLst>
      <p:ext uri="{BB962C8B-B14F-4D97-AF65-F5344CB8AC3E}">
        <p14:creationId xmlns:p14="http://schemas.microsoft.com/office/powerpoint/2010/main" val="23652502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746523" cy="1676400"/>
          </a:xfrm>
          <a:solidFill>
            <a:schemeClr val="bg1"/>
          </a:solidFill>
        </p:spPr>
        <p:txBody>
          <a:bodyPr>
            <a:noAutofit/>
          </a:bodyPr>
          <a:lstStyle/>
          <a:p>
            <a:pPr xmlns:a="http://schemas.openxmlformats.org/drawingml/2006/main">
              <a:defRP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التخثر المنتشر داخل الأوعية الدموية (DIC)</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chemeClr val="tx1"/>
              </a:solidFill>
            </a:endParaRPr>
          </a:p>
        </p:txBody>
      </p:sp>
      <p:sp>
        <p:nvSpPr>
          <p:cNvPr id="396291" name="Content Placeholder 2"/>
          <p:cNvSpPr>
            <a:spLocks noGrp="1"/>
          </p:cNvSpPr>
          <p:nvPr>
            <p:ph idx="1"/>
          </p:nvPr>
        </p:nvSpPr>
        <p:spPr>
          <a:xfrm>
            <a:off x="220394" y="1424066"/>
            <a:ext cx="11971606" cy="5433934"/>
          </a:xfrm>
        </p:spPr>
        <p:txBody>
          <a:bodyPr>
            <a:normAutofit/>
          </a:bodyPr>
          <a:lstStyle/>
          <a:p>
            <a:pPr xmlns:a="http://schemas.openxmlformats.org/drawingml/2006/main" marL="0" indent="0">
              <a:buNone/>
              <a:bidi/>
            </a:pPr>
            <a:r xmlns:a="http://schemas.openxmlformats.org/drawingml/2006/main">
              <a:rPr lang="ar" sz="5400" dirty="0">
                <a:latin typeface="Times New Roman" pitchFamily="18" charset="0"/>
                <a:cs typeface="Times New Roman" pitchFamily="18" charset="0"/>
              </a:rPr>
              <a:t>يرتبط عادة بـ:</a:t>
            </a:r>
          </a:p>
          <a:p>
            <a:pPr xmlns:a="http://schemas.openxmlformats.org/drawingml/2006/main">
              <a:buFont typeface="Wingdings" pitchFamily="2" charset="2"/>
              <a:buChar char="§"/>
              <a:bidi/>
            </a:pPr>
            <a:r xmlns:a="http://schemas.openxmlformats.org/drawingml/2006/main">
              <a:rPr lang="ar" sz="5400" dirty="0" err="1">
                <a:latin typeface="Times New Roman" pitchFamily="18" charset="0"/>
                <a:cs typeface="Times New Roman" pitchFamily="18" charset="0"/>
              </a:rPr>
              <a:t>انفصال </a:t>
            </a:r>
            <a:r xmlns:a="http://schemas.openxmlformats.org/drawingml/2006/main">
              <a:rPr lang="ar" sz="5400" dirty="0">
                <a:latin typeface="Times New Roman" pitchFamily="18" charset="0"/>
                <a:cs typeface="Times New Roman" pitchFamily="18" charset="0"/>
              </a:rPr>
              <a:t>المشيمة،</a:t>
            </a:r>
          </a:p>
          <a:p>
            <a:pPr xmlns:a="http://schemas.openxmlformats.org/drawingml/2006/main">
              <a:buFont typeface="Wingdings" pitchFamily="2" charset="2"/>
              <a:buChar char="§"/>
              <a:bidi/>
            </a:pPr>
            <a:r xmlns:a="http://schemas.openxmlformats.org/drawingml/2006/main">
              <a:rPr lang="ar" sz="5400" dirty="0" err="1">
                <a:latin typeface="Times New Roman" pitchFamily="18" charset="0"/>
                <a:cs typeface="Times New Roman" pitchFamily="18" charset="0"/>
              </a:rPr>
              <a:t>تسمم </a:t>
            </a:r>
            <a:r xmlns:a="http://schemas.openxmlformats.org/drawingml/2006/main">
              <a:rPr lang="ar" sz="5400" dirty="0">
                <a:latin typeface="Times New Roman" pitchFamily="18" charset="0"/>
                <a:cs typeface="Times New Roman" pitchFamily="18" charset="0"/>
              </a:rPr>
              <a:t>الحمل</a:t>
            </a:r>
          </a:p>
          <a:p>
            <a:pPr xmlns:a="http://schemas.openxmlformats.org/drawingml/2006/main">
              <a:buFont typeface="Wingdings" pitchFamily="2" charset="2"/>
              <a:buChar char="§"/>
              <a:bidi/>
            </a:pPr>
            <a:r xmlns:a="http://schemas.openxmlformats.org/drawingml/2006/main">
              <a:rPr lang="ar" sz="5400" dirty="0">
                <a:latin typeface="Times New Roman" pitchFamily="18" charset="0"/>
                <a:cs typeface="Times New Roman" pitchFamily="18" charset="0"/>
              </a:rPr>
              <a:t>وفاة الجنين داخل الرحم،</a:t>
            </a:r>
          </a:p>
          <a:p>
            <a:pPr xmlns:a="http://schemas.openxmlformats.org/drawingml/2006/main">
              <a:buFont typeface="Wingdings" pitchFamily="2" charset="2"/>
              <a:buChar char="§"/>
              <a:bidi/>
            </a:pPr>
            <a:r xmlns:a="http://schemas.openxmlformats.org/drawingml/2006/main">
              <a:rPr lang="ar" sz="5400" dirty="0">
                <a:latin typeface="Times New Roman" pitchFamily="18" charset="0"/>
                <a:cs typeface="Times New Roman" pitchFamily="18" charset="0"/>
              </a:rPr>
              <a:t>الانسداد السائل </a:t>
            </a:r>
            <a:r xmlns:a="http://schemas.openxmlformats.org/drawingml/2006/main">
              <a:rPr lang="ar" sz="5400" dirty="0" err="1">
                <a:latin typeface="Times New Roman" pitchFamily="18" charset="0"/>
                <a:cs typeface="Times New Roman" pitchFamily="18" charset="0"/>
              </a:rPr>
              <a:t>الأمينوسي</a:t>
            </a:r>
          </a:p>
          <a:p>
            <a:pPr xmlns:a="http://schemas.openxmlformats.org/drawingml/2006/main">
              <a:buFont typeface="Wingdings" pitchFamily="2" charset="2"/>
              <a:buChar char="§"/>
              <a:bidi/>
            </a:pPr>
            <a:r xmlns:a="http://schemas.openxmlformats.org/drawingml/2006/main">
              <a:rPr lang="ar" sz="5400" dirty="0">
                <a:latin typeface="Times New Roman" pitchFamily="18" charset="0"/>
                <a:cs typeface="Times New Roman" pitchFamily="18" charset="0"/>
              </a:rPr>
              <a:t>نزف..</a:t>
            </a:r>
          </a:p>
        </p:txBody>
      </p:sp>
    </p:spTree>
    <p:extLst>
      <p:ext uri="{BB962C8B-B14F-4D97-AF65-F5344CB8AC3E}">
        <p14:creationId xmlns:p14="http://schemas.microsoft.com/office/powerpoint/2010/main" val="1867992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49" y="0"/>
            <a:ext cx="9992751" cy="1676400"/>
          </a:xfrm>
          <a:solidFill>
            <a:schemeClr val="bg1"/>
          </a:solidFill>
        </p:spPr>
        <p:txBody>
          <a:bodyPr>
            <a:noAutofit/>
          </a:bodyPr>
          <a:lstStyle/>
          <a:p>
            <a:pPr xmlns:a="http://schemas.openxmlformats.org/drawingml/2006/main" algn="ctr">
              <a:defRPr/>
              <a:bidi/>
            </a:pP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التخثر المنتشر داخل الأوعية الدموية (DIC)</a:t>
            </a:r>
            <a:br xmlns:a="http://schemas.openxmlformats.org/drawingml/2006/main">
              <a:rPr lang="en-US" sz="4000" dirty="0">
                <a:solidFill>
                  <a:srgbClr val="C00000"/>
                </a:solidFill>
                <a:latin typeface="Times New Roman" pitchFamily="18" charset="0"/>
                <a:cs typeface="Times New Roman" pitchFamily="18" charset="0"/>
              </a:rPr>
            </a:br>
            <a:endParaRPr xmlns:a="http://schemas.openxmlformats.org/drawingml/2006/main" lang="en-US" sz="4800" dirty="0"/>
          </a:p>
        </p:txBody>
      </p:sp>
      <p:sp>
        <p:nvSpPr>
          <p:cNvPr id="3" name="Content Placeholder 2"/>
          <p:cNvSpPr>
            <a:spLocks noGrp="1"/>
          </p:cNvSpPr>
          <p:nvPr>
            <p:ph idx="1"/>
          </p:nvPr>
        </p:nvSpPr>
        <p:spPr>
          <a:xfrm>
            <a:off x="267286" y="1752600"/>
            <a:ext cx="11718388" cy="5105400"/>
          </a:xfrm>
        </p:spPr>
        <p:txBody>
          <a:bodyPr>
            <a:normAutofit fontScale="77500" lnSpcReduction="20000"/>
          </a:bodyPr>
          <a:lstStyle/>
          <a:p>
            <a:pPr xmlns:a="http://schemas.openxmlformats.org/drawingml/2006/main">
              <a:lnSpc>
                <a:spcPct val="120000"/>
              </a:lnSpc>
              <a:buFont typeface="Wingdings" pitchFamily="2" charset="2"/>
              <a:buNone/>
              <a:defRPr/>
              <a:bidi/>
            </a:pPr>
            <a:r xmlns:a="http://schemas.openxmlformats.org/drawingml/2006/main">
              <a:rPr lang="ar" sz="4800" dirty="0">
                <a:latin typeface="Times New Roman" pitchFamily="18" charset="0"/>
                <a:cs typeface="Times New Roman" pitchFamily="18" charset="0"/>
              </a:rPr>
              <a:t>1- تحدث عملية تكوين الجلطة ومضادات التخثر (تدمير الجلطات) في نفس الوقت في جميع أنحاء الجسم.</a:t>
            </a:r>
          </a:p>
          <a:p>
            <a:pPr xmlns:a="http://schemas.openxmlformats.org/drawingml/2006/main">
              <a:lnSpc>
                <a:spcPct val="120000"/>
              </a:lnSpc>
              <a:buFont typeface="Wingdings" pitchFamily="2" charset="2"/>
              <a:buNone/>
              <a:defRPr/>
              <a:bidi/>
            </a:pPr>
            <a:r xmlns:a="http://schemas.openxmlformats.org/drawingml/2006/main">
              <a:rPr lang="ar" sz="4800" dirty="0">
                <a:latin typeface="Times New Roman" pitchFamily="18" charset="0"/>
                <a:cs typeface="Times New Roman" pitchFamily="18" charset="0"/>
              </a:rPr>
              <a:t>2- قد يحدث نزيف من الفم أو الأنف أو الجروح أو مواقع بزل الوريد بسبب استنزاف عوامل التجلط.</a:t>
            </a:r>
          </a:p>
          <a:p>
            <a:pPr xmlns:a="http://schemas.openxmlformats.org/drawingml/2006/main">
              <a:lnSpc>
                <a:spcPct val="120000"/>
              </a:lnSpc>
              <a:buFont typeface="Wingdings" pitchFamily="2" charset="2"/>
              <a:buNone/>
              <a:defRPr/>
              <a:bidi/>
            </a:pPr>
            <a:r xmlns:a="http://schemas.openxmlformats.org/drawingml/2006/main">
              <a:rPr lang="ar" sz="4800" dirty="0">
                <a:latin typeface="Times New Roman" pitchFamily="18" charset="0"/>
                <a:cs typeface="Times New Roman" pitchFamily="18" charset="0"/>
              </a:rPr>
              <a:t>3- هؤلاء المرضى معرضون أيضًا لخطر النزيف بعد الولادة لأن الرحم لا يضغط على الأوعية الدموية بشكل فعال</a:t>
            </a:r>
          </a:p>
          <a:p>
            <a:pPr>
              <a:buFont typeface="Wingdings" pitchFamily="2" charset="2"/>
              <a:buNone/>
              <a:defRPr/>
            </a:pPr>
            <a:endParaRPr lang="en-US" sz="4800" dirty="0">
              <a:latin typeface="Times New Roman" pitchFamily="18" charset="0"/>
              <a:cs typeface="Times New Roman" pitchFamily="18" charset="0"/>
            </a:endParaRPr>
          </a:p>
          <a:p>
            <a:pPr>
              <a:buFont typeface="Wingdings" pitchFamily="2" charset="2"/>
              <a:buNone/>
              <a:defRPr/>
            </a:pPr>
            <a:endParaRPr lang="en-US" sz="4800" dirty="0">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4131516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0"/>
            <a:ext cx="11507373" cy="1676400"/>
          </a:xfrm>
          <a:solidFill>
            <a:schemeClr val="bg1"/>
          </a:solidFill>
        </p:spPr>
        <p:txBody>
          <a:bodyPr>
            <a:normAutofit fontScale="90000"/>
          </a:bodyPr>
          <a:lstStyle/>
          <a:p>
            <a:pPr xmlns:a="http://schemas.openxmlformats.org/drawingml/2006/main" algn="ctr">
              <a:defRP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التخثر المنتشر داخل الأوعية الدموية (DIC)</a:t>
            </a:r>
            <a:r xmlns:a="http://schemas.openxmlformats.org/drawingml/2006/main">
              <a:rPr lang="ar" b="1" dirty="0">
                <a:latin typeface="Times New Roman" pitchFamily="18" charset="0"/>
                <a:cs typeface="Times New Roman" pitchFamily="18" charset="0"/>
              </a:rPr>
              <a:t> </a:t>
            </a:r>
            <a:r xmlns:a="http://schemas.openxmlformats.org/drawingml/2006/main">
              <a:rPr lang="ar" b="1" dirty="0">
                <a:solidFill>
                  <a:srgbClr val="C00000"/>
                </a:solidFill>
                <a:latin typeface="Times New Roman" pitchFamily="18" charset="0"/>
                <a:cs typeface="Times New Roman" pitchFamily="18" charset="0"/>
              </a:rPr>
              <a:t>علاج</a:t>
            </a:r>
            <a:r xmlns:a="http://schemas.openxmlformats.org/drawingml/2006/main">
              <a:rPr lang="ar" b="1" dirty="0">
                <a:latin typeface="Times New Roman" pitchFamily="18" charset="0"/>
                <a:cs typeface="Times New Roman" pitchFamily="18" charset="0"/>
              </a:rPr>
              <a:t> </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chemeClr val="tx1"/>
              </a:solidFill>
            </a:endParaRPr>
          </a:p>
        </p:txBody>
      </p:sp>
      <p:sp>
        <p:nvSpPr>
          <p:cNvPr id="3" name="Content Placeholder 2"/>
          <p:cNvSpPr>
            <a:spLocks noGrp="1"/>
          </p:cNvSpPr>
          <p:nvPr>
            <p:ph idx="1"/>
          </p:nvPr>
        </p:nvSpPr>
        <p:spPr>
          <a:xfrm>
            <a:off x="211015" y="1669632"/>
            <a:ext cx="12140419" cy="5181600"/>
          </a:xfrm>
        </p:spPr>
        <p:txBody>
          <a:bodyPr>
            <a:normAutofit/>
          </a:bodyPr>
          <a:lstStyle/>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-قسم </a:t>
            </a:r>
            <a:r xmlns:a="http://schemas.openxmlformats.org/drawingml/2006/main">
              <a:rPr lang="ar" sz="4800" u="sng" dirty="0">
                <a:latin typeface="Times New Roman" pitchFamily="18" charset="0"/>
                <a:cs typeface="Times New Roman" pitchFamily="18" charset="0"/>
              </a:rPr>
              <a:t>الطوارئ</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-عوامل التخثر</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 </a:t>
            </a:r>
            <a:r xmlns:a="http://schemas.openxmlformats.org/drawingml/2006/main">
              <a:rPr lang="ar" sz="4800" u="sng" dirty="0">
                <a:latin typeface="Times New Roman" pitchFamily="18" charset="0"/>
                <a:cs typeface="Times New Roman" pitchFamily="18" charset="0"/>
              </a:rPr>
              <a:t>عملية استئصال الرحم الطارئة </a:t>
            </a:r>
            <a:r xmlns:a="http://schemas.openxmlformats.org/drawingml/2006/main">
              <a:rPr lang="ar" sz="4800" dirty="0">
                <a:latin typeface="Times New Roman" pitchFamily="18" charset="0"/>
                <a:cs typeface="Times New Roman" pitchFamily="18" charset="0"/>
              </a:rPr>
              <a:t>قد تؤدي إلى الوفاة بسبب النزيف المفرط.</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-كميات هائلة من الدم.</a:t>
            </a:r>
            <a:endParaRPr xmlns:a="http://schemas.openxmlformats.org/drawingml/2006/main" lang="en-US" sz="4800" dirty="0"/>
          </a:p>
        </p:txBody>
      </p:sp>
    </p:spTree>
    <p:extLst>
      <p:ext uri="{BB962C8B-B14F-4D97-AF65-F5344CB8AC3E}">
        <p14:creationId xmlns:p14="http://schemas.microsoft.com/office/powerpoint/2010/main" val="54691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br xmlns:a="http://schemas.openxmlformats.org/drawingml/2006/main">
              <a:rPr lang="en-US" sz="4800" b="1" i="1" dirty="0"/>
            </a:br>
            <a:r xmlns:a="http://schemas.openxmlformats.org/drawingml/2006/main">
              <a:rPr lang="ar" sz="6000" b="1" dirty="0">
                <a:solidFill>
                  <a:srgbClr val="C00000"/>
                </a:solidFill>
                <a:latin typeface="Times New Roman" pitchFamily="18" charset="0"/>
                <a:cs typeface="Times New Roman" pitchFamily="18" charset="0"/>
              </a:rPr>
              <a:t>عدوى TORCH الفيروسية</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1" y="1600200"/>
            <a:ext cx="11287593" cy="4724400"/>
          </a:xfrm>
        </p:spPr>
        <p:txBody>
          <a:bodyPr/>
          <a:lstStyle/>
          <a:p>
            <a:pPr xmlns:a="http://schemas.openxmlformats.org/drawingml/2006/main" algn="ctr">
              <a:buFont typeface="Wingdings" pitchFamily="2" charset="2"/>
              <a:buNone/>
              <a:defRPr/>
              <a:bidi/>
            </a:pPr>
            <a:r xmlns:a="http://schemas.openxmlformats.org/drawingml/2006/main">
              <a:rPr lang="ar" sz="6600" dirty="0">
                <a:latin typeface="Times New Roman" pitchFamily="18" charset="0"/>
                <a:cs typeface="Times New Roman" pitchFamily="18" charset="0"/>
              </a:rPr>
              <a:t>-لا يوجد علاج فعال،</a:t>
            </a:r>
          </a:p>
          <a:p>
            <a:pPr xmlns:a="http://schemas.openxmlformats.org/drawingml/2006/main" algn="ctr">
              <a:buFont typeface="Wingdings" pitchFamily="2" charset="2"/>
              <a:buNone/>
              <a:defRPr/>
              <a:bidi/>
            </a:pPr>
            <a:r xmlns:a="http://schemas.openxmlformats.org/drawingml/2006/main">
              <a:rPr lang="ar" sz="6600" dirty="0">
                <a:latin typeface="Times New Roman" pitchFamily="18" charset="0"/>
                <a:cs typeface="Times New Roman" pitchFamily="18" charset="0"/>
              </a:rPr>
              <a:t>-يمكن أن تمنع التطعيمات </a:t>
            </a:r>
            <a:r xmlns:a="http://schemas.openxmlformats.org/drawingml/2006/main">
              <a:rPr lang="ar" sz="6600" i="1" u="sng" dirty="0">
                <a:latin typeface="Times New Roman" pitchFamily="18" charset="0"/>
                <a:cs typeface="Times New Roman" pitchFamily="18" charset="0"/>
              </a:rPr>
              <a:t>بعض</a:t>
            </a:r>
            <a:r xmlns:a="http://schemas.openxmlformats.org/drawingml/2006/main">
              <a:rPr lang="ar" sz="6600" u="sng" dirty="0">
                <a:latin typeface="Times New Roman" pitchFamily="18" charset="0"/>
                <a:cs typeface="Times New Roman" pitchFamily="18" charset="0"/>
              </a:rPr>
              <a:t> </a:t>
            </a:r>
            <a:r xmlns:a="http://schemas.openxmlformats.org/drawingml/2006/main">
              <a:rPr lang="ar" sz="6600" dirty="0">
                <a:latin typeface="Times New Roman" pitchFamily="18" charset="0"/>
                <a:cs typeface="Times New Roman" pitchFamily="18" charset="0"/>
              </a:rPr>
              <a:t>العدوى</a:t>
            </a:r>
          </a:p>
          <a:p>
            <a:pPr>
              <a:defRPr/>
            </a:pPr>
            <a:endParaRPr lang="en-US" dirty="0">
              <a:solidFill>
                <a:schemeClr val="tx1"/>
              </a:solidFill>
            </a:endParaRPr>
          </a:p>
        </p:txBody>
      </p:sp>
    </p:spTree>
    <p:extLst>
      <p:ext uri="{BB962C8B-B14F-4D97-AF65-F5344CB8AC3E}">
        <p14:creationId xmlns:p14="http://schemas.microsoft.com/office/powerpoint/2010/main" val="428571389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المضاعفات المرتبطة بالحمل</a:t>
            </a: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28413364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fontScale="90000"/>
          </a:bodyPr>
          <a:lstStyle/>
          <a:p>
            <a:r xmlns:a="http://schemas.openxmlformats.org/drawingml/2006/main">
              <a:rPr lang="ar" sz="6000" b="1" dirty="0">
                <a:solidFill>
                  <a:srgbClr val="C00000"/>
                </a:solidFill>
                <a:latin typeface="Times New Roman" pitchFamily="18" charset="0"/>
                <a:cs typeface="Times New Roman" pitchFamily="18" charset="0"/>
              </a:rPr>
              <a:t>فرط القيء </a:t>
            </a:r>
            <a:r xmlns:a="http://schemas.openxmlformats.org/drawingml/2006/main">
              <a:rPr lang="ar" sz="6000" b="1" dirty="0" err="1">
                <a:solidFill>
                  <a:srgbClr val="C00000"/>
                </a:solidFill>
                <a:latin typeface="Times New Roman" pitchFamily="18" charset="0"/>
                <a:cs typeface="Times New Roman" pitchFamily="18" charset="0"/>
              </a:rPr>
              <a:t>الحملي </a:t>
            </a:r>
            <a:r xmlns:a="http://schemas.openxmlformats.org/drawingml/2006/main">
              <a:rPr lang="ar" sz="6000" b="1" dirty="0">
                <a:solidFill>
                  <a:srgbClr val="C00000"/>
                </a:solidFill>
                <a:latin typeface="Times New Roman" pitchFamily="18" charset="0"/>
                <a:cs typeface="Times New Roman" pitchFamily="18" charset="0"/>
              </a:rPr>
              <a:t>HG</a:t>
            </a:r>
          </a:p>
        </p:txBody>
      </p:sp>
      <p:sp>
        <p:nvSpPr>
          <p:cNvPr id="241667" name="Content Placeholder 2"/>
          <p:cNvSpPr>
            <a:spLocks noGrp="1"/>
          </p:cNvSpPr>
          <p:nvPr>
            <p:ph idx="1"/>
          </p:nvPr>
        </p:nvSpPr>
        <p:spPr>
          <a:xfrm>
            <a:off x="1" y="1420837"/>
            <a:ext cx="12192000" cy="5437163"/>
          </a:xfrm>
        </p:spPr>
        <p:txBody>
          <a:bodyPr>
            <a:normAutofit fontScale="85000" lnSpcReduction="20000"/>
          </a:bodyPr>
          <a:lstStyle/>
          <a:p>
            <a:pPr xmlns:a="http://schemas.openxmlformats.org/drawingml/2006/main" algn="ctr">
              <a:buFont typeface="Wingdings" pitchFamily="2" charset="2"/>
              <a:buChar char="v"/>
              <a:bidi/>
            </a:pPr>
            <a:r xmlns:a="http://schemas.openxmlformats.org/drawingml/2006/main">
              <a:rPr lang="ar" sz="4800" dirty="0">
                <a:latin typeface="Times New Roman" pitchFamily="18" charset="0"/>
                <a:cs typeface="Times New Roman" pitchFamily="18" charset="0"/>
              </a:rPr>
              <a:t>الغثيان / القيء المفرط لسبب غير معروف.</a:t>
            </a:r>
          </a:p>
          <a:p>
            <a:pPr xmlns:a="http://schemas.openxmlformats.org/drawingml/2006/main">
              <a:buFont typeface="Wingdings" pitchFamily="2" charset="2"/>
              <a:buNone/>
              <a:bidi/>
            </a:pPr>
            <a:r xmlns:a="http://schemas.openxmlformats.org/drawingml/2006/main">
              <a:rPr lang="ar" sz="4800" b="1" u="sng" dirty="0">
                <a:latin typeface="Times New Roman" pitchFamily="18" charset="0"/>
                <a:cs typeface="Times New Roman" pitchFamily="18" charset="0"/>
              </a:rPr>
              <a:t>يمكن أن يؤدي HG إلى:</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-اختلال التوازن بين الإلكتروليت والحمض والقاعدة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فقدان الوزن بشكل ملحوظ</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انخفاض التورغ</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انخفاض إنتاج البول</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ارتفاع الهيماتوكريت</a:t>
            </a:r>
          </a:p>
          <a:p>
            <a:pPr xmlns:a="http://schemas.openxmlformats.org/drawingml/2006/main">
              <a:buFont typeface="Wingdings" pitchFamily="2" charset="2"/>
              <a:buNone/>
              <a:bidi/>
            </a:pPr>
            <a:r xmlns:a="http://schemas.openxmlformats.org/drawingml/2006/main">
              <a:rPr lang="ar" sz="4800" b="1" u="sng" dirty="0">
                <a:latin typeface="Times New Roman" pitchFamily="18" charset="0"/>
                <a:cs typeface="Times New Roman" pitchFamily="18" charset="0"/>
              </a:rPr>
              <a:t>علاج هرمون النمو</a:t>
            </a:r>
            <a:endParaRPr xmlns:a="http://schemas.openxmlformats.org/drawingml/2006/main" lang="en-US" sz="4800" u="sng" dirty="0">
              <a:latin typeface="Times New Roman" pitchFamily="18" charset="0"/>
              <a:cs typeface="Times New Roman" pitchFamily="18" charset="0"/>
            </a:endParaRPr>
          </a:p>
          <a:p>
            <a:r xmlns:a="http://schemas.openxmlformats.org/drawingml/2006/main">
              <a:rPr lang="ar" sz="4800" dirty="0">
                <a:latin typeface="Times New Roman" pitchFamily="18" charset="0"/>
                <a:cs typeface="Times New Roman" pitchFamily="18" charset="0"/>
              </a:rPr>
              <a:t>تصحيح الجفاف والتغذية غير الكافية.</a:t>
            </a:r>
          </a:p>
          <a:p>
            <a:pPr>
              <a:buFont typeface="Wingdings" pitchFamily="2" charset="2"/>
              <a:buNone/>
            </a:pPr>
            <a:endParaRPr lang="en-US" sz="4800" dirty="0">
              <a:latin typeface="Times New Roman" pitchFamily="18" charset="0"/>
              <a:cs typeface="Times New Roman" pitchFamily="18" charset="0"/>
            </a:endParaRP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1306849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itle 1"/>
          <p:cNvSpPr>
            <a:spLocks noGrp="1"/>
          </p:cNvSpPr>
          <p:nvPr>
            <p:ph type="title"/>
          </p:nvPr>
        </p:nvSpPr>
        <p:spPr>
          <a:xfrm>
            <a:off x="168812" y="0"/>
            <a:ext cx="11704320" cy="1676400"/>
          </a:xfrm>
          <a:solidFill>
            <a:schemeClr val="bg1"/>
          </a:solidFill>
        </p:spPr>
        <p:txBody>
          <a:bodyPr/>
          <a:lstStyle/>
          <a:p>
            <a:pPr xmlns:a="http://schemas.openxmlformats.org/drawingml/2006/main" algn="ctr">
              <a:bidi/>
            </a:pPr>
            <a:r xmlns:a="http://schemas.openxmlformats.org/drawingml/2006/main">
              <a:rPr lang="ar" b="1" dirty="0" err="1">
                <a:solidFill>
                  <a:srgbClr val="C00000"/>
                </a:solidFill>
                <a:effectLst/>
                <a:latin typeface="Times New Roman" pitchFamily="18" charset="0"/>
                <a:cs typeface="Times New Roman" pitchFamily="18" charset="0"/>
              </a:rPr>
              <a:t>الولادة </a:t>
            </a:r>
            <a:r xmlns:a="http://schemas.openxmlformats.org/drawingml/2006/main">
              <a:rPr lang="ar" b="1" dirty="0">
                <a:solidFill>
                  <a:srgbClr val="C00000"/>
                </a:solidFill>
                <a:effectLst/>
                <a:latin typeface="Times New Roman" pitchFamily="18" charset="0"/>
                <a:cs typeface="Times New Roman" pitchFamily="18" charset="0"/>
              </a:rPr>
              <a:t>المبكرة </a:t>
            </a:r>
            <a:r xmlns:a="http://schemas.openxmlformats.org/drawingml/2006/main">
              <a:rPr lang="ar" b="1" dirty="0">
                <a:solidFill>
                  <a:srgbClr val="C00000"/>
                </a:solidFill>
                <a:effectLst/>
                <a:latin typeface="Times New Roman" pitchFamily="18" charset="0"/>
                <a:cs typeface="Times New Roman" pitchFamily="18" charset="0"/>
              </a:rPr>
              <a:t>وتمزق الأغشية قبل الأوان</a:t>
            </a:r>
            <a:endParaRPr xmlns:a="http://schemas.openxmlformats.org/drawingml/2006/main" lang="en-US" dirty="0">
              <a:solidFill>
                <a:srgbClr val="C00000"/>
              </a:solidFill>
              <a:effectLst/>
              <a:latin typeface="Times New Roman" pitchFamily="18" charset="0"/>
              <a:cs typeface="Times New Roman" pitchFamily="18" charset="0"/>
            </a:endParaRPr>
          </a:p>
        </p:txBody>
      </p:sp>
      <p:sp>
        <p:nvSpPr>
          <p:cNvPr id="410627" name="Content Placeholder 2"/>
          <p:cNvSpPr>
            <a:spLocks noGrp="1"/>
          </p:cNvSpPr>
          <p:nvPr>
            <p:ph idx="1"/>
          </p:nvPr>
        </p:nvSpPr>
        <p:spPr>
          <a:xfrm>
            <a:off x="168812" y="1600200"/>
            <a:ext cx="11854376" cy="5257800"/>
          </a:xfrm>
        </p:spPr>
        <p:txBody>
          <a:bodyPr/>
          <a:lstStyle/>
          <a:p>
            <a:pPr xmlns:a="http://schemas.openxmlformats.org/drawingml/2006/main">
              <a:buFont typeface="Wingdings" pitchFamily="2" charset="2"/>
              <a:buNone/>
              <a:bidi/>
            </a:pPr>
            <a:r xmlns:a="http://schemas.openxmlformats.org/drawingml/2006/main">
              <a:rPr lang="ar" sz="4400" b="1" dirty="0" err="1">
                <a:latin typeface="Times New Roman" pitchFamily="18" charset="0"/>
                <a:cs typeface="Times New Roman" pitchFamily="18" charset="0"/>
              </a:rPr>
              <a:t>الولادة </a:t>
            </a:r>
            <a:r xmlns:a="http://schemas.openxmlformats.org/drawingml/2006/main">
              <a:rPr lang="ar" sz="4400" b="1" dirty="0">
                <a:latin typeface="Times New Roman" pitchFamily="18" charset="0"/>
                <a:cs typeface="Times New Roman" pitchFamily="18" charset="0"/>
              </a:rPr>
              <a:t>المبكرة </a:t>
            </a:r>
            <a:r xmlns:a="http://schemas.openxmlformats.org/drawingml/2006/main">
              <a:rPr lang="ar" sz="4400" dirty="0">
                <a:latin typeface="Times New Roman" pitchFamily="18" charset="0"/>
                <a:cs typeface="Times New Roman" pitchFamily="18" charset="0"/>
              </a:rPr>
              <a:t>:</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يتم تعريفها على أنها انقباضات رحمية منتظمة قبل الأسبوع 37</a:t>
            </a:r>
            <a:r xmlns:a="http://schemas.openxmlformats.org/drawingml/2006/main">
              <a:rPr lang="ar" sz="4400" i="1" dirty="0">
                <a:latin typeface="Times New Roman" pitchFamily="18" charset="0"/>
                <a:cs typeface="Times New Roman" pitchFamily="18" charset="0"/>
              </a:rPr>
              <a:t> </a:t>
            </a:r>
            <a:r xmlns:a="http://schemas.openxmlformats.org/drawingml/2006/main">
              <a:rPr lang="ar" sz="4400" dirty="0">
                <a:latin typeface="Times New Roman" pitchFamily="18" charset="0"/>
                <a:cs typeface="Times New Roman" pitchFamily="18" charset="0"/>
              </a:rPr>
              <a:t>الحمل، مع أي مما يلي:</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 محو و/أو اتساع عنق الرحم.</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 تمزق الأغشية.</a:t>
            </a:r>
          </a:p>
          <a:p>
            <a:pPr algn="ct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0154520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le 1"/>
          <p:cNvSpPr>
            <a:spLocks noGrp="1"/>
          </p:cNvSpPr>
          <p:nvPr>
            <p:ph type="title"/>
          </p:nvPr>
        </p:nvSpPr>
        <p:spPr>
          <a:xfrm>
            <a:off x="196948" y="0"/>
            <a:ext cx="11338560" cy="1676400"/>
          </a:xfrm>
          <a:solidFill>
            <a:schemeClr val="bg1"/>
          </a:solidFill>
        </p:spPr>
        <p:txBody>
          <a:bodyPr/>
          <a:lstStyle/>
          <a:p>
            <a:pPr xmlns:a="http://schemas.openxmlformats.org/drawingml/2006/main" algn="ctr">
              <a:bidi/>
            </a:pP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412675" name="Content Placeholder 2"/>
          <p:cNvSpPr>
            <a:spLocks noGrp="1"/>
          </p:cNvSpPr>
          <p:nvPr>
            <p:ph idx="1"/>
          </p:nvPr>
        </p:nvSpPr>
        <p:spPr>
          <a:xfrm>
            <a:off x="196948" y="1600200"/>
            <a:ext cx="11995052" cy="5257800"/>
          </a:xfrm>
        </p:spPr>
        <p:txBody>
          <a:bodyPr/>
          <a:lstStyle/>
          <a:p>
            <a:pPr xmlns:a="http://schemas.openxmlformats.org/drawingml/2006/main">
              <a:buFont typeface="Wingdings" pitchFamily="2" charset="2"/>
              <a:buNone/>
              <a:bidi/>
            </a:pPr>
            <a:r xmlns:a="http://schemas.openxmlformats.org/drawingml/2006/main">
              <a:rPr lang="ar" sz="4800" b="1" dirty="0">
                <a:latin typeface="Times New Roman" pitchFamily="18" charset="0"/>
                <a:cs typeface="Times New Roman" pitchFamily="18" charset="0"/>
              </a:rPr>
              <a:t>تمزق الأغشية قبل الأوان</a:t>
            </a:r>
          </a:p>
          <a:p>
            <a:pPr xmlns:a="http://schemas.openxmlformats.org/drawingml/2006/main" algn="ctr">
              <a:buFont typeface="Wingdings" pitchFamily="2" charset="2"/>
              <a:buNone/>
              <a:bidi/>
            </a:pPr>
            <a:r xmlns:a="http://schemas.openxmlformats.org/drawingml/2006/main">
              <a:rPr lang="ar" sz="5400" dirty="0">
                <a:latin typeface="Times New Roman" pitchFamily="18" charset="0"/>
                <a:cs typeface="Times New Roman" pitchFamily="18" charset="0"/>
              </a:rPr>
              <a:t>يكون</a:t>
            </a:r>
            <a:r xmlns:a="http://schemas.openxmlformats.org/drawingml/2006/main">
              <a:rPr lang="ar" sz="5400" b="1" dirty="0">
                <a:latin typeface="Times New Roman" pitchFamily="18" charset="0"/>
                <a:cs typeface="Times New Roman" pitchFamily="18" charset="0"/>
              </a:rPr>
              <a:t> </a:t>
            </a:r>
            <a:r xmlns:a="http://schemas.openxmlformats.org/drawingml/2006/main">
              <a:rPr lang="ar" sz="5400" dirty="0">
                <a:latin typeface="Times New Roman" pitchFamily="18" charset="0"/>
                <a:cs typeface="Times New Roman" pitchFamily="18" charset="0"/>
              </a:rPr>
              <a:t>يتم تعريفه على أنه تمزق الأغشية قبل</a:t>
            </a:r>
            <a:r xmlns:a="http://schemas.openxmlformats.org/drawingml/2006/main">
              <a:rPr lang="ar" sz="5400" b="1" dirty="0">
                <a:latin typeface="Times New Roman" pitchFamily="18" charset="0"/>
                <a:cs typeface="Times New Roman" pitchFamily="18" charset="0"/>
              </a:rPr>
              <a:t> </a:t>
            </a:r>
            <a:r xmlns:a="http://schemas.openxmlformats.org/drawingml/2006/main">
              <a:rPr lang="ar" sz="5400" dirty="0">
                <a:latin typeface="Times New Roman" pitchFamily="18" charset="0"/>
                <a:cs typeface="Times New Roman" pitchFamily="18" charset="0"/>
              </a:rPr>
              <a:t>37 أسبوعًا، في حالة عدم وجود تقلصات الرحم.</a:t>
            </a: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381286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itle 1"/>
          <p:cNvSpPr>
            <a:spLocks noGrp="1"/>
          </p:cNvSpPr>
          <p:nvPr>
            <p:ph type="title"/>
          </p:nvPr>
        </p:nvSpPr>
        <p:spPr>
          <a:xfrm>
            <a:off x="1524000" y="0"/>
            <a:ext cx="9144000" cy="1676400"/>
          </a:xfrm>
          <a:solidFill>
            <a:schemeClr val="bg1"/>
          </a:solidFill>
        </p:spPr>
        <p:txBody>
          <a:bodyPr/>
          <a:lstStyle/>
          <a:p>
            <a:pPr xmlns:a="http://schemas.openxmlformats.org/drawingml/2006/main" algn="ctr">
              <a:bidi/>
            </a:pP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414723" name="Content Placeholder 2"/>
          <p:cNvSpPr>
            <a:spLocks noGrp="1"/>
          </p:cNvSpPr>
          <p:nvPr>
            <p:ph idx="1"/>
          </p:nvPr>
        </p:nvSpPr>
        <p:spPr>
          <a:xfrm>
            <a:off x="-1" y="1600200"/>
            <a:ext cx="11844997" cy="5257800"/>
          </a:xfrm>
        </p:spPr>
        <p:txBody>
          <a:bodyPr>
            <a:normAutofit lnSpcReduction="10000"/>
          </a:bodyPr>
          <a:lstStyle/>
          <a:p>
            <a:pPr xmlns:a="http://schemas.openxmlformats.org/drawingml/2006/main" algn="ctr">
              <a:buFont typeface="Wingdings" pitchFamily="2" charset="2"/>
              <a:buNone/>
              <a:bidi/>
            </a:pPr>
            <a:r xmlns:a="http://schemas.openxmlformats.org/drawingml/2006/main">
              <a:rPr lang="ar" sz="4400" b="1" dirty="0">
                <a:latin typeface="Times New Roman" pitchFamily="18" charset="0"/>
                <a:cs typeface="Times New Roman" pitchFamily="18" charset="0"/>
              </a:rPr>
              <a:t>تمزق الأغشية </a:t>
            </a:r>
            <a:r xmlns:a="http://schemas.openxmlformats.org/drawingml/2006/main">
              <a:rPr lang="ar" sz="4400" b="1" dirty="0">
                <a:latin typeface="Times New Roman" pitchFamily="18" charset="0"/>
                <a:cs typeface="Times New Roman" pitchFamily="18" charset="0"/>
              </a:rPr>
              <a:t>قبل </a:t>
            </a:r>
            <a:r xmlns:a="http://schemas.openxmlformats.org/drawingml/2006/main">
              <a:rPr lang="ar" sz="4400" b="1" dirty="0" err="1">
                <a:latin typeface="Times New Roman" pitchFamily="18" charset="0"/>
                <a:cs typeface="Times New Roman" pitchFamily="18" charset="0"/>
              </a:rPr>
              <a:t>الولادة</a:t>
            </a:r>
            <a:r xmlns:a="http://schemas.openxmlformats.org/drawingml/2006/main">
              <a:rPr lang="ar" sz="4400" dirty="0">
                <a:latin typeface="Times New Roman" pitchFamily="18" charset="0"/>
                <a:cs typeface="Times New Roman" pitchFamily="18" charset="0"/>
              </a:rPr>
              <a:t> </a:t>
            </a:r>
          </a:p>
          <a:p>
            <a:pPr xmlns:a="http://schemas.openxmlformats.org/drawingml/2006/main" algn="ctr">
              <a:bidi/>
            </a:pPr>
            <a:r xmlns:a="http://schemas.openxmlformats.org/drawingml/2006/main">
              <a:rPr lang="ar" sz="5400" dirty="0">
                <a:latin typeface="Times New Roman" pitchFamily="18" charset="0"/>
                <a:cs typeface="Times New Roman" pitchFamily="18" charset="0"/>
              </a:rPr>
              <a:t>يتم تعريفه بأنه تمزق الأغشية لمدة ساعة على الأقل قبل بدء </a:t>
            </a:r>
            <a:r xmlns:a="http://schemas.openxmlformats.org/drawingml/2006/main">
              <a:rPr lang="ar" sz="5400" dirty="0" err="1">
                <a:latin typeface="Times New Roman" pitchFamily="18" charset="0"/>
                <a:cs typeface="Times New Roman" pitchFamily="18" charset="0"/>
              </a:rPr>
              <a:t>المخاض </a:t>
            </a:r>
            <a:r xmlns:a="http://schemas.openxmlformats.org/drawingml/2006/main">
              <a:rPr lang="ar" sz="5400" dirty="0">
                <a:latin typeface="Times New Roman" pitchFamily="18" charset="0"/>
                <a:cs typeface="Times New Roman" pitchFamily="18" charset="0"/>
              </a:rPr>
              <a:t>في مدة الحمل.</a:t>
            </a:r>
          </a:p>
          <a:p>
            <a:pPr xmlns:a="http://schemas.openxmlformats.org/drawingml/2006/main" algn="ctr">
              <a:bidi/>
            </a:pPr>
            <a:r xmlns:a="http://schemas.openxmlformats.org/drawingml/2006/main">
              <a:rPr lang="ar" sz="5400" dirty="0" err="1">
                <a:latin typeface="Times New Roman" pitchFamily="18" charset="0"/>
                <a:cs typeface="Times New Roman" pitchFamily="18" charset="0"/>
              </a:rPr>
              <a:t>المخاض </a:t>
            </a:r>
            <a:r xmlns:a="http://schemas.openxmlformats.org/drawingml/2006/main">
              <a:rPr lang="ar" sz="5400" dirty="0">
                <a:latin typeface="Times New Roman" pitchFamily="18" charset="0"/>
                <a:cs typeface="Times New Roman" pitchFamily="18" charset="0"/>
              </a:rPr>
              <a:t>المبكر </a:t>
            </a:r>
            <a:r xmlns:a="http://schemas.openxmlformats.org/drawingml/2006/main">
              <a:rPr lang="ar" sz="5400" dirty="0">
                <a:latin typeface="Times New Roman" pitchFamily="18" charset="0"/>
                <a:cs typeface="Times New Roman" pitchFamily="18" charset="0"/>
              </a:rPr>
              <a:t>وتمزق الأغشية المبكر من الأسباب الرئيسية </a:t>
            </a:r>
            <a:r xmlns:a="http://schemas.openxmlformats.org/drawingml/2006/main">
              <a:rPr lang="ar" sz="5400" dirty="0">
                <a:solidFill>
                  <a:srgbClr val="C00000"/>
                </a:solidFill>
                <a:latin typeface="Times New Roman" pitchFamily="18" charset="0"/>
                <a:cs typeface="Times New Roman" pitchFamily="18" charset="0"/>
              </a:rPr>
              <a:t>للوفاة أثناء الولادة وذلك لأن </a:t>
            </a:r>
            <a:r xmlns:a="http://schemas.openxmlformats.org/drawingml/2006/main">
              <a:rPr lang="ar" sz="5400" dirty="0">
                <a:latin typeface="Times New Roman" pitchFamily="18" charset="0"/>
                <a:cs typeface="Times New Roman" pitchFamily="18" charset="0"/>
              </a:rPr>
              <a:t>:</a:t>
            </a:r>
          </a:p>
          <a:p>
            <a:pPr algn="ctr">
              <a:buFont typeface="Wingdings" pitchFamily="2" charset="2"/>
              <a:buNone/>
            </a:pPr>
            <a:endParaRPr lang="en-US" sz="54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1029677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itle 1"/>
          <p:cNvSpPr>
            <a:spLocks noGrp="1"/>
          </p:cNvSpPr>
          <p:nvPr>
            <p:ph type="title"/>
          </p:nvPr>
        </p:nvSpPr>
        <p:spPr>
          <a:xfrm>
            <a:off x="323557" y="0"/>
            <a:ext cx="10344443" cy="1676400"/>
          </a:xfrm>
          <a:solidFill>
            <a:schemeClr val="bg1"/>
          </a:solidFill>
        </p:spPr>
        <p:txBody>
          <a:bodyPr/>
          <a:lstStyle/>
          <a:p>
            <a:pPr xmlns:a="http://schemas.openxmlformats.org/drawingml/2006/main" algn="ctr">
              <a:bidi/>
            </a:pP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415747" name="Content Placeholder 2"/>
          <p:cNvSpPr>
            <a:spLocks noGrp="1"/>
          </p:cNvSpPr>
          <p:nvPr>
            <p:ph idx="1"/>
          </p:nvPr>
        </p:nvSpPr>
        <p:spPr>
          <a:xfrm>
            <a:off x="168812" y="1600200"/>
            <a:ext cx="12023188" cy="5029200"/>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1-يؤدي عادة إلى ولادة طفل سابق لأوانه مصاب بمرض الغشاء الزجاجي.</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2- يصاحبها عدوى بكتيرية للأغشية والمشيمة مما يسبب مضاعفات للأم والجنين.</a:t>
            </a:r>
          </a:p>
          <a:p>
            <a:pPr>
              <a:buFont typeface="Wingdings" pitchFamily="2" charset="2"/>
              <a:buNone/>
            </a:pPr>
            <a:endParaRPr lang="en-US" sz="44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3596774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a:xfrm>
            <a:off x="445477" y="0"/>
            <a:ext cx="10222523" cy="1676400"/>
          </a:xfrm>
          <a:solidFill>
            <a:schemeClr val="bg1"/>
          </a:solidFill>
        </p:spPr>
        <p:txBody>
          <a:bodyPr/>
          <a:lstStyle/>
          <a:p>
            <a:pPr xmlns:a="http://schemas.openxmlformats.org/drawingml/2006/main" algn="ctr">
              <a:bidi/>
            </a:pPr>
            <a:r xmlns:a="http://schemas.openxmlformats.org/drawingml/2006/main">
              <a:rPr lang="ar" sz="4800" b="1" u="sng" dirty="0">
                <a:solidFill>
                  <a:srgbClr val="C00000"/>
                </a:solidFill>
                <a:latin typeface="Times New Roman" pitchFamily="18" charset="0"/>
                <a:cs typeface="Times New Roman" pitchFamily="18" charset="0"/>
              </a:rPr>
              <a:t>الأسباب</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417795" name="Content Placeholder 2"/>
          <p:cNvSpPr>
            <a:spLocks noGrp="1"/>
          </p:cNvSpPr>
          <p:nvPr>
            <p:ph idx="1"/>
          </p:nvPr>
        </p:nvSpPr>
        <p:spPr>
          <a:xfrm>
            <a:off x="239150" y="1600200"/>
            <a:ext cx="11830929" cy="5257800"/>
          </a:xfrm>
        </p:spPr>
        <p:txBody>
          <a:bodyPr>
            <a:normAutofit fontScale="85000" lnSpcReduction="20000"/>
          </a:bodyPr>
          <a:lstStyle/>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1- غير معروف</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2- السبب الأكثر شيوعا هو عدوى الأغشية والمشيمة</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3- يسبب العدوى التهاب حاد في المشيمة والأغشية والغشاء المخاطي.</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تُسمى هذه الحالة </a:t>
            </a:r>
            <a:r xmlns:a="http://schemas.openxmlformats.org/drawingml/2006/main">
              <a:rPr lang="ar" sz="4400" b="1" dirty="0">
                <a:solidFill>
                  <a:srgbClr val="C00000"/>
                </a:solidFill>
                <a:latin typeface="Times New Roman" pitchFamily="18" charset="0"/>
                <a:cs typeface="Times New Roman" pitchFamily="18" charset="0"/>
              </a:rPr>
              <a:t>بالتهاب المشيمة والسلى </a:t>
            </a:r>
            <a:r xmlns:a="http://schemas.openxmlformats.org/drawingml/2006/main">
              <a:rPr lang="ar" sz="4400" dirty="0">
                <a:latin typeface="Times New Roman" pitchFamily="18" charset="0"/>
                <a:cs typeface="Times New Roman" pitchFamily="18" charset="0"/>
              </a:rPr>
              <a:t>.</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4- تنتشر البكتيريا من عنق الرحم والمهبل عبر قناة عنق الرحم لتصيب</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الأغشية والمشيمة.</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وفي وقت لاحق، قد تستعمر هذه البكتيريا السائل، ومن هناك قد تصيب الجنين بالعدوى.</a:t>
            </a:r>
          </a:p>
          <a:p>
            <a:pPr algn="ctr">
              <a:buFont typeface="Wingdings" pitchFamily="2" charset="2"/>
              <a:buNone/>
            </a:pPr>
            <a:endParaRPr lang="en-US" sz="4400" dirty="0">
              <a:latin typeface="Times New Roman" pitchFamily="18" charset="0"/>
              <a:cs typeface="Times New Roman" pitchFamily="18" charset="0"/>
            </a:endParaRPr>
          </a:p>
          <a:p>
            <a:pPr algn="ctr">
              <a:buFont typeface="Wingdings" pitchFamily="2" charset="2"/>
              <a:buNone/>
            </a:pPr>
            <a:endParaRPr lang="en-US" sz="44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5762008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itle 1"/>
          <p:cNvSpPr>
            <a:spLocks noGrp="1"/>
          </p:cNvSpPr>
          <p:nvPr>
            <p:ph type="title"/>
          </p:nvPr>
        </p:nvSpPr>
        <p:spPr>
          <a:xfrm>
            <a:off x="0" y="0"/>
            <a:ext cx="11985674" cy="1676400"/>
          </a:xfrm>
          <a:solidFill>
            <a:schemeClr val="bg1"/>
          </a:solidFill>
        </p:spPr>
        <p:txBody>
          <a:bodyPr/>
          <a:lstStyle/>
          <a:p>
            <a:r xmlns:a="http://schemas.openxmlformats.org/drawingml/2006/main">
              <a:rPr lang="ar" b="1" dirty="0">
                <a:solidFill>
                  <a:srgbClr val="C00000"/>
                </a:solidFill>
                <a:latin typeface="Times New Roman" pitchFamily="18" charset="0"/>
                <a:cs typeface="Times New Roman" pitchFamily="18" charset="0"/>
              </a:rPr>
              <a:t>المظهر السريري </a:t>
            </a:r>
            <a:r xmlns:a="http://schemas.openxmlformats.org/drawingml/2006/main">
              <a:rPr lang="ar" b="1" dirty="0" err="1">
                <a:solidFill>
                  <a:srgbClr val="C00000"/>
                </a:solidFill>
                <a:latin typeface="Times New Roman" pitchFamily="18" charset="0"/>
                <a:cs typeface="Times New Roman" pitchFamily="18" charset="0"/>
              </a:rPr>
              <a:t>لالتهاب المشيمة والسلى</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420867" name="Content Placeholder 2"/>
          <p:cNvSpPr>
            <a:spLocks noGrp="1"/>
          </p:cNvSpPr>
          <p:nvPr>
            <p:ph idx="1"/>
          </p:nvPr>
        </p:nvSpPr>
        <p:spPr>
          <a:xfrm>
            <a:off x="206326" y="1600200"/>
            <a:ext cx="11202572" cy="5257800"/>
          </a:xfrm>
        </p:spPr>
        <p:txBody>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-عادة ما تكون بدون أعراض</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-تسارع دقات قلب الجنين.</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-ارتفاع درجة حرارة الأم و/أو سرعة دقات القلب.</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-حساسية الرحم.</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تصريف السائل المسكر إذا تمزقت الأغشية</a:t>
            </a:r>
          </a:p>
        </p:txBody>
      </p:sp>
    </p:spTree>
    <p:extLst>
      <p:ext uri="{BB962C8B-B14F-4D97-AF65-F5344CB8AC3E}">
        <p14:creationId xmlns:p14="http://schemas.microsoft.com/office/powerpoint/2010/main" val="2544555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itle 1"/>
          <p:cNvSpPr>
            <a:spLocks noGrp="1"/>
          </p:cNvSpPr>
          <p:nvPr>
            <p:ph type="title"/>
          </p:nvPr>
        </p:nvSpPr>
        <p:spPr>
          <a:xfrm>
            <a:off x="1524000" y="0"/>
            <a:ext cx="9144000" cy="1676400"/>
          </a:xfrm>
          <a:solidFill>
            <a:schemeClr val="bg1"/>
          </a:solidFill>
        </p:spPr>
        <p:txBody>
          <a:bodyPr>
            <a:normAutofit/>
          </a:bodyPr>
          <a:lstStyle/>
          <a:p>
            <a:r xmlns:a="http://schemas.openxmlformats.org/drawingml/2006/main">
              <a:rPr lang="ar" sz="4800" b="1" dirty="0">
                <a:solidFill>
                  <a:srgbClr val="C00000"/>
                </a:solidFill>
                <a:latin typeface="Times New Roman" pitchFamily="18" charset="0"/>
                <a:cs typeface="Times New Roman" pitchFamily="18" charset="0"/>
              </a:rPr>
              <a:t>مضاعفات </a:t>
            </a:r>
            <a:r xmlns:a="http://schemas.openxmlformats.org/drawingml/2006/main">
              <a:rPr lang="ar" sz="4800" b="1" dirty="0" err="1">
                <a:solidFill>
                  <a:srgbClr val="C00000"/>
                </a:solidFill>
                <a:latin typeface="Times New Roman" pitchFamily="18" charset="0"/>
                <a:cs typeface="Times New Roman" pitchFamily="18" charset="0"/>
              </a:rPr>
              <a:t>التهاب المشيمة والسلى</a:t>
            </a:r>
            <a:endParaRPr xmlns:a="http://schemas.openxmlformats.org/drawingml/2006/main" lang="en-US" sz="4800" b="1" dirty="0">
              <a:solidFill>
                <a:srgbClr val="C00000"/>
              </a:solidFill>
              <a:effectLst/>
              <a:latin typeface="Times New Roman" pitchFamily="18" charset="0"/>
              <a:cs typeface="Times New Roman" pitchFamily="18" charset="0"/>
            </a:endParaRPr>
          </a:p>
        </p:txBody>
      </p:sp>
      <p:sp>
        <p:nvSpPr>
          <p:cNvPr id="422915" name="Content Placeholder 2"/>
          <p:cNvSpPr>
            <a:spLocks noGrp="1"/>
          </p:cNvSpPr>
          <p:nvPr>
            <p:ph idx="1"/>
          </p:nvPr>
        </p:nvSpPr>
        <p:spPr>
          <a:xfrm>
            <a:off x="140677" y="1600200"/>
            <a:ext cx="11662117" cy="5181600"/>
          </a:xfrm>
        </p:spPr>
        <p:txBody>
          <a:bodyPr>
            <a:normAutofit fontScale="85000" lnSpcReduction="20000"/>
          </a:bodyPr>
          <a:lstStyle/>
          <a:p>
            <a:pPr xmlns:a="http://schemas.openxmlformats.org/drawingml/2006/main" algn="ctr">
              <a:lnSpc>
                <a:spcPct val="120000"/>
              </a:lnSpc>
              <a:buFont typeface="Wingdings" pitchFamily="2" charset="2"/>
              <a:buChar char="q"/>
              <a:bidi/>
            </a:pPr>
            <a:r xmlns:a="http://schemas.openxmlformats.org/drawingml/2006/main">
              <a:rPr lang="ar" sz="5800" dirty="0">
                <a:latin typeface="Times New Roman" pitchFamily="18" charset="0"/>
                <a:cs typeface="Times New Roman" pitchFamily="18" charset="0"/>
              </a:rPr>
              <a:t>الالتهاب الرئوي الخلقي</a:t>
            </a:r>
          </a:p>
          <a:p>
            <a:pPr xmlns:a="http://schemas.openxmlformats.org/drawingml/2006/main" algn="ctr">
              <a:lnSpc>
                <a:spcPct val="120000"/>
              </a:lnSpc>
              <a:buFont typeface="Wingdings" pitchFamily="2" charset="2"/>
              <a:buChar char="q"/>
              <a:bidi/>
            </a:pPr>
            <a:r xmlns:a="http://schemas.openxmlformats.org/drawingml/2006/main">
              <a:rPr lang="ar" sz="5800" dirty="0" err="1">
                <a:latin typeface="Times New Roman" pitchFamily="18" charset="0"/>
                <a:cs typeface="Times New Roman" pitchFamily="18" charset="0"/>
              </a:rPr>
              <a:t>الإنتان </a:t>
            </a:r>
            <a:endParaRPr xmlns:a="http://schemas.openxmlformats.org/drawingml/2006/main" lang="en-US" sz="5800" dirty="0">
              <a:latin typeface="Times New Roman" pitchFamily="18" charset="0"/>
              <a:cs typeface="Times New Roman" pitchFamily="18" charset="0"/>
            </a:endParaRPr>
            <a:r xmlns:a="http://schemas.openxmlformats.org/drawingml/2006/main">
              <a:rPr lang="ar" sz="5800" dirty="0">
                <a:latin typeface="Times New Roman" pitchFamily="18" charset="0"/>
                <a:cs typeface="Times New Roman" pitchFamily="18" charset="0"/>
              </a:rPr>
              <a:t>الخلقي</a:t>
            </a:r>
          </a:p>
          <a:p>
            <a:pPr xmlns:a="http://schemas.openxmlformats.org/drawingml/2006/main" algn="ctr">
              <a:lnSpc>
                <a:spcPct val="120000"/>
              </a:lnSpc>
              <a:buFont typeface="Wingdings" pitchFamily="2" charset="2"/>
              <a:buChar char="q"/>
              <a:bidi/>
            </a:pPr>
            <a:r xmlns:a="http://schemas.openxmlformats.org/drawingml/2006/main">
              <a:rPr lang="ar" sz="5800" dirty="0">
                <a:latin typeface="Times New Roman" pitchFamily="18" charset="0"/>
                <a:cs typeface="Times New Roman" pitchFamily="18" charset="0"/>
              </a:rPr>
              <a:t>الإنتان النفاسي (عدوى الجهاز التناسلي) إذا لم يتم علاجه بشكل صحيح، قد يؤدي إلى </a:t>
            </a:r>
            <a:r xmlns:a="http://schemas.openxmlformats.org/drawingml/2006/main">
              <a:rPr lang="ar" sz="5800" dirty="0" err="1">
                <a:latin typeface="Times New Roman" pitchFamily="18" charset="0"/>
                <a:cs typeface="Times New Roman" pitchFamily="18" charset="0"/>
              </a:rPr>
              <a:t>تسمم الدم </a:t>
            </a:r>
            <a:r xmlns:a="http://schemas.openxmlformats.org/drawingml/2006/main">
              <a:rPr lang="ar" sz="5800" dirty="0">
                <a:latin typeface="Times New Roman" pitchFamily="18" charset="0"/>
                <a:cs typeface="Times New Roman" pitchFamily="18" charset="0"/>
              </a:rPr>
              <a:t>، والحاجة إلى استئصال الرحم، وربما وفاة الأم.</a:t>
            </a: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35247068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Title 1"/>
          <p:cNvSpPr>
            <a:spLocks noGrp="1"/>
          </p:cNvSpPr>
          <p:nvPr>
            <p:ph type="title"/>
          </p:nvPr>
        </p:nvSpPr>
        <p:spPr>
          <a:xfrm>
            <a:off x="1524000" y="0"/>
            <a:ext cx="9144000" cy="1676400"/>
          </a:xfrm>
          <a:solidFill>
            <a:schemeClr val="bg1"/>
          </a:solidFill>
        </p:spPr>
        <p:txBody>
          <a:bodyPr/>
          <a:lstStyle/>
          <a:p>
            <a:r xmlns:a="http://schemas.openxmlformats.org/drawingml/2006/main">
              <a:rPr lang="ar" b="1" dirty="0">
                <a:solidFill>
                  <a:srgbClr val="C00000"/>
                </a:solidFill>
                <a:latin typeface="Times New Roman" pitchFamily="18" charset="0"/>
                <a:cs typeface="Times New Roman" pitchFamily="18" charset="0"/>
              </a:rPr>
              <a:t>مضاعفات التهاب المشيمة والسلى</a:t>
            </a:r>
            <a:endParaRPr xmlns:a="http://schemas.openxmlformats.org/drawingml/2006/main" lang="en-US" dirty="0">
              <a:solidFill>
                <a:schemeClr val="tx1"/>
              </a:solidFill>
              <a:effectLst/>
              <a:latin typeface="Times New Roman" pitchFamily="18" charset="0"/>
              <a:cs typeface="Times New Roman" pitchFamily="18" charset="0"/>
            </a:endParaRPr>
          </a:p>
        </p:txBody>
      </p:sp>
      <p:sp>
        <p:nvSpPr>
          <p:cNvPr id="424963" name="Content Placeholder 2"/>
          <p:cNvSpPr>
            <a:spLocks noGrp="1"/>
          </p:cNvSpPr>
          <p:nvPr>
            <p:ph idx="1"/>
          </p:nvPr>
        </p:nvSpPr>
        <p:spPr>
          <a:xfrm>
            <a:off x="1524000" y="1600200"/>
            <a:ext cx="9144000" cy="5257800"/>
          </a:xfrm>
        </p:spPr>
        <p:txBody>
          <a:bodyPr/>
          <a:lstStyle/>
          <a:p>
            <a:pPr xmlns:a="http://schemas.openxmlformats.org/drawingml/2006/main" algn="ctr">
              <a:buFont typeface="Wingdings" pitchFamily="2" charset="2"/>
              <a:buNone/>
              <a:bidi/>
            </a:pPr>
            <a:r xmlns:a="http://schemas.openxmlformats.org/drawingml/2006/main">
              <a:rPr lang="ar" sz="5400" dirty="0">
                <a:latin typeface="Times New Roman" pitchFamily="18" charset="0"/>
                <a:cs typeface="Times New Roman" pitchFamily="18" charset="0"/>
              </a:rPr>
              <a:t>يمكن الوقاية منه عن طريق البدء بدورة من المضادات الحيوية واسعة الطيف عن طريق الوريد مثل </a:t>
            </a:r>
            <a:r xmlns:a="http://schemas.openxmlformats.org/drawingml/2006/main">
              <a:rPr lang="ar" sz="5400" b="1" dirty="0">
                <a:solidFill>
                  <a:srgbClr val="C00000"/>
                </a:solidFill>
                <a:latin typeface="Times New Roman" pitchFamily="18" charset="0"/>
                <a:cs typeface="Times New Roman" pitchFamily="18" charset="0"/>
              </a:rPr>
              <a:t>الأمبيسلين والميترونيدازول</a:t>
            </a:r>
            <a:endParaRPr xmlns:a="http://schemas.openxmlformats.org/drawingml/2006/main" lang="en-US" sz="4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2619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br xmlns:a="http://schemas.openxmlformats.org/drawingml/2006/main">
              <a:rPr lang="en-US" sz="4800" b="1" i="1" dirty="0">
                <a:solidFill>
                  <a:srgbClr val="C00000"/>
                </a:solidFill>
                <a:latin typeface="Times New Roman" pitchFamily="18" charset="0"/>
                <a:cs typeface="Times New Roman" pitchFamily="18" charset="0"/>
              </a:rPr>
            </a:br>
            <a:br xmlns:a="http://schemas.openxmlformats.org/drawingml/2006/main">
              <a:rPr lang="en-US" sz="4800" b="1" i="1" dirty="0">
                <a:solidFill>
                  <a:srgbClr val="C00000"/>
                </a:solidFill>
                <a:latin typeface="Times New Roman" pitchFamily="18" charset="0"/>
                <a:cs typeface="Times New Roman" pitchFamily="18" charset="0"/>
              </a:rPr>
            </a:br>
            <a:r xmlns:a="http://schemas.openxmlformats.org/drawingml/2006/main">
              <a:rPr lang="ar" sz="6000" b="1" i="1" dirty="0">
                <a:solidFill>
                  <a:srgbClr val="C00000"/>
                </a:solidFill>
                <a:latin typeface="Times New Roman" pitchFamily="18" charset="0"/>
                <a:cs typeface="Times New Roman" pitchFamily="18" charset="0"/>
              </a:rPr>
              <a:t> </a:t>
            </a:r>
            <a:r xmlns:a="http://schemas.openxmlformats.org/drawingml/2006/main">
              <a:rPr lang="ar" sz="6000" b="1" dirty="0">
                <a:solidFill>
                  <a:srgbClr val="C00000"/>
                </a:solidFill>
                <a:latin typeface="Times New Roman" pitchFamily="18" charset="0"/>
                <a:cs typeface="Times New Roman" pitchFamily="18" charset="0"/>
              </a:rPr>
              <a:t>الفيروس المضخم للخلايا (CMV)</a:t>
            </a:r>
            <a:br xmlns:a="http://schemas.openxmlformats.org/drawingml/2006/main">
              <a:rPr lang="en-US" sz="6000" dirty="0">
                <a:solidFill>
                  <a:srgbClr val="C00000"/>
                </a:solidFill>
                <a:latin typeface="Times New Roman" pitchFamily="18" charset="0"/>
                <a:cs typeface="Times New Roman" pitchFamily="18" charset="0"/>
              </a:rPr>
            </a:b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474115" name="Content Placeholder 2"/>
          <p:cNvSpPr>
            <a:spLocks noGrp="1"/>
          </p:cNvSpPr>
          <p:nvPr>
            <p:ph idx="1"/>
          </p:nvPr>
        </p:nvSpPr>
        <p:spPr>
          <a:xfrm>
            <a:off x="179881" y="1676400"/>
            <a:ext cx="11647357" cy="5181600"/>
          </a:xfrm>
        </p:spPr>
        <p:txBody>
          <a:bodyPr/>
          <a:lstStyle/>
          <a:p>
            <a:pPr xmlns:a="http://schemas.openxmlformats.org/drawingml/2006/main">
              <a:buFont typeface="Wingdings" pitchFamily="2" charset="2"/>
              <a:buNone/>
              <a:bidi/>
            </a:pPr>
            <a:r xmlns:a="http://schemas.openxmlformats.org/drawingml/2006/main">
              <a:rPr lang="ar" sz="4000" u="sng" dirty="0">
                <a:latin typeface="Times New Roman" pitchFamily="18" charset="0"/>
                <a:cs typeface="Times New Roman" pitchFamily="18" charset="0"/>
              </a:rPr>
              <a:t>الطفل المصاب لديه</a:t>
            </a:r>
            <a:endParaRPr xmlns:a="http://schemas.openxmlformats.org/drawingml/2006/main" lang="en-US" sz="40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-التخلف العقلي</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-النوبات</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-العمى</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-الصمم</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-تشوهات الأسنان</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a:t>
            </a:r>
            <a:r xmlns:a="http://schemas.openxmlformats.org/drawingml/2006/main">
              <a:rPr lang="ar" sz="4000" dirty="0" err="1">
                <a:latin typeface="Times New Roman" pitchFamily="18" charset="0"/>
                <a:cs typeface="Times New Roman" pitchFamily="18" charset="0"/>
              </a:rPr>
              <a:t>بقع دموية</a:t>
            </a:r>
            <a:r xmlns:a="http://schemas.openxmlformats.org/drawingml/2006/main">
              <a:rPr lang="ar" sz="4000" dirty="0">
                <a:latin typeface="Times New Roman" pitchFamily="18" charset="0"/>
                <a:cs typeface="Times New Roman" pitchFamily="18" charset="0"/>
              </a:rPr>
              <a:t> </a:t>
            </a:r>
          </a:p>
        </p:txBody>
      </p:sp>
    </p:spTree>
    <p:extLst>
      <p:ext uri="{BB962C8B-B14F-4D97-AF65-F5344CB8AC3E}">
        <p14:creationId xmlns:p14="http://schemas.microsoft.com/office/powerpoint/2010/main" val="38005798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itle 1"/>
          <p:cNvSpPr>
            <a:spLocks noGrp="1"/>
          </p:cNvSpPr>
          <p:nvPr>
            <p:ph type="title"/>
          </p:nvPr>
        </p:nvSpPr>
        <p:spPr>
          <a:xfrm>
            <a:off x="1524000" y="16042"/>
            <a:ext cx="9144000" cy="6156158"/>
          </a:xfrm>
          <a:solidFill>
            <a:schemeClr val="bg1"/>
          </a:solidFill>
        </p:spPr>
        <p:txBody>
          <a:bodyPr>
            <a:normAutofit/>
          </a:bodyPr>
          <a:lstStyle/>
          <a:p>
            <a:r xmlns:a="http://schemas.openxmlformats.org/drawingml/2006/main">
              <a:rPr lang="ar" sz="6600" b="1" dirty="0">
                <a:solidFill>
                  <a:srgbClr val="C00000"/>
                </a:solidFill>
                <a:latin typeface="Times New Roman" pitchFamily="18" charset="0"/>
                <a:cs typeface="Times New Roman" pitchFamily="18" charset="0"/>
              </a:rPr>
              <a:t>عوامل أخرى قد تؤدي إلى </a:t>
            </a:r>
            <a:r xmlns:a="http://schemas.openxmlformats.org/drawingml/2006/main">
              <a:rPr lang="ar" sz="6600" b="1" dirty="0" err="1">
                <a:solidFill>
                  <a:srgbClr val="C00000"/>
                </a:solidFill>
                <a:latin typeface="Times New Roman" pitchFamily="18" charset="0"/>
                <a:cs typeface="Times New Roman" pitchFamily="18" charset="0"/>
              </a:rPr>
              <a:t>الولادة المبكرة </a:t>
            </a:r>
            <a:r xmlns:a="http://schemas.openxmlformats.org/drawingml/2006/main">
              <a:rPr lang="ar" sz="6600"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sz="6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0883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itle 1"/>
          <p:cNvSpPr>
            <a:spLocks noGrp="1"/>
          </p:cNvSpPr>
          <p:nvPr>
            <p:ph type="title"/>
          </p:nvPr>
        </p:nvSpPr>
        <p:spPr>
          <a:xfrm>
            <a:off x="1524000" y="0"/>
            <a:ext cx="9144000" cy="1676400"/>
          </a:xfrm>
          <a:solidFill>
            <a:schemeClr val="bg1"/>
          </a:solidFill>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العوامل الأمومية:</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427011" name="Content Placeholder 2"/>
          <p:cNvSpPr>
            <a:spLocks noGrp="1"/>
          </p:cNvSpPr>
          <p:nvPr>
            <p:ph idx="1"/>
          </p:nvPr>
        </p:nvSpPr>
        <p:spPr>
          <a:xfrm>
            <a:off x="168812" y="1600200"/>
            <a:ext cx="11254154" cy="5257800"/>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1-الحمى، مثل التهاب الحويضة والكلية الحاد أو الملاريا.</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2- تشوهات الرحم (الرحم ذو الحاجز أو القرنين) والأورام الليفية الرحمية.</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3- عدم كفاءة </a:t>
            </a:r>
            <a:r xmlns:a="http://schemas.openxmlformats.org/drawingml/2006/main">
              <a:rPr lang="ar" sz="4400" dirty="0" err="1">
                <a:latin typeface="Times New Roman" pitchFamily="18" charset="0"/>
                <a:cs typeface="Times New Roman" pitchFamily="18" charset="0"/>
              </a:rPr>
              <a:t>الأوعية الدموية الداخلية في عنق الرحم </a:t>
            </a:r>
            <a:r xmlns:a="http://schemas.openxmlformats.org/drawingml/2006/main">
              <a:rPr lang="ar" sz="4400" dirty="0">
                <a:latin typeface="Times New Roman" pitchFamily="18" charset="0"/>
                <a:cs typeface="Times New Roman" pitchFamily="18" charset="0"/>
              </a:rPr>
              <a:t>(عدم كفاءة عنق الرحم).</a:t>
            </a: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9909446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Content Placeholder 2"/>
          <p:cNvSpPr>
            <a:spLocks noGrp="1"/>
          </p:cNvSpPr>
          <p:nvPr>
            <p:ph idx="1"/>
          </p:nvPr>
        </p:nvSpPr>
        <p:spPr>
          <a:xfrm>
            <a:off x="168811" y="1600200"/>
            <a:ext cx="11760591" cy="5257800"/>
          </a:xfrm>
        </p:spPr>
        <p:txBody>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-الحمل المتعدد.</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a:t>
            </a:r>
            <a:r xmlns:a="http://schemas.openxmlformats.org/drawingml/2006/main">
              <a:rPr lang="ar" sz="4800" dirty="0" err="1">
                <a:latin typeface="Times New Roman" pitchFamily="18" charset="0"/>
                <a:cs typeface="Times New Roman" pitchFamily="18" charset="0"/>
              </a:rPr>
              <a:t>كثرة السائل الأمنيوسي</a:t>
            </a:r>
            <a:endParaRPr xmlns:a="http://schemas.openxmlformats.org/drawingml/2006/main" lang="en-US" sz="48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-التشوهات الخلقية للجنين.</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-الزهري.</a:t>
            </a:r>
          </a:p>
        </p:txBody>
      </p:sp>
      <p:sp>
        <p:nvSpPr>
          <p:cNvPr id="2" name="Title 1"/>
          <p:cNvSpPr>
            <a:spLocks noGrp="1"/>
          </p:cNvSpPr>
          <p:nvPr>
            <p:ph type="title"/>
          </p:nvPr>
        </p:nvSpPr>
        <p:spPr>
          <a:xfrm>
            <a:off x="1536357" y="0"/>
            <a:ext cx="9131643" cy="1447800"/>
          </a:xfrm>
        </p:spPr>
        <p:txBody>
          <a:bodyPr>
            <a:noAutofit/>
          </a:bodyPr>
          <a:lstStyle/>
          <a:p>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العوامل الجنينية:</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endParaRPr>
          </a:p>
        </p:txBody>
      </p:sp>
    </p:spTree>
    <p:extLst>
      <p:ext uri="{BB962C8B-B14F-4D97-AF65-F5344CB8AC3E}">
        <p14:creationId xmlns:p14="http://schemas.microsoft.com/office/powerpoint/2010/main" val="37307355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le 1"/>
          <p:cNvSpPr>
            <a:spLocks noGrp="1"/>
          </p:cNvSpPr>
          <p:nvPr>
            <p:ph type="title"/>
          </p:nvPr>
        </p:nvSpPr>
        <p:spPr>
          <a:xfrm>
            <a:off x="1524000" y="0"/>
            <a:ext cx="9144000" cy="1676400"/>
          </a:xfrm>
          <a:solidFill>
            <a:schemeClr val="bg1"/>
          </a:solidFill>
        </p:spPr>
        <p:txBody>
          <a:bodyPr>
            <a:normAutofit/>
          </a:bodyPr>
          <a:lstStyle/>
          <a:p>
            <a:r xmlns:a="http://schemas.openxmlformats.org/drawingml/2006/main">
              <a:rPr lang="ar" sz="7200" b="1" dirty="0">
                <a:solidFill>
                  <a:srgbClr val="C00000"/>
                </a:solidFill>
                <a:latin typeface="Times New Roman" pitchFamily="18" charset="0"/>
                <a:cs typeface="Times New Roman" pitchFamily="18" charset="0"/>
              </a:rPr>
              <a:t>العوامل المشيمية</a:t>
            </a:r>
          </a:p>
        </p:txBody>
      </p:sp>
      <p:sp>
        <p:nvSpPr>
          <p:cNvPr id="430083" name="Content Placeholder 2"/>
          <p:cNvSpPr>
            <a:spLocks noGrp="1"/>
          </p:cNvSpPr>
          <p:nvPr>
            <p:ph idx="1"/>
          </p:nvPr>
        </p:nvSpPr>
        <p:spPr>
          <a:xfrm>
            <a:off x="562708" y="1600200"/>
            <a:ext cx="10944664" cy="5257800"/>
          </a:xfrm>
        </p:spPr>
        <p:txBody>
          <a:bodyPr/>
          <a:lstStyle/>
          <a:p>
            <a:pPr xmlns:a="http://schemas.openxmlformats.org/drawingml/2006/main">
              <a:buFont typeface="Wingdings" pitchFamily="2" charset="2"/>
              <a:buNone/>
              <a:bidi/>
            </a:pPr>
            <a:r xmlns:a="http://schemas.openxmlformats.org/drawingml/2006/main">
              <a:rPr lang="ar" sz="8000" dirty="0">
                <a:latin typeface="Times New Roman" pitchFamily="18" charset="0"/>
                <a:cs typeface="Times New Roman" pitchFamily="18" charset="0"/>
              </a:rPr>
              <a:t>-المشيمة </a:t>
            </a:r>
            <a:r xmlns:a="http://schemas.openxmlformats.org/drawingml/2006/main">
              <a:rPr lang="ar" sz="8000" dirty="0" err="1">
                <a:latin typeface="Times New Roman" pitchFamily="18" charset="0"/>
                <a:cs typeface="Times New Roman" pitchFamily="18" charset="0"/>
              </a:rPr>
              <a:t>المنزاحة </a:t>
            </a:r>
            <a:r xmlns:a="http://schemas.openxmlformats.org/drawingml/2006/main">
              <a:rPr lang="ar" sz="8000" dirty="0">
                <a:latin typeface="Times New Roman" pitchFamily="18" charset="0"/>
                <a:cs typeface="Times New Roman" pitchFamily="18" charset="0"/>
              </a:rPr>
              <a:t>.</a:t>
            </a:r>
          </a:p>
          <a:p>
            <a:pPr xmlns:a="http://schemas.openxmlformats.org/drawingml/2006/main">
              <a:buFont typeface="Wingdings" pitchFamily="2" charset="2"/>
              <a:buNone/>
              <a:bidi/>
            </a:pPr>
            <a:r xmlns:a="http://schemas.openxmlformats.org/drawingml/2006/main">
              <a:rPr lang="ar" sz="8000" dirty="0">
                <a:latin typeface="Times New Roman" pitchFamily="18" charset="0"/>
                <a:cs typeface="Times New Roman" pitchFamily="18" charset="0"/>
              </a:rPr>
              <a:t>- </a:t>
            </a:r>
            <a:r xmlns:a="http://schemas.openxmlformats.org/drawingml/2006/main">
              <a:rPr lang="ar" sz="8000" dirty="0" err="1">
                <a:latin typeface="Times New Roman" pitchFamily="18" charset="0"/>
                <a:cs typeface="Times New Roman" pitchFamily="18" charset="0"/>
              </a:rPr>
              <a:t>انفصال </a:t>
            </a:r>
            <a:r xmlns:a="http://schemas.openxmlformats.org/drawingml/2006/main">
              <a:rPr lang="ar" sz="8000" dirty="0">
                <a:latin typeface="Times New Roman" pitchFamily="18" charset="0"/>
                <a:cs typeface="Times New Roman" pitchFamily="18" charset="0"/>
              </a:rPr>
              <a:t>المشيمة.</a:t>
            </a:r>
          </a:p>
          <a:p>
            <a:pPr>
              <a:buFont typeface="Wingdings" pitchFamily="2" charset="2"/>
              <a:buNone/>
            </a:pPr>
            <a:endParaRPr lang="en-US" sz="8000" dirty="0">
              <a:latin typeface="Times New Roman" pitchFamily="18" charset="0"/>
              <a:cs typeface="Times New Roman" pitchFamily="18" charset="0"/>
            </a:endParaRPr>
          </a:p>
        </p:txBody>
      </p:sp>
    </p:spTree>
    <p:extLst>
      <p:ext uri="{BB962C8B-B14F-4D97-AF65-F5344CB8AC3E}">
        <p14:creationId xmlns:p14="http://schemas.microsoft.com/office/powerpoint/2010/main" val="15700706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6" y="0"/>
            <a:ext cx="11268222" cy="1676400"/>
          </a:xfrm>
          <a:solidFill>
            <a:schemeClr val="bg1"/>
          </a:solidFill>
        </p:spPr>
        <p:txBody>
          <a:bodyPr>
            <a:noAutofit/>
          </a:bodyPr>
          <a:lstStyle/>
          <a:p>
            <a:pPr xmlns:a="http://schemas.openxmlformats.org/drawingml/2006/main" algn="ctr">
              <a:defRPr/>
              <a:bidi/>
            </a:pPr>
            <a:r xmlns:a="http://schemas.openxmlformats.org/drawingml/2006/main">
              <a:rPr lang="ar" sz="4000" b="1" dirty="0">
                <a:solidFill>
                  <a:srgbClr val="C00000"/>
                </a:solidFill>
                <a:latin typeface="Times New Roman" pitchFamily="18" charset="0"/>
                <a:cs typeface="Times New Roman" pitchFamily="18" charset="0"/>
              </a:rPr>
              <a:t>عوامل الخطر </a:t>
            </a: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4000" b="1" dirty="0" err="1">
                <a:solidFill>
                  <a:srgbClr val="C00000"/>
                </a:solidFill>
                <a:latin typeface="Times New Roman" pitchFamily="18" charset="0"/>
                <a:cs typeface="Times New Roman" pitchFamily="18" charset="0"/>
              </a:rPr>
              <a:t>الولادة </a:t>
            </a:r>
            <a:r xmlns:a="http://schemas.openxmlformats.org/drawingml/2006/main">
              <a:rPr lang="ar" sz="4000" b="1" dirty="0">
                <a:solidFill>
                  <a:srgbClr val="C00000"/>
                </a:solidFill>
                <a:latin typeface="Times New Roman" pitchFamily="18" charset="0"/>
                <a:cs typeface="Times New Roman" pitchFamily="18" charset="0"/>
              </a:rPr>
              <a:t>المبكرة </a:t>
            </a:r>
            <a:r xmlns:a="http://schemas.openxmlformats.org/drawingml/2006/main">
              <a:rPr lang="ar" sz="4000"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sz="4000" b="1" dirty="0">
              <a:solidFill>
                <a:srgbClr val="C00000"/>
              </a:solidFill>
            </a:endParaRPr>
          </a:p>
        </p:txBody>
      </p:sp>
      <p:sp>
        <p:nvSpPr>
          <p:cNvPr id="431107" name="Content Placeholder 2"/>
          <p:cNvSpPr>
            <a:spLocks noGrp="1"/>
          </p:cNvSpPr>
          <p:nvPr>
            <p:ph idx="1"/>
          </p:nvPr>
        </p:nvSpPr>
        <p:spPr>
          <a:xfrm>
            <a:off x="126609" y="1600200"/>
            <a:ext cx="11563643" cy="5257800"/>
          </a:xfrm>
        </p:spPr>
        <p:txBody>
          <a:bodyPr>
            <a:normAutofit/>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-تاريخ سابق </a:t>
            </a:r>
            <a:r xmlns:a="http://schemas.openxmlformats.org/drawingml/2006/main">
              <a:rPr lang="ar" sz="4800" dirty="0" err="1">
                <a:latin typeface="Times New Roman" pitchFamily="18" charset="0"/>
                <a:cs typeface="Times New Roman" pitchFamily="18" charset="0"/>
              </a:rPr>
              <a:t>للولادة المبكرة </a:t>
            </a:r>
            <a:r xmlns:a="http://schemas.openxmlformats.org/drawingml/2006/main">
              <a:rPr lang="ar" sz="4800" dirty="0">
                <a:latin typeface="Times New Roman" pitchFamily="18" charset="0"/>
                <a:cs typeface="Times New Roman" pitchFamily="18" charset="0"/>
              </a:rPr>
              <a:t>.</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-لا يوجد رعاية ما قبل الولادة.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-الوضع الاجتماعي والاقتصادي السيئ.</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التدخين وتعاطي الكحول والمخدرات</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-سوء التغذية.</a:t>
            </a:r>
          </a:p>
          <a:p>
            <a:pPr>
              <a:buFont typeface="Wingdings" pitchFamily="2" charset="2"/>
              <a:buNone/>
            </a:pPr>
            <a:endParaRPr lang="en-US" sz="48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8061744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4000" b="1" dirty="0">
                <a:solidFill>
                  <a:srgbClr val="C00000"/>
                </a:solidFill>
                <a:latin typeface="Times New Roman" pitchFamily="18" charset="0"/>
                <a:cs typeface="Times New Roman" pitchFamily="18" charset="0"/>
              </a:rPr>
              <a:t>تشخيص </a:t>
            </a:r>
            <a:r xmlns:a="http://schemas.openxmlformats.org/drawingml/2006/main">
              <a:rPr lang="ar" sz="4000" b="1" dirty="0" err="1">
                <a:solidFill>
                  <a:srgbClr val="C00000"/>
                </a:solidFill>
                <a:latin typeface="Times New Roman" pitchFamily="18" charset="0"/>
                <a:cs typeface="Times New Roman" pitchFamily="18" charset="0"/>
              </a:rPr>
              <a:t>الولادة المبكرة </a:t>
            </a:r>
            <a:r xmlns:a="http://schemas.openxmlformats.org/drawingml/2006/main">
              <a:rPr lang="ar" sz="4000" b="1" dirty="0">
                <a:solidFill>
                  <a:srgbClr val="C00000"/>
                </a:solidFill>
                <a:latin typeface="Times New Roman" pitchFamily="18" charset="0"/>
                <a:cs typeface="Times New Roman" pitchFamily="18" charset="0"/>
              </a:rPr>
              <a:t>وتمزق الأغشية قبل الأوان</a:t>
            </a:r>
            <a:endParaRPr xmlns:a="http://schemas.openxmlformats.org/drawingml/2006/main" lang="en-US" sz="4000" dirty="0">
              <a:solidFill>
                <a:srgbClr val="C00000"/>
              </a:solidFill>
              <a:latin typeface="Times New Roman" pitchFamily="18" charset="0"/>
              <a:cs typeface="Times New Roman" pitchFamily="18" charset="0"/>
            </a:endParaRPr>
          </a:p>
        </p:txBody>
      </p:sp>
      <p:sp>
        <p:nvSpPr>
          <p:cNvPr id="434179" name="Content Placeholder 2"/>
          <p:cNvSpPr>
            <a:spLocks noGrp="1"/>
          </p:cNvSpPr>
          <p:nvPr>
            <p:ph idx="1"/>
          </p:nvPr>
        </p:nvSpPr>
        <p:spPr>
          <a:xfrm>
            <a:off x="0" y="1600200"/>
            <a:ext cx="11901268" cy="5257800"/>
          </a:xfrm>
        </p:spPr>
        <p:txBody>
          <a:bodyPr>
            <a:normAutofit fontScale="85000" lnSpcReduction="20000"/>
          </a:bodyPr>
          <a:lstStyle/>
          <a:p>
            <a:pPr xmlns:a="http://schemas.openxmlformats.org/drawingml/2006/main" algn="ctr">
              <a:buFont typeface="Wingdings" pitchFamily="2" charset="2"/>
              <a:buNone/>
              <a:bidi/>
            </a:pPr>
            <a:r xmlns:a="http://schemas.openxmlformats.org/drawingml/2006/main">
              <a:rPr lang="ar" sz="6000" b="1" dirty="0" err="1">
                <a:latin typeface="Times New Roman" pitchFamily="18" charset="0"/>
                <a:cs typeface="Times New Roman" pitchFamily="18" charset="0"/>
              </a:rPr>
              <a:t>الولادة </a:t>
            </a:r>
            <a:r xmlns:a="http://schemas.openxmlformats.org/drawingml/2006/main">
              <a:rPr lang="ar" sz="6000" b="1" dirty="0">
                <a:latin typeface="Times New Roman" pitchFamily="18" charset="0"/>
                <a:cs typeface="Times New Roman" pitchFamily="18" charset="0"/>
              </a:rPr>
              <a:t>المبكرة </a:t>
            </a:r>
            <a:r xmlns:a="http://schemas.openxmlformats.org/drawingml/2006/main">
              <a:rPr lang="ar" sz="6000" b="1" dirty="0">
                <a:latin typeface="Times New Roman" pitchFamily="18" charset="0"/>
                <a:cs typeface="Times New Roman" pitchFamily="18" charset="0"/>
              </a:rPr>
              <a:t>هي:</a:t>
            </a:r>
          </a:p>
          <a:p>
            <a:pPr xmlns:a="http://schemas.openxmlformats.org/drawingml/2006/main">
              <a:buFont typeface="Wingdings" pitchFamily="2" charset="2"/>
              <a:buNone/>
              <a:bidi/>
            </a:pPr>
            <a:r xmlns:a="http://schemas.openxmlformats.org/drawingml/2006/main">
              <a:rPr lang="ar" sz="6000" dirty="0">
                <a:latin typeface="Times New Roman" pitchFamily="18" charset="0"/>
                <a:cs typeface="Times New Roman" pitchFamily="18" charset="0"/>
              </a:rPr>
              <a:t>-منتظم، مرة واحدة على الأقل كل 10 دقائق.</a:t>
            </a:r>
          </a:p>
          <a:p>
            <a:pPr xmlns:a="http://schemas.openxmlformats.org/drawingml/2006/main">
              <a:buFont typeface="Wingdings" pitchFamily="2" charset="2"/>
              <a:buNone/>
              <a:bidi/>
            </a:pPr>
            <a:r xmlns:a="http://schemas.openxmlformats.org/drawingml/2006/main">
              <a:rPr lang="ar" sz="6000" dirty="0">
                <a:latin typeface="Times New Roman" pitchFamily="18" charset="0"/>
                <a:cs typeface="Times New Roman" pitchFamily="18" charset="0"/>
              </a:rPr>
              <a:t>-مؤلم.</a:t>
            </a:r>
          </a:p>
          <a:p>
            <a:pPr xmlns:a="http://schemas.openxmlformats.org/drawingml/2006/main">
              <a:buFont typeface="Wingdings" pitchFamily="2" charset="2"/>
              <a:buNone/>
              <a:bidi/>
            </a:pPr>
            <a:r xmlns:a="http://schemas.openxmlformats.org/drawingml/2006/main">
              <a:rPr lang="ar" sz="6000" dirty="0">
                <a:latin typeface="Times New Roman" pitchFamily="18" charset="0"/>
                <a:cs typeface="Times New Roman" pitchFamily="18" charset="0"/>
              </a:rPr>
              <a:t>-زيادة في التردد والمدة.</a:t>
            </a:r>
          </a:p>
          <a:p>
            <a:pPr xmlns:a="http://schemas.openxmlformats.org/drawingml/2006/main">
              <a:buFont typeface="Wingdings" pitchFamily="2" charset="2"/>
              <a:buNone/>
              <a:bidi/>
            </a:pPr>
            <a:r xmlns:a="http://schemas.openxmlformats.org/drawingml/2006/main">
              <a:rPr lang="ar" sz="6000" dirty="0">
                <a:latin typeface="Times New Roman" pitchFamily="18" charset="0"/>
                <a:cs typeface="Times New Roman" pitchFamily="18" charset="0"/>
              </a:rPr>
              <a:t>-يسبب تمدد وتوسع عنق الرحم.</a:t>
            </a:r>
          </a:p>
          <a:p>
            <a:pPr xmlns:a="http://schemas.openxmlformats.org/drawingml/2006/main">
              <a:buFont typeface="Wingdings" pitchFamily="2" charset="2"/>
              <a:buNone/>
              <a:bidi/>
            </a:pPr>
            <a:r xmlns:a="http://schemas.openxmlformats.org/drawingml/2006/main">
              <a:rPr lang="ar" sz="6000" dirty="0">
                <a:latin typeface="Times New Roman" pitchFamily="18" charset="0"/>
                <a:cs typeface="Times New Roman" pitchFamily="18" charset="0"/>
              </a:rPr>
              <a:t>- تصريف الخمور</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مسحة طبيعية الرقم الهيدروجيني القلوي يؤكد وجود السائل</a:t>
            </a: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2073005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0"/>
            <a:ext cx="11338560" cy="1600200"/>
          </a:xfrm>
          <a:solidFill>
            <a:schemeClr val="bg1"/>
          </a:solidFill>
        </p:spPr>
        <p:txBody>
          <a:bodyPr>
            <a:normAutofit/>
          </a:bodyPr>
          <a:lstStyle/>
          <a:p>
            <a:pPr xmlns:a="http://schemas.openxmlformats.org/drawingml/2006/main" algn="ctr">
              <a:defRPr/>
              <a:bidi/>
            </a:pP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المبكر</a:t>
            </a:r>
            <a:endParaRPr xmlns:a="http://schemas.openxmlformats.org/drawingml/2006/main" lang="en-US" dirty="0">
              <a:solidFill>
                <a:schemeClr val="tx1"/>
              </a:solidFill>
            </a:endParaRPr>
          </a:p>
        </p:txBody>
      </p:sp>
      <p:sp>
        <p:nvSpPr>
          <p:cNvPr id="441347" name="Content Placeholder 2"/>
          <p:cNvSpPr>
            <a:spLocks noGrp="1"/>
          </p:cNvSpPr>
          <p:nvPr>
            <p:ph idx="1"/>
          </p:nvPr>
        </p:nvSpPr>
        <p:spPr>
          <a:xfrm>
            <a:off x="1524000" y="1676400"/>
            <a:ext cx="9144000" cy="5181600"/>
          </a:xfrm>
        </p:spPr>
        <p:txBody>
          <a:bodyPr/>
          <a:lstStyle/>
          <a:p>
            <a:pPr xmlns:a="http://schemas.openxmlformats.org/drawingml/2006/main" algn="ctr">
              <a:buFont typeface="Wingdings" pitchFamily="2" charset="2"/>
              <a:buNone/>
              <a:bidi/>
            </a:pPr>
            <a:r xmlns:a="http://schemas.openxmlformats.org/drawingml/2006/main">
              <a:rPr lang="ar" sz="7200" dirty="0">
                <a:latin typeface="Times New Roman" pitchFamily="18" charset="0"/>
                <a:cs typeface="Times New Roman" pitchFamily="18" charset="0"/>
              </a:rPr>
              <a:t>يتجنب</a:t>
            </a:r>
            <a:r xmlns:a="http://schemas.openxmlformats.org/drawingml/2006/main">
              <a:rPr lang="ar" sz="7200" i="1" dirty="0">
                <a:latin typeface="Times New Roman" pitchFamily="18" charset="0"/>
                <a:cs typeface="Times New Roman" pitchFamily="18" charset="0"/>
              </a:rPr>
              <a:t> </a:t>
            </a:r>
            <a:r xmlns:a="http://schemas.openxmlformats.org/drawingml/2006/main">
              <a:rPr lang="ar" sz="7200" dirty="0">
                <a:latin typeface="Times New Roman" pitchFamily="18" charset="0"/>
                <a:cs typeface="Times New Roman" pitchFamily="18" charset="0"/>
              </a:rPr>
              <a:t>الفحص العادي يزيد من خطر الإصابة بالعدوى.</a:t>
            </a:r>
          </a:p>
          <a:p>
            <a:pPr>
              <a:buFont typeface="Wingdings" pitchFamily="2" charset="2"/>
              <a:buNone/>
            </a:pPr>
            <a:endParaRPr lang="en-US" sz="7200" dirty="0">
              <a:latin typeface="Times New Roman" pitchFamily="18" charset="0"/>
              <a:cs typeface="Times New Roman" pitchFamily="18" charset="0"/>
            </a:endParaRPr>
          </a:p>
        </p:txBody>
      </p:sp>
    </p:spTree>
    <p:extLst>
      <p:ext uri="{BB962C8B-B14F-4D97-AF65-F5344CB8AC3E}">
        <p14:creationId xmlns:p14="http://schemas.microsoft.com/office/powerpoint/2010/main" val="24248836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fontScale="90000"/>
          </a:bodyPr>
          <a:lstStyle/>
          <a:p>
            <a:pPr xmlns:a="http://schemas.openxmlformats.org/drawingml/2006/main">
              <a:defRPr/>
              <a:bidi/>
            </a:pPr>
            <a:r xmlns:a="http://schemas.openxmlformats.org/drawingml/2006/main">
              <a:rPr lang="ar" b="1" dirty="0" err="1">
                <a:solidFill>
                  <a:srgbClr val="C00000"/>
                </a:solidFill>
                <a:latin typeface="Times New Roman" pitchFamily="18" charset="0"/>
                <a:cs typeface="Times New Roman" pitchFamily="18" charset="0"/>
              </a:rPr>
              <a:t>الولادة </a:t>
            </a:r>
            <a:r xmlns:a="http://schemas.openxmlformats.org/drawingml/2006/main">
              <a:rPr lang="ar" b="1" dirty="0">
                <a:solidFill>
                  <a:srgbClr val="C00000"/>
                </a:solidFill>
                <a:latin typeface="Times New Roman" pitchFamily="18" charset="0"/>
                <a:cs typeface="Times New Roman" pitchFamily="18" charset="0"/>
              </a:rPr>
              <a:t>المبكرة </a:t>
            </a:r>
            <a:r xmlns:a="http://schemas.openxmlformats.org/drawingml/2006/main">
              <a:rPr lang="ar" b="1" dirty="0">
                <a:solidFill>
                  <a:srgbClr val="C00000"/>
                </a:solidFill>
                <a:latin typeface="Times New Roman" pitchFamily="18" charset="0"/>
                <a:cs typeface="Times New Roman" pitchFamily="18" charset="0"/>
              </a:rPr>
              <a:t>وتمزق الأغشية المبكر</a:t>
            </a:r>
            <a:endParaRPr xmlns:a="http://schemas.openxmlformats.org/drawingml/2006/main" lang="en-US" dirty="0">
              <a:solidFill>
                <a:schemeClr val="tx1"/>
              </a:solidFill>
            </a:endParaRPr>
          </a:p>
        </p:txBody>
      </p:sp>
      <p:sp>
        <p:nvSpPr>
          <p:cNvPr id="3" name="Content Placeholder 2"/>
          <p:cNvSpPr>
            <a:spLocks noGrp="1"/>
          </p:cNvSpPr>
          <p:nvPr>
            <p:ph idx="1"/>
          </p:nvPr>
        </p:nvSpPr>
        <p:spPr>
          <a:xfrm>
            <a:off x="267286" y="1676400"/>
            <a:ext cx="11535508" cy="5029200"/>
          </a:xfrm>
        </p:spPr>
        <p:txBody>
          <a:bodyPr/>
          <a:lstStyle/>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-إذا كانت المريضة حاملاً أقل من </a:t>
            </a:r>
            <a:r xmlns:a="http://schemas.openxmlformats.org/drawingml/2006/main">
              <a:rPr lang="ar" sz="4800" u="sng" dirty="0">
                <a:latin typeface="Times New Roman" pitchFamily="18" charset="0"/>
                <a:cs typeface="Times New Roman" pitchFamily="18" charset="0"/>
              </a:rPr>
              <a:t>34 أسبوعًا </a:t>
            </a:r>
            <a:r xmlns:a="http://schemas.openxmlformats.org/drawingml/2006/main">
              <a:rPr lang="ar" sz="4800" dirty="0">
                <a:latin typeface="Times New Roman" pitchFamily="18" charset="0"/>
                <a:cs typeface="Times New Roman" pitchFamily="18" charset="0"/>
              </a:rPr>
              <a:t>.</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ينبغي قمع الانكماشات باستخدام:</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 </a:t>
            </a:r>
            <a:r xmlns:a="http://schemas.openxmlformats.org/drawingml/2006/main">
              <a:rPr lang="ar" sz="4800" dirty="0" err="1">
                <a:latin typeface="Times New Roman" pitchFamily="18" charset="0"/>
                <a:cs typeface="Times New Roman" pitchFamily="18" charset="0"/>
              </a:rPr>
              <a:t>نيفيديبين </a:t>
            </a:r>
            <a:r xmlns:a="http://schemas.openxmlformats.org/drawingml/2006/main">
              <a:rPr lang="ar" sz="4800" dirty="0">
                <a:latin typeface="Times New Roman" pitchFamily="18" charset="0"/>
                <a:cs typeface="Times New Roman" pitchFamily="18" charset="0"/>
              </a:rPr>
              <a:t>( </a:t>
            </a:r>
            <a:r xmlns:a="http://schemas.openxmlformats.org/drawingml/2006/main">
              <a:rPr lang="ar" sz="4800" dirty="0" err="1">
                <a:latin typeface="Times New Roman" pitchFamily="18" charset="0"/>
                <a:cs typeface="Times New Roman" pitchFamily="18" charset="0"/>
              </a:rPr>
              <a:t>أدالات </a:t>
            </a:r>
            <a:r xmlns:a="http://schemas.openxmlformats.org/drawingml/2006/main">
              <a:rPr lang="ar" sz="4800" dirty="0">
                <a:latin typeface="Times New Roman" pitchFamily="18" charset="0"/>
                <a:cs typeface="Times New Roman" pitchFamily="18" charset="0"/>
              </a:rPr>
              <a:t>).</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أو سالبوتامول ( </a:t>
            </a:r>
            <a:r xmlns:a="http://schemas.openxmlformats.org/drawingml/2006/main">
              <a:rPr lang="ar" sz="4800" dirty="0" err="1">
                <a:latin typeface="Times New Roman" pitchFamily="18" charset="0"/>
                <a:cs typeface="Times New Roman" pitchFamily="18" charset="0"/>
              </a:rPr>
              <a:t>فينتولين </a:t>
            </a:r>
            <a:r xmlns:a="http://schemas.openxmlformats.org/drawingml/2006/main">
              <a:rPr lang="ar" sz="4800" dirty="0">
                <a:latin typeface="Times New Roman" pitchFamily="18" charset="0"/>
                <a:cs typeface="Times New Roman" pitchFamily="18" charset="0"/>
              </a:rPr>
              <a:t>)</a:t>
            </a:r>
            <a:endParaRPr xmlns:a="http://schemas.openxmlformats.org/drawingml/2006/main" lang="en-US" dirty="0">
              <a:solidFill>
                <a:schemeClr val="tx1"/>
              </a:solidFill>
            </a:endParaRPr>
          </a:p>
        </p:txBody>
      </p:sp>
    </p:spTree>
    <p:extLst>
      <p:ext uri="{BB962C8B-B14F-4D97-AF65-F5344CB8AC3E}">
        <p14:creationId xmlns:p14="http://schemas.microsoft.com/office/powerpoint/2010/main" val="23503248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0"/>
            <a:ext cx="11479236" cy="1676400"/>
          </a:xfrm>
          <a:solidFill>
            <a:schemeClr val="bg1"/>
          </a:solidFill>
        </p:spPr>
        <p:txBody>
          <a:bodyPr>
            <a:normAutofit/>
          </a:bodyPr>
          <a:lstStyle/>
          <a:p>
            <a:pPr xmlns:a="http://schemas.openxmlformats.org/drawingml/2006/main" algn="ctr">
              <a:defRPr/>
              <a:bidi/>
            </a:pPr>
            <a:r xmlns:a="http://schemas.openxmlformats.org/drawingml/2006/main">
              <a:rPr lang="ar" b="1" dirty="0" err="1">
                <a:solidFill>
                  <a:srgbClr val="C00000"/>
                </a:solidFill>
                <a:effectLst/>
                <a:latin typeface="Times New Roman" pitchFamily="18" charset="0"/>
                <a:cs typeface="Times New Roman" pitchFamily="18" charset="0"/>
              </a:rPr>
              <a:t>الولادة </a:t>
            </a:r>
            <a:r xmlns:a="http://schemas.openxmlformats.org/drawingml/2006/main">
              <a:rPr lang="ar" b="1" dirty="0">
                <a:solidFill>
                  <a:srgbClr val="C00000"/>
                </a:solidFill>
                <a:effectLst/>
                <a:latin typeface="Times New Roman" pitchFamily="18" charset="0"/>
                <a:cs typeface="Times New Roman" pitchFamily="18" charset="0"/>
              </a:rPr>
              <a:t>المبكرة </a:t>
            </a:r>
            <a:r xmlns:a="http://schemas.openxmlformats.org/drawingml/2006/main">
              <a:rPr lang="ar" b="1" dirty="0">
                <a:solidFill>
                  <a:srgbClr val="C00000"/>
                </a:solidFill>
                <a:effectLst/>
                <a:latin typeface="Times New Roman" pitchFamily="18" charset="0"/>
                <a:cs typeface="Times New Roman" pitchFamily="18" charset="0"/>
              </a:rPr>
              <a:t>وتمزق الأغشية المبكر</a:t>
            </a:r>
            <a:endParaRPr xmlns:a="http://schemas.openxmlformats.org/drawingml/2006/main" lang="en-US" dirty="0">
              <a:solidFill>
                <a:srgbClr val="C00000"/>
              </a:solidFill>
            </a:endParaRPr>
          </a:p>
        </p:txBody>
      </p:sp>
      <p:sp>
        <p:nvSpPr>
          <p:cNvPr id="433155" name="Content Placeholder 2"/>
          <p:cNvSpPr>
            <a:spLocks noGrp="1"/>
          </p:cNvSpPr>
          <p:nvPr>
            <p:ph idx="1"/>
          </p:nvPr>
        </p:nvSpPr>
        <p:spPr>
          <a:xfrm>
            <a:off x="154745" y="1913206"/>
            <a:ext cx="11816861" cy="4716194"/>
          </a:xfrm>
        </p:spPr>
        <p:txBody>
          <a:bodyPr>
            <a:normAutofit/>
          </a:bodyPr>
          <a:lstStyle/>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-يمكن عادةً رعاية الأطفال المولودين بين 34 و36 أسبوعًا في مستشفى المستوى الأول.</a:t>
            </a:r>
          </a:p>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-يجب إحالة الأطفال الذين تتراوح أعمارهم بين 28 و33 أسبوعًا إلى مستشفى من المستوى 2 أو 3 مع </a:t>
            </a:r>
            <a:r xmlns:a="http://schemas.openxmlformats.org/drawingml/2006/main">
              <a:rPr lang="ar" sz="4800" b="1" dirty="0">
                <a:latin typeface="Times New Roman" pitchFamily="18" charset="0"/>
                <a:cs typeface="Times New Roman" pitchFamily="18" charset="0"/>
              </a:rPr>
              <a:t>وحدة العناية المركزة لحديثي الولادة.</a:t>
            </a: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60012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361" y="0"/>
            <a:ext cx="9693639" cy="1676400"/>
          </a:xfrm>
          <a:solidFill>
            <a:schemeClr val="bg1"/>
          </a:solidFill>
        </p:spPr>
        <p:txBody>
          <a:bodyPr>
            <a:noAutofit/>
          </a:bodyPr>
          <a:lstStyle/>
          <a:p>
            <a:pPr xmlns:a="http://schemas.openxmlformats.org/drawingml/2006/main" algn="ctr">
              <a:defRPr/>
              <a:bidi/>
            </a:pPr>
            <a:br xmlns:a="http://schemas.openxmlformats.org/drawingml/2006/main">
              <a:rPr lang="en-US" sz="5400" b="1" i="1" dirty="0">
                <a:solidFill>
                  <a:srgbClr val="C00000"/>
                </a:solidFill>
                <a:latin typeface="Times New Roman" pitchFamily="18" charset="0"/>
                <a:cs typeface="Times New Roman" pitchFamily="18" charset="0"/>
              </a:rPr>
            </a:br>
            <a:br xmlns:a="http://schemas.openxmlformats.org/drawingml/2006/main">
              <a:rPr lang="en-US" sz="5400" b="1" i="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الفيروس المضخم للخلايا (CMV)</a:t>
            </a: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endParaRPr>
          </a:p>
        </p:txBody>
      </p:sp>
      <p:sp>
        <p:nvSpPr>
          <p:cNvPr id="475139" name="Content Placeholder 2"/>
          <p:cNvSpPr>
            <a:spLocks noGrp="1"/>
          </p:cNvSpPr>
          <p:nvPr>
            <p:ph idx="1"/>
          </p:nvPr>
        </p:nvSpPr>
        <p:spPr>
          <a:xfrm>
            <a:off x="0" y="1752600"/>
            <a:ext cx="11707318" cy="5105400"/>
          </a:xfrm>
        </p:spPr>
        <p:txBody>
          <a:bodyPr>
            <a:normAutofit/>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-لا يوجد علاج فعال معروف</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-قد يتم تقديم الإجهاض العلاجي إذا تم اكتشاف الإصابة بفيروس تضخم الخلايا في وقت مبكر من الحمل</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a:t>
            </a:r>
          </a:p>
        </p:txBody>
      </p:sp>
    </p:spTree>
    <p:extLst>
      <p:ext uri="{BB962C8B-B14F-4D97-AF65-F5344CB8AC3E}">
        <p14:creationId xmlns:p14="http://schemas.microsoft.com/office/powerpoint/2010/main" val="347835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lgn="ctr">
              <a:defRPr/>
              <a:bidi/>
            </a:pPr>
            <a:br xmlns:a="http://schemas.openxmlformats.org/drawingml/2006/main">
              <a:rPr lang="en-US" sz="6000" b="1" i="1" dirty="0">
                <a:solidFill>
                  <a:srgbClr val="C00000"/>
                </a:solidFill>
                <a:latin typeface="Times New Roman" pitchFamily="18" charset="0"/>
                <a:cs typeface="Times New Roman" pitchFamily="18" charset="0"/>
              </a:rPr>
            </a:br>
            <a:br xmlns:a="http://schemas.openxmlformats.org/drawingml/2006/main">
              <a:rPr lang="en-US" sz="6000" b="1" i="1" dirty="0">
                <a:solidFill>
                  <a:srgbClr val="C00000"/>
                </a:solidFill>
                <a:latin typeface="Times New Roman" pitchFamily="18" charset="0"/>
                <a:cs typeface="Times New Roman" pitchFamily="18" charset="0"/>
              </a:rPr>
            </a:br>
            <a:r xmlns:a="http://schemas.openxmlformats.org/drawingml/2006/main">
              <a:rPr lang="ar" sz="6000" b="1" i="1" dirty="0">
                <a:solidFill>
                  <a:srgbClr val="C00000"/>
                </a:solidFill>
                <a:latin typeface="Times New Roman" pitchFamily="18" charset="0"/>
                <a:cs typeface="Times New Roman" pitchFamily="18" charset="0"/>
              </a:rPr>
              <a:t> </a:t>
            </a:r>
            <a:r xmlns:a="http://schemas.openxmlformats.org/drawingml/2006/main">
              <a:rPr lang="ar" sz="6000" b="1" dirty="0">
                <a:solidFill>
                  <a:srgbClr val="C00000"/>
                </a:solidFill>
                <a:latin typeface="Times New Roman" pitchFamily="18" charset="0"/>
                <a:cs typeface="Times New Roman" pitchFamily="18" charset="0"/>
              </a:rPr>
              <a:t>التهاب الكبد ب</a:t>
            </a: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476163" name="Content Placeholder 2"/>
          <p:cNvSpPr>
            <a:spLocks noGrp="1"/>
          </p:cNvSpPr>
          <p:nvPr>
            <p:ph idx="1"/>
          </p:nvPr>
        </p:nvSpPr>
        <p:spPr>
          <a:xfrm>
            <a:off x="164891" y="1676400"/>
            <a:ext cx="11872211" cy="5181600"/>
          </a:xfrm>
        </p:spPr>
        <p:txBody>
          <a:bodyPr>
            <a:noAutofit/>
          </a:bodyPr>
          <a:lstStyle/>
          <a:p>
            <a:pPr xmlns:a="http://schemas.openxmlformats.org/drawingml/2006/main">
              <a:buFont typeface="Wingdings" pitchFamily="2" charset="2"/>
              <a:buChar char="§"/>
              <a:bidi/>
            </a:pPr>
            <a:r xmlns:a="http://schemas.openxmlformats.org/drawingml/2006/main">
              <a:rPr lang="ar" sz="3600" dirty="0">
                <a:latin typeface="Times New Roman" pitchFamily="18" charset="0"/>
                <a:cs typeface="Times New Roman" pitchFamily="18" charset="0"/>
              </a:rPr>
              <a:t>ينتقل إلى الجنين عبر المشيمة</a:t>
            </a:r>
          </a:p>
          <a:p>
            <a:pPr xmlns:a="http://schemas.openxmlformats.org/drawingml/2006/main">
              <a:buFont typeface="Wingdings" pitchFamily="2" charset="2"/>
              <a:buChar char="§"/>
              <a:bidi/>
            </a:pPr>
            <a:r xmlns:a="http://schemas.openxmlformats.org/drawingml/2006/main">
              <a:rPr lang="ar" sz="3600" dirty="0">
                <a:latin typeface="Times New Roman" pitchFamily="18" charset="0"/>
                <a:cs typeface="Times New Roman" pitchFamily="18" charset="0"/>
              </a:rPr>
              <a:t>أو عن طريق ملامسة الدم أو الإفرازات الطبيعية أثناء الولادة</a:t>
            </a:r>
          </a:p>
          <a:p>
            <a:pPr xmlns:a="http://schemas.openxmlformats.org/drawingml/2006/main">
              <a:buFont typeface="Wingdings" pitchFamily="2" charset="2"/>
              <a:buChar char="§"/>
              <a:bidi/>
            </a:pPr>
            <a:r xmlns:a="http://schemas.openxmlformats.org/drawingml/2006/main">
              <a:rPr lang="ar" sz="3600" dirty="0">
                <a:latin typeface="Times New Roman" pitchFamily="18" charset="0"/>
                <a:cs typeface="Times New Roman" pitchFamily="18" charset="0"/>
              </a:rPr>
              <a:t>عند الولادة، يجب أن يتلقى الطفل حديث الولادة:</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أ. جرعة واحدة من الجلوبيولين المناعي لالتهاب الكبد الوبائي ب،</a:t>
            </a:r>
          </a:p>
          <a:p>
            <a:pPr xmlns:a="http://schemas.openxmlformats.org/drawingml/2006/main" marL="0" indent="0" algn="ctr">
              <a:buNone/>
              <a:bidi/>
            </a:pPr>
            <a:r xmlns:a="http://schemas.openxmlformats.org/drawingml/2006/main">
              <a:rPr lang="ar" sz="4400" dirty="0">
                <a:latin typeface="Times New Roman" pitchFamily="18" charset="0"/>
                <a:cs typeface="Times New Roman" pitchFamily="18" charset="0"/>
              </a:rPr>
              <a:t>ب. يليه لقاح التهاب الكبد الوبائي ب</a:t>
            </a:r>
          </a:p>
          <a:p>
            <a:pPr marL="0" indent="0" algn="ctr">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48897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9600" b="1" dirty="0">
                <a:solidFill>
                  <a:srgbClr val="C00000"/>
                </a:solidFill>
                <a:latin typeface="Times New Roman" pitchFamily="18" charset="0"/>
                <a:cs typeface="Times New Roman" pitchFamily="18" charset="0"/>
              </a:rPr>
              <a:t>الحصبة الألمانية</a:t>
            </a:r>
            <a:endParaRPr xmlns:a="http://schemas.openxmlformats.org/drawingml/2006/main" lang="en-US" sz="9600" dirty="0">
              <a:solidFill>
                <a:srgbClr val="C00000"/>
              </a:solidFill>
              <a:latin typeface="Times New Roman" pitchFamily="18" charset="0"/>
              <a:cs typeface="Times New Roman" pitchFamily="18" charset="0"/>
            </a:endParaRPr>
          </a:p>
        </p:txBody>
      </p:sp>
      <p:sp>
        <p:nvSpPr>
          <p:cNvPr id="479235" name="Content Placeholder 2"/>
          <p:cNvSpPr>
            <a:spLocks noGrp="1"/>
          </p:cNvSpPr>
          <p:nvPr>
            <p:ph idx="1"/>
          </p:nvPr>
        </p:nvSpPr>
        <p:spPr>
          <a:xfrm>
            <a:off x="239843" y="1524000"/>
            <a:ext cx="11587396" cy="5257800"/>
          </a:xfrm>
        </p:spPr>
        <p:txBody>
          <a:bodyPr>
            <a:noAutofit/>
          </a:bodyPr>
          <a:lstStyle/>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مرض فيروسي خفيف</a:t>
            </a:r>
          </a:p>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حمى منخفضة وطفح جلدي</a:t>
            </a:r>
          </a:p>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إذا حدث في وقت مبكر من الحمل، فإنه يمكن أن يعطل تكوين أنظمة الجسم الرئيسية</a:t>
            </a:r>
          </a:p>
          <a:p>
            <a:pPr xmlns:a="http://schemas.openxmlformats.org/drawingml/2006/main">
              <a:buFont typeface="Wingdings" pitchFamily="2" charset="2"/>
              <a:buChar char="§"/>
              <a:bidi/>
            </a:pPr>
            <a:r xmlns:a="http://schemas.openxmlformats.org/drawingml/2006/main">
              <a:rPr lang="ar" sz="4400" dirty="0">
                <a:latin typeface="Times New Roman" pitchFamily="18" charset="0"/>
                <a:cs typeface="Times New Roman" pitchFamily="18" charset="0"/>
              </a:rPr>
              <a:t>إذا حدث في وقت لاحق من الحمل، فإنه يسبب تلف الأعضاء التي تشكلت بالفعل</a:t>
            </a:r>
          </a:p>
        </p:txBody>
      </p:sp>
    </p:spTree>
    <p:extLst>
      <p:ext uri="{BB962C8B-B14F-4D97-AF65-F5344CB8AC3E}">
        <p14:creationId xmlns:p14="http://schemas.microsoft.com/office/powerpoint/2010/main" val="217841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lgn="ctr">
              <a:defRPr/>
              <a:bidi/>
            </a:pPr>
            <a:r xmlns:a="http://schemas.openxmlformats.org/drawingml/2006/main">
              <a:rPr lang="ar" sz="9600" b="1" dirty="0">
                <a:solidFill>
                  <a:srgbClr val="C00000"/>
                </a:solidFill>
                <a:latin typeface="Times New Roman" pitchFamily="18" charset="0"/>
                <a:cs typeface="Times New Roman" pitchFamily="18" charset="0"/>
              </a:rPr>
              <a:t>الحصبة الألمانية</a:t>
            </a:r>
            <a:endParaRPr xmlns:a="http://schemas.openxmlformats.org/drawingml/2006/main" lang="en-US" sz="9600" dirty="0">
              <a:solidFill>
                <a:srgbClr val="C00000"/>
              </a:solidFill>
              <a:latin typeface="Times New Roman" pitchFamily="18" charset="0"/>
              <a:cs typeface="Times New Roman" pitchFamily="18" charset="0"/>
            </a:endParaRPr>
          </a:p>
        </p:txBody>
      </p:sp>
      <p:sp>
        <p:nvSpPr>
          <p:cNvPr id="482307" name="Content Placeholder 2"/>
          <p:cNvSpPr>
            <a:spLocks noGrp="1"/>
          </p:cNvSpPr>
          <p:nvPr>
            <p:ph idx="1"/>
          </p:nvPr>
        </p:nvSpPr>
        <p:spPr>
          <a:xfrm>
            <a:off x="194871" y="1676400"/>
            <a:ext cx="11422505" cy="4724400"/>
          </a:xfrm>
        </p:spPr>
        <p:txBody>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إذا تلقت المرأة لقاح الحصبة الألمانية قبل الحمل، فلا ينبغي لها الحمل لمدة 3 أشهر على الأقل</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-لا يتم إعطاؤه أثناء الحمل لأن اللقاح من فيروس حي</a:t>
            </a:r>
          </a:p>
        </p:txBody>
      </p:sp>
    </p:spTree>
    <p:extLst>
      <p:ext uri="{BB962C8B-B14F-4D97-AF65-F5344CB8AC3E}">
        <p14:creationId xmlns:p14="http://schemas.microsoft.com/office/powerpoint/2010/main" val="319779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1FAE-38FF-BE9F-5AB0-A4F7EF549837}"/>
              </a:ext>
            </a:extLst>
          </p:cNvPr>
          <p:cNvSpPr>
            <a:spLocks noGrp="1"/>
          </p:cNvSpPr>
          <p:nvPr>
            <p:ph type="title"/>
          </p:nvPr>
        </p:nvSpPr>
        <p:spPr>
          <a:xfrm>
            <a:off x="0" y="1"/>
            <a:ext cx="12007120" cy="1690688"/>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anose="02020603050405020304" pitchFamily="18" charset="0"/>
                <a:cs typeface="Times New Roman" panose="02020603050405020304" pitchFamily="18" charset="0"/>
              </a:rPr>
              <a:t>تحديد الحمل عالي الخطورة</a:t>
            </a:r>
            <a:endParaRPr xmlns:a="http://schemas.openxmlformats.org/drawingml/2006/main" lang="en-US" sz="5400" b="1" dirty="0">
              <a:solidFill>
                <a:srgbClr val="C00000"/>
              </a:solidFill>
            </a:endParaRPr>
          </a:p>
        </p:txBody>
      </p:sp>
      <p:sp>
        <p:nvSpPr>
          <p:cNvPr id="3" name="Content Placeholder 2">
            <a:extLst>
              <a:ext uri="{FF2B5EF4-FFF2-40B4-BE49-F238E27FC236}">
                <a16:creationId xmlns:a16="http://schemas.microsoft.com/office/drawing/2014/main" id="{FC9534A3-1560-0CBD-A5E1-82E573AB6C6B}"/>
              </a:ext>
            </a:extLst>
          </p:cNvPr>
          <p:cNvSpPr>
            <a:spLocks noGrp="1"/>
          </p:cNvSpPr>
          <p:nvPr>
            <p:ph idx="1"/>
          </p:nvPr>
        </p:nvSpPr>
        <p:spPr>
          <a:xfrm>
            <a:off x="0" y="1690688"/>
            <a:ext cx="12192000" cy="5167312"/>
          </a:xfrm>
        </p:spPr>
        <p:txBody>
          <a:bodyPr>
            <a:normAutofit lnSpcReduction="10000"/>
          </a:bodyPr>
          <a:lstStyle/>
          <a:p>
            <a:pPr xmlns:a="http://schemas.openxmlformats.org/drawingml/2006/main" marL="514350" indent="-514350">
              <a:buFont typeface="+mj-lt"/>
              <a:buAutoNum type="arabicPeriod"/>
              <a:bidi/>
            </a:pPr>
            <a:r xmlns:a="http://schemas.openxmlformats.org/drawingml/2006/main">
              <a:rPr lang="ar" dirty="0">
                <a:latin typeface="Times New Roman" panose="02020603050405020304" pitchFamily="18" charset="0"/>
                <a:cs typeface="Times New Roman" panose="02020603050405020304" pitchFamily="18" charset="0"/>
              </a:rPr>
              <a:t>رعاية المرأة الحامل المصابة بأمراض القلب</a:t>
            </a:r>
          </a:p>
          <a:p>
            <a:pPr xmlns:a="http://schemas.openxmlformats.org/drawingml/2006/main" marL="514350" indent="-514350">
              <a:buFont typeface="+mj-lt"/>
              <a:buAutoNum type="arabicPeriod"/>
              <a:bidi/>
            </a:pPr>
            <a:r xmlns:a="http://schemas.openxmlformats.org/drawingml/2006/main">
              <a:rPr lang="ar" dirty="0">
                <a:latin typeface="Times New Roman" panose="02020603050405020304" pitchFamily="18" charset="0"/>
                <a:cs typeface="Times New Roman" panose="02020603050405020304" pitchFamily="18" charset="0"/>
              </a:rPr>
              <a:t>رعاية المرأة الحامل المصابة بالأمراض المعدية الجنسية</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المصابة باضطرابات الدم ( فقر الدم )</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المصابة بسكري الحمل</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(عدم توافق العامل الريزيسي)</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المصابة بارتفاع ضغط الدم الناجم عن الحمل (PIH).</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التي تعاني من النزيف قبل 24 أسبوعًا من الحمل (الإجهاض، الحمل خارج الرحم)</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رعاية المرأة الحامل التي تعاني من النزيف بعد 24 أسبوعًا من الحمل (أمراض المشيمة)</a:t>
            </a:r>
          </a:p>
          <a:p>
            <a:pPr xmlns:a="http://schemas.openxmlformats.org/drawingml/2006/main" marL="514350" indent="-514350">
              <a:buFont typeface="+mj-lt"/>
              <a:buAutoNum type="arabicPeriod"/>
              <a:bidi/>
            </a:pPr>
            <a:r xmlns:a="http://schemas.openxmlformats.org/drawingml/2006/main">
              <a:rPr lang="ar" dirty="0">
                <a:effectLst/>
                <a:latin typeface="Times New Roman" panose="02020603050405020304" pitchFamily="18" charset="0"/>
                <a:ea typeface="Times New Roman" panose="02020603050405020304" pitchFamily="18" charset="0"/>
                <a:cs typeface="Times New Roman" panose="02020603050405020304" pitchFamily="18" charset="0"/>
              </a:rPr>
              <a:t>المضاعفات المرتبطة بالحمل PROM</a:t>
            </a:r>
            <a:endParaRPr xmlns:a="http://schemas.openxmlformats.org/drawingml/2006/main"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71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3" y="0"/>
            <a:ext cx="11287594" cy="1676400"/>
          </a:xfrm>
          <a:solidFill>
            <a:schemeClr val="bg1"/>
          </a:solidFill>
        </p:spPr>
        <p:txBody>
          <a:bodyPr>
            <a:noAutofit/>
          </a:bodyPr>
          <a:lstStyle/>
          <a:p>
            <a:pPr xmlns:a="http://schemas.openxmlformats.org/drawingml/2006/main" algn="ctr">
              <a:defRP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تأثيرات الحصبة الألمانية على الجنين أو الجنين:</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2" y="1676400"/>
            <a:ext cx="11707318" cy="5181600"/>
          </a:xfrm>
        </p:spPr>
        <p:txBody>
          <a:bodyPr/>
          <a:lstStyle/>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 صغر حجم الرأس</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-التخلف العقلي</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-إعتام عدسة العين الخلقي</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-الصمم</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-التأثيرات القلبية</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-تقييد النمو داخل الرحم (IUGR)</a:t>
            </a:r>
          </a:p>
          <a:p>
            <a:pPr>
              <a:buFont typeface="Wingdings" pitchFamily="2" charset="2"/>
              <a:buNone/>
              <a:defRPr/>
            </a:pPr>
            <a:endParaRPr lang="en-US" sz="4400" dirty="0"/>
          </a:p>
          <a:p>
            <a:pPr>
              <a:buFont typeface="Wingdings" pitchFamily="2" charset="2"/>
              <a:buNone/>
              <a:defRPr/>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6971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defRPr/>
              <a:bidi/>
            </a:pPr>
            <a:r xmlns:a="http://schemas.openxmlformats.org/drawingml/2006/main">
              <a:rPr lang="ar" sz="8800" b="1" dirty="0">
                <a:latin typeface="Times New Roman" pitchFamily="18" charset="0"/>
                <a:cs typeface="Times New Roman" pitchFamily="18" charset="0"/>
              </a:rPr>
              <a:t> </a:t>
            </a:r>
            <a:r xmlns:a="http://schemas.openxmlformats.org/drawingml/2006/main">
              <a:rPr lang="ar" sz="8900" b="1" dirty="0">
                <a:solidFill>
                  <a:srgbClr val="C00000"/>
                </a:solidFill>
                <a:latin typeface="Times New Roman" pitchFamily="18" charset="0"/>
                <a:cs typeface="Times New Roman" pitchFamily="18" charset="0"/>
              </a:rPr>
              <a:t>أنواع</a:t>
            </a:r>
            <a:r xmlns:a="http://schemas.openxmlformats.org/drawingml/2006/main">
              <a:rPr lang="ar" sz="8900" dirty="0">
                <a:solidFill>
                  <a:srgbClr val="C00000"/>
                </a:solidFill>
                <a:latin typeface="Times New Roman" pitchFamily="18" charset="0"/>
                <a:cs typeface="Times New Roman" pitchFamily="18" charset="0"/>
              </a:rPr>
              <a:t> </a:t>
            </a:r>
            <a:r xmlns:a="http://schemas.openxmlformats.org/drawingml/2006/main">
              <a:rPr lang="ar" sz="8800" b="1" dirty="0">
                <a:solidFill>
                  <a:srgbClr val="C00000"/>
                </a:solidFill>
                <a:latin typeface="Times New Roman" pitchFamily="18" charset="0"/>
                <a:cs typeface="Times New Roman" pitchFamily="18" charset="0"/>
              </a:rPr>
              <a:t>فيروس الهربس</a:t>
            </a:r>
            <a:endParaRPr xmlns:a="http://schemas.openxmlformats.org/drawingml/2006/main" lang="en-US" sz="8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2" y="1676400"/>
            <a:ext cx="11707318" cy="5181600"/>
          </a:xfrm>
        </p:spPr>
        <p:txBody>
          <a:bodyPr>
            <a:normAutofit/>
          </a:bodyPr>
          <a:lstStyle/>
          <a:p>
            <a:pPr xmlns:a="http://schemas.openxmlformats.org/drawingml/2006/main">
              <a:buFont typeface="Wingdings" pitchFamily="2" charset="2"/>
              <a:buNone/>
              <a:defRPr/>
              <a:bidi/>
            </a:pPr>
            <a:r xmlns:a="http://schemas.openxmlformats.org/drawingml/2006/main">
              <a:rPr lang="ar" sz="5400" u="sng" dirty="0">
                <a:latin typeface="Times New Roman" pitchFamily="18" charset="0"/>
                <a:cs typeface="Times New Roman" pitchFamily="18" charset="0"/>
              </a:rPr>
              <a:t>النوع الأول </a:t>
            </a:r>
            <a:r xmlns:a="http://schemas.openxmlformats.org/drawingml/2006/main">
              <a:rPr lang="ar" sz="5400" dirty="0">
                <a:latin typeface="Times New Roman" pitchFamily="18" charset="0"/>
                <a:cs typeface="Times New Roman" pitchFamily="18" charset="0"/>
              </a:rPr>
              <a:t>:</a:t>
            </a:r>
          </a:p>
          <a:p>
            <a:pPr xmlns:a="http://schemas.openxmlformats.org/drawingml/2006/main">
              <a:buFont typeface="Wingdings" pitchFamily="2" charset="2"/>
              <a:buNone/>
              <a:defRPr/>
              <a:bidi/>
            </a:pPr>
            <a:r xmlns:a="http://schemas.openxmlformats.org/drawingml/2006/main">
              <a:rPr lang="ar" sz="5400" dirty="0">
                <a:latin typeface="Times New Roman" pitchFamily="18" charset="0"/>
                <a:cs typeface="Times New Roman" pitchFamily="18" charset="0"/>
              </a:rPr>
              <a:t>تسبب ظهور بثور الحمى أو القروح الباردة</a:t>
            </a:r>
          </a:p>
          <a:p>
            <a:pPr xmlns:a="http://schemas.openxmlformats.org/drawingml/2006/main">
              <a:buFont typeface="Wingdings" pitchFamily="2" charset="2"/>
              <a:buNone/>
              <a:defRPr/>
              <a:bidi/>
            </a:pPr>
            <a:r xmlns:a="http://schemas.openxmlformats.org/drawingml/2006/main">
              <a:rPr lang="ar" sz="5400" u="sng" dirty="0">
                <a:latin typeface="Times New Roman" pitchFamily="18" charset="0"/>
                <a:cs typeface="Times New Roman" pitchFamily="18" charset="0"/>
              </a:rPr>
              <a:t>النوع الثاني:</a:t>
            </a:r>
          </a:p>
          <a:p>
            <a:pPr xmlns:a="http://schemas.openxmlformats.org/drawingml/2006/main">
              <a:buFont typeface="Wingdings" pitchFamily="2" charset="2"/>
              <a:buNone/>
              <a:defRPr/>
              <a:bidi/>
            </a:pPr>
            <a:r xmlns:a="http://schemas.openxmlformats.org/drawingml/2006/main">
              <a:rPr lang="ar" sz="5400" dirty="0">
                <a:latin typeface="Times New Roman" pitchFamily="18" charset="0"/>
                <a:cs typeface="Times New Roman" pitchFamily="18" charset="0"/>
              </a:rPr>
              <a:t>أسباب الهربس التناسلي</a:t>
            </a:r>
          </a:p>
          <a:p>
            <a:pPr>
              <a:buFont typeface="Wingdings" pitchFamily="2" charset="2"/>
              <a:buNone/>
              <a:defRPr/>
            </a:pPr>
            <a:endParaRPr lang="en-US" sz="5400" dirty="0"/>
          </a:p>
        </p:txBody>
      </p:sp>
    </p:spTree>
    <p:extLst>
      <p:ext uri="{BB962C8B-B14F-4D97-AF65-F5344CB8AC3E}">
        <p14:creationId xmlns:p14="http://schemas.microsoft.com/office/powerpoint/2010/main" val="95213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8800" b="1" dirty="0">
                <a:solidFill>
                  <a:srgbClr val="C00000"/>
                </a:solidFill>
                <a:latin typeface="Times New Roman" pitchFamily="18" charset="0"/>
                <a:cs typeface="Times New Roman" pitchFamily="18" charset="0"/>
              </a:rPr>
              <a:t>فيروس الهربس</a:t>
            </a:r>
            <a:endParaRPr xmlns:a="http://schemas.openxmlformats.org/drawingml/2006/main" lang="en-US" sz="8800" dirty="0"/>
          </a:p>
        </p:txBody>
      </p:sp>
      <p:sp>
        <p:nvSpPr>
          <p:cNvPr id="3" name="Content Placeholder 2"/>
          <p:cNvSpPr>
            <a:spLocks noGrp="1"/>
          </p:cNvSpPr>
          <p:nvPr>
            <p:ph idx="1"/>
          </p:nvPr>
        </p:nvSpPr>
        <p:spPr>
          <a:xfrm>
            <a:off x="-1" y="1676400"/>
            <a:ext cx="11812249" cy="4724400"/>
          </a:xfrm>
        </p:spPr>
        <p:txBody>
          <a:bodyPr>
            <a:normAutofit fontScale="70000" lnSpcReduction="20000"/>
          </a:bodyPr>
          <a:lstStyle/>
          <a:p>
            <a:pPr xmlns:a="http://schemas.openxmlformats.org/drawingml/2006/main">
              <a:lnSpc>
                <a:spcPct val="120000"/>
              </a:lnSpc>
              <a:defRPr/>
              <a:bidi/>
            </a:pPr>
            <a:r xmlns:a="http://schemas.openxmlformats.org/drawingml/2006/main">
              <a:rPr lang="ar" sz="6600" dirty="0">
                <a:latin typeface="Times New Roman" pitchFamily="18" charset="0"/>
                <a:cs typeface="Times New Roman" pitchFamily="18" charset="0"/>
              </a:rPr>
              <a:t>بعد الإصابة الأولية، يظل فيروس الهربس كامنًا في الأعصاب ويمكن أن ينشط مرة أخرى في أي وقت</a:t>
            </a:r>
          </a:p>
          <a:p>
            <a:pPr xmlns:a="http://schemas.openxmlformats.org/drawingml/2006/main">
              <a:lnSpc>
                <a:spcPct val="120000"/>
              </a:lnSpc>
              <a:defRPr/>
              <a:bidi/>
            </a:pPr>
            <a:r xmlns:a="http://schemas.openxmlformats.org/drawingml/2006/main">
              <a:rPr lang="ar" sz="6600" dirty="0">
                <a:latin typeface="Times New Roman" pitchFamily="18" charset="0"/>
                <a:cs typeface="Times New Roman" pitchFamily="18" charset="0"/>
              </a:rPr>
              <a:t>العدوى في النصف الأول من الحمل تسبب الإجهاض التلقائي، وتأخر النمو داخل الرحم، والولادة المبكرة</a:t>
            </a:r>
          </a:p>
          <a:p>
            <a:pPr>
              <a:buFont typeface="Wingdings" pitchFamily="2" charset="2"/>
              <a:buNone/>
              <a:defRPr/>
            </a:pPr>
            <a:endParaRPr lang="en-US" sz="6600" dirty="0">
              <a:latin typeface="Times New Roman" pitchFamily="18" charset="0"/>
              <a:cs typeface="Times New Roman" pitchFamily="18" charset="0"/>
            </a:endParaRPr>
          </a:p>
          <a:p>
            <a:pPr algn="ctr">
              <a:buFont typeface="Wingdings" pitchFamily="2" charset="2"/>
              <a:buNone/>
              <a:defRPr/>
            </a:pPr>
            <a:endParaRPr lang="en-US" sz="6600" dirty="0">
              <a:latin typeface="Times New Roman" pitchFamily="18" charset="0"/>
              <a:cs typeface="Times New Roman" pitchFamily="18" charset="0"/>
            </a:endParaRPr>
          </a:p>
          <a:p>
            <a:pPr>
              <a:buFont typeface="Wingdings" pitchFamily="2" charset="2"/>
              <a:buNone/>
              <a:defRPr/>
            </a:pPr>
            <a:endParaRPr lang="en-US" dirty="0">
              <a:solidFill>
                <a:schemeClr val="tx1"/>
              </a:solidFill>
            </a:endParaRPr>
          </a:p>
        </p:txBody>
      </p:sp>
    </p:spTree>
    <p:extLst>
      <p:ext uri="{BB962C8B-B14F-4D97-AF65-F5344CB8AC3E}">
        <p14:creationId xmlns:p14="http://schemas.microsoft.com/office/powerpoint/2010/main" val="416688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8800" b="1" dirty="0"/>
              <a:t> </a:t>
            </a:r>
            <a:r xmlns:a="http://schemas.openxmlformats.org/drawingml/2006/main">
              <a:rPr lang="ar" sz="8800" b="1" dirty="0">
                <a:solidFill>
                  <a:srgbClr val="C00000"/>
                </a:solidFill>
                <a:latin typeface="Times New Roman" pitchFamily="18" charset="0"/>
                <a:cs typeface="Times New Roman" pitchFamily="18" charset="0"/>
              </a:rPr>
              <a:t>فيروس الهربس</a:t>
            </a:r>
            <a:endParaRPr xmlns:a="http://schemas.openxmlformats.org/drawingml/2006/main" lang="en-US" sz="8800" dirty="0"/>
          </a:p>
        </p:txBody>
      </p:sp>
      <p:sp>
        <p:nvSpPr>
          <p:cNvPr id="3" name="Content Placeholder 2"/>
          <p:cNvSpPr>
            <a:spLocks noGrp="1"/>
          </p:cNvSpPr>
          <p:nvPr>
            <p:ph idx="1"/>
          </p:nvPr>
        </p:nvSpPr>
        <p:spPr>
          <a:xfrm>
            <a:off x="1" y="1676400"/>
            <a:ext cx="12192000" cy="5181600"/>
          </a:xfrm>
        </p:spPr>
        <p:txBody>
          <a:bodyPr>
            <a:normAutofit lnSpcReduction="10000"/>
          </a:bodyPr>
          <a:lstStyle/>
          <a:p>
            <a:pPr xmlns:a="http://schemas.openxmlformats.org/drawingml/2006/main">
              <a:buFont typeface="Wingdings" pitchFamily="2" charset="2"/>
              <a:buNone/>
              <a:defRPr/>
              <a:bidi/>
            </a:pPr>
            <a:r xmlns:a="http://schemas.openxmlformats.org/drawingml/2006/main">
              <a:rPr lang="ar" sz="4400" u="sng" dirty="0">
                <a:latin typeface="Times New Roman" pitchFamily="18" charset="0"/>
                <a:cs typeface="Times New Roman" pitchFamily="18" charset="0"/>
              </a:rPr>
              <a:t>يمكن أن يصاب الرضيع بالعدوى بطريقتين:</a:t>
            </a:r>
            <a:endParaRPr xmlns:a="http://schemas.openxmlformats.org/drawingml/2006/main" lang="en-US" sz="4400" dirty="0">
              <a:latin typeface="Times New Roman" pitchFamily="18" charset="0"/>
              <a:cs typeface="Times New Roman" pitchFamily="18" charset="0"/>
            </a:endParaRPr>
          </a:p>
          <a:p>
            <a:pPr xmlns:a="http://schemas.openxmlformats.org/drawingml/2006/main" algn="ctr">
              <a:buFont typeface="Wingdings" pitchFamily="2" charset="2"/>
              <a:buNone/>
              <a:defRPr/>
              <a:bidi/>
            </a:pPr>
            <a:r xmlns:a="http://schemas.openxmlformats.org/drawingml/2006/main">
              <a:rPr lang="ar" sz="4400" dirty="0">
                <a:latin typeface="Times New Roman" pitchFamily="18" charset="0"/>
                <a:cs typeface="Times New Roman" pitchFamily="18" charset="0"/>
              </a:rPr>
              <a:t>1-يصعد الفيروس إلى الرحم بعد تمزق الأغشية</a:t>
            </a:r>
          </a:p>
          <a:p>
            <a:pPr xmlns:a="http://schemas.openxmlformats.org/drawingml/2006/main" algn="ctr">
              <a:buFont typeface="Wingdings" pitchFamily="2" charset="2"/>
              <a:buNone/>
              <a:defRPr/>
              <a:bidi/>
            </a:pPr>
            <a:r xmlns:a="http://schemas.openxmlformats.org/drawingml/2006/main">
              <a:rPr lang="ar" sz="4400" dirty="0">
                <a:latin typeface="Times New Roman" pitchFamily="18" charset="0"/>
                <a:cs typeface="Times New Roman" pitchFamily="18" charset="0"/>
              </a:rPr>
              <a:t>2- تعرض الرضيع للتلامس المباشر مع الآفات المعدية أثناء الولادة الطبيعية</a:t>
            </a:r>
          </a:p>
          <a:p>
            <a:pPr xmlns:a="http://schemas.openxmlformats.org/drawingml/2006/main" algn="ctr">
              <a:buFont typeface="Wingdings" pitchFamily="2" charset="2"/>
              <a:buNone/>
              <a:defRPr/>
              <a:bidi/>
            </a:pPr>
            <a:r xmlns:a="http://schemas.openxmlformats.org/drawingml/2006/main">
              <a:rPr lang="ar" sz="4400" dirty="0">
                <a:latin typeface="Times New Roman" pitchFamily="18" charset="0"/>
                <a:cs typeface="Times New Roman" pitchFamily="18" charset="0"/>
              </a:rPr>
              <a:t>- معدل وفيات مرتفع</a:t>
            </a:r>
          </a:p>
          <a:p>
            <a:pPr xmlns:a="http://schemas.openxmlformats.org/drawingml/2006/main">
              <a:buFont typeface="Wingdings" pitchFamily="2" charset="2"/>
              <a:buNone/>
              <a:defRPr/>
              <a:bidi/>
            </a:pPr>
            <a:r xmlns:a="http://schemas.openxmlformats.org/drawingml/2006/main">
              <a:rPr lang="ar" sz="4000" b="1" dirty="0">
                <a:latin typeface="Times New Roman" pitchFamily="18" charset="0"/>
                <a:cs typeface="Times New Roman" pitchFamily="18" charset="0"/>
              </a:rPr>
              <a:t> </a:t>
            </a:r>
            <a:endParaRPr xmlns:a="http://schemas.openxmlformats.org/drawingml/2006/main" lang="en-US" sz="4000" dirty="0">
              <a:latin typeface="Times New Roman" pitchFamily="18" charset="0"/>
              <a:cs typeface="Times New Roman" pitchFamily="18" charset="0"/>
            </a:endParaRPr>
          </a:p>
          <a:p>
            <a:pPr xmlns:a="http://schemas.openxmlformats.org/drawingml/2006/main">
              <a:buFont typeface="Wingdings" pitchFamily="2" charset="2"/>
              <a:buNone/>
              <a:defRPr/>
              <a:bidi/>
            </a:pPr>
            <a:r xmlns:a="http://schemas.openxmlformats.org/drawingml/2006/main">
              <a:rPr lang="ar" b="1" dirty="0">
                <a:solidFill>
                  <a:schemeClr val="tx1"/>
                </a:solidFill>
                <a:effectLst/>
                <a:latin typeface="Times New Roman" pitchFamily="18" charset="0"/>
                <a:cs typeface="Times New Roman" pitchFamily="18" charset="0"/>
              </a:rPr>
              <a:t> </a:t>
            </a:r>
            <a:endParaRPr xmlns:a="http://schemas.openxmlformats.org/drawingml/2006/main" lang="en-US" dirty="0">
              <a:solidFill>
                <a:schemeClr val="tx1"/>
              </a:solidFill>
              <a:effectLst/>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155818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r xmlns:a="http://schemas.openxmlformats.org/drawingml/2006/main">
              <a:rPr lang="ar" sz="6600" b="1" dirty="0">
                <a:solidFill>
                  <a:srgbClr val="C00000"/>
                </a:solidFill>
                <a:latin typeface="Times New Roman" pitchFamily="18" charset="0"/>
                <a:cs typeface="Times New Roman" pitchFamily="18" charset="0"/>
              </a:rPr>
              <a:t>علاج</a:t>
            </a:r>
            <a:r xmlns:a="http://schemas.openxmlformats.org/drawingml/2006/main">
              <a:rPr lang="ar" sz="6600" b="1" dirty="0">
                <a:solidFill>
                  <a:srgbClr val="C00000"/>
                </a:solidFill>
              </a:rPr>
              <a:t> </a:t>
            </a:r>
            <a:r xmlns:a="http://schemas.openxmlformats.org/drawingml/2006/main">
              <a:rPr lang="ar" sz="6600" b="1" dirty="0">
                <a:solidFill>
                  <a:srgbClr val="C00000"/>
                </a:solidFill>
                <a:latin typeface="Times New Roman" pitchFamily="18" charset="0"/>
                <a:cs typeface="Times New Roman" pitchFamily="18" charset="0"/>
              </a:rPr>
              <a:t>فيروس الهربس</a:t>
            </a:r>
            <a:endParaRPr xmlns:a="http://schemas.openxmlformats.org/drawingml/2006/main" lang="en-US" sz="6600" dirty="0">
              <a:solidFill>
                <a:srgbClr val="C00000"/>
              </a:solidFill>
            </a:endParaRPr>
          </a:p>
        </p:txBody>
      </p:sp>
      <p:sp>
        <p:nvSpPr>
          <p:cNvPr id="3" name="Content Placeholder 2"/>
          <p:cNvSpPr>
            <a:spLocks noGrp="1"/>
          </p:cNvSpPr>
          <p:nvPr>
            <p:ph idx="1"/>
          </p:nvPr>
        </p:nvSpPr>
        <p:spPr>
          <a:xfrm>
            <a:off x="269823" y="1676400"/>
            <a:ext cx="11317574" cy="5181600"/>
          </a:xfrm>
        </p:spPr>
        <p:txBody>
          <a:bodyPr>
            <a:normAutofit/>
          </a:bodyPr>
          <a:lstStyle/>
          <a:p>
            <a:pPr xmlns:a="http://schemas.openxmlformats.org/drawingml/2006/main">
              <a:buFont typeface="Wingdings" pitchFamily="2" charset="2"/>
              <a:buNone/>
              <a:defRPr/>
              <a:bidi/>
            </a:pPr>
            <a:r xmlns:a="http://schemas.openxmlformats.org/drawingml/2006/main">
              <a:rPr lang="ar" b="1" dirty="0">
                <a:solidFill>
                  <a:schemeClr val="tx1"/>
                </a:solidFill>
                <a:effectLst/>
                <a:latin typeface="Times New Roman" pitchFamily="18" charset="0"/>
                <a:cs typeface="Times New Roman" pitchFamily="18" charset="0"/>
              </a:rPr>
              <a:t> </a:t>
            </a:r>
            <a:r xmlns:a="http://schemas.openxmlformats.org/drawingml/2006/main">
              <a:rPr lang="ar" sz="4400" b="1" dirty="0">
                <a:latin typeface="Times New Roman" pitchFamily="18" charset="0"/>
                <a:cs typeface="Times New Roman" pitchFamily="18" charset="0"/>
              </a:rPr>
              <a:t>- </a:t>
            </a:r>
            <a:r xmlns:a="http://schemas.openxmlformats.org/drawingml/2006/main">
              <a:rPr lang="ar" sz="4400" dirty="0">
                <a:latin typeface="Times New Roman" pitchFamily="18" charset="0"/>
                <a:cs typeface="Times New Roman" pitchFamily="18" charset="0"/>
              </a:rPr>
              <a:t>تجنب ملامسة الآفات</a:t>
            </a:r>
          </a:p>
          <a:p>
            <a:pPr xmlns:a="http://schemas.openxmlformats.org/drawingml/2006/main">
              <a:buFont typeface="Wingdings" pitchFamily="2" charset="2"/>
              <a:buNone/>
              <a:defRPr/>
              <a:bidi/>
            </a:pPr>
            <a:r xmlns:a="http://schemas.openxmlformats.org/drawingml/2006/main">
              <a:rPr lang="ar" sz="4400" dirty="0">
                <a:latin typeface="Times New Roman" pitchFamily="18" charset="0"/>
                <a:cs typeface="Times New Roman" pitchFamily="18" charset="0"/>
              </a:rPr>
              <a:t>-إذا كانت المرأة تعاني من الهربس التناسلي النشط عند تمزق الأغشية أو بدء المخاض، فيجب إجراء </a:t>
            </a:r>
            <a:r xmlns:a="http://schemas.openxmlformats.org/drawingml/2006/main">
              <a:rPr lang="ar" sz="4400" b="1" dirty="0">
                <a:solidFill>
                  <a:srgbClr val="C00000"/>
                </a:solidFill>
                <a:latin typeface="Times New Roman" pitchFamily="18" charset="0"/>
                <a:cs typeface="Times New Roman" pitchFamily="18" charset="0"/>
              </a:rPr>
              <a:t>عملية قيصرية</a:t>
            </a:r>
            <a:r xmlns:a="http://schemas.openxmlformats.org/drawingml/2006/main">
              <a:rPr lang="ar" sz="4400" dirty="0">
                <a:solidFill>
                  <a:srgbClr val="C00000"/>
                </a:solidFill>
                <a:latin typeface="Times New Roman" pitchFamily="18" charset="0"/>
                <a:cs typeface="Times New Roman" pitchFamily="18" charset="0"/>
              </a:rPr>
              <a:t> قد يكون </a:t>
            </a:r>
            <a:r xmlns:a="http://schemas.openxmlformats.org/drawingml/2006/main">
              <a:rPr lang="ar" sz="4400" b="1" dirty="0">
                <a:solidFill>
                  <a:srgbClr val="C00000"/>
                </a:solidFill>
                <a:latin typeface="Times New Roman" pitchFamily="18" charset="0"/>
                <a:cs typeface="Times New Roman" pitchFamily="18" charset="0"/>
              </a:rPr>
              <a:t>التسليم </a:t>
            </a:r>
            <a:r xmlns:a="http://schemas.openxmlformats.org/drawingml/2006/main">
              <a:rPr lang="ar" sz="4400" dirty="0">
                <a:solidFill>
                  <a:srgbClr val="C00000"/>
                </a:solidFill>
                <a:latin typeface="Times New Roman" pitchFamily="18" charset="0"/>
                <a:cs typeface="Times New Roman" pitchFamily="18" charset="0"/>
              </a:rPr>
              <a:t>مطلوبا</a:t>
            </a:r>
          </a:p>
          <a:p>
            <a:pPr xmlns:a="http://schemas.openxmlformats.org/drawingml/2006/main">
              <a:buFont typeface="Wingdings" pitchFamily="2" charset="2"/>
              <a:buNone/>
              <a:defRPr/>
              <a:bidi/>
            </a:pPr>
            <a:r xmlns:a="http://schemas.openxmlformats.org/drawingml/2006/main">
              <a:rPr lang="ar" sz="4400" dirty="0">
                <a:latin typeface="Times New Roman" pitchFamily="18" charset="0"/>
                <a:cs typeface="Times New Roman" pitchFamily="18" charset="0"/>
              </a:rPr>
              <a:t>-لا داعي لعزل الأم والطفل طالما يتم تجنب الاتصال المباشر بالآفات</a:t>
            </a:r>
          </a:p>
          <a:p>
            <a:pPr>
              <a:buFont typeface="Wingdings" pitchFamily="2" charset="2"/>
              <a:buNone/>
              <a:defRPr/>
            </a:pPr>
            <a:endParaRPr lang="en-US" dirty="0">
              <a:solidFill>
                <a:schemeClr val="tx1"/>
              </a:solidFill>
              <a:effectLst/>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4056991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57415" cy="1676400"/>
          </a:xfrm>
          <a:solidFill>
            <a:schemeClr val="bg1"/>
          </a:solidFill>
        </p:spPr>
        <p:txBody>
          <a:bodyPr>
            <a:noAutofit/>
          </a:bodyPr>
          <a:lstStyle/>
          <a:p>
            <a:pPr xmlns:a="http://schemas.openxmlformats.org/drawingml/2006/main" algn="ctr">
              <a:defRPr/>
              <a:bidi/>
            </a:pPr>
            <a:br xmlns:a="http://schemas.openxmlformats.org/drawingml/2006/main">
              <a:rPr lang="en-US" sz="5400" b="1" i="1" dirty="0">
                <a:solidFill>
                  <a:srgbClr val="C00000"/>
                </a:solidFill>
                <a:latin typeface="Times New Roman" pitchFamily="18" charset="0"/>
                <a:cs typeface="Times New Roman" pitchFamily="18" charset="0"/>
              </a:rPr>
            </a:br>
            <a:r xmlns:a="http://schemas.openxmlformats.org/drawingml/2006/main">
              <a:rPr lang="ar" sz="6600" b="1" i="1" dirty="0">
                <a:solidFill>
                  <a:srgbClr val="C00000"/>
                </a:solidFill>
                <a:latin typeface="Times New Roman" pitchFamily="18" charset="0"/>
                <a:cs typeface="Times New Roman" pitchFamily="18" charset="0"/>
              </a:rPr>
              <a:t> </a:t>
            </a:r>
            <a:br xmlns:a="http://schemas.openxmlformats.org/drawingml/2006/main">
              <a:rPr lang="en-US" sz="6600" b="1" i="1" dirty="0">
                <a:solidFill>
                  <a:srgbClr val="C00000"/>
                </a:solidFill>
                <a:latin typeface="Times New Roman" pitchFamily="18" charset="0"/>
                <a:cs typeface="Times New Roman" pitchFamily="18" charset="0"/>
              </a:rPr>
            </a:br>
            <a:br xmlns:a="http://schemas.openxmlformats.org/drawingml/2006/main">
              <a:rPr lang="en-US" sz="6600" b="1" i="1" dirty="0">
                <a:solidFill>
                  <a:srgbClr val="C00000"/>
                </a:solidFill>
                <a:latin typeface="Times New Roman" pitchFamily="18" charset="0"/>
                <a:cs typeface="Times New Roman" pitchFamily="18" charset="0"/>
              </a:rPr>
            </a:br>
            <a:br xmlns:a="http://schemas.openxmlformats.org/drawingml/2006/main">
              <a:rPr lang="en-US" sz="6600" b="1" i="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فيروس نقص المناعة البشرية (HIV)</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6600" dirty="0">
                <a:solidFill>
                  <a:srgbClr val="C00000"/>
                </a:solidFill>
                <a:latin typeface="Times New Roman" pitchFamily="18" charset="0"/>
                <a:cs typeface="Times New Roman" pitchFamily="18" charset="0"/>
              </a:rPr>
            </a:b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883" y="2203554"/>
            <a:ext cx="11557415" cy="4349646"/>
          </a:xfrm>
        </p:spPr>
        <p:txBody>
          <a:bodyPr>
            <a:normAutofit/>
          </a:bodyPr>
          <a:lstStyle/>
          <a:p>
            <a:pPr xmlns:a="http://schemas.openxmlformats.org/drawingml/2006/main">
              <a:buFont typeface="Wingdings" pitchFamily="2" charset="2"/>
              <a:buNone/>
              <a:defRPr/>
              <a:bidi/>
            </a:pPr>
            <a:r xmlns:a="http://schemas.openxmlformats.org/drawingml/2006/main">
              <a:rPr lang="ar" sz="6000" dirty="0">
                <a:latin typeface="Times New Roman" pitchFamily="18" charset="0"/>
                <a:cs typeface="Times New Roman" pitchFamily="18" charset="0"/>
              </a:rPr>
              <a:t>-الفيروس المسبب لمرض الايدز</a:t>
            </a:r>
          </a:p>
          <a:p>
            <a:pPr xmlns:a="http://schemas.openxmlformats.org/drawingml/2006/main">
              <a:buFont typeface="Wingdings" pitchFamily="2" charset="2"/>
              <a:buNone/>
              <a:defRPr/>
              <a:bidi/>
            </a:pPr>
            <a:r xmlns:a="http://schemas.openxmlformats.org/drawingml/2006/main">
              <a:rPr lang="ar" sz="6000" dirty="0">
                <a:latin typeface="Times New Roman" pitchFamily="18" charset="0"/>
                <a:cs typeface="Times New Roman" pitchFamily="18" charset="0"/>
              </a:rPr>
              <a:t>-يضعف الجهاز المناعي</a:t>
            </a:r>
          </a:p>
          <a:p>
            <a:pPr xmlns:a="http://schemas.openxmlformats.org/drawingml/2006/main">
              <a:buFont typeface="Wingdings" pitchFamily="2" charset="2"/>
              <a:buNone/>
              <a:defRPr/>
              <a:bidi/>
            </a:pPr>
            <a:r xmlns:a="http://schemas.openxmlformats.org/drawingml/2006/main">
              <a:rPr lang="ar" sz="6000" dirty="0">
                <a:latin typeface="Times New Roman" pitchFamily="18" charset="0"/>
                <a:cs typeface="Times New Roman" pitchFamily="18" charset="0"/>
              </a:rPr>
              <a:t>-لا يوجد تطعيم أو علاج معروف</a:t>
            </a:r>
          </a:p>
          <a:p>
            <a:pPr>
              <a:defRPr/>
            </a:pPr>
            <a:endParaRPr lang="en-US" sz="6000" dirty="0"/>
          </a:p>
        </p:txBody>
      </p:sp>
    </p:spTree>
    <p:extLst>
      <p:ext uri="{BB962C8B-B14F-4D97-AF65-F5344CB8AC3E}">
        <p14:creationId xmlns:p14="http://schemas.microsoft.com/office/powerpoint/2010/main" val="77544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377535" cy="1676400"/>
          </a:xfrm>
          <a:solidFill>
            <a:schemeClr val="bg1"/>
          </a:solidFill>
        </p:spPr>
        <p:txBody>
          <a:bodyPr>
            <a:noAutofit/>
          </a:bodyPr>
          <a:lstStyle/>
          <a:p>
            <a:pPr xmlns:a="http://schemas.openxmlformats.org/drawingml/2006/main" algn="ctr">
              <a:defRPr/>
              <a:bidi/>
            </a:pPr>
            <a:br xmlns:a="http://schemas.openxmlformats.org/drawingml/2006/main">
              <a:rPr lang="en-US" sz="4800" b="1" i="1" dirty="0">
                <a:solidFill>
                  <a:srgbClr val="C00000"/>
                </a:solidFill>
                <a:latin typeface="Times New Roman" pitchFamily="18" charset="0"/>
                <a:cs typeface="Times New Roman" pitchFamily="18" charset="0"/>
              </a:rPr>
            </a:br>
            <a:r xmlns:a="http://schemas.openxmlformats.org/drawingml/2006/main">
              <a:rPr lang="ar" sz="4800" b="1" i="1" dirty="0">
                <a:solidFill>
                  <a:srgbClr val="C00000"/>
                </a:solidFill>
                <a:latin typeface="Times New Roman" pitchFamily="18" charset="0"/>
                <a:cs typeface="Times New Roman" pitchFamily="18" charset="0"/>
              </a:rPr>
              <a:t> </a:t>
            </a:r>
            <a:br xmlns:a="http://schemas.openxmlformats.org/drawingml/2006/main">
              <a:rPr lang="en-US" sz="4800" b="1" i="1" dirty="0">
                <a:solidFill>
                  <a:srgbClr val="C00000"/>
                </a:solidFill>
                <a:latin typeface="Times New Roman" pitchFamily="18" charset="0"/>
                <a:cs typeface="Times New Roman" pitchFamily="18" charset="0"/>
              </a:rPr>
            </a:br>
            <a:br xmlns:a="http://schemas.openxmlformats.org/drawingml/2006/main">
              <a:rPr lang="en-US" sz="4800" b="1" i="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فيروس نقص المناعة البشرية (HIV)</a:t>
            </a:r>
            <a:br xmlns:a="http://schemas.openxmlformats.org/drawingml/2006/main">
              <a:rPr lang="en-US" sz="4800" dirty="0">
                <a:solidFill>
                  <a:srgbClr val="C00000"/>
                </a:solidFill>
                <a:latin typeface="Times New Roman" pitchFamily="18" charset="0"/>
                <a:cs typeface="Times New Roman" pitchFamily="18" charset="0"/>
              </a:rPr>
            </a:br>
            <a:br xmlns:a="http://schemas.openxmlformats.org/drawingml/2006/main">
              <a:rPr lang="en-US" sz="4800" dirty="0">
                <a:solidFill>
                  <a:srgbClr val="C00000"/>
                </a:solidFill>
                <a:latin typeface="Times New Roman" pitchFamily="18" charset="0"/>
                <a:cs typeface="Times New Roman" pitchFamily="18" charset="0"/>
              </a:rPr>
            </a:b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6000" dirty="0"/>
          </a:p>
        </p:txBody>
      </p:sp>
      <p:sp>
        <p:nvSpPr>
          <p:cNvPr id="3" name="Content Placeholder 2"/>
          <p:cNvSpPr>
            <a:spLocks noGrp="1"/>
          </p:cNvSpPr>
          <p:nvPr>
            <p:ph idx="1"/>
          </p:nvPr>
        </p:nvSpPr>
        <p:spPr>
          <a:xfrm>
            <a:off x="1" y="1676400"/>
            <a:ext cx="12192000" cy="4724400"/>
          </a:xfrm>
        </p:spPr>
        <p:txBody>
          <a:bodyPr/>
          <a:lstStyle/>
          <a:p>
            <a:pPr xmlns:a="http://schemas.openxmlformats.org/drawingml/2006/main" marL="0" indent="0">
              <a:buNone/>
              <a:defRPr/>
              <a:bidi/>
            </a:pPr>
            <a:r xmlns:a="http://schemas.openxmlformats.org/drawingml/2006/main">
              <a:rPr lang="ar" sz="6000" dirty="0">
                <a:latin typeface="Times New Roman" pitchFamily="18" charset="0"/>
                <a:cs typeface="Times New Roman" pitchFamily="18" charset="0"/>
              </a:rPr>
              <a:t>قد يصاب الرضيع بالعدوى:</a:t>
            </a:r>
          </a:p>
          <a:p>
            <a:pPr xmlns:a="http://schemas.openxmlformats.org/drawingml/2006/main">
              <a:defRPr/>
              <a:bidi/>
            </a:pPr>
            <a:r xmlns:a="http://schemas.openxmlformats.org/drawingml/2006/main">
              <a:rPr lang="ar" sz="6000" dirty="0">
                <a:latin typeface="Times New Roman" pitchFamily="18" charset="0"/>
                <a:cs typeface="Times New Roman" pitchFamily="18" charset="0"/>
              </a:rPr>
              <a:t>من خلال ملامسة إفرازات الأم المصابة أثناء الولادة</a:t>
            </a:r>
          </a:p>
          <a:p>
            <a:pPr xmlns:a="http://schemas.openxmlformats.org/drawingml/2006/main">
              <a:defRPr/>
              <a:bidi/>
            </a:pPr>
            <a:r xmlns:a="http://schemas.openxmlformats.org/drawingml/2006/main">
              <a:rPr lang="ar" sz="6000" dirty="0">
                <a:latin typeface="Times New Roman" pitchFamily="18" charset="0"/>
                <a:cs typeface="Times New Roman" pitchFamily="18" charset="0"/>
              </a:rPr>
              <a:t>من خلال حليب الثدي</a:t>
            </a:r>
          </a:p>
          <a:p>
            <a:pPr>
              <a:defRPr/>
            </a:pPr>
            <a:endParaRPr lang="en-US" dirty="0">
              <a:solidFill>
                <a:schemeClr val="tx1"/>
              </a:solidFill>
            </a:endParaRPr>
          </a:p>
        </p:txBody>
      </p:sp>
    </p:spTree>
    <p:extLst>
      <p:ext uri="{BB962C8B-B14F-4D97-AF65-F5344CB8AC3E}">
        <p14:creationId xmlns:p14="http://schemas.microsoft.com/office/powerpoint/2010/main" val="20757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692328" cy="1676400"/>
          </a:xfrm>
          <a:solidFill>
            <a:schemeClr val="bg1"/>
          </a:solidFill>
        </p:spPr>
        <p:txBody>
          <a:bodyPr>
            <a:normAutofit fontScale="90000"/>
          </a:bodyPr>
          <a:lstStyle/>
          <a:p>
            <a:pPr xmlns:a="http://schemas.openxmlformats.org/drawingml/2006/main" algn="ctr">
              <a:defRPr/>
              <a:bidi/>
            </a:pP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sz="4800" b="1" i="1" dirty="0">
                <a:solidFill>
                  <a:srgbClr val="C00000"/>
                </a:solidFill>
                <a:latin typeface="Times New Roman" pitchFamily="18" charset="0"/>
                <a:cs typeface="Times New Roman" pitchFamily="18" charset="0"/>
              </a:rPr>
              <a:t> </a:t>
            </a:r>
            <a:br xmlns:a="http://schemas.openxmlformats.org/drawingml/2006/main">
              <a:rPr lang="en-US" sz="4800" b="1" i="1" dirty="0">
                <a:solidFill>
                  <a:srgbClr val="C00000"/>
                </a:solidFill>
                <a:latin typeface="Times New Roman" pitchFamily="18" charset="0"/>
                <a:cs typeface="Times New Roman" pitchFamily="18" charset="0"/>
              </a:rPr>
            </a:br>
            <a:br xmlns:a="http://schemas.openxmlformats.org/drawingml/2006/main">
              <a:rPr lang="en-US" sz="4800" b="1" i="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إدارات</a:t>
            </a:r>
            <a:r xmlns:a="http://schemas.openxmlformats.org/drawingml/2006/main">
              <a:rPr lang="ar" sz="5300" b="1" i="1" dirty="0">
                <a:solidFill>
                  <a:srgbClr val="C00000"/>
                </a:solidFill>
                <a:latin typeface="Times New Roman" pitchFamily="18" charset="0"/>
                <a:cs typeface="Times New Roman" pitchFamily="18" charset="0"/>
              </a:rPr>
              <a:t> </a:t>
            </a:r>
            <a:r xmlns:a="http://schemas.openxmlformats.org/drawingml/2006/main">
              <a:rPr lang="ar" sz="5300" b="1" dirty="0">
                <a:solidFill>
                  <a:srgbClr val="C00000"/>
                </a:solidFill>
                <a:latin typeface="Times New Roman" pitchFamily="18" charset="0"/>
                <a:cs typeface="Times New Roman" pitchFamily="18" charset="0"/>
              </a:rPr>
              <a:t>فيروس نقص المناعة البشرية (HIV)</a:t>
            </a:r>
            <a:br xmlns:a="http://schemas.openxmlformats.org/drawingml/2006/main">
              <a:rPr lang="en-US" dirty="0">
                <a:solidFill>
                  <a:srgbClr val="C00000"/>
                </a:solidFill>
                <a:latin typeface="Times New Roman" pitchFamily="18" charset="0"/>
                <a:cs typeface="Times New Roman" pitchFamily="18" charset="0"/>
              </a:rPr>
            </a:br>
            <a:br xmlns:a="http://schemas.openxmlformats.org/drawingml/2006/main">
              <a:rPr lang="en-US" sz="4800" dirty="0">
                <a:solidFill>
                  <a:srgbClr val="C00000"/>
                </a:solidFill>
                <a:latin typeface="Times New Roman" pitchFamily="18" charset="0"/>
                <a:cs typeface="Times New Roman" pitchFamily="18" charset="0"/>
              </a:rPr>
            </a:b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5400" dirty="0"/>
          </a:p>
        </p:txBody>
      </p:sp>
      <p:sp>
        <p:nvSpPr>
          <p:cNvPr id="3" name="Content Placeholder 2"/>
          <p:cNvSpPr>
            <a:spLocks noGrp="1"/>
          </p:cNvSpPr>
          <p:nvPr>
            <p:ph idx="1"/>
          </p:nvPr>
        </p:nvSpPr>
        <p:spPr>
          <a:xfrm>
            <a:off x="104931" y="1676400"/>
            <a:ext cx="11692328" cy="5105400"/>
          </a:xfrm>
        </p:spPr>
        <p:txBody>
          <a:bodyPr>
            <a:normAutofit/>
          </a:bodyPr>
          <a:lstStyle/>
          <a:p>
            <a:pPr xmlns:a="http://schemas.openxmlformats.org/drawingml/2006/main">
              <a:buFont typeface="Wingdings" pitchFamily="2" charset="2"/>
              <a:buNone/>
              <a:defRPr/>
              <a:bidi/>
            </a:pPr>
            <a:r xmlns:a="http://schemas.openxmlformats.org/drawingml/2006/main">
              <a:rPr lang="ar" sz="3600" dirty="0">
                <a:latin typeface="Times New Roman" pitchFamily="18" charset="0"/>
                <a:cs typeface="Times New Roman" pitchFamily="18" charset="0"/>
              </a:rPr>
              <a:t>- التثقيف الصحي</a:t>
            </a:r>
          </a:p>
          <a:p>
            <a:pPr xmlns:a="http://schemas.openxmlformats.org/drawingml/2006/main">
              <a:buFont typeface="Wingdings" pitchFamily="2" charset="2"/>
              <a:buNone/>
              <a:defRPr/>
              <a:bidi/>
            </a:pPr>
            <a:r xmlns:a="http://schemas.openxmlformats.org/drawingml/2006/main">
              <a:rPr lang="ar" sz="3600" dirty="0">
                <a:latin typeface="Times New Roman" pitchFamily="18" charset="0"/>
                <a:cs typeface="Times New Roman" pitchFamily="18" charset="0"/>
              </a:rPr>
              <a:t>- الرضاعة الطبيعية ممنوعة للأمهات المصابات بفيروس نقص المناعة البشرية</a:t>
            </a:r>
          </a:p>
          <a:p>
            <a:pPr xmlns:a="http://schemas.openxmlformats.org/drawingml/2006/main">
              <a:buFont typeface="Wingdings" pitchFamily="2" charset="2"/>
              <a:buNone/>
              <a:defRPr/>
              <a:bidi/>
            </a:pPr>
            <a:r xmlns:a="http://schemas.openxmlformats.org/drawingml/2006/main">
              <a:rPr lang="ar" sz="3600" dirty="0">
                <a:latin typeface="Times New Roman" pitchFamily="18" charset="0"/>
                <a:cs typeface="Times New Roman" pitchFamily="18" charset="0"/>
              </a:rPr>
              <a:t>- </a:t>
            </a:r>
            <a:r xmlns:a="http://schemas.openxmlformats.org/drawingml/2006/main">
              <a:rPr lang="ar" sz="3600" dirty="0" err="1">
                <a:latin typeface="Times New Roman" pitchFamily="18" charset="0"/>
                <a:cs typeface="Times New Roman" pitchFamily="18" charset="0"/>
              </a:rPr>
              <a:t>زيدوفودين </a:t>
            </a:r>
            <a:r xmlns:a="http://schemas.openxmlformats.org/drawingml/2006/main">
              <a:rPr lang="ar" sz="3600" dirty="0">
                <a:latin typeface="Times New Roman" pitchFamily="18" charset="0"/>
                <a:cs typeface="Times New Roman" pitchFamily="18" charset="0"/>
              </a:rPr>
              <a:t>(ZDP) مباشرة بعد الولادة والاستمرار في العلاج لمدة 6 أسابيع.</a:t>
            </a:r>
          </a:p>
          <a:p>
            <a:pPr>
              <a:defRPr/>
            </a:pPr>
            <a:endParaRPr lang="en-US" dirty="0">
              <a:solidFill>
                <a:schemeClr val="tx1"/>
              </a:solidFill>
            </a:endParaRPr>
          </a:p>
        </p:txBody>
      </p:sp>
    </p:spTree>
    <p:extLst>
      <p:ext uri="{BB962C8B-B14F-4D97-AF65-F5344CB8AC3E}">
        <p14:creationId xmlns:p14="http://schemas.microsoft.com/office/powerpoint/2010/main" val="179180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a:bodyPr>
          <a:lstStyle/>
          <a:p>
            <a:pPr xmlns:a="http://schemas.openxmlformats.org/drawingml/2006/main" algn="ctr">
              <a:defRPr/>
              <a:bidi/>
            </a:pPr>
            <a:r xmlns:a="http://schemas.openxmlformats.org/drawingml/2006/main">
              <a:rPr lang="ar" sz="7200" b="1" dirty="0">
                <a:solidFill>
                  <a:srgbClr val="C00000"/>
                </a:solidFill>
                <a:latin typeface="Times New Roman" pitchFamily="18" charset="0"/>
                <a:cs typeface="Times New Roman" pitchFamily="18" charset="0"/>
              </a:rPr>
              <a:t>العدوى غير الفيروسية</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493571" name="Content Placeholder 2"/>
          <p:cNvSpPr>
            <a:spLocks noGrp="1"/>
          </p:cNvSpPr>
          <p:nvPr>
            <p:ph idx="1"/>
          </p:nvPr>
        </p:nvSpPr>
        <p:spPr>
          <a:xfrm>
            <a:off x="149902" y="1676400"/>
            <a:ext cx="11782268" cy="5181600"/>
          </a:xfrm>
        </p:spPr>
        <p:txBody>
          <a:bodyPr>
            <a:normAutofit/>
          </a:bodyPr>
          <a:lstStyle/>
          <a:p>
            <a:pPr xmlns:a="http://schemas.openxmlformats.org/drawingml/2006/main">
              <a:buFont typeface="Wingdings" pitchFamily="2" charset="2"/>
              <a:buNone/>
              <a:bidi/>
            </a:pPr>
            <a:r xmlns:a="http://schemas.openxmlformats.org/drawingml/2006/main">
              <a:rPr lang="ar" sz="4800" b="1" dirty="0">
                <a:latin typeface="Times New Roman" pitchFamily="18" charset="0"/>
                <a:cs typeface="Times New Roman" pitchFamily="18" charset="0"/>
              </a:rPr>
              <a:t>داء المقوسات</a:t>
            </a:r>
            <a:endParaRPr xmlns:a="http://schemas.openxmlformats.org/drawingml/2006/main" lang="en-US" sz="48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طفيلي يتم اكتسابه عن طريق ملامسة براز القطط أو اللحوم النيئة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-ينتقل عن طريق المشيمة</a:t>
            </a:r>
          </a:p>
        </p:txBody>
      </p:sp>
    </p:spTree>
    <p:extLst>
      <p:ext uri="{BB962C8B-B14F-4D97-AF65-F5344CB8AC3E}">
        <p14:creationId xmlns:p14="http://schemas.microsoft.com/office/powerpoint/2010/main" val="295034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25" y="0"/>
            <a:ext cx="11272603" cy="1676400"/>
          </a:xfrm>
          <a:solidFill>
            <a:schemeClr val="bg1"/>
          </a:solidFill>
        </p:spPr>
        <p:txBody>
          <a:bodyPr>
            <a:normAutofit/>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علامات </a:t>
            </a:r>
            <a:endParaRPr xmlns:a="http://schemas.openxmlformats.org/drawingml/2006/main" lang="en-US" sz="6000" b="1" dirty="0">
              <a:solidFill>
                <a:srgbClr val="C00000"/>
              </a:solidFill>
            </a:endParaRPr>
            <a:r xmlns:a="http://schemas.openxmlformats.org/drawingml/2006/main">
              <a:rPr lang="ar" sz="5400" b="1" dirty="0">
                <a:solidFill>
                  <a:srgbClr val="C00000"/>
                </a:solidFill>
                <a:latin typeface="Times New Roman" pitchFamily="18" charset="0"/>
                <a:cs typeface="Times New Roman" pitchFamily="18" charset="0"/>
              </a:rPr>
              <a:t>داء المقوسات الخلقي</a:t>
            </a:r>
          </a:p>
        </p:txBody>
      </p:sp>
      <p:sp>
        <p:nvSpPr>
          <p:cNvPr id="3" name="Content Placeholder 2"/>
          <p:cNvSpPr>
            <a:spLocks noGrp="1"/>
          </p:cNvSpPr>
          <p:nvPr>
            <p:ph idx="1"/>
          </p:nvPr>
        </p:nvSpPr>
        <p:spPr>
          <a:xfrm>
            <a:off x="284813" y="1676400"/>
            <a:ext cx="12037102" cy="5181600"/>
          </a:xfrm>
        </p:spPr>
        <p:txBody>
          <a:bodyPr/>
          <a:lstStyle/>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-انخفاض الوزن عند الولادة</a:t>
            </a:r>
          </a:p>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 تضخم الكبد والطحال</a:t>
            </a:r>
          </a:p>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-اليرقان</a:t>
            </a:r>
          </a:p>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 فقر الدم</a:t>
            </a:r>
          </a:p>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-التهاب هياكل العين</a:t>
            </a:r>
          </a:p>
          <a:p>
            <a:pPr xmlns:a="http://schemas.openxmlformats.org/drawingml/2006/main" marL="0" indent="0">
              <a:buNone/>
              <a:defRPr/>
              <a:bidi/>
            </a:pPr>
            <a:r xmlns:a="http://schemas.openxmlformats.org/drawingml/2006/main">
              <a:rPr lang="ar" sz="4400" dirty="0">
                <a:latin typeface="Times New Roman" pitchFamily="18" charset="0"/>
                <a:cs typeface="Times New Roman" pitchFamily="18" charset="0"/>
              </a:rPr>
              <a:t>- الضرر العصبي</a:t>
            </a:r>
          </a:p>
          <a:p>
            <a:pPr>
              <a:defRPr/>
            </a:pPr>
            <a:endParaRPr lang="en-US" dirty="0">
              <a:solidFill>
                <a:schemeClr val="tx1"/>
              </a:solidFill>
            </a:endParaRPr>
          </a:p>
        </p:txBody>
      </p:sp>
    </p:spTree>
    <p:extLst>
      <p:ext uri="{BB962C8B-B14F-4D97-AF65-F5344CB8AC3E}">
        <p14:creationId xmlns:p14="http://schemas.microsoft.com/office/powerpoint/2010/main" val="211774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marL="0" indent="0" algn="ctr">
              <a:buNone/>
            </a:pPr>
            <a:endParaRPr lang="en-US" sz="199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
        <p:nvSpPr>
          <p:cNvPr id="5" name="TextBox 4">
            <a:extLst>
              <a:ext uri="{FF2B5EF4-FFF2-40B4-BE49-F238E27FC236}">
                <a16:creationId xmlns:a16="http://schemas.microsoft.com/office/drawing/2014/main" id="{E033D7B5-F3D9-8D21-31D2-15D60F9F8088}"/>
              </a:ext>
            </a:extLst>
          </p:cNvPr>
          <p:cNvSpPr txBox="1"/>
          <p:nvPr/>
        </p:nvSpPr>
        <p:spPr>
          <a:xfrm>
            <a:off x="209862" y="689548"/>
            <a:ext cx="6535712" cy="4154984"/>
          </a:xfrm>
          <a:prstGeom prst="rect">
            <a:avLst/>
          </a:prstGeom>
          <a:noFill/>
        </p:spPr>
        <p:txBody>
          <a:bodyPr wrap="square">
            <a:spAutoFit/>
          </a:bodyPr>
          <a:lstStyle/>
          <a:p>
            <a:r xmlns:a="http://schemas.openxmlformats.org/drawingml/2006/main">
              <a:rPr lang="ar" sz="6600" b="1" dirty="0">
                <a:solidFill>
                  <a:srgbClr val="C00000"/>
                </a:solidFill>
                <a:latin typeface="Times New Roman" panose="02020603050405020304" pitchFamily="18" charset="0"/>
                <a:cs typeface="Times New Roman" panose="02020603050405020304" pitchFamily="18" charset="0"/>
              </a:rPr>
              <a:t>1- رعاية المرأة الحامل المصابة بأمراض القلب</a:t>
            </a:r>
          </a:p>
        </p:txBody>
      </p:sp>
    </p:spTree>
    <p:extLst>
      <p:ext uri="{BB962C8B-B14F-4D97-AF65-F5344CB8AC3E}">
        <p14:creationId xmlns:p14="http://schemas.microsoft.com/office/powerpoint/2010/main" val="212599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الوقاية من داء المقوسات</a:t>
            </a:r>
            <a:endParaRPr xmlns:a="http://schemas.openxmlformats.org/drawingml/2006/main" lang="en-US" sz="5400" dirty="0">
              <a:solidFill>
                <a:schemeClr val="tx1"/>
              </a:solidFill>
            </a:endParaRPr>
          </a:p>
        </p:txBody>
      </p:sp>
      <p:sp>
        <p:nvSpPr>
          <p:cNvPr id="496643" name="Content Placeholder 2"/>
          <p:cNvSpPr>
            <a:spLocks noGrp="1"/>
          </p:cNvSpPr>
          <p:nvPr>
            <p:ph idx="1"/>
          </p:nvPr>
        </p:nvSpPr>
        <p:spPr>
          <a:xfrm>
            <a:off x="254833" y="1447800"/>
            <a:ext cx="11752288" cy="5410200"/>
          </a:xfrm>
        </p:spPr>
        <p:txBody>
          <a:bodyPr/>
          <a:lstStyle/>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1- طهي جميع اللحوم جيدا</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2- غسل اليدين وأسطح المطبخ بعد التعامل مع اللحوم النيئة</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3- تجنب البيض غير المطبوخ والحليب غير المبستر</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4- اغسل الفواكه والخضروات الطازجة جيدًا</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5- تجنب المواد الملوثة ببراز القطط</a:t>
            </a:r>
          </a:p>
          <a:p>
            <a:pPr>
              <a:buFont typeface="Wingdings" pitchFamily="2" charset="2"/>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6931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b="1" dirty="0">
                <a:solidFill>
                  <a:srgbClr val="C00000"/>
                </a:solidFill>
                <a:latin typeface="Times New Roman" pitchFamily="18" charset="0"/>
                <a:cs typeface="Times New Roman" pitchFamily="18" charset="0"/>
              </a:rPr>
              <a:t>علاج داء المقوسات</a:t>
            </a:r>
            <a:endParaRPr xmlns:a="http://schemas.openxmlformats.org/drawingml/2006/main" lang="en-US" dirty="0">
              <a:solidFill>
                <a:srgbClr val="C00000"/>
              </a:solidFill>
            </a:endParaRPr>
          </a:p>
        </p:txBody>
      </p:sp>
      <p:sp>
        <p:nvSpPr>
          <p:cNvPr id="495619" name="Content Placeholder 2"/>
          <p:cNvSpPr>
            <a:spLocks noGrp="1"/>
          </p:cNvSpPr>
          <p:nvPr>
            <p:ph idx="1"/>
          </p:nvPr>
        </p:nvSpPr>
        <p:spPr>
          <a:xfrm>
            <a:off x="1524000" y="1676400"/>
            <a:ext cx="9144000" cy="4953000"/>
          </a:xfrm>
        </p:spPr>
        <p:txBody>
          <a:bodyPr/>
          <a:lstStyle/>
          <a:p>
            <a:pPr xmlns:a="http://schemas.openxmlformats.org/drawingml/2006/main">
              <a:buFont typeface="Wingdings" pitchFamily="2" charset="2"/>
              <a:buNone/>
              <a:bidi/>
            </a:pPr>
            <a:r xmlns:a="http://schemas.openxmlformats.org/drawingml/2006/main">
              <a:rPr lang="ar" sz="8000" dirty="0">
                <a:latin typeface="Times New Roman" pitchFamily="18" charset="0"/>
                <a:cs typeface="Times New Roman" pitchFamily="18" charset="0"/>
              </a:rPr>
              <a:t>الإجهاض العلاجي</a:t>
            </a:r>
          </a:p>
          <a:p>
            <a:pPr>
              <a:buFont typeface="Wingdings" pitchFamily="2" charset="2"/>
              <a:buNone/>
            </a:pPr>
            <a:endParaRPr lang="en-US" sz="8000" dirty="0">
              <a:latin typeface="Times New Roman" pitchFamily="18" charset="0"/>
              <a:cs typeface="Times New Roman" pitchFamily="18" charset="0"/>
            </a:endParaRPr>
          </a:p>
        </p:txBody>
      </p:sp>
    </p:spTree>
    <p:extLst>
      <p:ext uri="{BB962C8B-B14F-4D97-AF65-F5344CB8AC3E}">
        <p14:creationId xmlns:p14="http://schemas.microsoft.com/office/powerpoint/2010/main" val="14239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41" y="0"/>
            <a:ext cx="11552419" cy="1676400"/>
          </a:xfrm>
          <a:solidFill>
            <a:schemeClr val="bg1"/>
          </a:solidFill>
        </p:spPr>
        <p:txBody>
          <a:bodyPr>
            <a:normAutofit/>
          </a:bodyPr>
          <a:lstStyle/>
          <a:p>
            <a:pPr xmlns:a="http://schemas.openxmlformats.org/drawingml/2006/main">
              <a:defRPr/>
              <a:bidi/>
            </a:pPr>
            <a:r xmlns:a="http://schemas.openxmlformats.org/drawingml/2006/main">
              <a:rPr lang="ar" sz="4800" b="1" dirty="0">
                <a:solidFill>
                  <a:srgbClr val="C00000"/>
                </a:solidFill>
                <a:latin typeface="Times New Roman" pitchFamily="18" charset="0"/>
                <a:cs typeface="Times New Roman" pitchFamily="18" charset="0"/>
              </a:rPr>
              <a:t>عدوى العقدية المجموعة ب (GBS)</a:t>
            </a: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2192001" cy="5181600"/>
          </a:xfrm>
        </p:spPr>
        <p:txBody>
          <a:bodyPr>
            <a:normAutofit fontScale="70000" lnSpcReduction="20000"/>
          </a:bodyPr>
          <a:lstStyle/>
          <a:p>
            <a:pPr xmlns:a="http://schemas.openxmlformats.org/drawingml/2006/main">
              <a:lnSpc>
                <a:spcPct val="120000"/>
              </a:lnSpc>
              <a:buFont typeface="Wingdings" pitchFamily="2" charset="2"/>
              <a:buNone/>
              <a:defRPr/>
              <a:bidi/>
            </a:pPr>
            <a:r xmlns:a="http://schemas.openxmlformats.org/drawingml/2006/main">
              <a:rPr lang="ar" sz="5400" dirty="0">
                <a:latin typeface="Times New Roman" pitchFamily="18" charset="0"/>
                <a:cs typeface="Times New Roman" pitchFamily="18" charset="0"/>
              </a:rPr>
              <a:t>- السبب الرئيسي للإصابة بالعدوى </a:t>
            </a:r>
            <a:r xmlns:a="http://schemas.openxmlformats.org/drawingml/2006/main">
              <a:rPr lang="ar" sz="5400" dirty="0" err="1">
                <a:latin typeface="Times New Roman" pitchFamily="18" charset="0"/>
                <a:cs typeface="Times New Roman" pitchFamily="18" charset="0"/>
              </a:rPr>
              <a:t>أثناء الولادة </a:t>
            </a:r>
            <a:r xmlns:a="http://schemas.openxmlformats.org/drawingml/2006/main">
              <a:rPr lang="ar" sz="5400" dirty="0">
                <a:latin typeface="Times New Roman" pitchFamily="18" charset="0"/>
                <a:cs typeface="Times New Roman" pitchFamily="18" charset="0"/>
              </a:rPr>
              <a:t>مع ارتفاع معدل الوفيات</a:t>
            </a:r>
          </a:p>
          <a:p>
            <a:pPr xmlns:a="http://schemas.openxmlformats.org/drawingml/2006/main">
              <a:lnSpc>
                <a:spcPct val="120000"/>
              </a:lnSpc>
              <a:buFont typeface="Wingdings" pitchFamily="2" charset="2"/>
              <a:buNone/>
              <a:defRPr/>
              <a:bidi/>
            </a:pPr>
            <a:r xmlns:a="http://schemas.openxmlformats.org/drawingml/2006/main">
              <a:rPr lang="ar" sz="5400" dirty="0">
                <a:latin typeface="Times New Roman" pitchFamily="18" charset="0"/>
                <a:cs typeface="Times New Roman" pitchFamily="18" charset="0"/>
              </a:rPr>
              <a:t>- كائن حي موجود في المستقيم أو المهبل أو عنق الرحم أو الحلق أو الجلد لدى المرأة</a:t>
            </a:r>
          </a:p>
          <a:p>
            <a:pPr xmlns:a="http://schemas.openxmlformats.org/drawingml/2006/main">
              <a:lnSpc>
                <a:spcPct val="120000"/>
              </a:lnSpc>
              <a:buFont typeface="Wingdings" pitchFamily="2" charset="2"/>
              <a:buNone/>
              <a:defRPr/>
              <a:bidi/>
            </a:pPr>
            <a:r xmlns:a="http://schemas.openxmlformats.org/drawingml/2006/main">
              <a:rPr lang="ar" sz="5400" dirty="0">
                <a:latin typeface="Times New Roman" pitchFamily="18" charset="0"/>
                <a:cs typeface="Times New Roman" pitchFamily="18" charset="0"/>
              </a:rPr>
              <a:t>-يزداد خطر تعرض الرضيع للعدوى إذا طالت مدة المخاض أو تعرضت المرأة لتمزق مبكر للأغشية</a:t>
            </a:r>
          </a:p>
          <a:p>
            <a:pPr xmlns:a="http://schemas.openxmlformats.org/drawingml/2006/main">
              <a:lnSpc>
                <a:spcPct val="120000"/>
              </a:lnSpc>
              <a:buFont typeface="Wingdings" pitchFamily="2" charset="2"/>
              <a:buNone/>
              <a:defRPr/>
              <a:bidi/>
            </a:pPr>
            <a:r xmlns:a="http://schemas.openxmlformats.org/drawingml/2006/main">
              <a:rPr lang="ar" sz="5400" dirty="0">
                <a:latin typeface="Times New Roman" pitchFamily="18" charset="0"/>
                <a:cs typeface="Times New Roman" pitchFamily="18" charset="0"/>
              </a:rPr>
              <a:t>-متلازمة جيلان باريه هي السبب الرئيسي لإصابة الأم بعد الولادة بالعدوى</a:t>
            </a:r>
          </a:p>
          <a:p>
            <a:pPr>
              <a:buFont typeface="Wingdings" pitchFamily="2" charset="2"/>
              <a:buNone/>
              <a:defRPr/>
            </a:pPr>
            <a:endParaRPr lang="en-US" sz="5400" dirty="0">
              <a:solidFill>
                <a:schemeClr val="tx1"/>
              </a:solidFill>
              <a:effectLst/>
              <a:latin typeface="Times New Roman" pitchFamily="18" charset="0"/>
              <a:cs typeface="Times New Roman" pitchFamily="18" charset="0"/>
            </a:endParaRPr>
          </a:p>
          <a:p>
            <a:pPr>
              <a:lnSpc>
                <a:spcPct val="120000"/>
              </a:lnSpc>
              <a:buFont typeface="Wingdings" pitchFamily="2" charset="2"/>
              <a:buNone/>
              <a:defRPr/>
            </a:pPr>
            <a:endParaRPr lang="en-US" sz="5400" dirty="0">
              <a:latin typeface="Times New Roman" pitchFamily="18" charset="0"/>
              <a:cs typeface="Times New Roman" pitchFamily="18" charset="0"/>
            </a:endParaRPr>
          </a:p>
          <a:p>
            <a:pPr>
              <a:buFont typeface="Wingdings" pitchFamily="2" charset="2"/>
              <a:buNone/>
              <a:defRPr/>
            </a:pPr>
            <a:endParaRPr lang="en-US" sz="5400" dirty="0">
              <a:latin typeface="Times New Roman" pitchFamily="18" charset="0"/>
              <a:cs typeface="Times New Roman" pitchFamily="18" charset="0"/>
            </a:endParaRPr>
          </a:p>
          <a:p>
            <a:pPr>
              <a:defRPr/>
            </a:pPr>
            <a:endParaRPr lang="en-US" sz="5400" dirty="0"/>
          </a:p>
        </p:txBody>
      </p:sp>
    </p:spTree>
    <p:extLst>
      <p:ext uri="{BB962C8B-B14F-4D97-AF65-F5344CB8AC3E}">
        <p14:creationId xmlns:p14="http://schemas.microsoft.com/office/powerpoint/2010/main" val="306905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62150" cy="1676400"/>
          </a:xfrm>
          <a:solidFill>
            <a:schemeClr val="bg1"/>
          </a:solidFill>
        </p:spPr>
        <p:txBody>
          <a:bodyPr/>
          <a:lstStyle/>
          <a:p>
            <a:pPr xmlns:a="http://schemas.openxmlformats.org/drawingml/2006/main">
              <a:defRPr/>
              <a:bidi/>
            </a:pPr>
            <a:r xmlns:a="http://schemas.openxmlformats.org/drawingml/2006/main">
              <a:rPr lang="ar" b="1" dirty="0">
                <a:solidFill>
                  <a:srgbClr val="C00000"/>
                </a:solidFill>
                <a:latin typeface="Times New Roman" pitchFamily="18" charset="0"/>
                <a:cs typeface="Times New Roman" pitchFamily="18" charset="0"/>
              </a:rPr>
              <a:t>أعراض الإصابة بالعقدية المجموعة ب (GBS)</a:t>
            </a:r>
            <a:endParaRPr xmlns:a="http://schemas.openxmlformats.org/drawingml/2006/main" lang="en-US" dirty="0">
              <a:solidFill>
                <a:schemeClr val="tx1"/>
              </a:solidFill>
            </a:endParaRPr>
          </a:p>
        </p:txBody>
      </p:sp>
      <p:sp>
        <p:nvSpPr>
          <p:cNvPr id="499715" name="Content Placeholder 2"/>
          <p:cNvSpPr>
            <a:spLocks noGrp="1"/>
          </p:cNvSpPr>
          <p:nvPr>
            <p:ph idx="1"/>
          </p:nvPr>
        </p:nvSpPr>
        <p:spPr>
          <a:xfrm>
            <a:off x="224851" y="1676400"/>
            <a:ext cx="11737299" cy="5181600"/>
          </a:xfrm>
        </p:spPr>
        <p:txBody>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-ارتفاع درجة الحرارة خلال 12 ساعة بعد الولادة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معدل ضربات القلب السريع،</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-انتفاخ البطن</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-يمكن أن يكون مميتًا للطفل</a:t>
            </a:r>
          </a:p>
        </p:txBody>
      </p:sp>
    </p:spTree>
    <p:extLst>
      <p:ext uri="{BB962C8B-B14F-4D97-AF65-F5344CB8AC3E}">
        <p14:creationId xmlns:p14="http://schemas.microsoft.com/office/powerpoint/2010/main" val="124089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467476" cy="1676400"/>
          </a:xfrm>
          <a:solidFill>
            <a:schemeClr val="bg1"/>
          </a:solidFill>
        </p:spPr>
        <p:txBody>
          <a:bodyPr/>
          <a:lstStyle/>
          <a:p>
            <a:pPr xmlns:a="http://schemas.openxmlformats.org/drawingml/2006/main">
              <a:defRPr/>
              <a:bidi/>
            </a:pPr>
            <a:r xmlns:a="http://schemas.openxmlformats.org/drawingml/2006/main">
              <a:rPr lang="ar" b="1" dirty="0">
                <a:solidFill>
                  <a:srgbClr val="C00000"/>
                </a:solidFill>
                <a:latin typeface="Times New Roman" pitchFamily="18" charset="0"/>
                <a:cs typeface="Times New Roman" pitchFamily="18" charset="0"/>
              </a:rPr>
              <a:t>عدوى العقدية المجموعة ب (GBS)</a:t>
            </a:r>
            <a:endParaRPr xmlns:a="http://schemas.openxmlformats.org/drawingml/2006/main" lang="en-US" dirty="0">
              <a:solidFill>
                <a:schemeClr val="tx1"/>
              </a:solidFill>
            </a:endParaRPr>
          </a:p>
        </p:txBody>
      </p:sp>
      <p:sp>
        <p:nvSpPr>
          <p:cNvPr id="500739" name="Content Placeholder 2"/>
          <p:cNvSpPr>
            <a:spLocks noGrp="1"/>
          </p:cNvSpPr>
          <p:nvPr>
            <p:ph idx="1"/>
          </p:nvPr>
        </p:nvSpPr>
        <p:spPr>
          <a:xfrm>
            <a:off x="1524000" y="1676400"/>
            <a:ext cx="8915400" cy="4724400"/>
          </a:xfrm>
        </p:spPr>
        <p:txBody>
          <a:bodyPr>
            <a:normAutofit/>
          </a:bodyPr>
          <a:lstStyle/>
          <a:p>
            <a:pPr xmlns:a="http://schemas.openxmlformats.org/drawingml/2006/main">
              <a:buFont typeface="Wingdings" pitchFamily="2" charset="2"/>
              <a:buNone/>
              <a:bidi/>
            </a:pPr>
            <a:r xmlns:a="http://schemas.openxmlformats.org/drawingml/2006/main">
              <a:rPr lang="ar" sz="7200" b="1" dirty="0">
                <a:latin typeface="Times New Roman" pitchFamily="18" charset="0"/>
                <a:cs typeface="Times New Roman" pitchFamily="18" charset="0"/>
              </a:rPr>
              <a:t>علاج</a:t>
            </a:r>
            <a:endParaRPr xmlns:a="http://schemas.openxmlformats.org/drawingml/2006/main" lang="en-US" sz="72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7200" dirty="0">
                <a:latin typeface="Times New Roman" pitchFamily="18" charset="0"/>
                <a:cs typeface="Times New Roman" pitchFamily="18" charset="0"/>
              </a:rPr>
              <a:t>البنسلين</a:t>
            </a:r>
          </a:p>
        </p:txBody>
      </p:sp>
    </p:spTree>
    <p:extLst>
      <p:ext uri="{BB962C8B-B14F-4D97-AF65-F5344CB8AC3E}">
        <p14:creationId xmlns:p14="http://schemas.microsoft.com/office/powerpoint/2010/main" val="3177983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9685" y="0"/>
            <a:ext cx="11242623" cy="1015663"/>
          </a:xfrm>
          <a:prstGeom prst="rect">
            <a:avLst/>
          </a:prstGeom>
        </p:spPr>
        <p:txBody>
          <a:bodyPr wrap="square">
            <a:sp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الأمراض المنقولة جنسيا:</a:t>
            </a:r>
          </a:p>
        </p:txBody>
      </p:sp>
      <p:graphicFrame>
        <p:nvGraphicFramePr>
          <p:cNvPr id="2" name="Diagram 1">
            <a:extLst>
              <a:ext uri="{FF2B5EF4-FFF2-40B4-BE49-F238E27FC236}">
                <a16:creationId xmlns:a16="http://schemas.microsoft.com/office/drawing/2014/main" id="{FE5B6F99-1277-20E8-E230-AB007430890D}"/>
              </a:ext>
            </a:extLst>
          </p:cNvPr>
          <p:cNvGraphicFramePr/>
          <p:nvPr>
            <p:extLst>
              <p:ext uri="{D42A27DB-BD31-4B8C-83A1-F6EECF244321}">
                <p14:modId xmlns:p14="http://schemas.microsoft.com/office/powerpoint/2010/main" val="2195480186"/>
              </p:ext>
            </p:extLst>
          </p:nvPr>
        </p:nvGraphicFramePr>
        <p:xfrm>
          <a:off x="1524000" y="1015663"/>
          <a:ext cx="10333220" cy="584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2042098" cy="1417638"/>
          </a:xfrm>
        </p:spPr>
        <p:txBody>
          <a:bodyPr>
            <a:normAutofit fontScale="90000"/>
          </a:bodyPr>
          <a:lstStyle/>
          <a:p>
            <a:pPr xmlns:a="http://schemas.openxmlformats.org/drawingml/2006/main" algn="l">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الأمراض المنقولة جنسيا</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2" y="1600201"/>
            <a:ext cx="12042098" cy="5040442"/>
          </a:xfrm>
        </p:spPr>
        <p:txBody>
          <a:bodyPr>
            <a:normAutofit fontScale="85000" lnSpcReduction="20000"/>
          </a:bodyPr>
          <a:lstStyle/>
          <a:p>
            <a:pPr xmlns:a="http://schemas.openxmlformats.org/drawingml/2006/main" algn="l">
              <a:lnSpc>
                <a:spcPct val="120000"/>
              </a:lnSpc>
              <a:bidi/>
            </a:pPr>
            <a:r xmlns:a="http://schemas.openxmlformats.org/drawingml/2006/main">
              <a:rPr lang="ar" sz="4400" dirty="0">
                <a:latin typeface="Times New Roman" pitchFamily="18" charset="0"/>
                <a:cs typeface="Times New Roman" pitchFamily="18" charset="0"/>
              </a:rPr>
              <a:t>العدوى التي يكون انتقالها الأساسي عن طريق الاتصال الجنسي ويمكن أن تسببها البكتيريا أو الفيروسات أو الأوليات.</a:t>
            </a:r>
          </a:p>
          <a:p>
            <a:pPr xmlns:a="http://schemas.openxmlformats.org/drawingml/2006/main" algn="l">
              <a:lnSpc>
                <a:spcPct val="120000"/>
              </a:lnSpc>
              <a:bidi/>
            </a:pPr>
            <a:r xmlns:a="http://schemas.openxmlformats.org/drawingml/2006/main">
              <a:rPr lang="ar" sz="4800" dirty="0">
                <a:latin typeface="Times New Roman" pitchFamily="18" charset="0"/>
                <a:cs typeface="Times New Roman" pitchFamily="18" charset="0"/>
              </a:rPr>
              <a:t>تؤثر معظم الأمراض المنقولة جنسياً على كل من الرجال والنساء.</a:t>
            </a:r>
          </a:p>
          <a:p>
            <a:pPr xmlns:a="http://schemas.openxmlformats.org/drawingml/2006/main" algn="l">
              <a:lnSpc>
                <a:spcPct val="120000"/>
              </a:lnSpc>
              <a:bidi/>
            </a:pPr>
            <a:r xmlns:a="http://schemas.openxmlformats.org/drawingml/2006/main">
              <a:rPr lang="ar" sz="4800" dirty="0">
                <a:latin typeface="Times New Roman" pitchFamily="18" charset="0"/>
                <a:cs typeface="Times New Roman" pitchFamily="18" charset="0"/>
              </a:rPr>
              <a:t>تسبب الأمراض المنقولة جنسيا مشاكل صحية أكثر خطورة بالنسبة للنساء.</a:t>
            </a:r>
          </a:p>
          <a:p>
            <a:pPr xmlns:a="http://schemas.openxmlformats.org/drawingml/2006/main" algn="l">
              <a:lnSpc>
                <a:spcPct val="120000"/>
              </a:lnSpc>
              <a:bidi/>
            </a:pPr>
            <a:r xmlns:a="http://schemas.openxmlformats.org/drawingml/2006/main">
              <a:rPr lang="ar" sz="4800" dirty="0">
                <a:latin typeface="Times New Roman" pitchFamily="18" charset="0"/>
                <a:cs typeface="Times New Roman" pitchFamily="18" charset="0"/>
              </a:rPr>
              <a:t>يمكن للمرأة الحامل أن تسبب مشاكل صحية خطيرة للطفل.</a:t>
            </a:r>
          </a:p>
          <a:p>
            <a:pPr algn="l"/>
            <a:endParaRPr lang="en-US" sz="4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1737298" cy="1417638"/>
          </a:xfrm>
        </p:spPr>
        <p:txBody>
          <a:bodyPr>
            <a:normAutofit fontScale="90000"/>
          </a:bodyPr>
          <a:lstStyle/>
          <a:p>
            <a:pPr xmlns:a="http://schemas.openxmlformats.org/drawingml/2006/main" algn="l">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الأمراض المنقولة جنسيا</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799"/>
          </a:xfrm>
        </p:spPr>
        <p:txBody>
          <a:bodyPr>
            <a:normAutofit fontScale="92500" lnSpcReduction="10000"/>
          </a:bodyPr>
          <a:lstStyle/>
          <a:p>
            <a:pPr xmlns:a="http://schemas.openxmlformats.org/drawingml/2006/main" algn="l">
              <a:bidi/>
            </a:pPr>
            <a:r xmlns:a="http://schemas.openxmlformats.org/drawingml/2006/main">
              <a:rPr lang="ar" sz="3900" dirty="0">
                <a:latin typeface="Times New Roman" pitchFamily="18" charset="0"/>
                <a:cs typeface="Times New Roman" pitchFamily="18" charset="0"/>
              </a:rPr>
              <a:t>تظل معدلات الإصابة بالأمراض المنقولة جنسيا مرتفعة في معظم أنحاء العالم، على الرغم من التقدم في التشخيص والعلاج.</a:t>
            </a:r>
          </a:p>
          <a:p>
            <a:pPr xmlns:a="http://schemas.openxmlformats.org/drawingml/2006/main" algn="l">
              <a:bidi/>
            </a:pPr>
            <a:r xmlns:a="http://schemas.openxmlformats.org/drawingml/2006/main">
              <a:rPr lang="ar" sz="3900" dirty="0">
                <a:latin typeface="Times New Roman" pitchFamily="18" charset="0"/>
                <a:cs typeface="Times New Roman" pitchFamily="18" charset="0"/>
              </a:rPr>
              <a:t>وقدرت منظمة الصحة العالمية أن أكثر من مليون شخص يصابون بالعدوى يوميا.</a:t>
            </a:r>
          </a:p>
          <a:p>
            <a:r xmlns:a="http://schemas.openxmlformats.org/drawingml/2006/main">
              <a:rPr lang="ar" sz="3900" dirty="0">
                <a:latin typeface="Times New Roman" pitchFamily="18" charset="0"/>
                <a:cs typeface="Times New Roman" pitchFamily="18" charset="0"/>
              </a:rPr>
              <a:t>يجب أن يصاب الأشخاص أولاً قبل أن يصابوا بالأمراض المنقولة جنسياً</a:t>
            </a:r>
          </a:p>
          <a:p>
            <a:r xmlns:a="http://schemas.openxmlformats.org/drawingml/2006/main">
              <a:rPr lang="ar" sz="3900" dirty="0">
                <a:latin typeface="Times New Roman" pitchFamily="18" charset="0"/>
                <a:cs typeface="Times New Roman" pitchFamily="18" charset="0"/>
              </a:rPr>
              <a:t>العدوى تعني وجود جرثومة يمكن أن تسبب المرض داخل جسم الشخص. وقد يشعر الشخص المصاب بالمرض.</a:t>
            </a:r>
          </a:p>
          <a:p>
            <a:r xmlns:a="http://schemas.openxmlformats.org/drawingml/2006/main">
              <a:rPr lang="ar" sz="3900" dirty="0">
                <a:latin typeface="Times New Roman" pitchFamily="18" charset="0"/>
                <a:cs typeface="Times New Roman" pitchFamily="18" charset="0"/>
              </a:rPr>
              <a:t>المرض يعني أن العدوى تسبب بالفعل شعور الشخص المصاب بالمرض.</a:t>
            </a:r>
          </a:p>
          <a:p>
            <a:pPr algn="l"/>
            <a:endParaRPr lang="en-US"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6832-7CB0-366F-3610-570A463E6A15}"/>
              </a:ext>
            </a:extLst>
          </p:cNvPr>
          <p:cNvSpPr>
            <a:spLocks noGrp="1"/>
          </p:cNvSpPr>
          <p:nvPr>
            <p:ph type="title"/>
          </p:nvPr>
        </p:nvSpPr>
        <p:spPr>
          <a:xfrm>
            <a:off x="224851" y="1"/>
            <a:ext cx="11737299" cy="1690688"/>
          </a:xfrm>
        </p:spPr>
        <p:txBody>
          <a:bodyPr>
            <a:normAutofit fontScale="90000"/>
          </a:bodyPr>
          <a:lstStyle/>
          <a:p>
            <a:br xmlns:a="http://schemas.openxmlformats.org/drawingml/2006/main">
              <a:rPr lang="en-US" sz="4400" b="1" dirty="0">
                <a:solidFill>
                  <a:srgbClr val="C00000"/>
                </a:solidFill>
                <a:latin typeface="Times New Roman" pitchFamily="18" charset="0"/>
                <a:cs typeface="Times New Roman" pitchFamily="18" charset="0"/>
              </a:rPr>
            </a:br>
            <a:r xmlns:a="http://schemas.openxmlformats.org/drawingml/2006/main">
              <a:rPr lang="ar" sz="4400" b="1" dirty="0">
                <a:solidFill>
                  <a:srgbClr val="C00000"/>
                </a:solidFill>
                <a:latin typeface="Times New Roman" pitchFamily="18" charset="0"/>
                <a:cs typeface="Times New Roman" pitchFamily="18" charset="0"/>
              </a:rPr>
              <a:t>الأمراض المنقولة جنسياً أو الأمراض المنقولة جنسياً STD:</a:t>
            </a:r>
            <a:br xmlns:a="http://schemas.openxmlformats.org/drawingml/2006/main">
              <a:rPr lang="en-US" sz="4400" dirty="0">
                <a:solidFill>
                  <a:srgbClr val="C00000"/>
                </a:solidFill>
                <a:latin typeface="Times New Roman" pitchFamily="18" charset="0"/>
                <a:cs typeface="Times New Roman" pitchFamily="18"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874AFB8A-8A52-3207-FBC2-5868070CCB37}"/>
              </a:ext>
            </a:extLst>
          </p:cNvPr>
          <p:cNvSpPr>
            <a:spLocks noGrp="1"/>
          </p:cNvSpPr>
          <p:nvPr>
            <p:ph idx="1"/>
          </p:nvPr>
        </p:nvSpPr>
        <p:spPr>
          <a:xfrm>
            <a:off x="0" y="1690690"/>
            <a:ext cx="12192000" cy="5039894"/>
          </a:xfrm>
        </p:spPr>
        <p:txBody>
          <a:bodyPr>
            <a:normAutofit fontScale="92500"/>
          </a:bodyPr>
          <a:lstStyle/>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الاتصال الجنسي.</a:t>
            </a:r>
            <a:endParaRPr xmlns:a="http://schemas.openxmlformats.org/drawingml/2006/main" lang="en-US" sz="36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الانتقال من الأم إلى الطفل أثناء الولادة </a:t>
            </a:r>
            <a:r xmlns:a="http://schemas.openxmlformats.org/drawingml/2006/main">
              <a:rPr lang="ar" sz="3600" kern="1200" dirty="0">
                <a:effectLst/>
                <a:latin typeface="Times New Roman" panose="02020603050405020304" pitchFamily="18" charset="0"/>
                <a:ea typeface="+mn-ea"/>
                <a:cs typeface="Arial" panose="020B0604020202020204" pitchFamily="34" charset="0"/>
              </a:rPr>
              <a:t>أو </a:t>
            </a: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الرضاعة الطبيعية</a:t>
            </a:r>
            <a:endParaRPr xmlns:a="http://schemas.openxmlformats.org/drawingml/2006/main" lang="en-US" sz="36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ملامسة الجلد للجلد</a:t>
            </a:r>
            <a:endParaRPr xmlns:a="http://schemas.openxmlformats.org/drawingml/2006/main" lang="en-US" sz="36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مشاركة المعدات مثل الإبرة بعد استخدامها من قبل شخص مصاب</a:t>
            </a:r>
            <a:endParaRPr xmlns:a="http://schemas.openxmlformats.org/drawingml/2006/main" lang="en-US" sz="36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600" dirty="0">
                <a:effectLst/>
                <a:latin typeface="Times New Roman" panose="02020603050405020304" pitchFamily="18" charset="0"/>
                <a:ea typeface="Calibri" panose="020F0502020204030204" pitchFamily="34" charset="0"/>
                <a:cs typeface="Arial" panose="020B0604020202020204" pitchFamily="34" charset="0"/>
              </a:rPr>
              <a:t>تبادل السوائل الجسدية مثل نقل الدم</a:t>
            </a:r>
            <a:endParaRPr xmlns:a="http://schemas.openxmlformats.org/drawingml/2006/main" lang="en-US" sz="36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2686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6486-2C8B-7FDF-22BD-A5860C1B93A1}"/>
              </a:ext>
            </a:extLst>
          </p:cNvPr>
          <p:cNvSpPr>
            <a:spLocks noGrp="1"/>
          </p:cNvSpPr>
          <p:nvPr>
            <p:ph type="title"/>
          </p:nvPr>
        </p:nvSpPr>
        <p:spPr>
          <a:xfrm>
            <a:off x="-1" y="134911"/>
            <a:ext cx="11962151" cy="1555777"/>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مضاعفات الأمراض المنقولة جنسيا</a:t>
            </a:r>
            <a:endParaRPr xmlns:a="http://schemas.openxmlformats.org/drawingml/2006/main" lang="en-US" sz="6000" dirty="0"/>
          </a:p>
        </p:txBody>
      </p:sp>
      <p:sp>
        <p:nvSpPr>
          <p:cNvPr id="3" name="Content Placeholder 2">
            <a:extLst>
              <a:ext uri="{FF2B5EF4-FFF2-40B4-BE49-F238E27FC236}">
                <a16:creationId xmlns:a16="http://schemas.microsoft.com/office/drawing/2014/main" id="{143FDC06-B667-1A1B-FF16-5C9D2F34204F}"/>
              </a:ext>
            </a:extLst>
          </p:cNvPr>
          <p:cNvSpPr>
            <a:spLocks noGrp="1"/>
          </p:cNvSpPr>
          <p:nvPr>
            <p:ph idx="1"/>
          </p:nvPr>
        </p:nvSpPr>
        <p:spPr>
          <a:xfrm>
            <a:off x="119921" y="1825624"/>
            <a:ext cx="11902190" cy="5032375"/>
          </a:xfrm>
        </p:spPr>
        <p:txBody>
          <a:bodyPr/>
          <a:lstStyle/>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5400" dirty="0">
                <a:effectLst/>
                <a:latin typeface="Times New Roman" panose="02020603050405020304" pitchFamily="18" charset="0"/>
                <a:ea typeface="Calibri" panose="020F0502020204030204" pitchFamily="34" charset="0"/>
                <a:cs typeface="Arial" panose="020B0604020202020204" pitchFamily="34" charset="0"/>
              </a:rPr>
              <a:t>الحمل خارج الرحم</a:t>
            </a:r>
            <a:endParaRPr xmlns:a="http://schemas.openxmlformats.org/drawingml/2006/main" lang="en-US" sz="54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5400" dirty="0">
                <a:effectLst/>
                <a:latin typeface="Times New Roman" panose="02020603050405020304" pitchFamily="18" charset="0"/>
                <a:ea typeface="Calibri" panose="020F0502020204030204" pitchFamily="34" charset="0"/>
                <a:cs typeface="Arial" panose="020B0604020202020204" pitchFamily="34" charset="0"/>
              </a:rPr>
              <a:t>الولادة المبكرة</a:t>
            </a:r>
            <a:r xmlns:a="http://schemas.openxmlformats.org/drawingml/2006/main">
              <a:rPr lang="ar" sz="5400" kern="1200" dirty="0">
                <a:effectLst/>
                <a:latin typeface="Times New Roman" panose="02020603050405020304" pitchFamily="18" charset="0"/>
                <a:ea typeface="+mn-ea"/>
                <a:cs typeface="Arial" panose="020B0604020202020204" pitchFamily="34" charset="0"/>
              </a:rPr>
              <a:t> </a:t>
            </a:r>
            <a:endParaRPr xmlns:a="http://schemas.openxmlformats.org/drawingml/2006/main" lang="en-US" sz="54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5400" dirty="0">
                <a:effectLst/>
                <a:latin typeface="Times New Roman" panose="02020603050405020304" pitchFamily="18" charset="0"/>
                <a:ea typeface="Calibri" panose="020F0502020204030204" pitchFamily="34" charset="0"/>
                <a:cs typeface="Arial" panose="020B0604020202020204" pitchFamily="34" charset="0"/>
              </a:rPr>
              <a:t>ولادة جنين ميت</a:t>
            </a:r>
            <a:endParaRPr xmlns:a="http://schemas.openxmlformats.org/drawingml/2006/main" lang="en-US" sz="5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06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2042097" cy="1676400"/>
          </a:xfrm>
          <a:solidFill>
            <a:schemeClr val="bg1"/>
          </a:solidFill>
        </p:spPr>
        <p:txBody>
          <a:bodyPr>
            <a:noAutofit/>
          </a:bodyPr>
          <a:lstStyle/>
          <a:p>
            <a:pPr xmlns:a="http://schemas.openxmlformats.org/drawingml/2006/main" algn="ctr">
              <a:defRPr/>
              <a:bidi/>
            </a:pPr>
            <a:br xmlns:a="http://schemas.openxmlformats.org/drawingml/2006/main">
              <a:rPr lang="en-US" sz="5400" b="1" u="sng" dirty="0">
                <a:solidFill>
                  <a:srgbClr val="C00000"/>
                </a:solidFill>
                <a:latin typeface="Times New Roman" pitchFamily="18" charset="0"/>
                <a:cs typeface="Times New Roman" pitchFamily="18" charset="0"/>
              </a:rPr>
            </a:br>
            <a:r xmlns:a="http://schemas.openxmlformats.org/drawingml/2006/main">
              <a:rPr lang="ar" sz="5400" b="1" u="sng" dirty="0">
                <a:solidFill>
                  <a:srgbClr val="C00000"/>
                </a:solidFill>
                <a:latin typeface="Times New Roman" pitchFamily="18" charset="0"/>
                <a:cs typeface="Times New Roman" pitchFamily="18" charset="0"/>
              </a:rPr>
              <a:t> </a:t>
            </a:r>
            <a:br xmlns:a="http://schemas.openxmlformats.org/drawingml/2006/main">
              <a:rPr lang="en-US" sz="5400" b="1" u="sng"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مظاهر أمراض القلب أثناء الحمل</a:t>
            </a:r>
            <a:br xmlns:a="http://schemas.openxmlformats.org/drawingml/2006/main">
              <a:rPr lang="en-US" sz="5400" u="sng" dirty="0">
                <a:solidFill>
                  <a:srgbClr val="C00000"/>
                </a:solidFill>
                <a:latin typeface="Times New Roman" pitchFamily="18" charset="0"/>
                <a:cs typeface="Times New Roman" pitchFamily="18" charset="0"/>
              </a:rPr>
            </a:br>
            <a:br xmlns:a="http://schemas.openxmlformats.org/drawingml/2006/main">
              <a:rPr lang="en-US" sz="5400" u="sng" dirty="0">
                <a:solidFill>
                  <a:srgbClr val="C00000"/>
                </a:solidFill>
                <a:latin typeface="Times New Roman" pitchFamily="18" charset="0"/>
                <a:cs typeface="Times New Roman" pitchFamily="18" charset="0"/>
              </a:rPr>
            </a:br>
            <a:endParaRPr xmlns:a="http://schemas.openxmlformats.org/drawingml/2006/main" lang="en-US" sz="5400" u="sng"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334125"/>
            <a:ext cx="11813499" cy="5371475"/>
          </a:xfrm>
        </p:spPr>
        <p:txBody>
          <a:bodyPr/>
          <a:lstStyle/>
          <a:p>
            <a:pPr>
              <a:buFont typeface="Wingdings" pitchFamily="2" charset="2"/>
              <a:buNone/>
              <a:defRPr/>
            </a:pPr>
            <a:endParaRPr lang="en-US" sz="3600" dirty="0">
              <a:latin typeface="Times New Roman" pitchFamily="18" charset="0"/>
              <a:cs typeface="Times New Roman" pitchFamily="18" charset="0"/>
            </a:endParaRP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-ارتفاع مستويات عوامل التخثر</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 زيادة خطر الإصابة بالجلطات</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-إذا لم يتمكن قلب المرأة من تحمل زيادة عبء العمل، فإن ذلك يؤدي إلى قصور القلب الاحتقاني</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 يعاني الجنين من انخفاض تدفق الدم المشيمي</a:t>
            </a:r>
          </a:p>
          <a:p>
            <a:pPr>
              <a:defRPr/>
            </a:pPr>
            <a:endParaRPr lang="en-US" dirty="0">
              <a:solidFill>
                <a:schemeClr val="tx1"/>
              </a:solidFill>
            </a:endParaRPr>
          </a:p>
        </p:txBody>
      </p:sp>
      <p:pic>
        <p:nvPicPr>
          <p:cNvPr id="527364" name="Picture 4" descr="heart_full"/>
          <p:cNvPicPr>
            <a:picLocks noChangeAspect="1" noChangeArrowheads="1"/>
          </p:cNvPicPr>
          <p:nvPr/>
        </p:nvPicPr>
        <p:blipFill>
          <a:blip r:embed="rId2" cstate="print">
            <a:lum bright="6000" contrast="-48000"/>
            <a:extLst>
              <a:ext uri="{28A0092B-C50C-407E-A947-70E740481C1C}">
                <a14:useLocalDpi xmlns:a14="http://schemas.microsoft.com/office/drawing/2010/main" val="0"/>
              </a:ext>
            </a:extLst>
          </a:blip>
          <a:srcRect/>
          <a:stretch>
            <a:fillRect/>
          </a:stretch>
        </p:blipFill>
        <p:spPr bwMode="auto">
          <a:xfrm>
            <a:off x="10137099" y="1216350"/>
            <a:ext cx="1676400" cy="11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41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أنواع الأمراض المنقولة جنسيا:</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600200"/>
            <a:ext cx="11917181" cy="5257800"/>
          </a:xfrm>
        </p:spPr>
        <p:txBody>
          <a:bodyPr>
            <a:normAutofit fontScale="77500" lnSpcReduction="20000"/>
          </a:bodyPr>
          <a:lstStyle/>
          <a:p>
            <a:pPr xmlns:a="http://schemas.openxmlformats.org/drawingml/2006/main" algn="l">
              <a:buNone/>
              <a:bidi/>
            </a:pPr>
            <a:r xmlns:a="http://schemas.openxmlformats.org/drawingml/2006/main">
              <a:rPr lang="ar" sz="4000" dirty="0">
                <a:latin typeface="Times New Roman" pitchFamily="18" charset="0"/>
                <a:cs typeface="Times New Roman" pitchFamily="18" charset="0"/>
              </a:rPr>
              <a:t>1- العدوى البكتيرية:</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الكلاميديا</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السيلان</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مرض الزهري</a:t>
            </a:r>
          </a:p>
          <a:p>
            <a:pPr xmlns:a="http://schemas.openxmlformats.org/drawingml/2006/main" algn="l">
              <a:bidi/>
            </a:pPr>
            <a:r xmlns:a="http://schemas.openxmlformats.org/drawingml/2006/main">
              <a:rPr lang="ar" sz="4000" dirty="0">
                <a:latin typeface="Times New Roman" pitchFamily="18" charset="0"/>
                <a:cs typeface="Times New Roman" pitchFamily="18" charset="0"/>
              </a:rPr>
              <a:t>المضادات الحيوية يمكن أن تعالج </a:t>
            </a:r>
            <a:r xmlns:a="http://schemas.openxmlformats.org/drawingml/2006/main">
              <a:rPr lang="ar" sz="4000" dirty="0">
                <a:latin typeface="Times New Roman" pitchFamily="18" charset="0"/>
                <a:cs typeface="Times New Roman" pitchFamily="18" charset="0"/>
              </a:rPr>
              <a:t>الأمراض المنقولة جنسيا </a:t>
            </a:r>
            <a:r xmlns:a="http://schemas.openxmlformats.org/drawingml/2006/main">
              <a:rPr lang="ar" sz="4000" u="sng" dirty="0">
                <a:latin typeface="Times New Roman" pitchFamily="18" charset="0"/>
                <a:cs typeface="Times New Roman" pitchFamily="18" charset="0"/>
              </a:rPr>
              <a:t>البكتيرية</a:t>
            </a:r>
          </a:p>
          <a:p>
            <a:pPr xmlns:a="http://schemas.openxmlformats.org/drawingml/2006/main" algn="l">
              <a:buNone/>
              <a:bidi/>
            </a:pPr>
            <a:r xmlns:a="http://schemas.openxmlformats.org/drawingml/2006/main">
              <a:rPr lang="ar" sz="4000" dirty="0">
                <a:latin typeface="Times New Roman" pitchFamily="18" charset="0"/>
                <a:cs typeface="Times New Roman" pitchFamily="18" charset="0"/>
              </a:rPr>
              <a:t>2- العدوى الفيروسية</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الهربس</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التهاب الكبد</a:t>
            </a:r>
          </a:p>
          <a:p>
            <a:pPr xmlns:a="http://schemas.openxmlformats.org/drawingml/2006/main" marL="514350" indent="-514350">
              <a:buFont typeface="+mj-lt"/>
              <a:buAutoNum type="alphaLcPeriod"/>
              <a:bidi/>
            </a:pPr>
            <a:r xmlns:a="http://schemas.openxmlformats.org/drawingml/2006/main">
              <a:rPr lang="ar" sz="4000" dirty="0">
                <a:latin typeface="Times New Roman" pitchFamily="18" charset="0"/>
                <a:cs typeface="Times New Roman" pitchFamily="18" charset="0"/>
              </a:rPr>
              <a:t>فيروس نقص المناعة البشرية / الايدز</a:t>
            </a:r>
          </a:p>
          <a:p>
            <a:pPr xmlns:a="http://schemas.openxmlformats.org/drawingml/2006/main" algn="l">
              <a:bidi/>
            </a:pPr>
            <a:r xmlns:a="http://schemas.openxmlformats.org/drawingml/2006/main">
              <a:rPr lang="ar" sz="4000" dirty="0">
                <a:latin typeface="Times New Roman" pitchFamily="18" charset="0"/>
                <a:cs typeface="Times New Roman" pitchFamily="18" charset="0"/>
              </a:rPr>
              <a:t>يمكن أن يؤدي العلاج إلى تحسين حياة الأشخاص المصابين بالأمراض المنقولة جنسياً </a:t>
            </a:r>
            <a:r xmlns:a="http://schemas.openxmlformats.org/drawingml/2006/main">
              <a:rPr lang="ar" sz="4000" u="sng" dirty="0">
                <a:latin typeface="Times New Roman" pitchFamily="18" charset="0"/>
                <a:cs typeface="Times New Roman" pitchFamily="18" charset="0"/>
              </a:rPr>
              <a:t>الفيروسية </a:t>
            </a:r>
            <a:r xmlns:a="http://schemas.openxmlformats.org/drawingml/2006/main">
              <a:rPr lang="ar" sz="4000" dirty="0">
                <a:latin typeface="Times New Roman" pitchFamily="18" charset="0"/>
                <a:cs typeface="Times New Roman" pitchFamily="18" charset="0"/>
              </a:rPr>
              <a:t>.</a:t>
            </a:r>
          </a:p>
          <a:p>
            <a:pPr xmlns:a="http://schemas.openxmlformats.org/drawingml/2006/main" algn="l">
              <a:bidi/>
            </a:pPr>
            <a:r xmlns:a="http://schemas.openxmlformats.org/drawingml/2006/main">
              <a:rPr lang="ar" sz="4000" dirty="0">
                <a:latin typeface="Times New Roman" pitchFamily="18" charset="0"/>
                <a:cs typeface="Times New Roman" pitchFamily="18" charset="0"/>
              </a:rPr>
              <a:t>لا يمكن علاجه ولكن يمكن معالجته</a:t>
            </a:r>
          </a:p>
          <a:p>
            <a:pPr algn="l"/>
            <a:endParaRPr lang="en-US"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7" y="0"/>
            <a:ext cx="10038413"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1- الكلاميديا</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4932" y="1600200"/>
            <a:ext cx="12087068" cy="5257800"/>
          </a:xfrm>
        </p:spPr>
        <p:txBody>
          <a:bodyPr>
            <a:normAutofit fontScale="92500" lnSpcReduction="20000"/>
          </a:bodyPr>
          <a:lstStyle/>
          <a:p>
            <a:pPr xmlns:a="http://schemas.openxmlformats.org/drawingml/2006/main" lvl="0" algn="l">
              <a:lnSpc>
                <a:spcPct val="110000"/>
              </a:lnSpc>
              <a:bidi/>
            </a:pPr>
            <a:r xmlns:a="http://schemas.openxmlformats.org/drawingml/2006/main">
              <a:rPr lang="ar" sz="4000" dirty="0">
                <a:latin typeface="Times New Roman" pitchFamily="18" charset="0"/>
                <a:cs typeface="Times New Roman" pitchFamily="18" charset="0"/>
              </a:rPr>
              <a:t>يحدث بسبب بكتيريا الكلاميديا </a:t>
            </a:r>
            <a:r xmlns:a="http://schemas.openxmlformats.org/drawingml/2006/main">
              <a:rPr lang="ar" sz="4000" dirty="0" err="1">
                <a:latin typeface="Times New Roman" pitchFamily="18" charset="0"/>
                <a:cs typeface="Times New Roman" pitchFamily="18" charset="0"/>
              </a:rPr>
              <a:t>تراكوماتيس</a:t>
            </a:r>
            <a:r xmlns:a="http://schemas.openxmlformats.org/drawingml/2006/main">
              <a:rPr lang="ar" sz="4000" dirty="0">
                <a:latin typeface="Times New Roman" pitchFamily="18" charset="0"/>
                <a:cs typeface="Times New Roman" pitchFamily="18" charset="0"/>
              </a:rPr>
              <a:t>   </a:t>
            </a:r>
            <a:endParaRPr xmlns:a="http://schemas.openxmlformats.org/drawingml/2006/main" lang="en-US" sz="4000" dirty="0">
              <a:latin typeface="Times New Roman" pitchFamily="18" charset="0"/>
              <a:cs typeface="Times New Roman" pitchFamily="18" charset="0"/>
            </a:endParaRPr>
          </a:p>
          <a:p>
            <a:pPr xmlns:a="http://schemas.openxmlformats.org/drawingml/2006/main" lvl="0" algn="l">
              <a:lnSpc>
                <a:spcPct val="110000"/>
              </a:lnSpc>
              <a:bidi/>
            </a:pPr>
            <a:r xmlns:a="http://schemas.openxmlformats.org/drawingml/2006/main">
              <a:rPr lang="ar" sz="4000" dirty="0">
                <a:latin typeface="Times New Roman" pitchFamily="18" charset="0"/>
                <a:cs typeface="Times New Roman" pitchFamily="18" charset="0"/>
              </a:rPr>
              <a:t>أكثر الأمراض البكتيرية المنقولة جنسيا شيوعا في العالم حيث تصل حالات الإصابة بها إلى 89 مليون حالة سنويا.</a:t>
            </a:r>
            <a:endParaRPr xmlns:a="http://schemas.openxmlformats.org/drawingml/2006/main" lang="en-US" sz="4000" dirty="0">
              <a:latin typeface="Times New Roman" pitchFamily="18" charset="0"/>
              <a:cs typeface="Times New Roman" pitchFamily="18" charset="0"/>
            </a:endParaRPr>
          </a:p>
          <a:p>
            <a:pPr xmlns:a="http://schemas.openxmlformats.org/drawingml/2006/main" lvl="0" algn="l">
              <a:lnSpc>
                <a:spcPct val="110000"/>
              </a:lnSpc>
              <a:bidi/>
            </a:pPr>
            <a:r xmlns:a="http://schemas.openxmlformats.org/drawingml/2006/main">
              <a:rPr lang="ar" sz="4000" dirty="0">
                <a:latin typeface="Times New Roman" pitchFamily="18" charset="0"/>
                <a:cs typeface="Times New Roman" pitchFamily="18" charset="0"/>
              </a:rPr>
              <a:t>إنها ذات دورة حياة طويلة وتعتمد على الخلية المضيفة لتوفير العناصر الغذائية</a:t>
            </a:r>
          </a:p>
          <a:p>
            <a:pPr xmlns:a="http://schemas.openxmlformats.org/drawingml/2006/main">
              <a:lnSpc>
                <a:spcPct val="110000"/>
              </a:lnSpc>
              <a:bidi/>
            </a:pPr>
            <a:r xmlns:a="http://schemas.openxmlformats.org/drawingml/2006/main">
              <a:rPr lang="ar" sz="4000" dirty="0">
                <a:latin typeface="Times New Roman" pitchFamily="18" charset="0"/>
                <a:cs typeface="Times New Roman" pitchFamily="18" charset="0"/>
              </a:rPr>
              <a:t>يمكن أن تتراوح فترة الحضانة التي تسبق الإصابة بأعراض المرض من 7 إلى 21 يومًا.</a:t>
            </a:r>
          </a:p>
          <a:p>
            <a:pPr xmlns:a="http://schemas.openxmlformats.org/drawingml/2006/main">
              <a:lnSpc>
                <a:spcPct val="110000"/>
              </a:lnSpc>
              <a:bidi/>
            </a:pPr>
            <a:r xmlns:a="http://schemas.openxmlformats.org/drawingml/2006/main">
              <a:rPr lang="ar" sz="4000" dirty="0">
                <a:latin typeface="Times New Roman" pitchFamily="18" charset="0"/>
                <a:cs typeface="Times New Roman" pitchFamily="18" charset="0"/>
              </a:rPr>
              <a:t>عدوى الكلاميديا قابلة </a:t>
            </a:r>
            <a:r xmlns:a="http://schemas.openxmlformats.org/drawingml/2006/main">
              <a:rPr lang="ar" sz="4000" u="sng" dirty="0">
                <a:latin typeface="Times New Roman" pitchFamily="18" charset="0"/>
                <a:cs typeface="Times New Roman" pitchFamily="18" charset="0"/>
              </a:rPr>
              <a:t>للشفاء </a:t>
            </a:r>
            <a:r xmlns:a="http://schemas.openxmlformats.org/drawingml/2006/main">
              <a:rPr lang="ar" sz="4000" dirty="0">
                <a:latin typeface="Times New Roman" pitchFamily="18" charset="0"/>
                <a:cs typeface="Times New Roman" pitchFamily="18" charset="0"/>
              </a:rPr>
              <a:t>. يمكن للشخص أن يصاب بالعدوى مرة أخرى</a:t>
            </a:r>
          </a:p>
          <a:p>
            <a:pPr lvl="0" algn="l"/>
            <a:endParaRPr lang="en-US" sz="4000" dirty="0">
              <a:latin typeface="Times New Roman" pitchFamily="18" charset="0"/>
              <a:cs typeface="Times New Roman" pitchFamily="18" charset="0"/>
            </a:endParaRPr>
          </a:p>
          <a:p>
            <a:pPr lvl="0" algn="l">
              <a:buNone/>
            </a:pPr>
            <a:endParaRPr lang="en-US" sz="4000" dirty="0">
              <a:latin typeface="Times New Roman" pitchFamily="18" charset="0"/>
              <a:cs typeface="Times New Roman" pitchFamily="18" charset="0"/>
            </a:endParaRPr>
          </a:p>
          <a:p>
            <a:pPr algn="l"/>
            <a:endParaRPr lang="en-US" dirty="0">
              <a:latin typeface="Times New Roman" pitchFamily="18" charset="0"/>
              <a:cs typeface="Times New Roman" pitchFamily="18" charset="0"/>
            </a:endParaRPr>
          </a:p>
        </p:txBody>
      </p:sp>
      <p:pic>
        <p:nvPicPr>
          <p:cNvPr id="5" name="Picture 4" descr="Chlamydia-Bacteria"/>
          <p:cNvPicPr>
            <a:picLocks noChangeAspect="1" noChangeArrowheads="1"/>
          </p:cNvPicPr>
          <p:nvPr/>
        </p:nvPicPr>
        <p:blipFill>
          <a:blip r:embed="rId2" cstate="print"/>
          <a:srcRect/>
          <a:stretch>
            <a:fillRect/>
          </a:stretch>
        </p:blipFill>
        <p:spPr>
          <a:xfrm>
            <a:off x="10334468" y="119921"/>
            <a:ext cx="1752600" cy="1828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E42F-6DF4-5A5C-A43D-DFD721F3C7E0}"/>
              </a:ext>
            </a:extLst>
          </p:cNvPr>
          <p:cNvSpPr>
            <a:spLocks noGrp="1"/>
          </p:cNvSpPr>
          <p:nvPr>
            <p:ph type="title"/>
          </p:nvPr>
        </p:nvSpPr>
        <p:spPr>
          <a:xfrm>
            <a:off x="119921" y="217357"/>
            <a:ext cx="11233879" cy="1473331"/>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الكلاميديا أثناء الحمل</a:t>
            </a:r>
            <a:endParaRPr xmlns:a="http://schemas.openxmlformats.org/drawingml/2006/main" lang="en-US" sz="5400" dirty="0"/>
          </a:p>
        </p:txBody>
      </p:sp>
      <p:sp>
        <p:nvSpPr>
          <p:cNvPr id="3" name="Content Placeholder 2">
            <a:extLst>
              <a:ext uri="{FF2B5EF4-FFF2-40B4-BE49-F238E27FC236}">
                <a16:creationId xmlns:a16="http://schemas.microsoft.com/office/drawing/2014/main" id="{3781ED69-11C2-A757-4249-FAF6DACF2FD5}"/>
              </a:ext>
            </a:extLst>
          </p:cNvPr>
          <p:cNvSpPr>
            <a:spLocks noGrp="1"/>
          </p:cNvSpPr>
          <p:nvPr>
            <p:ph idx="1"/>
          </p:nvPr>
        </p:nvSpPr>
        <p:spPr>
          <a:xfrm>
            <a:off x="119921" y="1690688"/>
            <a:ext cx="12072079" cy="5167312"/>
          </a:xfrm>
        </p:spPr>
        <p:txBody>
          <a:bodyPr>
            <a:normAutofit/>
          </a:bodyPr>
          <a:lstStyle/>
          <a:p>
            <a:pPr xmlns:a="http://schemas.openxmlformats.org/drawingml/2006/main" marL="0" indent="0">
              <a:buNone/>
              <a:bidi/>
            </a:pPr>
            <a:r xmlns:a="http://schemas.openxmlformats.org/drawingml/2006/main">
              <a:rPr lang="ar" sz="3600" b="0" i="0" dirty="0">
                <a:effectLst/>
                <a:latin typeface="Times New Roman" panose="02020603050405020304" pitchFamily="18" charset="0"/>
                <a:cs typeface="Times New Roman" panose="02020603050405020304" pitchFamily="18" charset="0"/>
              </a:rPr>
              <a:t>عدوى الكلاميديا غير المعالجة أثناء الحمل تسبب</a:t>
            </a:r>
          </a:p>
          <a:p>
            <a:r xmlns:a="http://schemas.openxmlformats.org/drawingml/2006/main">
              <a:rPr lang="ar" sz="4000" b="0" i="0" dirty="0">
                <a:effectLst/>
                <a:latin typeface="Times New Roman" panose="02020603050405020304" pitchFamily="18" charset="0"/>
                <a:cs typeface="Times New Roman" panose="02020603050405020304" pitchFamily="18" charset="0"/>
              </a:rPr>
              <a:t>الولادة المبكرة</a:t>
            </a:r>
          </a:p>
          <a:p>
            <a:r xmlns:a="http://schemas.openxmlformats.org/drawingml/2006/main">
              <a:rPr lang="ar" sz="4000" b="0" i="0" dirty="0">
                <a:effectLst/>
                <a:latin typeface="Times New Roman" panose="02020603050405020304" pitchFamily="18" charset="0"/>
                <a:cs typeface="Times New Roman" panose="02020603050405020304" pitchFamily="18" charset="0"/>
              </a:rPr>
              <a:t>تمزق الأغشية المبكر،</a:t>
            </a:r>
          </a:p>
          <a:p>
            <a:r xmlns:a="http://schemas.openxmlformats.org/drawingml/2006/main">
              <a:rPr lang="ar" sz="4000" b="0" i="0" dirty="0">
                <a:effectLst/>
                <a:latin typeface="Times New Roman" panose="02020603050405020304" pitchFamily="18" charset="0"/>
                <a:cs typeface="Times New Roman" panose="02020603050405020304" pitchFamily="18" charset="0"/>
              </a:rPr>
              <a:t>انخفاض الوزن عند الولادة.</a:t>
            </a:r>
          </a:p>
          <a:p>
            <a:r xmlns:a="http://schemas.openxmlformats.org/drawingml/2006/main">
              <a:rPr lang="ar" sz="4000" b="0" i="0" dirty="0">
                <a:effectLst/>
                <a:latin typeface="Times New Roman" panose="02020603050405020304" pitchFamily="18" charset="0"/>
                <a:cs typeface="Times New Roman" panose="02020603050405020304" pitchFamily="18" charset="0"/>
              </a:rPr>
              <a:t>يمكن أن يصاب المولود أيضًا بالعدوى أثناء الولادة عندما يمر الطفل عبر قناة الولادة.</a:t>
            </a:r>
          </a:p>
          <a:p>
            <a:r xmlns:a="http://schemas.openxmlformats.org/drawingml/2006/main">
              <a:rPr lang="ar" sz="4000" b="0" i="0" dirty="0">
                <a:effectLst/>
                <a:latin typeface="Times New Roman" panose="02020603050405020304" pitchFamily="18" charset="0"/>
                <a:cs typeface="Times New Roman" panose="02020603050405020304" pitchFamily="18" charset="0"/>
              </a:rPr>
              <a:t>المعرضون </a:t>
            </a:r>
            <a:r xmlns:a="http://schemas.openxmlformats.org/drawingml/2006/main">
              <a:rPr lang="ar" sz="3600" b="0" i="0" dirty="0">
                <a:effectLst/>
                <a:latin typeface="Times New Roman" panose="02020603050405020304" pitchFamily="18" charset="0"/>
                <a:cs typeface="Times New Roman" panose="02020603050405020304" pitchFamily="18" charset="0"/>
              </a:rPr>
              <a:t>لهذه المواد بعدوى في العين والرئة.</a:t>
            </a:r>
            <a:endParaRPr xmlns:a="http://schemas.openxmlformats.org/drawingml/2006/main"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55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3420-073D-3C8C-B132-5A006210D3C6}"/>
              </a:ext>
            </a:extLst>
          </p:cNvPr>
          <p:cNvSpPr>
            <a:spLocks noGrp="1"/>
          </p:cNvSpPr>
          <p:nvPr>
            <p:ph type="title"/>
          </p:nvPr>
        </p:nvSpPr>
        <p:spPr>
          <a:xfrm>
            <a:off x="0" y="1"/>
            <a:ext cx="11902190" cy="1690688"/>
          </a:xfrm>
        </p:spPr>
        <p:txBody>
          <a:bodyPr>
            <a:noAutofit/>
          </a:bodyPr>
          <a:lstStyle/>
          <a:p>
            <a:pPr xmlns:a="http://schemas.openxmlformats.org/drawingml/2006/main" algn="ctr">
              <a:bidi/>
            </a:pPr>
            <a:br xmlns:a="http://schemas.openxmlformats.org/drawingml/2006/main">
              <a:rPr lang="en-US" sz="6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r xmlns:a="http://schemas.openxmlformats.org/drawingml/2006/main">
              <a:rPr lang="ar" sz="6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علاج الكلاميديا</a:t>
            </a:r>
            <a:br xmlns:a="http://schemas.openxmlformats.org/drawingml/2006/main">
              <a:rPr lang="en-US" sz="6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br>
            <a:endParaRPr xmlns:a="http://schemas.openxmlformats.org/drawingml/2006/main" lang="en-US" sz="60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9C38D9-8E00-1709-1D1F-EBCC0F687869}"/>
              </a:ext>
            </a:extLst>
          </p:cNvPr>
          <p:cNvSpPr>
            <a:spLocks noGrp="1"/>
          </p:cNvSpPr>
          <p:nvPr>
            <p:ph idx="1"/>
          </p:nvPr>
        </p:nvSpPr>
        <p:spPr>
          <a:xfrm>
            <a:off x="209862" y="1825625"/>
            <a:ext cx="11692328" cy="4351338"/>
          </a:xfrm>
        </p:spPr>
        <p:txBody>
          <a:bodyPr/>
          <a:lstStyle/>
          <a:p>
            <a:pPr xmlns:a="http://schemas.openxmlformats.org/drawingml/2006/main" marL="0" marR="0" indent="0" algn="justLow" rtl="0">
              <a:lnSpc>
                <a:spcPct val="150000"/>
              </a:lnSpc>
              <a:spcBef>
                <a:spcPts val="0"/>
              </a:spcBef>
              <a:spcAft>
                <a:spcPts val="0"/>
              </a:spcAft>
              <a:buNone/>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1-أزيثروميسين 1 جرام عن طريق الفم في جرعة واحدة</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0" marR="0" indent="0" algn="justLow" rtl="0">
              <a:lnSpc>
                <a:spcPct val="150000"/>
              </a:lnSpc>
              <a:spcBef>
                <a:spcPts val="0"/>
              </a:spcBef>
              <a:spcAft>
                <a:spcPts val="0"/>
              </a:spcAft>
              <a:buNone/>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2- دوكسيسيكلين 100 ملغ عن طريق الفم مرتين يوميا لمدة 7 أيام.</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299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l">
              <a:bidi/>
            </a:pPr>
            <a:r xmlns:a="http://schemas.openxmlformats.org/drawingml/2006/main">
              <a:rPr lang="ar" sz="8800" b="1" dirty="0">
                <a:solidFill>
                  <a:srgbClr val="C00000"/>
                </a:solidFill>
                <a:latin typeface="Times New Roman" pitchFamily="18" charset="0"/>
                <a:cs typeface="Times New Roman" pitchFamily="18" charset="0"/>
              </a:rPr>
              <a:t>السيلان</a:t>
            </a:r>
          </a:p>
        </p:txBody>
      </p:sp>
      <p:sp>
        <p:nvSpPr>
          <p:cNvPr id="3" name="Content Placeholder 2"/>
          <p:cNvSpPr>
            <a:spLocks noGrp="1"/>
          </p:cNvSpPr>
          <p:nvPr>
            <p:ph idx="1"/>
          </p:nvPr>
        </p:nvSpPr>
        <p:spPr>
          <a:xfrm>
            <a:off x="0" y="1562100"/>
            <a:ext cx="12052092" cy="5257800"/>
          </a:xfrm>
        </p:spPr>
        <p:txBody>
          <a:bodyPr>
            <a:normAutofit/>
          </a:bodyPr>
          <a:lstStyle/>
          <a:p>
            <a:pPr xmlns:a="http://schemas.openxmlformats.org/drawingml/2006/main" algn="l">
              <a:buFontTx/>
              <a:buChar char="-"/>
              <a:bidi/>
            </a:pPr>
            <a:r xmlns:a="http://schemas.openxmlformats.org/drawingml/2006/main">
              <a:rPr lang="ar" sz="3600" dirty="0">
                <a:latin typeface="Times New Roman" pitchFamily="18" charset="0"/>
                <a:cs typeface="Times New Roman" pitchFamily="18" charset="0"/>
              </a:rPr>
              <a:t>هو مرض ينتقل عن طريق الاتصال الجنسي.</a:t>
            </a:r>
          </a:p>
          <a:p>
            <a:pPr xmlns:a="http://schemas.openxmlformats.org/drawingml/2006/main" algn="l">
              <a:buNone/>
              <a:bidi/>
            </a:pPr>
            <a:r xmlns:a="http://schemas.openxmlformats.org/drawingml/2006/main">
              <a:rPr lang="ar" sz="3600" dirty="0">
                <a:latin typeface="Times New Roman" pitchFamily="18" charset="0"/>
                <a:cs typeface="Times New Roman" pitchFamily="18" charset="0"/>
              </a:rPr>
              <a:t>- يسببه بكتيريا النيسرية البنية وهي بكتيريا سلبية الجرام.</a:t>
            </a:r>
          </a:p>
          <a:p>
            <a:pPr xmlns:a="http://schemas.openxmlformats.org/drawingml/2006/main" algn="l">
              <a:buNone/>
              <a:bidi/>
            </a:pPr>
            <a:r xmlns:a="http://schemas.openxmlformats.org/drawingml/2006/main">
              <a:rPr lang="ar" sz="3600" dirty="0">
                <a:latin typeface="Times New Roman" pitchFamily="18" charset="0"/>
                <a:cs typeface="Times New Roman" pitchFamily="18" charset="0"/>
              </a:rPr>
              <a:t>-ينمو ويتكاثر بسهولة في الغشاء المخاطي للجسم.</a:t>
            </a:r>
          </a:p>
          <a:p>
            <a:pPr xmlns:a="http://schemas.openxmlformats.org/drawingml/2006/main" algn="l">
              <a:buNone/>
              <a:bidi/>
            </a:pPr>
            <a:r xmlns:a="http://schemas.openxmlformats.org/drawingml/2006/main">
              <a:rPr lang="ar" sz="3600" dirty="0">
                <a:latin typeface="Times New Roman" pitchFamily="18" charset="0"/>
                <a:cs typeface="Times New Roman" pitchFamily="18" charset="0"/>
              </a:rPr>
              <a:t>- ينمو في معظم مناطق الجهاز التناسلي</a:t>
            </a:r>
          </a:p>
          <a:p>
            <a:pPr xmlns:a="http://schemas.openxmlformats.org/drawingml/2006/main">
              <a:buNone/>
              <a:bidi/>
            </a:pPr>
            <a:r xmlns:a="http://schemas.openxmlformats.org/drawingml/2006/main">
              <a:rPr lang="ar" sz="3600" dirty="0">
                <a:latin typeface="Times New Roman" pitchFamily="18" charset="0"/>
                <a:cs typeface="Times New Roman" pitchFamily="18" charset="0"/>
              </a:rPr>
              <a:t>- فترة حضانة قصيرة جدًا تتراوح من 2 إلى 14 يومًا وقد تصل إلى 24 ساعة فقط.</a:t>
            </a:r>
            <a:endParaRPr xmlns:a="http://schemas.openxmlformats.org/drawingml/2006/main" lang="en-US" sz="3600" dirty="0">
              <a:latin typeface="Times New Roman" pitchFamily="18" charset="0"/>
              <a:cs typeface="Times New Roman" pitchFamily="18" charset="0"/>
            </a:endParaRPr>
          </a:p>
          <a:p>
            <a:pPr algn="l">
              <a:buNone/>
            </a:pPr>
            <a:endParaRPr lang="en-US" sz="36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86AA-42F1-7617-C86F-72D0739E9DFC}"/>
              </a:ext>
            </a:extLst>
          </p:cNvPr>
          <p:cNvSpPr>
            <a:spLocks noGrp="1"/>
          </p:cNvSpPr>
          <p:nvPr>
            <p:ph type="title"/>
          </p:nvPr>
        </p:nvSpPr>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طرق انتقال </a:t>
            </a:r>
            <a:endParaRPr xmlns:a="http://schemas.openxmlformats.org/drawingml/2006/main" lang="en-US" sz="5400" b="1" dirty="0">
              <a:solidFill>
                <a:srgbClr val="C00000"/>
              </a:solidFill>
            </a:endParaRPr>
            <a:r xmlns:a="http://schemas.openxmlformats.org/drawingml/2006/main">
              <a:rPr lang="ar" sz="5400" b="1" dirty="0">
                <a:solidFill>
                  <a:srgbClr val="C00000"/>
                </a:solidFill>
                <a:latin typeface="Times New Roman" pitchFamily="18" charset="0"/>
                <a:cs typeface="Times New Roman" pitchFamily="18" charset="0"/>
              </a:rPr>
              <a:t>مرض السيلان</a:t>
            </a:r>
          </a:p>
        </p:txBody>
      </p:sp>
      <p:sp>
        <p:nvSpPr>
          <p:cNvPr id="3" name="Content Placeholder 2">
            <a:extLst>
              <a:ext uri="{FF2B5EF4-FFF2-40B4-BE49-F238E27FC236}">
                <a16:creationId xmlns:a16="http://schemas.microsoft.com/office/drawing/2014/main" id="{DDB5C36B-54EF-0819-8313-B90C2B73D8C2}"/>
              </a:ext>
            </a:extLst>
          </p:cNvPr>
          <p:cNvSpPr>
            <a:spLocks noGrp="1"/>
          </p:cNvSpPr>
          <p:nvPr>
            <p:ph idx="1"/>
          </p:nvPr>
        </p:nvSpPr>
        <p:spPr>
          <a:xfrm>
            <a:off x="0" y="1825624"/>
            <a:ext cx="12192000" cy="5032376"/>
          </a:xfrm>
        </p:spPr>
        <p:txBody>
          <a:bodyPr>
            <a:normAutofit lnSpcReduction="10000"/>
          </a:bodyPr>
          <a:lstStyle/>
          <a:p>
            <a:pPr xmlns:a="http://schemas.openxmlformats.org/drawingml/2006/main" marL="0" marR="0" algn="justLow" rtl="0">
              <a:lnSpc>
                <a:spcPct val="150000"/>
              </a:lnSpc>
              <a:spcBef>
                <a:spcPts val="0"/>
              </a:spcBef>
              <a:spcAft>
                <a:spcPts val="0"/>
              </a:spcAft>
              <a:bidi/>
            </a:pPr>
            <a:r xmlns:a="http://schemas.openxmlformats.org/drawingml/2006/main">
              <a:rPr lang="ar" b="1" u="sng" dirty="0">
                <a:effectLst/>
                <a:latin typeface="Times New Roman" panose="02020603050405020304" pitchFamily="18" charset="0"/>
                <a:ea typeface="Calibri" panose="020F0502020204030204" pitchFamily="34" charset="0"/>
                <a:cs typeface="Arial" panose="020B0604020202020204" pitchFamily="34" charset="0"/>
              </a:rPr>
              <a:t>السيلان</a:t>
            </a:r>
            <a:endParaRPr xmlns:a="http://schemas.openxmlformats.org/drawingml/2006/main" lang="en-US"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الإنسان هو المضيف الطبيعي الوحيد.</a:t>
            </a:r>
            <a:endParaRPr xmlns:a="http://schemas.openxmlformats.org/drawingml/2006/main" lang="en-US"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من ذكر إلى أنثى أو من أنثى إلى ذكر</a:t>
            </a:r>
            <a:endParaRPr xmlns:a="http://schemas.openxmlformats.org/drawingml/2006/main" lang="en-US"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ما حول الولادة </a:t>
            </a: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a:t>
            </a:r>
          </a:p>
          <a:p>
            <a:pPr xmlns:a="http://schemas.openxmlformats.org/drawingml/2006/main" marL="0" marR="0" lvl="0" indent="0" algn="justLow" rtl="0">
              <a:lnSpc>
                <a:spcPct val="150000"/>
              </a:lnSpc>
              <a:spcBef>
                <a:spcPts val="0"/>
              </a:spcBef>
              <a:spcAft>
                <a:spcPts val="0"/>
              </a:spcAft>
              <a:buNone/>
              <a:bidi/>
            </a:pP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-في الحمل، يمكن أن تنتقل البكتيريا البنية إلى الجنين عند الولادة.</a:t>
            </a:r>
          </a:p>
          <a:p>
            <a:pPr xmlns:a="http://schemas.openxmlformats.org/drawingml/2006/main" marL="0" marR="0" lvl="0" indent="0" algn="justLow" rtl="0">
              <a:lnSpc>
                <a:spcPct val="150000"/>
              </a:lnSpc>
              <a:spcBef>
                <a:spcPts val="0"/>
              </a:spcBef>
              <a:spcAft>
                <a:spcPts val="0"/>
              </a:spcAft>
              <a:buNone/>
              <a:bidi/>
            </a:pPr>
            <a:r xmlns:a="http://schemas.openxmlformats.org/drawingml/2006/main">
              <a:rPr lang="ar" dirty="0">
                <a:latin typeface="Times New Roman" panose="02020603050405020304" pitchFamily="18" charset="0"/>
                <a:ea typeface="Calibri" panose="020F0502020204030204" pitchFamily="34" charset="0"/>
                <a:cs typeface="Arial" panose="020B0604020202020204" pitchFamily="34" charset="0"/>
              </a:rPr>
              <a:t>- </a:t>
            </a: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ويؤدي ذلك إلى إصابة </a:t>
            </a:r>
            <a:r xmlns:a="http://schemas.openxmlformats.org/drawingml/2006/main">
              <a:rPr lang="ar" u="none" strike="noStrike" dirty="0">
                <a:solidFill>
                  <a:srgbClr val="0000FF"/>
                </a:solidFill>
                <a:effectLst/>
                <a:latin typeface="Times New Roman" panose="02020603050405020304" pitchFamily="18" charset="0"/>
                <a:ea typeface="Calibri" panose="020F0502020204030204" pitchFamily="34" charset="0"/>
                <a:cs typeface="Arial" panose="020B0604020202020204" pitchFamily="34" charset="0"/>
              </a:rPr>
              <a:t>الملتحمة </a:t>
            </a: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a:t>
            </a:r>
          </a:p>
          <a:p>
            <a:pPr xmlns:a="http://schemas.openxmlformats.org/drawingml/2006/main" marL="0" marR="0" lvl="0" indent="0" algn="justLow" rtl="0">
              <a:lnSpc>
                <a:spcPct val="150000"/>
              </a:lnSpc>
              <a:spcBef>
                <a:spcPts val="0"/>
              </a:spcBef>
              <a:spcAft>
                <a:spcPts val="0"/>
              </a:spcAft>
              <a:buNone/>
              <a:bidi/>
            </a:pPr>
            <a:r xmlns:a="http://schemas.openxmlformats.org/drawingml/2006/main">
              <a:rPr lang="ar" dirty="0">
                <a:effectLst/>
                <a:latin typeface="Times New Roman" panose="02020603050405020304" pitchFamily="18" charset="0"/>
                <a:ea typeface="Calibri" panose="020F0502020204030204" pitchFamily="34" charset="0"/>
                <a:cs typeface="Arial" panose="020B0604020202020204" pitchFamily="34" charset="0"/>
              </a:rPr>
              <a:t>- يظهر هذا بعد 1 إلى 4 أيام من الولادة على شكل إفرازات شديدة مع تورم ملحوظ واحمرار في الجفون والملتحمة.</a:t>
            </a:r>
            <a:endParaRPr xmlns:a="http://schemas.openxmlformats.org/drawingml/2006/main"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098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l">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السيلان</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1722308" cy="5257800"/>
          </a:xfrm>
        </p:spPr>
        <p:txBody>
          <a:bodyPr>
            <a:normAutofit/>
          </a:bodyPr>
          <a:lstStyle/>
          <a:p>
            <a:pPr xmlns:a="http://schemas.openxmlformats.org/drawingml/2006/main" algn="l">
              <a:bidi/>
            </a:pPr>
            <a:r xmlns:a="http://schemas.openxmlformats.org/drawingml/2006/main">
              <a:rPr lang="ar" b="1" dirty="0">
                <a:latin typeface="Times New Roman" pitchFamily="18" charset="0"/>
                <a:cs typeface="Times New Roman" pitchFamily="18" charset="0"/>
              </a:rPr>
              <a:t>*العلاج الموصى به</a:t>
            </a:r>
            <a:endParaRPr xmlns:a="http://schemas.openxmlformats.org/drawingml/2006/main" lang="en-US" dirty="0">
              <a:latin typeface="Times New Roman" pitchFamily="18" charset="0"/>
              <a:cs typeface="Times New Roman" pitchFamily="18" charset="0"/>
            </a:endParaRPr>
          </a:p>
          <a:p>
            <a:pPr xmlns:a="http://schemas.openxmlformats.org/drawingml/2006/main" lvl="0" algn="l">
              <a:bidi/>
            </a:pPr>
            <a:r xmlns:a="http://schemas.openxmlformats.org/drawingml/2006/main">
              <a:rPr lang="ar" dirty="0" err="1">
                <a:latin typeface="Times New Roman" pitchFamily="18" charset="0"/>
                <a:cs typeface="Times New Roman" pitchFamily="18" charset="0"/>
              </a:rPr>
              <a:t>سيفكسيم </a:t>
            </a:r>
            <a:r xmlns:a="http://schemas.openxmlformats.org/drawingml/2006/main">
              <a:rPr lang="ar" dirty="0">
                <a:latin typeface="Times New Roman" pitchFamily="18" charset="0"/>
                <a:cs typeface="Times New Roman" pitchFamily="18" charset="0"/>
              </a:rPr>
              <a:t>400 مجم عن طريق الفم × 1 </a:t>
            </a:r>
            <a:r xmlns:a="http://schemas.openxmlformats.org/drawingml/2006/main">
              <a:rPr lang="ar" i="1" dirty="0">
                <a:latin typeface="Times New Roman" pitchFamily="18" charset="0"/>
                <a:cs typeface="Times New Roman" pitchFamily="18" charset="0"/>
              </a:rPr>
              <a:t>أو</a:t>
            </a:r>
            <a:r xmlns:a="http://schemas.openxmlformats.org/drawingml/2006/main">
              <a:rPr lang="ar" dirty="0">
                <a:latin typeface="Times New Roman" pitchFamily="18" charset="0"/>
                <a:cs typeface="Times New Roman" pitchFamily="18" charset="0"/>
              </a:rPr>
              <a:t> </a:t>
            </a:r>
          </a:p>
          <a:p>
            <a:pPr xmlns:a="http://schemas.openxmlformats.org/drawingml/2006/main" lvl="0" algn="l">
              <a:bidi/>
            </a:pPr>
            <a:r xmlns:a="http://schemas.openxmlformats.org/drawingml/2006/main">
              <a:rPr lang="ar" dirty="0" err="1">
                <a:latin typeface="Times New Roman" pitchFamily="18" charset="0"/>
                <a:cs typeface="Times New Roman" pitchFamily="18" charset="0"/>
              </a:rPr>
              <a:t>سيفترياكسون </a:t>
            </a:r>
            <a:r xmlns:a="http://schemas.openxmlformats.org/drawingml/2006/main">
              <a:rPr lang="ar" dirty="0">
                <a:latin typeface="Times New Roman" pitchFamily="18" charset="0"/>
                <a:cs typeface="Times New Roman" pitchFamily="18" charset="0"/>
              </a:rPr>
              <a:t>( </a:t>
            </a:r>
            <a:r xmlns:a="http://schemas.openxmlformats.org/drawingml/2006/main">
              <a:rPr lang="ar" dirty="0" err="1">
                <a:latin typeface="Times New Roman" pitchFamily="18" charset="0"/>
                <a:cs typeface="Times New Roman" pitchFamily="18" charset="0"/>
              </a:rPr>
              <a:t>روسيفين </a:t>
            </a:r>
            <a:r xmlns:a="http://schemas.openxmlformats.org/drawingml/2006/main">
              <a:rPr lang="ar" dirty="0">
                <a:latin typeface="Times New Roman" pitchFamily="18" charset="0"/>
                <a:cs typeface="Times New Roman" pitchFamily="18" charset="0"/>
              </a:rPr>
              <a:t>) 125 مجم عضلي × 1 </a:t>
            </a:r>
            <a:r xmlns:a="http://schemas.openxmlformats.org/drawingml/2006/main">
              <a:rPr lang="ar" i="1" dirty="0">
                <a:latin typeface="Times New Roman" pitchFamily="18" charset="0"/>
                <a:cs typeface="Times New Roman" pitchFamily="18" charset="0"/>
              </a:rPr>
              <a:t>أو</a:t>
            </a:r>
            <a:r xmlns:a="http://schemas.openxmlformats.org/drawingml/2006/main">
              <a:rPr lang="ar" dirty="0">
                <a:latin typeface="Times New Roman" pitchFamily="18" charset="0"/>
                <a:cs typeface="Times New Roman" pitchFamily="18" charset="0"/>
              </a:rPr>
              <a:t> </a:t>
            </a:r>
          </a:p>
          <a:p>
            <a:pPr xmlns:a="http://schemas.openxmlformats.org/drawingml/2006/main" lvl="0" algn="l">
              <a:bidi/>
            </a:pPr>
            <a:r xmlns:a="http://schemas.openxmlformats.org/drawingml/2006/main">
              <a:rPr lang="ar" dirty="0" err="1">
                <a:latin typeface="Times New Roman" pitchFamily="18" charset="0"/>
                <a:cs typeface="Times New Roman" pitchFamily="18" charset="0"/>
              </a:rPr>
              <a:t>سيبروفلوكساسين </a:t>
            </a:r>
            <a:r xmlns:a="http://schemas.openxmlformats.org/drawingml/2006/main">
              <a:rPr lang="ar" dirty="0">
                <a:latin typeface="Times New Roman" pitchFamily="18" charset="0"/>
                <a:cs typeface="Times New Roman" pitchFamily="18" charset="0"/>
              </a:rPr>
              <a:t>500 ملغ عن طريق الفم × 1 </a:t>
            </a:r>
            <a:r xmlns:a="http://schemas.openxmlformats.org/drawingml/2006/main">
              <a:rPr lang="ar" i="1" dirty="0">
                <a:latin typeface="Times New Roman" pitchFamily="18" charset="0"/>
                <a:cs typeface="Times New Roman" pitchFamily="18" charset="0"/>
              </a:rPr>
              <a:t>أو</a:t>
            </a:r>
            <a:r xmlns:a="http://schemas.openxmlformats.org/drawingml/2006/main">
              <a:rPr lang="ar" dirty="0">
                <a:latin typeface="Times New Roman" pitchFamily="18" charset="0"/>
                <a:cs typeface="Times New Roman" pitchFamily="18" charset="0"/>
              </a:rPr>
              <a:t> </a:t>
            </a:r>
          </a:p>
          <a:p>
            <a:pPr xmlns:a="http://schemas.openxmlformats.org/drawingml/2006/main" lvl="0" algn="l">
              <a:bidi/>
            </a:pPr>
            <a:r xmlns:a="http://schemas.openxmlformats.org/drawingml/2006/main">
              <a:rPr lang="ar" dirty="0" err="1">
                <a:latin typeface="Times New Roman" pitchFamily="18" charset="0"/>
                <a:cs typeface="Times New Roman" pitchFamily="18" charset="0"/>
              </a:rPr>
              <a:t>أوفلوكساسين </a:t>
            </a:r>
            <a:r xmlns:a="http://schemas.openxmlformats.org/drawingml/2006/main">
              <a:rPr lang="ar" dirty="0">
                <a:latin typeface="Times New Roman" pitchFamily="18" charset="0"/>
                <a:cs typeface="Times New Roman" pitchFamily="18" charset="0"/>
              </a:rPr>
              <a:t>400 مجم عن طريق الفم × 1 </a:t>
            </a:r>
            <a:r xmlns:a="http://schemas.openxmlformats.org/drawingml/2006/main">
              <a:rPr lang="ar" i="1" dirty="0">
                <a:latin typeface="Times New Roman" pitchFamily="18" charset="0"/>
                <a:cs typeface="Times New Roman" pitchFamily="18" charset="0"/>
              </a:rPr>
              <a:t>أو</a:t>
            </a:r>
            <a:r xmlns:a="http://schemas.openxmlformats.org/drawingml/2006/main">
              <a:rPr lang="ar" dirty="0">
                <a:latin typeface="Times New Roman" pitchFamily="18" charset="0"/>
                <a:cs typeface="Times New Roman" pitchFamily="18" charset="0"/>
              </a:rPr>
              <a:t> </a:t>
            </a:r>
          </a:p>
          <a:p>
            <a:pPr xmlns:a="http://schemas.openxmlformats.org/drawingml/2006/main" lvl="0" algn="l">
              <a:bidi/>
            </a:pPr>
            <a:r xmlns:a="http://schemas.openxmlformats.org/drawingml/2006/main">
              <a:rPr lang="ar" dirty="0" err="1">
                <a:latin typeface="Times New Roman" pitchFamily="18" charset="0"/>
                <a:cs typeface="Times New Roman" pitchFamily="18" charset="0"/>
              </a:rPr>
              <a:t>ليفوفلوكساسين </a:t>
            </a:r>
            <a:r xmlns:a="http://schemas.openxmlformats.org/drawingml/2006/main">
              <a:rPr lang="ar" dirty="0">
                <a:latin typeface="Times New Roman" pitchFamily="18" charset="0"/>
                <a:cs typeface="Times New Roman" pitchFamily="18" charset="0"/>
              </a:rPr>
              <a:t>500 مجم عن طريق الفم × 1</a:t>
            </a:r>
          </a:p>
          <a:p>
            <a:pPr xmlns:a="http://schemas.openxmlformats.org/drawingml/2006/main" algn="l">
              <a:bidi/>
            </a:pPr>
            <a:r xmlns:a="http://schemas.openxmlformats.org/drawingml/2006/main">
              <a:rPr lang="ar" u="sng" dirty="0">
                <a:latin typeface="Times New Roman" pitchFamily="18" charset="0"/>
                <a:cs typeface="Times New Roman" pitchFamily="18" charset="0"/>
              </a:rPr>
              <a:t>*زائد:</a:t>
            </a:r>
            <a:endParaRPr xmlns:a="http://schemas.openxmlformats.org/drawingml/2006/main" lang="en-US" dirty="0">
              <a:latin typeface="Times New Roman" pitchFamily="18" charset="0"/>
              <a:cs typeface="Times New Roman" pitchFamily="18" charset="0"/>
            </a:endParaRPr>
          </a:p>
          <a:p>
            <a:pPr xmlns:a="http://schemas.openxmlformats.org/drawingml/2006/main" lvl="0" algn="l">
              <a:bidi/>
            </a:pPr>
            <a:r xmlns:a="http://schemas.openxmlformats.org/drawingml/2006/main">
              <a:rPr lang="ar" dirty="0" err="1">
                <a:latin typeface="Times New Roman" pitchFamily="18" charset="0"/>
                <a:cs typeface="Times New Roman" pitchFamily="18" charset="0"/>
              </a:rPr>
              <a:t>أزيثروميسين </a:t>
            </a:r>
            <a:r xmlns:a="http://schemas.openxmlformats.org/drawingml/2006/main">
              <a:rPr lang="ar" dirty="0">
                <a:latin typeface="Times New Roman" pitchFamily="18" charset="0"/>
                <a:cs typeface="Times New Roman" pitchFamily="18" charset="0"/>
              </a:rPr>
              <a:t>1 جم عن طريق الفم × 1 </a:t>
            </a:r>
            <a:r xmlns:a="http://schemas.openxmlformats.org/drawingml/2006/main">
              <a:rPr lang="ar" i="1" dirty="0">
                <a:latin typeface="Times New Roman" pitchFamily="18" charset="0"/>
                <a:cs typeface="Times New Roman" pitchFamily="18" charset="0"/>
              </a:rPr>
              <a:t>أو</a:t>
            </a:r>
            <a:r xmlns:a="http://schemas.openxmlformats.org/drawingml/2006/main">
              <a:rPr lang="ar" dirty="0">
                <a:latin typeface="Times New Roman" pitchFamily="18" charset="0"/>
                <a:cs typeface="Times New Roman" pitchFamily="18" charset="0"/>
              </a:rPr>
              <a:t> </a:t>
            </a:r>
          </a:p>
          <a:p>
            <a:pPr xmlns:a="http://schemas.openxmlformats.org/drawingml/2006/main" lvl="0" algn="l">
              <a:bidi/>
            </a:pPr>
            <a:r xmlns:a="http://schemas.openxmlformats.org/drawingml/2006/main">
              <a:rPr lang="ar" dirty="0" err="1">
                <a:latin typeface="Times New Roman" pitchFamily="18" charset="0"/>
                <a:cs typeface="Times New Roman" pitchFamily="18" charset="0"/>
              </a:rPr>
              <a:t>دوكسيسيكلين </a:t>
            </a:r>
            <a:r xmlns:a="http://schemas.openxmlformats.org/drawingml/2006/main">
              <a:rPr lang="ar" dirty="0">
                <a:latin typeface="Times New Roman" pitchFamily="18" charset="0"/>
                <a:cs typeface="Times New Roman" pitchFamily="18" charset="0"/>
              </a:rPr>
              <a:t>100 ملغ فمويا كل 12 ساعة لمدة 7 أيام</a:t>
            </a:r>
          </a:p>
          <a:p>
            <a:pPr algn="l"/>
            <a:endParaRPr lang="en-US"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pPr xmlns:a="http://schemas.openxmlformats.org/drawingml/2006/main" algn="l">
              <a:bidi/>
            </a:pPr>
            <a:r xmlns:a="http://schemas.openxmlformats.org/drawingml/2006/main">
              <a:rPr lang="ar" sz="8000" b="1" dirty="0">
                <a:solidFill>
                  <a:srgbClr val="C00000"/>
                </a:solidFill>
                <a:latin typeface="Times New Roman" pitchFamily="18" charset="0"/>
                <a:cs typeface="Times New Roman" pitchFamily="18" charset="0"/>
              </a:rPr>
              <a:t>مرض الزهري</a:t>
            </a:r>
            <a:endParaRPr xmlns:a="http://schemas.openxmlformats.org/drawingml/2006/main" lang="en-US" sz="8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64826" y="1524000"/>
            <a:ext cx="11927173" cy="5105400"/>
          </a:xfrm>
        </p:spPr>
        <p:txBody>
          <a:bodyPr>
            <a:normAutofit/>
          </a:bodyPr>
          <a:lstStyle/>
          <a:p>
            <a:pPr xmlns:a="http://schemas.openxmlformats.org/drawingml/2006/main" algn="l">
              <a:buNone/>
              <a:bidi/>
            </a:pPr>
            <a:r xmlns:a="http://schemas.openxmlformats.org/drawingml/2006/main">
              <a:rPr lang="ar" sz="4800" dirty="0">
                <a:latin typeface="Times New Roman" pitchFamily="18" charset="0"/>
                <a:cs typeface="Times New Roman" pitchFamily="18" charset="0"/>
              </a:rPr>
              <a:t>الزهري هو مرض يصيب الإنسان بشكل جهازي ويسببه البكتيريا</a:t>
            </a:r>
            <a:r xmlns:a="http://schemas.openxmlformats.org/drawingml/2006/main">
              <a:rPr lang="ar" sz="4800" dirty="0">
                <a:effectLst>
                  <a:outerShdw blurRad="50800" dist="38100" algn="tr" rotWithShape="0">
                    <a:prstClr val="black">
                      <a:alpha val="40000"/>
                    </a:prstClr>
                  </a:outerShdw>
                </a:effectLst>
                <a:latin typeface="Times New Roman" pitchFamily="18" charset="0"/>
                <a:cs typeface="Times New Roman" pitchFamily="18" charset="0"/>
              </a:rPr>
              <a:t> </a:t>
            </a:r>
            <a:r xmlns:a="http://schemas.openxmlformats.org/drawingml/2006/main">
              <a:rPr lang="ar" sz="4800" dirty="0" err="1">
                <a:latin typeface="Times New Roman" pitchFamily="18" charset="0"/>
                <a:cs typeface="Times New Roman" pitchFamily="18" charset="0"/>
              </a:rPr>
              <a:t>تريبونيما</a:t>
            </a:r>
            <a:r xmlns:a="http://schemas.openxmlformats.org/drawingml/2006/main">
              <a:rPr lang="ar" sz="4800" dirty="0">
                <a:latin typeface="Times New Roman" pitchFamily="18" charset="0"/>
                <a:cs typeface="Times New Roman" pitchFamily="18" charset="0"/>
              </a:rPr>
              <a:t> </a:t>
            </a:r>
            <a:r xmlns:a="http://schemas.openxmlformats.org/drawingml/2006/main">
              <a:rPr lang="ar" sz="4800" dirty="0" err="1">
                <a:latin typeface="Times New Roman" pitchFamily="18" charset="0"/>
                <a:cs typeface="Times New Roman" pitchFamily="18" charset="0"/>
              </a:rPr>
              <a:t>باليدوم </a:t>
            </a:r>
            <a:r xmlns:a="http://schemas.openxmlformats.org/drawingml/2006/main">
              <a:rPr lang="ar" sz="4800" dirty="0">
                <a:latin typeface="Times New Roman" pitchFamily="18" charset="0"/>
                <a:cs typeface="Times New Roman" pitchFamily="18" charset="0"/>
              </a:rPr>
              <a:t>(T. Pallidum).</a:t>
            </a:r>
          </a:p>
          <a:p>
            <a:pPr xmlns:a="http://schemas.openxmlformats.org/drawingml/2006/main">
              <a:buNone/>
              <a:bidi/>
            </a:pPr>
            <a:r xmlns:a="http://schemas.openxmlformats.org/drawingml/2006/main">
              <a:rPr lang="ar" sz="5400" dirty="0">
                <a:latin typeface="Times New Roman" pitchFamily="18" charset="0"/>
                <a:cs typeface="Times New Roman" pitchFamily="18" charset="0"/>
              </a:rPr>
              <a:t>لا تنمو في وسط اصطناعي</a:t>
            </a:r>
          </a:p>
          <a:p>
            <a:pPr xmlns:a="http://schemas.openxmlformats.org/drawingml/2006/main" algn="l">
              <a:buNone/>
              <a:bidi/>
            </a:pPr>
            <a:r xmlns:a="http://schemas.openxmlformats.org/drawingml/2006/main">
              <a:rPr lang="ar" sz="4800" dirty="0">
                <a:latin typeface="Times New Roman" pitchFamily="18" charset="0"/>
                <a:cs typeface="Times New Roman" pitchFamily="18" charset="0"/>
              </a:rPr>
              <a:t>-فترة الحضانة حوالي 21 يومًا</a:t>
            </a:r>
          </a:p>
          <a:p>
            <a:pPr xmlns:a="http://schemas.openxmlformats.org/drawingml/2006/main" algn="l">
              <a:buNone/>
              <a:bidi/>
            </a:pPr>
            <a:r xmlns:a="http://schemas.openxmlformats.org/drawingml/2006/main">
              <a:rPr lang="ar" sz="4800" dirty="0">
                <a:latin typeface="Times New Roman" pitchFamily="18" charset="0"/>
                <a:cs typeface="Times New Roman" pitchFamily="18" charset="0"/>
              </a:rPr>
              <a:t>-الزهري غير المعالج هو مرض متقدم</a:t>
            </a:r>
          </a:p>
          <a:p>
            <a:pPr algn="l">
              <a:buNone/>
            </a:pPr>
            <a:endParaRPr lang="en-US" sz="48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57F0-72C7-974B-E8C1-10C36D68946C}"/>
              </a:ext>
            </a:extLst>
          </p:cNvPr>
          <p:cNvSpPr>
            <a:spLocks noGrp="1"/>
          </p:cNvSpPr>
          <p:nvPr>
            <p:ph type="title"/>
          </p:nvPr>
        </p:nvSpPr>
        <p:spPr>
          <a:xfrm>
            <a:off x="-1" y="239843"/>
            <a:ext cx="11767279" cy="1450845"/>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انتقال مرض الزهري</a:t>
            </a:r>
            <a:endParaRPr xmlns:a="http://schemas.openxmlformats.org/drawingml/2006/main" lang="en-US" sz="6000" dirty="0">
              <a:solidFill>
                <a:srgbClr val="C00000"/>
              </a:solidFill>
            </a:endParaRPr>
          </a:p>
        </p:txBody>
      </p:sp>
      <p:sp>
        <p:nvSpPr>
          <p:cNvPr id="3" name="Content Placeholder 2">
            <a:extLst>
              <a:ext uri="{FF2B5EF4-FFF2-40B4-BE49-F238E27FC236}">
                <a16:creationId xmlns:a16="http://schemas.microsoft.com/office/drawing/2014/main" id="{18BEAAE2-698B-158E-2957-59D6158E1467}"/>
              </a:ext>
            </a:extLst>
          </p:cNvPr>
          <p:cNvSpPr>
            <a:spLocks noGrp="1"/>
          </p:cNvSpPr>
          <p:nvPr>
            <p:ph idx="1"/>
          </p:nvPr>
        </p:nvSpPr>
        <p:spPr>
          <a:xfrm>
            <a:off x="0" y="1825625"/>
            <a:ext cx="12037102" cy="4665116"/>
          </a:xfrm>
        </p:spPr>
        <p:txBody>
          <a:bodyPr/>
          <a:lstStyle/>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200" dirty="0">
                <a:effectLst/>
                <a:latin typeface="Times New Roman" panose="02020603050405020304" pitchFamily="18" charset="0"/>
                <a:ea typeface="Calibri" panose="020F0502020204030204" pitchFamily="34" charset="0"/>
                <a:cs typeface="Arial" panose="020B0604020202020204" pitchFamily="34" charset="0"/>
              </a:rPr>
              <a:t>- الاتصال المباشر مع قرحة الزهري أثناء الاتصال الجنسي (90 - 96%).</a:t>
            </a:r>
            <a:endParaRPr xmlns:a="http://schemas.openxmlformats.org/drawingml/2006/main" lang="en-US" sz="32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200" dirty="0">
                <a:effectLst/>
                <a:latin typeface="Times New Roman" panose="02020603050405020304" pitchFamily="18" charset="0"/>
                <a:ea typeface="Calibri" panose="020F0502020204030204" pitchFamily="34" charset="0"/>
                <a:cs typeface="Arial" panose="020B0604020202020204" pitchFamily="34" charset="0"/>
              </a:rPr>
              <a:t>ينتقل عن طريق المشيمة من الأم الحامل المصابة إلى الجنين ويسبب مرض الزهري الخلقي.</a:t>
            </a:r>
            <a:endParaRPr xmlns:a="http://schemas.openxmlformats.org/drawingml/2006/main" lang="en-US" sz="32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200" dirty="0">
                <a:effectLst/>
                <a:latin typeface="Times New Roman" panose="02020603050405020304" pitchFamily="18" charset="0"/>
                <a:ea typeface="Calibri" panose="020F0502020204030204" pitchFamily="34" charset="0"/>
                <a:cs typeface="Arial" panose="020B0604020202020204" pitchFamily="34" charset="0"/>
              </a:rPr>
              <a:t>نقل الدم</a:t>
            </a:r>
            <a:endParaRPr xmlns:a="http://schemas.openxmlformats.org/drawingml/2006/main" lang="en-US" sz="32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3200" dirty="0">
                <a:effectLst/>
                <a:latin typeface="Times New Roman" panose="02020603050405020304" pitchFamily="18" charset="0"/>
                <a:ea typeface="Calibri" panose="020F0502020204030204" pitchFamily="34" charset="0"/>
                <a:cs typeface="Arial" panose="020B0604020202020204" pitchFamily="34" charset="0"/>
              </a:rPr>
              <a:t>عن طريق الاتصال العرضي مثل الطاقم الطبي</a:t>
            </a:r>
            <a:endParaRPr xmlns:a="http://schemas.openxmlformats.org/drawingml/2006/main"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96687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417638"/>
          </a:xfrm>
        </p:spPr>
        <p:txBody>
          <a:bodyPr>
            <a:noAutofit/>
          </a:bodyPr>
          <a:lstStyle/>
          <a:p>
            <a:pPr xmlns:a="http://schemas.openxmlformats.org/drawingml/2006/main" algn="ctr">
              <a:bidi/>
            </a:pPr>
            <a:br xmlns:a="http://schemas.openxmlformats.org/drawingml/2006/main">
              <a:rPr lang="en-US" sz="5400" b="1" i="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الزهري الخلقي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67082" cy="5257800"/>
          </a:xfrm>
        </p:spPr>
        <p:txBody>
          <a:bodyPr>
            <a:normAutofit fontScale="85000" lnSpcReduction="20000"/>
          </a:bodyPr>
          <a:lstStyle/>
          <a:p>
            <a:pPr xmlns:a="http://schemas.openxmlformats.org/drawingml/2006/main" algn="l">
              <a:lnSpc>
                <a:spcPct val="120000"/>
              </a:lnSpc>
              <a:buNone/>
              <a:bidi/>
            </a:pPr>
            <a:r xmlns:a="http://schemas.openxmlformats.org/drawingml/2006/main">
              <a:rPr lang="ar" sz="3600" dirty="0">
                <a:latin typeface="Times New Roman" panose="02020603050405020304" pitchFamily="18" charset="0"/>
                <a:cs typeface="Times New Roman" pitchFamily="18" charset="0"/>
              </a:rPr>
              <a:t>- يحدث عادة بعد الانتقال الرأسي لـ T. </a:t>
            </a:r>
            <a:r xmlns:a="http://schemas.openxmlformats.org/drawingml/2006/main">
              <a:rPr lang="ar" sz="3600" dirty="0" err="1">
                <a:latin typeface="Times New Roman" panose="02020603050405020304" pitchFamily="18" charset="0"/>
                <a:cs typeface="Times New Roman" pitchFamily="18" charset="0"/>
              </a:rPr>
              <a:t>Pallidum </a:t>
            </a:r>
            <a:r xmlns:a="http://schemas.openxmlformats.org/drawingml/2006/main">
              <a:rPr lang="ar" sz="3600" dirty="0">
                <a:latin typeface="Times New Roman" panose="02020603050405020304" pitchFamily="18" charset="0"/>
                <a:cs typeface="Times New Roman" pitchFamily="18" charset="0"/>
              </a:rPr>
              <a:t>من الأم المصابة إلى الجنين في </a:t>
            </a:r>
            <a:r xmlns:a="http://schemas.openxmlformats.org/drawingml/2006/main">
              <a:rPr lang="ar" sz="3600" dirty="0" err="1">
                <a:latin typeface="Times New Roman" panose="02020603050405020304" pitchFamily="18" charset="0"/>
                <a:cs typeface="Times New Roman" pitchFamily="18" charset="0"/>
              </a:rPr>
              <a:t>الرحم </a:t>
            </a:r>
            <a:r xmlns:a="http://schemas.openxmlformats.org/drawingml/2006/main">
              <a:rPr lang="ar" sz="3600" dirty="0">
                <a:latin typeface="Times New Roman" panose="02020603050405020304" pitchFamily="18" charset="0"/>
                <a:cs typeface="Times New Roman" pitchFamily="18" charset="0"/>
              </a:rPr>
              <a:t>، ولكن قد يصاب الأطفال حديثي الولادة أيضًا أثناء المرور عبر قناة الولادة المصابة عند الولادة.</a:t>
            </a:r>
          </a:p>
          <a:p>
            <a:pPr xmlns:a="http://schemas.openxmlformats.org/drawingml/2006/main" algn="l">
              <a:lnSpc>
                <a:spcPct val="120000"/>
              </a:lnSpc>
              <a:buNone/>
              <a:bidi/>
            </a:pPr>
            <a:r xmlns:a="http://schemas.openxmlformats.org/drawingml/2006/main">
              <a:rPr lang="ar" sz="3600" dirty="0">
                <a:latin typeface="Times New Roman" panose="02020603050405020304" pitchFamily="18" charset="0"/>
                <a:cs typeface="Times New Roman" pitchFamily="18" charset="0"/>
              </a:rPr>
              <a:t>-إنه الشكل الأكثر إيلاما وخطورة من مرض الزهري</a:t>
            </a:r>
          </a:p>
          <a:p>
            <a:pPr xmlns:a="http://schemas.openxmlformats.org/drawingml/2006/main" algn="l">
              <a:lnSpc>
                <a:spcPct val="120000"/>
              </a:lnSpc>
              <a:buNone/>
              <a:bidi/>
            </a:pPr>
            <a:r xmlns:a="http://schemas.openxmlformats.org/drawingml/2006/main">
              <a:rPr lang="ar" sz="3600" dirty="0">
                <a:latin typeface="Times New Roman" panose="02020603050405020304" pitchFamily="18" charset="0"/>
                <a:cs typeface="Times New Roman" pitchFamily="18" charset="0"/>
              </a:rPr>
              <a:t>-اعتمادًا على المدة التي أصيبت فيها المرأة الحامل بالعدوى، هناك احتمالية كبيرة لولادة طفل ميت أو وفاته بعد الولادة بفترة وجيزة.</a:t>
            </a:r>
            <a:endParaRPr xmlns:a="http://schemas.openxmlformats.org/drawingml/2006/main" lang="en-US" sz="3600" dirty="0">
              <a:latin typeface="Times New Roman" pitchFamily="18" charset="0"/>
              <a:cs typeface="Times New Roman" pitchFamily="18" charset="0"/>
            </a:endParaRPr>
          </a:p>
          <a:p>
            <a:pPr xmlns:a="http://schemas.openxmlformats.org/drawingml/2006/main" algn="l">
              <a:lnSpc>
                <a:spcPct val="120000"/>
              </a:lnSpc>
              <a:buNone/>
              <a:bidi/>
            </a:pPr>
            <a:r xmlns:a="http://schemas.openxmlformats.org/drawingml/2006/main">
              <a:rPr lang="ar" sz="3600" dirty="0">
                <a:latin typeface="Times New Roman" pitchFamily="18" charset="0"/>
                <a:cs typeface="Times New Roman" pitchFamily="18" charset="0"/>
              </a:rPr>
              <a:t>- </a:t>
            </a:r>
            <a:r xmlns:a="http://schemas.openxmlformats.org/drawingml/2006/main">
              <a:rPr lang="ar" sz="3600" dirty="0">
                <a:latin typeface="Times New Roman" panose="02020603050405020304" pitchFamily="18" charset="0"/>
                <a:cs typeface="Times New Roman" pitchFamily="18" charset="0"/>
              </a:rPr>
              <a:t>إذا لم يتم علاجه على الفور، يمكن للطفل المولود بدون أعراض أن يصاب بها خلال أسابيع</a:t>
            </a:r>
            <a:endParaRPr xmlns:a="http://schemas.openxmlformats.org/drawingml/2006/main" lang="en-US" sz="3600" dirty="0">
              <a:latin typeface="Times New Roman" panose="02020603050405020304" pitchFamily="18" charset="0"/>
              <a:cs typeface="Times New Roman" pitchFamily="18" charset="0"/>
            </a:endParaRPr>
          </a:p>
          <a:p>
            <a:pPr xmlns:a="http://schemas.openxmlformats.org/drawingml/2006/main" algn="l">
              <a:lnSpc>
                <a:spcPct val="120000"/>
              </a:lnSpc>
              <a:buNone/>
              <a:bidi/>
            </a:pPr>
            <a:r xmlns:a="http://schemas.openxmlformats.org/drawingml/2006/main">
              <a:rPr lang="ar" sz="3600" dirty="0">
                <a:latin typeface="Times New Roman" panose="02020603050405020304" pitchFamily="18" charset="0"/>
                <a:cs typeface="Times New Roman" pitchFamily="18" charset="0"/>
              </a:rPr>
              <a:t>- تأخر النمو أو حتى النوبات والوفاة</a:t>
            </a:r>
            <a:endParaRPr xmlns:a="http://schemas.openxmlformats.org/drawingml/2006/main" lang="en-US" sz="3600" dirty="0">
              <a:latin typeface="Times New Roman" panose="02020603050405020304" pitchFamily="18" charset="0"/>
              <a:cs typeface="Times New Roman" pitchFamily="18" charset="0"/>
            </a:endParaRPr>
          </a:p>
          <a:p>
            <a:pPr algn="l">
              <a:buNone/>
            </a:pPr>
            <a:endParaRPr lang="en-US" sz="4000" dirty="0">
              <a:latin typeface="Times New Roman" pitchFamily="18" charset="0"/>
              <a:cs typeface="Times New Roman" pitchFamily="18" charset="0"/>
            </a:endParaRPr>
          </a:p>
          <a:p>
            <a:pPr algn="l">
              <a:buNone/>
            </a:pPr>
            <a:endParaRPr lang="en-US" sz="4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مظاهر أمراض القلب أثناء الحمل</a:t>
            </a:r>
            <a:endParaRPr xmlns:a="http://schemas.openxmlformats.org/drawingml/2006/main" lang="en-US" sz="6600" dirty="0"/>
          </a:p>
        </p:txBody>
      </p:sp>
      <p:sp>
        <p:nvSpPr>
          <p:cNvPr id="528387" name="Content Placeholder 2"/>
          <p:cNvSpPr>
            <a:spLocks noGrp="1"/>
          </p:cNvSpPr>
          <p:nvPr>
            <p:ph idx="1"/>
          </p:nvPr>
        </p:nvSpPr>
        <p:spPr>
          <a:xfrm>
            <a:off x="239843" y="1948721"/>
            <a:ext cx="11537429" cy="4725649"/>
          </a:xfrm>
        </p:spPr>
        <p:txBody>
          <a:bodyPr>
            <a:normAutofit/>
          </a:bodyPr>
          <a:lstStyle/>
          <a:p>
            <a:pPr xmlns:a="http://schemas.openxmlformats.org/drawingml/2006/main">
              <a:buFont typeface="Wingdings" pitchFamily="2" charset="2"/>
              <a:buNone/>
              <a:bidi/>
            </a:pPr>
            <a:r xmlns:a="http://schemas.openxmlformats.org/drawingml/2006/main">
              <a:rPr lang="ar" sz="4800" dirty="0"/>
              <a:t>- </a:t>
            </a:r>
            <a:r xmlns:a="http://schemas.openxmlformats.org/drawingml/2006/main">
              <a:rPr lang="ar" sz="4800" dirty="0">
                <a:latin typeface="Times New Roman" pitchFamily="18" charset="0"/>
                <a:cs typeface="Times New Roman" pitchFamily="18" charset="0"/>
              </a:rPr>
              <a:t>السعال المستمر</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أصوات الرئة الرطبة</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-التعب أو الإغماء عند بذل المجهود</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صعوبة التنفس عند بذل مجهود</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ضيق النفس الاضطجاعي</a:t>
            </a:r>
          </a:p>
        </p:txBody>
      </p:sp>
    </p:spTree>
    <p:extLst>
      <p:ext uri="{BB962C8B-B14F-4D97-AF65-F5344CB8AC3E}">
        <p14:creationId xmlns:p14="http://schemas.microsoft.com/office/powerpoint/2010/main" val="1057388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3242-CB47-F811-ED77-C0B73D38F6CC}"/>
              </a:ext>
            </a:extLst>
          </p:cNvPr>
          <p:cNvSpPr>
            <a:spLocks noGrp="1"/>
          </p:cNvSpPr>
          <p:nvPr>
            <p:ph type="title"/>
          </p:nvPr>
        </p:nvSpPr>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مرض الزهري الخلقي S&amp;S</a:t>
            </a:r>
            <a:endParaRPr xmlns:a="http://schemas.openxmlformats.org/drawingml/2006/main" lang="en-US" sz="6000" dirty="0"/>
          </a:p>
        </p:txBody>
      </p:sp>
      <p:sp>
        <p:nvSpPr>
          <p:cNvPr id="3" name="Content Placeholder 2">
            <a:extLst>
              <a:ext uri="{FF2B5EF4-FFF2-40B4-BE49-F238E27FC236}">
                <a16:creationId xmlns:a16="http://schemas.microsoft.com/office/drawing/2014/main" id="{B2A950FA-BF49-9DFD-4A4C-C66B46FBBE03}"/>
              </a:ext>
            </a:extLst>
          </p:cNvPr>
          <p:cNvSpPr>
            <a:spLocks noGrp="1"/>
          </p:cNvSpPr>
          <p:nvPr>
            <p:ph idx="1"/>
          </p:nvPr>
        </p:nvSpPr>
        <p:spPr>
          <a:xfrm>
            <a:off x="179881" y="1825624"/>
            <a:ext cx="11797259" cy="5032375"/>
          </a:xfrm>
        </p:spPr>
        <p:txBody>
          <a:bodyPr>
            <a:normAutofit/>
          </a:bodyPr>
          <a:lstStyle/>
          <a:p>
            <a:r xmlns:a="http://schemas.openxmlformats.org/drawingml/2006/main">
              <a:rPr lang="ar" sz="4000" i="0" dirty="0">
                <a:effectLst/>
                <a:latin typeface="Times New Roman" panose="02020603050405020304" pitchFamily="18" charset="0"/>
                <a:cs typeface="Times New Roman" panose="02020603050405020304" pitchFamily="18" charset="0"/>
              </a:rPr>
              <a:t>تلف العظام،</a:t>
            </a:r>
          </a:p>
          <a:p>
            <a:r xmlns:a="http://schemas.openxmlformats.org/drawingml/2006/main">
              <a:rPr lang="ar" sz="4000" i="0" dirty="0">
                <a:effectLst/>
                <a:latin typeface="Times New Roman" panose="02020603050405020304" pitchFamily="18" charset="0"/>
                <a:cs typeface="Times New Roman" panose="02020603050405020304" pitchFamily="18" charset="0"/>
              </a:rPr>
              <a:t>فقر الدم الشديد</a:t>
            </a:r>
          </a:p>
          <a:p>
            <a:r xmlns:a="http://schemas.openxmlformats.org/drawingml/2006/main">
              <a:rPr lang="ar" sz="4000" i="0" dirty="0">
                <a:effectLst/>
                <a:latin typeface="Times New Roman" panose="02020603050405020304" pitchFamily="18" charset="0"/>
                <a:cs typeface="Times New Roman" panose="02020603050405020304" pitchFamily="18" charset="0"/>
              </a:rPr>
              <a:t>تضخم الكبد والطحال</a:t>
            </a:r>
          </a:p>
          <a:p>
            <a:r xmlns:a="http://schemas.openxmlformats.org/drawingml/2006/main">
              <a:rPr lang="ar" sz="4000" i="0" dirty="0">
                <a:effectLst/>
                <a:latin typeface="Times New Roman" panose="02020603050405020304" pitchFamily="18" charset="0"/>
                <a:cs typeface="Times New Roman" panose="02020603050405020304" pitchFamily="18" charset="0"/>
              </a:rPr>
              <a:t>اليرقان</a:t>
            </a:r>
          </a:p>
          <a:p>
            <a:r xmlns:a="http://schemas.openxmlformats.org/drawingml/2006/main">
              <a:rPr lang="ar" sz="4000" i="0" dirty="0">
                <a:effectLst/>
                <a:latin typeface="Times New Roman" panose="02020603050405020304" pitchFamily="18" charset="0"/>
                <a:cs typeface="Times New Roman" panose="02020603050405020304" pitchFamily="18" charset="0"/>
              </a:rPr>
              <a:t>مشاكل الأعصاب التي تسبب العمى أو الصمم أو التهاب السحايا أو الطفح الجلدي</a:t>
            </a:r>
            <a:endParaRPr xmlns:a="http://schemas.openxmlformats.org/drawingml/2006/main"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925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A77E-D7E2-0F43-5090-ED5A84E5F484}"/>
              </a:ext>
            </a:extLst>
          </p:cNvPr>
          <p:cNvSpPr>
            <a:spLocks noGrp="1"/>
          </p:cNvSpPr>
          <p:nvPr>
            <p:ph type="title"/>
          </p:nvPr>
        </p:nvSpPr>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علاج مرض الزهري</a:t>
            </a:r>
            <a:endParaRPr xmlns:a="http://schemas.openxmlformats.org/drawingml/2006/main" lang="en-US" sz="6000" dirty="0">
              <a:solidFill>
                <a:srgbClr val="C00000"/>
              </a:solidFill>
            </a:endParaRPr>
          </a:p>
        </p:txBody>
      </p:sp>
      <p:sp>
        <p:nvSpPr>
          <p:cNvPr id="3" name="Content Placeholder 2">
            <a:extLst>
              <a:ext uri="{FF2B5EF4-FFF2-40B4-BE49-F238E27FC236}">
                <a16:creationId xmlns:a16="http://schemas.microsoft.com/office/drawing/2014/main" id="{3E397026-4D7B-012D-D472-0038F1A02411}"/>
              </a:ext>
            </a:extLst>
          </p:cNvPr>
          <p:cNvSpPr>
            <a:spLocks noGrp="1"/>
          </p:cNvSpPr>
          <p:nvPr>
            <p:ph idx="1"/>
          </p:nvPr>
        </p:nvSpPr>
        <p:spPr>
          <a:xfrm>
            <a:off x="149901" y="1900575"/>
            <a:ext cx="11812249" cy="4770048"/>
          </a:xfrm>
        </p:spPr>
        <p:txBody>
          <a:bodyPr/>
          <a:lstStyle/>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بنسلين ج الوريدي لمدة 10-14 يوما</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بنزاثين بنسلين 2.4 </a:t>
            </a:r>
            <a:r xmlns:a="http://schemas.openxmlformats.org/drawingml/2006/main">
              <a:rPr lang="ar" sz="4000" dirty="0" err="1">
                <a:effectLst/>
                <a:latin typeface="Times New Roman" panose="02020603050405020304" pitchFamily="18" charset="0"/>
                <a:ea typeface="Calibri" panose="020F0502020204030204" pitchFamily="34" charset="0"/>
                <a:cs typeface="Arial" panose="020B0604020202020204" pitchFamily="34" charset="0"/>
              </a:rPr>
              <a:t>ميكرو وحدة </a:t>
            </a: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في العضل كل أسبوع × 3</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التحقق من حساسية البنسلين قبل العلاج</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pPr xmlns:a="http://schemas.openxmlformats.org/drawingml/2006/main" marL="342900" marR="0" lvl="0" indent="-342900" algn="justLow" rtl="0">
              <a:lnSpc>
                <a:spcPct val="150000"/>
              </a:lnSpc>
              <a:spcBef>
                <a:spcPts val="0"/>
              </a:spcBef>
              <a:spcAft>
                <a:spcPts val="0"/>
              </a:spcAft>
              <a:buFont typeface="Wingdings" panose="05000000000000000000" pitchFamily="2" charset="2"/>
              <a:buChar char=""/>
              <a:bidi/>
            </a:pPr>
            <a:r xmlns:a="http://schemas.openxmlformats.org/drawingml/2006/main">
              <a:rPr lang="ar" sz="4000" dirty="0">
                <a:effectLst/>
                <a:latin typeface="Times New Roman" panose="02020603050405020304" pitchFamily="18" charset="0"/>
                <a:ea typeface="Calibri" panose="020F0502020204030204" pitchFamily="34" charset="0"/>
                <a:cs typeface="Arial" panose="020B0604020202020204" pitchFamily="34" charset="0"/>
              </a:rPr>
              <a:t>نظافة الفم</a:t>
            </a:r>
            <a:endParaRPr xmlns:a="http://schemas.openxmlformats.org/drawingml/2006/main"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29448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550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رعاية المرأة الحامل المصابة باضطرابات الدم ( فقر الدم )</a:t>
            </a:r>
            <a:br xmlns:a="http://schemas.openxmlformats.org/drawingml/2006/main">
              <a:rPr lang="en-US"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xmlns:a="http://schemas.openxmlformats.org/drawingml/2006/main" lang="en-US" sz="199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1610747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فقر الدم في الحمل</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752600"/>
            <a:ext cx="11602387" cy="4953000"/>
          </a:xfrm>
        </p:spPr>
        <p:txBody>
          <a:bodyPr/>
          <a:lstStyle/>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فقر الدم أثناء الحمل هو انخفاض تركيز </a:t>
            </a:r>
            <a:r xmlns:a="http://schemas.openxmlformats.org/drawingml/2006/main">
              <a:rPr lang="ar" sz="4800" dirty="0" err="1">
                <a:latin typeface="Times New Roman" pitchFamily="18" charset="0"/>
                <a:cs typeface="Times New Roman" pitchFamily="18" charset="0"/>
              </a:rPr>
              <a:t>الهيموجلوبين </a:t>
            </a:r>
            <a:r xmlns:a="http://schemas.openxmlformats.org/drawingml/2006/main">
              <a:rPr lang="ar" sz="4800" dirty="0">
                <a:latin typeface="Times New Roman" pitchFamily="18" charset="0"/>
                <a:cs typeface="Times New Roman" pitchFamily="18" charset="0"/>
              </a:rPr>
              <a:t>إلى أقل من 11 جرام/ديسيلتر.</a:t>
            </a:r>
          </a:p>
          <a:p>
            <a:pPr xmlns:a="http://schemas.openxmlformats.org/drawingml/2006/main">
              <a:buFont typeface="Wingdings" pitchFamily="2" charset="2"/>
              <a:buNone/>
              <a:defRPr/>
              <a:bidi/>
            </a:pPr>
            <a:r xmlns:a="http://schemas.openxmlformats.org/drawingml/2006/main">
              <a:rPr lang="ar" sz="4800" dirty="0">
                <a:latin typeface="Times New Roman" pitchFamily="18" charset="0"/>
                <a:cs typeface="Times New Roman" pitchFamily="18" charset="0"/>
              </a:rPr>
              <a:t>- فقر الدم هو انخفاض قدرة الدم على حمل الأكسجين إلى الخلايا</a:t>
            </a:r>
          </a:p>
          <a:p>
            <a:pPr>
              <a:defRPr/>
            </a:pPr>
            <a:endParaRPr lang="en-US" dirty="0">
              <a:solidFill>
                <a:schemeClr val="tx1"/>
              </a:solidFill>
            </a:endParaRPr>
          </a:p>
        </p:txBody>
      </p:sp>
    </p:spTree>
    <p:extLst>
      <p:ext uri="{BB962C8B-B14F-4D97-AF65-F5344CB8AC3E}">
        <p14:creationId xmlns:p14="http://schemas.microsoft.com/office/powerpoint/2010/main" val="1915605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أنواع فقر الدم أثناء الحمل</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503811" name="Content Placeholder 2"/>
          <p:cNvSpPr>
            <a:spLocks noGrp="1"/>
          </p:cNvSpPr>
          <p:nvPr>
            <p:ph idx="1"/>
          </p:nvPr>
        </p:nvSpPr>
        <p:spPr>
          <a:xfrm>
            <a:off x="134911" y="1676400"/>
            <a:ext cx="11902191" cy="5181600"/>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أ. اثنان منها مغذيان:</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1- نقص الحديد</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2- نقص حمض الفوليك</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ب. هناك اثنان من الاضطرابات الوراثية:</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1-مرض فقر الدم المنجلي</a:t>
            </a:r>
          </a:p>
          <a:p>
            <a:pPr xmlns:a="http://schemas.openxmlformats.org/drawingml/2006/main" algn="ctr">
              <a:buFont typeface="Wingdings" pitchFamily="2" charset="2"/>
              <a:buNone/>
              <a:bidi/>
            </a:pPr>
            <a:r xmlns:a="http://schemas.openxmlformats.org/drawingml/2006/main">
              <a:rPr lang="ar" sz="4400" dirty="0">
                <a:latin typeface="Times New Roman" pitchFamily="18" charset="0"/>
                <a:cs typeface="Times New Roman" pitchFamily="18" charset="0"/>
              </a:rPr>
              <a:t>2- الثلاسيميا</a:t>
            </a:r>
          </a:p>
        </p:txBody>
      </p:sp>
    </p:spTree>
    <p:extLst>
      <p:ext uri="{BB962C8B-B14F-4D97-AF65-F5344CB8AC3E}">
        <p14:creationId xmlns:p14="http://schemas.microsoft.com/office/powerpoint/2010/main" val="3697000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أسباب فقر الدم أثناء الحمل</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504835" name="Content Placeholder 2"/>
          <p:cNvSpPr>
            <a:spLocks noGrp="1"/>
          </p:cNvSpPr>
          <p:nvPr>
            <p:ph idx="1"/>
          </p:nvPr>
        </p:nvSpPr>
        <p:spPr>
          <a:xfrm>
            <a:off x="254833" y="1676400"/>
            <a:ext cx="11362544" cy="4953000"/>
          </a:xfrm>
        </p:spPr>
        <p:txBody>
          <a:bodyPr/>
          <a:lstStyle/>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1- فقدان الدم أثناء الحمل.</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2-الالتهابات الحادة (مثل التهاب الحويضة والكلية)، والالتهابات المزمنة (مثل السل).</a:t>
            </a:r>
          </a:p>
          <a:p>
            <a:pPr>
              <a:buFont typeface="Wingdings" pitchFamily="2" charset="2"/>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628920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57" y="76200"/>
            <a:ext cx="10777927" cy="1676400"/>
          </a:xfrm>
          <a:solidFill>
            <a:schemeClr val="bg1"/>
          </a:solidFill>
        </p:spPr>
        <p:txBody>
          <a:bodyPr>
            <a:normAutofit fontScale="90000"/>
          </a:bodyPr>
          <a:lstStyle/>
          <a:p>
            <a:pPr xmlns:a="http://schemas.openxmlformats.org/drawingml/2006/main" algn="ctr">
              <a:defRPr/>
              <a:bidi/>
            </a:pPr>
            <a:r xmlns:a="http://schemas.openxmlformats.org/drawingml/2006/main">
              <a:rPr lang="ar" sz="6000" b="1" dirty="0">
                <a:solidFill>
                  <a:srgbClr val="C00000"/>
                </a:solidFill>
                <a:latin typeface="Times New Roman" pitchFamily="18" charset="0"/>
                <a:cs typeface="Times New Roman" pitchFamily="18" charset="0"/>
              </a:rPr>
              <a:t>الأعراض الغذائية </a:t>
            </a:r>
            <a:br xmlns:a="http://schemas.openxmlformats.org/drawingml/2006/main">
              <a:rPr lang="en-US" sz="6000"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لـ</a:t>
            </a:r>
            <a:r xmlns:a="http://schemas.openxmlformats.org/drawingml/2006/main">
              <a:rPr lang="ar" sz="6000" dirty="0">
                <a:solidFill>
                  <a:srgbClr val="C00000"/>
                </a:solidFill>
                <a:latin typeface="Times New Roman" pitchFamily="18" charset="0"/>
                <a:cs typeface="Times New Roman" pitchFamily="18" charset="0"/>
              </a:rPr>
              <a:t> </a:t>
            </a:r>
            <a:r xmlns:a="http://schemas.openxmlformats.org/drawingml/2006/main">
              <a:rPr lang="ar" sz="6000" b="1" dirty="0">
                <a:solidFill>
                  <a:srgbClr val="C00000"/>
                </a:solidFill>
                <a:latin typeface="Times New Roman" pitchFamily="18" charset="0"/>
                <a:cs typeface="Times New Roman" pitchFamily="18" charset="0"/>
              </a:rPr>
              <a:t>فقر الدم في الحمل</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505859" name="Content Placeholder 2"/>
          <p:cNvSpPr>
            <a:spLocks noGrp="1"/>
          </p:cNvSpPr>
          <p:nvPr>
            <p:ph idx="1"/>
          </p:nvPr>
        </p:nvSpPr>
        <p:spPr>
          <a:xfrm>
            <a:off x="0" y="2023672"/>
            <a:ext cx="11662348" cy="4605728"/>
          </a:xfrm>
        </p:spPr>
        <p:txBody>
          <a:bodyPr>
            <a:normAutofit/>
          </a:bodyPr>
          <a:lstStyle/>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يتعب بسهولة</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-الجلد والأغشية المخاطية شاحبة</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-ضيق في التنفس</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-قلب ينبض</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نبض سريع (مع فقر دم شديد)</a:t>
            </a:r>
          </a:p>
          <a:p>
            <a:pPr xmlns:a="http://schemas.openxmlformats.org/drawingml/2006/main">
              <a:buFont typeface="Wingdings" pitchFamily="2" charset="2"/>
              <a:buNone/>
              <a:bidi/>
            </a:pPr>
            <a:r xmlns:a="http://schemas.openxmlformats.org/drawingml/2006/main">
              <a:rPr lang="ar" sz="4400" dirty="0">
                <a:latin typeface="Times New Roman" pitchFamily="18" charset="0"/>
                <a:cs typeface="Times New Roman" pitchFamily="18" charset="0"/>
              </a:rPr>
              <a:t> </a:t>
            </a: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850882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13" y="0"/>
            <a:ext cx="11622373" cy="1676400"/>
          </a:xfrm>
          <a:solidFill>
            <a:schemeClr val="bg1"/>
          </a:solidFill>
        </p:spPr>
        <p:txBody>
          <a:bodyPr>
            <a:normAutofit/>
          </a:bodyPr>
          <a:lstStyle/>
          <a:p>
            <a:pPr xmlns:a="http://schemas.openxmlformats.org/drawingml/2006/main" algn="ctr">
              <a:bidi/>
            </a:pPr>
            <a:r xmlns:a="http://schemas.openxmlformats.org/drawingml/2006/main">
              <a:rPr lang="ar" sz="7200" b="1" dirty="0">
                <a:solidFill>
                  <a:srgbClr val="C00000"/>
                </a:solidFill>
                <a:latin typeface="Times New Roman" pitchFamily="18" charset="0"/>
                <a:cs typeface="Times New Roman" pitchFamily="18" charset="0"/>
              </a:rPr>
              <a:t>فقر الدم الناجم عن نقص الحديد</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506883" name="Content Placeholder 2"/>
          <p:cNvSpPr>
            <a:spLocks noGrp="1"/>
          </p:cNvSpPr>
          <p:nvPr>
            <p:ph idx="1"/>
          </p:nvPr>
        </p:nvSpPr>
        <p:spPr>
          <a:xfrm>
            <a:off x="284813" y="1676400"/>
            <a:ext cx="11392525" cy="5181600"/>
          </a:xfrm>
        </p:spPr>
        <p:txBody>
          <a:bodyPr>
            <a:normAutofit fontScale="77500" lnSpcReduction="20000"/>
          </a:bodyPr>
          <a:lstStyle/>
          <a:p>
            <a:pPr xmlns:a="http://schemas.openxmlformats.org/drawingml/2006/main">
              <a:lnSpc>
                <a:spcPct val="110000"/>
              </a:lnSpc>
              <a:buFont typeface="Wingdings" pitchFamily="2" charset="2"/>
              <a:buChar char="v"/>
              <a:bidi/>
            </a:pPr>
            <a:r xmlns:a="http://schemas.openxmlformats.org/drawingml/2006/main">
              <a:rPr lang="ar" sz="6500" dirty="0">
                <a:latin typeface="Times New Roman" pitchFamily="18" charset="0"/>
                <a:cs typeface="Times New Roman" pitchFamily="18" charset="0"/>
              </a:rPr>
              <a:t>خلايا الدم الحمراء صغيرة وشاحبة</a:t>
            </a:r>
          </a:p>
          <a:p>
            <a:pPr xmlns:a="http://schemas.openxmlformats.org/drawingml/2006/main">
              <a:lnSpc>
                <a:spcPct val="110000"/>
              </a:lnSpc>
              <a:buFont typeface="Wingdings" pitchFamily="2" charset="2"/>
              <a:buNone/>
              <a:bidi/>
            </a:pPr>
            <a:r xmlns:a="http://schemas.openxmlformats.org/drawingml/2006/main">
              <a:rPr lang="ar" sz="6500" b="1" dirty="0">
                <a:latin typeface="Times New Roman" pitchFamily="18" charset="0"/>
                <a:cs typeface="Times New Roman" pitchFamily="18" charset="0"/>
              </a:rPr>
              <a:t>وقاية</a:t>
            </a:r>
          </a:p>
          <a:p>
            <a:pPr xmlns:a="http://schemas.openxmlformats.org/drawingml/2006/main">
              <a:lnSpc>
                <a:spcPct val="110000"/>
              </a:lnSpc>
              <a:buFont typeface="Wingdings" pitchFamily="2" charset="2"/>
              <a:buNone/>
              <a:bidi/>
            </a:pPr>
            <a:r xmlns:a="http://schemas.openxmlformats.org/drawingml/2006/main">
              <a:rPr lang="ar" sz="6500" dirty="0">
                <a:latin typeface="Times New Roman" pitchFamily="18" charset="0"/>
                <a:cs typeface="Times New Roman" pitchFamily="18" charset="0"/>
              </a:rPr>
              <a:t>-مكملات الحديد</a:t>
            </a:r>
          </a:p>
          <a:p>
            <a:pPr xmlns:a="http://schemas.openxmlformats.org/drawingml/2006/main">
              <a:lnSpc>
                <a:spcPct val="110000"/>
              </a:lnSpc>
              <a:buFont typeface="Wingdings" pitchFamily="2" charset="2"/>
              <a:buNone/>
              <a:bidi/>
            </a:pPr>
            <a:r xmlns:a="http://schemas.openxmlformats.org/drawingml/2006/main">
              <a:rPr lang="ar" sz="6500" dirty="0">
                <a:latin typeface="Times New Roman" pitchFamily="18" charset="0"/>
                <a:cs typeface="Times New Roman" pitchFamily="18" charset="0"/>
              </a:rPr>
              <a:t>-قد يعزز فيتامين سي الامتصاص</a:t>
            </a:r>
          </a:p>
          <a:p>
            <a:pPr xmlns:a="http://schemas.openxmlformats.org/drawingml/2006/main">
              <a:lnSpc>
                <a:spcPct val="110000"/>
              </a:lnSpc>
              <a:buFont typeface="Wingdings" pitchFamily="2" charset="2"/>
              <a:buNone/>
              <a:bidi/>
            </a:pPr>
            <a:r xmlns:a="http://schemas.openxmlformats.org/drawingml/2006/main">
              <a:rPr lang="ar" sz="6500" dirty="0">
                <a:latin typeface="Times New Roman" pitchFamily="18" charset="0"/>
                <a:cs typeface="Times New Roman" pitchFamily="18" charset="0"/>
              </a:rPr>
              <a:t>-لا تتناول الحديد مع الحليب أو مضادات الحموضة</a:t>
            </a:r>
          </a:p>
          <a:p>
            <a:pPr xmlns:a="http://schemas.openxmlformats.org/drawingml/2006/main">
              <a:lnSpc>
                <a:spcPct val="110000"/>
              </a:lnSpc>
              <a:buFont typeface="Wingdings" pitchFamily="2" charset="2"/>
              <a:buNone/>
              <a:bidi/>
            </a:pPr>
            <a:r xmlns:a="http://schemas.openxmlformats.org/drawingml/2006/main">
              <a:rPr lang="ar" sz="6500" dirty="0">
                <a:latin typeface="Times New Roman" pitchFamily="18" charset="0"/>
                <a:cs typeface="Times New Roman" pitchFamily="18" charset="0"/>
              </a:rPr>
              <a:t>-الكالسيوم يضعف الامتصاص</a:t>
            </a:r>
          </a:p>
        </p:txBody>
      </p:sp>
    </p:spTree>
    <p:extLst>
      <p:ext uri="{BB962C8B-B14F-4D97-AF65-F5344CB8AC3E}">
        <p14:creationId xmlns:p14="http://schemas.microsoft.com/office/powerpoint/2010/main" val="2867011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r xmlns:a="http://schemas.openxmlformats.org/drawingml/2006/main">
              <a:rPr lang="ar" sz="6000" b="1" dirty="0">
                <a:solidFill>
                  <a:srgbClr val="C00000"/>
                </a:solidFill>
                <a:latin typeface="Times New Roman" pitchFamily="18" charset="0"/>
                <a:cs typeface="Times New Roman" pitchFamily="18" charset="0"/>
              </a:rPr>
              <a:t>فقر الدم الناجم عن نقص الحديد</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506883" name="Content Placeholder 2"/>
          <p:cNvSpPr>
            <a:spLocks noGrp="1"/>
          </p:cNvSpPr>
          <p:nvPr>
            <p:ph idx="1"/>
          </p:nvPr>
        </p:nvSpPr>
        <p:spPr>
          <a:xfrm>
            <a:off x="134911" y="1676400"/>
            <a:ext cx="11947161" cy="5181600"/>
          </a:xfrm>
        </p:spPr>
        <p:txBody>
          <a:bodyPr>
            <a:normAutofit/>
          </a:bodyPr>
          <a:lstStyle/>
          <a:p>
            <a:pPr xmlns:a="http://schemas.openxmlformats.org/drawingml/2006/main">
              <a:buFont typeface="Wingdings" pitchFamily="2" charset="2"/>
              <a:buNone/>
              <a:bidi/>
            </a:pPr>
            <a:r xmlns:a="http://schemas.openxmlformats.org/drawingml/2006/main">
              <a:rPr lang="ar" sz="6500" b="1" dirty="0">
                <a:latin typeface="Times New Roman" pitchFamily="18" charset="0"/>
                <a:cs typeface="Times New Roman" pitchFamily="18" charset="0"/>
              </a:rPr>
              <a:t>علاج</a:t>
            </a:r>
          </a:p>
          <a:p>
            <a:pPr xmlns:a="http://schemas.openxmlformats.org/drawingml/2006/main">
              <a:buFont typeface="Wingdings" pitchFamily="2" charset="2"/>
              <a:buChar char="§"/>
              <a:bidi/>
            </a:pPr>
            <a:r xmlns:a="http://schemas.openxmlformats.org/drawingml/2006/main">
              <a:rPr lang="ar" sz="6500" dirty="0" err="1">
                <a:latin typeface="Times New Roman" pitchFamily="18" charset="0"/>
                <a:cs typeface="Times New Roman" pitchFamily="18" charset="0"/>
              </a:rPr>
              <a:t>كبريتات </a:t>
            </a:r>
            <a:endParaRPr xmlns:a="http://schemas.openxmlformats.org/drawingml/2006/main" lang="en-US" sz="6500" dirty="0">
              <a:latin typeface="Times New Roman" pitchFamily="18" charset="0"/>
              <a:cs typeface="Times New Roman" pitchFamily="18" charset="0"/>
            </a:endParaRPr>
            <a:r xmlns:a="http://schemas.openxmlformats.org/drawingml/2006/main">
              <a:rPr lang="ar" sz="6500" dirty="0">
                <a:latin typeface="Times New Roman" pitchFamily="18" charset="0"/>
                <a:cs typeface="Times New Roman" pitchFamily="18" charset="0"/>
              </a:rPr>
              <a:t>الحديدوز</a:t>
            </a:r>
          </a:p>
          <a:p>
            <a:pPr xmlns:a="http://schemas.openxmlformats.org/drawingml/2006/main">
              <a:buFont typeface="Wingdings" pitchFamily="2" charset="2"/>
              <a:buChar char="§"/>
              <a:bidi/>
            </a:pPr>
            <a:r xmlns:a="http://schemas.openxmlformats.org/drawingml/2006/main">
              <a:rPr lang="ar" sz="6500" dirty="0">
                <a:latin typeface="Times New Roman" pitchFamily="18" charset="0"/>
                <a:cs typeface="Times New Roman" pitchFamily="18" charset="0"/>
              </a:rPr>
              <a:t>تم نقله إلى المستشفى لنقل الدم</a:t>
            </a:r>
          </a:p>
          <a:p>
            <a:pPr>
              <a:buFont typeface="Wingdings" pitchFamily="2" charset="2"/>
              <a:buNone/>
            </a:pP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4198606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فقر الدم الناجم عن نقص حمض الفوليك</a:t>
            </a: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2" y="1676400"/>
            <a:ext cx="11722308" cy="5029200"/>
          </a:xfrm>
        </p:spPr>
        <p:txBody>
          <a:bodyPr/>
          <a:lstStyle/>
          <a:p>
            <a:pPr xmlns:a="http://schemas.openxmlformats.org/drawingml/2006/main">
              <a:defRPr/>
              <a:bidi/>
            </a:pPr>
            <a:r xmlns:a="http://schemas.openxmlformats.org/drawingml/2006/main">
              <a:rPr lang="ar" sz="4000" dirty="0">
                <a:latin typeface="Times New Roman" pitchFamily="18" charset="0"/>
                <a:cs typeface="Times New Roman" pitchFamily="18" charset="0"/>
              </a:rPr>
              <a:t>خلايا الدم الحمراء الكبيرة وغير الناضجة</a:t>
            </a:r>
          </a:p>
          <a:p>
            <a:pPr xmlns:a="http://schemas.openxmlformats.org/drawingml/2006/main">
              <a:defRPr/>
              <a:bidi/>
            </a:pPr>
            <a:r xmlns:a="http://schemas.openxmlformats.org/drawingml/2006/main">
              <a:rPr lang="ar" sz="4000" dirty="0">
                <a:latin typeface="Times New Roman" pitchFamily="18" charset="0"/>
                <a:cs typeface="Times New Roman" pitchFamily="18" charset="0"/>
              </a:rPr>
              <a:t>انخفاض امتصاص الدواء:</a:t>
            </a:r>
          </a:p>
          <a:p>
            <a:pPr xmlns:a="http://schemas.openxmlformats.org/drawingml/2006/main">
              <a:defRPr/>
              <a:bidi/>
            </a:pPr>
            <a:r xmlns:a="http://schemas.openxmlformats.org/drawingml/2006/main">
              <a:rPr lang="ar" sz="4000" dirty="0">
                <a:latin typeface="Times New Roman" pitchFamily="18" charset="0"/>
                <a:cs typeface="Times New Roman" pitchFamily="18" charset="0"/>
              </a:rPr>
              <a:t>مضادات الاختلاج أدوية السلفا</a:t>
            </a:r>
          </a:p>
          <a:p>
            <a:pPr xmlns:a="http://schemas.openxmlformats.org/drawingml/2006/main">
              <a:defRPr/>
              <a:bidi/>
            </a:pPr>
            <a:r xmlns:a="http://schemas.openxmlformats.org/drawingml/2006/main">
              <a:rPr lang="ar" sz="4000" dirty="0" err="1">
                <a:latin typeface="Times New Roman" pitchFamily="18" charset="0"/>
                <a:cs typeface="Times New Roman" pitchFamily="18" charset="0"/>
              </a:rPr>
              <a:t>حمض الفوليك </a:t>
            </a:r>
            <a:r xmlns:a="http://schemas.openxmlformats.org/drawingml/2006/main">
              <a:rPr lang="ar" sz="4000" dirty="0">
                <a:latin typeface="Times New Roman" pitchFamily="18" charset="0"/>
                <a:cs typeface="Times New Roman" pitchFamily="18" charset="0"/>
              </a:rPr>
              <a:t>ضروري للنمو الطبيعي وتطور الجهاز العصبي</a:t>
            </a:r>
          </a:p>
          <a:p>
            <a:pPr xmlns:a="http://schemas.openxmlformats.org/drawingml/2006/main" marL="0" indent="0">
              <a:buNone/>
              <a:defRPr/>
              <a:bidi/>
            </a:pPr>
            <a:r xmlns:a="http://schemas.openxmlformats.org/drawingml/2006/main">
              <a:rPr lang="ar" sz="4000" dirty="0">
                <a:latin typeface="Times New Roman" pitchFamily="18" charset="0"/>
                <a:cs typeface="Times New Roman" pitchFamily="18" charset="0"/>
              </a:rPr>
              <a:t>الوقاية عن طريق تناول مكمل غذائي يومي بجرعة 400 ميكروجرام (0.4 ملجم)</a:t>
            </a:r>
          </a:p>
          <a:p>
            <a:pPr>
              <a:defRPr/>
            </a:pPr>
            <a:endParaRPr lang="en-US" sz="4000" dirty="0">
              <a:latin typeface="Times New Roman" pitchFamily="18" charset="0"/>
              <a:cs typeface="Times New Roman" pitchFamily="18" charset="0"/>
            </a:endParaRPr>
          </a:p>
          <a:p>
            <a:pPr marL="0" indent="0">
              <a:buNone/>
              <a:defRPr/>
            </a:pPr>
            <a:endParaRPr lang="en-US" dirty="0">
              <a:solidFill>
                <a:schemeClr val="tx1"/>
              </a:solidFill>
            </a:endParaRPr>
          </a:p>
        </p:txBody>
      </p:sp>
    </p:spTree>
    <p:extLst>
      <p:ext uri="{BB962C8B-B14F-4D97-AF65-F5344CB8AC3E}">
        <p14:creationId xmlns:p14="http://schemas.microsoft.com/office/powerpoint/2010/main" val="31941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0"/>
            <a:ext cx="11737298" cy="1676400"/>
          </a:xfrm>
          <a:solidFill>
            <a:schemeClr val="bg1"/>
          </a:solidFill>
        </p:spPr>
        <p:txBody>
          <a:bodyPr>
            <a:normAutofit/>
          </a:bodyPr>
          <a:lstStyle/>
          <a:p>
            <a:pPr xmlns:a="http://schemas.openxmlformats.org/drawingml/2006/main" algn="ctr">
              <a:defRPr/>
              <a:bidi/>
            </a:pPr>
            <a:r xmlns:a="http://schemas.openxmlformats.org/drawingml/2006/main">
              <a:rPr lang="ar" sz="4800" b="1" dirty="0">
                <a:solidFill>
                  <a:srgbClr val="C00000"/>
                </a:solidFill>
                <a:latin typeface="Times New Roman" pitchFamily="18" charset="0"/>
                <a:cs typeface="Times New Roman" pitchFamily="18" charset="0"/>
              </a:rPr>
              <a:t>مظاهر أمراض القلب أثناء الحمل</a:t>
            </a:r>
            <a:endParaRPr xmlns:a="http://schemas.openxmlformats.org/drawingml/2006/main" lang="en-US" sz="6000" dirty="0"/>
          </a:p>
        </p:txBody>
      </p:sp>
      <p:sp>
        <p:nvSpPr>
          <p:cNvPr id="3" name="Content Placeholder 2"/>
          <p:cNvSpPr>
            <a:spLocks noGrp="1"/>
          </p:cNvSpPr>
          <p:nvPr>
            <p:ph idx="1"/>
          </p:nvPr>
        </p:nvSpPr>
        <p:spPr>
          <a:xfrm>
            <a:off x="194872" y="1676400"/>
            <a:ext cx="11997128" cy="4953000"/>
          </a:xfrm>
        </p:spPr>
        <p:txBody>
          <a:bodyPr/>
          <a:lstStyle/>
          <a:p>
            <a:pPr xmlns:a="http://schemas.openxmlformats.org/drawingml/2006/main">
              <a:buFont typeface="Wingdings" pitchFamily="2" charset="2"/>
              <a:buNone/>
              <a:defRPr/>
              <a:bidi/>
            </a:pPr>
            <a:r xmlns:a="http://schemas.openxmlformats.org/drawingml/2006/main">
              <a:rPr lang="ar" dirty="0">
                <a:latin typeface="Times New Roman" pitchFamily="18" charset="0"/>
                <a:cs typeface="Times New Roman" pitchFamily="18" charset="0"/>
              </a:rPr>
              <a:t>- </a:t>
            </a:r>
            <a:r xmlns:a="http://schemas.openxmlformats.org/drawingml/2006/main">
              <a:rPr lang="ar" sz="4400" dirty="0">
                <a:latin typeface="Times New Roman" pitchFamily="18" charset="0"/>
                <a:cs typeface="Times New Roman" pitchFamily="18" charset="0"/>
              </a:rPr>
              <a:t>وذمة حفرية شديدة في الأطراف السفلية أو وذمة معممة</a:t>
            </a:r>
          </a:p>
          <a:p>
            <a:pPr xmlns:a="http://schemas.openxmlformats.org/drawingml/2006/main">
              <a:buFont typeface="Wingdings" pitchFamily="2" charset="2"/>
              <a:buNone/>
              <a:defRPr/>
              <a:bidi/>
            </a:pPr>
            <a:r xmlns:a="http://schemas.openxmlformats.org/drawingml/2006/main">
              <a:rPr lang="ar" sz="4400" dirty="0">
                <a:latin typeface="Times New Roman" pitchFamily="18" charset="0"/>
                <a:cs typeface="Times New Roman" pitchFamily="18" charset="0"/>
              </a:rPr>
              <a:t>-خفقان القلب</a:t>
            </a:r>
          </a:p>
          <a:p>
            <a:pPr xmlns:a="http://schemas.openxmlformats.org/drawingml/2006/main">
              <a:buFont typeface="Wingdings" pitchFamily="2" charset="2"/>
              <a:buNone/>
              <a:defRPr/>
              <a:bidi/>
            </a:pPr>
            <a:r xmlns:a="http://schemas.openxmlformats.org/drawingml/2006/main">
              <a:rPr lang="ar" sz="4400" dirty="0">
                <a:latin typeface="Times New Roman" pitchFamily="18" charset="0"/>
                <a:cs typeface="Times New Roman" pitchFamily="18" charset="0"/>
              </a:rPr>
              <a:t>-تغيرات في معدل ضربات قلب الجنين</a:t>
            </a:r>
          </a:p>
          <a:p>
            <a:pPr xmlns:a="http://schemas.openxmlformats.org/drawingml/2006/main">
              <a:buFont typeface="Wingdings" pitchFamily="2" charset="2"/>
              <a:buNone/>
              <a:defRPr/>
              <a:bidi/>
            </a:pPr>
            <a:r xmlns:a="http://schemas.openxmlformats.org/drawingml/2006/main">
              <a:rPr lang="ar" sz="4400" dirty="0">
                <a:latin typeface="Times New Roman" pitchFamily="18" charset="0"/>
                <a:cs typeface="Times New Roman" pitchFamily="18" charset="0"/>
              </a:rPr>
              <a:t>-يشير إلى نقص الأكسجين أو تقييد النمو</a:t>
            </a:r>
          </a:p>
        </p:txBody>
      </p:sp>
    </p:spTree>
    <p:extLst>
      <p:ext uri="{BB962C8B-B14F-4D97-AF65-F5344CB8AC3E}">
        <p14:creationId xmlns:p14="http://schemas.microsoft.com/office/powerpoint/2010/main" val="1706353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lgn="ctr">
              <a:defRPr/>
              <a:bidi/>
            </a:pPr>
            <a:r xmlns:a="http://schemas.openxmlformats.org/drawingml/2006/main">
              <a:rPr lang="ar" sz="6000" b="1" dirty="0">
                <a:solidFill>
                  <a:srgbClr val="C00000"/>
                </a:solidFill>
                <a:latin typeface="Times New Roman" pitchFamily="18" charset="0"/>
                <a:cs typeface="Times New Roman" pitchFamily="18" charset="0"/>
              </a:rPr>
              <a:t>علاج فقر الدم الناجم عن نقص حمض الفوليك</a:t>
            </a:r>
            <a:endParaRPr xmlns:a="http://schemas.openxmlformats.org/drawingml/2006/main" lang="en-US" sz="6000" b="1" dirty="0">
              <a:solidFill>
                <a:srgbClr val="C00000"/>
              </a:solidFill>
            </a:endParaRPr>
          </a:p>
        </p:txBody>
      </p:sp>
      <p:sp>
        <p:nvSpPr>
          <p:cNvPr id="514051" name="Content Placeholder 2"/>
          <p:cNvSpPr>
            <a:spLocks noGrp="1"/>
          </p:cNvSpPr>
          <p:nvPr>
            <p:ph idx="1"/>
          </p:nvPr>
        </p:nvSpPr>
        <p:spPr>
          <a:xfrm>
            <a:off x="104930" y="1676400"/>
            <a:ext cx="12087069" cy="4953000"/>
          </a:xfrm>
        </p:spPr>
        <p:txBody>
          <a:bodyPr/>
          <a:lstStyle/>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 </a:t>
            </a:r>
            <a:r xmlns:a="http://schemas.openxmlformats.org/drawingml/2006/main">
              <a:rPr lang="ar" sz="4800" dirty="0">
                <a:latin typeface="Times New Roman" pitchFamily="18" charset="0"/>
                <a:cs typeface="Times New Roman" pitchFamily="18" charset="0"/>
              </a:rPr>
              <a:t>يتم علاج نقص </a:t>
            </a:r>
            <a:r xmlns:a="http://schemas.openxmlformats.org/drawingml/2006/main">
              <a:rPr lang="ar" sz="4800" dirty="0" err="1">
                <a:latin typeface="Times New Roman" pitchFamily="18" charset="0"/>
                <a:cs typeface="Times New Roman" pitchFamily="18" charset="0"/>
              </a:rPr>
              <a:t>حمض الفوليك عن طريق تناول مكملات حمض الفوليك</a:t>
            </a:r>
          </a:p>
          <a:p>
            <a:pPr xmlns:a="http://schemas.openxmlformats.org/drawingml/2006/main">
              <a:buFont typeface="Wingdings" pitchFamily="2" charset="2"/>
              <a:buNone/>
              <a:bidi/>
            </a:pPr>
            <a:r xmlns:a="http://schemas.openxmlformats.org/drawingml/2006/main">
              <a:rPr lang="ar" sz="4800" dirty="0">
                <a:latin typeface="Times New Roman" pitchFamily="18" charset="0"/>
                <a:cs typeface="Times New Roman" pitchFamily="18" charset="0"/>
              </a:rPr>
              <a:t>-1 ملغ/يوم (أكثر من ضعف كمية المكمل الوقائي)</a:t>
            </a:r>
          </a:p>
        </p:txBody>
      </p:sp>
    </p:spTree>
    <p:extLst>
      <p:ext uri="{BB962C8B-B14F-4D97-AF65-F5344CB8AC3E}">
        <p14:creationId xmlns:p14="http://schemas.microsoft.com/office/powerpoint/2010/main" val="4119023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a:bodyPr>
          <a:lstStyle/>
          <a:p>
            <a:pPr xmlns:a="http://schemas.openxmlformats.org/drawingml/2006/main" algn="ctr">
              <a:defRPr/>
              <a:bidi/>
            </a:pPr>
            <a:r xmlns:a="http://schemas.openxmlformats.org/drawingml/2006/main">
              <a:rPr lang="ar" sz="7200" b="1" dirty="0">
                <a:solidFill>
                  <a:srgbClr val="C00000"/>
                </a:solidFill>
                <a:latin typeface="Times New Roman" pitchFamily="18" charset="0"/>
                <a:cs typeface="Times New Roman" pitchFamily="18" charset="0"/>
              </a:rPr>
              <a:t>فقر الدم المنجلي</a:t>
            </a:r>
            <a:endParaRPr xmlns:a="http://schemas.openxmlformats.org/drawingml/2006/main" lang="en-US" sz="7200" dirty="0">
              <a:solidFill>
                <a:srgbClr val="C00000"/>
              </a:solidFill>
              <a:latin typeface="Times New Roman" pitchFamily="18" charset="0"/>
              <a:cs typeface="Times New Roman" pitchFamily="18" charset="0"/>
            </a:endParaRPr>
          </a:p>
        </p:txBody>
      </p:sp>
      <p:sp>
        <p:nvSpPr>
          <p:cNvPr id="516099" name="Content Placeholder 2"/>
          <p:cNvSpPr>
            <a:spLocks noGrp="1"/>
          </p:cNvSpPr>
          <p:nvPr>
            <p:ph idx="1"/>
          </p:nvPr>
        </p:nvSpPr>
        <p:spPr>
          <a:xfrm>
            <a:off x="104931" y="1676400"/>
            <a:ext cx="11917180" cy="5181600"/>
          </a:xfrm>
        </p:spPr>
        <p:txBody>
          <a:bodyPr>
            <a:normAutofit fontScale="70000" lnSpcReduction="20000"/>
          </a:bodyPr>
          <a:lstStyle/>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-اضطراب وراثي متنحٍ جسدي</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-الهيموجلوبين غير الطبيعي</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-يؤدي إلى تشوه كريات الدم الحمراء وتحولها إلى شكل هلالي أثناء نوبات نقص الأكسجين أو الحموضة.</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 خلايا الدم ذات الشكل غير الطبيعي لا تتدفق بسلاسة</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-يمكن أن يسد الأوعية الدموية الصغيرة</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-الحمل قد يسبب أزمة.</a:t>
            </a:r>
          </a:p>
          <a:p>
            <a:pPr xmlns:a="http://schemas.openxmlformats.org/drawingml/2006/main">
              <a:lnSpc>
                <a:spcPct val="120000"/>
              </a:lnSpc>
              <a:buFont typeface="Wingdings" pitchFamily="2" charset="2"/>
              <a:buNone/>
              <a:bidi/>
            </a:pPr>
            <a:r xmlns:a="http://schemas.openxmlformats.org/drawingml/2006/main">
              <a:rPr lang="ar" sz="4800" dirty="0">
                <a:latin typeface="Times New Roman" pitchFamily="18" charset="0"/>
                <a:cs typeface="Times New Roman" pitchFamily="18" charset="0"/>
              </a:rPr>
              <a:t>-تدمير كبير لكريات الدم الحمراء وانسداد الأوعية الدموية</a:t>
            </a:r>
          </a:p>
          <a:p>
            <a:pPr>
              <a:buFont typeface="Wingdings" pitchFamily="2" charset="2"/>
              <a:buNone/>
            </a:pPr>
            <a:endParaRPr lang="en-US" sz="4800" dirty="0">
              <a:latin typeface="Times New Roman" pitchFamily="18" charset="0"/>
              <a:cs typeface="Times New Roman" pitchFamily="18" charset="0"/>
            </a:endParaRPr>
          </a:p>
          <a:p>
            <a:pPr>
              <a:buFont typeface="Wingdings" pitchFamily="2" charset="2"/>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4272979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فقر الدم المنجلي</a:t>
            </a:r>
            <a:endParaRPr xmlns:a="http://schemas.openxmlformats.org/drawingml/2006/main" lang="en-US" sz="6000" dirty="0"/>
          </a:p>
        </p:txBody>
      </p:sp>
      <p:sp>
        <p:nvSpPr>
          <p:cNvPr id="518147" name="Content Placeholder 2"/>
          <p:cNvSpPr>
            <a:spLocks noGrp="1"/>
          </p:cNvSpPr>
          <p:nvPr>
            <p:ph idx="1"/>
          </p:nvPr>
        </p:nvSpPr>
        <p:spPr>
          <a:xfrm>
            <a:off x="254833" y="1676400"/>
            <a:ext cx="11782269" cy="5181600"/>
          </a:xfrm>
        </p:spPr>
        <p:txBody>
          <a:bodyPr/>
          <a:lstStyle/>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خطر على الجنين في حالة حدوث انسداد في الأوعية التي تغذي المشيمة</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-يمكن أن يؤدي إلى الولادة المبكرة وتقييد النمو ووفاة الجنين</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يتم إعطاء الأكسجين والسوائل بشكل مستمر طوال فترة المخاض</a:t>
            </a:r>
          </a:p>
        </p:txBody>
      </p:sp>
    </p:spTree>
    <p:extLst>
      <p:ext uri="{BB962C8B-B14F-4D97-AF65-F5344CB8AC3E}">
        <p14:creationId xmlns:p14="http://schemas.microsoft.com/office/powerpoint/2010/main" val="1102442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lstStyle/>
          <a:p>
            <a:pPr xmlns:a="http://schemas.openxmlformats.org/drawingml/2006/main">
              <a:defRPr/>
              <a:bidi/>
            </a:pPr>
            <a:r xmlns:a="http://schemas.openxmlformats.org/drawingml/2006/main">
              <a:rPr lang="ar" sz="8800" b="1" dirty="0">
                <a:solidFill>
                  <a:srgbClr val="C00000"/>
                </a:solidFill>
                <a:latin typeface="Times New Roman" pitchFamily="18" charset="0"/>
                <a:cs typeface="Times New Roman" pitchFamily="18" charset="0"/>
              </a:rPr>
              <a:t>الثلاسيميا</a:t>
            </a:r>
            <a:endParaRPr xmlns:a="http://schemas.openxmlformats.org/drawingml/2006/main" lang="en-US" sz="8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76400"/>
            <a:ext cx="12192001" cy="5181600"/>
          </a:xfrm>
        </p:spPr>
        <p:txBody>
          <a:bodyPr>
            <a:normAutofit fontScale="77500" lnSpcReduction="20000"/>
          </a:bodyPr>
          <a:lstStyle/>
          <a:p>
            <a:pPr xmlns:a="http://schemas.openxmlformats.org/drawingml/2006/main">
              <a:lnSpc>
                <a:spcPct val="120000"/>
              </a:lnSpc>
              <a:buFont typeface="Wingdings" pitchFamily="2" charset="2"/>
              <a:buNone/>
              <a:defRPr/>
              <a:bidi/>
            </a:pPr>
            <a:r xmlns:a="http://schemas.openxmlformats.org/drawingml/2006/main">
              <a:rPr lang="ar" sz="4600" dirty="0">
                <a:latin typeface="Times New Roman" pitchFamily="18" charset="0"/>
                <a:cs typeface="Times New Roman" pitchFamily="18" charset="0"/>
              </a:rPr>
              <a:t>- السمة الوراثية تسبب خلل في إحدى سلسلتي الهيموجلوبين</a:t>
            </a:r>
          </a:p>
          <a:p>
            <a:pPr xmlns:a="http://schemas.openxmlformats.org/drawingml/2006/main">
              <a:lnSpc>
                <a:spcPct val="120000"/>
              </a:lnSpc>
              <a:buFont typeface="Wingdings" pitchFamily="2" charset="2"/>
              <a:buNone/>
              <a:defRPr/>
              <a:bidi/>
            </a:pPr>
            <a:r xmlns:a="http://schemas.openxmlformats.org/drawingml/2006/main">
              <a:rPr lang="ar" sz="4600" dirty="0">
                <a:latin typeface="Times New Roman" pitchFamily="18" charset="0"/>
                <a:cs typeface="Times New Roman" pitchFamily="18" charset="0"/>
              </a:rPr>
              <a:t>-الحمل قد يسبب أزمة</a:t>
            </a:r>
          </a:p>
          <a:p>
            <a:pPr xmlns:a="http://schemas.openxmlformats.org/drawingml/2006/main">
              <a:lnSpc>
                <a:spcPct val="120000"/>
              </a:lnSpc>
              <a:buFont typeface="Wingdings" pitchFamily="2" charset="2"/>
              <a:buNone/>
              <a:defRPr/>
              <a:bidi/>
            </a:pPr>
            <a:r xmlns:a="http://schemas.openxmlformats.org/drawingml/2006/main">
              <a:rPr lang="ar" sz="4600" dirty="0">
                <a:latin typeface="Times New Roman" pitchFamily="18" charset="0"/>
                <a:cs typeface="Times New Roman" pitchFamily="18" charset="0"/>
              </a:rPr>
              <a:t>-تدمير كبير لكريات الدم الحمراء وانسداد الأوعية الدموية</a:t>
            </a:r>
          </a:p>
          <a:p>
            <a:pPr xmlns:a="http://schemas.openxmlformats.org/drawingml/2006/main">
              <a:lnSpc>
                <a:spcPct val="120000"/>
              </a:lnSpc>
              <a:buFont typeface="Wingdings" pitchFamily="2" charset="2"/>
              <a:buNone/>
              <a:bidi/>
            </a:pPr>
            <a:r xmlns:a="http://schemas.openxmlformats.org/drawingml/2006/main">
              <a:rPr lang="ar" sz="4600" dirty="0">
                <a:latin typeface="Times New Roman" pitchFamily="18" charset="0"/>
                <a:cs typeface="Times New Roman" pitchFamily="18" charset="0"/>
              </a:rPr>
              <a:t>- خطر على الجنين في حالة حدوث انسداد في الأوعية التي تغذي المشيمة</a:t>
            </a:r>
          </a:p>
          <a:p>
            <a:pPr xmlns:a="http://schemas.openxmlformats.org/drawingml/2006/main">
              <a:lnSpc>
                <a:spcPct val="120000"/>
              </a:lnSpc>
              <a:buFont typeface="Wingdings" pitchFamily="2" charset="2"/>
              <a:buNone/>
              <a:bidi/>
            </a:pPr>
            <a:r xmlns:a="http://schemas.openxmlformats.org/drawingml/2006/main">
              <a:rPr lang="ar" sz="4600" dirty="0">
                <a:latin typeface="Times New Roman" pitchFamily="18" charset="0"/>
                <a:cs typeface="Times New Roman" pitchFamily="18" charset="0"/>
              </a:rPr>
              <a:t>-يمكن أن يؤدي إلى الولادة المبكرة وتقييد النمو ووفاة الجنين</a:t>
            </a:r>
          </a:p>
          <a:p>
            <a:pPr xmlns:a="http://schemas.openxmlformats.org/drawingml/2006/main">
              <a:lnSpc>
                <a:spcPct val="120000"/>
              </a:lnSpc>
              <a:buFont typeface="Wingdings" pitchFamily="2" charset="2"/>
              <a:buNone/>
              <a:bidi/>
            </a:pPr>
            <a:r xmlns:a="http://schemas.openxmlformats.org/drawingml/2006/main">
              <a:rPr lang="ar" sz="4600" dirty="0">
                <a:latin typeface="Times New Roman" pitchFamily="18" charset="0"/>
                <a:cs typeface="Times New Roman" pitchFamily="18" charset="0"/>
              </a:rPr>
              <a:t>- يتم إعطاء الأكسجين والسوائل بشكل مستمر طوال فترة المخاض</a:t>
            </a:r>
          </a:p>
          <a:p>
            <a:pPr>
              <a:buFont typeface="Wingdings" pitchFamily="2" charset="2"/>
              <a:buNone/>
              <a:defRPr/>
            </a:pPr>
            <a:endParaRPr lang="en-US" sz="4600" dirty="0">
              <a:latin typeface="Times New Roman" pitchFamily="18" charset="0"/>
              <a:cs typeface="Times New Roman" pitchFamily="18" charset="0"/>
            </a:endParaRPr>
          </a:p>
          <a:p>
            <a:pPr>
              <a:defRPr/>
            </a:pPr>
            <a:endParaRPr lang="en-US" dirty="0">
              <a:solidFill>
                <a:schemeClr val="tx1"/>
              </a:solidFill>
            </a:endParaRPr>
          </a:p>
        </p:txBody>
      </p:sp>
    </p:spTree>
    <p:extLst>
      <p:ext uri="{BB962C8B-B14F-4D97-AF65-F5344CB8AC3E}">
        <p14:creationId xmlns:p14="http://schemas.microsoft.com/office/powerpoint/2010/main" val="1592929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5" y="0"/>
            <a:ext cx="11497455" cy="1828800"/>
          </a:xfrm>
          <a:solidFill>
            <a:schemeClr val="bg1"/>
          </a:solidFill>
        </p:spPr>
        <p:txBody>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مخاطر فقر الدم أثناء الحمل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12192000" cy="4724400"/>
          </a:xfrm>
        </p:spPr>
        <p:txBody>
          <a:bodyPr/>
          <a:lstStyle/>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-سكتة قلبية</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 الصدمة التي قد تكون ناجمة عن فقدان دم طبيعي صغير نسبيًا (نزيف ما قبل الولادة، أو نزيف الولادة أو نزيف ما بعد الولادة).</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-طفل سابق لأوانه .</a:t>
            </a:r>
          </a:p>
          <a:p>
            <a:pPr xmlns:a="http://schemas.openxmlformats.org/drawingml/2006/main">
              <a:buFont typeface="Wingdings" pitchFamily="2" charset="2"/>
              <a:buNone/>
              <a:defRPr/>
              <a:bidi/>
            </a:pPr>
            <a:r xmlns:a="http://schemas.openxmlformats.org/drawingml/2006/main">
              <a:rPr lang="ar" sz="4000" dirty="0">
                <a:latin typeface="Times New Roman" pitchFamily="18" charset="0"/>
                <a:cs typeface="Times New Roman" pitchFamily="18" charset="0"/>
              </a:rPr>
              <a:t>-ولادة طفل منخفض الوزن</a:t>
            </a:r>
          </a:p>
          <a:p>
            <a:pPr>
              <a:defRPr/>
            </a:pPr>
            <a:endParaRPr lang="en-US" dirty="0">
              <a:solidFill>
                <a:schemeClr val="tx1"/>
              </a:solidFill>
            </a:endParaRPr>
          </a:p>
        </p:txBody>
      </p:sp>
    </p:spTree>
    <p:extLst>
      <p:ext uri="{BB962C8B-B14F-4D97-AF65-F5344CB8AC3E}">
        <p14:creationId xmlns:p14="http://schemas.microsoft.com/office/powerpoint/2010/main" val="1823413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550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4- رعاية المرأة الحامل المصابة بداء السكري الحملي</a:t>
            </a:r>
            <a:br xmlns:a="http://schemas.openxmlformats.org/drawingml/2006/main">
              <a:rPr lang="en-US" sz="12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xmlns:a="http://schemas.openxmlformats.org/drawingml/2006/main" lang="en-US" sz="199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2979716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420" y="0"/>
            <a:ext cx="10957810" cy="1676400"/>
          </a:xfrm>
          <a:solidFill>
            <a:schemeClr val="bg1"/>
          </a:solidFill>
        </p:spPr>
        <p:txBody>
          <a:bodyPr>
            <a:noAutofit/>
          </a:bodyPr>
          <a:lstStyle/>
          <a:p>
            <a:pPr xmlns:a="http://schemas.openxmlformats.org/drawingml/2006/main">
              <a:defRP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 </a:t>
            </a: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مرض السكري أثناء الحمل</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539651" name="Content Placeholder 2"/>
          <p:cNvSpPr>
            <a:spLocks noGrp="1"/>
          </p:cNvSpPr>
          <p:nvPr>
            <p:ph idx="1"/>
          </p:nvPr>
        </p:nvSpPr>
        <p:spPr>
          <a:xfrm>
            <a:off x="0" y="1676400"/>
            <a:ext cx="12192000" cy="4949252"/>
          </a:xfrm>
        </p:spPr>
        <p:txBody>
          <a:bodyPr/>
          <a:lstStyle/>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لا توجد كميات كافية من الأنسولين للحفاظ على تركيز الجلوكوز في الدم طبيعيًا، ويصبح تركيز الجلوكوز في الدم مرتفعًا.</a:t>
            </a: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6689594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668000" cy="1676400"/>
          </a:xfrm>
          <a:solidFill>
            <a:schemeClr val="bg1"/>
          </a:solidFill>
        </p:spPr>
        <p:txBody>
          <a:bodyPr>
            <a:noAutofit/>
          </a:bodyPr>
          <a:lstStyle/>
          <a:p>
            <a:pPr xmlns:a="http://schemas.openxmlformats.org/drawingml/2006/main">
              <a:defRPr/>
              <a:bidi/>
            </a:pP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i="1" dirty="0">
                <a:solidFill>
                  <a:srgbClr val="C00000"/>
                </a:solidFill>
                <a:latin typeface="Times New Roman" pitchFamily="18" charset="0"/>
                <a:cs typeface="Times New Roman" pitchFamily="18" charset="0"/>
              </a:rPr>
              <a:t> </a:t>
            </a: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i="1" dirty="0">
                <a:solidFill>
                  <a:srgbClr val="C00000"/>
                </a:solidFill>
                <a:latin typeface="Times New Roman" pitchFamily="18" charset="0"/>
                <a:cs typeface="Times New Roman" pitchFamily="18" charset="0"/>
              </a:rPr>
              <a:t> </a:t>
            </a: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سكري الحمل (GDM):</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effectLst/>
                <a:latin typeface="Times New Roman" pitchFamily="18" charset="0"/>
                <a:cs typeface="Times New Roman" pitchFamily="18" charset="0"/>
              </a:rPr>
            </a:br>
            <a:endParaRPr xmlns:a="http://schemas.openxmlformats.org/drawingml/2006/main" lang="en-US" b="1" dirty="0">
              <a:solidFill>
                <a:srgbClr val="C00000"/>
              </a:solidFill>
              <a:effectLst/>
              <a:latin typeface="Times New Roman" pitchFamily="18" charset="0"/>
              <a:cs typeface="Times New Roman" pitchFamily="18" charset="0"/>
            </a:endParaRPr>
          </a:p>
        </p:txBody>
      </p:sp>
      <p:sp>
        <p:nvSpPr>
          <p:cNvPr id="541699" name="Content Placeholder 2"/>
          <p:cNvSpPr>
            <a:spLocks noGrp="1"/>
          </p:cNvSpPr>
          <p:nvPr>
            <p:ph idx="1"/>
          </p:nvPr>
        </p:nvSpPr>
        <p:spPr>
          <a:xfrm>
            <a:off x="254833" y="1676400"/>
            <a:ext cx="11722308" cy="5069174"/>
          </a:xfrm>
        </p:spPr>
        <p:txBody>
          <a:bodyPr/>
          <a:lstStyle/>
          <a:p>
            <a:r xmlns:a="http://schemas.openxmlformats.org/drawingml/2006/main">
              <a:rPr lang="ar" sz="4000" dirty="0">
                <a:latin typeface="Times New Roman" pitchFamily="18" charset="0"/>
                <a:cs typeface="Times New Roman" pitchFamily="18" charset="0"/>
              </a:rPr>
              <a:t>عدم تحمل الجلوكوز مع بداية الحمل.</a:t>
            </a:r>
          </a:p>
          <a:p>
            <a:r xmlns:a="http://schemas.openxmlformats.org/drawingml/2006/main">
              <a:rPr lang="ar" sz="4000" dirty="0">
                <a:latin typeface="Times New Roman" pitchFamily="18" charset="0"/>
                <a:cs typeface="Times New Roman" pitchFamily="18" charset="0"/>
              </a:rPr>
              <a:t>الهرمونات (الاستروجين والبروجيستيرون)، </a:t>
            </a:r>
            <a:r xmlns:a="http://schemas.openxmlformats.org/drawingml/2006/main">
              <a:rPr lang="ar" sz="4000" dirty="0" err="1">
                <a:latin typeface="Times New Roman" pitchFamily="18" charset="0"/>
                <a:cs typeface="Times New Roman" pitchFamily="18" charset="0"/>
              </a:rPr>
              <a:t>والأنسوليناز </a:t>
            </a:r>
            <a:r xmlns:a="http://schemas.openxmlformats.org/drawingml/2006/main">
              <a:rPr lang="ar" sz="4000" dirty="0">
                <a:latin typeface="Times New Roman" pitchFamily="18" charset="0"/>
                <a:cs typeface="Times New Roman" pitchFamily="18" charset="0"/>
              </a:rPr>
              <a:t>(إنزيم)، وارتفاع مستويات البرولاكتين </a:t>
            </a:r>
            <a:r xmlns:a="http://schemas.openxmlformats.org/drawingml/2006/main">
              <a:rPr lang="ar" sz="4000" u="sng" dirty="0">
                <a:latin typeface="Times New Roman" pitchFamily="18" charset="0"/>
                <a:cs typeface="Times New Roman" pitchFamily="18" charset="0"/>
              </a:rPr>
              <a:t>لها تأثيران:</a:t>
            </a:r>
            <a:endParaRPr xmlns:a="http://schemas.openxmlformats.org/drawingml/2006/main" lang="en-US" sz="4000" dirty="0">
              <a:latin typeface="Times New Roman" pitchFamily="18" charset="0"/>
              <a:cs typeface="Times New Roman" pitchFamily="18" charset="0"/>
            </a:endParaRP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أ. زيادة مقاومة الخلايا للأنسولين</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ب. زيادة سرعة تحلل الإنسولين</a:t>
            </a:r>
          </a:p>
        </p:txBody>
      </p:sp>
    </p:spTree>
    <p:extLst>
      <p:ext uri="{BB962C8B-B14F-4D97-AF65-F5344CB8AC3E}">
        <p14:creationId xmlns:p14="http://schemas.microsoft.com/office/powerpoint/2010/main" val="1553443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rmAutofit fontScale="90000"/>
          </a:bodyPr>
          <a:lstStyle/>
          <a:p>
            <a:pPr xmlns:a="http://schemas.openxmlformats.org/drawingml/2006/main">
              <a:defRPr/>
              <a:bidi/>
            </a:pP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i="1" dirty="0">
                <a:solidFill>
                  <a:srgbClr val="C00000"/>
                </a:solidFill>
                <a:latin typeface="Times New Roman" pitchFamily="18" charset="0"/>
                <a:cs typeface="Times New Roman" pitchFamily="18" charset="0"/>
              </a:rPr>
              <a:t> </a:t>
            </a: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i="1" dirty="0">
                <a:solidFill>
                  <a:srgbClr val="C00000"/>
                </a:solidFill>
                <a:latin typeface="Times New Roman" pitchFamily="18" charset="0"/>
                <a:cs typeface="Times New Roman" pitchFamily="18" charset="0"/>
              </a:rPr>
              <a:t> </a:t>
            </a:r>
            <a:br xmlns:a="http://schemas.openxmlformats.org/drawingml/2006/main">
              <a:rPr lang="en-US" b="1" i="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سكري الحمل (GDM):</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sz="5400" dirty="0"/>
          </a:p>
        </p:txBody>
      </p:sp>
      <p:sp>
        <p:nvSpPr>
          <p:cNvPr id="3" name="Content Placeholder 2"/>
          <p:cNvSpPr>
            <a:spLocks noGrp="1"/>
          </p:cNvSpPr>
          <p:nvPr>
            <p:ph idx="1"/>
          </p:nvPr>
        </p:nvSpPr>
        <p:spPr>
          <a:xfrm>
            <a:off x="269823" y="1676400"/>
            <a:ext cx="11362544" cy="4876800"/>
          </a:xfrm>
        </p:spPr>
        <p:txBody>
          <a:bodyPr/>
          <a:lstStyle/>
          <a:p>
            <a:pPr xmlns:a="http://schemas.openxmlformats.org/drawingml/2006/main">
              <a:defRPr/>
              <a:bidi/>
            </a:pPr>
            <a:r xmlns:a="http://schemas.openxmlformats.org/drawingml/2006/main">
              <a:rPr lang="ar" sz="4000" dirty="0">
                <a:latin typeface="Times New Roman" pitchFamily="18" charset="0"/>
                <a:cs typeface="Times New Roman" pitchFamily="18" charset="0"/>
              </a:rPr>
              <a:t>يظهر سكري الحمل لأول مرة أثناء الحمل، ومن الممكن أن يتعافى تلقائيًا بعد الولادة.</a:t>
            </a:r>
          </a:p>
          <a:p>
            <a:pPr xmlns:a="http://schemas.openxmlformats.org/drawingml/2006/main">
              <a:defRPr/>
              <a:bidi/>
            </a:pPr>
            <a:r xmlns:a="http://schemas.openxmlformats.org/drawingml/2006/main">
              <a:rPr lang="ar" sz="4000" dirty="0">
                <a:latin typeface="Times New Roman" pitchFamily="18" charset="0"/>
                <a:cs typeface="Times New Roman" pitchFamily="18" charset="0"/>
              </a:rPr>
              <a:t>إن التشخيص المبكر والإدارة الجيدة لمرض السكري أثناء الحمل يقلل بشكل كبير من حدوث المضاعفات.</a:t>
            </a:r>
          </a:p>
          <a:p>
            <a:pPr>
              <a:defRPr/>
            </a:pPr>
            <a:endParaRPr lang="en-US" dirty="0">
              <a:solidFill>
                <a:schemeClr val="tx1"/>
              </a:solidFill>
            </a:endParaRPr>
          </a:p>
        </p:txBody>
      </p:sp>
    </p:spTree>
    <p:extLst>
      <p:ext uri="{BB962C8B-B14F-4D97-AF65-F5344CB8AC3E}">
        <p14:creationId xmlns:p14="http://schemas.microsoft.com/office/powerpoint/2010/main" val="110249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3" y="0"/>
            <a:ext cx="11602387" cy="1676400"/>
          </a:xfrm>
          <a:solidFill>
            <a:schemeClr val="bg1"/>
          </a:solidFill>
        </p:spPr>
        <p:txBody>
          <a:bodyPr>
            <a:normAutofit fontScale="90000"/>
          </a:bodyPr>
          <a:lstStyle/>
          <a:p>
            <a:pPr xmlns:a="http://schemas.openxmlformats.org/drawingml/2006/main">
              <a:defRPr/>
              <a:bidi/>
            </a:pPr>
            <a:br xmlns:a="http://schemas.openxmlformats.org/drawingml/2006/main">
              <a:rPr lang="en-US" b="1" i="1" dirty="0">
                <a:solidFill>
                  <a:schemeClr val="tx1"/>
                </a:solidFill>
              </a:rPr>
            </a:br>
            <a:r xmlns:a="http://schemas.openxmlformats.org/drawingml/2006/main">
              <a:rPr lang="ar" sz="5400" b="1" i="1" dirty="0"/>
              <a:t> </a:t>
            </a:r>
            <a:br xmlns:a="http://schemas.openxmlformats.org/drawingml/2006/main">
              <a:rPr lang="en-US" sz="5400" b="1" i="1" dirty="0"/>
            </a:br>
            <a:r xmlns:a="http://schemas.openxmlformats.org/drawingml/2006/main">
              <a:rPr lang="ar" sz="5400" b="1" i="1" dirty="0"/>
              <a:t> </a:t>
            </a:r>
            <a:br xmlns:a="http://schemas.openxmlformats.org/drawingml/2006/main">
              <a:rPr lang="en-US" sz="5400" b="1" i="1" dirty="0"/>
            </a:br>
            <a:r xmlns:a="http://schemas.openxmlformats.org/drawingml/2006/main">
              <a:rPr lang="ar" sz="5400" dirty="0">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مضاعفات مرض السكري أثناء الحمل</a:t>
            </a:r>
            <a:br xmlns:a="http://schemas.openxmlformats.org/drawingml/2006/main">
              <a:rPr lang="en-US" sz="5400" dirty="0"/>
            </a:br>
            <a:br xmlns:a="http://schemas.openxmlformats.org/drawingml/2006/main">
              <a:rPr lang="en-US" sz="5400" dirty="0"/>
            </a:br>
            <a:br xmlns:a="http://schemas.openxmlformats.org/drawingml/2006/main">
              <a:rPr lang="en-US" sz="5400" dirty="0"/>
            </a:br>
            <a:endParaRPr xmlns:a="http://schemas.openxmlformats.org/drawingml/2006/main" lang="en-US" sz="5400" dirty="0"/>
          </a:p>
        </p:txBody>
      </p:sp>
      <p:sp>
        <p:nvSpPr>
          <p:cNvPr id="543747" name="Content Placeholder 2"/>
          <p:cNvSpPr>
            <a:spLocks noGrp="1"/>
          </p:cNvSpPr>
          <p:nvPr>
            <p:ph idx="1"/>
          </p:nvPr>
        </p:nvSpPr>
        <p:spPr>
          <a:xfrm>
            <a:off x="244840" y="1676400"/>
            <a:ext cx="11447488" cy="5181600"/>
          </a:xfrm>
        </p:spPr>
        <p:txBody>
          <a:bodyPr>
            <a:normAutofit fontScale="25000" lnSpcReduction="20000"/>
          </a:bodyPr>
          <a:lstStyle/>
          <a:p>
            <a:pPr xmlns:a="http://schemas.openxmlformats.org/drawingml/2006/main">
              <a:lnSpc>
                <a:spcPct val="120000"/>
              </a:lnSpc>
              <a:buFont typeface="Wingdings" pitchFamily="2" charset="2"/>
              <a:buNone/>
              <a:bidi/>
            </a:pPr>
            <a:r xmlns:a="http://schemas.openxmlformats.org/drawingml/2006/main">
              <a:rPr lang="ar" sz="14400" b="1" dirty="0">
                <a:latin typeface="Times New Roman" pitchFamily="18" charset="0"/>
                <a:cs typeface="Times New Roman" pitchFamily="18" charset="0"/>
              </a:rPr>
              <a:t>التأثيرات الأمومية</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-الإجهاض التلقائي</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-ارتفاع ضغط الدم الحملي</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-الولادة المبكرة و PROM</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 </a:t>
            </a:r>
            <a:r xmlns:a="http://schemas.openxmlformats.org/drawingml/2006/main">
              <a:rPr lang="ar" sz="12800" dirty="0" err="1">
                <a:latin typeface="Times New Roman" pitchFamily="18" charset="0"/>
                <a:cs typeface="Times New Roman" pitchFamily="18" charset="0"/>
              </a:rPr>
              <a:t>كثرة السائل الأمنيوسي</a:t>
            </a:r>
            <a:r xmlns:a="http://schemas.openxmlformats.org/drawingml/2006/main">
              <a:rPr lang="ar" sz="12800" dirty="0">
                <a:latin typeface="Times New Roman" pitchFamily="18" charset="0"/>
                <a:cs typeface="Times New Roman" pitchFamily="18" charset="0"/>
              </a:rPr>
              <a:t> </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-الالتهابات (التهاب المهبل، التهاب المسالك البولية)</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 جنين كبير بالنسبة لعمر الحمل (LGA)</a:t>
            </a:r>
          </a:p>
          <a:p>
            <a:pPr xmlns:a="http://schemas.openxmlformats.org/drawingml/2006/main">
              <a:lnSpc>
                <a:spcPct val="120000"/>
              </a:lnSpc>
              <a:buFont typeface="Wingdings" pitchFamily="2" charset="2"/>
              <a:buNone/>
              <a:bidi/>
            </a:pPr>
            <a:r xmlns:a="http://schemas.openxmlformats.org/drawingml/2006/main">
              <a:rPr lang="ar" sz="12800" dirty="0">
                <a:latin typeface="Times New Roman" pitchFamily="18" charset="0"/>
                <a:cs typeface="Times New Roman" pitchFamily="18" charset="0"/>
              </a:rPr>
              <a:t>-الحماض الكيتوني</a:t>
            </a:r>
          </a:p>
          <a:p>
            <a:pPr>
              <a:buFont typeface="Wingdings" pitchFamily="2" charset="2"/>
              <a:buNone/>
            </a:pPr>
            <a:endParaRPr lang="en-US" sz="5400" dirty="0">
              <a:latin typeface="Times New Roman" pitchFamily="18" charset="0"/>
              <a:cs typeface="Times New Roman" pitchFamily="18" charset="0"/>
            </a:endParaRPr>
          </a:p>
          <a:p>
            <a:pPr>
              <a:buFont typeface="Wingdings" pitchFamily="2" charset="2"/>
              <a:buNone/>
            </a:pPr>
            <a:endParaRPr lang="en-US"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56039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0"/>
            <a:ext cx="11457482" cy="16764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علاج</a:t>
            </a:r>
            <a:r xmlns:a="http://schemas.openxmlformats.org/drawingml/2006/main">
              <a:rPr lang="ar" sz="5400" b="1" i="1"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أمراض القلب أثناء الحمل</a:t>
            </a:r>
            <a:endParaRPr xmlns:a="http://schemas.openxmlformats.org/drawingml/2006/main" lang="en-US" sz="6600" dirty="0"/>
          </a:p>
        </p:txBody>
      </p:sp>
      <p:sp>
        <p:nvSpPr>
          <p:cNvPr id="3" name="Content Placeholder 2"/>
          <p:cNvSpPr>
            <a:spLocks noGrp="1"/>
          </p:cNvSpPr>
          <p:nvPr>
            <p:ph idx="1"/>
          </p:nvPr>
        </p:nvSpPr>
        <p:spPr>
          <a:xfrm>
            <a:off x="209862" y="1676400"/>
            <a:ext cx="11457482" cy="5181600"/>
          </a:xfrm>
        </p:spPr>
        <p:txBody>
          <a:bodyPr>
            <a:normAutofit/>
          </a:bodyPr>
          <a:lstStyle/>
          <a:p>
            <a:pPr>
              <a:buFont typeface="Wingdings" pitchFamily="2" charset="2"/>
              <a:buNone/>
              <a:defRPr/>
            </a:pPr>
            <a:endParaRPr lang="en-US" dirty="0">
              <a:solidFill>
                <a:schemeClr val="tx1"/>
              </a:solidFill>
              <a:effectLst/>
              <a:latin typeface="Times New Roman" pitchFamily="18" charset="0"/>
              <a:cs typeface="Times New Roman" pitchFamily="18" charset="0"/>
            </a:endParaRPr>
          </a:p>
          <a:p>
            <a:pPr xmlns:a="http://schemas.openxmlformats.org/drawingml/2006/main" algn="ctr">
              <a:buFont typeface="Wingdings" pitchFamily="2" charset="2"/>
              <a:buNone/>
              <a:defRPr/>
              <a:bidi/>
            </a:pPr>
            <a:r xmlns:a="http://schemas.openxmlformats.org/drawingml/2006/main">
              <a:rPr lang="ar" sz="4000" dirty="0">
                <a:latin typeface="Times New Roman" pitchFamily="18" charset="0"/>
                <a:cs typeface="Times New Roman" pitchFamily="18" charset="0"/>
              </a:rPr>
              <a:t>-تحت رعاية كل من طبيب التوليد وطبيب القلب</a:t>
            </a:r>
          </a:p>
          <a:p>
            <a:pPr xmlns:a="http://schemas.openxmlformats.org/drawingml/2006/main" algn="ctr">
              <a:buFont typeface="Wingdings" pitchFamily="2" charset="2"/>
              <a:buNone/>
              <a:defRPr/>
              <a:bidi/>
            </a:pPr>
            <a:r xmlns:a="http://schemas.openxmlformats.org/drawingml/2006/main">
              <a:rPr lang="ar" sz="4000" dirty="0">
                <a:latin typeface="Times New Roman" pitchFamily="18" charset="0"/>
                <a:cs typeface="Times New Roman" pitchFamily="18" charset="0"/>
              </a:rPr>
              <a:t>-الرعاية ذات الأولوية هي الحد من النشاط البدني</a:t>
            </a:r>
          </a:p>
          <a:p>
            <a:pPr xmlns:a="http://schemas.openxmlformats.org/drawingml/2006/main" algn="ctr">
              <a:buFont typeface="Wingdings" pitchFamily="2" charset="2"/>
              <a:buNone/>
              <a:defRPr/>
              <a:bidi/>
            </a:pPr>
            <a:r xmlns:a="http://schemas.openxmlformats.org/drawingml/2006/main">
              <a:rPr lang="ar" sz="4000" dirty="0">
                <a:latin typeface="Times New Roman" pitchFamily="18" charset="0"/>
                <a:cs typeface="Times New Roman" pitchFamily="18" charset="0"/>
              </a:rPr>
              <a:t>- العلاج الدوائي: حاصرات بيتا الأدرينالية، مضادات التخثر، مدرات البول</a:t>
            </a:r>
          </a:p>
          <a:p>
            <a:pPr xmlns:a="http://schemas.openxmlformats.org/drawingml/2006/main" algn="ctr">
              <a:buFont typeface="Wingdings" pitchFamily="2" charset="2"/>
              <a:buNone/>
              <a:defRPr/>
              <a:bidi/>
            </a:pPr>
            <a:r xmlns:a="http://schemas.openxmlformats.org/drawingml/2006/main">
              <a:rPr lang="ar" sz="4000" dirty="0">
                <a:latin typeface="Times New Roman" pitchFamily="18" charset="0"/>
                <a:cs typeface="Times New Roman" pitchFamily="18" charset="0"/>
              </a:rPr>
              <a:t>- يفضل الولادة الطبيعية لأنها تحمل مخاطر أقل للإصابة بالعدوى أو المضاعفات التنفسية</a:t>
            </a:r>
          </a:p>
          <a:p>
            <a:pPr algn="ctr">
              <a:defRPr/>
            </a:pPr>
            <a:endParaRPr lang="en-US" sz="4000" dirty="0"/>
          </a:p>
        </p:txBody>
      </p:sp>
      <p:pic>
        <p:nvPicPr>
          <p:cNvPr id="530436" name="Picture 2" descr="http://t2.gstatic.com/images?q=tbn:ANd9GcRkTqc4JBuDC678wyZCjv9HcdDGccgK8WJc1_fTm7aRFKANFHkvJ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033" y="186128"/>
            <a:ext cx="122456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349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7200" cy="1676400"/>
          </a:xfrm>
          <a:solidFill>
            <a:schemeClr val="bg1"/>
          </a:solidFill>
        </p:spPr>
        <p:txBody>
          <a:bodyPr>
            <a:noAutofit/>
          </a:bodyPr>
          <a:lstStyle/>
          <a:p>
            <a:pPr xmlns:a="http://schemas.openxmlformats.org/drawingml/2006/main" algn="ctr">
              <a:defRPr/>
              <a:bidi/>
            </a:pPr>
            <a:br xmlns:a="http://schemas.openxmlformats.org/drawingml/2006/main">
              <a:rPr lang="en-US" b="1" i="1" dirty="0">
                <a:solidFill>
                  <a:schemeClr val="tx1"/>
                </a:solidFill>
              </a:rPr>
            </a:br>
            <a:r xmlns:a="http://schemas.openxmlformats.org/drawingml/2006/main">
              <a:rPr lang="ar" b="1" i="1" dirty="0">
                <a:solidFill>
                  <a:schemeClr val="tx1"/>
                </a:solidFill>
              </a:rPr>
              <a:t> </a:t>
            </a:r>
            <a:br xmlns:a="http://schemas.openxmlformats.org/drawingml/2006/main">
              <a:rPr lang="en-US" b="1" i="1" dirty="0">
                <a:solidFill>
                  <a:schemeClr val="tx1"/>
                </a:solidFill>
              </a:rPr>
            </a:br>
            <a:r xmlns:a="http://schemas.openxmlformats.org/drawingml/2006/main">
              <a:rPr lang="ar" b="1" i="1" dirty="0">
                <a:solidFill>
                  <a:schemeClr val="tx1"/>
                </a:solidFill>
              </a:rPr>
              <a:t> </a:t>
            </a:r>
            <a:br xmlns:a="http://schemas.openxmlformats.org/drawingml/2006/main">
              <a:rPr lang="en-US" b="1" i="1" dirty="0">
                <a:solidFill>
                  <a:schemeClr val="tx1"/>
                </a:solidFill>
              </a:rPr>
            </a:br>
            <a:r xmlns:a="http://schemas.openxmlformats.org/drawingml/2006/main">
              <a:rPr lang="ar" dirty="0">
                <a:solidFill>
                  <a:schemeClr val="tx1"/>
                </a:solidFill>
                <a:latin typeface="Times New Roman" pitchFamily="18" charset="0"/>
                <a:cs typeface="Times New Roman" pitchFamily="18" charset="0"/>
              </a:rPr>
              <a:t> </a:t>
            </a:r>
            <a:r xmlns:a="http://schemas.openxmlformats.org/drawingml/2006/main">
              <a:rPr lang="ar" b="1" dirty="0">
                <a:solidFill>
                  <a:srgbClr val="C00000"/>
                </a:solidFill>
                <a:latin typeface="Times New Roman" pitchFamily="18" charset="0"/>
                <a:cs typeface="Times New Roman" pitchFamily="18" charset="0"/>
              </a:rPr>
              <a:t>مضاعفات </a:t>
            </a:r>
            <a:r xmlns:a="http://schemas.openxmlformats.org/drawingml/2006/main">
              <a:rPr lang="ar" b="1" i="1" dirty="0">
                <a:solidFill>
                  <a:srgbClr val="C00000"/>
                </a:solidFill>
                <a:latin typeface="Times New Roman" pitchFamily="18" charset="0"/>
                <a:cs typeface="Times New Roman" pitchFamily="18" charset="0"/>
              </a:rPr>
              <a:t>مرض السكري </a:t>
            </a:r>
            <a:br xmlns:a="http://schemas.openxmlformats.org/drawingml/2006/main">
              <a:rPr lang="en-US" b="1" dirty="0">
                <a:solidFill>
                  <a:srgbClr val="C00000"/>
                </a:solidFill>
              </a:rPr>
            </a:br>
            <a:br xmlns:a="http://schemas.openxmlformats.org/drawingml/2006/main">
              <a:rPr lang="en-US" dirty="0">
                <a:solidFill>
                  <a:schemeClr val="tx1"/>
                </a:solidFill>
              </a:rPr>
            </a:br>
            <a:br xmlns:a="http://schemas.openxmlformats.org/drawingml/2006/main">
              <a:rPr lang="en-US" dirty="0">
                <a:solidFill>
                  <a:schemeClr val="tx1"/>
                </a:solidFill>
                <a:effectLst/>
              </a:rPr>
            </a:br>
            <a:endParaRPr xmlns:a="http://schemas.openxmlformats.org/drawingml/2006/main" lang="en-US" dirty="0">
              <a:solidFill>
                <a:schemeClr val="tx1"/>
              </a:solidFill>
              <a:effectLst/>
            </a:endParaRPr>
            <a:r xmlns:a="http://schemas.openxmlformats.org/drawingml/2006/main">
              <a:rPr lang="ar" b="1" dirty="0">
                <a:solidFill>
                  <a:srgbClr val="C00000"/>
                </a:solidFill>
                <a:latin typeface="Times New Roman" pitchFamily="18" charset="0"/>
                <a:cs typeface="Times New Roman" pitchFamily="18" charset="0"/>
              </a:rPr>
              <a:t>على الجنين/الوليد</a:t>
            </a:r>
            <a:br xmlns:a="http://schemas.openxmlformats.org/drawingml/2006/main">
              <a:rPr lang="en-US" b="1" dirty="0">
                <a:solidFill>
                  <a:srgbClr val="C00000"/>
                </a:solidFill>
                <a:latin typeface="Times New Roman" pitchFamily="18" charset="0"/>
                <a:cs typeface="Times New Roman" pitchFamily="18" charset="0"/>
              </a:rPr>
            </a:br>
          </a:p>
        </p:txBody>
      </p:sp>
      <p:sp>
        <p:nvSpPr>
          <p:cNvPr id="545795" name="Content Placeholder 2"/>
          <p:cNvSpPr>
            <a:spLocks noGrp="1"/>
          </p:cNvSpPr>
          <p:nvPr>
            <p:ph idx="1"/>
          </p:nvPr>
        </p:nvSpPr>
        <p:spPr>
          <a:xfrm>
            <a:off x="0" y="1499016"/>
            <a:ext cx="11887200" cy="5358984"/>
          </a:xfrm>
        </p:spPr>
        <p:txBody>
          <a:bodyPr>
            <a:normAutofit fontScale="70000" lnSpcReduction="20000"/>
          </a:bodyPr>
          <a:lstStyle/>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-التشوهات الخلقية</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 </a:t>
            </a:r>
            <a:r xmlns:a="http://schemas.openxmlformats.org/drawingml/2006/main">
              <a:rPr lang="ar" sz="4400" dirty="0" err="1">
                <a:latin typeface="Times New Roman" pitchFamily="18" charset="0"/>
                <a:cs typeface="Times New Roman" pitchFamily="18" charset="0"/>
              </a:rPr>
              <a:t>ضخامة الجسم</a:t>
            </a:r>
            <a:r xmlns:a="http://schemas.openxmlformats.org/drawingml/2006/main">
              <a:rPr lang="ar" sz="4400" dirty="0">
                <a:latin typeface="Times New Roman" pitchFamily="18" charset="0"/>
                <a:cs typeface="Times New Roman" pitchFamily="18" charset="0"/>
              </a:rPr>
              <a:t> </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-تقييد النمو داخل الرحم (IUGR)</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-إصابة الولادة</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-متلازمة الانحدار الذنبي</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-تأخر نضوج الرئة</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 حديثي الولادة: نقص سكر الدم، نقص كالسيوم الدم، فرط بيليروبين الدم/ اليرقان وكثرة كرات الدم الحمراء</a:t>
            </a:r>
          </a:p>
          <a:p>
            <a:pPr xmlns:a="http://schemas.openxmlformats.org/drawingml/2006/main">
              <a:lnSpc>
                <a:spcPct val="120000"/>
              </a:lnSpc>
              <a:buFont typeface="Wingdings" pitchFamily="2" charset="2"/>
              <a:buNone/>
              <a:bidi/>
            </a:pPr>
            <a:r xmlns:a="http://schemas.openxmlformats.org/drawingml/2006/main">
              <a:rPr lang="ar" sz="4400" dirty="0">
                <a:latin typeface="Times New Roman" pitchFamily="18" charset="0"/>
                <a:cs typeface="Times New Roman" pitchFamily="18" charset="0"/>
              </a:rPr>
              <a:t>-الوفاة أثناء الولادة</a:t>
            </a:r>
          </a:p>
          <a:p>
            <a:pPr>
              <a:buFont typeface="Wingdings" pitchFamily="2" charset="2"/>
              <a:buNone/>
            </a:pPr>
            <a:endParaRPr lang="en-US" sz="4400" dirty="0">
              <a:latin typeface="Times New Roman" pitchFamily="18" charset="0"/>
              <a:cs typeface="Times New Roman" pitchFamily="18" charset="0"/>
            </a:endParaRP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800418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1707318" cy="1676400"/>
          </a:xfrm>
          <a:solidFill>
            <a:schemeClr val="bg1"/>
          </a:solidFill>
        </p:spPr>
        <p:txBody>
          <a:bodyPr>
            <a:normAutofit fontScale="90000"/>
          </a:bodyPr>
          <a:lstStyle/>
          <a:p>
            <a:pPr xmlns:a="http://schemas.openxmlformats.org/drawingml/2006/main" algn="ctr">
              <a:defRPr/>
              <a:bidi/>
            </a:pPr>
            <a:br xmlns:a="http://schemas.openxmlformats.org/drawingml/2006/main">
              <a:rPr lang="en-US" b="1" i="1" dirty="0">
                <a:solidFill>
                  <a:schemeClr val="tx1"/>
                </a:solidFill>
              </a:rPr>
            </a:br>
            <a:r xmlns:a="http://schemas.openxmlformats.org/drawingml/2006/main">
              <a:rPr lang="ar" sz="5400" b="1" i="1" dirty="0"/>
              <a:t> </a:t>
            </a:r>
            <a:br xmlns:a="http://schemas.openxmlformats.org/drawingml/2006/main">
              <a:rPr lang="en-US" sz="5400" b="1" i="1" dirty="0"/>
            </a:br>
            <a:r xmlns:a="http://schemas.openxmlformats.org/drawingml/2006/main">
              <a:rPr lang="ar" sz="5400" b="1" i="1" dirty="0"/>
              <a:t> </a:t>
            </a:r>
            <a:r xmlns:a="http://schemas.openxmlformats.org/drawingml/2006/main">
              <a:rPr lang="ar" sz="5400" b="1" dirty="0">
                <a:solidFill>
                  <a:srgbClr val="C00000"/>
                </a:solidFill>
                <a:latin typeface="Times New Roman" pitchFamily="18" charset="0"/>
                <a:cs typeface="Times New Roman" pitchFamily="18" charset="0"/>
              </a:rPr>
              <a:t>إدارة مرض السكري أثناء الحمل</a:t>
            </a:r>
            <a:br xmlns:a="http://schemas.openxmlformats.org/drawingml/2006/main">
              <a:rPr lang="en-US" sz="5400" dirty="0"/>
            </a:br>
            <a:br xmlns:a="http://schemas.openxmlformats.org/drawingml/2006/main">
              <a:rPr lang="en-US" sz="5400" dirty="0"/>
            </a:br>
            <a:endParaRPr xmlns:a="http://schemas.openxmlformats.org/drawingml/2006/main" lang="en-US" sz="5400" dirty="0"/>
          </a:p>
        </p:txBody>
      </p:sp>
      <p:sp>
        <p:nvSpPr>
          <p:cNvPr id="549891" name="Content Placeholder 2"/>
          <p:cNvSpPr>
            <a:spLocks noGrp="1"/>
          </p:cNvSpPr>
          <p:nvPr>
            <p:ph idx="1"/>
          </p:nvPr>
        </p:nvSpPr>
        <p:spPr>
          <a:xfrm>
            <a:off x="-1" y="1676400"/>
            <a:ext cx="11572407" cy="5029200"/>
          </a:xfrm>
        </p:spPr>
        <p:txBody>
          <a:bodyPr>
            <a:normAutofit/>
          </a:bodyPr>
          <a:lstStyle/>
          <a:p>
            <a:r xmlns:a="http://schemas.openxmlformats.org/drawingml/2006/main">
              <a:rPr lang="ar" sz="4400" dirty="0">
                <a:latin typeface="Times New Roman" pitchFamily="18" charset="0"/>
                <a:cs typeface="Times New Roman" pitchFamily="18" charset="0"/>
              </a:rPr>
              <a:t>إجراء فحص البول بشكل روتيني لمعرفة نسبة الجلوكوز.</a:t>
            </a:r>
          </a:p>
          <a:p>
            <a:r xmlns:a="http://schemas.openxmlformats.org/drawingml/2006/main">
              <a:rPr lang="ar" sz="4400" dirty="0">
                <a:latin typeface="Times New Roman" pitchFamily="18" charset="0"/>
                <a:cs typeface="Times New Roman" pitchFamily="18" charset="0"/>
              </a:rPr>
              <a:t>اختبار عشوائي لسكر الدم</a:t>
            </a:r>
          </a:p>
          <a:p>
            <a:r xmlns:a="http://schemas.openxmlformats.org/drawingml/2006/main">
              <a:rPr lang="ar" sz="4400" dirty="0">
                <a:latin typeface="Times New Roman" pitchFamily="18" charset="0"/>
                <a:cs typeface="Times New Roman" pitchFamily="18" charset="0"/>
              </a:rPr>
              <a:t>جهاز قياس نسبة السكر في الدم</a:t>
            </a:r>
          </a:p>
          <a:p>
            <a:r xmlns:a="http://schemas.openxmlformats.org/drawingml/2006/main">
              <a:rPr lang="ar" sz="4400" dirty="0">
                <a:latin typeface="Times New Roman" pitchFamily="18" charset="0"/>
                <a:cs typeface="Times New Roman" pitchFamily="18" charset="0"/>
              </a:rPr>
              <a:t>تركيز الجلوكوز في الدم الصائم أقل من 6 </a:t>
            </a:r>
            <a:r xmlns:a="http://schemas.openxmlformats.org/drawingml/2006/main">
              <a:rPr lang="ar" sz="4400" dirty="0" err="1">
                <a:latin typeface="Times New Roman" pitchFamily="18" charset="0"/>
                <a:cs typeface="Times New Roman" pitchFamily="18" charset="0"/>
              </a:rPr>
              <a:t>مليمول </a:t>
            </a:r>
            <a:r xmlns:a="http://schemas.openxmlformats.org/drawingml/2006/main">
              <a:rPr lang="ar" sz="4400" dirty="0">
                <a:latin typeface="Times New Roman" pitchFamily="18" charset="0"/>
                <a:cs typeface="Times New Roman" pitchFamily="18" charset="0"/>
              </a:rPr>
              <a:t>/ لتر أمرًا طبيعيًا</a:t>
            </a: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99153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0"/>
            <a:ext cx="11862216" cy="1676400"/>
          </a:xfrm>
          <a:solidFill>
            <a:schemeClr val="bg1"/>
          </a:solidFill>
        </p:spPr>
        <p:txBody>
          <a:bodyPr>
            <a:normAutofit fontScale="90000"/>
          </a:bodyPr>
          <a:lstStyle/>
          <a:p>
            <a:pPr xmlns:a="http://schemas.openxmlformats.org/drawingml/2006/main">
              <a:defRPr/>
              <a:bidi/>
            </a:pPr>
            <a:br xmlns:a="http://schemas.openxmlformats.org/drawingml/2006/main">
              <a:rPr lang="en-US" b="1" i="1" dirty="0">
                <a:solidFill>
                  <a:schemeClr val="tx1"/>
                </a:solidFill>
              </a:rPr>
            </a:br>
            <a:r xmlns:a="http://schemas.openxmlformats.org/drawingml/2006/main">
              <a:rPr lang="ar" sz="5400" b="1" i="1" dirty="0"/>
              <a:t> </a:t>
            </a:r>
            <a:br xmlns:a="http://schemas.openxmlformats.org/drawingml/2006/main">
              <a:rPr lang="en-US" sz="5400" b="1" i="1" dirty="0"/>
            </a:br>
            <a:r xmlns:a="http://schemas.openxmlformats.org/drawingml/2006/main">
              <a:rPr lang="ar" sz="5400" b="1" dirty="0">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علاج مرض السكري أثناء الحمل</a:t>
            </a:r>
            <a:br xmlns:a="http://schemas.openxmlformats.org/drawingml/2006/main">
              <a:rPr lang="en-US" sz="5400" dirty="0">
                <a:latin typeface="Times New Roman" pitchFamily="18" charset="0"/>
                <a:cs typeface="Times New Roman" pitchFamily="18" charset="0"/>
              </a:rPr>
            </a:br>
            <a:br xmlns:a="http://schemas.openxmlformats.org/drawingml/2006/main">
              <a:rPr lang="en-US" sz="5400" dirty="0"/>
            </a:br>
            <a:endParaRPr xmlns:a="http://schemas.openxmlformats.org/drawingml/2006/main" lang="en-US" sz="5400" dirty="0"/>
          </a:p>
        </p:txBody>
      </p:sp>
      <p:sp>
        <p:nvSpPr>
          <p:cNvPr id="553987" name="Content Placeholder 2"/>
          <p:cNvSpPr>
            <a:spLocks noGrp="1"/>
          </p:cNvSpPr>
          <p:nvPr>
            <p:ph idx="1"/>
          </p:nvPr>
        </p:nvSpPr>
        <p:spPr>
          <a:xfrm>
            <a:off x="224852" y="1676400"/>
            <a:ext cx="10214548" cy="4953000"/>
          </a:xfrm>
        </p:spPr>
        <p:txBody>
          <a:bodyPr>
            <a:normAutofit/>
          </a:bodyPr>
          <a:lstStyle/>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-الأنسولين.</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-عوامل خفض سكر الدم عن طريق الفم</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-نظام عذائي</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مراقبة مستويات السكر في الدم</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 مراقبة الكيتون</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-يمارس</a:t>
            </a:r>
          </a:p>
          <a:p>
            <a:pPr xmlns:a="http://schemas.openxmlformats.org/drawingml/2006/main">
              <a:buFont typeface="Wingdings" pitchFamily="2" charset="2"/>
              <a:buNone/>
              <a:bidi/>
            </a:pPr>
            <a:r xmlns:a="http://schemas.openxmlformats.org/drawingml/2006/main">
              <a:rPr lang="ar" sz="4000" dirty="0">
                <a:latin typeface="Times New Roman" pitchFamily="18" charset="0"/>
                <a:cs typeface="Times New Roman" pitchFamily="18" charset="0"/>
              </a:rPr>
              <a:t>-تقييم الجنين</a:t>
            </a:r>
          </a:p>
        </p:txBody>
      </p:sp>
    </p:spTree>
    <p:extLst>
      <p:ext uri="{BB962C8B-B14F-4D97-AF65-F5344CB8AC3E}">
        <p14:creationId xmlns:p14="http://schemas.microsoft.com/office/powerpoint/2010/main" val="901426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5" y="0"/>
            <a:ext cx="11287593" cy="1676400"/>
          </a:xfrm>
          <a:solidFill>
            <a:schemeClr val="bg1"/>
          </a:solidFill>
        </p:spPr>
        <p:txBody>
          <a:bodyPr>
            <a:normAutofit fontScale="90000"/>
          </a:bodyPr>
          <a:lstStyle/>
          <a:p>
            <a:pPr xmlns:a="http://schemas.openxmlformats.org/drawingml/2006/main">
              <a:defRPr/>
              <a:bidi/>
            </a:pPr>
            <a:br xmlns:a="http://schemas.openxmlformats.org/drawingml/2006/main">
              <a:rPr lang="en-US" b="1" i="1" dirty="0">
                <a:solidFill>
                  <a:schemeClr val="tx1"/>
                </a:solidFill>
              </a:rPr>
            </a:br>
            <a:r xmlns:a="http://schemas.openxmlformats.org/drawingml/2006/main">
              <a:rPr lang="ar" sz="5400" b="1" i="1" dirty="0"/>
              <a:t> </a:t>
            </a:r>
            <a:br xmlns:a="http://schemas.openxmlformats.org/drawingml/2006/main">
              <a:rPr lang="en-US" sz="5400" b="1" i="1" dirty="0"/>
            </a:br>
            <a:r xmlns:a="http://schemas.openxmlformats.org/drawingml/2006/main">
              <a:rPr lang="ar" sz="5400" b="1" dirty="0">
                <a:solidFill>
                  <a:srgbClr val="C00000"/>
                </a:solidFill>
                <a:latin typeface="Times New Roman" pitchFamily="18" charset="0"/>
                <a:cs typeface="Times New Roman" pitchFamily="18" charset="0"/>
              </a:rPr>
              <a:t>إدارة حديثي الولادة من أمهات مرضى السكري</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br>
            <a:endParaRPr xmlns:a="http://schemas.openxmlformats.org/drawingml/2006/main" lang="en-US" sz="5400" dirty="0"/>
          </a:p>
        </p:txBody>
      </p:sp>
      <p:sp>
        <p:nvSpPr>
          <p:cNvPr id="3" name="Content Placeholder 2"/>
          <p:cNvSpPr>
            <a:spLocks noGrp="1"/>
          </p:cNvSpPr>
          <p:nvPr>
            <p:ph idx="1"/>
          </p:nvPr>
        </p:nvSpPr>
        <p:spPr>
          <a:xfrm>
            <a:off x="149902" y="1665668"/>
            <a:ext cx="11842229" cy="5181600"/>
          </a:xfrm>
        </p:spPr>
        <p:txBody>
          <a:bodyPr>
            <a:normAutofit fontScale="40000" lnSpcReduction="20000"/>
          </a:bodyPr>
          <a:lstStyle/>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قد يحدث للطفل ما يلي:</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-انخفاض سكر الدم</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-ضيق في التنفس</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-إصابة متعلقة </a:t>
            </a:r>
            <a:r xmlns:a="http://schemas.openxmlformats.org/drawingml/2006/main">
              <a:rPr lang="ar" sz="6700" dirty="0" err="1">
                <a:latin typeface="Times New Roman" pitchFamily="18" charset="0"/>
                <a:cs typeface="Times New Roman" pitchFamily="18" charset="0"/>
              </a:rPr>
              <a:t>بضخامة الجسم</a:t>
            </a:r>
            <a:r xmlns:a="http://schemas.openxmlformats.org/drawingml/2006/main">
              <a:rPr lang="ar" sz="6700" dirty="0">
                <a:latin typeface="Times New Roman" pitchFamily="18" charset="0"/>
                <a:cs typeface="Times New Roman" pitchFamily="18" charset="0"/>
              </a:rPr>
              <a:t> </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 مراقبة نسبة الجلوكوز في الدم عن كثب لمدة 24 ساعة على الأقل بعد الولادة</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-يجب تشجيع الرضاعة الطبيعية</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-الدفع الوريدي للدكستروز 10٪</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-4 د10و</a:t>
            </a:r>
          </a:p>
          <a:p>
            <a:pPr xmlns:a="http://schemas.openxmlformats.org/drawingml/2006/main">
              <a:lnSpc>
                <a:spcPct val="120000"/>
              </a:lnSpc>
              <a:buFont typeface="Wingdings" pitchFamily="2" charset="2"/>
              <a:buNone/>
              <a:defRPr/>
              <a:bidi/>
            </a:pPr>
            <a:r xmlns:a="http://schemas.openxmlformats.org/drawingml/2006/main">
              <a:rPr lang="ar" sz="6700" dirty="0">
                <a:latin typeface="Times New Roman" pitchFamily="18" charset="0"/>
                <a:cs typeface="Times New Roman" pitchFamily="18" charset="0"/>
              </a:rPr>
              <a:t>  </a:t>
            </a:r>
          </a:p>
          <a:p>
            <a:pPr>
              <a:defRPr/>
            </a:pPr>
            <a:endParaRPr lang="en-US" dirty="0">
              <a:solidFill>
                <a:schemeClr val="tx1"/>
              </a:solidFill>
            </a:endParaRPr>
          </a:p>
        </p:txBody>
      </p:sp>
    </p:spTree>
    <p:extLst>
      <p:ext uri="{BB962C8B-B14F-4D97-AF65-F5344CB8AC3E}">
        <p14:creationId xmlns:p14="http://schemas.microsoft.com/office/powerpoint/2010/main" val="2616353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5- العناية بالمرأة الحامل في حالة عدم توافق العامل الريزيسي</a:t>
            </a:r>
            <a:endParaRPr xmlns:a="http://schemas.openxmlformats.org/drawingml/2006/main" lang="en-US" sz="96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5705079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178977" cy="1676400"/>
          </a:xfrm>
          <a:solidFill>
            <a:schemeClr val="bg1"/>
          </a:solidFill>
        </p:spPr>
        <p:txBody>
          <a:bodyPr>
            <a:noAutofit/>
          </a:bodyPr>
          <a:lstStyle/>
          <a:p>
            <a:pPr xmlns:a="http://schemas.openxmlformats.org/drawingml/2006/main">
              <a:defRPr/>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عدم التوافق Rh-</a:t>
            </a:r>
            <a:br xmlns:a="http://schemas.openxmlformats.org/drawingml/2006/main">
              <a:rPr lang="en-US" sz="48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401411" name="Content Placeholder 2"/>
          <p:cNvSpPr>
            <a:spLocks noGrp="1"/>
          </p:cNvSpPr>
          <p:nvPr>
            <p:ph idx="1"/>
          </p:nvPr>
        </p:nvSpPr>
        <p:spPr>
          <a:xfrm>
            <a:off x="119922" y="1676400"/>
            <a:ext cx="11932170" cy="5054184"/>
          </a:xfrm>
        </p:spPr>
        <p:txBody>
          <a:bodyPr>
            <a:normAutofit/>
          </a:bodyPr>
          <a:lstStyle/>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 فصيلة الدم Rh- إيجابية هي سمة سائدة</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-لا يمكن أن يحدث عدم توافق Rh إلا إذا كانت المرأة Rh سلبية والجنين Rh إيجابي</a:t>
            </a:r>
          </a:p>
        </p:txBody>
      </p:sp>
    </p:spTree>
    <p:extLst>
      <p:ext uri="{BB962C8B-B14F-4D97-AF65-F5344CB8AC3E}">
        <p14:creationId xmlns:p14="http://schemas.microsoft.com/office/powerpoint/2010/main" val="863487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عدم التوافق Rh-</a:t>
            </a: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dirty="0"/>
          </a:p>
        </p:txBody>
      </p:sp>
      <p:sp>
        <p:nvSpPr>
          <p:cNvPr id="402435" name="Content Placeholder 2"/>
          <p:cNvSpPr>
            <a:spLocks noGrp="1"/>
          </p:cNvSpPr>
          <p:nvPr>
            <p:ph idx="1"/>
          </p:nvPr>
        </p:nvSpPr>
        <p:spPr>
          <a:xfrm>
            <a:off x="0" y="1676400"/>
            <a:ext cx="12067082" cy="5181600"/>
          </a:xfrm>
        </p:spPr>
        <p:txBody>
          <a:bodyPr>
            <a:normAutofit fontScale="85000" lnSpcReduction="10000"/>
          </a:bodyPr>
          <a:lstStyle/>
          <a:p>
            <a:pPr xmlns:a="http://schemas.openxmlformats.org/drawingml/2006/main">
              <a:buFont typeface="Wingdings" pitchFamily="2" charset="2"/>
              <a:buNone/>
              <a:bidi/>
            </a:pPr>
            <a:r xmlns:a="http://schemas.openxmlformats.org/drawingml/2006/main">
              <a:rPr lang="ar" sz="5400" b="1" dirty="0">
                <a:latin typeface="Times New Roman" pitchFamily="18" charset="0"/>
                <a:cs typeface="Times New Roman" pitchFamily="18" charset="0"/>
              </a:rPr>
              <a:t>1- التمنيع المتساوي</a:t>
            </a:r>
            <a:endParaRPr xmlns:a="http://schemas.openxmlformats.org/drawingml/2006/main" lang="en-US" sz="4400" dirty="0">
              <a:latin typeface="Times New Roman" pitchFamily="18" charset="0"/>
              <a:cs typeface="Times New Roman" pitchFamily="18" charset="0"/>
            </a:endParaRPr>
          </a:p>
          <a:p>
            <a:pPr xmlns:a="http://schemas.openxmlformats.org/drawingml/2006/main">
              <a:lnSpc>
                <a:spcPct val="110000"/>
              </a:lnSpc>
              <a:bidi/>
            </a:pPr>
            <a:r xmlns:a="http://schemas.openxmlformats.org/drawingml/2006/main">
              <a:rPr lang="ar" sz="4400" dirty="0">
                <a:latin typeface="Times New Roman" pitchFamily="18" charset="0"/>
                <a:cs typeface="Times New Roman" pitchFamily="18" charset="0"/>
              </a:rPr>
              <a:t>تسرب دم الجنين ذو العامل الرايزيسي الإيجابي إلى الدورة الدموية للأم ذات العامل الرايزيسي السلبي، مما يدفع جسمها إلى الاستجابة عن طريق إنتاج أجسام مضادة لتدمير كريات الدم الحمراء ذات العامل الرايزيسي الإيجابي.</a:t>
            </a:r>
          </a:p>
          <a:p>
            <a:pPr xmlns:a="http://schemas.openxmlformats.org/drawingml/2006/main">
              <a:lnSpc>
                <a:spcPct val="110000"/>
              </a:lnSpc>
              <a:bidi/>
            </a:pPr>
            <a:r xmlns:a="http://schemas.openxmlformats.org/drawingml/2006/main">
              <a:rPr lang="ar" sz="4400" dirty="0">
                <a:latin typeface="Times New Roman" pitchFamily="18" charset="0"/>
                <a:cs typeface="Times New Roman" pitchFamily="18" charset="0"/>
              </a:rPr>
              <a:t>مع الحمل اللاحق، تعبر الأجسام المضادة التي تحملها المرأة ضد الدم الإيجابي لعامل Rh المشيمة وتدمر كريات الدم الحمراء الإيجابية لعامل Rh لدى الجنين قبل ولادة الطفل.</a:t>
            </a:r>
          </a:p>
          <a:p>
            <a:pPr>
              <a:buFont typeface="Wingdings" pitchFamily="2" charset="2"/>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817034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عدم توافق Rh</a:t>
            </a:r>
            <a:br xmlns:a="http://schemas.openxmlformats.org/drawingml/2006/main">
              <a:rPr lang="en-US" sz="6000" b="1" dirty="0">
                <a:solidFill>
                  <a:srgbClr val="C00000"/>
                </a:solidFill>
                <a:latin typeface="Times New Roman" pitchFamily="18" charset="0"/>
                <a:cs typeface="Times New Roman" pitchFamily="18" charset="0"/>
              </a:rPr>
            </a:b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dirty="0"/>
          </a:p>
        </p:txBody>
      </p:sp>
      <p:sp>
        <p:nvSpPr>
          <p:cNvPr id="406531" name="Content Placeholder 2"/>
          <p:cNvSpPr>
            <a:spLocks noGrp="1"/>
          </p:cNvSpPr>
          <p:nvPr>
            <p:ph idx="1"/>
          </p:nvPr>
        </p:nvSpPr>
        <p:spPr>
          <a:xfrm>
            <a:off x="164892" y="1600200"/>
            <a:ext cx="12027108" cy="5029200"/>
          </a:xfrm>
        </p:spPr>
        <p:txBody>
          <a:bodyPr>
            <a:normAutofit fontScale="92500" lnSpcReduction="10000"/>
          </a:bodyPr>
          <a:lstStyle/>
          <a:p>
            <a:pPr xmlns:a="http://schemas.openxmlformats.org/drawingml/2006/main">
              <a:buFont typeface="Wingdings" pitchFamily="2" charset="2"/>
              <a:buNone/>
              <a:bidi/>
            </a:pPr>
            <a:r xmlns:a="http://schemas.openxmlformats.org/drawingml/2006/main">
              <a:rPr lang="ar" sz="5400" b="1" dirty="0">
                <a:latin typeface="Times New Roman" pitchFamily="18" charset="0"/>
                <a:cs typeface="Times New Roman" pitchFamily="18" charset="0"/>
              </a:rPr>
              <a:t>2- داء الكريات </a:t>
            </a:r>
            <a:r xmlns:a="http://schemas.openxmlformats.org/drawingml/2006/main">
              <a:rPr lang="ar" sz="5400" b="1" dirty="0" err="1">
                <a:latin typeface="Times New Roman" pitchFamily="18" charset="0"/>
                <a:cs typeface="Times New Roman" pitchFamily="18" charset="0"/>
              </a:rPr>
              <a:t>الحمراء الجنيني</a:t>
            </a:r>
            <a:endParaRPr xmlns:a="http://schemas.openxmlformats.org/drawingml/2006/main" lang="en-US" sz="5400" dirty="0">
              <a:latin typeface="Times New Roman" pitchFamily="18" charset="0"/>
              <a:cs typeface="Times New Roman" pitchFamily="18" charset="0"/>
            </a:endParaRPr>
          </a:p>
          <a:p>
            <a:pPr xmlns:a="http://schemas.openxmlformats.org/drawingml/2006/main">
              <a:lnSpc>
                <a:spcPct val="11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يحدث عندما تعبر الأجسام المضادة لـ Rh الأمومية المشيمة وتدمر كريات الدم الحمراء للجنين</a:t>
            </a:r>
          </a:p>
          <a:p>
            <a:pPr xmlns:a="http://schemas.openxmlformats.org/drawingml/2006/main">
              <a:lnSpc>
                <a:spcPct val="11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يتطلب إعطاء RhoGAM في الأسبوع 28 وخلال 72 ساعة من الولادة للأم</a:t>
            </a:r>
          </a:p>
          <a:p>
            <a:pPr>
              <a:buFont typeface="Wingdings" pitchFamily="2" charset="2"/>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689837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2-Erythroblastosis Fetalis‬‏">
            <a:extLst>
              <a:ext uri="{FF2B5EF4-FFF2-40B4-BE49-F238E27FC236}">
                <a16:creationId xmlns:a16="http://schemas.microsoft.com/office/drawing/2014/main" id="{6F04962B-FE7D-4D8C-B47C-F23BE425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321" y="381000"/>
            <a:ext cx="983354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a:solidFill>
            <a:schemeClr val="bg1"/>
          </a:solidFill>
        </p:spPr>
        <p:txBody>
          <a:bodyPr>
            <a:noAutofit/>
          </a:bodyPr>
          <a:lstStyle/>
          <a:p>
            <a:pPr xmlns:a="http://schemas.openxmlformats.org/drawingml/2006/main">
              <a:defRPr/>
              <a:bidi/>
            </a:pP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عدم توافق Rh</a:t>
            </a:r>
            <a:br xmlns:a="http://schemas.openxmlformats.org/drawingml/2006/main">
              <a:rPr lang="en-US" sz="5400" b="1" dirty="0">
                <a:solidFill>
                  <a:srgbClr val="C00000"/>
                </a:solidFill>
                <a:latin typeface="Times New Roman" pitchFamily="18" charset="0"/>
                <a:cs typeface="Times New Roman" pitchFamily="18" charset="0"/>
              </a:rPr>
            </a:b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dirty="0"/>
          </a:p>
        </p:txBody>
      </p:sp>
      <p:sp>
        <p:nvSpPr>
          <p:cNvPr id="408579" name="Content Placeholder 2"/>
          <p:cNvSpPr>
            <a:spLocks noGrp="1"/>
          </p:cNvSpPr>
          <p:nvPr>
            <p:ph idx="1"/>
          </p:nvPr>
        </p:nvSpPr>
        <p:spPr>
          <a:xfrm>
            <a:off x="0" y="1600200"/>
            <a:ext cx="12052092" cy="5257800"/>
          </a:xfrm>
        </p:spPr>
        <p:txBody>
          <a:bodyPr/>
          <a:lstStyle/>
          <a:p>
            <a:pPr xmlns:a="http://schemas.openxmlformats.org/drawingml/2006/main">
              <a:buFont typeface="Wingdings" pitchFamily="2" charset="2"/>
              <a:buNone/>
              <a:bidi/>
            </a:pPr>
            <a:r xmlns:a="http://schemas.openxmlformats.org/drawingml/2006/main">
              <a:rPr lang="ar" sz="3600" b="1" dirty="0">
                <a:latin typeface="Times New Roman" pitchFamily="18" charset="0"/>
                <a:cs typeface="Times New Roman" pitchFamily="18" charset="0"/>
              </a:rPr>
              <a:t>2- داء الكريات </a:t>
            </a:r>
            <a:r xmlns:a="http://schemas.openxmlformats.org/drawingml/2006/main">
              <a:rPr lang="ar" sz="3600" b="1" dirty="0" err="1">
                <a:latin typeface="Times New Roman" pitchFamily="18" charset="0"/>
                <a:cs typeface="Times New Roman" pitchFamily="18" charset="0"/>
              </a:rPr>
              <a:t>الحمراء الجنيني</a:t>
            </a:r>
            <a:endParaRPr xmlns:a="http://schemas.openxmlformats.org/drawingml/2006/main" lang="en-US" sz="36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-يتم إعطاؤه أيضًا بعد بزل السلى، وإذا تعرضت المرأة لنزيف أثناء الحمل</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-يجب إجراء اختبارات تقييم الجنين طوال فترة الحمل</a:t>
            </a:r>
          </a:p>
          <a:p>
            <a:pPr xmlns:a="http://schemas.openxmlformats.org/drawingml/2006/main">
              <a:buFont typeface="Wingdings" pitchFamily="2" charset="2"/>
              <a:buNone/>
              <a:bidi/>
            </a:pPr>
            <a:r xmlns:a="http://schemas.openxmlformats.org/drawingml/2006/main">
              <a:rPr lang="ar" sz="3600" dirty="0">
                <a:latin typeface="Times New Roman" pitchFamily="18" charset="0"/>
                <a:cs typeface="Times New Roman" pitchFamily="18" charset="0"/>
              </a:rPr>
              <a:t>-قد يتم إجراء نقل دم داخل الرحم للجنين المصاب بفقر الدم الشديد</a:t>
            </a:r>
          </a:p>
        </p:txBody>
      </p:sp>
    </p:spTree>
    <p:extLst>
      <p:ext uri="{BB962C8B-B14F-4D97-AF65-F5344CB8AC3E}">
        <p14:creationId xmlns:p14="http://schemas.microsoft.com/office/powerpoint/2010/main" val="95662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39" y="0"/>
            <a:ext cx="11062740" cy="1676400"/>
          </a:xfrm>
          <a:solidFill>
            <a:schemeClr val="bg1"/>
          </a:solidFill>
        </p:spPr>
        <p:txBody>
          <a:bodyPr>
            <a:noAutofit/>
          </a:bodyPr>
          <a:lstStyle/>
          <a:p>
            <a:pPr xmlns:a="http://schemas.openxmlformats.org/drawingml/2006/main">
              <a:defRP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أمراض صمام القلب أثناء الحمل</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531459" name="Content Placeholder 2"/>
          <p:cNvSpPr>
            <a:spLocks noGrp="1"/>
          </p:cNvSpPr>
          <p:nvPr>
            <p:ph idx="1"/>
          </p:nvPr>
        </p:nvSpPr>
        <p:spPr>
          <a:xfrm>
            <a:off x="119921" y="1676400"/>
            <a:ext cx="12072079" cy="5105400"/>
          </a:xfrm>
        </p:spPr>
        <p:txBody>
          <a:bodyPr>
            <a:noAutofit/>
          </a:bodyPr>
          <a:lstStyle/>
          <a:p>
            <a:r xmlns:a="http://schemas.openxmlformats.org/drawingml/2006/main">
              <a:rPr lang="ar" sz="4400" dirty="0">
                <a:latin typeface="Times New Roman" pitchFamily="18" charset="0"/>
                <a:cs typeface="Times New Roman" pitchFamily="18" charset="0"/>
              </a:rPr>
              <a:t>وهو عبارة عن تلف أو خلل في واحد أو أكثر من صمامات القلب.</a:t>
            </a:r>
          </a:p>
          <a:p>
            <a:r xmlns:a="http://schemas.openxmlformats.org/drawingml/2006/main">
              <a:rPr lang="ar" sz="4400" dirty="0">
                <a:latin typeface="Times New Roman" pitchFamily="18" charset="0"/>
                <a:cs typeface="Times New Roman" pitchFamily="18" charset="0"/>
              </a:rPr>
              <a:t>في أغلب الأحيان يكون الصمام التاجي تالفًا.</a:t>
            </a:r>
          </a:p>
          <a:p>
            <a:r xmlns:a="http://schemas.openxmlformats.org/drawingml/2006/main">
              <a:rPr lang="ar" sz="4400" dirty="0">
                <a:latin typeface="Times New Roman" pitchFamily="18" charset="0"/>
                <a:cs typeface="Times New Roman" pitchFamily="18" charset="0"/>
              </a:rPr>
              <a:t>السبب الرئيسي لأمراض صمام القلب هو في أغلب الأحيان الحمى الروماتيزمية أثناء الطفولة.</a:t>
            </a:r>
          </a:p>
        </p:txBody>
      </p:sp>
    </p:spTree>
    <p:extLst>
      <p:ext uri="{BB962C8B-B14F-4D97-AF65-F5344CB8AC3E}">
        <p14:creationId xmlns:p14="http://schemas.microsoft.com/office/powerpoint/2010/main" val="6148855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850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6- رعاية المرأة الحامل المصابة بارتفاع ضغط الدم الناتج عن الحمل.</a:t>
            </a:r>
            <a:br xmlns:a="http://schemas.openxmlformats.org/drawingml/2006/main">
              <a:rPr lang="en-US"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xmlns:a="http://schemas.openxmlformats.org/drawingml/2006/main" lang="en-US" sz="9600" dirty="0">
              <a:solidFill>
                <a:srgbClr val="C00000"/>
              </a:solidFill>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3726748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0"/>
            <a:ext cx="11632367" cy="1600200"/>
          </a:xfrm>
          <a:solidFill>
            <a:schemeClr val="bg1"/>
          </a:solidFill>
        </p:spPr>
        <p:txBody>
          <a:bodyPr>
            <a:noAutofit/>
          </a:bodyPr>
          <a:lstStyle/>
          <a:p>
            <a:r xmlns:a="http://schemas.openxmlformats.org/drawingml/2006/main">
              <a:rPr lang="ar" sz="5400" b="1" dirty="0">
                <a:solidFill>
                  <a:srgbClr val="C00000"/>
                </a:solidFill>
                <a:latin typeface="Times New Roman" pitchFamily="18" charset="0"/>
                <a:cs typeface="Times New Roman" pitchFamily="18" charset="0"/>
              </a:rPr>
              <a:t>اضطرابات ارتفاع ضغط الدم أثناء الحمل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46787" name="Content Placeholder 2"/>
          <p:cNvSpPr>
            <a:spLocks noGrp="1"/>
          </p:cNvSpPr>
          <p:nvPr>
            <p:ph idx="1"/>
          </p:nvPr>
        </p:nvSpPr>
        <p:spPr>
          <a:xfrm>
            <a:off x="134911" y="1600200"/>
            <a:ext cx="11917181" cy="5257800"/>
          </a:xfrm>
        </p:spPr>
        <p:txBody>
          <a:bodyPr>
            <a:normAutofit/>
          </a:bodyPr>
          <a:lstStyle/>
          <a:p>
            <a:r xmlns:a="http://schemas.openxmlformats.org/drawingml/2006/main">
              <a:rPr lang="ar" sz="3600" dirty="0">
                <a:latin typeface="Times New Roman" pitchFamily="18" charset="0"/>
                <a:cs typeface="Times New Roman" pitchFamily="18" charset="0"/>
              </a:rPr>
              <a:t>ضغط الدم الطبيعي هو &gt;140/90 ملم زئبق</a:t>
            </a:r>
          </a:p>
          <a:p>
            <a:r xmlns:a="http://schemas.openxmlformats.org/drawingml/2006/main">
              <a:rPr lang="ar" sz="3600" dirty="0">
                <a:latin typeface="Times New Roman" pitchFamily="18" charset="0"/>
                <a:cs typeface="Times New Roman" pitchFamily="18" charset="0"/>
              </a:rPr>
              <a:t>يتم تعريف ارتفاع ضغط الدم أثناء الحمل بأنه ضغط دم أقل من 140/ 90 ملم زئبق</a:t>
            </a:r>
          </a:p>
          <a:p>
            <a:r xmlns:a="http://schemas.openxmlformats.org/drawingml/2006/main">
              <a:rPr lang="ar" sz="3600" dirty="0">
                <a:latin typeface="Times New Roman" pitchFamily="18" charset="0"/>
                <a:cs typeface="Times New Roman" pitchFamily="18" charset="0"/>
              </a:rPr>
              <a:t>غالبًا ما يكون ارتفاع ضغط الدم مصحوبًا بالوذمة والبيلة البروتينية.</a:t>
            </a:r>
          </a:p>
          <a:p>
            <a:r xmlns:a="http://schemas.openxmlformats.org/drawingml/2006/main">
              <a:rPr lang="ar" sz="3600" dirty="0">
                <a:latin typeface="Times New Roman" pitchFamily="18" charset="0"/>
                <a:cs typeface="Times New Roman" pitchFamily="18" charset="0"/>
              </a:rPr>
              <a:t>وذمة </a:t>
            </a:r>
            <a:r xmlns:a="http://schemas.openxmlformats.org/drawingml/2006/main">
              <a:rPr lang="ar" sz="3600" dirty="0" err="1">
                <a:latin typeface="Times New Roman" pitchFamily="18" charset="0"/>
                <a:cs typeface="Times New Roman" pitchFamily="18" charset="0"/>
              </a:rPr>
              <a:t>حول العين </a:t>
            </a:r>
            <a:r xmlns:a="http://schemas.openxmlformats.org/drawingml/2006/main">
              <a:rPr lang="ar" sz="3600" dirty="0">
                <a:latin typeface="Times New Roman" pitchFamily="18" charset="0"/>
                <a:cs typeface="Times New Roman" pitchFamily="18" charset="0"/>
              </a:rPr>
              <a:t>واليدين.</a:t>
            </a:r>
          </a:p>
          <a:p>
            <a:r xmlns:a="http://schemas.openxmlformats.org/drawingml/2006/main">
              <a:rPr lang="ar" sz="3600" dirty="0">
                <a:latin typeface="Times New Roman" pitchFamily="18" charset="0"/>
                <a:cs typeface="Times New Roman" pitchFamily="18" charset="0"/>
              </a:rPr>
              <a:t>يتم تحديد شدة الوذمة من خلال الضغط على المنطقة المتورمة وقياس عمق الغمازة التي يتركها الإصبع</a:t>
            </a:r>
          </a:p>
          <a:p>
            <a:pPr>
              <a:buFont typeface="Wingdings" pitchFamily="2" charset="2"/>
              <a:buNone/>
            </a:pPr>
            <a:endParaRPr lang="en-US" dirty="0">
              <a:latin typeface="Times New Roman" pitchFamily="18" charset="0"/>
              <a:cs typeface="Times New Roman" pitchFamily="18" charset="0"/>
            </a:endParaRPr>
          </a:p>
          <a:p>
            <a:pPr>
              <a:buFont typeface="Wingdings" pitchFamily="2" charset="2"/>
              <a:buNone/>
            </a:pPr>
            <a:endParaRPr lang="en-US"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42640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30" name="Object 2"/>
          <p:cNvGraphicFramePr>
            <a:graphicFrameLocks noChangeAspect="1"/>
          </p:cNvGraphicFramePr>
          <p:nvPr>
            <p:extLst>
              <p:ext uri="{D42A27DB-BD31-4B8C-83A1-F6EECF244321}">
                <p14:modId xmlns:p14="http://schemas.microsoft.com/office/powerpoint/2010/main" val="3949868002"/>
              </p:ext>
            </p:extLst>
          </p:nvPr>
        </p:nvGraphicFramePr>
        <p:xfrm>
          <a:off x="104931" y="382249"/>
          <a:ext cx="11932171" cy="6093502"/>
        </p:xfrm>
        <a:graphic>
          <a:graphicData uri="http://schemas.openxmlformats.org/presentationml/2006/ole">
            <mc:AlternateContent xmlns:mc="http://schemas.openxmlformats.org/markup-compatibility/2006">
              <mc:Choice xmlns:v="urn:schemas-microsoft-com:vml" Requires="v">
                <p:oleObj name="Photo Editor Photo" r:id="rId2" imgW="13076190" imgH="3362794" progId="">
                  <p:embed/>
                </p:oleObj>
              </mc:Choice>
              <mc:Fallback>
                <p:oleObj name="Photo Editor Photo" r:id="rId2" imgW="13076190" imgH="3362794" progId="">
                  <p:embed/>
                  <p:pic>
                    <p:nvPicPr>
                      <p:cNvPr id="2529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1" y="382249"/>
                        <a:ext cx="11932171" cy="6093502"/>
                      </a:xfrm>
                      <a:prstGeom prst="rect">
                        <a:avLst/>
                      </a:prstGeom>
                      <a:noFill/>
                      <a:ln>
                        <a:noFill/>
                      </a:ln>
                    </p:spPr>
                  </p:pic>
                </p:oleObj>
              </mc:Fallback>
            </mc:AlternateContent>
          </a:graphicData>
        </a:graphic>
      </p:graphicFrame>
      <p:sp>
        <p:nvSpPr>
          <p:cNvPr id="5" name="Title 1"/>
          <p:cNvSpPr>
            <a:spLocks noGrp="1"/>
          </p:cNvSpPr>
          <p:nvPr>
            <p:ph type="title"/>
          </p:nvPr>
        </p:nvSpPr>
        <p:spPr>
          <a:xfrm>
            <a:off x="1524000" y="0"/>
            <a:ext cx="3048000" cy="1143000"/>
          </a:xfrm>
        </p:spPr>
        <p:txBody>
          <a:bodyPr>
            <a:normAutofit fontScale="90000"/>
          </a:bodyPr>
          <a:lstStyle/>
          <a:p>
            <a:pPr xmlns:a="http://schemas.openxmlformats.org/drawingml/2006/main">
              <a:defRPr/>
              <a:bidi/>
            </a:pPr>
            <a:r xmlns:a="http://schemas.openxmlformats.org/drawingml/2006/main">
              <a:rPr lang="ar" sz="8000" dirty="0">
                <a:latin typeface="Times New Roman" pitchFamily="18" charset="0"/>
                <a:cs typeface="Times New Roman" pitchFamily="18" charset="0"/>
              </a:rPr>
              <a:t>الوذمة</a:t>
            </a:r>
          </a:p>
        </p:txBody>
      </p:sp>
    </p:spTree>
    <p:extLst>
      <p:ext uri="{BB962C8B-B14F-4D97-AF65-F5344CB8AC3E}">
        <p14:creationId xmlns:p14="http://schemas.microsoft.com/office/powerpoint/2010/main" val="4121910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0"/>
            <a:ext cx="10338216"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اضطرابات ارتفاع ضغط الدم أثناء الحمل</a:t>
            </a:r>
            <a:endParaRPr xmlns:a="http://schemas.openxmlformats.org/drawingml/2006/main" lang="en-US" sz="5400" dirty="0">
              <a:latin typeface="Times New Roman" pitchFamily="18" charset="0"/>
              <a:cs typeface="Times New Roman" pitchFamily="18" charset="0"/>
            </a:endParaRPr>
          </a:p>
        </p:txBody>
      </p:sp>
      <p:sp>
        <p:nvSpPr>
          <p:cNvPr id="253955" name="Content Placeholder 2"/>
          <p:cNvSpPr>
            <a:spLocks noGrp="1"/>
          </p:cNvSpPr>
          <p:nvPr>
            <p:ph idx="1"/>
          </p:nvPr>
        </p:nvSpPr>
        <p:spPr>
          <a:xfrm>
            <a:off x="0" y="1676400"/>
            <a:ext cx="11902190" cy="5181600"/>
          </a:xfrm>
        </p:spPr>
        <p:txBody>
          <a:bodyPr>
            <a:normAutofit/>
          </a:bodyPr>
          <a:lstStyle/>
          <a:p>
            <a:r xmlns:a="http://schemas.openxmlformats.org/drawingml/2006/main">
              <a:rPr lang="ar" sz="4000" dirty="0">
                <a:latin typeface="Times New Roman" pitchFamily="18" charset="0"/>
                <a:cs typeface="Times New Roman" pitchFamily="18" charset="0"/>
              </a:rPr>
              <a:t>البيلة البروتينية هي وجود كمية زائدة من البروتين في البول.</a:t>
            </a:r>
          </a:p>
          <a:p>
            <a:r xmlns:a="http://schemas.openxmlformats.org/drawingml/2006/main">
              <a:rPr lang="ar" sz="4000" dirty="0">
                <a:latin typeface="Times New Roman" pitchFamily="18" charset="0"/>
                <a:cs typeface="Times New Roman" pitchFamily="18" charset="0"/>
              </a:rPr>
              <a:t>عادة لا يحتوي البول على البروتين</a:t>
            </a:r>
          </a:p>
          <a:p>
            <a:r xmlns:a="http://schemas.openxmlformats.org/drawingml/2006/main">
              <a:rPr lang="ar" sz="4000" dirty="0">
                <a:latin typeface="Times New Roman" pitchFamily="18" charset="0"/>
                <a:cs typeface="Times New Roman" pitchFamily="18" charset="0"/>
              </a:rPr>
              <a:t>إن وجود أثر للبروتين في البول ليس أمرا غير طبيعي.</a:t>
            </a:r>
          </a:p>
          <a:p>
            <a:r xmlns:a="http://schemas.openxmlformats.org/drawingml/2006/main">
              <a:rPr lang="ar" sz="4000" dirty="0">
                <a:latin typeface="Times New Roman" pitchFamily="18" charset="0"/>
                <a:cs typeface="Times New Roman" pitchFamily="18" charset="0"/>
              </a:rPr>
              <a:t>يتم تشخيص وجود البروتين في البول أثناء الحمل عند وجود 1+ أو أكثر من البروتين كما يتم قياسه بشريط الكاشف ( </a:t>
            </a:r>
            <a:r xmlns:a="http://schemas.openxmlformats.org/drawingml/2006/main">
              <a:rPr lang="ar" sz="4000" dirty="0" err="1">
                <a:latin typeface="Times New Roman" pitchFamily="18" charset="0"/>
                <a:cs typeface="Times New Roman" pitchFamily="18" charset="0"/>
              </a:rPr>
              <a:t>Uristix </a:t>
            </a:r>
            <a:r xmlns:a="http://schemas.openxmlformats.org/drawingml/2006/main">
              <a:rPr lang="ar" sz="4000" dirty="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636368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482465"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اضطرابات ارتفاع ضغط الدم أثناء الحمل</a:t>
            </a:r>
            <a:endParaRPr xmlns:a="http://schemas.openxmlformats.org/drawingml/2006/main" lang="en-US" sz="5400" dirty="0">
              <a:latin typeface="Times New Roman" pitchFamily="18" charset="0"/>
              <a:cs typeface="Times New Roman" pitchFamily="18" charset="0"/>
            </a:endParaRPr>
          </a:p>
        </p:txBody>
      </p:sp>
      <p:sp>
        <p:nvSpPr>
          <p:cNvPr id="258051" name="Content Placeholder 2"/>
          <p:cNvSpPr>
            <a:spLocks noGrp="1"/>
          </p:cNvSpPr>
          <p:nvPr>
            <p:ph idx="1"/>
          </p:nvPr>
        </p:nvSpPr>
        <p:spPr>
          <a:xfrm>
            <a:off x="254833" y="1676400"/>
            <a:ext cx="11482465" cy="5181600"/>
          </a:xfrm>
        </p:spPr>
        <p:txBody>
          <a:bodyPr>
            <a:normAutofit/>
          </a:bodyPr>
          <a:lstStyle/>
          <a:p>
            <a:pPr xmlns:a="http://schemas.openxmlformats.org/drawingml/2006/main">
              <a:buFont typeface="Wingdings" pitchFamily="2" charset="2"/>
              <a:buNone/>
              <a:bidi/>
            </a:pPr>
            <a:r xmlns:a="http://schemas.openxmlformats.org/drawingml/2006/main">
              <a:rPr lang="ar" sz="5400" dirty="0">
                <a:solidFill>
                  <a:srgbClr val="C00000"/>
                </a:solidFill>
                <a:latin typeface="Times New Roman" pitchFamily="18" charset="0"/>
                <a:cs typeface="Times New Roman" pitchFamily="18" charset="0"/>
              </a:rPr>
              <a:t>تصنيف البروتين في البول</a:t>
            </a:r>
          </a:p>
          <a:p>
            <a:r xmlns:a="http://schemas.openxmlformats.org/drawingml/2006/main">
              <a:rPr lang="ar" sz="5400" b="1" dirty="0">
                <a:latin typeface="Times New Roman" pitchFamily="18" charset="0"/>
                <a:cs typeface="Times New Roman" pitchFamily="18" charset="0"/>
              </a:rPr>
              <a:t>أثر (0.1 جم/ل) غير مهم</a:t>
            </a:r>
          </a:p>
          <a:p>
            <a:r xmlns:a="http://schemas.openxmlformats.org/drawingml/2006/main">
              <a:rPr lang="ar" sz="5400" dirty="0">
                <a:latin typeface="Times New Roman" pitchFamily="18" charset="0"/>
                <a:cs typeface="Times New Roman" pitchFamily="18" charset="0"/>
              </a:rPr>
              <a:t>1+ = 0.3 جرام/لتر</a:t>
            </a:r>
          </a:p>
          <a:p>
            <a:r xmlns:a="http://schemas.openxmlformats.org/drawingml/2006/main">
              <a:rPr lang="ar" sz="5400" dirty="0">
                <a:latin typeface="Times New Roman" pitchFamily="18" charset="0"/>
                <a:cs typeface="Times New Roman" pitchFamily="18" charset="0"/>
              </a:rPr>
              <a:t>2+ = 1.0 جرام/لتر</a:t>
            </a:r>
          </a:p>
          <a:p>
            <a:r xmlns:a="http://schemas.openxmlformats.org/drawingml/2006/main">
              <a:rPr lang="ar" sz="5400" dirty="0">
                <a:latin typeface="Times New Roman" pitchFamily="18" charset="0"/>
                <a:cs typeface="Times New Roman" pitchFamily="18" charset="0"/>
              </a:rPr>
              <a:t>3+ = 3.0 جرام/لتر</a:t>
            </a:r>
          </a:p>
          <a:p>
            <a:r xmlns:a="http://schemas.openxmlformats.org/drawingml/2006/main">
              <a:rPr lang="ar" sz="5400" dirty="0">
                <a:latin typeface="Times New Roman" pitchFamily="18" charset="0"/>
                <a:cs typeface="Times New Roman" pitchFamily="18" charset="0"/>
              </a:rPr>
              <a:t>4+ = 10 جرام/لتر</a:t>
            </a:r>
          </a:p>
        </p:txBody>
      </p:sp>
    </p:spTree>
    <p:extLst>
      <p:ext uri="{BB962C8B-B14F-4D97-AF65-F5344CB8AC3E}">
        <p14:creationId xmlns:p14="http://schemas.microsoft.com/office/powerpoint/2010/main" val="14304994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11749791"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تصنيف اضطرابات ارتفاع ضغط الدم أثناء الحمل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60099" name="Content Placeholder 2"/>
          <p:cNvSpPr>
            <a:spLocks noGrp="1"/>
          </p:cNvSpPr>
          <p:nvPr>
            <p:ph idx="1"/>
          </p:nvPr>
        </p:nvSpPr>
        <p:spPr>
          <a:xfrm>
            <a:off x="152399" y="1676400"/>
            <a:ext cx="11285095" cy="5181600"/>
          </a:xfrm>
        </p:spPr>
        <p:txBody>
          <a:bodyPr>
            <a:normAutofit/>
          </a:bodyPr>
          <a:lstStyle/>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1) ارتفاع ضغط الدم المزمن،</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2) تسمم الحمل</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3) تسمم الحمل</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4) ارتفاع ضغط الدم الحملي</a:t>
            </a: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221986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43" y="0"/>
            <a:ext cx="11032761" cy="1600200"/>
          </a:xfrm>
          <a:solidFill>
            <a:schemeClr val="bg1"/>
          </a:solidFill>
        </p:spPr>
        <p:txBody>
          <a:bodyPr>
            <a:normAutofit/>
          </a:bodyPr>
          <a:lstStyle/>
          <a:p>
            <a:pPr xmlns:a="http://schemas.openxmlformats.org/drawingml/2006/main" algn="ctr">
              <a:defRPr/>
              <a:bidi/>
            </a:pPr>
            <a:r xmlns:a="http://schemas.openxmlformats.org/drawingml/2006/main">
              <a:rPr lang="ar" sz="5400" b="1" dirty="0">
                <a:solidFill>
                  <a:srgbClr val="C00000"/>
                </a:solidFill>
                <a:latin typeface="Times New Roman" pitchFamily="18" charset="0"/>
                <a:cs typeface="Times New Roman" pitchFamily="18" charset="0"/>
              </a:rPr>
              <a:t>ارتفاع إنزيمات الكبد وانخفاض الصفائح الدموية </a:t>
            </a:r>
            <a:r xmlns:a="http://schemas.openxmlformats.org/drawingml/2006/main">
              <a:rPr lang="ar" sz="5400" b="1" dirty="0">
                <a:solidFill>
                  <a:srgbClr val="C00000"/>
                </a:solidFill>
                <a:latin typeface="Times New Roman" pitchFamily="18" charset="0"/>
                <a:cs typeface="Times New Roman" pitchFamily="18" charset="0"/>
              </a:rPr>
              <a:t>متلازمة </a:t>
            </a:r>
            <a:r xmlns:a="http://schemas.openxmlformats.org/drawingml/2006/main">
              <a:rPr lang="ar" sz="5400" b="1" i="1" dirty="0">
                <a:solidFill>
                  <a:srgbClr val="C00000"/>
                </a:solidFill>
                <a:latin typeface="Times New Roman" pitchFamily="18" charset="0"/>
                <a:cs typeface="Times New Roman" pitchFamily="18" charset="0"/>
              </a:rPr>
              <a:t>هيلب </a:t>
            </a:r>
            <a:r xmlns:a="http://schemas.openxmlformats.org/drawingml/2006/main">
              <a:rPr lang="ar" sz="5400" dirty="0">
                <a:latin typeface="Times New Roman" pitchFamily="18" charset="0"/>
                <a:cs typeface="Times New Roman" pitchFamily="18" charset="0"/>
              </a:rPr>
              <a:t>:</a:t>
            </a:r>
          </a:p>
        </p:txBody>
      </p:sp>
      <p:sp>
        <p:nvSpPr>
          <p:cNvPr id="261123" name="Content Placeholder 2"/>
          <p:cNvSpPr>
            <a:spLocks noGrp="1"/>
          </p:cNvSpPr>
          <p:nvPr>
            <p:ph idx="1"/>
          </p:nvPr>
        </p:nvSpPr>
        <p:spPr>
          <a:xfrm>
            <a:off x="389743" y="1676400"/>
            <a:ext cx="11632368" cy="5181600"/>
          </a:xfrm>
        </p:spPr>
        <p:txBody>
          <a:bodyPr>
            <a:normAutofit/>
          </a:bodyPr>
          <a:lstStyle/>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هو أحد أشكال هرمون النمو الذي يتضمن:</a:t>
            </a: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انحلال </a:t>
            </a:r>
            <a:r xmlns:a="http://schemas.openxmlformats.org/drawingml/2006/main">
              <a:rPr lang="ar" sz="5400" b="1" dirty="0">
                <a:latin typeface="Times New Roman" pitchFamily="18" charset="0"/>
                <a:cs typeface="Times New Roman" pitchFamily="18" charset="0"/>
              </a:rPr>
              <a:t>الدم</a:t>
            </a:r>
            <a:r xmlns:a="http://schemas.openxmlformats.org/drawingml/2006/main">
              <a:rPr lang="ar" sz="5400" b="1" dirty="0">
                <a:latin typeface="Times New Roman" pitchFamily="18" charset="0"/>
                <a:cs typeface="Times New Roman" pitchFamily="18" charset="0"/>
              </a:rPr>
              <a:t> </a:t>
            </a:r>
            <a:endParaRPr xmlns:a="http://schemas.openxmlformats.org/drawingml/2006/main" lang="en-US" sz="54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مرتفع </a:t>
            </a:r>
            <a:r xmlns:a="http://schemas.openxmlformats.org/drawingml/2006/main">
              <a:rPr lang="ar" sz="5400" b="1" dirty="0">
                <a:latin typeface="Times New Roman" pitchFamily="18" charset="0"/>
                <a:cs typeface="Times New Roman" pitchFamily="18" charset="0"/>
              </a:rPr>
              <a:t>EL</a:t>
            </a:r>
            <a:r xmlns:a="http://schemas.openxmlformats.org/drawingml/2006/main">
              <a:rPr lang="ar" sz="5400" b="1" dirty="0">
                <a:latin typeface="Times New Roman" pitchFamily="18" charset="0"/>
                <a:cs typeface="Times New Roman" pitchFamily="18" charset="0"/>
              </a:rPr>
              <a:t> </a:t>
            </a:r>
            <a:r xmlns:a="http://schemas.openxmlformats.org/drawingml/2006/main">
              <a:rPr lang="ar" sz="5400" dirty="0">
                <a:latin typeface="Times New Roman" pitchFamily="18" charset="0"/>
                <a:cs typeface="Times New Roman" pitchFamily="18" charset="0"/>
              </a:rPr>
              <a:t>إنزيمات الكبد</a:t>
            </a:r>
            <a:r xmlns:a="http://schemas.openxmlformats.org/drawingml/2006/main">
              <a:rPr lang="ar" sz="5400" b="1" dirty="0">
                <a:latin typeface="Times New Roman" pitchFamily="18" charset="0"/>
                <a:cs typeface="Times New Roman" pitchFamily="18" charset="0"/>
              </a:rPr>
              <a:t> </a:t>
            </a:r>
            <a:endParaRPr xmlns:a="http://schemas.openxmlformats.org/drawingml/2006/main" lang="en-US" sz="5400" dirty="0">
              <a:latin typeface="Times New Roman" pitchFamily="18" charset="0"/>
              <a:cs typeface="Times New Roman" pitchFamily="18" charset="0"/>
            </a:endParaRPr>
          </a:p>
          <a:p>
            <a:pPr xmlns:a="http://schemas.openxmlformats.org/drawingml/2006/main">
              <a:buFont typeface="Wingdings" pitchFamily="2" charset="2"/>
              <a:buNone/>
              <a:bidi/>
            </a:pPr>
            <a:r xmlns:a="http://schemas.openxmlformats.org/drawingml/2006/main">
              <a:rPr lang="ar" sz="5400" dirty="0">
                <a:latin typeface="Times New Roman" pitchFamily="18" charset="0"/>
                <a:cs typeface="Times New Roman" pitchFamily="18" charset="0"/>
              </a:rPr>
              <a:t>انخفاض الصفائح </a:t>
            </a:r>
            <a:endParaRPr xmlns:a="http://schemas.openxmlformats.org/drawingml/2006/main" lang="en-US" sz="5400" dirty="0">
              <a:latin typeface="Times New Roman" pitchFamily="18" charset="0"/>
              <a:cs typeface="Times New Roman" pitchFamily="18" charset="0"/>
            </a:endParaRPr>
            <a:r xmlns:a="http://schemas.openxmlformats.org/drawingml/2006/main">
              <a:rPr lang="ar" sz="5400" b="1" dirty="0">
                <a:latin typeface="Times New Roman" pitchFamily="18" charset="0"/>
                <a:cs typeface="Times New Roman" pitchFamily="18" charset="0"/>
              </a:rPr>
              <a:t>الدموية</a:t>
            </a:r>
          </a:p>
        </p:txBody>
      </p:sp>
    </p:spTree>
    <p:extLst>
      <p:ext uri="{BB962C8B-B14F-4D97-AF65-F5344CB8AC3E}">
        <p14:creationId xmlns:p14="http://schemas.microsoft.com/office/powerpoint/2010/main" val="20703122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91" y="0"/>
            <a:ext cx="10142806" cy="1600200"/>
          </a:xfrm>
          <a:solidFill>
            <a:schemeClr val="bg1"/>
          </a:solidFill>
        </p:spPr>
        <p:txBody>
          <a:bodyPr>
            <a:norm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1. </a:t>
            </a:r>
            <a:r xmlns:a="http://schemas.openxmlformats.org/drawingml/2006/main">
              <a:rPr lang="ar" sz="5400" b="1" dirty="0">
                <a:solidFill>
                  <a:srgbClr val="C00000"/>
                </a:solidFill>
                <a:latin typeface="Times New Roman" pitchFamily="18" charset="0"/>
                <a:cs typeface="Times New Roman" pitchFamily="18" charset="0"/>
              </a:rPr>
              <a:t>) ارتفاع ضغط الدم المزمن</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63171" name="Content Placeholder 2"/>
          <p:cNvSpPr>
            <a:spLocks noGrp="1"/>
          </p:cNvSpPr>
          <p:nvPr>
            <p:ph idx="1"/>
          </p:nvPr>
        </p:nvSpPr>
        <p:spPr>
          <a:xfrm>
            <a:off x="126609" y="1676400"/>
            <a:ext cx="11901267" cy="5181600"/>
          </a:xfrm>
        </p:spPr>
        <p:txBody>
          <a:bodyPr/>
          <a:lstStyle/>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ارتفاع ضغط الدم مع أو بدون </a:t>
            </a:r>
            <a:r xmlns:a="http://schemas.openxmlformats.org/drawingml/2006/main">
              <a:rPr lang="ar" sz="4400" u="sng" dirty="0">
                <a:latin typeface="Times New Roman" pitchFamily="18" charset="0"/>
                <a:cs typeface="Times New Roman" pitchFamily="18" charset="0"/>
              </a:rPr>
              <a:t>بروتينية في </a:t>
            </a:r>
            <a:r xmlns:a="http://schemas.openxmlformats.org/drawingml/2006/main">
              <a:rPr lang="ar" sz="4400" dirty="0">
                <a:latin typeface="Times New Roman" pitchFamily="18" charset="0"/>
                <a:cs typeface="Times New Roman" pitchFamily="18" charset="0"/>
              </a:rPr>
              <a:t>البول</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تعاني المريضة من ارتفاع ضغط الدم خلال النصف الأول من الحمل </a:t>
            </a:r>
            <a:r xmlns:a="http://schemas.openxmlformats.org/drawingml/2006/main">
              <a:rPr lang="ar" sz="4000" dirty="0">
                <a:latin typeface="Times New Roman" pitchFamily="18" charset="0"/>
                <a:cs typeface="Times New Roman" pitchFamily="18" charset="0"/>
              </a:rPr>
              <a:t>.</a:t>
            </a:r>
          </a:p>
          <a:p>
            <a:pPr xmlns:a="http://schemas.openxmlformats.org/drawingml/2006/main" algn="ctr">
              <a:buFont typeface="Wingdings" pitchFamily="2" charset="2"/>
              <a:buChar char="q"/>
              <a:bidi/>
            </a:pPr>
            <a:r xmlns:a="http://schemas.openxmlformats.org/drawingml/2006/main">
              <a:rPr lang="ar" sz="4000" dirty="0">
                <a:latin typeface="Times New Roman" pitchFamily="18" charset="0"/>
                <a:cs typeface="Times New Roman" pitchFamily="18" charset="0"/>
              </a:rPr>
              <a:t>أو أنها أصيبت به قبل الحمل.</a:t>
            </a:r>
          </a:p>
          <a:p>
            <a:pPr xmlns:a="http://schemas.openxmlformats.org/drawingml/2006/main" algn="ctr">
              <a:buFont typeface="Wingdings" pitchFamily="2" charset="2"/>
              <a:buChar char="q"/>
              <a:bidi/>
            </a:pPr>
            <a:r xmlns:a="http://schemas.openxmlformats.org/drawingml/2006/main">
              <a:rPr lang="ar" sz="4000" dirty="0" err="1">
                <a:latin typeface="Times New Roman" pitchFamily="18" charset="0"/>
                <a:cs typeface="Times New Roman" pitchFamily="18" charset="0"/>
              </a:rPr>
              <a:t>ضغط الدم </a:t>
            </a:r>
            <a:r xmlns:a="http://schemas.openxmlformats.org/drawingml/2006/main">
              <a:rPr lang="ar" sz="4000" dirty="0">
                <a:latin typeface="Times New Roman" pitchFamily="18" charset="0"/>
                <a:cs typeface="Times New Roman" pitchFamily="18" charset="0"/>
              </a:rPr>
              <a:t>أكثر من 140/90 ملم زئبق قبل الحمل</a:t>
            </a:r>
          </a:p>
          <a:p>
            <a:pPr algn="ctr">
              <a:buFont typeface="Wingdings" pitchFamily="2" charset="2"/>
              <a:buChar char="q"/>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982262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sz="4800" b="1" dirty="0">
                <a:solidFill>
                  <a:srgbClr val="C00000"/>
                </a:solidFill>
                <a:latin typeface="Times New Roman" pitchFamily="18" charset="0"/>
                <a:cs typeface="Times New Roman" pitchFamily="18" charset="0"/>
              </a:rPr>
              <a:t>1. </a:t>
            </a:r>
            <a:r xmlns:a="http://schemas.openxmlformats.org/drawingml/2006/main">
              <a:rPr lang="ar" sz="5400" b="1" dirty="0">
                <a:solidFill>
                  <a:srgbClr val="C00000"/>
                </a:solidFill>
                <a:latin typeface="Times New Roman" pitchFamily="18" charset="0"/>
                <a:cs typeface="Times New Roman" pitchFamily="18" charset="0"/>
              </a:rPr>
              <a:t>) ارتفاع ضغط الدم المزمن مع تداخل </a:t>
            </a:r>
            <a:r xmlns:a="http://schemas.openxmlformats.org/drawingml/2006/main">
              <a:rPr lang="ar" sz="5400" b="1" dirty="0" err="1">
                <a:solidFill>
                  <a:srgbClr val="C00000"/>
                </a:solidFill>
                <a:latin typeface="Times New Roman" pitchFamily="18" charset="0"/>
                <a:cs typeface="Times New Roman" pitchFamily="18" charset="0"/>
              </a:rPr>
              <a:t>تسمم الحمل</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66243" name="Content Placeholder 2"/>
          <p:cNvSpPr>
            <a:spLocks noGrp="1"/>
          </p:cNvSpPr>
          <p:nvPr>
            <p:ph idx="1"/>
          </p:nvPr>
        </p:nvSpPr>
        <p:spPr>
          <a:xfrm>
            <a:off x="126609" y="1676400"/>
            <a:ext cx="11830929" cy="5181600"/>
          </a:xfrm>
        </p:spPr>
        <p:txBody>
          <a:bodyPr>
            <a:normAutofit fontScale="62500" lnSpcReduction="20000"/>
          </a:bodyPr>
          <a:lstStyle/>
          <a:p>
            <a:pPr xmlns:a="http://schemas.openxmlformats.org/drawingml/2006/main" algn="just">
              <a:lnSpc>
                <a:spcPct val="120000"/>
              </a:lnSpc>
              <a:bidi/>
            </a:pPr>
            <a:r xmlns:a="http://schemas.openxmlformats.org/drawingml/2006/main">
              <a:rPr lang="ar" sz="6500" dirty="0">
                <a:latin typeface="Times New Roman" pitchFamily="18" charset="0"/>
                <a:cs typeface="Times New Roman" pitchFamily="18" charset="0"/>
              </a:rPr>
              <a:t>ارتفاع ضغط الدم الذي يظهر خلال النصف الأول من الحمل والذي يتفاقم بسبب ظهور البروتين في البول خلال النصف الثاني من الحمل.</a:t>
            </a:r>
          </a:p>
          <a:p>
            <a:pPr xmlns:a="http://schemas.openxmlformats.org/drawingml/2006/main" algn="just">
              <a:lnSpc>
                <a:spcPct val="120000"/>
              </a:lnSpc>
              <a:bidi/>
            </a:pPr>
            <a:r xmlns:a="http://schemas.openxmlformats.org/drawingml/2006/main">
              <a:rPr lang="ar" sz="6500" dirty="0">
                <a:latin typeface="Times New Roman" pitchFamily="18" charset="0"/>
                <a:cs typeface="Times New Roman" pitchFamily="18" charset="0"/>
              </a:rPr>
              <a:t>تغيير الدواء إلى ألفا ميثيل دوبا ( </a:t>
            </a:r>
            <a:r xmlns:a="http://schemas.openxmlformats.org/drawingml/2006/main">
              <a:rPr lang="ar" sz="6500" dirty="0" err="1">
                <a:latin typeface="Times New Roman" pitchFamily="18" charset="0"/>
                <a:cs typeface="Times New Roman" pitchFamily="18" charset="0"/>
              </a:rPr>
              <a:t>الدوميت </a:t>
            </a:r>
            <a:r xmlns:a="http://schemas.openxmlformats.org/drawingml/2006/main">
              <a:rPr lang="ar" sz="6500" dirty="0">
                <a:latin typeface="Times New Roman" pitchFamily="18" charset="0"/>
                <a:cs typeface="Times New Roman" pitchFamily="18" charset="0"/>
              </a:rPr>
              <a:t>) 500 ملغ كل 8 ساعات.</a:t>
            </a:r>
          </a:p>
          <a:p>
            <a:pPr xmlns:a="http://schemas.openxmlformats.org/drawingml/2006/main" algn="just">
              <a:lnSpc>
                <a:spcPct val="120000"/>
              </a:lnSpc>
              <a:bidi/>
            </a:pPr>
            <a:r xmlns:a="http://schemas.openxmlformats.org/drawingml/2006/main">
              <a:rPr lang="ar" sz="6500" dirty="0" err="1">
                <a:latin typeface="Times New Roman" pitchFamily="18" charset="0"/>
                <a:cs typeface="Times New Roman" pitchFamily="18" charset="0"/>
              </a:rPr>
              <a:t>الأدوية </a:t>
            </a:r>
            <a:r xmlns:a="http://schemas.openxmlformats.org/drawingml/2006/main">
              <a:rPr lang="ar" sz="6500" dirty="0">
                <a:latin typeface="Times New Roman" pitchFamily="18" charset="0"/>
                <a:cs typeface="Times New Roman" pitchFamily="18" charset="0"/>
              </a:rPr>
              <a:t>الخافضة للضغط الأخرى </a:t>
            </a:r>
            <a:r xmlns:a="http://schemas.openxmlformats.org/drawingml/2006/main">
              <a:rPr lang="ar" sz="6500" dirty="0">
                <a:latin typeface="Times New Roman" pitchFamily="18" charset="0"/>
                <a:cs typeface="Times New Roman" pitchFamily="18" charset="0"/>
              </a:rPr>
              <a:t>(مثل مدرات البول، وحاصرات بيتا، ومثبطات الإنزيم المحول للأنجيوتنسين).</a:t>
            </a:r>
          </a:p>
        </p:txBody>
      </p:sp>
    </p:spTree>
    <p:extLst>
      <p:ext uri="{BB962C8B-B14F-4D97-AF65-F5344CB8AC3E}">
        <p14:creationId xmlns:p14="http://schemas.microsoft.com/office/powerpoint/2010/main" val="2996255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827" y="0"/>
            <a:ext cx="11085342" cy="1600200"/>
          </a:xfrm>
          <a:solidFill>
            <a:schemeClr val="bg1"/>
          </a:solidFill>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2.) ارتفاع ضغط الدم أثناء الحمل </a:t>
            </a:r>
            <a:r xmlns:a="http://schemas.openxmlformats.org/drawingml/2006/main">
              <a:rPr lang="ar" sz="4800" dirty="0">
                <a:solidFill>
                  <a:srgbClr val="C00000"/>
                </a:solidFill>
                <a:latin typeface="Times New Roman" pitchFamily="18" charset="0"/>
                <a:cs typeface="Times New Roman" pitchFamily="18" charset="0"/>
              </a:rPr>
              <a:t>( </a:t>
            </a:r>
            <a:r xmlns:a="http://schemas.openxmlformats.org/drawingml/2006/main">
              <a:rPr lang="ar" sz="4800" b="1" dirty="0">
                <a:solidFill>
                  <a:srgbClr val="C00000"/>
                </a:solidFill>
                <a:latin typeface="Times New Roman" pitchFamily="18" charset="0"/>
                <a:cs typeface="Times New Roman" pitchFamily="18" charset="0"/>
              </a:rPr>
              <a:t>ارتفاع ضغط الدم الناجم عن الحمل </a:t>
            </a:r>
            <a:r xmlns:a="http://schemas.openxmlformats.org/drawingml/2006/main">
              <a:rPr lang="ar" sz="4000" b="1" dirty="0">
                <a:solidFill>
                  <a:srgbClr val="C00000"/>
                </a:solidFill>
                <a:latin typeface="Times New Roman" pitchFamily="18" charset="0"/>
                <a:cs typeface="Times New Roman" pitchFamily="18" charset="0"/>
              </a:rPr>
              <a:t>)</a:t>
            </a:r>
            <a:endParaRPr xmlns:a="http://schemas.openxmlformats.org/drawingml/2006/main" lang="en-US" sz="4000" dirty="0">
              <a:solidFill>
                <a:srgbClr val="C00000"/>
              </a:solidFill>
              <a:latin typeface="Times New Roman" pitchFamily="18" charset="0"/>
              <a:cs typeface="Times New Roman" pitchFamily="18" charset="0"/>
            </a:endParaRPr>
          </a:p>
        </p:txBody>
      </p:sp>
      <p:sp>
        <p:nvSpPr>
          <p:cNvPr id="274435" name="Content Placeholder 2"/>
          <p:cNvSpPr>
            <a:spLocks noGrp="1"/>
          </p:cNvSpPr>
          <p:nvPr>
            <p:ph idx="1"/>
          </p:nvPr>
        </p:nvSpPr>
        <p:spPr>
          <a:xfrm>
            <a:off x="1" y="1752600"/>
            <a:ext cx="11943470" cy="5105400"/>
          </a:xfrm>
        </p:spPr>
        <p:txBody>
          <a:bodyPr/>
          <a:lstStyle/>
          <a:p>
            <a:r xmlns:a="http://schemas.openxmlformats.org/drawingml/2006/main">
              <a:rPr lang="ar" sz="4000" dirty="0">
                <a:latin typeface="Times New Roman" pitchFamily="18" charset="0"/>
                <a:cs typeface="Times New Roman" pitchFamily="18" charset="0"/>
              </a:rPr>
              <a:t>يظهر هرمون النمو في النصف الثاني من الحمل.</a:t>
            </a:r>
          </a:p>
          <a:p>
            <a:r xmlns:a="http://schemas.openxmlformats.org/drawingml/2006/main">
              <a:rPr lang="ar" sz="4000" dirty="0">
                <a:latin typeface="Times New Roman" pitchFamily="18" charset="0"/>
                <a:cs typeface="Times New Roman" pitchFamily="18" charset="0"/>
              </a:rPr>
              <a:t>لا يصاحبه بيلة بروتينية</a:t>
            </a:r>
          </a:p>
          <a:p>
            <a:r xmlns:a="http://schemas.openxmlformats.org/drawingml/2006/main">
              <a:rPr lang="ar" sz="4000" dirty="0">
                <a:latin typeface="Times New Roman" pitchFamily="18" charset="0"/>
                <a:cs typeface="Times New Roman" pitchFamily="18" charset="0"/>
              </a:rPr>
              <a:t>يجب على المريض فحص البول بحثًا عن البروتين يوميًا في المنزل</a:t>
            </a:r>
          </a:p>
          <a:p>
            <a:r xmlns:a="http://schemas.openxmlformats.org/drawingml/2006/main">
              <a:rPr lang="ar" sz="4000" dirty="0">
                <a:latin typeface="Times New Roman" pitchFamily="18" charset="0"/>
                <a:cs typeface="Times New Roman" pitchFamily="18" charset="0"/>
              </a:rPr>
              <a:t>لا توجد حاجة إلى تحقيقات خاصة.</a:t>
            </a:r>
          </a:p>
          <a:p>
            <a:r xmlns:a="http://schemas.openxmlformats.org/drawingml/2006/main">
              <a:rPr lang="ar" sz="4000" dirty="0">
                <a:latin typeface="Times New Roman" pitchFamily="18" charset="0"/>
                <a:cs typeface="Times New Roman" pitchFamily="18" charset="0"/>
              </a:rPr>
              <a:t>علاج ألفا ميثيل دوبا 500 ملغ لمدة 8 ساعات</a:t>
            </a:r>
          </a:p>
        </p:txBody>
      </p:sp>
    </p:spTree>
    <p:extLst>
      <p:ext uri="{BB962C8B-B14F-4D97-AF65-F5344CB8AC3E}">
        <p14:creationId xmlns:p14="http://schemas.microsoft.com/office/powerpoint/2010/main" val="123344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90" y="0"/>
            <a:ext cx="11852220" cy="1676400"/>
          </a:xfrm>
          <a:solidFill>
            <a:schemeClr val="bg1"/>
          </a:solidFill>
        </p:spPr>
        <p:txBody>
          <a:bodyPr>
            <a:noAutofit/>
          </a:bodyPr>
          <a:lstStyle/>
          <a:p>
            <a:pPr xmlns:a="http://schemas.openxmlformats.org/drawingml/2006/main" algn="ctr">
              <a:defRP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 </a:t>
            </a: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أمراض صمام القلب أثناء الحمل</a:t>
            </a: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endParaRPr>
          </a:p>
        </p:txBody>
      </p:sp>
      <p:sp>
        <p:nvSpPr>
          <p:cNvPr id="532483" name="Content Placeholder 2"/>
          <p:cNvSpPr>
            <a:spLocks noGrp="1"/>
          </p:cNvSpPr>
          <p:nvPr>
            <p:ph idx="1"/>
          </p:nvPr>
        </p:nvSpPr>
        <p:spPr>
          <a:xfrm>
            <a:off x="169890" y="1676400"/>
            <a:ext cx="12022110" cy="5181600"/>
          </a:xfrm>
        </p:spPr>
        <p:txBody>
          <a:bodyPr>
            <a:normAutofit/>
          </a:bodyPr>
          <a:lstStyle/>
          <a:p>
            <a:pPr xmlns:a="http://schemas.openxmlformats.org/drawingml/2006/main" algn="ctr">
              <a:defRPr/>
              <a:bidi/>
            </a:pPr>
            <a:r xmlns:a="http://schemas.openxmlformats.org/drawingml/2006/main">
              <a:rPr lang="ar" sz="4800" dirty="0">
                <a:latin typeface="Times New Roman" pitchFamily="18" charset="0"/>
                <a:cs typeface="Times New Roman" pitchFamily="18" charset="0"/>
              </a:rPr>
              <a:t>قد يؤدي عدم تشخيص مرض صمام القلب وعدم العلاج المناسب إلى مضاعفات خطيرة:</a:t>
            </a:r>
          </a:p>
          <a:p>
            <a:pPr xmlns:a="http://schemas.openxmlformats.org/drawingml/2006/main" algn="ctr">
              <a:defRPr/>
              <a:bidi/>
            </a:pPr>
            <a:r xmlns:a="http://schemas.openxmlformats.org/drawingml/2006/main">
              <a:rPr lang="ar" sz="4800" dirty="0">
                <a:latin typeface="Times New Roman" pitchFamily="18" charset="0"/>
                <a:cs typeface="Times New Roman" pitchFamily="18" charset="0"/>
              </a:rPr>
              <a:t>قصور القلب مما يسبب الوذمة الرئوية والتي قد تهدد حياة المريض.</a:t>
            </a:r>
          </a:p>
          <a:p>
            <a:pPr algn="ctr">
              <a:buFont typeface="Wingdings" pitchFamily="2" charset="2"/>
              <a:buNone/>
              <a:defRPr/>
            </a:pPr>
            <a:endParaRPr lang="en-US" sz="4800" dirty="0">
              <a:latin typeface="Times New Roman" pitchFamily="18" charset="0"/>
              <a:cs typeface="Times New Roman" pitchFamily="18" charset="0"/>
            </a:endParaRPr>
          </a:p>
          <a:p>
            <a:pPr marL="0" indent="0">
              <a:buNone/>
              <a:defRPr/>
            </a:pPr>
            <a:endParaRPr lang="en-US" sz="4800" dirty="0"/>
          </a:p>
        </p:txBody>
      </p:sp>
    </p:spTree>
    <p:extLst>
      <p:ext uri="{BB962C8B-B14F-4D97-AF65-F5344CB8AC3E}">
        <p14:creationId xmlns:p14="http://schemas.microsoft.com/office/powerpoint/2010/main" val="12198730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lgn="ctr">
              <a:bidi/>
            </a:pPr>
            <a:r xmlns:a="http://schemas.openxmlformats.org/drawingml/2006/main">
              <a:rPr lang="ar" sz="6600" b="1" dirty="0">
                <a:solidFill>
                  <a:srgbClr val="C00000"/>
                </a:solidFill>
                <a:latin typeface="Times New Roman" pitchFamily="18" charset="0"/>
                <a:cs typeface="Times New Roman" pitchFamily="18" charset="0"/>
              </a:rPr>
              <a:t>3. </a:t>
            </a:r>
            <a:r xmlns:a="http://schemas.openxmlformats.org/drawingml/2006/main">
              <a:rPr lang="ar" sz="6600" dirty="0">
                <a:solidFill>
                  <a:srgbClr val="C00000"/>
                </a:solidFill>
                <a:latin typeface="Times New Roman" pitchFamily="18" charset="0"/>
                <a:cs typeface="Times New Roman" pitchFamily="18" charset="0"/>
              </a:rPr>
              <a:t>) </a:t>
            </a:r>
            <a:r xmlns:a="http://schemas.openxmlformats.org/drawingml/2006/main">
              <a:rPr lang="ar" sz="6600" b="1" dirty="0" err="1">
                <a:solidFill>
                  <a:srgbClr val="C00000"/>
                </a:solidFill>
                <a:latin typeface="Times New Roman" pitchFamily="18" charset="0"/>
                <a:cs typeface="Times New Roman" pitchFamily="18" charset="0"/>
              </a:rPr>
              <a:t>تسمم </a:t>
            </a:r>
            <a:endParaRPr xmlns:a="http://schemas.openxmlformats.org/drawingml/2006/main" lang="en-US" sz="6600" dirty="0">
              <a:solidFill>
                <a:srgbClr val="C00000"/>
              </a:solidFill>
              <a:latin typeface="Times New Roman" pitchFamily="18" charset="0"/>
              <a:cs typeface="Times New Roman" pitchFamily="18" charset="0"/>
            </a:endParaRPr>
            <a:r xmlns:a="http://schemas.openxmlformats.org/drawingml/2006/main">
              <a:rPr lang="ar" sz="6600" b="1" dirty="0">
                <a:solidFill>
                  <a:srgbClr val="C00000"/>
                </a:solidFill>
                <a:latin typeface="Times New Roman" pitchFamily="18" charset="0"/>
                <a:cs typeface="Times New Roman" pitchFamily="18" charset="0"/>
              </a:rPr>
              <a:t>الحمل</a:t>
            </a:r>
          </a:p>
        </p:txBody>
      </p:sp>
      <p:sp>
        <p:nvSpPr>
          <p:cNvPr id="280579" name="Content Placeholder 2"/>
          <p:cNvSpPr>
            <a:spLocks noGrp="1"/>
          </p:cNvSpPr>
          <p:nvPr>
            <p:ph idx="1"/>
          </p:nvPr>
        </p:nvSpPr>
        <p:spPr>
          <a:xfrm>
            <a:off x="140677" y="1676400"/>
            <a:ext cx="11943471" cy="5181600"/>
          </a:xfrm>
        </p:spPr>
        <p:txBody>
          <a:bodyPr>
            <a:normAutofit/>
          </a:bodyPr>
          <a:lstStyle/>
          <a:p>
            <a:r xmlns:a="http://schemas.openxmlformats.org/drawingml/2006/main">
              <a:rPr lang="ar" sz="4800" dirty="0">
                <a:latin typeface="Times New Roman" pitchFamily="18" charset="0"/>
                <a:cs typeface="Times New Roman" pitchFamily="18" charset="0"/>
              </a:rPr>
              <a:t>وهو أمر شائع وخطير ويسبب وفاة الأم والجنين.</a:t>
            </a:r>
          </a:p>
          <a:p>
            <a:r xmlns:a="http://schemas.openxmlformats.org/drawingml/2006/main">
              <a:rPr lang="ar" sz="4000" dirty="0">
                <a:latin typeface="Times New Roman" pitchFamily="18" charset="0"/>
                <a:cs typeface="Times New Roman" pitchFamily="18" charset="0"/>
              </a:rPr>
              <a:t>يظهر في النصف الثاني من الحمل مع ارتفاع ضغط الدم والوذمة والبيلة البروتينية </a:t>
            </a:r>
            <a:r xmlns:a="http://schemas.openxmlformats.org/drawingml/2006/main">
              <a:rPr lang="ar" sz="4000" u="sng" dirty="0">
                <a:latin typeface="Times New Roman" pitchFamily="18" charset="0"/>
                <a:cs typeface="Times New Roman" pitchFamily="18" charset="0"/>
              </a:rPr>
              <a:t>(&gt; </a:t>
            </a:r>
            <a:r xmlns:a="http://schemas.openxmlformats.org/drawingml/2006/main">
              <a:rPr lang="ar" sz="4000" dirty="0">
                <a:latin typeface="Times New Roman" pitchFamily="18" charset="0"/>
                <a:cs typeface="Times New Roman" pitchFamily="18" charset="0"/>
              </a:rPr>
              <a:t>20 أسبوعًا)</a:t>
            </a:r>
          </a:p>
          <a:p>
            <a:r xmlns:a="http://schemas.openxmlformats.org/drawingml/2006/main">
              <a:rPr lang="ar" sz="4000" dirty="0">
                <a:latin typeface="Times New Roman" pitchFamily="18" charset="0"/>
                <a:cs typeface="Times New Roman" pitchFamily="18" charset="0"/>
              </a:rPr>
              <a:t>قد يظهر أثناء الحمل أو </a:t>
            </a:r>
            <a:r xmlns:a="http://schemas.openxmlformats.org/drawingml/2006/main">
              <a:rPr lang="ar" sz="4000" dirty="0" err="1">
                <a:latin typeface="Times New Roman" pitchFamily="18" charset="0"/>
                <a:cs typeface="Times New Roman" pitchFamily="18" charset="0"/>
              </a:rPr>
              <a:t>الولادة </a:t>
            </a:r>
            <a:r xmlns:a="http://schemas.openxmlformats.org/drawingml/2006/main">
              <a:rPr lang="ar" sz="4000" dirty="0">
                <a:latin typeface="Times New Roman" pitchFamily="18" charset="0"/>
                <a:cs typeface="Times New Roman" pitchFamily="18" charset="0"/>
              </a:rPr>
              <a:t>أو </a:t>
            </a:r>
            <a:r xmlns:a="http://schemas.openxmlformats.org/drawingml/2006/main">
              <a:rPr lang="ar" sz="4000" dirty="0" err="1">
                <a:latin typeface="Times New Roman" pitchFamily="18" charset="0"/>
                <a:cs typeface="Times New Roman" pitchFamily="18" charset="0"/>
              </a:rPr>
              <a:t>النفاس </a:t>
            </a:r>
            <a:r xmlns:a="http://schemas.openxmlformats.org/drawingml/2006/main">
              <a:rPr lang="ar" sz="4000" dirty="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543174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10053711"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3.) </a:t>
            </a:r>
            <a:r xmlns:a="http://schemas.openxmlformats.org/drawingml/2006/main">
              <a:rPr lang="ar" sz="5400" b="1" dirty="0">
                <a:solidFill>
                  <a:srgbClr val="C00000"/>
                </a:solidFill>
                <a:latin typeface="Times New Roman" pitchFamily="18" charset="0"/>
                <a:cs typeface="Times New Roman" pitchFamily="18" charset="0"/>
              </a:rPr>
              <a:t>مضاعفات </a:t>
            </a:r>
            <a:r xmlns:a="http://schemas.openxmlformats.org/drawingml/2006/main">
              <a:rPr lang="ar" sz="5400" b="1" dirty="0" err="1">
                <a:solidFill>
                  <a:srgbClr val="C00000"/>
                </a:solidFill>
                <a:latin typeface="Times New Roman" pitchFamily="18" charset="0"/>
                <a:cs typeface="Times New Roman" pitchFamily="18" charset="0"/>
              </a:rPr>
              <a:t>تسمم الحمل</a:t>
            </a:r>
          </a:p>
        </p:txBody>
      </p:sp>
      <p:sp>
        <p:nvSpPr>
          <p:cNvPr id="284675" name="Content Placeholder 2"/>
          <p:cNvSpPr>
            <a:spLocks noGrp="1"/>
          </p:cNvSpPr>
          <p:nvPr>
            <p:ph idx="1"/>
          </p:nvPr>
        </p:nvSpPr>
        <p:spPr>
          <a:xfrm>
            <a:off x="253218" y="1676400"/>
            <a:ext cx="11816862" cy="5181600"/>
          </a:xfrm>
        </p:spPr>
        <p:txBody>
          <a:bodyPr>
            <a:normAutofit fontScale="85000" lnSpcReduction="20000"/>
          </a:bodyPr>
          <a:lstStyle/>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وفاة الأم</a:t>
            </a:r>
          </a:p>
          <a:p>
            <a:pPr xmlns:a="http://schemas.openxmlformats.org/drawingml/2006/main">
              <a:buFont typeface="Wingdings" pitchFamily="2" charset="2"/>
              <a:buChar char="§"/>
              <a:defRPr/>
              <a:bidi/>
            </a:pPr>
            <a:r xmlns:a="http://schemas.openxmlformats.org/drawingml/2006/main">
              <a:rPr lang="ar" sz="4700" dirty="0" err="1">
                <a:latin typeface="Times New Roman" pitchFamily="18" charset="0"/>
                <a:cs typeface="Times New Roman" pitchFamily="18" charset="0"/>
              </a:rPr>
              <a:t>داخل المخ</a:t>
            </a:r>
            <a:r xmlns:a="http://schemas.openxmlformats.org/drawingml/2006/main">
              <a:rPr lang="ar" sz="4700" dirty="0">
                <a:latin typeface="Times New Roman" pitchFamily="18" charset="0"/>
                <a:cs typeface="Times New Roman" pitchFamily="18" charset="0"/>
              </a:rPr>
              <a:t> </a:t>
            </a:r>
            <a:r xmlns:a="http://schemas.openxmlformats.org/drawingml/2006/main">
              <a:rPr lang="ar" sz="4700" dirty="0" err="1">
                <a:latin typeface="Times New Roman" pitchFamily="18" charset="0"/>
                <a:cs typeface="Times New Roman" pitchFamily="18" charset="0"/>
              </a:rPr>
              <a:t>نزيف </a:t>
            </a:r>
            <a:r xmlns:a="http://schemas.openxmlformats.org/drawingml/2006/main">
              <a:rPr lang="ar" sz="4700" dirty="0">
                <a:latin typeface="Times New Roman" pitchFamily="18" charset="0"/>
                <a:cs typeface="Times New Roman" pitchFamily="18" charset="0"/>
              </a:rPr>
              <a:t>.</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تسمم الحمل.</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النوبات</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الوذمة الرئوية</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الفشل الكلوي الحاد</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الولادة المبكرة</a:t>
            </a:r>
          </a:p>
          <a:p>
            <a:pPr xmlns:a="http://schemas.openxmlformats.org/drawingml/2006/main">
              <a:buFont typeface="Wingdings" pitchFamily="2" charset="2"/>
              <a:buChar char="§"/>
              <a:defRPr/>
              <a:bidi/>
            </a:pPr>
            <a:r xmlns:a="http://schemas.openxmlformats.org/drawingml/2006/main">
              <a:rPr lang="ar" sz="4700" dirty="0" err="1">
                <a:latin typeface="Times New Roman" pitchFamily="18" charset="0"/>
                <a:cs typeface="Times New Roman" pitchFamily="18" charset="0"/>
              </a:rPr>
              <a:t>انفصال </a:t>
            </a:r>
            <a:r xmlns:a="http://schemas.openxmlformats.org/drawingml/2006/main">
              <a:rPr lang="ar" sz="4700" dirty="0">
                <a:latin typeface="Times New Roman" pitchFamily="18" charset="0"/>
                <a:cs typeface="Times New Roman" pitchFamily="18" charset="0"/>
              </a:rPr>
              <a:t>المشيمة</a:t>
            </a:r>
          </a:p>
          <a:p>
            <a:pPr xmlns:a="http://schemas.openxmlformats.org/drawingml/2006/main">
              <a:buFont typeface="Wingdings" pitchFamily="2" charset="2"/>
              <a:buChar char="§"/>
              <a:defRPr/>
              <a:bidi/>
            </a:pPr>
            <a:r xmlns:a="http://schemas.openxmlformats.org/drawingml/2006/main">
              <a:rPr lang="ar" sz="4700" dirty="0">
                <a:latin typeface="Times New Roman" pitchFamily="18" charset="0"/>
                <a:cs typeface="Times New Roman" pitchFamily="18" charset="0"/>
              </a:rPr>
              <a:t>مدينة دبي للإنترنت</a:t>
            </a:r>
          </a:p>
          <a:p>
            <a:pPr>
              <a:buFont typeface="Wingdings" pitchFamily="2" charset="2"/>
              <a:buNone/>
              <a:defRPr/>
            </a:pPr>
            <a:endParaRPr lang="en-US" sz="4000" dirty="0">
              <a:latin typeface="Times New Roman" pitchFamily="18" charset="0"/>
              <a:cs typeface="Times New Roman" pitchFamily="18" charset="0"/>
            </a:endParaRPr>
          </a:p>
          <a:p>
            <a:pPr>
              <a:buFont typeface="Wingdings" pitchFamily="2" charset="2"/>
              <a:buNone/>
              <a:defRPr/>
            </a:pPr>
            <a:endParaRPr lang="en-US" sz="4000" dirty="0">
              <a:latin typeface="Times New Roman" pitchFamily="18" charset="0"/>
              <a:cs typeface="Times New Roman" pitchFamily="18" charset="0"/>
            </a:endParaRPr>
          </a:p>
          <a:p>
            <a:pPr>
              <a:buFont typeface="Wingdings" pitchFamily="2" charset="2"/>
              <a:buNone/>
              <a:defRPr/>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079397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3" y="0"/>
            <a:ext cx="11718388" cy="1600200"/>
          </a:xfrm>
          <a:solidFill>
            <a:schemeClr val="bg1"/>
          </a:solidFill>
        </p:spPr>
        <p:txBody>
          <a:bodyPr>
            <a:normAutofit/>
          </a:bodyPr>
          <a:lstStyle/>
          <a:p>
            <a:pPr xmlns:a="http://schemas.openxmlformats.org/drawingml/2006/main" algn="ctr">
              <a:defRPr/>
              <a:bidi/>
            </a:pPr>
            <a:r xmlns:a="http://schemas.openxmlformats.org/drawingml/2006/main">
              <a:rPr lang="ar" sz="4800" b="1" dirty="0">
                <a:solidFill>
                  <a:srgbClr val="C00000"/>
                </a:solidFill>
                <a:latin typeface="Times New Roman" pitchFamily="18" charset="0"/>
                <a:cs typeface="Times New Roman" pitchFamily="18" charset="0"/>
              </a:rPr>
              <a:t>3.) تصنيف شدة </a:t>
            </a:r>
            <a:r xmlns:a="http://schemas.openxmlformats.org/drawingml/2006/main">
              <a:rPr lang="ar" sz="4800" b="1" dirty="0" err="1">
                <a:solidFill>
                  <a:srgbClr val="C00000"/>
                </a:solidFill>
                <a:latin typeface="Times New Roman" pitchFamily="18" charset="0"/>
                <a:cs typeface="Times New Roman" pitchFamily="18" charset="0"/>
              </a:rPr>
              <a:t>تسمم الحمل </a:t>
            </a:r>
            <a:r xmlns:a="http://schemas.openxmlformats.org/drawingml/2006/main">
              <a:rPr lang="ar" sz="4800" b="1" dirty="0">
                <a:solidFill>
                  <a:srgbClr val="C00000"/>
                </a:solidFill>
                <a:latin typeface="Times New Roman" pitchFamily="18" charset="0"/>
                <a:cs typeface="Times New Roman" pitchFamily="18" charset="0"/>
              </a:rPr>
              <a:t>حسب</a:t>
            </a:r>
          </a:p>
        </p:txBody>
      </p:sp>
      <p:sp>
        <p:nvSpPr>
          <p:cNvPr id="290819" name="Content Placeholder 2"/>
          <p:cNvSpPr>
            <a:spLocks noGrp="1"/>
          </p:cNvSpPr>
          <p:nvPr>
            <p:ph idx="1"/>
          </p:nvPr>
        </p:nvSpPr>
        <p:spPr>
          <a:xfrm>
            <a:off x="225083" y="1600200"/>
            <a:ext cx="11718388" cy="5257800"/>
          </a:xfrm>
        </p:spPr>
        <p:txBody>
          <a:bodyPr>
            <a:normAutofit/>
          </a:bodyPr>
          <a:lstStyle/>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أ- ضغط الدم</a:t>
            </a:r>
          </a:p>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ب- كمية البروتين في البول.</a:t>
            </a:r>
          </a:p>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ج-علامات وأعراض </a:t>
            </a:r>
            <a:r xmlns:a="http://schemas.openxmlformats.org/drawingml/2006/main">
              <a:rPr lang="ar" sz="4800" dirty="0" err="1">
                <a:latin typeface="Times New Roman" pitchFamily="18" charset="0"/>
                <a:cs typeface="Times New Roman" pitchFamily="18" charset="0"/>
              </a:rPr>
              <a:t>تسمم الحمل </a:t>
            </a:r>
            <a:r xmlns:a="http://schemas.openxmlformats.org/drawingml/2006/main">
              <a:rPr lang="ar" sz="4800" dirty="0">
                <a:latin typeface="Times New Roman" pitchFamily="18" charset="0"/>
                <a:cs typeface="Times New Roman" pitchFamily="18" charset="0"/>
              </a:rPr>
              <a:t>.</a:t>
            </a:r>
          </a:p>
          <a:p>
            <a:pPr xmlns:a="http://schemas.openxmlformats.org/drawingml/2006/main" algn="ctr">
              <a:buFont typeface="Wingdings" pitchFamily="2" charset="2"/>
              <a:buNone/>
              <a:bidi/>
            </a:pPr>
            <a:r xmlns:a="http://schemas.openxmlformats.org/drawingml/2006/main">
              <a:rPr lang="ar" sz="4800" dirty="0">
                <a:latin typeface="Times New Roman" pitchFamily="18" charset="0"/>
                <a:cs typeface="Times New Roman" pitchFamily="18" charset="0"/>
              </a:rPr>
              <a:t>د-وجود تشنجات.</a:t>
            </a:r>
          </a:p>
          <a:p>
            <a:pPr xmlns:a="http://schemas.openxmlformats.org/drawingml/2006/main" algn="ctr">
              <a:buFont typeface="Wingdings" pitchFamily="2" charset="2"/>
              <a:buChar char="Ø"/>
              <a:bidi/>
            </a:pPr>
            <a:r xmlns:a="http://schemas.openxmlformats.org/drawingml/2006/main">
              <a:rPr lang="ar" sz="4800" dirty="0">
                <a:latin typeface="Times New Roman" pitchFamily="18" charset="0"/>
                <a:cs typeface="Times New Roman" pitchFamily="18" charset="0"/>
              </a:rPr>
              <a:t>يمكن تقسيم </a:t>
            </a:r>
            <a:r xmlns:a="http://schemas.openxmlformats.org/drawingml/2006/main">
              <a:rPr lang="ar" sz="4800" dirty="0">
                <a:latin typeface="Times New Roman" pitchFamily="18" charset="0"/>
                <a:cs typeface="Times New Roman" pitchFamily="18" charset="0"/>
              </a:rPr>
              <a:t>المرضى المصابين </a:t>
            </a:r>
            <a:r xmlns:a="http://schemas.openxmlformats.org/drawingml/2006/main">
              <a:rPr lang="ar" sz="4800" dirty="0" err="1">
                <a:latin typeface="Times New Roman" pitchFamily="18" charset="0"/>
                <a:cs typeface="Times New Roman" pitchFamily="18" charset="0"/>
              </a:rPr>
              <a:t>بتسمم الحمل إلى 4 درجات من الشدة:</a:t>
            </a:r>
          </a:p>
          <a:p>
            <a:pPr algn="ctr">
              <a:buFont typeface="Wingdings" pitchFamily="2" charset="2"/>
              <a:buNone/>
            </a:pPr>
            <a:endParaRPr lang="en-US" sz="4800" dirty="0">
              <a:latin typeface="Times New Roman" pitchFamily="18" charset="0"/>
              <a:cs typeface="Times New Roman" pitchFamily="18" charset="0"/>
            </a:endParaRPr>
          </a:p>
          <a:p>
            <a:pPr>
              <a:buFont typeface="Wingdings" pitchFamily="2" charset="2"/>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683593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sz="7200" b="1" dirty="0">
                <a:solidFill>
                  <a:srgbClr val="C00000"/>
                </a:solidFill>
                <a:latin typeface="Times New Roman" pitchFamily="18" charset="0"/>
                <a:cs typeface="Times New Roman" pitchFamily="18" charset="0"/>
              </a:rPr>
              <a:t>أ- </a:t>
            </a:r>
            <a:r xmlns:a="http://schemas.openxmlformats.org/drawingml/2006/main">
              <a:rPr lang="ar" sz="7200" b="1" dirty="0" err="1">
                <a:solidFill>
                  <a:srgbClr val="C00000"/>
                </a:solidFill>
                <a:latin typeface="Times New Roman" pitchFamily="18" charset="0"/>
                <a:cs typeface="Times New Roman" pitchFamily="18" charset="0"/>
              </a:rPr>
              <a:t>تسمم الحمل </a:t>
            </a:r>
            <a:r xmlns:a="http://schemas.openxmlformats.org/drawingml/2006/main">
              <a:rPr lang="ar" sz="7200" dirty="0">
                <a:solidFill>
                  <a:srgbClr val="C00000"/>
                </a:solidFill>
                <a:latin typeface="Times New Roman" pitchFamily="18" charset="0"/>
                <a:cs typeface="Times New Roman" pitchFamily="18" charset="0"/>
              </a:rPr>
              <a:t>.</a:t>
            </a:r>
          </a:p>
        </p:txBody>
      </p:sp>
      <p:sp>
        <p:nvSpPr>
          <p:cNvPr id="284675" name="Content Placeholder 2"/>
          <p:cNvSpPr>
            <a:spLocks noGrp="1"/>
          </p:cNvSpPr>
          <p:nvPr>
            <p:ph idx="1"/>
          </p:nvPr>
        </p:nvSpPr>
        <p:spPr>
          <a:xfrm>
            <a:off x="98474" y="1676400"/>
            <a:ext cx="12093526" cy="5181600"/>
          </a:xfrm>
        </p:spPr>
        <p:txBody>
          <a:bodyPr/>
          <a:lstStyle/>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ضغط الدم الانبساطي من 90 إلى 109 ملم زئبق وبيلة بروتينية،</a:t>
            </a:r>
          </a:p>
          <a:p>
            <a:pPr xmlns:a="http://schemas.openxmlformats.org/drawingml/2006/main">
              <a:buFont typeface="Wingdings" pitchFamily="2" charset="2"/>
              <a:buChar char="§"/>
              <a:defRPr/>
              <a:bidi/>
            </a:pPr>
            <a:r xmlns:a="http://schemas.openxmlformats.org/drawingml/2006/main">
              <a:rPr lang="ar" sz="4800" dirty="0">
                <a:latin typeface="Times New Roman" pitchFamily="18" charset="0"/>
                <a:cs typeface="Times New Roman" pitchFamily="18" charset="0"/>
              </a:rPr>
              <a:t>و/أو ضغط الدم الانقباضي من 140 إلى 159 ملم زئبق، بالإضافة إلى البيلة البروتينية والوذمة.</a:t>
            </a:r>
          </a:p>
          <a:p>
            <a:pPr>
              <a:buFont typeface="Wingdings" pitchFamily="2" charset="2"/>
              <a:buChar char="§"/>
              <a:defRPr/>
            </a:pPr>
            <a:endParaRPr lang="en-US" sz="4800" dirty="0">
              <a:latin typeface="Times New Roman" pitchFamily="18" charset="0"/>
              <a:cs typeface="Times New Roman" pitchFamily="18" charset="0"/>
            </a:endParaRPr>
          </a:p>
          <a:p>
            <a:pPr>
              <a:defRPr/>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433075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2- </a:t>
            </a:r>
            <a:r xmlns:a="http://schemas.openxmlformats.org/drawingml/2006/main">
              <a:rPr lang="ar" sz="5400" b="1" dirty="0" err="1">
                <a:solidFill>
                  <a:srgbClr val="C00000"/>
                </a:solidFill>
                <a:latin typeface="Times New Roman" pitchFamily="18" charset="0"/>
                <a:cs typeface="Times New Roman" pitchFamily="18" charset="0"/>
              </a:rPr>
              <a:t>تسمم الحمل الشديد</a:t>
            </a: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292867" name="Content Placeholder 2"/>
          <p:cNvSpPr>
            <a:spLocks noGrp="1"/>
          </p:cNvSpPr>
          <p:nvPr>
            <p:ph idx="1"/>
          </p:nvPr>
        </p:nvSpPr>
        <p:spPr>
          <a:xfrm>
            <a:off x="0" y="1676400"/>
            <a:ext cx="11816862" cy="5181600"/>
          </a:xfrm>
        </p:spPr>
        <p:txBody>
          <a:bodyPr>
            <a:normAutofit/>
          </a:bodyPr>
          <a:lstStyle/>
          <a:p>
            <a:pPr xmlns:a="http://schemas.openxmlformats.org/drawingml/2006/main">
              <a:lnSpc>
                <a:spcPct val="110000"/>
              </a:lnSpc>
              <a:buFont typeface="Wingdings" pitchFamily="2" charset="2"/>
              <a:buNone/>
              <a:bidi/>
            </a:pPr>
            <a:r xmlns:a="http://schemas.openxmlformats.org/drawingml/2006/main">
              <a:rPr lang="ar" sz="4000" b="1" dirty="0">
                <a:latin typeface="Times New Roman" pitchFamily="18" charset="0"/>
                <a:cs typeface="Times New Roman" pitchFamily="18" charset="0"/>
              </a:rPr>
              <a:t>أي مما يلي:</a:t>
            </a:r>
          </a:p>
          <a:p>
            <a:pPr xmlns:a="http://schemas.openxmlformats.org/drawingml/2006/main" marL="742950" indent="-742950">
              <a:lnSpc>
                <a:spcPct val="110000"/>
              </a:lnSpc>
              <a:buFont typeface="Wingdings" pitchFamily="2" charset="2"/>
              <a:buAutoNum type="alphaLcParenR"/>
              <a:bidi/>
            </a:pPr>
            <a:r xmlns:a="http://schemas.openxmlformats.org/drawingml/2006/main">
              <a:rPr lang="ar" sz="4000" dirty="0">
                <a:latin typeface="Times New Roman" pitchFamily="18" charset="0"/>
                <a:cs typeface="Times New Roman" pitchFamily="18" charset="0"/>
              </a:rPr>
              <a:t>ضغط دم انبساطي </a:t>
            </a:r>
            <a:r xmlns:a="http://schemas.openxmlformats.org/drawingml/2006/main">
              <a:rPr lang="ar" sz="4000" u="sng" dirty="0">
                <a:latin typeface="Times New Roman" pitchFamily="18" charset="0"/>
                <a:cs typeface="Times New Roman" pitchFamily="18" charset="0"/>
              </a:rPr>
              <a:t>110 ملم زئبق </a:t>
            </a:r>
            <a:r xmlns:a="http://schemas.openxmlformats.org/drawingml/2006/main">
              <a:rPr lang="ar" sz="4000" dirty="0">
                <a:latin typeface="Times New Roman" pitchFamily="18" charset="0"/>
                <a:cs typeface="Times New Roman" pitchFamily="18" charset="0"/>
              </a:rPr>
              <a:t>أو أكثر و/أو ضغط دم انقباضي </a:t>
            </a:r>
            <a:r xmlns:a="http://schemas.openxmlformats.org/drawingml/2006/main">
              <a:rPr lang="ar" sz="4000" u="sng" dirty="0">
                <a:latin typeface="Times New Roman" pitchFamily="18" charset="0"/>
                <a:cs typeface="Times New Roman" pitchFamily="18" charset="0"/>
              </a:rPr>
              <a:t>160 ملم زئبق </a:t>
            </a:r>
            <a:r xmlns:a="http://schemas.openxmlformats.org/drawingml/2006/main">
              <a:rPr lang="ar" sz="4000" dirty="0">
                <a:latin typeface="Times New Roman" pitchFamily="18" charset="0"/>
                <a:cs typeface="Times New Roman" pitchFamily="18" charset="0"/>
              </a:rPr>
              <a:t>أو أكثر في </a:t>
            </a:r>
            <a:r xmlns:a="http://schemas.openxmlformats.org/drawingml/2006/main">
              <a:rPr lang="ar" sz="4000" u="sng" dirty="0">
                <a:latin typeface="Times New Roman" pitchFamily="18" charset="0"/>
                <a:cs typeface="Times New Roman" pitchFamily="18" charset="0"/>
              </a:rPr>
              <a:t>مناسبتين </a:t>
            </a:r>
            <a:r xmlns:a="http://schemas.openxmlformats.org/drawingml/2006/main">
              <a:rPr lang="ar" sz="4000" dirty="0">
                <a:latin typeface="Times New Roman" pitchFamily="18" charset="0"/>
                <a:cs typeface="Times New Roman" pitchFamily="18" charset="0"/>
              </a:rPr>
              <a:t>، </a:t>
            </a:r>
            <a:r xmlns:a="http://schemas.openxmlformats.org/drawingml/2006/main">
              <a:rPr lang="ar" sz="4000" u="sng" dirty="0">
                <a:latin typeface="Times New Roman" pitchFamily="18" charset="0"/>
                <a:cs typeface="Times New Roman" pitchFamily="18" charset="0"/>
              </a:rPr>
              <a:t>بفاصل 4 ساعات </a:t>
            </a:r>
            <a:r xmlns:a="http://schemas.openxmlformats.org/drawingml/2006/main">
              <a:rPr lang="ar" sz="4000" dirty="0">
                <a:latin typeface="Times New Roman" pitchFamily="18" charset="0"/>
                <a:cs typeface="Times New Roman" pitchFamily="18" charset="0"/>
              </a:rPr>
              <a:t>، بالإضافة إلى وجود بروتين في البول.</a:t>
            </a:r>
          </a:p>
          <a:p>
            <a:pPr xmlns:a="http://schemas.openxmlformats.org/drawingml/2006/main" marL="742950" indent="-742950">
              <a:lnSpc>
                <a:spcPct val="110000"/>
              </a:lnSpc>
              <a:buAutoNum type="alphaLcParenR"/>
              <a:bidi/>
            </a:pPr>
            <a:r xmlns:a="http://schemas.openxmlformats.org/drawingml/2006/main">
              <a:rPr lang="ar" sz="4000" dirty="0">
                <a:latin typeface="Times New Roman" pitchFamily="18" charset="0"/>
                <a:cs typeface="Times New Roman" pitchFamily="18" charset="0"/>
              </a:rPr>
              <a:t>ضغط دم انبساطي 120 ملم زئبقي أو أكثر و/أو ضغط دم انقباضي 170 ملم زئبقي أو أكثر في مناسبة واحدة، بالإضافة إلى البيلة البروتينية والوذمة.</a:t>
            </a:r>
          </a:p>
          <a:p>
            <a:pPr marL="742950" indent="-742950">
              <a:buAutoNum type="alphaLcParenR"/>
            </a:pPr>
            <a:endParaRPr lang="en-US" sz="4000" b="1" i="1"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1637983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sz="6000" b="1" dirty="0">
                <a:solidFill>
                  <a:srgbClr val="C00000"/>
                </a:solidFill>
                <a:latin typeface="Times New Roman" pitchFamily="18" charset="0"/>
                <a:cs typeface="Times New Roman" pitchFamily="18" charset="0"/>
              </a:rPr>
              <a:t>3- </a:t>
            </a:r>
            <a:r xmlns:a="http://schemas.openxmlformats.org/drawingml/2006/main">
              <a:rPr lang="ar" sz="6000" b="1" dirty="0" err="1">
                <a:solidFill>
                  <a:srgbClr val="C00000"/>
                </a:solidFill>
                <a:latin typeface="Times New Roman" pitchFamily="18" charset="0"/>
                <a:cs typeface="Times New Roman" pitchFamily="18" charset="0"/>
              </a:rPr>
              <a:t>تسمم الحمل الوشيك </a:t>
            </a:r>
            <a:r xmlns:a="http://schemas.openxmlformats.org/drawingml/2006/main">
              <a:rPr lang="ar" sz="6000" b="1" dirty="0">
                <a:solidFill>
                  <a:srgbClr val="C00000"/>
                </a:solidFill>
                <a:latin typeface="Times New Roman" pitchFamily="18" charset="0"/>
                <a:cs typeface="Times New Roman" pitchFamily="18" charset="0"/>
              </a:rPr>
              <a:t>:</a:t>
            </a:r>
          </a:p>
        </p:txBody>
      </p:sp>
      <p:sp>
        <p:nvSpPr>
          <p:cNvPr id="284675" name="Content Placeholder 2"/>
          <p:cNvSpPr>
            <a:spLocks noGrp="1"/>
          </p:cNvSpPr>
          <p:nvPr>
            <p:ph idx="1"/>
          </p:nvPr>
        </p:nvSpPr>
        <p:spPr>
          <a:xfrm>
            <a:off x="211016" y="1676400"/>
            <a:ext cx="11980984" cy="5181600"/>
          </a:xfrm>
        </p:spPr>
        <p:txBody>
          <a:bodyPr/>
          <a:lstStyle/>
          <a:p>
            <a:pPr xmlns:a="http://schemas.openxmlformats.org/drawingml/2006/main" algn="just">
              <a:defRPr/>
              <a:bidi/>
            </a:pPr>
            <a:r xmlns:a="http://schemas.openxmlformats.org/drawingml/2006/main">
              <a:rPr lang="ar" sz="4000" dirty="0">
                <a:latin typeface="Times New Roman" pitchFamily="18" charset="0"/>
                <a:cs typeface="Times New Roman" pitchFamily="18" charset="0"/>
              </a:rPr>
              <a:t>هؤلاء المرضى لديهم أعراض و/أو علامات</a:t>
            </a:r>
            <a:r xmlns:a="http://schemas.openxmlformats.org/drawingml/2006/main">
              <a:rPr lang="ar" sz="4000" i="1"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وهذا يشير إلى أنهم في غاية</a:t>
            </a:r>
            <a:r xmlns:a="http://schemas.openxmlformats.org/drawingml/2006/main">
              <a:rPr lang="ar" sz="4000" i="1" dirty="0">
                <a:latin typeface="Times New Roman" pitchFamily="18" charset="0"/>
                <a:cs typeface="Times New Roman" pitchFamily="18" charset="0"/>
              </a:rPr>
              <a:t> </a:t>
            </a:r>
            <a:r xmlns:a="http://schemas.openxmlformats.org/drawingml/2006/main">
              <a:rPr lang="ar" sz="4000" u="sng" dirty="0">
                <a:latin typeface="Times New Roman" pitchFamily="18" charset="0"/>
                <a:cs typeface="Times New Roman" pitchFamily="18" charset="0"/>
              </a:rPr>
              <a:t>ارتفاع خطر </a:t>
            </a:r>
            <a:r xmlns:a="http://schemas.openxmlformats.org/drawingml/2006/main">
              <a:rPr lang="ar" sz="4000" dirty="0">
                <a:latin typeface="Times New Roman" pitchFamily="18" charset="0"/>
                <a:cs typeface="Times New Roman" pitchFamily="18" charset="0"/>
              </a:rPr>
              <a:t>الإصابة بتسمم الحمل في أي وقت</a:t>
            </a:r>
            <a:r xmlns:a="http://schemas.openxmlformats.org/drawingml/2006/main">
              <a:rPr lang="ar" sz="4000" i="1" dirty="0">
                <a:latin typeface="Times New Roman" pitchFamily="18" charset="0"/>
                <a:cs typeface="Times New Roman" pitchFamily="18" charset="0"/>
              </a:rPr>
              <a:t> </a:t>
            </a:r>
            <a:r xmlns:a="http://schemas.openxmlformats.org/drawingml/2006/main">
              <a:rPr lang="ar" sz="4000" dirty="0">
                <a:latin typeface="Times New Roman" pitchFamily="18" charset="0"/>
                <a:cs typeface="Times New Roman" pitchFamily="18" charset="0"/>
              </a:rPr>
              <a:t>لحظة.</a:t>
            </a:r>
          </a:p>
          <a:p>
            <a:pPr xmlns:a="http://schemas.openxmlformats.org/drawingml/2006/main" algn="just">
              <a:defRPr/>
              <a:bidi/>
            </a:pPr>
            <a:r xmlns:a="http://schemas.openxmlformats.org/drawingml/2006/main">
              <a:rPr lang="ar" sz="4000" dirty="0">
                <a:latin typeface="Times New Roman" pitchFamily="18" charset="0"/>
                <a:cs typeface="Times New Roman" pitchFamily="18" charset="0"/>
              </a:rPr>
              <a:t>يعتمد التشخيص على S&amp;S، ولا يعتمد على درجة ارتفاع ضغط الدم أو كمية البروتين في البول الموجودة.</a:t>
            </a:r>
          </a:p>
          <a:p>
            <a:pPr algn="just">
              <a:defRPr/>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683117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0"/>
            <a:ext cx="10316308" cy="1600200"/>
          </a:xfrm>
          <a:solidFill>
            <a:schemeClr val="bg1"/>
          </a:solidFill>
        </p:spPr>
        <p:txBody>
          <a:bodyPr>
            <a:normAutofit/>
          </a:bodyPr>
          <a:lstStyle/>
          <a:p>
            <a:pPr xmlns:a="http://schemas.openxmlformats.org/drawingml/2006/main">
              <a:defRPr/>
              <a:bidi/>
            </a:pPr>
            <a:r xmlns:a="http://schemas.openxmlformats.org/drawingml/2006/main">
              <a:rPr lang="ar" sz="5400" b="1" dirty="0">
                <a:solidFill>
                  <a:srgbClr val="C00000"/>
                </a:solidFill>
                <a:latin typeface="Times New Roman" pitchFamily="18" charset="0"/>
                <a:cs typeface="Times New Roman" pitchFamily="18" charset="0"/>
              </a:rPr>
              <a:t>أعراض تسمم الحمل الوشيك</a:t>
            </a:r>
          </a:p>
        </p:txBody>
      </p:sp>
      <p:sp>
        <p:nvSpPr>
          <p:cNvPr id="297987" name="Content Placeholder 2"/>
          <p:cNvSpPr>
            <a:spLocks noGrp="1"/>
          </p:cNvSpPr>
          <p:nvPr>
            <p:ph idx="1"/>
          </p:nvPr>
        </p:nvSpPr>
        <p:spPr>
          <a:xfrm>
            <a:off x="1523999" y="1676400"/>
            <a:ext cx="9673883" cy="5181600"/>
          </a:xfrm>
        </p:spPr>
        <p:txBody>
          <a:bodyPr>
            <a:normAutofit/>
          </a:bodyPr>
          <a:lstStyle/>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صداع.</a:t>
            </a:r>
          </a:p>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اضطرابات بصرية أو رؤية ومضات من الضوء أمام العينين.</a:t>
            </a:r>
          </a:p>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ألم أعلى البطن</a:t>
            </a:r>
          </a:p>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ألم في الكبد.</a:t>
            </a:r>
          </a:p>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زيادة ردود الفعل الأوتارية، مثل ردود الفعل الركبة.</a:t>
            </a:r>
          </a:p>
          <a:p>
            <a:pPr xmlns:a="http://schemas.openxmlformats.org/drawingml/2006/main" marL="742950" indent="-742950" algn="ctr">
              <a:buFont typeface="+mj-lt"/>
              <a:buAutoNum type="arabicPeriod"/>
              <a:bidi/>
            </a:pPr>
            <a:r xmlns:a="http://schemas.openxmlformats.org/drawingml/2006/main">
              <a:rPr lang="ar" sz="4000" dirty="0">
                <a:latin typeface="Times New Roman" pitchFamily="18" charset="0"/>
                <a:cs typeface="Times New Roman" pitchFamily="18" charset="0"/>
              </a:rPr>
              <a:t>وذمة.</a:t>
            </a:r>
          </a:p>
          <a:p>
            <a:pPr>
              <a:buFont typeface="Wingdings" pitchFamily="2" charset="2"/>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285851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pPr xmlns:a="http://schemas.openxmlformats.org/drawingml/2006/main">
              <a:defRPr/>
              <a:bidi/>
            </a:pPr>
            <a:r xmlns:a="http://schemas.openxmlformats.org/drawingml/2006/main">
              <a:rPr lang="ar" sz="8000" b="1" dirty="0">
                <a:solidFill>
                  <a:srgbClr val="C00000"/>
                </a:solidFill>
                <a:latin typeface="Times New Roman" pitchFamily="18" charset="0"/>
                <a:cs typeface="Times New Roman" pitchFamily="18" charset="0"/>
              </a:rPr>
              <a:t>4-تسمم الحمل </a:t>
            </a:r>
            <a:r xmlns:a="http://schemas.openxmlformats.org/drawingml/2006/main">
              <a:rPr lang="ar" sz="8000" dirty="0">
                <a:solidFill>
                  <a:srgbClr val="C00000"/>
                </a:solidFill>
                <a:latin typeface="Times New Roman" pitchFamily="18" charset="0"/>
                <a:cs typeface="Times New Roman" pitchFamily="18" charset="0"/>
              </a:rPr>
              <a:t>:</a:t>
            </a:r>
          </a:p>
        </p:txBody>
      </p:sp>
      <p:sp>
        <p:nvSpPr>
          <p:cNvPr id="284675" name="Content Placeholder 2"/>
          <p:cNvSpPr>
            <a:spLocks noGrp="1"/>
          </p:cNvSpPr>
          <p:nvPr>
            <p:ph idx="1"/>
          </p:nvPr>
        </p:nvSpPr>
        <p:spPr>
          <a:xfrm>
            <a:off x="112542" y="1676400"/>
            <a:ext cx="11338560" cy="5181600"/>
          </a:xfrm>
        </p:spPr>
        <p:txBody>
          <a:bodyPr>
            <a:normAutofit/>
          </a:bodyPr>
          <a:lstStyle/>
          <a:p>
            <a:pPr xmlns:a="http://schemas.openxmlformats.org/drawingml/2006/main" marL="0" indent="0" algn="ctr">
              <a:buNone/>
              <a:defRPr/>
              <a:bidi/>
            </a:pPr>
            <a:r xmlns:a="http://schemas.openxmlformats.org/drawingml/2006/main">
              <a:rPr lang="ar" sz="5400" dirty="0">
                <a:latin typeface="Times New Roman" pitchFamily="18" charset="0"/>
                <a:cs typeface="Times New Roman" pitchFamily="18" charset="0"/>
              </a:rPr>
              <a:t>يتم تشخيص تسمم الحمل عندما تعاني المريضة التي تعاني من أي درجة من درجات </a:t>
            </a:r>
            <a:r xmlns:a="http://schemas.openxmlformats.org/drawingml/2006/main">
              <a:rPr lang="ar" sz="5400" dirty="0" err="1">
                <a:latin typeface="Times New Roman" pitchFamily="18" charset="0"/>
                <a:cs typeface="Times New Roman" pitchFamily="18" charset="0"/>
              </a:rPr>
              <a:t>تسمم الحمل </a:t>
            </a:r>
            <a:r xmlns:a="http://schemas.openxmlformats.org/drawingml/2006/main">
              <a:rPr lang="ar" sz="5400" dirty="0">
                <a:latin typeface="Times New Roman" pitchFamily="18" charset="0"/>
                <a:cs typeface="Times New Roman" pitchFamily="18" charset="0"/>
              </a:rPr>
              <a:t>من </a:t>
            </a:r>
            <a:r xmlns:a="http://schemas.openxmlformats.org/drawingml/2006/main">
              <a:rPr lang="ar" sz="5400" b="1" dirty="0">
                <a:solidFill>
                  <a:srgbClr val="C00000"/>
                </a:solidFill>
                <a:latin typeface="Times New Roman" pitchFamily="18" charset="0"/>
                <a:cs typeface="Times New Roman" pitchFamily="18" charset="0"/>
              </a:rPr>
              <a:t>تشنج </a:t>
            </a:r>
            <a:r xmlns:a="http://schemas.openxmlformats.org/drawingml/2006/main">
              <a:rPr lang="ar" sz="5400" dirty="0">
                <a:latin typeface="Times New Roman" pitchFamily="18" charset="0"/>
                <a:cs typeface="Times New Roman" pitchFamily="18" charset="0"/>
              </a:rPr>
              <a:t>أثناء الحمل أو </a:t>
            </a:r>
            <a:r xmlns:a="http://schemas.openxmlformats.org/drawingml/2006/main">
              <a:rPr lang="ar" sz="5400" dirty="0" err="1">
                <a:latin typeface="Times New Roman" pitchFamily="18" charset="0"/>
                <a:cs typeface="Times New Roman" pitchFamily="18" charset="0"/>
              </a:rPr>
              <a:t>الولادة </a:t>
            </a:r>
            <a:r xmlns:a="http://schemas.openxmlformats.org/drawingml/2006/main">
              <a:rPr lang="ar" sz="5400" dirty="0">
                <a:latin typeface="Times New Roman" pitchFamily="18" charset="0"/>
                <a:cs typeface="Times New Roman" pitchFamily="18" charset="0"/>
              </a:rPr>
              <a:t>أو الأيام السبعة الأولى من </a:t>
            </a:r>
            <a:r xmlns:a="http://schemas.openxmlformats.org/drawingml/2006/main">
              <a:rPr lang="ar" sz="5400" dirty="0" err="1">
                <a:latin typeface="Times New Roman" pitchFamily="18" charset="0"/>
                <a:cs typeface="Times New Roman" pitchFamily="18" charset="0"/>
              </a:rPr>
              <a:t>النفاس </a:t>
            </a:r>
            <a:r xmlns:a="http://schemas.openxmlformats.org/drawingml/2006/main">
              <a:rPr lang="ar" sz="5400" dirty="0">
                <a:latin typeface="Times New Roman" pitchFamily="18" charset="0"/>
                <a:cs typeface="Times New Roman" pitchFamily="18" charset="0"/>
              </a:rPr>
              <a:t>.</a:t>
            </a:r>
          </a:p>
          <a:p>
            <a:pPr marL="0" indent="0" algn="ctr">
              <a:buNone/>
              <a:defRPr/>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0931438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a:solidFill>
            <a:schemeClr val="bg1"/>
          </a:solidFill>
        </p:spPr>
        <p:txBody>
          <a:bodyPr>
            <a:normAutofit/>
          </a:bodyPr>
          <a:lstStyle/>
          <a:p>
            <a:r xmlns:a="http://schemas.openxmlformats.org/drawingml/2006/main">
              <a:rPr lang="ar" sz="5400" b="1" dirty="0">
                <a:solidFill>
                  <a:srgbClr val="C00000"/>
                </a:solidFill>
                <a:latin typeface="Times New Roman" pitchFamily="18" charset="0"/>
                <a:cs typeface="Times New Roman" pitchFamily="18" charset="0"/>
              </a:rPr>
              <a:t>إدارة </a:t>
            </a:r>
            <a:r xmlns:a="http://schemas.openxmlformats.org/drawingml/2006/main">
              <a:rPr lang="ar" sz="5400" b="1" dirty="0" err="1">
                <a:solidFill>
                  <a:srgbClr val="C00000"/>
                </a:solidFill>
                <a:latin typeface="Times New Roman" pitchFamily="18" charset="0"/>
                <a:cs typeface="Times New Roman" pitchFamily="18" charset="0"/>
              </a:rPr>
              <a:t>تسمم الحمل</a:t>
            </a: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08227" name="Content Placeholder 2"/>
          <p:cNvSpPr>
            <a:spLocks noGrp="1"/>
          </p:cNvSpPr>
          <p:nvPr>
            <p:ph idx="1"/>
          </p:nvPr>
        </p:nvSpPr>
        <p:spPr>
          <a:xfrm>
            <a:off x="365760" y="1600200"/>
            <a:ext cx="11169748" cy="5257800"/>
          </a:xfrm>
        </p:spPr>
        <p:txBody>
          <a:bodyPr>
            <a:normAutofit fontScale="92500" lnSpcReduction="20000"/>
          </a:bodyPr>
          <a:lstStyle/>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الاستشفاء</a:t>
            </a:r>
            <a:r xmlns:a="http://schemas.openxmlformats.org/drawingml/2006/main">
              <a:rPr lang="ar" sz="4400" b="1" dirty="0">
                <a:latin typeface="Times New Roman" pitchFamily="18" charset="0"/>
                <a:cs typeface="Times New Roman" pitchFamily="18" charset="0"/>
              </a:rPr>
              <a:t> </a:t>
            </a:r>
            <a:r xmlns:a="http://schemas.openxmlformats.org/drawingml/2006/main">
              <a:rPr lang="ar" sz="4400" dirty="0">
                <a:latin typeface="Times New Roman" pitchFamily="18" charset="0"/>
                <a:cs typeface="Times New Roman" pitchFamily="18" charset="0"/>
              </a:rPr>
              <a:t>قد يحتاج إلى العناية المركزة.</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إعطاء ميثيل دوبا ( </a:t>
            </a:r>
            <a:r xmlns:a="http://schemas.openxmlformats.org/drawingml/2006/main">
              <a:rPr lang="ar" sz="4400" dirty="0" err="1">
                <a:latin typeface="Times New Roman" pitchFamily="18" charset="0"/>
                <a:cs typeface="Times New Roman" pitchFamily="18" charset="0"/>
              </a:rPr>
              <a:t>الدوميت </a:t>
            </a:r>
            <a:r xmlns:a="http://schemas.openxmlformats.org/drawingml/2006/main">
              <a:rPr lang="ar" sz="4400" dirty="0">
                <a:latin typeface="Times New Roman" pitchFamily="18" charset="0"/>
                <a:cs typeface="Times New Roman" pitchFamily="18" charset="0"/>
              </a:rPr>
              <a:t>)</a:t>
            </a:r>
          </a:p>
          <a:p>
            <a:pPr xmlns:a="http://schemas.openxmlformats.org/drawingml/2006/main" algn="ctr">
              <a:buFont typeface="Wingdings" pitchFamily="2" charset="2"/>
              <a:buChar char="q"/>
              <a:bidi/>
            </a:pPr>
            <a:r xmlns:a="http://schemas.openxmlformats.org/drawingml/2006/main">
              <a:rPr lang="ar" sz="4400" dirty="0" err="1">
                <a:latin typeface="Times New Roman" pitchFamily="18" charset="0"/>
                <a:cs typeface="Times New Roman" pitchFamily="18" charset="0"/>
              </a:rPr>
              <a:t>كبريتات </a:t>
            </a:r>
            <a:r xmlns:a="http://schemas.openxmlformats.org/drawingml/2006/main">
              <a:rPr lang="ar" sz="4400" dirty="0">
                <a:latin typeface="Times New Roman" pitchFamily="18" charset="0"/>
                <a:cs typeface="Times New Roman" pitchFamily="18" charset="0"/>
              </a:rPr>
              <a:t>المغنيسيوم </a:t>
            </a:r>
            <a:r xmlns:a="http://schemas.openxmlformats.org/drawingml/2006/main">
              <a:rPr lang="ar" sz="4400" dirty="0">
                <a:latin typeface="Times New Roman" pitchFamily="18" charset="0"/>
                <a:cs typeface="Times New Roman" pitchFamily="18" charset="0"/>
              </a:rPr>
              <a:t>للوقاية من </a:t>
            </a:r>
            <a:r xmlns:a="http://schemas.openxmlformats.org/drawingml/2006/main">
              <a:rPr lang="ar" sz="4400" dirty="0" err="1">
                <a:latin typeface="Times New Roman" pitchFamily="18" charset="0"/>
                <a:cs typeface="Times New Roman" pitchFamily="18" charset="0"/>
              </a:rPr>
              <a:t>تسمم الحمل</a:t>
            </a:r>
            <a:endParaRPr xmlns:a="http://schemas.openxmlformats.org/drawingml/2006/main" lang="en-US" sz="4400" dirty="0">
              <a:latin typeface="Times New Roman" pitchFamily="18" charset="0"/>
              <a:cs typeface="Times New Roman" pitchFamily="18" charset="0"/>
            </a:endParaRP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كبسولات </a:t>
            </a:r>
            <a:r xmlns:a="http://schemas.openxmlformats.org/drawingml/2006/main">
              <a:rPr lang="ar" sz="4400" dirty="0" err="1">
                <a:latin typeface="Times New Roman" pitchFamily="18" charset="0"/>
                <a:cs typeface="Times New Roman" pitchFamily="18" charset="0"/>
              </a:rPr>
              <a:t>نيفيديبين ( </a:t>
            </a:r>
            <a:r xmlns:a="http://schemas.openxmlformats.org/drawingml/2006/main">
              <a:rPr lang="ar" sz="4400" dirty="0" err="1">
                <a:latin typeface="Times New Roman" pitchFamily="18" charset="0"/>
                <a:cs typeface="Times New Roman" pitchFamily="18" charset="0"/>
              </a:rPr>
              <a:t>أدالات </a:t>
            </a:r>
            <a:r xmlns:a="http://schemas.openxmlformats.org/drawingml/2006/main">
              <a:rPr lang="ar" sz="4400" dirty="0">
                <a:latin typeface="Times New Roman" pitchFamily="18" charset="0"/>
                <a:cs typeface="Times New Roman" pitchFamily="18" charset="0"/>
              </a:rPr>
              <a:t>) للوقاية من </a:t>
            </a:r>
            <a:r xmlns:a="http://schemas.openxmlformats.org/drawingml/2006/main">
              <a:rPr lang="ar" sz="4400" dirty="0" err="1">
                <a:latin typeface="Times New Roman" pitchFamily="18" charset="0"/>
                <a:cs typeface="Times New Roman" pitchFamily="18" charset="0"/>
              </a:rPr>
              <a:t>السكتات الدماغية</a:t>
            </a:r>
            <a:r xmlns:a="http://schemas.openxmlformats.org/drawingml/2006/main">
              <a:rPr lang="ar" sz="4400" dirty="0">
                <a:latin typeface="Times New Roman" pitchFamily="18" charset="0"/>
                <a:cs typeface="Times New Roman" pitchFamily="18" charset="0"/>
              </a:rPr>
              <a:t> </a:t>
            </a:r>
            <a:r xmlns:a="http://schemas.openxmlformats.org/drawingml/2006/main">
              <a:rPr lang="ar" sz="4400" dirty="0" err="1">
                <a:latin typeface="Times New Roman" pitchFamily="18" charset="0"/>
                <a:cs typeface="Times New Roman" pitchFamily="18" charset="0"/>
              </a:rPr>
              <a:t>نزيف </a:t>
            </a:r>
            <a:r xmlns:a="http://schemas.openxmlformats.org/drawingml/2006/main">
              <a:rPr lang="ar" sz="4400" dirty="0">
                <a:latin typeface="Times New Roman" pitchFamily="18" charset="0"/>
                <a:cs typeface="Times New Roman" pitchFamily="18" charset="0"/>
              </a:rPr>
              <a:t>،</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قسطرة فولي لمراقبة الناتج البولي.</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مراقبة وإدارة التشنجات</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منع الطموح</a:t>
            </a:r>
          </a:p>
          <a:p>
            <a:pPr xmlns:a="http://schemas.openxmlformats.org/drawingml/2006/main" algn="ctr">
              <a:buFont typeface="Wingdings" pitchFamily="2" charset="2"/>
              <a:buChar char="q"/>
              <a:bidi/>
            </a:pPr>
            <a:r xmlns:a="http://schemas.openxmlformats.org/drawingml/2006/main">
              <a:rPr lang="ar" sz="4400" dirty="0">
                <a:latin typeface="Times New Roman" pitchFamily="18" charset="0"/>
                <a:cs typeface="Times New Roman" pitchFamily="18" charset="0"/>
              </a:rPr>
              <a:t>إعطاء الأكسجين.</a:t>
            </a:r>
          </a:p>
          <a:p>
            <a:pPr algn="ctr">
              <a:buNone/>
            </a:pPr>
            <a:endParaRPr lang="en-US" sz="4400" dirty="0">
              <a:latin typeface="Times New Roman" pitchFamily="18" charset="0"/>
              <a:cs typeface="Times New Roman" pitchFamily="18" charset="0"/>
            </a:endParaRPr>
          </a:p>
          <a:p>
            <a:pPr>
              <a:buFont typeface="Wingdings" pitchFamily="2" charset="2"/>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705337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76201"/>
            <a:ext cx="6970426" cy="6695607"/>
          </a:xfrm>
        </p:spPr>
        <p:txBody>
          <a:bodyPr>
            <a:normAutofit fontScale="700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endParaRPr>
          </a:p>
          <a:p>
            <a:pPr xmlns:a="http://schemas.openxmlformats.org/drawingml/2006/main" marL="0" indent="0" algn="ctr">
              <a:buNone/>
              <a:bidi/>
            </a:pPr>
            <a:r xmlns:a="http://schemas.openxmlformats.org/drawingml/2006/main">
              <a:rPr lang="ar"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العناية بالمرأة الحامل التي تعاني من نزيف قبل 24 أسبوعاً من الحمل</a:t>
            </a:r>
          </a:p>
          <a:p>
            <a:pPr xmlns:a="http://schemas.openxmlformats.org/drawingml/2006/main" marL="0" indent="0" algn="ctr">
              <a:buNone/>
              <a:bidi/>
            </a:pPr>
            <a:r xmlns:a="http://schemas.openxmlformats.org/drawingml/2006/main">
              <a:rPr lang="ar"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(الإجهاض، الحمل خارج الرحم، الحمل العنقودي)</a:t>
            </a:r>
            <a:br xmlns:a="http://schemas.openxmlformats.org/drawingml/2006/main">
              <a:rPr lang="en-US"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endParaRPr xmlns:a="http://schemas.openxmlformats.org/drawingml/2006/main" lang="en-US" sz="8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1290211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5726</Words>
  <Application>Microsoft Office PowerPoint</Application>
  <PresentationFormat>Widescreen</PresentationFormat>
  <Paragraphs>772</Paragraphs>
  <Slides>158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5" baseType="lpstr">
      <vt:lpstr>Arial</vt:lpstr>
      <vt:lpstr>Calibri</vt:lpstr>
      <vt:lpstr>Calibri Light</vt:lpstr>
      <vt:lpstr>Times New Roman</vt:lpstr>
      <vt:lpstr>Wingdings</vt:lpstr>
      <vt:lpstr>Office Theme</vt:lpstr>
      <vt:lpstr>Photo Editor Photo</vt:lpstr>
      <vt:lpstr>PowerPoint Presentation</vt:lpstr>
      <vt:lpstr>Identification of High Risk Pregnancy </vt:lpstr>
      <vt:lpstr>PowerPoint Presentation</vt:lpstr>
      <vt:lpstr>    Manifestations Heart Disease in Pregnancy  </vt:lpstr>
      <vt:lpstr>Manifestations Heart Disease in Pregnancy</vt:lpstr>
      <vt:lpstr>Manifestations Heart Disease in Pregnancy</vt:lpstr>
      <vt:lpstr>Treatment Heart Disease in Pregnancy</vt:lpstr>
      <vt:lpstr>     Heart Valve Disease in Pregnancy    </vt:lpstr>
      <vt:lpstr>     Heart Valve Disease in Pregnancy    </vt:lpstr>
      <vt:lpstr>       Symptoms   of Heart Valve Disease in Pregnancy     </vt:lpstr>
      <vt:lpstr>       Managements of Heart Valve Disease in Pregnancy     </vt:lpstr>
      <vt:lpstr>PowerPoint Presentation</vt:lpstr>
      <vt:lpstr>  TORCH INFECTIONS </vt:lpstr>
      <vt:lpstr> Viral  TORCH Infections </vt:lpstr>
      <vt:lpstr>   Cytomegalovirus (CMV)  </vt:lpstr>
      <vt:lpstr>  Cytomegalovirus (CMV) Treatment  </vt:lpstr>
      <vt:lpstr>   Hepatitis B  </vt:lpstr>
      <vt:lpstr>Rubella</vt:lpstr>
      <vt:lpstr>Rubella</vt:lpstr>
      <vt:lpstr> Rubella Effects on Embryo or Fetus: </vt:lpstr>
      <vt:lpstr> Types Herpes-virus</vt:lpstr>
      <vt:lpstr>Herpes-virus</vt:lpstr>
      <vt:lpstr> Herpes-virus</vt:lpstr>
      <vt:lpstr>Treatment Herpes-virus</vt:lpstr>
      <vt:lpstr>     Human Immunodeficiency Virus (HIV)   </vt:lpstr>
      <vt:lpstr>    Human Immunodeficiency Virus (HIV)   </vt:lpstr>
      <vt:lpstr>    Managements of  Human Immunodeficiency Virus (HIV)   </vt:lpstr>
      <vt:lpstr>Non-viral Infections</vt:lpstr>
      <vt:lpstr>Congenital Toxoplasmosis Signs</vt:lpstr>
      <vt:lpstr>Toxoplasmosis Prevention </vt:lpstr>
      <vt:lpstr>Toxoplasmosis Treatment</vt:lpstr>
      <vt:lpstr>Group B Streptococcus (GBS) Infection</vt:lpstr>
      <vt:lpstr>Symptoms of  Group B Streptococcus (GBS) Infection</vt:lpstr>
      <vt:lpstr>Group B Streptococcus (GBS) Infection</vt:lpstr>
      <vt:lpstr>PowerPoint Presentation</vt:lpstr>
      <vt:lpstr> SEXUALLY TRANSMITTED INFECTIONS (STI) </vt:lpstr>
      <vt:lpstr> SEXUALLY TRANSMITTED INFECTIONS (STI) </vt:lpstr>
      <vt:lpstr> Sexually Transmitted Infections STI or Sexually Transmitted diseases STD: </vt:lpstr>
      <vt:lpstr>Complication of STI</vt:lpstr>
      <vt:lpstr> Types of STIS: </vt:lpstr>
      <vt:lpstr> 1- CHLAMYDIA </vt:lpstr>
      <vt:lpstr>CHLAMYDIA in Pregnancy  </vt:lpstr>
      <vt:lpstr> Treatment of Chlamydia </vt:lpstr>
      <vt:lpstr>Gonorrhea</vt:lpstr>
      <vt:lpstr>Gonorrhea Mode of Transmission</vt:lpstr>
      <vt:lpstr> Treatment of Gonorrhea </vt:lpstr>
      <vt:lpstr>SYPHILIS</vt:lpstr>
      <vt:lpstr>Transmission of Syphilis</vt:lpstr>
      <vt:lpstr> Congenital Syphilis </vt:lpstr>
      <vt:lpstr>Congenital Syphilis S&amp;S</vt:lpstr>
      <vt:lpstr>Treatment of Syphilis</vt:lpstr>
      <vt:lpstr>PowerPoint Presentation</vt:lpstr>
      <vt:lpstr>Anemia in pregnancy</vt:lpstr>
      <vt:lpstr>Types Anemia In Pregnancy</vt:lpstr>
      <vt:lpstr>Causes Anemia In Pregnancy</vt:lpstr>
      <vt:lpstr>Nutritional Symptoms of Anemia in pregnancy</vt:lpstr>
      <vt:lpstr>Iron Deficiency Anemia</vt:lpstr>
      <vt:lpstr>Iron Deficiency Anemia</vt:lpstr>
      <vt:lpstr>Folic Acid Deficiency Anemia</vt:lpstr>
      <vt:lpstr>Treatment Folic Acid Deficiency Anemia</vt:lpstr>
      <vt:lpstr>Sickle Cell Anemia</vt:lpstr>
      <vt:lpstr>Sickle Cell Anemia</vt:lpstr>
      <vt:lpstr>Thalassemia </vt:lpstr>
      <vt:lpstr>The dangers Anemia  in pregnancy</vt:lpstr>
      <vt:lpstr>PowerPoint Presentation</vt:lpstr>
      <vt:lpstr>     Diabetes Mellitus in Pregnancy   </vt:lpstr>
      <vt:lpstr>     Gestational Diabetes Mellitus (GDM):    </vt:lpstr>
      <vt:lpstr>     Gestational Diabetes Mellitus (GDM):    </vt:lpstr>
      <vt:lpstr>      The  complications Diabetes mellitus in pregnancy   </vt:lpstr>
      <vt:lpstr>      Fetal/Neonatal effects   complications of Diabetes mellitus   </vt:lpstr>
      <vt:lpstr>    Managements of Diabetes Mellitus in Pregnancy  </vt:lpstr>
      <vt:lpstr>    Treatment Diabetes mellitus in pregnancy  </vt:lpstr>
      <vt:lpstr>   Managements of Neonate of DM Mother   </vt:lpstr>
      <vt:lpstr>PowerPoint Presentation</vt:lpstr>
      <vt:lpstr>  Rh- Incompatibilities  </vt:lpstr>
      <vt:lpstr>  Rh- Incompatibilities  </vt:lpstr>
      <vt:lpstr>  Rh Incompatibilities  </vt:lpstr>
      <vt:lpstr>PowerPoint Presentation</vt:lpstr>
      <vt:lpstr>  Rh Incompatibilities  </vt:lpstr>
      <vt:lpstr>PowerPoint Presentation</vt:lpstr>
      <vt:lpstr>Hypertensive Disorders of Pregnancy  </vt:lpstr>
      <vt:lpstr>Edema</vt:lpstr>
      <vt:lpstr>Hypertensive Disorders of Pregnancy </vt:lpstr>
      <vt:lpstr>Hypertensive Disorders of Pregnancy </vt:lpstr>
      <vt:lpstr>Classification of Hypertensive Disorders of Pregnancy </vt:lpstr>
      <vt:lpstr>Elevated Liver Enzymes And Low Platelets HELLP Syndrome:</vt:lpstr>
      <vt:lpstr>1.) Chronic Hypertension</vt:lpstr>
      <vt:lpstr>1.) Chronic Hypertension with  overlap pre-eclampsia</vt:lpstr>
      <vt:lpstr>2.) Gestational Hypertension (Pregnancy Induced Hypertension) </vt:lpstr>
      <vt:lpstr>3.) Pre-eclampsia</vt:lpstr>
      <vt:lpstr>3.) Pre-eclampsia Complications</vt:lpstr>
      <vt:lpstr>3.) Pre-eclampsia Severity Grading  According to   </vt:lpstr>
      <vt:lpstr>a-Pre-eclampsia.</vt:lpstr>
      <vt:lpstr>2-Severe pre-eclampsia</vt:lpstr>
      <vt:lpstr>3-Imminent eclampsia.: </vt:lpstr>
      <vt:lpstr>Symptoms Imminent Eclampsia</vt:lpstr>
      <vt:lpstr>4-Eclampsia:</vt:lpstr>
      <vt:lpstr>Management of Pre-eclampsia</vt:lpstr>
      <vt:lpstr>PowerPoint Presentation</vt:lpstr>
      <vt:lpstr>1.) Abortion</vt:lpstr>
      <vt:lpstr>a. ) Spontaneous(non-intentional)    Abortion</vt:lpstr>
      <vt:lpstr>a. Spontaneous(non-intentional)    Abortion</vt:lpstr>
      <vt:lpstr>b. Intentional Abortion </vt:lpstr>
      <vt:lpstr> 2.) Ectopic Pregnancy </vt:lpstr>
      <vt:lpstr>  2.) Ectopic Pregnancy Manifestations  </vt:lpstr>
      <vt:lpstr>2.) Ectopic Pregnancy Treatment</vt:lpstr>
      <vt:lpstr>  3.) Hydatidiform Mole  (Molar Pregnancy) Gestational Trophoblastic Disease </vt:lpstr>
      <vt:lpstr>3.) Hydatidiform Mole  (Molar Pregnancy) Manifestations</vt:lpstr>
      <vt:lpstr>3.) Hydatidiform Mole  (Molar Pregnancy) : Treatment</vt:lpstr>
      <vt:lpstr>PowerPoint Presentation</vt:lpstr>
      <vt:lpstr>Bleeding Disorders of Late Pregnancy</vt:lpstr>
      <vt:lpstr>Bleeding Disorders Of Late Pregnancy: Management </vt:lpstr>
      <vt:lpstr>PowerPoint Presentation</vt:lpstr>
      <vt:lpstr>Bleeding Disorders Of Late Pregnancy: Diagnosing </vt:lpstr>
      <vt:lpstr>1.) A haemorrhage: </vt:lpstr>
      <vt:lpstr>2..)-A Blood-stained normal Discharge</vt:lpstr>
      <vt:lpstr>2.)-A Blood-stained normal Discharge and Show: Managements </vt:lpstr>
      <vt:lpstr>3.)- A ‘show’</vt:lpstr>
      <vt:lpstr>Abruptio Placentae </vt:lpstr>
      <vt:lpstr>Abruptio Placentae (Placental Abruption)</vt:lpstr>
      <vt:lpstr>PowerPoint Presentation</vt:lpstr>
      <vt:lpstr> Signs and Symptoms  of Abruptio Placentae </vt:lpstr>
      <vt:lpstr> Signs and Symptoms  of Abruptio Placentae </vt:lpstr>
      <vt:lpstr> Classification of abruptio </vt:lpstr>
      <vt:lpstr>PowerPoint Presentation</vt:lpstr>
      <vt:lpstr> Placenta Praevia </vt:lpstr>
      <vt:lpstr> Placenta Praevia </vt:lpstr>
      <vt:lpstr> Types Placenta Praevia </vt:lpstr>
      <vt:lpstr> Placenta Praevia high risk  </vt:lpstr>
      <vt:lpstr>  Signs and Symptoms of Placenta Praevia:  </vt:lpstr>
      <vt:lpstr> Diagnosis of Placenta Praevia: </vt:lpstr>
      <vt:lpstr> 3. An antepartum haemorrhage of unknown cause </vt:lpstr>
      <vt:lpstr> 3. An antepartum haemorrhage of unknown cause </vt:lpstr>
      <vt:lpstr> 3. An antepartum haemorrhage of unknown cause </vt:lpstr>
      <vt:lpstr> D.) Disseminated Intravascular Coagulation (DIC)  </vt:lpstr>
      <vt:lpstr> Disseminated Intravascular Coagulation (DIC) </vt:lpstr>
      <vt:lpstr> Disseminated Intravascular Coagulation (DIC) </vt:lpstr>
      <vt:lpstr> Disseminated Intravascular Coagulation (DIC) </vt:lpstr>
      <vt:lpstr> Disseminated Intravascular Coagulation (DIC) Treatment  </vt:lpstr>
      <vt:lpstr>PowerPoint Presentation</vt:lpstr>
      <vt:lpstr>Hyperemesis Gravidarum HG </vt:lpstr>
      <vt:lpstr>Preterm Labour and Preterm Rupture of the Membranes</vt:lpstr>
      <vt:lpstr>Preterm Labour and Preterm Rupture of the Membranes</vt:lpstr>
      <vt:lpstr>Preterm Labour and Preterm Rupture of the Membranes</vt:lpstr>
      <vt:lpstr>Preterm Labour and Preterm Rupture of the Membranes</vt:lpstr>
      <vt:lpstr>Causes Preterm Labour and Preterm Rupture of the Membranes</vt:lpstr>
      <vt:lpstr>The clinical presentation of Chorioamnionitis</vt:lpstr>
      <vt:lpstr>Complication of Chorioamnionitis</vt:lpstr>
      <vt:lpstr>Complication of Chorioamnionitis</vt:lpstr>
      <vt:lpstr>Other factors that  can lead Preterm labour and preterm rupture of the membranes</vt:lpstr>
      <vt:lpstr> Maternal factors: </vt:lpstr>
      <vt:lpstr> Fetal factors: </vt:lpstr>
      <vt:lpstr>Placental factors</vt:lpstr>
      <vt:lpstr>Risk factors  Preterm labour and preterm rupture of the membranes</vt:lpstr>
      <vt:lpstr>Diagnosis of Preterm Labour and Preterm Rupture of the Membranes</vt:lpstr>
      <vt:lpstr>Preterm Labour and Preterm Rupture of Membranes Managements </vt:lpstr>
      <vt:lpstr>Preterm Labour and Preterm Rupture of Membranes Managements </vt:lpstr>
      <vt:lpstr>Preterm Labour and Preterm Rupture of Membranes Managements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30</cp:revision>
  <dcterms:created xsi:type="dcterms:W3CDTF">2023-04-01T09:16:16Z</dcterms:created>
  <dcterms:modified xsi:type="dcterms:W3CDTF">2024-08-04T17:50:27Z</dcterms:modified>
</cp:coreProperties>
</file>