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34" r:id="rId2"/>
    <p:sldId id="631" r:id="rId3"/>
    <p:sldId id="263" r:id="rId4"/>
    <p:sldId id="635" r:id="rId5"/>
    <p:sldId id="269" r:id="rId6"/>
    <p:sldId id="279" r:id="rId7"/>
    <p:sldId id="636" r:id="rId8"/>
    <p:sldId id="637" r:id="rId9"/>
    <p:sldId id="626" r:id="rId10"/>
    <p:sldId id="303" r:id="rId11"/>
    <p:sldId id="304" r:id="rId12"/>
    <p:sldId id="307" r:id="rId13"/>
    <p:sldId id="316" r:id="rId14"/>
    <p:sldId id="324" r:id="rId15"/>
    <p:sldId id="332" r:id="rId16"/>
    <p:sldId id="447" r:id="rId17"/>
    <p:sldId id="344" r:id="rId18"/>
    <p:sldId id="343" r:id="rId19"/>
    <p:sldId id="349" r:id="rId20"/>
    <p:sldId id="357" r:id="rId21"/>
    <p:sldId id="456" r:id="rId22"/>
    <p:sldId id="363" r:id="rId23"/>
    <p:sldId id="362" r:id="rId24"/>
    <p:sldId id="365" r:id="rId25"/>
    <p:sldId id="373" r:id="rId26"/>
    <p:sldId id="257" r:id="rId27"/>
    <p:sldId id="581" r:id="rId28"/>
    <p:sldId id="582" r:id="rId29"/>
    <p:sldId id="274" r:id="rId30"/>
    <p:sldId id="638" r:id="rId31"/>
    <p:sldId id="639" r:id="rId32"/>
    <p:sldId id="589" r:id="rId33"/>
    <p:sldId id="590" r:id="rId34"/>
    <p:sldId id="376" r:id="rId35"/>
    <p:sldId id="608" r:id="rId36"/>
    <p:sldId id="640" r:id="rId37"/>
    <p:sldId id="379" r:id="rId38"/>
    <p:sldId id="380" r:id="rId39"/>
    <p:sldId id="613" r:id="rId40"/>
    <p:sldId id="374" r:id="rId41"/>
    <p:sldId id="375" r:id="rId42"/>
    <p:sldId id="385" r:id="rId43"/>
    <p:sldId id="387" r:id="rId44"/>
    <p:sldId id="616" r:id="rId45"/>
    <p:sldId id="614" r:id="rId46"/>
    <p:sldId id="641" r:id="rId47"/>
    <p:sldId id="391" r:id="rId48"/>
    <p:sldId id="396" r:id="rId49"/>
    <p:sldId id="595" r:id="rId50"/>
    <p:sldId id="392" r:id="rId51"/>
    <p:sldId id="600" r:id="rId52"/>
    <p:sldId id="593" r:id="rId53"/>
    <p:sldId id="408" r:id="rId54"/>
    <p:sldId id="405" r:id="rId55"/>
    <p:sldId id="409" r:id="rId56"/>
    <p:sldId id="642" r:id="rId57"/>
    <p:sldId id="381" r:id="rId58"/>
    <p:sldId id="414" r:id="rId59"/>
    <p:sldId id="415" r:id="rId60"/>
    <p:sldId id="416" r:id="rId61"/>
    <p:sldId id="621" r:id="rId62"/>
    <p:sldId id="417" r:id="rId63"/>
    <p:sldId id="623" r:id="rId64"/>
    <p:sldId id="418" r:id="rId65"/>
    <p:sldId id="419" r:id="rId66"/>
    <p:sldId id="422" r:id="rId67"/>
  </p:sldIdLst>
  <p:sldSz cx="12192000" cy="6858000"/>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3922" autoAdjust="0"/>
  </p:normalViewPr>
  <p:slideViewPr>
    <p:cSldViewPr snapToGrid="0">
      <p:cViewPr varScale="1">
        <p:scale>
          <a:sx n="64" d="100"/>
          <a:sy n="64" d="100"/>
        </p:scale>
        <p:origin x="954" y="66"/>
      </p:cViewPr>
      <p:guideLst/>
    </p:cSldViewPr>
  </p:slideViewPr>
  <p:outlineViewPr>
    <p:cViewPr>
      <p:scale>
        <a:sx n="33" d="100"/>
        <a:sy n="33" d="100"/>
      </p:scale>
      <p:origin x="0" y="-1089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7FF92-64ED-AF8F-3BF2-F30F282206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F7B531-613A-59D6-BD88-43FCAAC448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A513AE-45F0-00C3-A55E-E011519AC25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7D7911BB-1CA1-5B17-8DC9-7E236E05E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0430D3-86F0-7A17-FFD0-F549CE3BF7F0}"/>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761928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BCD4F-8CB8-2DA5-C7D2-B6A4C2B42C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F5DCA9-C88A-94E1-92A9-87E69A61B6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F51BA5-D420-1C0D-33E6-6EA8A3DA41F7}"/>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6C34F36D-ADBB-A606-E56C-CE1CD3CA0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D97A7-DA7A-4D3D-6A4B-7A8252DC37B2}"/>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478370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B381CB-8818-FAA1-6013-7C5EC77528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2D7645-BE7E-9A1F-E011-2111141C5B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E97D3A-D009-FF11-DD33-4F98B0161ACA}"/>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BC014609-0D9A-3E54-CE67-0D7088278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AD1517-9410-8369-5BB4-781A4600D75E}"/>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519785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9898-D870-2A34-A4F9-039D151BD0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6583EB-8297-698B-5111-F30791C3EF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DC9DF2-F5E4-A664-362F-DB10A0BD8D51}"/>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02AF9DDC-DC36-CA2D-31EA-693311C60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1146E-9960-80C8-F2FF-514CE9B28BDF}"/>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709421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ACA98-E439-A2BE-07E1-60015D03EF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13A7E0-8131-7B87-5FEA-BD9A5FE446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AB4258-06D6-B929-4691-AE33B7AF1B1F}"/>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B8C4C377-B577-9CE0-3B1C-ACD9046FA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DC5459-9062-6DEC-409D-F45161AC45D2}"/>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521906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3CE22-1F81-4B4B-89CB-B13CDCBD32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EA226D-CA4A-89D3-1252-A6EEF76F04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A49587-7ED5-334D-113F-D503DCC04F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C2E8C2-C166-A90C-C8C1-7FD436A9966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2CBCDAED-EFE8-805B-6CEA-B6C8D9BAE1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622465-C099-E31C-9161-3542C08139BA}"/>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4813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6366-DA4C-51B0-9802-04084FDF60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6A93E6-714E-D990-F5CA-D47F40D92D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BB10CE-0228-84BF-81BF-1AF9F1725F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5A3042-EBED-9098-7BA7-DDA8A181A4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AF100C-7377-9752-B05F-D17F63F8EA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598652-E41C-5C44-5A62-056EEB2515EC}"/>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8" name="Footer Placeholder 7">
            <a:extLst>
              <a:ext uri="{FF2B5EF4-FFF2-40B4-BE49-F238E27FC236}">
                <a16:creationId xmlns:a16="http://schemas.microsoft.com/office/drawing/2014/main" id="{A72F4D56-B97A-1B3E-0E3B-1F6E24696F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83738-8BD7-F303-29B9-7370528AD119}"/>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1121870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BB264-BBD8-0598-B505-B8B3477D05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D42501-2312-D562-647D-0AE0E4DFAA68}"/>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4" name="Footer Placeholder 3">
            <a:extLst>
              <a:ext uri="{FF2B5EF4-FFF2-40B4-BE49-F238E27FC236}">
                <a16:creationId xmlns:a16="http://schemas.microsoft.com/office/drawing/2014/main" id="{F0B7D5F5-201A-0EEF-812E-9D2BEAE548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056AA1-5434-5599-7955-55A535BD69F6}"/>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123300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B15C93-306B-8A2A-CFB4-69B32E4B8658}"/>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3" name="Footer Placeholder 2">
            <a:extLst>
              <a:ext uri="{FF2B5EF4-FFF2-40B4-BE49-F238E27FC236}">
                <a16:creationId xmlns:a16="http://schemas.microsoft.com/office/drawing/2014/main" id="{841F51B6-56CA-1434-A087-0EF354BA66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210238-B5B6-2481-D518-4C27FDEF0B48}"/>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460085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9BC01-A650-3D3F-5B58-33FF3ED62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15E4F8-DC60-FCFA-CBC8-850E320994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27E313-38EA-025F-C1E8-826A75375B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DF2AEC-0E4B-1B70-1A5E-59FBE10EC564}"/>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02A6EDA6-436E-F7DF-D1AD-3491A222C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F5903E-90AB-B231-EA99-6293454BD806}"/>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269888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BB2D5-E4C3-58A6-41D4-A010C5B771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3E0095-53E2-01B9-618E-D9E6D1221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53E2D2-109E-D3E9-0D91-214CA07E28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D51B29-EC30-C71F-0019-7E1C396A9180}"/>
              </a:ext>
            </a:extLst>
          </p:cNvPr>
          <p:cNvSpPr>
            <a:spLocks noGrp="1"/>
          </p:cNvSpPr>
          <p:nvPr>
            <p:ph type="dt" sz="half" idx="10"/>
          </p:nvPr>
        </p:nvSpPr>
        <p:spPr/>
        <p:txBody>
          <a:bodyPr/>
          <a:lstStyle/>
          <a:p>
            <a:fld id="{F43F5B29-E7AA-4DE2-8E0D-6358F070C295}" type="datetimeFigureOut">
              <a:rPr lang="en-US" smtClean="0"/>
              <a:t>9/8/2024</a:t>
            </a:fld>
            <a:endParaRPr lang="en-US"/>
          </a:p>
        </p:txBody>
      </p:sp>
      <p:sp>
        <p:nvSpPr>
          <p:cNvPr id="6" name="Footer Placeholder 5">
            <a:extLst>
              <a:ext uri="{FF2B5EF4-FFF2-40B4-BE49-F238E27FC236}">
                <a16:creationId xmlns:a16="http://schemas.microsoft.com/office/drawing/2014/main" id="{32A70676-328F-0696-1F64-8A3E24FA62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077BF1-711D-41D8-7A6E-672F2A0EFCF8}"/>
              </a:ext>
            </a:extLst>
          </p:cNvPr>
          <p:cNvSpPr>
            <a:spLocks noGrp="1"/>
          </p:cNvSpPr>
          <p:nvPr>
            <p:ph type="sldNum" sz="quarter" idx="12"/>
          </p:nvPr>
        </p:nvSpPr>
        <p:spPr/>
        <p:txBody>
          <a:bodyPr/>
          <a:lstStyle/>
          <a:p>
            <a:fld id="{9BC7E585-6F24-4F25-A79B-37CD45664D2B}" type="slidenum">
              <a:rPr lang="en-US" smtClean="0"/>
              <a:t>‹#›</a:t>
            </a:fld>
            <a:endParaRPr lang="en-US"/>
          </a:p>
        </p:txBody>
      </p:sp>
    </p:spTree>
    <p:extLst>
      <p:ext uri="{BB962C8B-B14F-4D97-AF65-F5344CB8AC3E}">
        <p14:creationId xmlns:p14="http://schemas.microsoft.com/office/powerpoint/2010/main" val="3635916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4854BC-D5CA-36AC-4466-95D8173532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A8BBB7-57C4-7588-C85B-DEE527312F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2E438-37C4-6346-2EBC-118373226E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F5B29-E7AA-4DE2-8E0D-6358F070C295}" type="datetimeFigureOut">
              <a:rPr lang="en-US" smtClean="0"/>
              <a:t>9/8/2024</a:t>
            </a:fld>
            <a:endParaRPr lang="en-US"/>
          </a:p>
        </p:txBody>
      </p:sp>
      <p:sp>
        <p:nvSpPr>
          <p:cNvPr id="5" name="Footer Placeholder 4">
            <a:extLst>
              <a:ext uri="{FF2B5EF4-FFF2-40B4-BE49-F238E27FC236}">
                <a16:creationId xmlns:a16="http://schemas.microsoft.com/office/drawing/2014/main" id="{00C4C0D9-4A33-B0F9-9D52-7B737DB66A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C82304-D7A5-4813-8F13-229F1006DB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7E585-6F24-4F25-A79B-37CD45664D2B}" type="slidenum">
              <a:rPr lang="en-US" smtClean="0"/>
              <a:t>‹#›</a:t>
            </a:fld>
            <a:endParaRPr lang="en-US"/>
          </a:p>
        </p:txBody>
      </p:sp>
    </p:spTree>
    <p:extLst>
      <p:ext uri="{BB962C8B-B14F-4D97-AF65-F5344CB8AC3E}">
        <p14:creationId xmlns:p14="http://schemas.microsoft.com/office/powerpoint/2010/main" val="1897321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AB5A7-7196-4EC0-8FCC-5D1B29B2AD8C}"/>
              </a:ext>
            </a:extLst>
          </p:cNvPr>
          <p:cNvSpPr>
            <a:spLocks noGrp="1"/>
          </p:cNvSpPr>
          <p:nvPr>
            <p:ph idx="1"/>
          </p:nvPr>
        </p:nvSpPr>
        <p:spPr>
          <a:xfrm>
            <a:off x="0" y="689548"/>
            <a:ext cx="6970426" cy="6082260"/>
          </a:xfrm>
        </p:spPr>
        <p:txBody>
          <a:bodyPr>
            <a:normAutofit fontScale="55000" lnSpcReduction="20000"/>
          </a:bodyPr>
          <a:lstStyle/>
          <a:p>
            <a:pPr marL="0" indent="0" algn="ctr">
              <a:buNone/>
            </a:pPr>
            <a:endParaRPr lang="en-US" sz="6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xmlns:a="http://schemas.openxmlformats.org/drawingml/2006/main" marL="0" indent="0" algn="ctr">
              <a:buNone/>
              <a:bidi/>
            </a:pPr>
            <a:r xmlns:a="http://schemas.openxmlformats.org/drawingml/2006/main">
              <a:rPr lang="ar"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أمراض النساء و</a:t>
            </a:r>
          </a:p>
          <a:p>
            <a:pPr xmlns:a="http://schemas.openxmlformats.org/drawingml/2006/main" marL="0" indent="0" algn="ctr">
              <a:buNone/>
              <a:bidi/>
            </a:pPr>
            <a:r xmlns:a="http://schemas.openxmlformats.org/drawingml/2006/main">
              <a:rPr lang="ar"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تمريض الأمومة</a:t>
            </a:r>
          </a:p>
          <a:p>
            <a:pPr xmlns:a="http://schemas.openxmlformats.org/drawingml/2006/main" marL="0" indent="0" algn="ctr">
              <a:buNone/>
              <a:bidi/>
            </a:pPr>
            <a:r xmlns:a="http://schemas.openxmlformats.org/drawingml/2006/main">
              <a:rPr lang="ar" sz="10600" b="1" dirty="0">
                <a:solidFill>
                  <a:srgbClr val="C00000"/>
                </a:solidFill>
                <a:latin typeface="Times New Roman" panose="02020603050405020304" pitchFamily="18" charset="0"/>
                <a:cs typeface="Times New Roman" panose="02020603050405020304" pitchFamily="18" charset="0"/>
              </a:rPr>
              <a:t>الوحدة الثامنة</a:t>
            </a:r>
          </a:p>
          <a:p>
            <a:pPr xmlns:a="http://schemas.openxmlformats.org/drawingml/2006/main" marL="0" indent="0" algn="ctr">
              <a:buNone/>
              <a:bidi/>
            </a:pPr>
            <a:r xmlns:a="http://schemas.openxmlformats.org/drawingml/2006/main">
              <a:rPr lang="ar" sz="10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رعاية المرأة المصابة باضطرابات نسائية</a:t>
            </a:r>
            <a:endParaRPr xmlns:a="http://schemas.openxmlformats.org/drawingml/2006/main" lang="en-US" sz="10600" b="1" dirty="0">
              <a:solidFill>
                <a:srgbClr val="C00000"/>
              </a:solidFill>
              <a:latin typeface="Times New Roman" panose="02020603050405020304" pitchFamily="18" charset="0"/>
              <a:cs typeface="Times New Roman" panose="02020603050405020304" pitchFamily="18" charset="0"/>
            </a:endParaRPr>
          </a:p>
          <a:p>
            <a:pPr xmlns:a="http://schemas.openxmlformats.org/drawingml/2006/main" marL="0" indent="0" algn="ctr">
              <a:buNone/>
              <a:bidi/>
            </a:pPr>
            <a:r xmlns:a="http://schemas.openxmlformats.org/drawingml/2006/main">
              <a:rPr lang="ar" sz="9600" b="1" dirty="0">
                <a:solidFill>
                  <a:srgbClr val="C00000"/>
                </a:solidFill>
                <a:latin typeface="Times New Roman" panose="02020603050405020304" pitchFamily="18" charset="0"/>
                <a:cs typeface="Times New Roman" panose="02020603050405020304" pitchFamily="18" charset="0"/>
              </a:rPr>
              <a:t> </a:t>
            </a:r>
            <a:endParaRPr xmlns:a="http://schemas.openxmlformats.org/drawingml/2006/main" lang="en-US" sz="19900" dirty="0">
              <a:solidFill>
                <a:srgbClr val="C0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C2BE6019-9820-0D77-E69F-629A9C76209E}"/>
              </a:ext>
            </a:extLst>
          </p:cNvPr>
          <p:cNvPicPr>
            <a:picLocks noChangeAspect="1"/>
          </p:cNvPicPr>
          <p:nvPr/>
        </p:nvPicPr>
        <p:blipFill>
          <a:blip r:embed="rId2"/>
          <a:stretch>
            <a:fillRect/>
          </a:stretch>
        </p:blipFill>
        <p:spPr>
          <a:xfrm>
            <a:off x="6970426" y="76201"/>
            <a:ext cx="5221574" cy="6695607"/>
          </a:xfrm>
          <a:prstGeom prst="rect">
            <a:avLst/>
          </a:prstGeom>
        </p:spPr>
      </p:pic>
    </p:spTree>
    <p:extLst>
      <p:ext uri="{BB962C8B-B14F-4D97-AF65-F5344CB8AC3E}">
        <p14:creationId xmlns:p14="http://schemas.microsoft.com/office/powerpoint/2010/main" val="1995562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602387" cy="1417638"/>
          </a:xfrm>
        </p:spPr>
        <p:txBody>
          <a:bodyPr>
            <a:normAutofit/>
          </a:bodyPr>
          <a:lstStyle/>
          <a:p>
            <a:pPr xmlns:a="http://schemas.openxmlformats.org/drawingml/2006/main" algn="ctr">
              <a:bidi/>
            </a:pPr>
            <a:r xmlns:a="http://schemas.openxmlformats.org/drawingml/2006/main">
              <a:rPr lang="ar" sz="6000" b="1" dirty="0">
                <a:solidFill>
                  <a:srgbClr val="C00000"/>
                </a:solidFill>
                <a:latin typeface="Times New Roman" pitchFamily="18" charset="0"/>
                <a:cs typeface="Times New Roman" pitchFamily="18" charset="0"/>
              </a:rPr>
              <a:t>التحقيق التشخيصي</a:t>
            </a:r>
            <a:endParaRPr xmlns:a="http://schemas.openxmlformats.org/drawingml/2006/main" lang="en-US" sz="6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1214203"/>
            <a:ext cx="6989165" cy="5643797"/>
          </a:xfrm>
        </p:spPr>
        <p:txBody>
          <a:bodyPr>
            <a:noAutofit/>
          </a:bodyPr>
          <a:lstStyle/>
          <a:p>
            <a:pPr xmlns:a="http://schemas.openxmlformats.org/drawingml/2006/main" lvl="0">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الفحص البدني والتاريخ الطبي.</a:t>
            </a:r>
          </a:p>
          <a:p>
            <a:pPr xmlns:a="http://schemas.openxmlformats.org/drawingml/2006/main" lvl="0">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فحص الحوض.</a:t>
            </a:r>
          </a:p>
          <a:p>
            <a:pPr xmlns:a="http://schemas.openxmlformats.org/drawingml/2006/main" lvl="0">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تخطيط كهربية القلب</a:t>
            </a:r>
          </a:p>
          <a:p>
            <a:pPr xmlns:a="http://schemas.openxmlformats.org/drawingml/2006/main" lvl="0">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مسحة عنق الرحم</a:t>
            </a:r>
          </a:p>
          <a:p>
            <a:pPr xmlns:a="http://schemas.openxmlformats.org/drawingml/2006/main">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خزعة بطانة الرحم</a:t>
            </a:r>
          </a:p>
          <a:p>
            <a:pPr xmlns:a="http://schemas.openxmlformats.org/drawingml/2006/main">
              <a:buFont typeface="Wingdings" panose="05000000000000000000" pitchFamily="2" charset="2"/>
              <a:buChar char="§"/>
              <a:bidi/>
            </a:pPr>
            <a:r xmlns:a="http://schemas.openxmlformats.org/drawingml/2006/main">
              <a:rPr lang="ar" sz="4800" dirty="0">
                <a:latin typeface="Times New Roman" pitchFamily="18" charset="0"/>
                <a:cs typeface="Times New Roman" pitchFamily="18" charset="0"/>
              </a:rPr>
              <a:t>الموجات فوق الصوتية للحوض</a:t>
            </a:r>
            <a:endParaRPr xmlns:a="http://schemas.openxmlformats.org/drawingml/2006/main" lang="en-US" sz="32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DD427E4-6577-F65E-6316-76BB26AFE7D1}"/>
              </a:ext>
            </a:extLst>
          </p:cNvPr>
          <p:cNvSpPr txBox="1"/>
          <p:nvPr/>
        </p:nvSpPr>
        <p:spPr>
          <a:xfrm>
            <a:off x="6715592" y="1214203"/>
            <a:ext cx="5476407" cy="3785652"/>
          </a:xfrm>
          <a:prstGeom prst="rect">
            <a:avLst/>
          </a:prstGeom>
          <a:noFill/>
        </p:spPr>
        <p:txBody>
          <a:bodyPr wrap="square">
            <a:spAutoFit/>
          </a:bodyPr>
          <a:lstStyle/>
          <a:p>
            <a:pPr xmlns:a="http://schemas.openxmlformats.org/drawingml/2006/main" marL="857250" indent="-857250">
              <a:buFont typeface="Wingdings" panose="05000000000000000000" pitchFamily="2" charset="2"/>
              <a:buChar char="§"/>
              <a:bidi/>
            </a:pPr>
            <a:r xmlns:a="http://schemas.openxmlformats.org/drawingml/2006/main">
              <a:rPr lang="ar" sz="4800" dirty="0">
                <a:latin typeface="Times New Roman" panose="02020603050405020304" pitchFamily="18" charset="0"/>
                <a:cs typeface="Times New Roman" panose="02020603050405020304" pitchFamily="18" charset="0"/>
              </a:rPr>
              <a:t>اختبار الحمل</a:t>
            </a:r>
          </a:p>
          <a:p>
            <a:pPr xmlns:a="http://schemas.openxmlformats.org/drawingml/2006/main" marL="857250" indent="-857250">
              <a:buFont typeface="Wingdings" panose="05000000000000000000" pitchFamily="2" charset="2"/>
              <a:buChar char="§"/>
              <a:bidi/>
            </a:pPr>
            <a:r xmlns:a="http://schemas.openxmlformats.org/drawingml/2006/main">
              <a:rPr lang="ar" sz="4800" dirty="0">
                <a:latin typeface="Times New Roman" panose="02020603050405020304" pitchFamily="18" charset="0"/>
                <a:cs typeface="Times New Roman" panose="02020603050405020304" pitchFamily="18" charset="0"/>
              </a:rPr>
              <a:t>اختبارات البول</a:t>
            </a:r>
          </a:p>
          <a:p>
            <a:pPr xmlns:a="http://schemas.openxmlformats.org/drawingml/2006/main" marL="857250" indent="-857250">
              <a:buFont typeface="Wingdings" panose="05000000000000000000" pitchFamily="2" charset="2"/>
              <a:buChar char="§"/>
              <a:bidi/>
            </a:pPr>
            <a:r xmlns:a="http://schemas.openxmlformats.org/drawingml/2006/main">
              <a:rPr lang="ar" sz="4800" dirty="0">
                <a:latin typeface="Times New Roman" panose="02020603050405020304" pitchFamily="18" charset="0"/>
                <a:cs typeface="Times New Roman" panose="02020603050405020304" pitchFamily="18" charset="0"/>
              </a:rPr>
              <a:t>أشعة الصدر</a:t>
            </a:r>
          </a:p>
          <a:p>
            <a:pPr xmlns:a="http://schemas.openxmlformats.org/drawingml/2006/main" marL="857250" indent="-857250">
              <a:buFont typeface="Wingdings" panose="05000000000000000000" pitchFamily="2" charset="2"/>
              <a:buChar char="§"/>
              <a:bidi/>
            </a:pPr>
            <a:r xmlns:a="http://schemas.openxmlformats.org/drawingml/2006/main">
              <a:rPr lang="ar" sz="4800" dirty="0">
                <a:latin typeface="Times New Roman" panose="02020603050405020304" pitchFamily="18" charset="0"/>
                <a:cs typeface="Times New Roman" panose="02020603050405020304" pitchFamily="18" charset="0"/>
              </a:rPr>
              <a:t>فصيلة الدم</a:t>
            </a:r>
          </a:p>
          <a:p>
            <a:pPr xmlns:a="http://schemas.openxmlformats.org/drawingml/2006/main" marL="857250" indent="-857250">
              <a:buFont typeface="Wingdings" panose="05000000000000000000" pitchFamily="2" charset="2"/>
              <a:buChar char="§"/>
              <a:bidi/>
            </a:pPr>
            <a:r xmlns:a="http://schemas.openxmlformats.org/drawingml/2006/main">
              <a:rPr lang="ar" sz="4800" dirty="0">
                <a:latin typeface="Times New Roman" panose="02020603050405020304" pitchFamily="18" charset="0"/>
                <a:cs typeface="Times New Roman" panose="02020603050405020304" pitchFamily="18" charset="0"/>
              </a:rPr>
              <a:t>تخثر الدم</a:t>
            </a:r>
            <a:endParaRPr xmlns:a="http://schemas.openxmlformats.org/drawingml/2006/main" lang="en-US"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8991600" cy="1189038"/>
          </a:xfrm>
        </p:spPr>
        <p:txBody>
          <a:bodyPr>
            <a:noAutofit/>
          </a:bodyPr>
          <a:lstStyle/>
          <a:p>
            <a:br xmlns:a="http://schemas.openxmlformats.org/drawingml/2006/main">
              <a:rPr lang="en-US" sz="6000" b="1"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sz="6000" b="1" dirty="0">
                <a:solidFill>
                  <a:srgbClr val="C00000"/>
                </a:solidFill>
                <a:latin typeface="Times New Roman" panose="02020603050405020304" pitchFamily="18" charset="0"/>
                <a:cs typeface="Times New Roman" panose="02020603050405020304" pitchFamily="18" charset="0"/>
              </a:rPr>
              <a:t>الحياة بعد استئصال الرحم</a:t>
            </a:r>
            <a:br xmlns:a="http://schemas.openxmlformats.org/drawingml/2006/main">
              <a:rPr lang="en-US" sz="6000"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6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1600200"/>
            <a:ext cx="12007122" cy="5257800"/>
          </a:xfrm>
        </p:spPr>
        <p:txBody>
          <a:bodyPr>
            <a:normAutofit/>
          </a:bodyPr>
          <a:lstStyle/>
          <a:p>
            <a:pPr xmlns:a="http://schemas.openxmlformats.org/drawingml/2006/main" lvl="0">
              <a:bidi/>
            </a:pPr>
            <a:r xmlns:a="http://schemas.openxmlformats.org/drawingml/2006/main">
              <a:rPr lang="ar" sz="4400" dirty="0">
                <a:latin typeface="Times New Roman" pitchFamily="18" charset="0"/>
                <a:cs typeface="Times New Roman" pitchFamily="18" charset="0"/>
              </a:rPr>
              <a:t>لا توجد فترات الحيض.</a:t>
            </a:r>
          </a:p>
          <a:p>
            <a:pPr xmlns:a="http://schemas.openxmlformats.org/drawingml/2006/main" lvl="0">
              <a:bidi/>
            </a:pPr>
            <a:r xmlns:a="http://schemas.openxmlformats.org/drawingml/2006/main">
              <a:rPr lang="ar" sz="4400" dirty="0">
                <a:latin typeface="Times New Roman" pitchFamily="18" charset="0"/>
                <a:cs typeface="Times New Roman" pitchFamily="18" charset="0"/>
              </a:rPr>
              <a:t>لا يوجد حمل</a:t>
            </a:r>
          </a:p>
          <a:p>
            <a:pPr xmlns:a="http://schemas.openxmlformats.org/drawingml/2006/main" lvl="0">
              <a:bidi/>
            </a:pPr>
            <a:r xmlns:a="http://schemas.openxmlformats.org/drawingml/2006/main">
              <a:rPr lang="ar" sz="4400" dirty="0">
                <a:latin typeface="Times New Roman" pitchFamily="18" charset="0"/>
                <a:cs typeface="Times New Roman" pitchFamily="18" charset="0"/>
              </a:rPr>
              <a:t>يبدأ انقطاع الطمث.</a:t>
            </a:r>
          </a:p>
          <a:p>
            <a:pPr xmlns:a="http://schemas.openxmlformats.org/drawingml/2006/main" lvl="0">
              <a:bidi/>
            </a:pPr>
            <a:r xmlns:a="http://schemas.openxmlformats.org/drawingml/2006/main">
              <a:rPr lang="ar" sz="4400" dirty="0">
                <a:latin typeface="Times New Roman" pitchFamily="18" charset="0"/>
                <a:cs typeface="Times New Roman" pitchFamily="18" charset="0"/>
              </a:rPr>
              <a:t>التخلص من الأعراض التي تسبب إجراء الجراحة</a:t>
            </a:r>
          </a:p>
          <a:p>
            <a:pPr xmlns:a="http://schemas.openxmlformats.org/drawingml/2006/main" lvl="0">
              <a:bidi/>
            </a:pPr>
            <a:r xmlns:a="http://schemas.openxmlformats.org/drawingml/2006/main">
              <a:rPr lang="ar" sz="4400" dirty="0">
                <a:latin typeface="Times New Roman" pitchFamily="18" charset="0"/>
                <a:cs typeface="Times New Roman" pitchFamily="18" charset="0"/>
              </a:rPr>
              <a:t>إذا بقي عنق الرحم في مكانه، فلا يزال هناك خطر الإصابة بسرطان عنق الرحم.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1" y="0"/>
            <a:ext cx="11857219" cy="1417638"/>
          </a:xfrm>
        </p:spPr>
        <p:txBody>
          <a:bodyPr>
            <a:normAutofit fontScale="90000"/>
          </a:bodyPr>
          <a:lstStyle/>
          <a:p>
            <a:pPr xmlns:a="http://schemas.openxmlformats.org/drawingml/2006/main" algn="ctr">
              <a:bidi/>
            </a:pPr>
            <a:br xmlns:a="http://schemas.openxmlformats.org/drawingml/2006/main">
              <a:rPr lang="en-US" b="1" dirty="0">
                <a:latin typeface="Times New Roman" panose="02020603050405020304" pitchFamily="18" charset="0"/>
                <a:cs typeface="Times New Roman" panose="02020603050405020304" pitchFamily="18" charset="0"/>
              </a:rPr>
            </a:br>
            <a:r xmlns:a="http://schemas.openxmlformats.org/drawingml/2006/main">
              <a:rPr lang="ar" sz="5300" b="1" dirty="0">
                <a:solidFill>
                  <a:srgbClr val="C00000"/>
                </a:solidFill>
                <a:latin typeface="Times New Roman" pitchFamily="18" charset="0"/>
                <a:cs typeface="Times New Roman" pitchFamily="18" charset="0"/>
              </a:rPr>
              <a:t>توسيع الرحم وكحت الرحم (D&amp;C </a:t>
            </a:r>
            <a:r xmlns:a="http://schemas.openxmlformats.org/drawingml/2006/main">
              <a:rPr lang="ar" b="1" dirty="0">
                <a:solidFill>
                  <a:srgbClr val="C00000"/>
                </a:solidFill>
                <a:latin typeface="Times New Roman" pitchFamily="18" charset="0"/>
                <a:cs typeface="Times New Roman" pitchFamily="18" charset="0"/>
              </a:rPr>
              <a:t>)</a:t>
            </a:r>
            <a:br xmlns:a="http://schemas.openxmlformats.org/drawingml/2006/main">
              <a:rPr lang="en-US" dirty="0">
                <a:latin typeface="Times New Roman" panose="02020603050405020304" pitchFamily="18" charset="0"/>
                <a:cs typeface="Times New Roman" panose="02020603050405020304" pitchFamily="18" charset="0"/>
              </a:rPr>
            </a:br>
            <a:endParaRPr xmlns:a="http://schemas.openxmlformats.org/drawingml/2006/main"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9901" y="1417638"/>
            <a:ext cx="12042098" cy="5410200"/>
          </a:xfrm>
        </p:spPr>
        <p:txBody>
          <a:bodyPr>
            <a:noAutofit/>
          </a:bodyPr>
          <a:lstStyle/>
          <a:p>
            <a:pPr xmlns:a="http://schemas.openxmlformats.org/drawingml/2006/main">
              <a:lnSpc>
                <a:spcPct val="100000"/>
              </a:lnSpc>
              <a:buNone/>
              <a:bidi/>
            </a:pPr>
            <a:r xmlns:a="http://schemas.openxmlformats.org/drawingml/2006/main">
              <a:rPr lang="ar" sz="4800" dirty="0">
                <a:latin typeface="Times New Roman" pitchFamily="18" charset="0"/>
                <a:cs typeface="Times New Roman" pitchFamily="18" charset="0"/>
              </a:rPr>
              <a:t>- هو إجراء جراحي قصير يتم فيه توسيع عنق الرحم واستخدام أداة خاصة تسمى </a:t>
            </a:r>
            <a:r xmlns:a="http://schemas.openxmlformats.org/drawingml/2006/main">
              <a:rPr lang="ar" sz="4800" b="1" dirty="0">
                <a:solidFill>
                  <a:srgbClr val="C00000"/>
                </a:solidFill>
                <a:latin typeface="Times New Roman" pitchFamily="18" charset="0"/>
                <a:cs typeface="Times New Roman" pitchFamily="18" charset="0"/>
              </a:rPr>
              <a:t>المكحتة </a:t>
            </a:r>
            <a:r xmlns:a="http://schemas.openxmlformats.org/drawingml/2006/main">
              <a:rPr lang="ar" sz="4800" dirty="0">
                <a:latin typeface="Times New Roman" pitchFamily="18" charset="0"/>
                <a:cs typeface="Times New Roman" pitchFamily="18" charset="0"/>
              </a:rPr>
              <a:t>لكشط وإزالة أنسجة الرحم (البطانة)</a:t>
            </a:r>
          </a:p>
          <a:p>
            <a:pPr xmlns:a="http://schemas.openxmlformats.org/drawingml/2006/main">
              <a:lnSpc>
                <a:spcPct val="100000"/>
              </a:lnSpc>
              <a:buNone/>
              <a:bidi/>
            </a:pPr>
            <a:r xmlns:a="http://schemas.openxmlformats.org/drawingml/2006/main">
              <a:rPr lang="ar" sz="4800" dirty="0">
                <a:latin typeface="Times New Roman" pitchFamily="18" charset="0"/>
                <a:cs typeface="Times New Roman" pitchFamily="18" charset="0"/>
              </a:rPr>
              <a:t>- عادة ما يستغرق الأمر 10 إلى 15 دقيقة فقط</a:t>
            </a:r>
          </a:p>
          <a:p>
            <a:pPr>
              <a:buNone/>
            </a:pPr>
            <a:endParaRPr lang="en-US" sz="4800" dirty="0">
              <a:latin typeface="Times New Roman" pitchFamily="18" charset="0"/>
              <a:cs typeface="Times New Roman" pitchFamily="18" charset="0"/>
            </a:endParaRPr>
          </a:p>
        </p:txBody>
      </p:sp>
      <p:pic>
        <p:nvPicPr>
          <p:cNvPr id="4" name="Picture 3">
            <a:extLst>
              <a:ext uri="{FF2B5EF4-FFF2-40B4-BE49-F238E27FC236}">
                <a16:creationId xmlns:a16="http://schemas.microsoft.com/office/drawing/2014/main" id="{6C65D48F-3EA4-805F-6976-8F9F95FC20D4}"/>
              </a:ext>
            </a:extLst>
          </p:cNvPr>
          <p:cNvPicPr>
            <a:picLocks noChangeAspect="1"/>
          </p:cNvPicPr>
          <p:nvPr/>
        </p:nvPicPr>
        <p:blipFill>
          <a:blip r:embed="rId2"/>
          <a:stretch>
            <a:fillRect/>
          </a:stretch>
        </p:blipFill>
        <p:spPr>
          <a:xfrm>
            <a:off x="9012723" y="5440362"/>
            <a:ext cx="2591025" cy="12736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أسباب إجراء عملية توسيع وكحت الرحم:</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229193"/>
            <a:ext cx="12192000" cy="5771214"/>
          </a:xfrm>
        </p:spPr>
        <p:txBody>
          <a:bodyPr>
            <a:normAutofit fontScale="92500" lnSpcReduction="20000"/>
          </a:bodyPr>
          <a:lstStyle/>
          <a:p>
            <a:pPr xmlns:a="http://schemas.openxmlformats.org/drawingml/2006/main">
              <a:lnSpc>
                <a:spcPct val="120000"/>
              </a:lnSpc>
              <a:buFont typeface="Wingdings" pitchFamily="2" charset="2"/>
              <a:buChar char="Ø"/>
              <a:bidi/>
            </a:pPr>
            <a:r xmlns:a="http://schemas.openxmlformats.org/drawingml/2006/main">
              <a:rPr lang="ar" sz="4300" dirty="0">
                <a:latin typeface="Times New Roman" pitchFamily="18" charset="0"/>
                <a:cs typeface="Times New Roman" pitchFamily="18" charset="0"/>
              </a:rPr>
              <a:t>إزالة الأنسجة الموجودة في الرحم أثناء أو بعد </a:t>
            </a:r>
            <a:r xmlns:a="http://schemas.openxmlformats.org/drawingml/2006/main">
              <a:rPr lang="ar" sz="4300" u="sng" dirty="0">
                <a:latin typeface="Times New Roman" pitchFamily="18" charset="0"/>
                <a:cs typeface="Times New Roman" pitchFamily="18" charset="0"/>
              </a:rPr>
              <a:t>الإجهاض</a:t>
            </a:r>
          </a:p>
          <a:p>
            <a:pPr xmlns:a="http://schemas.openxmlformats.org/drawingml/2006/main">
              <a:lnSpc>
                <a:spcPct val="120000"/>
              </a:lnSpc>
              <a:buFont typeface="Wingdings" pitchFamily="2" charset="2"/>
              <a:buChar char="Ø"/>
              <a:bidi/>
            </a:pPr>
            <a:r xmlns:a="http://schemas.openxmlformats.org/drawingml/2006/main">
              <a:rPr lang="ar" sz="4300" dirty="0">
                <a:latin typeface="Times New Roman" pitchFamily="18" charset="0"/>
                <a:cs typeface="Times New Roman" pitchFamily="18" charset="0"/>
              </a:rPr>
              <a:t>لإزالة قطع صغيرة من </a:t>
            </a:r>
            <a:r xmlns:a="http://schemas.openxmlformats.org/drawingml/2006/main">
              <a:rPr lang="ar" sz="4300" u="sng" dirty="0">
                <a:latin typeface="Times New Roman" pitchFamily="18" charset="0"/>
                <a:cs typeface="Times New Roman" pitchFamily="18" charset="0"/>
              </a:rPr>
              <a:t>المشيمة </a:t>
            </a:r>
            <a:r xmlns:a="http://schemas.openxmlformats.org/drawingml/2006/main">
              <a:rPr lang="ar" sz="4300" dirty="0">
                <a:latin typeface="Times New Roman" pitchFamily="18" charset="0"/>
                <a:cs typeface="Times New Roman" pitchFamily="18" charset="0"/>
              </a:rPr>
              <a:t>بعد الولادة.</a:t>
            </a:r>
          </a:p>
          <a:p>
            <a:pPr xmlns:a="http://schemas.openxmlformats.org/drawingml/2006/main">
              <a:lnSpc>
                <a:spcPct val="120000"/>
              </a:lnSpc>
              <a:buFont typeface="Wingdings" pitchFamily="2" charset="2"/>
              <a:buChar char="Ø"/>
              <a:bidi/>
            </a:pPr>
            <a:r xmlns:a="http://schemas.openxmlformats.org/drawingml/2006/main">
              <a:rPr lang="ar" sz="4300" dirty="0">
                <a:latin typeface="Times New Roman" pitchFamily="18" charset="0"/>
                <a:cs typeface="Times New Roman" pitchFamily="18" charset="0"/>
              </a:rPr>
              <a:t>الاجهاض الانتقائي</a:t>
            </a:r>
          </a:p>
          <a:p>
            <a:pPr xmlns:a="http://schemas.openxmlformats.org/drawingml/2006/main">
              <a:lnSpc>
                <a:spcPct val="120000"/>
              </a:lnSpc>
              <a:buFont typeface="Wingdings" pitchFamily="2" charset="2"/>
              <a:buChar char="Ø"/>
              <a:bidi/>
            </a:pPr>
            <a:r xmlns:a="http://schemas.openxmlformats.org/drawingml/2006/main">
              <a:rPr lang="ar" sz="4300" dirty="0">
                <a:latin typeface="Times New Roman" pitchFamily="18" charset="0"/>
                <a:cs typeface="Times New Roman" pitchFamily="18" charset="0"/>
              </a:rPr>
              <a:t>تشخيص أو علاج الأورام مثل الأورام الليفية أو السلائل أو الاختلالات الهرمونية أو سرطان الرحم. يتم فحص عينة من أنسجة الرحم تحت المجهر للتحقق من وجود خلايا غير طبيعية.</a:t>
            </a:r>
          </a:p>
          <a:p>
            <a:pPr>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4321" y="0"/>
            <a:ext cx="9893509" cy="1417638"/>
          </a:xfrm>
        </p:spPr>
        <p:txBody>
          <a:bodyPr>
            <a:normAutofit fontScale="90000"/>
          </a:bodyPr>
          <a:lstStyle/>
          <a:p>
            <a:pPr xmlns:a="http://schemas.openxmlformats.org/drawingml/2006/main" algn="ctr">
              <a:bidi/>
            </a:pPr>
            <a:br xmlns:a="http://schemas.openxmlformats.org/drawingml/2006/main">
              <a:rPr lang="en-US" b="1" dirty="0">
                <a:solidFill>
                  <a:srgbClr val="C00000"/>
                </a:solidFill>
                <a:latin typeface="Times New Roman" pitchFamily="18" charset="0"/>
                <a:cs typeface="Times New Roman" pitchFamily="18" charset="0"/>
              </a:rPr>
            </a:br>
            <a:r xmlns:a="http://schemas.openxmlformats.org/drawingml/2006/main">
              <a:rPr lang="ar" sz="6000" b="1" dirty="0">
                <a:solidFill>
                  <a:srgbClr val="C00000"/>
                </a:solidFill>
                <a:latin typeface="Times New Roman" pitchFamily="18" charset="0"/>
                <a:cs typeface="Times New Roman" pitchFamily="18" charset="0"/>
              </a:rPr>
              <a:t>مضاعفات عملية توسيع وكحت الرحم:</a:t>
            </a:r>
            <a:br xmlns:a="http://schemas.openxmlformats.org/drawingml/2006/main">
              <a:rPr lang="en-US" sz="6000" dirty="0">
                <a:solidFill>
                  <a:srgbClr val="C00000"/>
                </a:solidFill>
                <a:latin typeface="Times New Roman" pitchFamily="18" charset="0"/>
                <a:cs typeface="Times New Roman" pitchFamily="18" charset="0"/>
              </a:rPr>
            </a:br>
            <a:endParaRPr xmlns:a="http://schemas.openxmlformats.org/drawingml/2006/main"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1812249" cy="5257800"/>
          </a:xfrm>
        </p:spPr>
        <p:txBody>
          <a:bodyPr>
            <a:normAutofit/>
          </a:bodyPr>
          <a:lstStyle/>
          <a:p>
            <a:r xmlns:a="http://schemas.openxmlformats.org/drawingml/2006/main">
              <a:rPr lang="ar" sz="4800" dirty="0">
                <a:latin typeface="Times New Roman" pitchFamily="18" charset="0"/>
                <a:cs typeface="Times New Roman" pitchFamily="18" charset="0"/>
              </a:rPr>
              <a:t>عادة ما يكون آمنًا جدًا</a:t>
            </a:r>
          </a:p>
          <a:p>
            <a:r xmlns:a="http://schemas.openxmlformats.org/drawingml/2006/main">
              <a:rPr lang="ar" sz="4800" dirty="0">
                <a:latin typeface="Times New Roman" pitchFamily="18" charset="0"/>
                <a:cs typeface="Times New Roman" pitchFamily="18" charset="0"/>
              </a:rPr>
              <a:t>ثقب الرحم</a:t>
            </a:r>
          </a:p>
          <a:p>
            <a:r xmlns:a="http://schemas.openxmlformats.org/drawingml/2006/main">
              <a:rPr lang="ar" sz="4800" dirty="0">
                <a:latin typeface="Times New Roman" pitchFamily="18" charset="0"/>
                <a:cs typeface="Times New Roman" pitchFamily="18" charset="0"/>
              </a:rPr>
              <a:t>تلف عنق الرحم</a:t>
            </a:r>
          </a:p>
          <a:p>
            <a:pPr xmlns:a="http://schemas.openxmlformats.org/drawingml/2006/main" lvl="0">
              <a:bidi/>
            </a:pPr>
            <a:r xmlns:a="http://schemas.openxmlformats.org/drawingml/2006/main">
              <a:rPr lang="ar" sz="4800" dirty="0">
                <a:latin typeface="Times New Roman" pitchFamily="18" charset="0"/>
                <a:cs typeface="Times New Roman" pitchFamily="18" charset="0"/>
              </a:rPr>
              <a:t>نسيج ندبي على جدار الرحم</a:t>
            </a:r>
          </a:p>
          <a:p>
            <a:pPr xmlns:a="http://schemas.openxmlformats.org/drawingml/2006/main" lvl="0">
              <a:bidi/>
            </a:pPr>
            <a:r xmlns:a="http://schemas.openxmlformats.org/drawingml/2006/main">
              <a:rPr lang="ar" sz="4800" dirty="0">
                <a:latin typeface="Times New Roman" pitchFamily="18" charset="0"/>
                <a:cs typeface="Times New Roman" pitchFamily="18" charset="0"/>
              </a:rPr>
              <a:t>عدوى. .</a:t>
            </a:r>
          </a:p>
          <a:p>
            <a:pPr xmlns:a="http://schemas.openxmlformats.org/drawingml/2006/main" lvl="0">
              <a:bidi/>
            </a:pPr>
            <a:r xmlns:a="http://schemas.openxmlformats.org/drawingml/2006/main">
              <a:rPr lang="ar" sz="4800" dirty="0">
                <a:latin typeface="Times New Roman" pitchFamily="18" charset="0"/>
                <a:cs typeface="Times New Roman" pitchFamily="18" charset="0"/>
              </a:rPr>
              <a:t>نزيف حاد أو مطول أو جلطات دموية</a:t>
            </a:r>
          </a:p>
          <a:p>
            <a:pPr lvl="0"/>
            <a:endParaRPr lang="en-US" sz="4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a:bodyPr>
          <a:lstStyle/>
          <a:p>
            <a:pPr xmlns:a="http://schemas.openxmlformats.org/drawingml/2006/main" algn="ctr">
              <a:bidi/>
            </a:pPr>
            <a:r xmlns:a="http://schemas.openxmlformats.org/drawingml/2006/main">
              <a:rPr lang="ar" sz="8000" b="1" dirty="0" err="1">
                <a:solidFill>
                  <a:srgbClr val="C00000"/>
                </a:solidFill>
                <a:latin typeface="Times New Roman" panose="02020603050405020304" pitchFamily="18" charset="0"/>
                <a:cs typeface="Times New Roman" panose="02020603050405020304" pitchFamily="18" charset="0"/>
              </a:rPr>
              <a:t>استئصال قناة فالوب</a:t>
            </a:r>
            <a:r xmlns:a="http://schemas.openxmlformats.org/drawingml/2006/main">
              <a:rPr lang="ar" sz="8000" b="1" dirty="0">
                <a:solidFill>
                  <a:srgbClr val="C00000"/>
                </a:solidFill>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1" y="1417637"/>
            <a:ext cx="12192001" cy="5957523"/>
          </a:xfrm>
        </p:spPr>
        <p:txBody>
          <a:bodyPr>
            <a:normAutofit fontScale="40000" lnSpcReduction="20000"/>
          </a:bodyPr>
          <a:lstStyle/>
          <a:p>
            <a:pPr xmlns:a="http://schemas.openxmlformats.org/drawingml/2006/main" lvl="0">
              <a:lnSpc>
                <a:spcPct val="120000"/>
              </a:lnSpc>
              <a:bidi/>
            </a:pPr>
            <a:r xmlns:a="http://schemas.openxmlformats.org/drawingml/2006/main">
              <a:rPr lang="ar" sz="8000" dirty="0">
                <a:latin typeface="Times New Roman" pitchFamily="18" charset="0"/>
                <a:cs typeface="Times New Roman" pitchFamily="18" charset="0"/>
              </a:rPr>
              <a:t>الاستئصال الجراحي لقناة فالوب واحدة (أحادية الجانب) أو كلتا قناتي فالوب (ثنائية الجانب).</a:t>
            </a:r>
          </a:p>
          <a:p>
            <a:pPr xmlns:a="http://schemas.openxmlformats.org/drawingml/2006/main" lvl="0">
              <a:lnSpc>
                <a:spcPct val="120000"/>
              </a:lnSpc>
              <a:bidi/>
            </a:pPr>
            <a:r xmlns:a="http://schemas.openxmlformats.org/drawingml/2006/main">
              <a:rPr lang="ar" sz="8000" dirty="0">
                <a:latin typeface="Times New Roman" pitchFamily="18" charset="0"/>
                <a:cs typeface="Times New Roman" pitchFamily="18" charset="0"/>
              </a:rPr>
              <a:t>إذا لم يتم إزالة المبيض والرحم، ستستمر الدورة الشهرية لدى المرأة.</a:t>
            </a:r>
          </a:p>
          <a:p>
            <a:pPr xmlns:a="http://schemas.openxmlformats.org/drawingml/2006/main" lvl="0">
              <a:lnSpc>
                <a:spcPct val="120000"/>
              </a:lnSpc>
              <a:bidi/>
            </a:pPr>
            <a:r xmlns:a="http://schemas.openxmlformats.org/drawingml/2006/main">
              <a:rPr lang="ar" sz="8000" dirty="0">
                <a:latin typeface="Times New Roman" pitchFamily="18" charset="0"/>
                <a:cs typeface="Times New Roman" pitchFamily="18" charset="0"/>
              </a:rPr>
              <a:t>إن إزالة إحدى قناتي فالوب لن يجعل المريضة غير قادرة على الإنجاب، ولكنها لا تزال بحاجة إلى وسائل منع الحمل.</a:t>
            </a:r>
          </a:p>
          <a:p>
            <a:pPr xmlns:a="http://schemas.openxmlformats.org/drawingml/2006/main" lvl="0">
              <a:lnSpc>
                <a:spcPct val="120000"/>
              </a:lnSpc>
              <a:bidi/>
            </a:pPr>
            <a:r xmlns:a="http://schemas.openxmlformats.org/drawingml/2006/main">
              <a:rPr lang="ar" sz="8000" dirty="0">
                <a:latin typeface="Times New Roman" pitchFamily="18" charset="0"/>
                <a:cs typeface="Times New Roman" pitchFamily="18" charset="0"/>
              </a:rPr>
              <a:t>إن إزالة قناتي فالوب يعني أن المريضة لا تستطيع إنجاب طفل ولن تحتاج إلى وسائل منع الحمل.</a:t>
            </a:r>
          </a:p>
          <a:p>
            <a:pPr xmlns:a="http://schemas.openxmlformats.org/drawingml/2006/main" lvl="0">
              <a:lnSpc>
                <a:spcPct val="120000"/>
              </a:lnSpc>
              <a:bidi/>
            </a:pPr>
            <a:r xmlns:a="http://schemas.openxmlformats.org/drawingml/2006/main">
              <a:rPr lang="ar" sz="8000" dirty="0">
                <a:latin typeface="Times New Roman" pitchFamily="18" charset="0"/>
                <a:cs typeface="Times New Roman" pitchFamily="18" charset="0"/>
              </a:rPr>
              <a:t>إذا كان الرحم لا يزال موجودًا، فقد يكون من الممكن حمل طفل بمساعدة التلقيح الصناعي (IVF).</a:t>
            </a:r>
          </a:p>
          <a:p>
            <a:pPr lvl="0">
              <a:lnSpc>
                <a:spcPct val="120000"/>
              </a:lnSpc>
            </a:pPr>
            <a:endParaRPr lang="en-US" sz="6000" dirty="0">
              <a:latin typeface="Times New Roman" pitchFamily="18" charset="0"/>
              <a:cs typeface="Times New Roman" pitchFamily="18" charset="0"/>
            </a:endParaRPr>
          </a:p>
          <a:p>
            <a:pPr lvl="0"/>
            <a:endParaRPr lang="en-US" sz="6000" dirty="0">
              <a:latin typeface="Times New Roman" pitchFamily="18" charset="0"/>
              <a:cs typeface="Times New Roman" pitchFamily="18" charset="0"/>
            </a:endParaRPr>
          </a:p>
          <a:p>
            <a:endParaRPr lang="en-US" sz="6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xmlns:a="http://schemas.openxmlformats.org/drawingml/2006/main" algn="ctr">
              <a:bidi/>
            </a:pPr>
            <a:br xmlns:a="http://schemas.openxmlformats.org/drawingml/2006/main">
              <a:rPr lang="en-US"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غرض </a:t>
            </a:r>
            <a:r xmlns:a="http://schemas.openxmlformats.org/drawingml/2006/main">
              <a:rPr lang="ar" sz="4800" b="1" dirty="0" err="1">
                <a:solidFill>
                  <a:srgbClr val="C00000"/>
                </a:solidFill>
                <a:latin typeface="Times New Roman" pitchFamily="18" charset="0"/>
                <a:cs typeface="Times New Roman" pitchFamily="18" charset="0"/>
              </a:rPr>
              <a:t>استئصال قناة فالوب</a:t>
            </a:r>
            <a:br xmlns:a="http://schemas.openxmlformats.org/drawingml/2006/main">
              <a:rPr lang="en-US" dirty="0">
                <a:solidFill>
                  <a:srgbClr val="C00000"/>
                </a:solidFill>
                <a:latin typeface="Times New Roman" pitchFamily="18" charset="0"/>
                <a:cs typeface="Times New Roman" pitchFamily="18" charset="0"/>
              </a:rPr>
            </a:br>
            <a:endParaRPr xmlns:a="http://schemas.openxmlformats.org/drawingml/2006/main" lang="en-US" dirty="0">
              <a:solidFill>
                <a:srgbClr val="C00000"/>
              </a:solidFill>
              <a:latin typeface="Times New Roman" pitchFamily="18" charset="0"/>
              <a:cs typeface="Times New Roman" pitchFamily="18" charset="0"/>
            </a:endParaRPr>
          </a:p>
        </p:txBody>
      </p:sp>
      <p:sp>
        <p:nvSpPr>
          <p:cNvPr id="4" name="Content Placeholder 3"/>
          <p:cNvSpPr>
            <a:spLocks noGrp="1"/>
          </p:cNvSpPr>
          <p:nvPr>
            <p:ph idx="1"/>
          </p:nvPr>
        </p:nvSpPr>
        <p:spPr>
          <a:xfrm>
            <a:off x="-1" y="1524000"/>
            <a:ext cx="11992132" cy="5334000"/>
          </a:xfrm>
        </p:spPr>
        <p:txBody>
          <a:bodyPr>
            <a:normAutofit/>
          </a:bodyPr>
          <a:lstStyle/>
          <a:p>
            <a:r xmlns:a="http://schemas.openxmlformats.org/drawingml/2006/main">
              <a:rPr lang="ar" sz="3900" dirty="0">
                <a:latin typeface="Times New Roman" pitchFamily="18" charset="0"/>
                <a:cs typeface="Times New Roman" pitchFamily="18" charset="0"/>
              </a:rPr>
              <a:t>انسداد قناة فالوب بسبب جراحة سابقة في قناة فالوب</a:t>
            </a:r>
          </a:p>
          <a:p>
            <a:r xmlns:a="http://schemas.openxmlformats.org/drawingml/2006/main">
              <a:rPr lang="ar" sz="3900" dirty="0">
                <a:latin typeface="Times New Roman" pitchFamily="18" charset="0"/>
                <a:cs typeface="Times New Roman" pitchFamily="18" charset="0"/>
              </a:rPr>
              <a:t>تمزق قناة فالوب</a:t>
            </a:r>
          </a:p>
          <a:p>
            <a:r xmlns:a="http://schemas.openxmlformats.org/drawingml/2006/main">
              <a:rPr lang="ar" sz="3900" dirty="0">
                <a:latin typeface="Times New Roman" pitchFamily="18" charset="0"/>
                <a:cs typeface="Times New Roman" pitchFamily="18" charset="0"/>
              </a:rPr>
              <a:t>عدوى</a:t>
            </a:r>
          </a:p>
          <a:p>
            <a:r xmlns:a="http://schemas.openxmlformats.org/drawingml/2006/main">
              <a:rPr lang="ar" sz="3900" dirty="0">
                <a:latin typeface="Times New Roman" pitchFamily="18" charset="0"/>
                <a:cs typeface="Times New Roman" pitchFamily="18" charset="0"/>
              </a:rPr>
              <a:t>سرطان قناة فالوب.</a:t>
            </a:r>
          </a:p>
          <a:p>
            <a:r xmlns:a="http://schemas.openxmlformats.org/drawingml/2006/main">
              <a:rPr lang="ar" sz="3900" dirty="0">
                <a:latin typeface="Times New Roman" pitchFamily="18" charset="0"/>
                <a:cs typeface="Times New Roman" pitchFamily="18" charset="0"/>
              </a:rPr>
              <a:t>وسائل منع الحمل الدائمة</a:t>
            </a:r>
          </a:p>
          <a:p>
            <a:r xmlns:a="http://schemas.openxmlformats.org/drawingml/2006/main">
              <a:rPr lang="ar" sz="3900" dirty="0">
                <a:latin typeface="Times New Roman" pitchFamily="18" charset="0"/>
                <a:cs typeface="Times New Roman" pitchFamily="18" charset="0"/>
              </a:rPr>
              <a:t>بطانة الرحم</a:t>
            </a:r>
          </a:p>
          <a:p>
            <a:r xmlns:a="http://schemas.openxmlformats.org/drawingml/2006/main">
              <a:rPr lang="ar" sz="3900" dirty="0">
                <a:latin typeface="Times New Roman" pitchFamily="18" charset="0"/>
                <a:cs typeface="Times New Roman" pitchFamily="18" charset="0"/>
              </a:rPr>
              <a:t>الالتصاقات الأنبوبية</a:t>
            </a:r>
          </a:p>
          <a:p>
            <a:pPr>
              <a:buNone/>
            </a:pP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a:p>
            <a:pPr>
              <a:buNone/>
            </a:pPr>
            <a:endParaRPr lang="en-US" sz="3600" dirty="0">
              <a:latin typeface="Times New Roman" pitchFamily="18" charset="0"/>
              <a:cs typeface="Times New Roman" pitchFamily="18" charset="0"/>
            </a:endParaRPr>
          </a:p>
          <a:p>
            <a:pPr>
              <a:buNone/>
            </a:pPr>
            <a:endParaRPr lang="en-US" sz="3600" dirty="0">
              <a:solidFill>
                <a:srgbClr val="C00000"/>
              </a:solidFill>
              <a:latin typeface="Times New Roman" pitchFamily="18" charset="0"/>
              <a:cs typeface="Times New Roman" pitchFamily="18" charset="0"/>
            </a:endParaRPr>
          </a:p>
          <a:p>
            <a:pPr lvl="0">
              <a:buNone/>
            </a:pPr>
            <a:endParaRPr lang="en-US" sz="36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2" y="0"/>
            <a:ext cx="11197652" cy="1417638"/>
          </a:xfrm>
        </p:spPr>
        <p:txBody>
          <a:bodyPr>
            <a:noAutofit/>
          </a:bodyPr>
          <a:lstStyle/>
          <a:p>
            <a:pPr xmlns:a="http://schemas.openxmlformats.org/drawingml/2006/main" algn="ctr">
              <a:bidi/>
            </a:pPr>
            <a:br xmlns:a="http://schemas.openxmlformats.org/drawingml/2006/main">
              <a:rPr lang="en-US" sz="4000"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b="1" dirty="0">
                <a:solidFill>
                  <a:srgbClr val="C00000"/>
                </a:solidFill>
                <a:latin typeface="Times New Roman" panose="02020603050405020304" pitchFamily="18" charset="0"/>
                <a:cs typeface="Times New Roman" panose="02020603050405020304" pitchFamily="18" charset="0"/>
              </a:rPr>
              <a:t>طرق إجراء </a:t>
            </a:r>
            <a:r xmlns:a="http://schemas.openxmlformats.org/drawingml/2006/main">
              <a:rPr lang="ar" b="1" dirty="0" err="1">
                <a:solidFill>
                  <a:srgbClr val="C00000"/>
                </a:solidFill>
                <a:latin typeface="Times New Roman" panose="02020603050405020304" pitchFamily="18" charset="0"/>
                <a:cs typeface="Times New Roman" panose="02020603050405020304" pitchFamily="18" charset="0"/>
              </a:rPr>
              <a:t>عملية استئصال قناة فالوب</a:t>
            </a:r>
            <a:r xmlns:a="http://schemas.openxmlformats.org/drawingml/2006/main">
              <a:rPr lang="ar" b="1" dirty="0">
                <a:solidFill>
                  <a:srgbClr val="C00000"/>
                </a:solidFill>
                <a:latin typeface="Times New Roman" panose="02020603050405020304" pitchFamily="18" charset="0"/>
                <a:cs typeface="Times New Roman" panose="02020603050405020304" pitchFamily="18" charset="0"/>
              </a:rPr>
              <a:t> </a:t>
            </a:r>
            <a:br xmlns:a="http://schemas.openxmlformats.org/drawingml/2006/main">
              <a:rPr lang="en-US" sz="4000"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4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pPr xmlns:a="http://schemas.openxmlformats.org/drawingml/2006/main" marL="514350" indent="-514350">
              <a:buAutoNum type="arabicParenR"/>
              <a:bidi/>
            </a:pPr>
            <a:r xmlns:a="http://schemas.openxmlformats.org/drawingml/2006/main">
              <a:rPr lang="ar" sz="3200" dirty="0">
                <a:latin typeface="Times New Roman" pitchFamily="18" charset="0"/>
                <a:cs typeface="Times New Roman" pitchFamily="18" charset="0"/>
              </a:rPr>
              <a:t>استئصال قناة فالوب البطنية</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2) استئصال قناة فالوب بالمنظار</a:t>
            </a:r>
          </a:p>
          <a:p>
            <a:pPr xmlns:a="http://schemas.openxmlformats.org/drawingml/2006/main">
              <a:buFont typeface="Courier New" pitchFamily="49" charset="0"/>
              <a:buChar char="o"/>
              <a:bidi/>
            </a:pPr>
            <a:r xmlns:a="http://schemas.openxmlformats.org/drawingml/2006/main">
              <a:rPr lang="ar" sz="3200" dirty="0">
                <a:latin typeface="Times New Roman" pitchFamily="18" charset="0"/>
                <a:cs typeface="Times New Roman" pitchFamily="18" charset="0"/>
              </a:rPr>
              <a:t>إنها عملية أقل تدخلاً، يتم إجراؤها تحت تأثير التخدير العام أو الموضعي.</a:t>
            </a:r>
          </a:p>
          <a:p>
            <a:pPr xmlns:a="http://schemas.openxmlformats.org/drawingml/2006/main">
              <a:buFont typeface="Courier New" pitchFamily="49" charset="0"/>
              <a:buChar char="o"/>
              <a:bidi/>
            </a:pPr>
            <a:r xmlns:a="http://schemas.openxmlformats.org/drawingml/2006/main">
              <a:rPr lang="ar" sz="3200" dirty="0">
                <a:latin typeface="Times New Roman" pitchFamily="18" charset="0"/>
                <a:cs typeface="Times New Roman" pitchFamily="18" charset="0"/>
              </a:rPr>
              <a:t>سيتم إجراء شق صغير في أسفل البطن</a:t>
            </a:r>
          </a:p>
          <a:p>
            <a:pPr xmlns:a="http://schemas.openxmlformats.org/drawingml/2006/main">
              <a:buFont typeface="Courier New" pitchFamily="49" charset="0"/>
              <a:buChar char="o"/>
              <a:bidi/>
            </a:pPr>
            <a:r xmlns:a="http://schemas.openxmlformats.org/drawingml/2006/main">
              <a:rPr lang="ar" sz="3200" dirty="0">
                <a:latin typeface="Times New Roman" pitchFamily="18" charset="0"/>
                <a:cs typeface="Times New Roman" pitchFamily="18" charset="0"/>
              </a:rPr>
              <a:t>منظار بطني مزود بضوء وكاميرا في نهايته، يتم إدخاله في الشق الجراحي.</a:t>
            </a:r>
          </a:p>
          <a:p>
            <a:pPr xmlns:a="http://schemas.openxmlformats.org/drawingml/2006/main">
              <a:buFont typeface="Courier New" pitchFamily="49" charset="0"/>
              <a:buChar char="o"/>
              <a:bidi/>
            </a:pPr>
            <a:r xmlns:a="http://schemas.openxmlformats.org/drawingml/2006/main">
              <a:rPr lang="ar" sz="3200" dirty="0">
                <a:latin typeface="Times New Roman" pitchFamily="18" charset="0"/>
                <a:cs typeface="Times New Roman" pitchFamily="18" charset="0"/>
              </a:rPr>
              <a:t>سيتم نفخ البطن بالغاز، مما يسمح للجراح بالحصول على رؤية واضحة لأعضاء الحوض. يتم إدخال منفذين آخرين في أسفل الحوض، أحدهما في خط الوسط والآخر على أحد الجانبين.</a:t>
            </a:r>
          </a:p>
          <a:p>
            <a:pPr marL="514350" indent="-514350">
              <a:buAutoNum type="arabicParenR"/>
            </a:pP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1" y="0"/>
            <a:ext cx="11647358" cy="1417638"/>
          </a:xfrm>
        </p:spPr>
        <p:txBody>
          <a:bodyPr>
            <a:noAutofit/>
          </a:bodyPr>
          <a:lstStyle/>
          <a:p>
            <a:pPr xmlns:a="http://schemas.openxmlformats.org/drawingml/2006/main" algn="ctr">
              <a:bidi/>
            </a:pPr>
            <a:br xmlns:a="http://schemas.openxmlformats.org/drawingml/2006/main">
              <a:rPr lang="en-US" b="1"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b="1" dirty="0">
                <a:solidFill>
                  <a:srgbClr val="C00000"/>
                </a:solidFill>
                <a:latin typeface="Times New Roman" panose="02020603050405020304" pitchFamily="18" charset="0"/>
                <a:cs typeface="Times New Roman" panose="02020603050405020304" pitchFamily="18" charset="0"/>
              </a:rPr>
              <a:t>طرق إجراء </a:t>
            </a:r>
            <a:r xmlns:a="http://schemas.openxmlformats.org/drawingml/2006/main">
              <a:rPr lang="ar" b="1" dirty="0" err="1">
                <a:solidFill>
                  <a:srgbClr val="C00000"/>
                </a:solidFill>
                <a:latin typeface="Times New Roman" panose="02020603050405020304" pitchFamily="18" charset="0"/>
                <a:cs typeface="Times New Roman" panose="02020603050405020304" pitchFamily="18" charset="0"/>
              </a:rPr>
              <a:t>عملية استئصال قناة فالوب</a:t>
            </a:r>
            <a:r xmlns:a="http://schemas.openxmlformats.org/drawingml/2006/main">
              <a:rPr lang="ar" b="1" dirty="0">
                <a:solidFill>
                  <a:srgbClr val="C00000"/>
                </a:solidFill>
                <a:latin typeface="Times New Roman" panose="02020603050405020304" pitchFamily="18" charset="0"/>
                <a:cs typeface="Times New Roman" panose="02020603050405020304" pitchFamily="18" charset="0"/>
              </a:rPr>
              <a:t> </a:t>
            </a:r>
            <a:br xmlns:a="http://schemas.openxmlformats.org/drawingml/2006/main">
              <a:rPr lang="en-US" b="1"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9901" y="1417638"/>
            <a:ext cx="12042099" cy="5440362"/>
          </a:xfrm>
        </p:spPr>
        <p:txBody>
          <a:bodyPr>
            <a:normAutofit lnSpcReduction="10000"/>
          </a:bodyPr>
          <a:lstStyle/>
          <a:p>
            <a:pPr xmlns:a="http://schemas.openxmlformats.org/drawingml/2006/main">
              <a:lnSpc>
                <a:spcPct val="100000"/>
              </a:lnSpc>
              <a:buNone/>
              <a:bidi/>
            </a:pPr>
            <a:r xmlns:a="http://schemas.openxmlformats.org/drawingml/2006/main">
              <a:rPr lang="ar" sz="3600" u="sng" dirty="0">
                <a:latin typeface="Times New Roman" pitchFamily="18" charset="0"/>
                <a:cs typeface="Times New Roman" pitchFamily="18" charset="0"/>
              </a:rPr>
              <a:t>2) </a:t>
            </a:r>
            <a:r xmlns:a="http://schemas.openxmlformats.org/drawingml/2006/main">
              <a:rPr lang="ar" sz="3600" u="sng" dirty="0" err="1">
                <a:latin typeface="Times New Roman" pitchFamily="18" charset="0"/>
                <a:cs typeface="Times New Roman" pitchFamily="18" charset="0"/>
              </a:rPr>
              <a:t>استئصال قناة فالوب بالمنظار</a:t>
            </a:r>
            <a:endParaRPr xmlns:a="http://schemas.openxmlformats.org/drawingml/2006/main" lang="en-US" sz="3600" dirty="0">
              <a:latin typeface="Times New Roman" pitchFamily="18" charset="0"/>
              <a:cs typeface="Times New Roman" pitchFamily="18" charset="0"/>
            </a:endParaRPr>
          </a:p>
          <a:p>
            <a:pPr xmlns:a="http://schemas.openxmlformats.org/drawingml/2006/main" lvl="0">
              <a:lnSpc>
                <a:spcPct val="100000"/>
              </a:lnSpc>
              <a:buFont typeface="Courier New" pitchFamily="49" charset="0"/>
              <a:buChar char="o"/>
              <a:bidi/>
            </a:pPr>
            <a:r xmlns:a="http://schemas.openxmlformats.org/drawingml/2006/main">
              <a:rPr lang="ar" sz="3600" dirty="0">
                <a:latin typeface="Times New Roman" pitchFamily="18" charset="0"/>
                <a:cs typeface="Times New Roman" pitchFamily="18" charset="0"/>
              </a:rPr>
              <a:t>يتم تحديد قناة فالوب وتقسيم أي التصاقات حولها لتحرير القناة.</a:t>
            </a:r>
          </a:p>
          <a:p>
            <a:pPr xmlns:a="http://schemas.openxmlformats.org/drawingml/2006/main" lvl="0">
              <a:lnSpc>
                <a:spcPct val="100000"/>
              </a:lnSpc>
              <a:buFont typeface="Courier New" pitchFamily="49" charset="0"/>
              <a:buChar char="o"/>
              <a:bidi/>
            </a:pPr>
            <a:r xmlns:a="http://schemas.openxmlformats.org/drawingml/2006/main">
              <a:rPr lang="ar" sz="3600" dirty="0">
                <a:latin typeface="Times New Roman" pitchFamily="18" charset="0"/>
                <a:cs typeface="Times New Roman" pitchFamily="18" charset="0"/>
              </a:rPr>
              <a:t>يتم بعد ذلك إزالة الأنبوب عن طريق فصل الأنبوب عن المبيض والجدار الجانبي للحوض باستخدام مزيج من العلاج الحراري لإغلاق إمداده بالدم وقطعه بمجرد إغلاق إمداده بالدم.</a:t>
            </a:r>
          </a:p>
          <a:p>
            <a:pPr xmlns:a="http://schemas.openxmlformats.org/drawingml/2006/main">
              <a:lnSpc>
                <a:spcPct val="100000"/>
              </a:lnSpc>
              <a:buFont typeface="Courier New" pitchFamily="49" charset="0"/>
              <a:buChar char="o"/>
              <a:bidi/>
            </a:pPr>
            <a:r xmlns:a="http://schemas.openxmlformats.org/drawingml/2006/main">
              <a:rPr lang="ar" sz="3600" dirty="0">
                <a:latin typeface="Times New Roman" pitchFamily="18" charset="0"/>
                <a:cs typeface="Times New Roman" pitchFamily="18" charset="0"/>
              </a:rPr>
              <a:t>وبمجرد فصل قناة فالوب، تتم إزالتها من خلال المنفذ الموجود على هذا الجانب من البطن.</a:t>
            </a:r>
          </a:p>
          <a:p>
            <a:pPr xmlns:a="http://schemas.openxmlformats.org/drawingml/2006/main">
              <a:lnSpc>
                <a:spcPct val="100000"/>
              </a:lnSpc>
              <a:buFont typeface="Courier New" pitchFamily="49" charset="0"/>
              <a:buChar char="o"/>
              <a:bidi/>
            </a:pPr>
            <a:r xmlns:a="http://schemas.openxmlformats.org/drawingml/2006/main">
              <a:rPr lang="ar" sz="3600" dirty="0">
                <a:latin typeface="Times New Roman" pitchFamily="18" charset="0"/>
                <a:cs typeface="Times New Roman" pitchFamily="18" charset="0"/>
              </a:rPr>
              <a:t>ومن ثم سيتم إغلاق الشقوق الصغيرة.</a:t>
            </a:r>
          </a:p>
          <a:p>
            <a:pPr>
              <a:buFont typeface="Courier New" pitchFamily="49" charset="0"/>
              <a:buChar char="o"/>
            </a:pPr>
            <a:endParaRPr lang="en-US" sz="3600" dirty="0">
              <a:latin typeface="Times New Roman" pitchFamily="18" charset="0"/>
              <a:cs typeface="Times New Roman" pitchFamily="18" charset="0"/>
            </a:endParaRPr>
          </a:p>
          <a:p>
            <a:pPr lvl="0">
              <a:buFont typeface="Courier New" pitchFamily="49" charset="0"/>
              <a:buChar char="o"/>
            </a:pPr>
            <a:endParaRPr lang="en-US" sz="36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6600" b="1" dirty="0">
                <a:solidFill>
                  <a:srgbClr val="C00000"/>
                </a:solidFill>
                <a:latin typeface="Times New Roman" pitchFamily="18" charset="0"/>
                <a:cs typeface="Times New Roman" pitchFamily="18" charset="0"/>
              </a:rPr>
            </a:br>
            <a:r xmlns:a="http://schemas.openxmlformats.org/drawingml/2006/main">
              <a:rPr lang="ar" sz="6600" b="1" dirty="0">
                <a:solidFill>
                  <a:srgbClr val="C00000"/>
                </a:solidFill>
                <a:latin typeface="Times New Roman" pitchFamily="18" charset="0"/>
                <a:cs typeface="Times New Roman" pitchFamily="18" charset="0"/>
              </a:rPr>
              <a:t>التعافي من </a:t>
            </a:r>
            <a:br xmlns:a="http://schemas.openxmlformats.org/drawingml/2006/main">
              <a:rPr lang="en-US" sz="6600" dirty="0">
                <a:solidFill>
                  <a:srgbClr val="C00000"/>
                </a:solidFill>
                <a:latin typeface="Times New Roman" pitchFamily="18" charset="0"/>
                <a:cs typeface="Times New Roman" pitchFamily="18" charset="0"/>
              </a:rPr>
            </a:br>
            <a:endParaRPr xmlns:a="http://schemas.openxmlformats.org/drawingml/2006/main" lang="en-US" sz="6600" dirty="0">
              <a:solidFill>
                <a:srgbClr val="C00000"/>
              </a:solidFill>
              <a:latin typeface="Times New Roman" pitchFamily="18" charset="0"/>
              <a:cs typeface="Times New Roman" pitchFamily="18" charset="0"/>
            </a:endParaRPr>
            <a:r xmlns:a="http://schemas.openxmlformats.org/drawingml/2006/main">
              <a:rPr lang="ar" sz="6600" b="1" dirty="0" err="1">
                <a:solidFill>
                  <a:srgbClr val="C00000"/>
                </a:solidFill>
                <a:latin typeface="Times New Roman" pitchFamily="18" charset="0"/>
                <a:cs typeface="Times New Roman" pitchFamily="18" charset="0"/>
              </a:rPr>
              <a:t>عملية استئصال قناة فالوب</a:t>
            </a:r>
          </a:p>
        </p:txBody>
      </p:sp>
      <p:sp>
        <p:nvSpPr>
          <p:cNvPr id="3" name="Content Placeholder 2"/>
          <p:cNvSpPr>
            <a:spLocks noGrp="1"/>
          </p:cNvSpPr>
          <p:nvPr>
            <p:ph idx="1"/>
          </p:nvPr>
        </p:nvSpPr>
        <p:spPr>
          <a:xfrm>
            <a:off x="-1" y="1558977"/>
            <a:ext cx="12192001" cy="5186597"/>
          </a:xfrm>
        </p:spPr>
        <p:txBody>
          <a:bodyPr/>
          <a:lstStyle/>
          <a:p>
            <a:pPr xmlns:a="http://schemas.openxmlformats.org/drawingml/2006/main">
              <a:lnSpc>
                <a:spcPct val="100000"/>
              </a:lnSpc>
              <a:bidi/>
            </a:pPr>
            <a:r xmlns:a="http://schemas.openxmlformats.org/drawingml/2006/main">
              <a:rPr lang="ar" sz="5400" dirty="0" err="1">
                <a:latin typeface="Times New Roman" pitchFamily="18" charset="0"/>
                <a:cs typeface="Times New Roman" pitchFamily="18" charset="0"/>
              </a:rPr>
              <a:t>استئصال قناة فالوب </a:t>
            </a:r>
            <a:r xmlns:a="http://schemas.openxmlformats.org/drawingml/2006/main">
              <a:rPr lang="ar" sz="5400" dirty="0">
                <a:latin typeface="Times New Roman" pitchFamily="18" charset="0"/>
                <a:cs typeface="Times New Roman" pitchFamily="18" charset="0"/>
              </a:rPr>
              <a:t>البطنية </a:t>
            </a:r>
            <a:r xmlns:a="http://schemas.openxmlformats.org/drawingml/2006/main">
              <a:rPr lang="ar" sz="5400" dirty="0">
                <a:latin typeface="Times New Roman" pitchFamily="18" charset="0"/>
                <a:cs typeface="Times New Roman" pitchFamily="18" charset="0"/>
              </a:rPr>
              <a:t>عادة إلى فترة تعافي تتراوح من 3 إلى 6 أسابيع،</a:t>
            </a:r>
          </a:p>
          <a:p>
            <a:pPr xmlns:a="http://schemas.openxmlformats.org/drawingml/2006/main">
              <a:lnSpc>
                <a:spcPct val="100000"/>
              </a:lnSpc>
              <a:bidi/>
            </a:pPr>
            <a:r xmlns:a="http://schemas.openxmlformats.org/drawingml/2006/main">
              <a:rPr lang="ar" sz="5400" dirty="0">
                <a:latin typeface="Times New Roman" pitchFamily="18" charset="0"/>
                <a:cs typeface="Times New Roman" pitchFamily="18" charset="0"/>
              </a:rPr>
              <a:t>عادة ما يتعافى المرضى الذين خضعوا لجراحة المنظار خلال 2-4 أسابيع.</a:t>
            </a:r>
          </a:p>
          <a:p>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BCAD5-03F3-46B6-9530-B4EB36FD52B0}"/>
              </a:ext>
            </a:extLst>
          </p:cNvPr>
          <p:cNvSpPr>
            <a:spLocks noGrp="1"/>
          </p:cNvSpPr>
          <p:nvPr>
            <p:ph type="title"/>
          </p:nvPr>
        </p:nvSpPr>
        <p:spPr>
          <a:xfrm>
            <a:off x="0" y="0"/>
            <a:ext cx="12192000" cy="1417638"/>
          </a:xfrm>
        </p:spPr>
        <p:txBody>
          <a:bodyPr>
            <a:normAutofit fontScale="90000"/>
          </a:bodyPr>
          <a:lstStyle/>
          <a:p>
            <a:pPr xmlns:a="http://schemas.openxmlformats.org/drawingml/2006/main" algn="ctr">
              <a:bidi/>
            </a:pPr>
            <a:br xmlns:a="http://schemas.openxmlformats.org/drawingml/2006/main">
              <a:rPr lang="en-US"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br>
            <a:r xmlns:a="http://schemas.openxmlformats.org/drawingml/2006/main">
              <a:rPr lang="ar"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رعاية المرأة المصابة باضطرابات نسائية</a:t>
            </a:r>
            <a:br xmlns:a="http://schemas.openxmlformats.org/drawingml/2006/main">
              <a:rPr lang="en-US" sz="9600" b="1"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B462816-62B4-4FED-BDAB-E39C6DEA7BA1}"/>
              </a:ext>
            </a:extLst>
          </p:cNvPr>
          <p:cNvSpPr>
            <a:spLocks noGrp="1"/>
          </p:cNvSpPr>
          <p:nvPr>
            <p:ph idx="1"/>
          </p:nvPr>
        </p:nvSpPr>
        <p:spPr>
          <a:xfrm>
            <a:off x="1524000" y="1600200"/>
            <a:ext cx="9144000" cy="5257800"/>
          </a:xfrm>
        </p:spPr>
        <p:txBody>
          <a:bodyPr>
            <a:normAutofit fontScale="92500" lnSpcReduction="10000"/>
          </a:bodyPr>
          <a:lstStyle/>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استئصال الرحم</a:t>
            </a:r>
          </a:p>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توسيع وكحت</a:t>
            </a:r>
          </a:p>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استئصال قناة فالوب</a:t>
            </a:r>
          </a:p>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استئصال المبيض</a:t>
            </a:r>
          </a:p>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تكيسات المبيض</a:t>
            </a:r>
          </a:p>
          <a:p>
            <a:pPr xmlns:a="http://schemas.openxmlformats.org/drawingml/2006/main" algn="ctr">
              <a:bidi/>
            </a:pPr>
            <a:r xmlns:a="http://schemas.openxmlformats.org/drawingml/2006/main">
              <a:rPr lang="ar" sz="3500" dirty="0">
                <a:latin typeface="Times New Roman" panose="02020603050405020304" pitchFamily="18" charset="0"/>
                <a:cs typeface="Times New Roman" panose="02020603050405020304" pitchFamily="18" charset="0"/>
              </a:rPr>
              <a:t>الأورام الليفية الرحمية</a:t>
            </a:r>
          </a:p>
          <a:p>
            <a:pPr xmlns:a="http://schemas.openxmlformats.org/drawingml/2006/main" lvl="0" algn="ctr" rtl="0">
              <a:bidi/>
            </a:pPr>
            <a:r xmlns:a="http://schemas.openxmlformats.org/drawingml/2006/main">
              <a:rPr lang="ar" sz="3500" dirty="0">
                <a:latin typeface="Times New Roman" panose="02020603050405020304" pitchFamily="18" charset="0"/>
                <a:cs typeface="Times New Roman" panose="02020603050405020304" pitchFamily="18" charset="0"/>
              </a:rPr>
              <a:t>سن اليأس</a:t>
            </a:r>
          </a:p>
          <a:p>
            <a:pPr xmlns:a="http://schemas.openxmlformats.org/drawingml/2006/main" lvl="0" algn="ctr">
              <a:bidi/>
            </a:pPr>
            <a:r xmlns:a="http://schemas.openxmlformats.org/drawingml/2006/main">
              <a:rPr lang="ar" sz="3500" dirty="0">
                <a:latin typeface="Times New Roman" panose="02020603050405020304" pitchFamily="18" charset="0"/>
                <a:cs typeface="Times New Roman" panose="02020603050405020304" pitchFamily="18" charset="0"/>
              </a:rPr>
              <a:t>سلائل الرحم</a:t>
            </a:r>
          </a:p>
          <a:p>
            <a:pPr xmlns:a="http://schemas.openxmlformats.org/drawingml/2006/main" lvl="0" algn="ctr">
              <a:bidi/>
            </a:pPr>
            <a:r xmlns:a="http://schemas.openxmlformats.org/drawingml/2006/main">
              <a:rPr lang="ar" sz="3500" dirty="0">
                <a:latin typeface="Times New Roman" panose="02020603050405020304" pitchFamily="18" charset="0"/>
                <a:cs typeface="Times New Roman" panose="02020603050405020304" pitchFamily="18" charset="0"/>
              </a:rPr>
              <a:t>تكيس المبايض</a:t>
            </a:r>
          </a:p>
          <a:p>
            <a:pPr xmlns:a="http://schemas.openxmlformats.org/drawingml/2006/main" lvl="0" algn="ctr">
              <a:bidi/>
            </a:pPr>
            <a:r xmlns:a="http://schemas.openxmlformats.org/drawingml/2006/main">
              <a:rPr lang="ar" sz="3500" dirty="0">
                <a:latin typeface="Times New Roman" panose="02020603050405020304" pitchFamily="18" charset="0"/>
                <a:cs typeface="Times New Roman" panose="02020603050405020304" pitchFamily="18" charset="0"/>
              </a:rPr>
              <a:t>هبوط الرحم</a:t>
            </a:r>
          </a:p>
          <a:p>
            <a:endParaRPr lang="en-US" sz="35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5939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852" y="0"/>
            <a:ext cx="11967148" cy="1417638"/>
          </a:xfrm>
        </p:spPr>
        <p:txBody>
          <a:bodyPr>
            <a:noAutofit/>
          </a:bodyPr>
          <a:lstStyle/>
          <a:p>
            <a:pPr xmlns:a="http://schemas.openxmlformats.org/drawingml/2006/main" algn="ctr">
              <a:bidi/>
            </a:pPr>
            <a:br xmlns:a="http://schemas.openxmlformats.org/drawingml/2006/main">
              <a:rPr lang="en-US" sz="6600"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sz="6000" b="1" dirty="0">
                <a:solidFill>
                  <a:srgbClr val="C00000"/>
                </a:solidFill>
                <a:latin typeface="Times New Roman" panose="02020603050405020304" pitchFamily="18" charset="0"/>
                <a:cs typeface="Times New Roman" panose="02020603050405020304" pitchFamily="18" charset="0"/>
              </a:rPr>
              <a:t>استئصال المبيض</a:t>
            </a:r>
            <a:br xmlns:a="http://schemas.openxmlformats.org/drawingml/2006/main">
              <a:rPr lang="en-US" sz="6600"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66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4931" y="1603948"/>
            <a:ext cx="11967148" cy="5254052"/>
          </a:xfrm>
        </p:spPr>
        <p:txBody>
          <a:bodyPr>
            <a:noAutofit/>
          </a:bodyPr>
          <a:lstStyle/>
          <a:p>
            <a:pPr xmlns:a="http://schemas.openxmlformats.org/drawingml/2006/main" lvl="0">
              <a:buFont typeface="Wingdings" panose="05000000000000000000" pitchFamily="2" charset="2"/>
              <a:buChar char="q"/>
              <a:bidi/>
            </a:pPr>
            <a:r xmlns:a="http://schemas.openxmlformats.org/drawingml/2006/main">
              <a:rPr lang="ar" sz="3600" dirty="0">
                <a:latin typeface="Times New Roman" pitchFamily="18" charset="0"/>
                <a:cs typeface="Times New Roman" pitchFamily="18" charset="0"/>
              </a:rPr>
              <a:t>إنها عملية جراحية يتم فيها إزالة أحد المبيضين أو كليهما.</a:t>
            </a:r>
          </a:p>
          <a:p>
            <a:pPr xmlns:a="http://schemas.openxmlformats.org/drawingml/2006/main" lvl="0">
              <a:buNone/>
              <a:bidi/>
            </a:pPr>
            <a:r xmlns:a="http://schemas.openxmlformats.org/drawingml/2006/main">
              <a:rPr lang="ar" sz="3600" b="1" dirty="0">
                <a:latin typeface="Times New Roman" pitchFamily="18" charset="0"/>
                <a:cs typeface="Times New Roman" pitchFamily="18" charset="0"/>
              </a:rPr>
              <a:t>أنواع استئصال المبيض</a:t>
            </a:r>
          </a:p>
          <a:p>
            <a:pPr xmlns:a="http://schemas.openxmlformats.org/drawingml/2006/main" lvl="0">
              <a:buNone/>
              <a:bidi/>
            </a:pPr>
            <a:r xmlns:a="http://schemas.openxmlformats.org/drawingml/2006/main">
              <a:rPr lang="ar" sz="3600" b="1" dirty="0">
                <a:latin typeface="Times New Roman" pitchFamily="18" charset="0"/>
                <a:cs typeface="Times New Roman" pitchFamily="18" charset="0"/>
              </a:rPr>
              <a:t>1- استئصال المبيضين الثنائي </a:t>
            </a:r>
            <a:r xmlns:a="http://schemas.openxmlformats.org/drawingml/2006/main">
              <a:rPr lang="ar" sz="3600" dirty="0">
                <a:latin typeface="Times New Roman" pitchFamily="18" charset="0"/>
                <a:cs typeface="Times New Roman" pitchFamily="18" charset="0"/>
              </a:rPr>
              <a:t>: عندما يتم إزالة كلا المبيضين.</a:t>
            </a:r>
          </a:p>
          <a:p>
            <a:pPr xmlns:a="http://schemas.openxmlformats.org/drawingml/2006/main" lvl="0">
              <a:bidi/>
            </a:pPr>
            <a:r xmlns:a="http://schemas.openxmlformats.org/drawingml/2006/main">
              <a:rPr lang="ar" sz="3600" dirty="0">
                <a:latin typeface="Times New Roman" pitchFamily="18" charset="0"/>
                <a:cs typeface="Times New Roman" pitchFamily="18" charset="0"/>
              </a:rPr>
              <a:t>تتوقف الدورة الشهرية وتفقد المرأة القدرة على الإنجاب.</a:t>
            </a:r>
          </a:p>
          <a:p>
            <a:pPr xmlns:a="http://schemas.openxmlformats.org/drawingml/2006/main" lvl="0">
              <a:buNone/>
              <a:bidi/>
            </a:pPr>
            <a:r xmlns:a="http://schemas.openxmlformats.org/drawingml/2006/main">
              <a:rPr lang="ar" sz="3600" b="1" dirty="0">
                <a:latin typeface="Times New Roman" pitchFamily="18" charset="0"/>
                <a:cs typeface="Times New Roman" pitchFamily="18" charset="0"/>
              </a:rPr>
              <a:t>2- استئصال المبيض من جانب واحد: </a:t>
            </a:r>
            <a:r xmlns:a="http://schemas.openxmlformats.org/drawingml/2006/main">
              <a:rPr lang="ar" sz="3600" dirty="0">
                <a:latin typeface="Times New Roman" pitchFamily="18" charset="0"/>
                <a:cs typeface="Times New Roman" pitchFamily="18" charset="0"/>
              </a:rPr>
              <a:t>عندما يتم إزالة مبيض واحد فقط.</a:t>
            </a:r>
          </a:p>
          <a:p>
            <a:pPr xmlns:a="http://schemas.openxmlformats.org/drawingml/2006/main" lvl="0">
              <a:bidi/>
            </a:pPr>
            <a:r xmlns:a="http://schemas.openxmlformats.org/drawingml/2006/main">
              <a:rPr lang="ar" sz="3600" dirty="0">
                <a:latin typeface="Times New Roman" pitchFamily="18" charset="0"/>
                <a:cs typeface="Times New Roman" pitchFamily="18" charset="0"/>
              </a:rPr>
              <a:t>وقد تستمر الدورة الشهرية لدى المرأة وتنجب أطفالاً.</a:t>
            </a:r>
          </a:p>
          <a:p>
            <a:pPr lvl="0"/>
            <a:endParaRPr lang="en-US" sz="3600" dirty="0">
              <a:latin typeface="Times New Roman" pitchFamily="18" charset="0"/>
              <a:cs typeface="Times New Roman" pitchFamily="18" charset="0"/>
            </a:endParaRPr>
          </a:p>
          <a:p>
            <a:pPr lvl="0">
              <a:buNone/>
            </a:pPr>
            <a:endParaRPr lang="en-US" sz="6000" dirty="0">
              <a:solidFill>
                <a:srgbClr val="C00000"/>
              </a:solidFill>
              <a:latin typeface="Times New Roman" pitchFamily="18" charset="0"/>
              <a:cs typeface="Times New Roman" pitchFamily="18" charset="0"/>
            </a:endParaRPr>
          </a:p>
          <a:p>
            <a:pPr algn="ctr">
              <a:buNone/>
            </a:pPr>
            <a:endParaRPr lang="en-US" sz="6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a:bodyPr>
          <a:lstStyle/>
          <a:p>
            <a:pPr xmlns:a="http://schemas.openxmlformats.org/drawingml/2006/main" algn="ctr">
              <a:bidi/>
            </a:pPr>
            <a:r xmlns:a="http://schemas.openxmlformats.org/drawingml/2006/main">
              <a:rPr lang="ar" sz="6000" b="1" dirty="0">
                <a:solidFill>
                  <a:srgbClr val="C00000"/>
                </a:solidFill>
                <a:latin typeface="Times New Roman" pitchFamily="18" charset="0"/>
                <a:cs typeface="Times New Roman" pitchFamily="18" charset="0"/>
              </a:rPr>
              <a:t>غرض </a:t>
            </a:r>
            <a:r xmlns:a="http://schemas.openxmlformats.org/drawingml/2006/main">
              <a:rPr lang="ar" sz="6000" b="1" dirty="0" err="1">
                <a:solidFill>
                  <a:srgbClr val="C00000"/>
                </a:solidFill>
                <a:latin typeface="Times New Roman" pitchFamily="18" charset="0"/>
                <a:cs typeface="Times New Roman" pitchFamily="18" charset="0"/>
              </a:rPr>
              <a:t>استئصال المبيض</a:t>
            </a:r>
            <a:endParaRPr xmlns:a="http://schemas.openxmlformats.org/drawingml/2006/main" lang="en-US" sz="60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600200"/>
            <a:ext cx="12192000" cy="5257800"/>
          </a:xfrm>
        </p:spPr>
        <p:txBody>
          <a:bodyPr>
            <a:normAutofit fontScale="62500" lnSpcReduction="20000"/>
          </a:bodyPr>
          <a:lstStyle/>
          <a:p>
            <a:pPr xmlns:a="http://schemas.openxmlformats.org/drawingml/2006/main" lvl="0">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إزالة مصدر هرمون الاستروجين الذي يحفز بعض أنواع السرطان</a:t>
            </a:r>
          </a:p>
          <a:p>
            <a:pPr xmlns:a="http://schemas.openxmlformats.org/drawingml/2006/main">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إزالة المبايض السرطانية</a:t>
            </a:r>
          </a:p>
          <a:p>
            <a:pPr xmlns:a="http://schemas.openxmlformats.org/drawingml/2006/main">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إزالة الأورام أو الأكياس غير السرطانية في المبيض</a:t>
            </a:r>
          </a:p>
          <a:p>
            <a:pPr xmlns:a="http://schemas.openxmlformats.org/drawingml/2006/main">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إزالة الخراج</a:t>
            </a:r>
          </a:p>
          <a:p>
            <a:pPr xmlns:a="http://schemas.openxmlformats.org/drawingml/2006/main">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علاج بطانة الرحم</a:t>
            </a:r>
          </a:p>
          <a:p>
            <a:pPr xmlns:a="http://schemas.openxmlformats.org/drawingml/2006/main">
              <a:lnSpc>
                <a:spcPct val="120000"/>
              </a:lnSpc>
              <a:buFont typeface="Wingdings" pitchFamily="2" charset="2"/>
              <a:buChar char="§"/>
              <a:bidi/>
            </a:pPr>
            <a:r xmlns:a="http://schemas.openxmlformats.org/drawingml/2006/main">
              <a:rPr lang="ar" sz="6600" dirty="0">
                <a:latin typeface="Times New Roman" pitchFamily="18" charset="0"/>
                <a:cs typeface="Times New Roman" pitchFamily="18" charset="0"/>
              </a:rPr>
              <a:t>حل مشكلة التواء المبيض</a:t>
            </a:r>
          </a:p>
          <a:p>
            <a:pPr marL="0" indent="0">
              <a:lnSpc>
                <a:spcPct val="120000"/>
              </a:lnSpc>
              <a:buNone/>
            </a:pPr>
            <a:endParaRPr lang="en-US" sz="6600" dirty="0">
              <a:latin typeface="Times New Roman" pitchFamily="18" charset="0"/>
              <a:cs typeface="Times New Roman" pitchFamily="18" charset="0"/>
            </a:endParaRPr>
          </a:p>
          <a:p>
            <a:pPr>
              <a:buFont typeface="Wingdings" pitchFamily="2" charset="2"/>
              <a:buChar char="§"/>
            </a:pPr>
            <a:endParaRPr lang="en-US" sz="6600" dirty="0">
              <a:latin typeface="Times New Roman" pitchFamily="18" charset="0"/>
              <a:cs typeface="Times New Roman" pitchFamily="18" charset="0"/>
            </a:endParaRPr>
          </a:p>
          <a:p>
            <a:pPr lvl="0">
              <a:buFont typeface="Wingdings" pitchFamily="2" charset="2"/>
              <a:buChar char="§"/>
            </a:pPr>
            <a:endParaRPr lang="en-US" sz="6600" dirty="0">
              <a:latin typeface="Times New Roman" pitchFamily="18" charset="0"/>
              <a:cs typeface="Times New Roman" pitchFamily="18" charset="0"/>
            </a:endParaRPr>
          </a:p>
          <a:p>
            <a:pPr>
              <a:buNone/>
            </a:pPr>
            <a:endParaRPr lang="en-US" sz="66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911" y="0"/>
            <a:ext cx="12057089" cy="1417638"/>
          </a:xfrm>
        </p:spPr>
        <p:txBody>
          <a:bodyPr>
            <a:normAutofit fontScale="90000"/>
          </a:bodyPr>
          <a:lstStyle/>
          <a:p>
            <a:br xmlns:a="http://schemas.openxmlformats.org/drawingml/2006/main">
              <a:rPr lang="en-US" b="1" dirty="0">
                <a:latin typeface="Times New Roman" pitchFamily="18" charset="0"/>
                <a:cs typeface="Times New Roman" pitchFamily="18" charset="0"/>
              </a:rPr>
            </a:br>
            <a:r xmlns:a="http://schemas.openxmlformats.org/drawingml/2006/main">
              <a:rPr lang="ar" sz="5300" b="1" dirty="0">
                <a:solidFill>
                  <a:srgbClr val="C00000"/>
                </a:solidFill>
                <a:latin typeface="Times New Roman" pitchFamily="18" charset="0"/>
                <a:cs typeface="Times New Roman" pitchFamily="18" charset="0"/>
              </a:rPr>
              <a:t>طرق إجراء عملية استئصال المبيض</a:t>
            </a:r>
            <a:br xmlns:a="http://schemas.openxmlformats.org/drawingml/2006/main">
              <a:rPr lang="en-US" dirty="0">
                <a:latin typeface="Times New Roman" pitchFamily="18" charset="0"/>
                <a:cs typeface="Times New Roman" pitchFamily="18" charset="0"/>
              </a:rPr>
            </a:br>
            <a:endParaRPr xmlns:a="http://schemas.openxmlformats.org/drawingml/2006/main"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xmlns:a="http://schemas.openxmlformats.org/drawingml/2006/main" lvl="0">
              <a:buNone/>
              <a:bidi/>
            </a:pPr>
            <a:r xmlns:a="http://schemas.openxmlformats.org/drawingml/2006/main">
              <a:rPr lang="ar" sz="3600" b="1" dirty="0">
                <a:latin typeface="Times New Roman" pitchFamily="18" charset="0"/>
                <a:cs typeface="Times New Roman" pitchFamily="18" charset="0"/>
              </a:rPr>
              <a:t>1- عملية فتح البطن </a:t>
            </a:r>
            <a:r xmlns:a="http://schemas.openxmlformats.org/drawingml/2006/main">
              <a:rPr lang="ar" sz="3600" dirty="0">
                <a:latin typeface="Times New Roman" pitchFamily="18" charset="0"/>
                <a:cs typeface="Times New Roman" pitchFamily="18" charset="0"/>
              </a:rPr>
              <a:t>.</a:t>
            </a:r>
          </a:p>
          <a:p>
            <a:r xmlns:a="http://schemas.openxmlformats.org/drawingml/2006/main">
              <a:rPr lang="ar" sz="3600" dirty="0">
                <a:latin typeface="Times New Roman" pitchFamily="18" charset="0"/>
                <a:cs typeface="Times New Roman" pitchFamily="18" charset="0"/>
              </a:rPr>
              <a:t>يتم إجراؤها تحت تأثير التخدير العام أو الإقليمي.</a:t>
            </a:r>
          </a:p>
          <a:p>
            <a:r xmlns:a="http://schemas.openxmlformats.org/drawingml/2006/main">
              <a:rPr lang="ar" sz="3600" dirty="0">
                <a:latin typeface="Times New Roman" pitchFamily="18" charset="0"/>
                <a:cs typeface="Times New Roman" pitchFamily="18" charset="0"/>
              </a:rPr>
              <a:t>يتم إجراؤها من خلال شق في البطن، إما عموديًا أو أفقيًا.</a:t>
            </a:r>
          </a:p>
          <a:p>
            <a:r xmlns:a="http://schemas.openxmlformats.org/drawingml/2006/main">
              <a:rPr lang="ar" sz="3600" dirty="0">
                <a:latin typeface="Times New Roman" pitchFamily="18" charset="0"/>
                <a:cs typeface="Times New Roman" pitchFamily="18" charset="0"/>
              </a:rPr>
              <a:t>يقوم الجراح بفصل كل مبيض عن إمدادات الدم والأنسجة المحيطة به، ثم يقوم بإزالة المبيض.</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37102" cy="1417638"/>
          </a:xfrm>
        </p:spPr>
        <p:txBody>
          <a:bodyPr>
            <a:normAutofit fontScale="90000"/>
          </a:bodyPr>
          <a:lstStyle/>
          <a:p>
            <a:pPr xmlns:a="http://schemas.openxmlformats.org/drawingml/2006/main" algn="ctr">
              <a:bidi/>
            </a:pPr>
            <a:br xmlns:a="http://schemas.openxmlformats.org/drawingml/2006/main">
              <a:rPr lang="en-US" b="1" dirty="0">
                <a:latin typeface="Times New Roman" pitchFamily="18" charset="0"/>
                <a:cs typeface="Times New Roman" pitchFamily="18" charset="0"/>
              </a:rPr>
            </a:br>
            <a:r xmlns:a="http://schemas.openxmlformats.org/drawingml/2006/main">
              <a:rPr lang="ar" sz="4900" b="1" dirty="0">
                <a:solidFill>
                  <a:srgbClr val="C00000"/>
                </a:solidFill>
                <a:latin typeface="Times New Roman" pitchFamily="18" charset="0"/>
                <a:cs typeface="Times New Roman" pitchFamily="18" charset="0"/>
              </a:rPr>
              <a:t>طرق إجراء عملية استئصال المبيض</a:t>
            </a:r>
            <a:br xmlns:a="http://schemas.openxmlformats.org/drawingml/2006/main">
              <a:rPr lang="en-US" dirty="0">
                <a:latin typeface="Times New Roman" pitchFamily="18" charset="0"/>
                <a:cs typeface="Times New Roman" pitchFamily="18" charset="0"/>
              </a:rPr>
            </a:br>
            <a:endParaRPr xmlns:a="http://schemas.openxmlformats.org/drawingml/2006/main"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04931" y="1304144"/>
            <a:ext cx="12037102" cy="5553856"/>
          </a:xfrm>
        </p:spPr>
        <p:txBody>
          <a:bodyPr>
            <a:noAutofit/>
          </a:bodyPr>
          <a:lstStyle/>
          <a:p>
            <a:pPr xmlns:a="http://schemas.openxmlformats.org/drawingml/2006/main" lvl="0">
              <a:buNone/>
              <a:bidi/>
            </a:pPr>
            <a:r xmlns:a="http://schemas.openxmlformats.org/drawingml/2006/main">
              <a:rPr lang="ar" sz="3200" b="1" dirty="0">
                <a:latin typeface="Times New Roman" pitchFamily="18" charset="0"/>
                <a:cs typeface="Times New Roman" pitchFamily="18" charset="0"/>
              </a:rPr>
              <a:t>2- الجراحة بالمنظار.</a:t>
            </a:r>
          </a:p>
          <a:p>
            <a:r xmlns:a="http://schemas.openxmlformats.org/drawingml/2006/main">
              <a:rPr lang="ar" sz="3200" dirty="0">
                <a:latin typeface="Times New Roman" pitchFamily="18" charset="0"/>
                <a:cs typeface="Times New Roman" pitchFamily="18" charset="0"/>
              </a:rPr>
              <a:t>يقوم الجراح بإجراء ثلاثة أو أربعة شقوق صغيرة جدًا في البطن.</a:t>
            </a:r>
          </a:p>
          <a:p>
            <a:r xmlns:a="http://schemas.openxmlformats.org/drawingml/2006/main">
              <a:rPr lang="ar" sz="3200" dirty="0">
                <a:latin typeface="Times New Roman" pitchFamily="18" charset="0"/>
                <a:cs typeface="Times New Roman" pitchFamily="18" charset="0"/>
              </a:rPr>
              <a:t>يقوم الجراح بإدخال أنبوب مزود بكاميرا صغيرة من خلال شق واحد وأدوات جراحية خاصة من خلال الشقوق الأخرى.</a:t>
            </a:r>
          </a:p>
          <a:p>
            <a:r xmlns:a="http://schemas.openxmlformats.org/drawingml/2006/main">
              <a:rPr lang="ar" sz="3200" dirty="0">
                <a:latin typeface="Times New Roman" pitchFamily="18" charset="0"/>
                <a:cs typeface="Times New Roman" pitchFamily="18" charset="0"/>
              </a:rPr>
              <a:t>تنقل الكاميرا الفيديو الذي يستخدمه الجراح لتوجيه الأدوات الجراحية.</a:t>
            </a:r>
          </a:p>
          <a:p>
            <a:r xmlns:a="http://schemas.openxmlformats.org/drawingml/2006/main">
              <a:rPr lang="ar" sz="3200" dirty="0">
                <a:latin typeface="Times New Roman" pitchFamily="18" charset="0"/>
                <a:cs typeface="Times New Roman" pitchFamily="18" charset="0"/>
              </a:rPr>
              <a:t>يتم فصل كل مبيض عن إمدادات الدم والأنسجة المحيطة به ووضعه في كيس.</a:t>
            </a:r>
          </a:p>
          <a:p>
            <a:r xmlns:a="http://schemas.openxmlformats.org/drawingml/2006/main">
              <a:rPr lang="ar" sz="3200" dirty="0">
                <a:latin typeface="Times New Roman" pitchFamily="18" charset="0"/>
                <a:cs typeface="Times New Roman" pitchFamily="18" charset="0"/>
              </a:rPr>
              <a:t>يتم سحب الكيس من البطن من خلال أحد الشقوق الصغيرة.</a:t>
            </a:r>
          </a:p>
          <a:p>
            <a:r xmlns:a="http://schemas.openxmlformats.org/drawingml/2006/main">
              <a:rPr lang="ar" sz="3200" dirty="0">
                <a:latin typeface="Times New Roman" pitchFamily="18" charset="0"/>
                <a:cs typeface="Times New Roman" pitchFamily="18" charset="0"/>
              </a:rPr>
              <a:t>يمكن أيضًا تقطيع المبايض إلى أقسام أصغر وإزالتها</a:t>
            </a:r>
          </a:p>
          <a:p>
            <a:endParaRPr lang="en-US" sz="36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859" y="0"/>
            <a:ext cx="11977141" cy="14176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مخاطر </a:t>
            </a:r>
            <a:r xmlns:a="http://schemas.openxmlformats.org/drawingml/2006/main">
              <a:rPr lang="ar" sz="5400" b="1" dirty="0" err="1">
                <a:solidFill>
                  <a:srgbClr val="C00000"/>
                </a:solidFill>
                <a:latin typeface="Times New Roman" pitchFamily="18" charset="0"/>
                <a:cs typeface="Times New Roman" pitchFamily="18" charset="0"/>
              </a:rPr>
              <a:t>عملية استئصال المبيض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304145"/>
            <a:ext cx="12192001" cy="5553856"/>
          </a:xfrm>
        </p:spPr>
        <p:txBody>
          <a:bodyPr>
            <a:normAutofit/>
          </a:bodyPr>
          <a:lstStyle/>
          <a:p>
            <a:pPr xmlns:a="http://schemas.openxmlformats.org/drawingml/2006/main" lvl="0">
              <a:buFont typeface="Wingdings" pitchFamily="2" charset="2"/>
              <a:buChar char="Ø"/>
              <a:bidi/>
            </a:pPr>
            <a:r xmlns:a="http://schemas.openxmlformats.org/drawingml/2006/main">
              <a:rPr lang="ar" sz="4000" dirty="0">
                <a:latin typeface="Times New Roman" pitchFamily="18" charset="0"/>
                <a:cs typeface="Times New Roman" pitchFamily="18" charset="0"/>
              </a:rPr>
              <a:t>إنه إجراء آمن بشكل عام.</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النزيف أو جلطات الدم</a:t>
            </a:r>
          </a:p>
          <a:p>
            <a:pPr xmlns:a="http://schemas.openxmlformats.org/drawingml/2006/main" lvl="0">
              <a:buFont typeface="Wingdings" pitchFamily="2" charset="2"/>
              <a:buChar char="Ø"/>
              <a:bidi/>
            </a:pPr>
            <a:r xmlns:a="http://schemas.openxmlformats.org/drawingml/2006/main">
              <a:rPr lang="ar" sz="4000" dirty="0">
                <a:latin typeface="Times New Roman" pitchFamily="18" charset="0"/>
                <a:cs typeface="Times New Roman" pitchFamily="18" charset="0"/>
              </a:rPr>
              <a:t>عدوى</a:t>
            </a:r>
          </a:p>
          <a:p>
            <a:pPr xmlns:a="http://schemas.openxmlformats.org/drawingml/2006/main" lvl="0">
              <a:buFont typeface="Wingdings" pitchFamily="2" charset="2"/>
              <a:buChar char="Ø"/>
              <a:bidi/>
            </a:pPr>
            <a:r xmlns:a="http://schemas.openxmlformats.org/drawingml/2006/main">
              <a:rPr lang="ar" sz="4000" dirty="0">
                <a:latin typeface="Times New Roman" pitchFamily="18" charset="0"/>
                <a:cs typeface="Times New Roman" pitchFamily="18" charset="0"/>
              </a:rPr>
              <a:t>تلف الأعضاء المجاورة</a:t>
            </a:r>
          </a:p>
          <a:p>
            <a:pPr xmlns:a="http://schemas.openxmlformats.org/drawingml/2006/main" lvl="0">
              <a:buFont typeface="Wingdings" pitchFamily="2" charset="2"/>
              <a:buChar char="Ø"/>
              <a:bidi/>
            </a:pPr>
            <a:r xmlns:a="http://schemas.openxmlformats.org/drawingml/2006/main">
              <a:rPr lang="ar" sz="4000" dirty="0">
                <a:latin typeface="Times New Roman" pitchFamily="18" charset="0"/>
                <a:cs typeface="Times New Roman" pitchFamily="18" charset="0"/>
              </a:rPr>
              <a:t>تمزق الورم وانتشار الخلايا السرطانية المحتملة</a:t>
            </a:r>
          </a:p>
          <a:p>
            <a:pPr xmlns:a="http://schemas.openxmlformats.org/drawingml/2006/main" lvl="0">
              <a:buFont typeface="Wingdings" pitchFamily="2" charset="2"/>
              <a:buChar char="Ø"/>
              <a:bidi/>
            </a:pPr>
            <a:r xmlns:a="http://schemas.openxmlformats.org/drawingml/2006/main">
              <a:rPr lang="ar" sz="4000" dirty="0">
                <a:latin typeface="Times New Roman" pitchFamily="18" charset="0"/>
                <a:cs typeface="Times New Roman" pitchFamily="18" charset="0"/>
              </a:rPr>
              <a:t>رد فعل غير متوقع للتخدير</a:t>
            </a:r>
          </a:p>
          <a:p>
            <a:pPr marL="0" indent="0">
              <a:buNone/>
            </a:pP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67082" cy="1364105"/>
          </a:xfrm>
        </p:spPr>
        <p:txBody>
          <a:bodyPr>
            <a:normAutofit/>
          </a:bodyPr>
          <a:lstStyle/>
          <a:p>
            <a:pPr xmlns:a="http://schemas.openxmlformats.org/drawingml/2006/main" algn="ctr">
              <a:bidi/>
            </a:pPr>
            <a:r xmlns:a="http://schemas.openxmlformats.org/drawingml/2006/main">
              <a:rPr lang="ar" sz="5400" b="1" dirty="0">
                <a:solidFill>
                  <a:srgbClr val="C00000"/>
                </a:solidFill>
                <a:latin typeface="Times New Roman" pitchFamily="18" charset="0"/>
                <a:cs typeface="Times New Roman" pitchFamily="18" charset="0"/>
              </a:rPr>
              <a:t>المضاعفات بعد عملية استئصال المبيض</a:t>
            </a: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306925" cy="5105400"/>
          </a:xfrm>
        </p:spPr>
        <p:txBody>
          <a:bodyPr/>
          <a:lstStyle/>
          <a:p>
            <a:r xmlns:a="http://schemas.openxmlformats.org/drawingml/2006/main">
              <a:rPr lang="ar" sz="6000" dirty="0">
                <a:latin typeface="Times New Roman" pitchFamily="18" charset="0"/>
                <a:cs typeface="Times New Roman" pitchFamily="18" charset="0"/>
              </a:rPr>
              <a:t>العقم في حالة إزالة المبيضين</a:t>
            </a:r>
          </a:p>
          <a:p>
            <a:r xmlns:a="http://schemas.openxmlformats.org/drawingml/2006/main">
              <a:rPr lang="ar" sz="6000" dirty="0">
                <a:latin typeface="Times New Roman" pitchFamily="18" charset="0"/>
                <a:cs typeface="Times New Roman" pitchFamily="18" charset="0"/>
              </a:rPr>
              <a:t>انقطاع الطمث المبكر في حالة إزالة المبيضين.</a:t>
            </a:r>
          </a:p>
          <a:p>
            <a:pPr>
              <a:buNone/>
            </a:pPr>
            <a:endParaRPr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600200"/>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انقطاع الطمث (سن اليأس)</a:t>
            </a:r>
            <a:br xmlns:a="http://schemas.openxmlformats.org/drawingml/2006/main">
              <a:rPr lang="en-US" sz="5400" b="1" dirty="0">
                <a:solidFill>
                  <a:srgbClr val="C00000"/>
                </a:solidFill>
                <a:latin typeface="Times New Roman" pitchFamily="18" charset="0"/>
                <a:cs typeface="Times New Roman" pitchFamily="18" charset="0"/>
              </a:rPr>
            </a:br>
            <a:br xmlns:a="http://schemas.openxmlformats.org/drawingml/2006/main">
              <a:rPr lang="en-US" sz="5400" b="1" dirty="0">
                <a:solidFill>
                  <a:srgbClr val="C00000"/>
                </a:solidFill>
                <a:latin typeface="Times New Roman" pitchFamily="18" charset="0"/>
                <a:cs typeface="Times New Roman" pitchFamily="18" charset="0"/>
              </a:rPr>
            </a:br>
            <a:endParaRPr xmlns:a="http://schemas.openxmlformats.org/drawingml/2006/main" lang="en-US" sz="54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xmlns:a="http://schemas.openxmlformats.org/drawingml/2006/main">
              <a:buFont typeface="Wingdings" pitchFamily="2" charset="2"/>
              <a:buChar char="§"/>
              <a:bidi/>
            </a:pPr>
            <a:r xmlns:a="http://schemas.openxmlformats.org/drawingml/2006/main">
              <a:rPr lang="ar" sz="4700" dirty="0">
                <a:latin typeface="Times New Roman" pitchFamily="18" charset="0"/>
                <a:cs typeface="Times New Roman" pitchFamily="18" charset="0"/>
              </a:rPr>
              <a:t>هي فترة ضعف وظيفة المبيض</a:t>
            </a:r>
          </a:p>
          <a:p>
            <a:pPr xmlns:a="http://schemas.openxmlformats.org/drawingml/2006/main">
              <a:buFont typeface="Wingdings" pitchFamily="2" charset="2"/>
              <a:buChar char="§"/>
              <a:bidi/>
            </a:pPr>
            <a:r xmlns:a="http://schemas.openxmlformats.org/drawingml/2006/main">
              <a:rPr lang="ar" sz="4700" dirty="0">
                <a:latin typeface="Times New Roman" pitchFamily="18" charset="0"/>
                <a:cs typeface="Times New Roman" pitchFamily="18" charset="0"/>
              </a:rPr>
              <a:t>هو انقطاع الحيض.</a:t>
            </a:r>
          </a:p>
          <a:p>
            <a:pPr xmlns:a="http://schemas.openxmlformats.org/drawingml/2006/main">
              <a:buFont typeface="Wingdings" pitchFamily="2" charset="2"/>
              <a:buChar char="§"/>
              <a:bidi/>
            </a:pPr>
            <a:r xmlns:a="http://schemas.openxmlformats.org/drawingml/2006/main">
              <a:rPr lang="ar" sz="4700" dirty="0">
                <a:latin typeface="Times New Roman" pitchFamily="18" charset="0"/>
                <a:cs typeface="Times New Roman" pitchFamily="18" charset="0"/>
              </a:rPr>
              <a:t>تتميز مرحلة انقطاع الطمث بتغيرات صماء وجسدية ونفسية عابرة.</a:t>
            </a:r>
          </a:p>
          <a:p>
            <a:pPr>
              <a:buFont typeface="Wingdings" pitchFamily="2" charset="2"/>
              <a:buChar char="§"/>
            </a:pPr>
            <a:endParaRPr lang="en-US" sz="4800" dirty="0">
              <a:latin typeface="Times New Roman" pitchFamily="18" charset="0"/>
              <a:cs typeface="Times New Roman" pitchFamily="18" charset="0"/>
            </a:endParaRPr>
          </a:p>
          <a:p>
            <a:endParaRPr lang="en-US" sz="48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rmAutofit fontScale="90000"/>
          </a:bodyPr>
          <a:lstStyle/>
          <a:p>
            <a:r xmlns:a="http://schemas.openxmlformats.org/drawingml/2006/main">
              <a:rPr lang="ar" sz="8000" b="1" dirty="0">
                <a:solidFill>
                  <a:srgbClr val="C00000"/>
                </a:solidFill>
                <a:latin typeface="Times New Roman" pitchFamily="18" charset="0"/>
                <a:cs typeface="Times New Roman" pitchFamily="18" charset="0"/>
              </a:rPr>
              <a:t>مراحل انقطاع الطمث</a:t>
            </a:r>
          </a:p>
        </p:txBody>
      </p:sp>
      <p:sp>
        <p:nvSpPr>
          <p:cNvPr id="3" name="Content Placeholder 2"/>
          <p:cNvSpPr>
            <a:spLocks noGrp="1"/>
          </p:cNvSpPr>
          <p:nvPr>
            <p:ph idx="1"/>
          </p:nvPr>
        </p:nvSpPr>
        <p:spPr>
          <a:xfrm>
            <a:off x="0" y="1600200"/>
            <a:ext cx="12192000" cy="5257800"/>
          </a:xfrm>
        </p:spPr>
        <p:txBody>
          <a:bodyPr>
            <a:normAutofit/>
          </a:bodyPr>
          <a:lstStyle/>
          <a:p>
            <a:pPr xmlns:a="http://schemas.openxmlformats.org/drawingml/2006/main">
              <a:lnSpc>
                <a:spcPct val="100000"/>
              </a:lnSpc>
              <a:buNone/>
              <a:bidi/>
            </a:pPr>
            <a:r xmlns:a="http://schemas.openxmlformats.org/drawingml/2006/main">
              <a:rPr lang="ar" sz="4800" dirty="0">
                <a:latin typeface="Times New Roman" pitchFamily="18" charset="0"/>
                <a:cs typeface="Times New Roman" pitchFamily="18" charset="0"/>
              </a:rPr>
              <a:t>1- مرحلة ما قبل انقطاع الطمث: وهي فترة بداية الفشل الفسيولوجي لوظيفة المبيض وتستمر لفترة تتراوح من سنتين إلى ست سنوات.</a:t>
            </a:r>
          </a:p>
          <a:p>
            <a:pPr xmlns:a="http://schemas.openxmlformats.org/drawingml/2006/main">
              <a:lnSpc>
                <a:spcPct val="100000"/>
              </a:lnSpc>
              <a:buNone/>
              <a:bidi/>
            </a:pPr>
            <a:r xmlns:a="http://schemas.openxmlformats.org/drawingml/2006/main">
              <a:rPr lang="ar" sz="4800" dirty="0">
                <a:latin typeface="Times New Roman" pitchFamily="18" charset="0"/>
                <a:cs typeface="Times New Roman" pitchFamily="18" charset="0"/>
              </a:rPr>
              <a:t>2-مرحلة انقطاع الطمث.</a:t>
            </a:r>
          </a:p>
          <a:p>
            <a:pPr xmlns:a="http://schemas.openxmlformats.org/drawingml/2006/main">
              <a:lnSpc>
                <a:spcPct val="100000"/>
              </a:lnSpc>
              <a:buNone/>
              <a:bidi/>
            </a:pPr>
            <a:r xmlns:a="http://schemas.openxmlformats.org/drawingml/2006/main">
              <a:rPr lang="ar" sz="4800" dirty="0">
                <a:latin typeface="Times New Roman" pitchFamily="18" charset="0"/>
                <a:cs typeface="Times New Roman" pitchFamily="18" charset="0"/>
              </a:rPr>
              <a:t>3- مرحلة ما بعد انقطاع الطمث: الحياة بعد انقطاع الطمث.</a:t>
            </a:r>
          </a:p>
          <a:p>
            <a:pPr>
              <a:lnSpc>
                <a:spcPct val="100000"/>
              </a:lnSpc>
            </a:pPr>
            <a:endParaRPr lang="en-US" sz="4800" dirty="0">
              <a:latin typeface="Times New Roman" pitchFamily="18" charset="0"/>
              <a:cs typeface="Times New Roman" pitchFamily="18" charset="0"/>
            </a:endParaRPr>
          </a:p>
          <a:p>
            <a:pPr>
              <a:buNone/>
            </a:pPr>
            <a:endParaRPr lang="en-US" sz="4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6600" b="1" dirty="0">
                <a:solidFill>
                  <a:srgbClr val="C00000"/>
                </a:solidFill>
                <a:latin typeface="Times New Roman" pitchFamily="18" charset="0"/>
                <a:cs typeface="Times New Roman" pitchFamily="18" charset="0"/>
              </a:rPr>
            </a:br>
            <a:r xmlns:a="http://schemas.openxmlformats.org/drawingml/2006/main">
              <a:rPr lang="ar" sz="6600" b="1" dirty="0">
                <a:solidFill>
                  <a:srgbClr val="C00000"/>
                </a:solidFill>
                <a:latin typeface="Times New Roman" pitchFamily="18" charset="0"/>
                <a:cs typeface="Times New Roman" pitchFamily="18" charset="0"/>
              </a:rPr>
              <a:t>أنواع انقطاع الطمث</a:t>
            </a:r>
            <a:br xmlns:a="http://schemas.openxmlformats.org/drawingml/2006/main">
              <a:rPr lang="en-US" sz="6600" dirty="0">
                <a:solidFill>
                  <a:srgbClr val="C00000"/>
                </a:solidFill>
                <a:latin typeface="Times New Roman" pitchFamily="18" charset="0"/>
                <a:cs typeface="Times New Roman" pitchFamily="18" charset="0"/>
              </a:rPr>
            </a:br>
            <a:endParaRPr xmlns:a="http://schemas.openxmlformats.org/drawingml/2006/main"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274164"/>
            <a:ext cx="12087069" cy="5583836"/>
          </a:xfrm>
        </p:spPr>
        <p:txBody>
          <a:bodyPr>
            <a:normAutofit/>
          </a:bodyPr>
          <a:lstStyle/>
          <a:p>
            <a:pPr xmlns:a="http://schemas.openxmlformats.org/drawingml/2006/main">
              <a:lnSpc>
                <a:spcPct val="110000"/>
              </a:lnSpc>
              <a:buNone/>
              <a:bidi/>
            </a:pPr>
            <a:r xmlns:a="http://schemas.openxmlformats.org/drawingml/2006/main">
              <a:rPr lang="ar" sz="3800" b="1" dirty="0">
                <a:latin typeface="Times New Roman" pitchFamily="18" charset="0"/>
                <a:cs typeface="Times New Roman" pitchFamily="18" charset="0"/>
              </a:rPr>
              <a:t>1- فسيولوجي </a:t>
            </a:r>
            <a:r xmlns:a="http://schemas.openxmlformats.org/drawingml/2006/main">
              <a:rPr lang="ar" sz="3800" dirty="0">
                <a:latin typeface="Times New Roman" pitchFamily="18" charset="0"/>
                <a:cs typeface="Times New Roman" pitchFamily="18" charset="0"/>
              </a:rPr>
              <a:t>: انخفاض تدريجي تلقائي في وظيفة المبيض يبدأ في سن 40 إلى 50 سنة.</a:t>
            </a:r>
          </a:p>
          <a:p>
            <a:pPr xmlns:a="http://schemas.openxmlformats.org/drawingml/2006/main">
              <a:lnSpc>
                <a:spcPct val="110000"/>
              </a:lnSpc>
              <a:buNone/>
              <a:bidi/>
            </a:pPr>
            <a:r xmlns:a="http://schemas.openxmlformats.org/drawingml/2006/main">
              <a:rPr lang="ar" sz="3800" b="1" i="0" dirty="0">
                <a:latin typeface="Times New Roman" pitchFamily="18" charset="0"/>
                <a:cs typeface="Times New Roman" pitchFamily="18" charset="0"/>
              </a:rPr>
              <a:t>2- </a:t>
            </a:r>
            <a:r xmlns:a="http://schemas.openxmlformats.org/drawingml/2006/main">
              <a:rPr lang="ar" sz="3800" i="0" dirty="0">
                <a:latin typeface="Times New Roman" pitchFamily="18" charset="0"/>
                <a:cs typeface="Times New Roman" pitchFamily="18" charset="0"/>
              </a:rPr>
              <a:t>انقطاع الطمث المرضي:</a:t>
            </a:r>
          </a:p>
          <a:p>
            <a:pPr xmlns:a="http://schemas.openxmlformats.org/drawingml/2006/main">
              <a:lnSpc>
                <a:spcPct val="110000"/>
              </a:lnSpc>
              <a:buNone/>
              <a:bidi/>
            </a:pPr>
            <a:r xmlns:a="http://schemas.openxmlformats.org/drawingml/2006/main">
              <a:rPr lang="ar" sz="3800" i="0" dirty="0">
                <a:latin typeface="Times New Roman" pitchFamily="18" charset="0"/>
                <a:cs typeface="Times New Roman" pitchFamily="18" charset="0"/>
              </a:rPr>
              <a:t>أ. انقطاع الطمث المبكر: فشل المبيض قبل سن الأربعين</a:t>
            </a:r>
          </a:p>
          <a:p>
            <a:pPr xmlns:a="http://schemas.openxmlformats.org/drawingml/2006/main">
              <a:lnSpc>
                <a:spcPct val="110000"/>
              </a:lnSpc>
              <a:buNone/>
              <a:bidi/>
            </a:pPr>
            <a:r xmlns:a="http://schemas.openxmlformats.org/drawingml/2006/main">
              <a:rPr lang="ar" sz="3800" i="0" dirty="0">
                <a:latin typeface="Times New Roman" pitchFamily="18" charset="0"/>
                <a:cs typeface="Times New Roman" pitchFamily="18" charset="0"/>
              </a:rPr>
              <a:t>ب. تأخر انقطاع الطمث: توقف الدورة الشهرية بعد سن الخمسين.</a:t>
            </a:r>
          </a:p>
          <a:p>
            <a:pPr xmlns:a="http://schemas.openxmlformats.org/drawingml/2006/main">
              <a:lnSpc>
                <a:spcPct val="110000"/>
              </a:lnSpc>
              <a:buNone/>
              <a:bidi/>
            </a:pPr>
            <a:r xmlns:a="http://schemas.openxmlformats.org/drawingml/2006/main">
              <a:rPr lang="ar" sz="3800" i="0" dirty="0">
                <a:latin typeface="Times New Roman" pitchFamily="18" charset="0"/>
                <a:cs typeface="Times New Roman" pitchFamily="18" charset="0"/>
              </a:rPr>
              <a:t>ج. انقطاع الطمث الاصطناعي: يحدث نتيجة الاستئصال الجراحي للمبايض</a:t>
            </a: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7200" b="1" dirty="0">
                <a:solidFill>
                  <a:srgbClr val="C00000"/>
                </a:solidFill>
                <a:latin typeface="Times New Roman" pitchFamily="18" charset="0"/>
                <a:cs typeface="Times New Roman" pitchFamily="18" charset="0"/>
              </a:rPr>
            </a:br>
            <a:r xmlns:a="http://schemas.openxmlformats.org/drawingml/2006/main">
              <a:rPr lang="ar" sz="7200" b="1" dirty="0">
                <a:solidFill>
                  <a:srgbClr val="C00000"/>
                </a:solidFill>
                <a:latin typeface="Times New Roman" pitchFamily="18" charset="0"/>
                <a:cs typeface="Times New Roman" pitchFamily="18" charset="0"/>
              </a:rPr>
              <a:t>التغيرات المصاحبة لانقطاع الطمث</a:t>
            </a:r>
            <a:br xmlns:a="http://schemas.openxmlformats.org/drawingml/2006/main">
              <a:rPr lang="en-US" sz="7200" dirty="0">
                <a:solidFill>
                  <a:srgbClr val="C00000"/>
                </a:solidFill>
                <a:latin typeface="Times New Roman" pitchFamily="18" charset="0"/>
                <a:cs typeface="Times New Roman" pitchFamily="18" charset="0"/>
              </a:rPr>
            </a:br>
            <a:endParaRPr xmlns:a="http://schemas.openxmlformats.org/drawingml/2006/main"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fontScale="62500" lnSpcReduction="20000"/>
          </a:bodyPr>
          <a:lstStyle/>
          <a:p>
            <a:pPr xmlns:a="http://schemas.openxmlformats.org/drawingml/2006/main">
              <a:lnSpc>
                <a:spcPct val="120000"/>
              </a:lnSpc>
              <a:buFont typeface="Wingdings" panose="05000000000000000000" pitchFamily="2" charset="2"/>
              <a:buChar char="§"/>
              <a:bidi/>
            </a:pPr>
            <a:r xmlns:a="http://schemas.openxmlformats.org/drawingml/2006/main">
              <a:rPr lang="ar" sz="5400" dirty="0">
                <a:latin typeface="Times New Roman" pitchFamily="18" charset="0"/>
                <a:cs typeface="Times New Roman" pitchFamily="18" charset="0"/>
              </a:rPr>
              <a:t>انخفاض في هرمون الاستروجين </a:t>
            </a:r>
            <a:r xmlns:a="http://schemas.openxmlformats.org/drawingml/2006/main">
              <a:rPr lang="ar" sz="5400" dirty="0" err="1">
                <a:latin typeface="Times New Roman" pitchFamily="18" charset="0"/>
                <a:cs typeface="Times New Roman" pitchFamily="18" charset="0"/>
              </a:rPr>
              <a:t>والبروجسترون المتداولين </a:t>
            </a:r>
            <a:r xmlns:a="http://schemas.openxmlformats.org/drawingml/2006/main">
              <a:rPr lang="ar" sz="5400" dirty="0">
                <a:latin typeface="Times New Roman" pitchFamily="18" charset="0"/>
                <a:cs typeface="Times New Roman" pitchFamily="18" charset="0"/>
              </a:rPr>
              <a:t>،</a:t>
            </a:r>
          </a:p>
          <a:p>
            <a:pPr xmlns:a="http://schemas.openxmlformats.org/drawingml/2006/main">
              <a:lnSpc>
                <a:spcPct val="120000"/>
              </a:lnSpc>
              <a:buFont typeface="Wingdings" panose="05000000000000000000" pitchFamily="2" charset="2"/>
              <a:buChar char="§"/>
              <a:bidi/>
            </a:pPr>
            <a:r xmlns:a="http://schemas.openxmlformats.org/drawingml/2006/main">
              <a:rPr lang="ar" sz="5400" dirty="0">
                <a:latin typeface="Times New Roman" pitchFamily="18" charset="0"/>
                <a:cs typeface="Times New Roman" pitchFamily="18" charset="0"/>
              </a:rPr>
              <a:t>تختلف التغيرات من امرأة إلى أخرى</a:t>
            </a:r>
          </a:p>
          <a:p>
            <a:pPr xmlns:a="http://schemas.openxmlformats.org/drawingml/2006/main">
              <a:lnSpc>
                <a:spcPct val="120000"/>
              </a:lnSpc>
              <a:buFont typeface="Wingdings" panose="05000000000000000000" pitchFamily="2" charset="2"/>
              <a:buChar char="§"/>
              <a:bidi/>
            </a:pPr>
            <a:r xmlns:a="http://schemas.openxmlformats.org/drawingml/2006/main">
              <a:rPr lang="ar" sz="5400" dirty="0">
                <a:latin typeface="Times New Roman" pitchFamily="18" charset="0"/>
                <a:cs typeface="Times New Roman" pitchFamily="18" charset="0"/>
              </a:rPr>
              <a:t>زيادة الدهون تحت الجلد </a:t>
            </a:r>
            <a:r xmlns:a="http://schemas.openxmlformats.org/drawingml/2006/main">
              <a:rPr lang="ar" sz="5400" b="1" dirty="0">
                <a:latin typeface="Times New Roman" pitchFamily="18" charset="0"/>
                <a:cs typeface="Times New Roman" pitchFamily="18" charset="0"/>
              </a:rPr>
              <a:t>في الثدي </a:t>
            </a:r>
            <a:r xmlns:a="http://schemas.openxmlformats.org/drawingml/2006/main">
              <a:rPr lang="ar" sz="5400" dirty="0">
                <a:latin typeface="Times New Roman" pitchFamily="18" charset="0"/>
                <a:cs typeface="Times New Roman" pitchFamily="18" charset="0"/>
              </a:rPr>
              <a:t>، ولكن في وقت لاحق بسبب نقص هرمون الاستروجين المتداول، يتم امتصاص الدهون تحت الجلد وضمور أنسجة الغدد، ويصبح الثدي مسطحًا ومترهلًا.</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المبايض </a:t>
            </a:r>
            <a:r xmlns:a="http://schemas.openxmlformats.org/drawingml/2006/main">
              <a:rPr lang="ar" sz="5400" dirty="0">
                <a:latin typeface="Times New Roman" pitchFamily="18" charset="0"/>
                <a:cs typeface="Times New Roman" pitchFamily="18" charset="0"/>
              </a:rPr>
              <a:t>: صغر حجمها وعدم وظيفتها.</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الرحم </a:t>
            </a:r>
            <a:r xmlns:a="http://schemas.openxmlformats.org/drawingml/2006/main">
              <a:rPr lang="ar" sz="5400" dirty="0">
                <a:latin typeface="Times New Roman" pitchFamily="18" charset="0"/>
                <a:cs typeface="Times New Roman" pitchFamily="18" charset="0"/>
              </a:rPr>
              <a:t>وقناتي فالوب: يصبحان ضامرين بشكل تدريجي.</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المهبل </a:t>
            </a:r>
            <a:r xmlns:a="http://schemas.openxmlformats.org/drawingml/2006/main">
              <a:rPr lang="ar" sz="5400" dirty="0">
                <a:latin typeface="Times New Roman" pitchFamily="18" charset="0"/>
                <a:cs typeface="Times New Roman" pitchFamily="18" charset="0"/>
              </a:rPr>
              <a:t>والفرج: ترقق وضمور</a:t>
            </a:r>
          </a:p>
          <a:p>
            <a:pPr>
              <a:lnSpc>
                <a:spcPct val="110000"/>
              </a:lnSpc>
              <a:buFont typeface="Wingdings" panose="05000000000000000000" pitchFamily="2" charset="2"/>
              <a:buChar char="§"/>
            </a:pPr>
            <a:endParaRPr lang="en-US" sz="5400" dirty="0">
              <a:latin typeface="Times New Roman" pitchFamily="18" charset="0"/>
              <a:cs typeface="Times New Roman" pitchFamily="18" charset="0"/>
            </a:endParaRPr>
          </a:p>
          <a:p>
            <a:pPr algn="ctr">
              <a:buNone/>
            </a:pPr>
            <a:endParaRPr lang="en-US" sz="5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lstStyle/>
          <a:p>
            <a:pPr xmlns:a="http://schemas.openxmlformats.org/drawingml/2006/main" algn="ctr">
              <a:bidi/>
            </a:pPr>
            <a:r xmlns:a="http://schemas.openxmlformats.org/drawingml/2006/main">
              <a:rPr lang="ar" sz="8000" b="1" dirty="0">
                <a:solidFill>
                  <a:srgbClr val="C00000"/>
                </a:solidFill>
                <a:latin typeface="Times New Roman" panose="02020603050405020304" pitchFamily="18" charset="0"/>
                <a:cs typeface="Times New Roman" panose="02020603050405020304" pitchFamily="18" charset="0"/>
              </a:rPr>
              <a:t>استئصال الرحم</a:t>
            </a:r>
          </a:p>
        </p:txBody>
      </p:sp>
      <p:sp>
        <p:nvSpPr>
          <p:cNvPr id="3" name="Content Placeholder 2"/>
          <p:cNvSpPr>
            <a:spLocks noGrp="1"/>
          </p:cNvSpPr>
          <p:nvPr>
            <p:ph idx="1"/>
          </p:nvPr>
        </p:nvSpPr>
        <p:spPr>
          <a:xfrm>
            <a:off x="0" y="1558976"/>
            <a:ext cx="12192000" cy="5299023"/>
          </a:xfrm>
        </p:spPr>
        <p:txBody>
          <a:bodyPr>
            <a:normAutofit fontScale="47500" lnSpcReduction="20000"/>
          </a:bodyPr>
          <a:lstStyle/>
          <a:p>
            <a:pPr xmlns:a="http://schemas.openxmlformats.org/drawingml/2006/main">
              <a:lnSpc>
                <a:spcPct val="120000"/>
              </a:lnSpc>
              <a:buFont typeface="Wingdings" panose="05000000000000000000" pitchFamily="2" charset="2"/>
              <a:buChar char="Ø"/>
              <a:bidi/>
            </a:pPr>
            <a:r xmlns:a="http://schemas.openxmlformats.org/drawingml/2006/main">
              <a:rPr lang="ar" sz="6500" dirty="0">
                <a:latin typeface="Times New Roman" pitchFamily="18" charset="0"/>
                <a:cs typeface="Times New Roman" pitchFamily="18" charset="0"/>
              </a:rPr>
              <a:t>هو عملية جراحية لإزالة رحم المرأة</a:t>
            </a:r>
          </a:p>
          <a:p>
            <a:pPr xmlns:a="http://schemas.openxmlformats.org/drawingml/2006/main">
              <a:lnSpc>
                <a:spcPct val="120000"/>
              </a:lnSpc>
              <a:buNone/>
              <a:bidi/>
            </a:pPr>
            <a:r xmlns:a="http://schemas.openxmlformats.org/drawingml/2006/main">
              <a:rPr lang="ar" sz="6500" b="1" dirty="0">
                <a:solidFill>
                  <a:srgbClr val="C00000"/>
                </a:solidFill>
                <a:latin typeface="Times New Roman" panose="02020603050405020304" pitchFamily="18" charset="0"/>
                <a:cs typeface="Times New Roman" panose="02020603050405020304" pitchFamily="18" charset="0"/>
              </a:rPr>
              <a:t>دواعي استئصال الرحم</a:t>
            </a:r>
            <a:endParaRPr xmlns:a="http://schemas.openxmlformats.org/drawingml/2006/main" lang="en-US" sz="6500" dirty="0">
              <a:latin typeface="Times New Roman" pitchFamily="18" charset="0"/>
              <a:cs typeface="Times New Roman" pitchFamily="18" charset="0"/>
            </a:endParaRP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الأورام الليفية</a:t>
            </a: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بطانة الرحم</a:t>
            </a: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سرطان</a:t>
            </a: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هبوط الرحم</a:t>
            </a: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نزيف غير طبيعي</a:t>
            </a:r>
          </a:p>
          <a:p>
            <a:pPr xmlns:a="http://schemas.openxmlformats.org/drawingml/2006/main">
              <a:lnSpc>
                <a:spcPct val="120000"/>
              </a:lnSpc>
              <a:buFont typeface="Wingdings" panose="05000000000000000000" pitchFamily="2" charset="2"/>
              <a:buChar char="§"/>
              <a:bidi/>
            </a:pPr>
            <a:r xmlns:a="http://schemas.openxmlformats.org/drawingml/2006/main">
              <a:rPr lang="ar" sz="6500" dirty="0">
                <a:latin typeface="Times New Roman" pitchFamily="18" charset="0"/>
                <a:cs typeface="Times New Roman" pitchFamily="18" charset="0"/>
              </a:rPr>
              <a:t>متلازمة آلام الحوض المزمنة</a:t>
            </a:r>
          </a:p>
          <a:p>
            <a:pPr>
              <a:buNone/>
            </a:pPr>
            <a:endParaRPr lang="en-US" sz="65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7200" b="1" dirty="0">
                <a:solidFill>
                  <a:srgbClr val="C00000"/>
                </a:solidFill>
                <a:latin typeface="Times New Roman" pitchFamily="18" charset="0"/>
                <a:cs typeface="Times New Roman" pitchFamily="18" charset="0"/>
              </a:rPr>
            </a:br>
            <a:r xmlns:a="http://schemas.openxmlformats.org/drawingml/2006/main">
              <a:rPr lang="ar" sz="7200" b="1" dirty="0">
                <a:solidFill>
                  <a:srgbClr val="C00000"/>
                </a:solidFill>
                <a:latin typeface="Times New Roman" pitchFamily="18" charset="0"/>
                <a:cs typeface="Times New Roman" pitchFamily="18" charset="0"/>
              </a:rPr>
              <a:t>التغيرات المصاحبة لانقطاع الطمث</a:t>
            </a:r>
            <a:br xmlns:a="http://schemas.openxmlformats.org/drawingml/2006/main">
              <a:rPr lang="en-US" sz="7200" dirty="0">
                <a:solidFill>
                  <a:srgbClr val="C00000"/>
                </a:solidFill>
                <a:latin typeface="Times New Roman" pitchFamily="18" charset="0"/>
                <a:cs typeface="Times New Roman" pitchFamily="18" charset="0"/>
              </a:rPr>
            </a:br>
            <a:endParaRPr xmlns:a="http://schemas.openxmlformats.org/drawingml/2006/main"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fontScale="70000" lnSpcReduction="20000"/>
          </a:bodyPr>
          <a:lstStyle/>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مجرى البول </a:t>
            </a:r>
            <a:r xmlns:a="http://schemas.openxmlformats.org/drawingml/2006/main">
              <a:rPr lang="ar" sz="5400" dirty="0">
                <a:latin typeface="Times New Roman" pitchFamily="18" charset="0"/>
                <a:cs typeface="Times New Roman" pitchFamily="18" charset="0"/>
              </a:rPr>
              <a:t>: ضمور الغشاء المخاطي وتطور التهاب مجرى البول.</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عضلات قاع الحوض </a:t>
            </a:r>
            <a:r xmlns:a="http://schemas.openxmlformats.org/drawingml/2006/main">
              <a:rPr lang="ar" sz="5400" dirty="0">
                <a:latin typeface="Times New Roman" pitchFamily="18" charset="0"/>
                <a:cs typeface="Times New Roman" pitchFamily="18" charset="0"/>
              </a:rPr>
              <a:t>: فقدان النغمات ومرونة الأنسجة الضامة</a:t>
            </a:r>
          </a:p>
          <a:p>
            <a:pPr xmlns:a="http://schemas.openxmlformats.org/drawingml/2006/main">
              <a:lnSpc>
                <a:spcPct val="120000"/>
              </a:lnSpc>
              <a:buFont typeface="Wingdings" panose="05000000000000000000" pitchFamily="2" charset="2"/>
              <a:buChar char="§"/>
              <a:bidi/>
            </a:pPr>
            <a:r xmlns:a="http://schemas.openxmlformats.org/drawingml/2006/main">
              <a:rPr lang="ar" sz="5400" dirty="0">
                <a:latin typeface="Times New Roman" pitchFamily="18" charset="0"/>
                <a:cs typeface="Times New Roman" pitchFamily="18" charset="0"/>
              </a:rPr>
              <a:t>الجهاز </a:t>
            </a:r>
            <a:r xmlns:a="http://schemas.openxmlformats.org/drawingml/2006/main">
              <a:rPr lang="ar" sz="5400" b="1" dirty="0">
                <a:latin typeface="Times New Roman" pitchFamily="18" charset="0"/>
                <a:cs typeface="Times New Roman" pitchFamily="18" charset="0"/>
              </a:rPr>
              <a:t>القلبي الوعائي : </a:t>
            </a:r>
            <a:r xmlns:a="http://schemas.openxmlformats.org/drawingml/2006/main">
              <a:rPr lang="ar" sz="5400" b="1" dirty="0">
                <a:latin typeface="Times New Roman" pitchFamily="18" charset="0"/>
                <a:cs typeface="Times New Roman" pitchFamily="18" charset="0"/>
              </a:rPr>
              <a:t>الهبات الساخنة </a:t>
            </a:r>
            <a:r xmlns:a="http://schemas.openxmlformats.org/drawingml/2006/main">
              <a:rPr lang="ar" sz="5400" dirty="0">
                <a:latin typeface="Times New Roman" pitchFamily="18" charset="0"/>
                <a:cs typeface="Times New Roman" pitchFamily="18" charset="0"/>
              </a:rPr>
              <a:t>مع الشعور بالحرارة في منطقة الوجه ثم تنتشر إلى الرقبة والصدر وقد تنتشر في جميع أنحاء الجسم. تستمر كل هبات ساخنة ما بين 1.5 إلى 3 دقائق، وتصاحبها توسع الأوعية الدموية الطرفية وزيادة معدل ضربات القلب.</a:t>
            </a:r>
          </a:p>
          <a:p>
            <a:pPr algn="ctr">
              <a:buNone/>
            </a:pP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1575977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7200" b="1" dirty="0">
                <a:solidFill>
                  <a:srgbClr val="C00000"/>
                </a:solidFill>
                <a:latin typeface="Times New Roman" pitchFamily="18" charset="0"/>
                <a:cs typeface="Times New Roman" pitchFamily="18" charset="0"/>
              </a:rPr>
            </a:br>
            <a:r xmlns:a="http://schemas.openxmlformats.org/drawingml/2006/main">
              <a:rPr lang="ar" sz="7200" b="1" dirty="0">
                <a:solidFill>
                  <a:srgbClr val="C00000"/>
                </a:solidFill>
                <a:latin typeface="Times New Roman" pitchFamily="18" charset="0"/>
                <a:cs typeface="Times New Roman" pitchFamily="18" charset="0"/>
              </a:rPr>
              <a:t>التغيرات المصاحبة لانقطاع الطمث</a:t>
            </a:r>
            <a:br xmlns:a="http://schemas.openxmlformats.org/drawingml/2006/main">
              <a:rPr lang="en-US" sz="7200" dirty="0">
                <a:solidFill>
                  <a:srgbClr val="C00000"/>
                </a:solidFill>
                <a:latin typeface="Times New Roman" pitchFamily="18" charset="0"/>
                <a:cs typeface="Times New Roman" pitchFamily="18" charset="0"/>
              </a:rPr>
            </a:br>
            <a:endParaRPr xmlns:a="http://schemas.openxmlformats.org/drawingml/2006/main"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fontScale="85000" lnSpcReduction="20000"/>
          </a:bodyPr>
          <a:lstStyle/>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التغيرات النفسية: </a:t>
            </a:r>
            <a:r xmlns:a="http://schemas.openxmlformats.org/drawingml/2006/main">
              <a:rPr lang="ar" sz="5400" dirty="0">
                <a:latin typeface="Times New Roman" pitchFamily="18" charset="0"/>
                <a:cs typeface="Times New Roman" pitchFamily="18" charset="0"/>
              </a:rPr>
              <a:t>الانفعال، الاكتئاب، الأرق.</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السمنة: </a:t>
            </a:r>
            <a:r xmlns:a="http://schemas.openxmlformats.org/drawingml/2006/main">
              <a:rPr lang="ar" sz="5400" dirty="0">
                <a:latin typeface="Times New Roman" pitchFamily="18" charset="0"/>
                <a:cs typeface="Times New Roman" pitchFamily="18" charset="0"/>
              </a:rPr>
              <a:t>بسبب: ↑الشهية وتغير عملية التمثيل الغذائي للكربوهيدرات نتيجة لفرط نشاط الفص الأمامي للغدة النخامية</a:t>
            </a:r>
          </a:p>
          <a:p>
            <a:pPr xmlns:a="http://schemas.openxmlformats.org/drawingml/2006/main">
              <a:lnSpc>
                <a:spcPct val="120000"/>
              </a:lnSpc>
              <a:buFont typeface="Wingdings" panose="05000000000000000000" pitchFamily="2" charset="2"/>
              <a:buChar char="§"/>
              <a:bidi/>
            </a:pPr>
            <a:r xmlns:a="http://schemas.openxmlformats.org/drawingml/2006/main">
              <a:rPr lang="ar" sz="5400" b="1" dirty="0">
                <a:latin typeface="Times New Roman" pitchFamily="18" charset="0"/>
                <a:cs typeface="Times New Roman" pitchFamily="18" charset="0"/>
              </a:rPr>
              <a:t>هشاشة العظام </a:t>
            </a:r>
            <a:r xmlns:a="http://schemas.openxmlformats.org/drawingml/2006/main">
              <a:rPr lang="ar" sz="5400" dirty="0">
                <a:latin typeface="Times New Roman" pitchFamily="18" charset="0"/>
                <a:cs typeface="Times New Roman" pitchFamily="18" charset="0"/>
              </a:rPr>
              <a:t>: تسبب آلام العظام، وفقدان الطول، وكسور ضغطية في الفقرات، والحداب</a:t>
            </a:r>
          </a:p>
          <a:p>
            <a:pPr>
              <a:lnSpc>
                <a:spcPct val="120000"/>
              </a:lnSpc>
              <a:buFont typeface="Wingdings" panose="05000000000000000000" pitchFamily="2" charset="2"/>
              <a:buChar char="§"/>
            </a:pP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32489264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872" y="0"/>
            <a:ext cx="11527436" cy="1417638"/>
          </a:xfrm>
        </p:spPr>
        <p:txBody>
          <a:bodyPr>
            <a:noAutofit/>
          </a:bodyPr>
          <a:lstStyle/>
          <a:p>
            <a:r xmlns:a="http://schemas.openxmlformats.org/drawingml/2006/main">
              <a:rPr lang="ar" sz="5400" b="1" dirty="0">
                <a:solidFill>
                  <a:srgbClr val="C00000"/>
                </a:solidFill>
                <a:latin typeface="Times New Roman" pitchFamily="18" charset="0"/>
                <a:cs typeface="Times New Roman" pitchFamily="18" charset="0"/>
              </a:rPr>
              <a:t>إدارة التغيرات المصاحبة لانقطاع الطمث</a:t>
            </a: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1997128" cy="5440362"/>
          </a:xfrm>
        </p:spPr>
        <p:txBody>
          <a:bodyPr>
            <a:noAutofit/>
          </a:bodyPr>
          <a:lstStyle/>
          <a:p>
            <a:pPr xmlns:a="http://schemas.openxmlformats.org/drawingml/2006/main">
              <a:lnSpc>
                <a:spcPct val="120000"/>
              </a:lnSpc>
              <a:buNone/>
              <a:bidi/>
            </a:pPr>
            <a:r xmlns:a="http://schemas.openxmlformats.org/drawingml/2006/main">
              <a:rPr lang="ar" sz="4000" dirty="0">
                <a:latin typeface="Times New Roman" pitchFamily="18" charset="0"/>
                <a:cs typeface="Times New Roman" pitchFamily="18" charset="0"/>
              </a:rPr>
              <a:t>1- العلاج العام: الطمأنينة، تحسين الصحة العامة، التحكم في النظام الغذائي (تجنب السمنة)</a:t>
            </a:r>
          </a:p>
          <a:p>
            <a:pPr xmlns:a="http://schemas.openxmlformats.org/drawingml/2006/main">
              <a:lnSpc>
                <a:spcPct val="120000"/>
              </a:lnSpc>
              <a:buNone/>
              <a:bidi/>
            </a:pPr>
            <a:r xmlns:a="http://schemas.openxmlformats.org/drawingml/2006/main">
              <a:rPr lang="ar" sz="4000" dirty="0">
                <a:latin typeface="Times New Roman" pitchFamily="18" charset="0"/>
                <a:cs typeface="Times New Roman" pitchFamily="18" charset="0"/>
              </a:rPr>
              <a:t>2- العلاج الهرموني: إعطاء هرمون الاستروجين والبروجيستوجين</a:t>
            </a:r>
          </a:p>
          <a:p>
            <a:pPr xmlns:a="http://schemas.openxmlformats.org/drawingml/2006/main">
              <a:lnSpc>
                <a:spcPct val="120000"/>
              </a:lnSpc>
              <a:buNone/>
              <a:bidi/>
            </a:pPr>
            <a:r xmlns:a="http://schemas.openxmlformats.org/drawingml/2006/main">
              <a:rPr lang="ar" sz="4000" dirty="0">
                <a:latin typeface="Times New Roman" pitchFamily="18" charset="0"/>
                <a:cs typeface="Times New Roman" pitchFamily="18" charset="0"/>
              </a:rPr>
              <a:t>3- العلاج الطبي: الأدوية المهدئة وتناول الكالسيوم</a:t>
            </a:r>
          </a:p>
          <a:p>
            <a:pPr xmlns:a="http://schemas.openxmlformats.org/drawingml/2006/main">
              <a:lnSpc>
                <a:spcPct val="120000"/>
              </a:lnSpc>
              <a:buNone/>
              <a:bidi/>
            </a:pPr>
            <a:r xmlns:a="http://schemas.openxmlformats.org/drawingml/2006/main">
              <a:rPr lang="ar" sz="4000" dirty="0">
                <a:latin typeface="Times New Roman" pitchFamily="18" charset="0"/>
                <a:cs typeface="Times New Roman" pitchFamily="18" charset="0"/>
              </a:rPr>
              <a:t>4- العلاج الوقائي: برنامج تمارين منتظمة</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xmlns:a="http://schemas.openxmlformats.org/drawingml/2006/main" algn="ctr">
              <a:bidi/>
            </a:pPr>
            <a:r xmlns:a="http://schemas.openxmlformats.org/drawingml/2006/main">
              <a:rPr lang="ar" sz="7200" b="1" dirty="0">
                <a:solidFill>
                  <a:srgbClr val="C00000"/>
                </a:solidFill>
                <a:latin typeface="Times New Roman" pitchFamily="18" charset="0"/>
                <a:cs typeface="Times New Roman" pitchFamily="18" charset="0"/>
              </a:rPr>
              <a:t>تكيسات المبيض</a:t>
            </a:r>
            <a:endParaRPr xmlns:a="http://schemas.openxmlformats.org/drawingml/2006/main" lang="en-US" sz="72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371600"/>
            <a:ext cx="12067082" cy="5373974"/>
          </a:xfrm>
        </p:spPr>
        <p:txBody>
          <a:bodyPr>
            <a:normAutofit fontScale="55000" lnSpcReduction="20000"/>
          </a:bodyPr>
          <a:lstStyle/>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إنه كيس مملوء بالسوائل على المبيض أو داخله.</a:t>
            </a:r>
          </a:p>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تحدث أثناء عملية التبويض.</a:t>
            </a:r>
          </a:p>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خلال الأيام التي تسبق التبويض، ينمو الجريب.</a:t>
            </a:r>
          </a:p>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ولكن عندما من المفترض أن يحدث التبويض، يفشل الجريب في الانفتاح وإطلاق البويضة</a:t>
            </a:r>
          </a:p>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وبدلاً من ذلك، يبقى السائل في الجريب ويشكل كيسًا.</a:t>
            </a:r>
          </a:p>
          <a:p>
            <a:pPr xmlns:a="http://schemas.openxmlformats.org/drawingml/2006/main" algn="just">
              <a:lnSpc>
                <a:spcPct val="120000"/>
              </a:lnSpc>
              <a:buFont typeface="Wingdings" pitchFamily="2" charset="2"/>
              <a:buChar char="ü"/>
              <a:bidi/>
            </a:pPr>
            <a:r xmlns:a="http://schemas.openxmlformats.org/drawingml/2006/main">
              <a:rPr lang="ar" sz="7300" dirty="0">
                <a:latin typeface="Times New Roman" pitchFamily="18" charset="0"/>
                <a:cs typeface="Times New Roman" pitchFamily="18" charset="0"/>
              </a:rPr>
              <a:t>لم يتم العثور على عوامل خطر معروفة.</a:t>
            </a:r>
          </a:p>
          <a:p>
            <a:pPr algn="just">
              <a:lnSpc>
                <a:spcPct val="120000"/>
              </a:lnSpc>
              <a:buFont typeface="Wingdings" pitchFamily="2" charset="2"/>
              <a:buChar char="ü"/>
            </a:pPr>
            <a:endParaRPr lang="en-US" sz="5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857220" cy="1417638"/>
          </a:xfrm>
        </p:spPr>
        <p:txBody>
          <a:bodyPr>
            <a:noAutofit/>
          </a:bodyPr>
          <a:lstStyle/>
          <a:p>
            <a:pPr xmlns:a="http://schemas.openxmlformats.org/drawingml/2006/main" algn="ctr">
              <a:bidi/>
            </a:pPr>
            <a:r xmlns:a="http://schemas.openxmlformats.org/drawingml/2006/main">
              <a:rPr lang="ar" sz="5400" b="1" dirty="0">
                <a:solidFill>
                  <a:srgbClr val="C00000"/>
                </a:solidFill>
                <a:latin typeface="Times New Roman" pitchFamily="18" charset="0"/>
                <a:cs typeface="Times New Roman" pitchFamily="18" charset="0"/>
              </a:rPr>
              <a:t>علامات وأعراض تكيسات المبيض</a:t>
            </a:r>
          </a:p>
        </p:txBody>
      </p:sp>
      <p:sp>
        <p:nvSpPr>
          <p:cNvPr id="3" name="Content Placeholder 2"/>
          <p:cNvSpPr>
            <a:spLocks noGrp="1"/>
          </p:cNvSpPr>
          <p:nvPr>
            <p:ph idx="1"/>
          </p:nvPr>
        </p:nvSpPr>
        <p:spPr>
          <a:xfrm>
            <a:off x="0" y="1229193"/>
            <a:ext cx="12192000" cy="5628807"/>
          </a:xfrm>
        </p:spPr>
        <p:txBody>
          <a:bodyPr>
            <a:normAutofit fontScale="25000" lnSpcReduction="20000"/>
          </a:bodyPr>
          <a:lstStyle/>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لا يوجد أعراض.</a:t>
            </a:r>
          </a:p>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انتفاخ أو تورم في البطن</a:t>
            </a:r>
          </a:p>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الألم أثناء التبرز</a:t>
            </a:r>
          </a:p>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ألم الحوض</a:t>
            </a:r>
          </a:p>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عدم انتظام الدورة الشهرية: غيابها، أو إطالة دورتها أو تقصيرها</a:t>
            </a:r>
          </a:p>
          <a:p>
            <a:pPr xmlns:a="http://schemas.openxmlformats.org/drawingml/2006/main">
              <a:lnSpc>
                <a:spcPct val="120000"/>
              </a:lnSpc>
              <a:buFont typeface="Wingdings" panose="05000000000000000000" pitchFamily="2" charset="2"/>
              <a:buChar char="§"/>
              <a:bidi/>
            </a:pPr>
            <a:r xmlns:a="http://schemas.openxmlformats.org/drawingml/2006/main">
              <a:rPr lang="ar" sz="17600" dirty="0">
                <a:latin typeface="Times New Roman" pitchFamily="18" charset="0"/>
                <a:cs typeface="Times New Roman" pitchFamily="18" charset="0"/>
              </a:rPr>
              <a:t>نزيف الرحم غير الطبيعي</a:t>
            </a:r>
          </a:p>
          <a:p>
            <a:pPr>
              <a:lnSpc>
                <a:spcPct val="120000"/>
              </a:lnSpc>
              <a:buFont typeface="Wingdings" panose="05000000000000000000" pitchFamily="2" charset="2"/>
              <a:buChar char="§"/>
            </a:pPr>
            <a:endParaRPr lang="en-US" sz="128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أنواع تكيسات المبيض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082073" cy="5257800"/>
          </a:xfrm>
        </p:spPr>
        <p:txBody>
          <a:bodyPr>
            <a:normAutofit fontScale="92500"/>
          </a:bodyPr>
          <a:lstStyle/>
          <a:p>
            <a:pPr xmlns:a="http://schemas.openxmlformats.org/drawingml/2006/main">
              <a:lnSpc>
                <a:spcPct val="100000"/>
              </a:lnSpc>
              <a:buNone/>
              <a:bidi/>
            </a:pPr>
            <a:r xmlns:a="http://schemas.openxmlformats.org/drawingml/2006/main">
              <a:rPr lang="ar" sz="3600" dirty="0">
                <a:latin typeface="Times New Roman" pitchFamily="18" charset="0"/>
                <a:cs typeface="Times New Roman" pitchFamily="18" charset="0"/>
              </a:rPr>
              <a:t>1. الكيس الجريبي: يبدأ عندما لا ينفجر الجريب أو يطلق بيضته، لكنه يستمر في النمو ويمكن أن يشكل السائل داخل الجريب كيسًا على المبيض.</a:t>
            </a:r>
          </a:p>
          <a:p>
            <a:pPr xmlns:a="http://schemas.openxmlformats.org/drawingml/2006/main">
              <a:lnSpc>
                <a:spcPct val="100000"/>
              </a:lnSpc>
              <a:buNone/>
              <a:bidi/>
            </a:pPr>
            <a:r xmlns:a="http://schemas.openxmlformats.org/drawingml/2006/main">
              <a:rPr lang="ar" sz="3600" dirty="0">
                <a:latin typeface="Times New Roman" pitchFamily="18" charset="0"/>
                <a:cs typeface="Times New Roman" pitchFamily="18" charset="0"/>
              </a:rPr>
              <a:t>2. أكياس الجسم الأصفر: (الجسم الأصفر هو الجريب الذي يطلق بيضته)</a:t>
            </a:r>
          </a:p>
          <a:p>
            <a:pPr xmlns:a="http://schemas.openxmlformats.org/drawingml/2006/main">
              <a:lnSpc>
                <a:spcPct val="100000"/>
              </a:lnSpc>
              <a:bidi/>
            </a:pPr>
            <a:r xmlns:a="http://schemas.openxmlformats.org/drawingml/2006/main">
              <a:rPr lang="ar" sz="3600" dirty="0">
                <a:latin typeface="Times New Roman" pitchFamily="18" charset="0"/>
                <a:cs typeface="Times New Roman" pitchFamily="18" charset="0"/>
              </a:rPr>
              <a:t>عادة ما تذوب الأكياس الجريبية بعد إطلاق البويضة. ولكن إذا لم تذوب الكيس وأغلقت فتحة الجريب، فقد يتراكم سائل إضافي داخل الكيس، ويؤدي هذا التراكم للسوائل إلى نمو الجسم الأصفر إلى كيس.</a:t>
            </a:r>
          </a:p>
          <a:p>
            <a:pPr xmlns:a="http://schemas.openxmlformats.org/drawingml/2006/main" marL="0" indent="0">
              <a:lnSpc>
                <a:spcPct val="100000"/>
              </a:lnSpc>
              <a:buNone/>
              <a:bidi/>
            </a:pPr>
            <a:r xmlns:a="http://schemas.openxmlformats.org/drawingml/2006/main">
              <a:rPr lang="ar" sz="3600" dirty="0">
                <a:latin typeface="Times New Roman" pitchFamily="18" charset="0"/>
                <a:cs typeface="Times New Roman" pitchFamily="18" charset="0"/>
              </a:rPr>
              <a:t> </a:t>
            </a:r>
          </a:p>
        </p:txBody>
      </p:sp>
    </p:spTree>
    <p:extLst>
      <p:ext uri="{BB962C8B-B14F-4D97-AF65-F5344CB8AC3E}">
        <p14:creationId xmlns:p14="http://schemas.microsoft.com/office/powerpoint/2010/main" val="15300425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أنواع تكيسات المبيض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2082073" cy="5257800"/>
          </a:xfrm>
        </p:spPr>
        <p:txBody>
          <a:bodyPr>
            <a:normAutofit/>
          </a:bodyPr>
          <a:lstStyle/>
          <a:p>
            <a:pPr xmlns:a="http://schemas.openxmlformats.org/drawingml/2006/main">
              <a:buNone/>
              <a:bidi/>
            </a:pPr>
            <a:r xmlns:a="http://schemas.openxmlformats.org/drawingml/2006/main">
              <a:rPr lang="ar" sz="3200" dirty="0">
                <a:latin typeface="Times New Roman" pitchFamily="18" charset="0"/>
                <a:cs typeface="Times New Roman" pitchFamily="18" charset="0"/>
              </a:rPr>
              <a:t>3. أنواع الأكياس التي لا تتعلق بالوظيفة الطبيعية للدورة الشهرية تشمل:</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الأكياس الجلدية (الورم المسخ): تتكون الأكياس من الخلايا الجنينية التي تحتوي على أنسجة مثل الشعر أو الدهون أو الجلد أو الأسنان.</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الأورام الكيسية الغدية: نمو غير سرطاني يتطور على سطح المبيض وقد يكون مليئًا بمادة مائية أو مخاطية.</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أورام بطانة الرحم: تتطور نتيجة لنمو خلايا بطانة الرحم خارج الرحم وتعلقها بالمبيضين</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30636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52092" cy="1417638"/>
          </a:xfrm>
        </p:spPr>
        <p:txBody>
          <a:bodyPr>
            <a:noAutofit/>
          </a:bodyPr>
          <a:lstStyle/>
          <a:p>
            <a:pPr xmlns:a="http://schemas.openxmlformats.org/drawingml/2006/main" algn="ctr">
              <a:bidi/>
            </a:pPr>
            <a:r xmlns:a="http://schemas.openxmlformats.org/drawingml/2006/main">
              <a:rPr lang="ar" sz="5400" b="1" dirty="0">
                <a:solidFill>
                  <a:srgbClr val="C00000"/>
                </a:solidFill>
                <a:latin typeface="Times New Roman" pitchFamily="18" charset="0"/>
                <a:cs typeface="Times New Roman" pitchFamily="18" charset="0"/>
              </a:rPr>
              <a:t>تشخيص وفحوصات تكيسات المبيض</a:t>
            </a:r>
          </a:p>
        </p:txBody>
      </p:sp>
      <p:sp>
        <p:nvSpPr>
          <p:cNvPr id="3" name="Content Placeholder 2"/>
          <p:cNvSpPr>
            <a:spLocks noGrp="1"/>
          </p:cNvSpPr>
          <p:nvPr>
            <p:ph idx="1"/>
          </p:nvPr>
        </p:nvSpPr>
        <p:spPr>
          <a:xfrm>
            <a:off x="0" y="1600200"/>
            <a:ext cx="12052091" cy="5257800"/>
          </a:xfrm>
        </p:spPr>
        <p:txBody>
          <a:bodyPr>
            <a:normAutofit/>
          </a:bodyPr>
          <a:lstStyle/>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التصوير المقطعي المحوسب</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التصوير بالرنين المغناطيسي</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فحص الحوض</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الموجات فوق الصوتية</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فحوصات الدم: مستويات الهرمونات</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اختبار الحمل في مصل الدم (HCG)</a:t>
            </a:r>
          </a:p>
          <a:p>
            <a:pPr>
              <a:buNone/>
            </a:pPr>
            <a:endParaRPr lang="en-US" sz="4000" dirty="0">
              <a:latin typeface="Times New Roman" pitchFamily="18" charset="0"/>
              <a:cs typeface="Times New Roman" pitchFamily="18" charset="0"/>
            </a:endParaRPr>
          </a:p>
          <a:p>
            <a:endParaRPr lang="en-US" i="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6000" b="1" dirty="0">
                <a:solidFill>
                  <a:srgbClr val="C00000"/>
                </a:solidFill>
                <a:latin typeface="Times New Roman" pitchFamily="18" charset="0"/>
                <a:cs typeface="Times New Roman" pitchFamily="18" charset="0"/>
              </a:rPr>
              <a:t>تكيسات المبيض: العلاج</a:t>
            </a:r>
            <a:endParaRPr xmlns:a="http://schemas.openxmlformats.org/drawingml/2006/main" lang="en-US" sz="6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600200"/>
            <a:ext cx="11962151" cy="5257800"/>
          </a:xfrm>
        </p:spPr>
        <p:txBody>
          <a:bodyPr>
            <a:normAutofit/>
          </a:bodyPr>
          <a:lstStyle/>
          <a:p>
            <a:pPr xmlns:a="http://schemas.openxmlformats.org/drawingml/2006/main">
              <a:lnSpc>
                <a:spcPct val="110000"/>
              </a:lnSpc>
              <a:buFont typeface="Wingdings" pitchFamily="2" charset="2"/>
              <a:buChar char="§"/>
              <a:bidi/>
            </a:pPr>
            <a:r xmlns:a="http://schemas.openxmlformats.org/drawingml/2006/main">
              <a:rPr lang="ar" sz="4800" dirty="0">
                <a:latin typeface="Times New Roman" pitchFamily="18" charset="0"/>
                <a:cs typeface="Times New Roman" pitchFamily="18" charset="0"/>
              </a:rPr>
              <a:t>حبوب منع الحمل</a:t>
            </a:r>
          </a:p>
          <a:p>
            <a:pPr xmlns:a="http://schemas.openxmlformats.org/drawingml/2006/main">
              <a:lnSpc>
                <a:spcPct val="110000"/>
              </a:lnSpc>
              <a:buFont typeface="Wingdings" pitchFamily="2" charset="2"/>
              <a:buChar char="§"/>
              <a:bidi/>
            </a:pPr>
            <a:r xmlns:a="http://schemas.openxmlformats.org/drawingml/2006/main">
              <a:rPr lang="ar" sz="4800" dirty="0">
                <a:latin typeface="Times New Roman" pitchFamily="18" charset="0"/>
                <a:cs typeface="Times New Roman" pitchFamily="18" charset="0"/>
              </a:rPr>
              <a:t>إزالة تكيسات المبيض البسيطة (5 – 10 سم) وتكيسات المبيض المعقدة جراحياً (بالمنظار أو فتح البطن)</a:t>
            </a:r>
            <a:endParaRPr xmlns:a="http://schemas.openxmlformats.org/drawingml/2006/main" lang="en-US" sz="5400" dirty="0">
              <a:latin typeface="Times New Roman" pitchFamily="18" charset="0"/>
              <a:cs typeface="Times New Roman" pitchFamily="18" charset="0"/>
            </a:endParaRPr>
          </a:p>
          <a:p>
            <a:pPr>
              <a:buNone/>
            </a:pPr>
            <a:endParaRPr lang="en-US" sz="48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xmlns:a="http://schemas.openxmlformats.org/drawingml/2006/main" lvl="0" algn="ctr">
              <a:bidi/>
            </a:pPr>
            <a:br xmlns:a="http://schemas.openxmlformats.org/drawingml/2006/main">
              <a:rPr lang="en-US" sz="6600" b="1" dirty="0">
                <a:solidFill>
                  <a:srgbClr val="C00000"/>
                </a:solidFill>
                <a:latin typeface="Times New Roman" pitchFamily="18" charset="0"/>
                <a:cs typeface="Times New Roman" pitchFamily="18" charset="0"/>
              </a:rPr>
            </a:br>
            <a:r xmlns:a="http://schemas.openxmlformats.org/drawingml/2006/main">
              <a:rPr lang="ar" sz="6600" b="1" dirty="0">
                <a:solidFill>
                  <a:srgbClr val="C00000"/>
                </a:solidFill>
                <a:latin typeface="Times New Roman" pitchFamily="18" charset="0"/>
                <a:cs typeface="Times New Roman" pitchFamily="18" charset="0"/>
              </a:rPr>
              <a:t>التواء المبيض:</a:t>
            </a:r>
            <a:br xmlns:a="http://schemas.openxmlformats.org/drawingml/2006/main">
              <a:rPr lang="en-US" sz="6600" b="1" dirty="0">
                <a:solidFill>
                  <a:srgbClr val="C00000"/>
                </a:solidFill>
                <a:latin typeface="Times New Roman" pitchFamily="18" charset="0"/>
                <a:cs typeface="Times New Roman" pitchFamily="18" charset="0"/>
              </a:rPr>
            </a:br>
            <a:endParaRPr xmlns:a="http://schemas.openxmlformats.org/drawingml/2006/main" lang="en-US" sz="6600"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xmlns:a="http://schemas.openxmlformats.org/drawingml/2006/main" lvl="0">
              <a:bidi/>
            </a:pPr>
            <a:r xmlns:a="http://schemas.openxmlformats.org/drawingml/2006/main">
              <a:rPr lang="ar" sz="4000" dirty="0">
                <a:latin typeface="Times New Roman" pitchFamily="18" charset="0"/>
                <a:cs typeface="Times New Roman" pitchFamily="18" charset="0"/>
              </a:rPr>
              <a:t>الأكياس </a:t>
            </a:r>
            <a:r xmlns:a="http://schemas.openxmlformats.org/drawingml/2006/main">
              <a:rPr lang="ar" sz="4000" dirty="0" err="1">
                <a:latin typeface="Times New Roman" pitchFamily="18" charset="0"/>
                <a:cs typeface="Times New Roman" pitchFamily="18" charset="0"/>
              </a:rPr>
              <a:t>الجلدية والأورام الغدية </a:t>
            </a:r>
            <a:r xmlns:a="http://schemas.openxmlformats.org/drawingml/2006/main">
              <a:rPr lang="ar" sz="4000" dirty="0" err="1">
                <a:latin typeface="Times New Roman" pitchFamily="18" charset="0"/>
                <a:cs typeface="Times New Roman" pitchFamily="18" charset="0"/>
              </a:rPr>
              <a:t>الكيسية </a:t>
            </a:r>
            <a:r xmlns:a="http://schemas.openxmlformats.org/drawingml/2006/main">
              <a:rPr lang="ar" sz="4000" dirty="0">
                <a:latin typeface="Times New Roman" pitchFamily="18" charset="0"/>
                <a:cs typeface="Times New Roman" pitchFamily="18" charset="0"/>
              </a:rPr>
              <a:t>كبيرة، مما يتسبب في خروج المبيض من مكانه.</a:t>
            </a:r>
          </a:p>
          <a:p>
            <a:pPr xmlns:a="http://schemas.openxmlformats.org/drawingml/2006/main" lvl="0">
              <a:bidi/>
            </a:pPr>
            <a:r xmlns:a="http://schemas.openxmlformats.org/drawingml/2006/main">
              <a:rPr lang="ar" sz="4000" dirty="0">
                <a:latin typeface="Times New Roman" pitchFamily="18" charset="0"/>
                <a:cs typeface="Times New Roman" pitchFamily="18" charset="0"/>
              </a:rPr>
              <a:t>ويزيد هذا من فرصة حدوث التواء مؤلم في المبيض.</a:t>
            </a:r>
          </a:p>
          <a:p>
            <a:pPr xmlns:a="http://schemas.openxmlformats.org/drawingml/2006/main" lvl="0">
              <a:bidi/>
            </a:pPr>
            <a:r xmlns:a="http://schemas.openxmlformats.org/drawingml/2006/main">
              <a:rPr lang="ar" sz="4000" u="sng" dirty="0">
                <a:latin typeface="Times New Roman" pitchFamily="18" charset="0"/>
                <a:cs typeface="Times New Roman" pitchFamily="18" charset="0"/>
              </a:rPr>
              <a:t>يمكن أن تشمل الأعراض ما يلي </a:t>
            </a:r>
            <a:r xmlns:a="http://schemas.openxmlformats.org/drawingml/2006/main">
              <a:rPr lang="ar" sz="4000" dirty="0">
                <a:latin typeface="Times New Roman" pitchFamily="18" charset="0"/>
                <a:cs typeface="Times New Roman" pitchFamily="18" charset="0"/>
              </a:rPr>
              <a:t>:</a:t>
            </a:r>
          </a:p>
          <a:p>
            <a:pPr xmlns:a="http://schemas.openxmlformats.org/drawingml/2006/main">
              <a:buFont typeface="Wingdings" pitchFamily="2" charset="2"/>
              <a:buChar char="ü"/>
              <a:bidi/>
            </a:pPr>
            <a:r xmlns:a="http://schemas.openxmlformats.org/drawingml/2006/main">
              <a:rPr lang="ar" sz="4000" dirty="0">
                <a:latin typeface="Times New Roman" pitchFamily="18" charset="0"/>
                <a:cs typeface="Times New Roman" pitchFamily="18" charset="0"/>
              </a:rPr>
              <a:t>بداية مفاجئة لألم شديد في الحوض وقيء.</a:t>
            </a:r>
          </a:p>
          <a:p>
            <a:r xmlns:a="http://schemas.openxmlformats.org/drawingml/2006/main">
              <a:rPr lang="ar" sz="4000" dirty="0">
                <a:latin typeface="Times New Roman" pitchFamily="18" charset="0"/>
                <a:cs typeface="Times New Roman" pitchFamily="18" charset="0"/>
              </a:rPr>
              <a:t>يمكن أن يؤدي التواء المبيض أيضًا إلى تقليل تدفق الدم إلى المبايض أو إيقافه.</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19103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lstStyle/>
          <a:p>
            <a:pPr xmlns:a="http://schemas.openxmlformats.org/drawingml/2006/main" algn="ctr">
              <a:bidi/>
            </a:pPr>
            <a:r xmlns:a="http://schemas.openxmlformats.org/drawingml/2006/main">
              <a:rPr lang="ar" sz="8000" b="1" dirty="0">
                <a:solidFill>
                  <a:srgbClr val="C00000"/>
                </a:solidFill>
                <a:latin typeface="Times New Roman" panose="02020603050405020304" pitchFamily="18" charset="0"/>
                <a:cs typeface="Times New Roman" panose="02020603050405020304" pitchFamily="18" charset="0"/>
              </a:rPr>
              <a:t>استئصال الرحم</a:t>
            </a:r>
          </a:p>
        </p:txBody>
      </p:sp>
      <p:sp>
        <p:nvSpPr>
          <p:cNvPr id="3" name="Content Placeholder 2"/>
          <p:cNvSpPr>
            <a:spLocks noGrp="1"/>
          </p:cNvSpPr>
          <p:nvPr>
            <p:ph idx="1"/>
          </p:nvPr>
        </p:nvSpPr>
        <p:spPr>
          <a:xfrm>
            <a:off x="0" y="1558976"/>
            <a:ext cx="12192000" cy="5299023"/>
          </a:xfrm>
        </p:spPr>
        <p:txBody>
          <a:bodyPr>
            <a:normAutofit fontScale="62500" lnSpcReduction="20000"/>
          </a:bodyPr>
          <a:lstStyle/>
          <a:p>
            <a:pPr xmlns:a="http://schemas.openxmlformats.org/drawingml/2006/main">
              <a:buNone/>
              <a:bidi/>
            </a:pPr>
            <a:r xmlns:a="http://schemas.openxmlformats.org/drawingml/2006/main">
              <a:rPr lang="ar" sz="6500" b="1" dirty="0">
                <a:solidFill>
                  <a:srgbClr val="C00000"/>
                </a:solidFill>
                <a:latin typeface="Times New Roman" panose="02020603050405020304" pitchFamily="18" charset="0"/>
                <a:cs typeface="Times New Roman" panose="02020603050405020304" pitchFamily="18" charset="0"/>
              </a:rPr>
              <a:t>أنواع استئصال الرحم:</a:t>
            </a:r>
          </a:p>
          <a:p>
            <a:pPr xmlns:a="http://schemas.openxmlformats.org/drawingml/2006/main">
              <a:buNone/>
              <a:bidi/>
            </a:pPr>
            <a:r xmlns:a="http://schemas.openxmlformats.org/drawingml/2006/main">
              <a:rPr lang="ar" sz="6500" dirty="0">
                <a:latin typeface="Times New Roman" pitchFamily="18" charset="0"/>
                <a:cs typeface="Times New Roman" pitchFamily="18" charset="0"/>
              </a:rPr>
              <a:t>1) استئصال الرحم بالكامل: وهو إزالة الرحم وعنق الرحم.</a:t>
            </a:r>
          </a:p>
          <a:p>
            <a:pPr xmlns:a="http://schemas.openxmlformats.org/drawingml/2006/main">
              <a:lnSpc>
                <a:spcPct val="120000"/>
              </a:lnSpc>
              <a:buNone/>
              <a:bidi/>
            </a:pPr>
            <a:r xmlns:a="http://schemas.openxmlformats.org/drawingml/2006/main">
              <a:rPr lang="ar" sz="6500" dirty="0">
                <a:latin typeface="Times New Roman" pitchFamily="18" charset="0"/>
                <a:cs typeface="Times New Roman" pitchFamily="18" charset="0"/>
              </a:rPr>
              <a:t>2) استئصال الرحم جزئيًا (استئصال الرحم فوق عنق الرحم أو استئصال الرحم الجزئي): إزالة الرحم، مع ترك عنق الرحم في مكانه.</a:t>
            </a:r>
          </a:p>
          <a:p>
            <a:pPr xmlns:a="http://schemas.openxmlformats.org/drawingml/2006/main">
              <a:lnSpc>
                <a:spcPct val="120000"/>
              </a:lnSpc>
              <a:buNone/>
              <a:bidi/>
            </a:pPr>
            <a:r xmlns:a="http://schemas.openxmlformats.org/drawingml/2006/main">
              <a:rPr lang="ar" sz="6500" dirty="0">
                <a:latin typeface="Times New Roman" pitchFamily="18" charset="0"/>
                <a:cs typeface="Times New Roman" pitchFamily="18" charset="0"/>
              </a:rPr>
              <a:t>3) استئصال الرحم الجذري: إزالة الرحم وعنق الرحم والمبيضين والهياكل التي تدعم الرحم، وأحيانًا الغدد الليمفاوية.</a:t>
            </a:r>
          </a:p>
          <a:p>
            <a:pPr>
              <a:buNone/>
            </a:pPr>
            <a:endParaRPr lang="en-US" sz="65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a:p>
            <a:pPr>
              <a:buNone/>
            </a:pPr>
            <a:endParaRPr lang="en-US" sz="6000" dirty="0">
              <a:latin typeface="Times New Roman" pitchFamily="18" charset="0"/>
              <a:cs typeface="Times New Roman" pitchFamily="18" charset="0"/>
            </a:endParaRPr>
          </a:p>
        </p:txBody>
      </p:sp>
    </p:spTree>
    <p:extLst>
      <p:ext uri="{BB962C8B-B14F-4D97-AF65-F5344CB8AC3E}">
        <p14:creationId xmlns:p14="http://schemas.microsoft.com/office/powerpoint/2010/main" val="38107197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xmlns:a="http://schemas.openxmlformats.org/drawingml/2006/main" lvl="0" algn="ctr">
              <a:bidi/>
            </a:pPr>
            <a:br xmlns:a="http://schemas.openxmlformats.org/drawingml/2006/main">
              <a:rPr lang="en-US"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متلازمة تكيس المبايض (PCOS):</a:t>
            </a:r>
            <a:br xmlns:a="http://schemas.openxmlformats.org/drawingml/2006/main">
              <a:rPr lang="en-US" sz="5400" b="1" dirty="0">
                <a:solidFill>
                  <a:srgbClr val="C00000"/>
                </a:solidFill>
                <a:latin typeface="Times New Roman" pitchFamily="18" charset="0"/>
                <a:cs typeface="Times New Roman" pitchFamily="18" charset="0"/>
              </a:rPr>
            </a:br>
            <a:endParaRPr xmlns:a="http://schemas.openxmlformats.org/drawingml/2006/main"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lnSpcReduction="10000"/>
          </a:bodyPr>
          <a:lstStyle/>
          <a:p>
            <a:pPr xmlns:a="http://schemas.openxmlformats.org/drawingml/2006/main" lvl="0">
              <a:lnSpc>
                <a:spcPct val="100000"/>
              </a:lnSpc>
              <a:bidi/>
            </a:pPr>
            <a:r xmlns:a="http://schemas.openxmlformats.org/drawingml/2006/main">
              <a:rPr lang="ar" sz="3600" dirty="0">
                <a:latin typeface="Times New Roman" pitchFamily="18" charset="0"/>
                <a:cs typeface="Times New Roman" pitchFamily="18" charset="0"/>
              </a:rPr>
              <a:t>يؤدي مرض تكيس المبايض إلى ظهور الكثير من الأكياس الصغيرة غير الضارة على المبايض.</a:t>
            </a:r>
          </a:p>
          <a:p>
            <a:pPr xmlns:a="http://schemas.openxmlformats.org/drawingml/2006/main" lvl="0">
              <a:lnSpc>
                <a:spcPct val="100000"/>
              </a:lnSpc>
              <a:bidi/>
            </a:pPr>
            <a:r xmlns:a="http://schemas.openxmlformats.org/drawingml/2006/main">
              <a:rPr lang="ar" sz="3600" dirty="0">
                <a:latin typeface="Times New Roman" pitchFamily="18" charset="0"/>
                <a:cs typeface="Times New Roman" pitchFamily="18" charset="0"/>
              </a:rPr>
              <a:t>الأكياس هي عبارة عن بصيلات بويضة صغيرة لا تنمو حتى مرحلة التبويض وتكون نتيجة لتغير مستويات الهرمونات.</a:t>
            </a:r>
          </a:p>
          <a:p>
            <a:pPr xmlns:a="http://schemas.openxmlformats.org/drawingml/2006/main" lvl="0">
              <a:lnSpc>
                <a:spcPct val="100000"/>
              </a:lnSpc>
              <a:bidi/>
            </a:pPr>
            <a:r xmlns:a="http://schemas.openxmlformats.org/drawingml/2006/main">
              <a:rPr lang="ar" sz="3600" dirty="0">
                <a:latin typeface="Times New Roman" pitchFamily="18" charset="0"/>
                <a:cs typeface="Times New Roman" pitchFamily="18" charset="0"/>
              </a:rPr>
              <a:t>قد يؤدي إلى تضخم المبايض.</a:t>
            </a:r>
          </a:p>
          <a:p>
            <a:pPr xmlns:a="http://schemas.openxmlformats.org/drawingml/2006/main" lvl="0">
              <a:lnSpc>
                <a:spcPct val="100000"/>
              </a:lnSpc>
              <a:bidi/>
            </a:pPr>
            <a:r xmlns:a="http://schemas.openxmlformats.org/drawingml/2006/main">
              <a:rPr lang="ar" sz="3600" dirty="0">
                <a:latin typeface="Times New Roman" pitchFamily="18" charset="0"/>
                <a:cs typeface="Times New Roman" pitchFamily="18" charset="0"/>
              </a:rPr>
              <a:t>إذا تركت دون علاج، يمكن أن تسبب تكيسات المبايض العقم</a:t>
            </a:r>
          </a:p>
          <a:p>
            <a:pPr xmlns:a="http://schemas.openxmlformats.org/drawingml/2006/main">
              <a:lnSpc>
                <a:spcPct val="100000"/>
              </a:lnSpc>
              <a:bidi/>
            </a:pPr>
            <a:r xmlns:a="http://schemas.openxmlformats.org/drawingml/2006/main">
              <a:rPr lang="ar" sz="3600" dirty="0">
                <a:latin typeface="Times New Roman" pitchFamily="18" charset="0"/>
                <a:cs typeface="Times New Roman" pitchFamily="18" charset="0"/>
              </a:rPr>
              <a:t>عادة يتم تشخيص النساء في العشرينات أو الثلاثينيات من العمر.</a:t>
            </a:r>
          </a:p>
          <a:p>
            <a:pPr xmlns:a="http://schemas.openxmlformats.org/drawingml/2006/main">
              <a:lnSpc>
                <a:spcPct val="100000"/>
              </a:lnSpc>
              <a:bidi/>
            </a:pPr>
            <a:r xmlns:a="http://schemas.openxmlformats.org/drawingml/2006/main">
              <a:rPr lang="ar" sz="3600" dirty="0">
                <a:latin typeface="Times New Roman" pitchFamily="18" charset="0"/>
                <a:cs typeface="Times New Roman" pitchFamily="18" charset="0"/>
              </a:rPr>
              <a:t>غالبًا ما يكون لدى النساء المصابات بهذا الاضطراب أم أو أخت مصابة بمتلازمة تكيس المبايض</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168596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632367" cy="1143000"/>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عوامل خطر تكيسات المبيض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259174"/>
            <a:ext cx="12087069" cy="5598826"/>
          </a:xfrm>
        </p:spPr>
        <p:txBody>
          <a:bodyPr>
            <a:normAutofit/>
          </a:bodyPr>
          <a:lstStyle/>
          <a:p>
            <a:pPr xmlns:a="http://schemas.openxmlformats.org/drawingml/2006/main" lvl="0">
              <a:bidi/>
            </a:pPr>
            <a:r xmlns:a="http://schemas.openxmlformats.org/drawingml/2006/main">
              <a:rPr lang="ar" sz="4000" dirty="0">
                <a:latin typeface="Times New Roman" pitchFamily="18" charset="0"/>
                <a:cs typeface="Times New Roman" pitchFamily="18" charset="0"/>
              </a:rPr>
              <a:t>المشاكل الهرمونية: تشمل تناول عقار الخصوبة كلوميفين (كلوميد)</a:t>
            </a:r>
          </a:p>
          <a:p>
            <a:pPr xmlns:a="http://schemas.openxmlformats.org/drawingml/2006/main" lvl="0">
              <a:bidi/>
            </a:pPr>
            <a:r xmlns:a="http://schemas.openxmlformats.org/drawingml/2006/main">
              <a:rPr lang="ar" sz="4000" dirty="0">
                <a:latin typeface="Times New Roman" pitchFamily="18" charset="0"/>
                <a:cs typeface="Times New Roman" pitchFamily="18" charset="0"/>
              </a:rPr>
              <a:t>الحمل: يتكون الكيس عندما تبقى البويضة على المبيض طوال فترة الحمل.</a:t>
            </a:r>
          </a:p>
          <a:p>
            <a:pPr xmlns:a="http://schemas.openxmlformats.org/drawingml/2006/main" lvl="0">
              <a:bidi/>
            </a:pPr>
            <a:r xmlns:a="http://schemas.openxmlformats.org/drawingml/2006/main">
              <a:rPr lang="ar" sz="4000" dirty="0">
                <a:latin typeface="Times New Roman" pitchFamily="18" charset="0"/>
                <a:cs typeface="Times New Roman" pitchFamily="18" charset="0"/>
              </a:rPr>
              <a:t>بطانة الرحم.</a:t>
            </a:r>
          </a:p>
          <a:p>
            <a:pPr xmlns:a="http://schemas.openxmlformats.org/drawingml/2006/main" lvl="0">
              <a:bidi/>
            </a:pPr>
            <a:r xmlns:a="http://schemas.openxmlformats.org/drawingml/2006/main">
              <a:rPr lang="ar" sz="4000" dirty="0">
                <a:latin typeface="Times New Roman" pitchFamily="18" charset="0"/>
                <a:cs typeface="Times New Roman" pitchFamily="18" charset="0"/>
              </a:rPr>
              <a:t>عدوى الحوض الشديدة: إذا انتشرت إلى المبايض.</a:t>
            </a:r>
          </a:p>
          <a:p>
            <a:pPr xmlns:a="http://schemas.openxmlformats.org/drawingml/2006/main" lvl="0">
              <a:bidi/>
            </a:pPr>
            <a:r xmlns:a="http://schemas.openxmlformats.org/drawingml/2006/main">
              <a:rPr lang="ar" sz="4000" dirty="0">
                <a:latin typeface="Times New Roman" pitchFamily="18" charset="0"/>
                <a:cs typeface="Times New Roman" pitchFamily="18" charset="0"/>
              </a:rPr>
              <a:t>كيس مبيض سابق.</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125738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6600" b="1" dirty="0">
                <a:solidFill>
                  <a:srgbClr val="C00000"/>
                </a:solidFill>
                <a:latin typeface="Times New Roman" pitchFamily="18" charset="0"/>
                <a:cs typeface="Times New Roman" pitchFamily="18" charset="0"/>
              </a:rPr>
            </a:br>
            <a:br xmlns:a="http://schemas.openxmlformats.org/drawingml/2006/main">
              <a:rPr lang="en-US" sz="66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مرض تكيس المبايض S&amp;S</a:t>
            </a:r>
            <a:br xmlns:a="http://schemas.openxmlformats.org/drawingml/2006/main">
              <a:rPr lang="en-US" sz="6600" dirty="0">
                <a:solidFill>
                  <a:srgbClr val="C00000"/>
                </a:solidFill>
                <a:latin typeface="Times New Roman" pitchFamily="18" charset="0"/>
                <a:cs typeface="Times New Roman" pitchFamily="18" charset="0"/>
              </a:rPr>
            </a:br>
            <a:br xmlns:a="http://schemas.openxmlformats.org/drawingml/2006/main">
              <a:rPr lang="en-US" sz="6600" dirty="0">
                <a:solidFill>
                  <a:srgbClr val="C00000"/>
                </a:solidFill>
                <a:latin typeface="Times New Roman" pitchFamily="18" charset="0"/>
                <a:cs typeface="Times New Roman" pitchFamily="18" charset="0"/>
              </a:rPr>
            </a:br>
            <a:endParaRPr xmlns:a="http://schemas.openxmlformats.org/drawingml/2006/main"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49902" y="1417638"/>
            <a:ext cx="11932170" cy="5440362"/>
          </a:xfrm>
        </p:spPr>
        <p:txBody>
          <a:bodyPr>
            <a:normAutofit fontScale="32500" lnSpcReduction="20000"/>
          </a:bodyPr>
          <a:lstStyle/>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 فترات حيض غير طبيعية أو غير منتظمة أو خفيفة جدًا أو نادرة، أو غياب الدورة الشهرية (انقطاع الطمث)</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-حب الشباب الذي يزداد سوءا</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-انخفاض حجم الثدي</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-العقم</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-زيادة الوزن أو السمنة</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-السكري</a:t>
            </a:r>
          </a:p>
          <a:p>
            <a:pPr xmlns:a="http://schemas.openxmlformats.org/drawingml/2006/main">
              <a:lnSpc>
                <a:spcPct val="120000"/>
              </a:lnSpc>
              <a:buNone/>
              <a:bidi/>
            </a:pPr>
            <a:r xmlns:a="http://schemas.openxmlformats.org/drawingml/2006/main">
              <a:rPr lang="ar" sz="8600" dirty="0">
                <a:latin typeface="Times New Roman" pitchFamily="18" charset="0"/>
                <a:cs typeface="Times New Roman" pitchFamily="18" charset="0"/>
              </a:rPr>
              <a:t>-تطور الخصائص الجنسية الذكرية (الذكورة)، مثل زيادة شعر الجسم، وشعر الوجه، وخشونة الصوت، والصلع الذكوري</a:t>
            </a:r>
          </a:p>
          <a:p>
            <a:pPr>
              <a:lnSpc>
                <a:spcPct val="120000"/>
              </a:lnSpc>
              <a:buNone/>
            </a:pPr>
            <a:endParaRPr lang="en-US" sz="8400" dirty="0">
              <a:latin typeface="Times New Roman" pitchFamily="18" charset="0"/>
              <a:cs typeface="Times New Roman" pitchFamily="18" charset="0"/>
            </a:endParaRPr>
          </a:p>
          <a:p>
            <a:pPr>
              <a:buNone/>
            </a:pPr>
            <a:endParaRPr lang="en-US" sz="7300" dirty="0">
              <a:latin typeface="Times New Roman" pitchFamily="18" charset="0"/>
              <a:cs typeface="Times New Roman" pitchFamily="18" charset="0"/>
            </a:endParaRPr>
          </a:p>
          <a:p>
            <a:pPr>
              <a:buNone/>
            </a:pPr>
            <a:endParaRPr lang="en-US" i="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2" y="0"/>
            <a:ext cx="12261954" cy="1417638"/>
          </a:xfrm>
        </p:spPr>
        <p:txBody>
          <a:bodyPr>
            <a:noAutofit/>
          </a:bodyPr>
          <a:lstStyle/>
          <a:p>
            <a:br xmlns:a="http://schemas.openxmlformats.org/drawingml/2006/main">
              <a:rPr lang="en-US" sz="6600" b="1" dirty="0">
                <a:latin typeface="Times New Roman" pitchFamily="18" charset="0"/>
                <a:cs typeface="Times New Roman" pitchFamily="18" charset="0"/>
              </a:rPr>
            </a:br>
            <a:br xmlns:a="http://schemas.openxmlformats.org/drawingml/2006/main">
              <a:rPr lang="en-US" sz="6600" b="1" dirty="0">
                <a:latin typeface="Times New Roman" pitchFamily="18" charset="0"/>
                <a:cs typeface="Times New Roman" pitchFamily="18" charset="0"/>
              </a:rPr>
            </a:br>
            <a:br xmlns:a="http://schemas.openxmlformats.org/drawingml/2006/main">
              <a:rPr lang="en-US" sz="6600" b="1" dirty="0">
                <a:latin typeface="Times New Roman" pitchFamily="18" charset="0"/>
                <a:cs typeface="Times New Roman" pitchFamily="18" charset="0"/>
              </a:rPr>
            </a:br>
            <a:r xmlns:a="http://schemas.openxmlformats.org/drawingml/2006/main">
              <a:rPr lang="ar" b="1" i="0" dirty="0">
                <a:solidFill>
                  <a:srgbClr val="C00000"/>
                </a:solidFill>
                <a:latin typeface="Times New Roman" pitchFamily="18" charset="0"/>
                <a:cs typeface="Times New Roman" pitchFamily="18" charset="0"/>
              </a:rPr>
              <a:t>مرض تكيس المبايض: </a:t>
            </a:r>
            <a:r xmlns:a="http://schemas.openxmlformats.org/drawingml/2006/main">
              <a:rPr lang="ar" b="1" dirty="0">
                <a:solidFill>
                  <a:srgbClr val="C00000"/>
                </a:solidFill>
                <a:latin typeface="Times New Roman" pitchFamily="18" charset="0"/>
                <a:cs typeface="Times New Roman" pitchFamily="18" charset="0"/>
              </a:rPr>
              <a:t>التشخيص والاختبارات</a:t>
            </a:r>
            <a:br xmlns:a="http://schemas.openxmlformats.org/drawingml/2006/main">
              <a:rPr lang="en-US" b="1" dirty="0">
                <a:solidFill>
                  <a:srgbClr val="C00000"/>
                </a:solidFill>
                <a:latin typeface="Times New Roman" pitchFamily="18" charset="0"/>
                <a:cs typeface="Times New Roman" pitchFamily="18" charset="0"/>
              </a:rPr>
            </a:br>
            <a:br xmlns:a="http://schemas.openxmlformats.org/drawingml/2006/main">
              <a:rPr lang="en-US" sz="6600" dirty="0">
                <a:latin typeface="Times New Roman" pitchFamily="18" charset="0"/>
                <a:cs typeface="Times New Roman" pitchFamily="18" charset="0"/>
              </a:rPr>
            </a:br>
            <a:br xmlns:a="http://schemas.openxmlformats.org/drawingml/2006/main">
              <a:rPr lang="en-US" sz="6600" dirty="0">
                <a:latin typeface="Times New Roman" pitchFamily="18" charset="0"/>
                <a:cs typeface="Times New Roman" pitchFamily="18" charset="0"/>
              </a:rPr>
            </a:br>
            <a:endParaRPr xmlns:a="http://schemas.openxmlformats.org/drawingml/2006/main" lang="en-US" sz="6600" dirty="0">
              <a:latin typeface="Times New Roman" pitchFamily="18" charset="0"/>
              <a:cs typeface="Times New Roman" pitchFamily="18" charset="0"/>
            </a:endParaRPr>
          </a:p>
        </p:txBody>
      </p:sp>
      <p:sp>
        <p:nvSpPr>
          <p:cNvPr id="3" name="Content Placeholder 2"/>
          <p:cNvSpPr>
            <a:spLocks noGrp="1"/>
          </p:cNvSpPr>
          <p:nvPr>
            <p:ph idx="1"/>
          </p:nvPr>
        </p:nvSpPr>
        <p:spPr>
          <a:xfrm>
            <a:off x="149902" y="1600200"/>
            <a:ext cx="11752288" cy="5257800"/>
          </a:xfrm>
        </p:spPr>
        <p:txBody>
          <a:bodyPr>
            <a:normAutofit fontScale="92500" lnSpcReduction="20000"/>
          </a:bodyPr>
          <a:lstStyle/>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الموجات فوق الصوتية للبطن</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تصوير البطن بالرنين المغناطيسي</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خزعة المبيض</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مستويات هرمون الاستروجين</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مستويات الجلوكوز والأنسولين الصائم</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مستويات هرمون FSH</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مستويات الهرمون الملوتن</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تنظير البطن</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علاج تكيسات المبيض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082072" cy="5440362"/>
          </a:xfrm>
        </p:spPr>
        <p:txBody>
          <a:bodyPr>
            <a:noAutofit/>
          </a:bodyPr>
          <a:lstStyle/>
          <a:p>
            <a:pPr xmlns:a="http://schemas.openxmlformats.org/drawingml/2006/main">
              <a:buFont typeface="Wingdings" panose="05000000000000000000" pitchFamily="2" charset="2"/>
              <a:buChar char="§"/>
              <a:bidi/>
            </a:pPr>
            <a:r xmlns:a="http://schemas.openxmlformats.org/drawingml/2006/main">
              <a:rPr lang="ar" sz="3200" dirty="0">
                <a:latin typeface="Times New Roman" pitchFamily="18" charset="0"/>
                <a:cs typeface="Times New Roman" pitchFamily="18" charset="0"/>
              </a:rPr>
              <a:t>يعتمد العلاج على العمر ونوع الكيس وحجمه والأعراض.</a:t>
            </a:r>
          </a:p>
          <a:p>
            <a:pPr xmlns:a="http://schemas.openxmlformats.org/drawingml/2006/main" marL="0" indent="0">
              <a:buNone/>
              <a:bidi/>
            </a:pPr>
            <a:r xmlns:a="http://schemas.openxmlformats.org/drawingml/2006/main">
              <a:rPr lang="ar" sz="3200" dirty="0">
                <a:latin typeface="Times New Roman" pitchFamily="18" charset="0"/>
                <a:cs typeface="Times New Roman" pitchFamily="18" charset="0"/>
              </a:rPr>
              <a:t>1. الانتظار اليقظ: الانتظار وإعادة الفحص لمعرفة ما إذا كان الكيس يختفي خلال بضعة أشهر.</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2. حبوب منع الحمل</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3. سبيرونولاكتون (ألداكتون)</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4. سترات الكلوميفين: يحفز الغدة النخامية على إنتاج المزيد من هرمون FSH، مما يؤدي إلى نضوج البويضة وإطلاقها.</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5. الجلوكوفاج (الميتفورمين): يجعل الخلايا أكثر حساسية للأنسولين.</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6. فقدان الوزن</a:t>
            </a:r>
          </a:p>
          <a:p>
            <a:pPr xmlns:a="http://schemas.openxmlformats.org/drawingml/2006/main">
              <a:buNone/>
              <a:bidi/>
            </a:pPr>
            <a:r xmlns:a="http://schemas.openxmlformats.org/drawingml/2006/main">
              <a:rPr lang="ar" sz="3200" dirty="0">
                <a:latin typeface="Times New Roman" pitchFamily="18" charset="0"/>
                <a:cs typeface="Times New Roman" pitchFamily="18" charset="0"/>
              </a:rPr>
              <a:t>7. الجراحة: إزالة الكيس</a:t>
            </a:r>
          </a:p>
        </p:txBody>
      </p:sp>
    </p:spTree>
    <p:extLst>
      <p:ext uri="{BB962C8B-B14F-4D97-AF65-F5344CB8AC3E}">
        <p14:creationId xmlns:p14="http://schemas.microsoft.com/office/powerpoint/2010/main" val="29888344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872" y="0"/>
            <a:ext cx="10473128" cy="1417638"/>
          </a:xfrm>
        </p:spPr>
        <p:txBody>
          <a:bodyPr>
            <a:noAutofit/>
          </a:bodyPr>
          <a:lstStyle/>
          <a:p>
            <a:br xmlns:a="http://schemas.openxmlformats.org/drawingml/2006/main">
              <a:rPr lang="en-US" b="1" dirty="0">
                <a:solidFill>
                  <a:srgbClr val="C00000"/>
                </a:solidFill>
                <a:latin typeface="Times New Roman" pitchFamily="18" charset="0"/>
                <a:cs typeface="Times New Roman" pitchFamily="18" charset="0"/>
              </a:rPr>
            </a:br>
            <a:r xmlns:a="http://schemas.openxmlformats.org/drawingml/2006/main">
              <a:rPr lang="ar" b="1" dirty="0">
                <a:solidFill>
                  <a:srgbClr val="C00000"/>
                </a:solidFill>
                <a:latin typeface="Times New Roman" pitchFamily="18" charset="0"/>
                <a:cs typeface="Times New Roman" pitchFamily="18" charset="0"/>
              </a:rPr>
              <a:t>مضاعفات تكيسات المبيض</a:t>
            </a:r>
            <a:br xmlns:a="http://schemas.openxmlformats.org/drawingml/2006/main">
              <a:rPr lang="en-US" dirty="0">
                <a:solidFill>
                  <a:srgbClr val="C00000"/>
                </a:solidFill>
                <a:latin typeface="Times New Roman" pitchFamily="18" charset="0"/>
                <a:cs typeface="Times New Roman" pitchFamily="18" charset="0"/>
              </a:rPr>
            </a:br>
            <a:endParaRPr xmlns:a="http://schemas.openxmlformats.org/drawingml/2006/main"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94872" y="1229193"/>
            <a:ext cx="11997129" cy="4896971"/>
          </a:xfrm>
        </p:spPr>
        <p:txBody>
          <a:bodyPr/>
          <a:lstStyle/>
          <a:p>
            <a:pPr xmlns:a="http://schemas.openxmlformats.org/drawingml/2006/main" lvl="0">
              <a:buFont typeface="Wingdings" panose="05000000000000000000" pitchFamily="2" charset="2"/>
              <a:buChar char="Ø"/>
              <a:bidi/>
            </a:pPr>
            <a:r xmlns:a="http://schemas.openxmlformats.org/drawingml/2006/main">
              <a:rPr lang="ar" sz="4000" dirty="0">
                <a:latin typeface="Times New Roman" pitchFamily="18" charset="0"/>
                <a:cs typeface="Times New Roman" pitchFamily="18" charset="0"/>
              </a:rPr>
              <a:t>التواء المبيض</a:t>
            </a:r>
          </a:p>
          <a:p>
            <a:pPr xmlns:a="http://schemas.openxmlformats.org/drawingml/2006/main" lvl="0">
              <a:buFont typeface="Wingdings" panose="05000000000000000000" pitchFamily="2" charset="2"/>
              <a:buChar char="Ø"/>
              <a:bidi/>
            </a:pPr>
            <a:r xmlns:a="http://schemas.openxmlformats.org/drawingml/2006/main">
              <a:rPr lang="ar" sz="4000" dirty="0">
                <a:latin typeface="Times New Roman" pitchFamily="18" charset="0"/>
                <a:cs typeface="Times New Roman" pitchFamily="18" charset="0"/>
              </a:rPr>
              <a:t>تمزق</a:t>
            </a:r>
          </a:p>
          <a:p>
            <a:pPr xmlns:a="http://schemas.openxmlformats.org/drawingml/2006/main" marL="0" lvl="0" indent="0">
              <a:buNone/>
              <a:bidi/>
            </a:pPr>
            <a:r xmlns:a="http://schemas.openxmlformats.org/drawingml/2006/main">
              <a:rPr lang="ar" sz="4400" b="1" dirty="0">
                <a:solidFill>
                  <a:srgbClr val="C00000"/>
                </a:solidFill>
                <a:latin typeface="Times New Roman" pitchFamily="18" charset="0"/>
                <a:cs typeface="Times New Roman" pitchFamily="18" charset="0"/>
              </a:rPr>
              <a:t>الوقاية من تكيسات المبيض</a:t>
            </a:r>
          </a:p>
          <a:p>
            <a:pPr xmlns:a="http://schemas.openxmlformats.org/drawingml/2006/main" lvl="0">
              <a:buFont typeface="Wingdings" panose="05000000000000000000" pitchFamily="2" charset="2"/>
              <a:buChar char="ü"/>
              <a:bidi/>
            </a:pPr>
            <a:r xmlns:a="http://schemas.openxmlformats.org/drawingml/2006/main">
              <a:rPr kumimoji="0" lang="ar" sz="4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لا توجد طريقة لمنع تكيسات المبيض، وتساعد الفحوصات الحوضية المنتظمة على ضمان تشخيص التغيرات في المبايض في أقرب وقت ممكن.</a:t>
            </a:r>
          </a:p>
          <a:p>
            <a:pPr marL="0" lv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19780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8448C-E6E1-94BC-1EAB-963D1131B025}"/>
              </a:ext>
            </a:extLst>
          </p:cNvPr>
          <p:cNvSpPr>
            <a:spLocks noGrp="1"/>
          </p:cNvSpPr>
          <p:nvPr>
            <p:ph type="title"/>
          </p:nvPr>
        </p:nvSpPr>
        <p:spPr>
          <a:xfrm>
            <a:off x="0" y="1"/>
            <a:ext cx="12192000" cy="1274163"/>
          </a:xfrm>
        </p:spPr>
        <p:txBody>
          <a:bodyPr>
            <a:normAutofit/>
          </a:bodyPr>
          <a:lstStyle/>
          <a:p>
            <a:pPr xmlns:a="http://schemas.openxmlformats.org/drawingml/2006/main" algn="ctr">
              <a:bidi/>
            </a:pPr>
            <a:r xmlns:a="http://schemas.openxmlformats.org/drawingml/2006/main">
              <a:rPr lang="ar" sz="6000" b="1" dirty="0">
                <a:solidFill>
                  <a:srgbClr val="C00000"/>
                </a:solidFill>
                <a:latin typeface="Times New Roman" pitchFamily="18" charset="0"/>
                <a:cs typeface="Times New Roman" pitchFamily="18" charset="0"/>
              </a:rPr>
              <a:t>الأورام الليفية الرحمية</a:t>
            </a:r>
            <a:endParaRPr xmlns:a="http://schemas.openxmlformats.org/drawingml/2006/main" lang="en-US" sz="6000" dirty="0"/>
          </a:p>
        </p:txBody>
      </p:sp>
      <p:sp>
        <p:nvSpPr>
          <p:cNvPr id="3" name="Content Placeholder 2">
            <a:extLst>
              <a:ext uri="{FF2B5EF4-FFF2-40B4-BE49-F238E27FC236}">
                <a16:creationId xmlns:a16="http://schemas.microsoft.com/office/drawing/2014/main" id="{F31E9734-65F9-2A33-AE06-612980CE0963}"/>
              </a:ext>
            </a:extLst>
          </p:cNvPr>
          <p:cNvSpPr>
            <a:spLocks noGrp="1"/>
          </p:cNvSpPr>
          <p:nvPr>
            <p:ph idx="1"/>
          </p:nvPr>
        </p:nvSpPr>
        <p:spPr>
          <a:xfrm>
            <a:off x="0" y="1274164"/>
            <a:ext cx="12192000" cy="5583835"/>
          </a:xfrm>
        </p:spPr>
        <p:txBody>
          <a:bodyPr>
            <a:normAutofit lnSpcReduction="10000"/>
          </a:bodyPr>
          <a:lstStyle/>
          <a:p>
            <a:r xmlns:a="http://schemas.openxmlformats.org/drawingml/2006/main">
              <a:rPr lang="ar" sz="3200" dirty="0">
                <a:latin typeface="Times New Roman" panose="02020603050405020304" pitchFamily="18" charset="0"/>
                <a:cs typeface="Times New Roman" panose="02020603050405020304" pitchFamily="18" charset="0"/>
              </a:rPr>
              <a:t>هي أورام غير سرطانية تتطور في الرحم، وهي الورم الأكثر شيوعًا في منطقة الحوض.</a:t>
            </a:r>
          </a:p>
          <a:p>
            <a:r xmlns:a="http://schemas.openxmlformats.org/drawingml/2006/main">
              <a:rPr lang="ar" sz="3200" dirty="0">
                <a:latin typeface="Times New Roman" panose="02020603050405020304" pitchFamily="18" charset="0"/>
                <a:cs typeface="Times New Roman" panose="02020603050405020304" pitchFamily="18" charset="0"/>
              </a:rPr>
              <a:t>قد تصاب واحدة من كل خمس نساء بالأورام الليفية أثناء سنوات الإنجاب</a:t>
            </a:r>
          </a:p>
          <a:p>
            <a:r xmlns:a="http://schemas.openxmlformats.org/drawingml/2006/main">
              <a:rPr lang="ar" sz="3200" dirty="0">
                <a:latin typeface="Times New Roman" panose="02020603050405020304" pitchFamily="18" charset="0"/>
                <a:cs typeface="Times New Roman" panose="02020603050405020304" pitchFamily="18" charset="0"/>
              </a:rPr>
              <a:t>تصيب الأورام الليفية عادة النساء فوق سن الثلاثين.</a:t>
            </a:r>
          </a:p>
          <a:p>
            <a:r xmlns:a="http://schemas.openxmlformats.org/drawingml/2006/main">
              <a:rPr lang="ar" sz="3200" dirty="0">
                <a:latin typeface="Times New Roman" panose="02020603050405020304" pitchFamily="18" charset="0"/>
                <a:cs typeface="Times New Roman" panose="02020603050405020304" pitchFamily="18" charset="0"/>
              </a:rPr>
              <a:t>السبب غير معروف، لكن نمو الأورام الليفية يعتمد على هرمون الإستروجين. طالما أن المرأة المصابة بالأورام الليفية تعاني من الدورة الشهرية، فمن المحتمل أن يستمر نمو الورم الليفي، وعادة ما يكون ذلك ببطء.</a:t>
            </a:r>
          </a:p>
          <a:p>
            <a:r xmlns:a="http://schemas.openxmlformats.org/drawingml/2006/main">
              <a:rPr lang="ar" sz="3200" dirty="0">
                <a:latin typeface="Times New Roman" panose="02020603050405020304" pitchFamily="18" charset="0"/>
                <a:cs typeface="Times New Roman" panose="02020603050405020304" pitchFamily="18" charset="0"/>
              </a:rPr>
              <a:t>يمكن أن تكون الأورام الليفية صغيرة جدًا ولكنها يمكن أن تنمو إلى حجم كبير.</a:t>
            </a:r>
          </a:p>
          <a:p>
            <a:r xmlns:a="http://schemas.openxmlformats.org/drawingml/2006/main">
              <a:rPr lang="ar" sz="3200" dirty="0">
                <a:latin typeface="Times New Roman" panose="02020603050405020304" pitchFamily="18" charset="0"/>
                <a:cs typeface="Times New Roman" panose="02020603050405020304" pitchFamily="18" charset="0"/>
              </a:rPr>
              <a:t>من الممكن أن يتطور ورم ليفي واحد فقط، وعادة ما يكون هناك أكثر من ورم ليفي واحد.</a:t>
            </a:r>
          </a:p>
          <a:p>
            <a:r xmlns:a="http://schemas.openxmlformats.org/drawingml/2006/main">
              <a:rPr lang="ar" sz="3200" dirty="0">
                <a:latin typeface="Times New Roman" panose="02020603050405020304" pitchFamily="18" charset="0"/>
                <a:cs typeface="Times New Roman" panose="02020603050405020304" pitchFamily="18" charset="0"/>
              </a:rPr>
              <a:t>في الحالات القصوى، تتسبب الأورام الليفية المتعددة في توسيع الرحم بشكل كبير وتصل إلى القفص الصدري.</a:t>
            </a:r>
          </a:p>
          <a:p>
            <a:endParaRPr lang="en-US" dirty="0"/>
          </a:p>
        </p:txBody>
      </p:sp>
    </p:spTree>
    <p:extLst>
      <p:ext uri="{BB962C8B-B14F-4D97-AF65-F5344CB8AC3E}">
        <p14:creationId xmlns:p14="http://schemas.microsoft.com/office/powerpoint/2010/main" val="31292692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6600" b="1" dirty="0">
                <a:solidFill>
                  <a:srgbClr val="C00000"/>
                </a:solidFill>
                <a:latin typeface="Times New Roman" pitchFamily="18" charset="0"/>
                <a:cs typeface="Times New Roman" pitchFamily="18" charset="0"/>
              </a:rPr>
              <a:t>أنواع الأورام الليفية الرحمية</a:t>
            </a:r>
            <a:endParaRPr xmlns:a="http://schemas.openxmlformats.org/drawingml/2006/main"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pPr xmlns:a="http://schemas.openxmlformats.org/drawingml/2006/main">
              <a:lnSpc>
                <a:spcPct val="100000"/>
              </a:lnSpc>
              <a:buNone/>
              <a:bidi/>
            </a:pPr>
            <a:r xmlns:a="http://schemas.openxmlformats.org/drawingml/2006/main">
              <a:rPr lang="ar" sz="4000" dirty="0">
                <a:latin typeface="Times New Roman" pitchFamily="18" charset="0"/>
                <a:cs typeface="Times New Roman" pitchFamily="18" charset="0"/>
              </a:rPr>
              <a:t>حسب موقعها في الرحم:</a:t>
            </a:r>
          </a:p>
          <a:p>
            <a:pPr xmlns:a="http://schemas.openxmlformats.org/drawingml/2006/main" marL="742950" indent="-742950">
              <a:lnSpc>
                <a:spcPct val="100000"/>
              </a:lnSpc>
              <a:buFont typeface="+mj-lt"/>
              <a:buAutoNum type="arabicPeriod"/>
              <a:bidi/>
            </a:pPr>
            <a:r xmlns:a="http://schemas.openxmlformats.org/drawingml/2006/main">
              <a:rPr lang="ar" sz="4000" dirty="0" err="1">
                <a:latin typeface="Times New Roman" pitchFamily="18" charset="0"/>
                <a:cs typeface="Times New Roman" pitchFamily="18" charset="0"/>
              </a:rPr>
              <a:t>عضلة الرحم </a:t>
            </a:r>
            <a:r xmlns:a="http://schemas.openxmlformats.org/drawingml/2006/main">
              <a:rPr lang="ar" sz="4000" dirty="0">
                <a:latin typeface="Times New Roman" pitchFamily="18" charset="0"/>
                <a:cs typeface="Times New Roman" pitchFamily="18" charset="0"/>
              </a:rPr>
              <a:t>: في جدار العضلات في الرحم</a:t>
            </a:r>
          </a:p>
          <a:p>
            <a:pPr xmlns:a="http://schemas.openxmlformats.org/drawingml/2006/main" marL="742950" indent="-742950">
              <a:lnSpc>
                <a:spcPct val="100000"/>
              </a:lnSpc>
              <a:buFont typeface="+mj-lt"/>
              <a:buAutoNum type="arabicPeriod"/>
              <a:bidi/>
            </a:pPr>
            <a:r xmlns:a="http://schemas.openxmlformats.org/drawingml/2006/main">
              <a:rPr lang="ar" sz="4000" dirty="0" err="1">
                <a:latin typeface="Times New Roman" pitchFamily="18" charset="0"/>
                <a:cs typeface="Times New Roman" pitchFamily="18" charset="0"/>
              </a:rPr>
              <a:t>تحت المخاطية </a:t>
            </a:r>
            <a:r xmlns:a="http://schemas.openxmlformats.org/drawingml/2006/main">
              <a:rPr lang="ar" sz="4000" dirty="0">
                <a:latin typeface="Times New Roman" pitchFamily="18" charset="0"/>
                <a:cs typeface="Times New Roman" pitchFamily="18" charset="0"/>
              </a:rPr>
              <a:t>: أسفل سطح بطانة الرحم مباشرة</a:t>
            </a:r>
          </a:p>
          <a:p>
            <a:pPr xmlns:a="http://schemas.openxmlformats.org/drawingml/2006/main" marL="742950" indent="-742950">
              <a:lnSpc>
                <a:spcPct val="100000"/>
              </a:lnSpc>
              <a:buFont typeface="+mj-lt"/>
              <a:buAutoNum type="arabicPeriod"/>
              <a:bidi/>
            </a:pPr>
            <a:r xmlns:a="http://schemas.openxmlformats.org/drawingml/2006/main">
              <a:rPr lang="ar" sz="4000" dirty="0" err="1">
                <a:latin typeface="Times New Roman" pitchFamily="18" charset="0"/>
                <a:cs typeface="Times New Roman" pitchFamily="18" charset="0"/>
              </a:rPr>
              <a:t>تحت المصلية </a:t>
            </a:r>
            <a:r xmlns:a="http://schemas.openxmlformats.org/drawingml/2006/main">
              <a:rPr lang="ar" sz="4000" dirty="0">
                <a:latin typeface="Times New Roman" pitchFamily="18" charset="0"/>
                <a:cs typeface="Times New Roman" pitchFamily="18" charset="0"/>
              </a:rPr>
              <a:t>: أسفل الغطاء الخارجي للرحم مباشرة</a:t>
            </a:r>
          </a:p>
          <a:p>
            <a:pPr xmlns:a="http://schemas.openxmlformats.org/drawingml/2006/main" marL="742950" indent="-742950">
              <a:lnSpc>
                <a:spcPct val="100000"/>
              </a:lnSpc>
              <a:buFont typeface="+mj-lt"/>
              <a:buAutoNum type="arabicPeriod"/>
              <a:bidi/>
            </a:pPr>
            <a:r xmlns:a="http://schemas.openxmlformats.org/drawingml/2006/main">
              <a:rPr lang="ar" sz="4000" dirty="0" err="1">
                <a:latin typeface="Times New Roman" pitchFamily="18" charset="0"/>
                <a:cs typeface="Times New Roman" pitchFamily="18" charset="0"/>
              </a:rPr>
              <a:t>متدلٍ </a:t>
            </a:r>
            <a:r xmlns:a="http://schemas.openxmlformats.org/drawingml/2006/main">
              <a:rPr lang="ar" sz="4000" dirty="0">
                <a:latin typeface="Times New Roman" pitchFamily="18" charset="0"/>
                <a:cs typeface="Times New Roman" pitchFamily="18" charset="0"/>
              </a:rPr>
              <a:t>: يظهر على ساق طويلة على الجانب الخارجي من الرحم أو داخل تجويف الرحم</a:t>
            </a:r>
          </a:p>
          <a:p>
            <a:endParaRPr lang="en-US" i="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6600" b="1" dirty="0">
                <a:solidFill>
                  <a:srgbClr val="C00000"/>
                </a:solidFill>
                <a:latin typeface="Times New Roman" pitchFamily="18" charset="0"/>
                <a:cs typeface="Times New Roman" pitchFamily="18" charset="0"/>
              </a:rPr>
              <a:t>الأورام الليفية الرحمية S&amp;S</a:t>
            </a:r>
            <a:endParaRPr xmlns:a="http://schemas.openxmlformats.org/drawingml/2006/main" lang="en-US" sz="6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normAutofit/>
          </a:bodyPr>
          <a:lstStyle/>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لا توجد أعراض</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امتلاء البطن أو الغازات أو الإمساك</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نزيف بين الدورات الشهرية</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زيادة في تكرار التبول</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نزيف حاد أثناء الدورة الشهرية ( </a:t>
            </a:r>
            <a:r xmlns:a="http://schemas.openxmlformats.org/drawingml/2006/main">
              <a:rPr lang="ar" sz="3600" dirty="0" err="1">
                <a:latin typeface="Times New Roman" pitchFamily="18" charset="0"/>
                <a:cs typeface="Times New Roman" pitchFamily="18" charset="0"/>
              </a:rPr>
              <a:t>نزيف الطمث الغزير </a:t>
            </a:r>
            <a:r xmlns:a="http://schemas.openxmlformats.org/drawingml/2006/main">
              <a:rPr lang="ar" sz="3600" dirty="0">
                <a:latin typeface="Times New Roman" pitchFamily="18" charset="0"/>
                <a:cs typeface="Times New Roman" pitchFamily="18" charset="0"/>
              </a:rPr>
              <a:t>)، مع مرور جلطات الدم في بعض الأحيان</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فترات الحيض أطول</a:t>
            </a:r>
          </a:p>
          <a:p>
            <a:pPr xmlns:a="http://schemas.openxmlformats.org/drawingml/2006/main">
              <a:buFont typeface="Wingdings" pitchFamily="2" charset="2"/>
              <a:buChar char="§"/>
              <a:bidi/>
            </a:pPr>
            <a:r xmlns:a="http://schemas.openxmlformats.org/drawingml/2006/main">
              <a:rPr lang="ar" sz="3600" dirty="0">
                <a:latin typeface="Times New Roman" pitchFamily="18" charset="0"/>
                <a:cs typeface="Times New Roman" pitchFamily="18" charset="0"/>
              </a:rPr>
              <a:t>تقلصات أو آلام في الحوض مع الدورة الشهرية</a:t>
            </a:r>
            <a:endParaRPr xmlns:a="http://schemas.openxmlformats.org/drawingml/2006/main" lang="en-US" i="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057088" cy="1199212"/>
          </a:xfrm>
        </p:spPr>
        <p:txBody>
          <a:bodyPr>
            <a:noAutofit/>
          </a:bodyPr>
          <a:lstStyle/>
          <a:p>
            <a:pPr xmlns:a="http://schemas.openxmlformats.org/drawingml/2006/main" algn="ctr">
              <a:bidi/>
            </a:pPr>
            <a:r xmlns:a="http://schemas.openxmlformats.org/drawingml/2006/main">
              <a:rPr lang="ar" b="1" dirty="0">
                <a:solidFill>
                  <a:srgbClr val="C00000"/>
                </a:solidFill>
                <a:latin typeface="Times New Roman" pitchFamily="18" charset="0"/>
                <a:cs typeface="Times New Roman" pitchFamily="18" charset="0"/>
              </a:rPr>
              <a:t>أسباب وعوامل خطر الأورام الليفية الرحمية</a:t>
            </a:r>
            <a:endParaRPr xmlns:a="http://schemas.openxmlformats.org/drawingml/2006/main"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34911" y="1199213"/>
            <a:ext cx="12057089" cy="5658787"/>
          </a:xfrm>
        </p:spPr>
        <p:txBody>
          <a:bodyPr>
            <a:normAutofit/>
          </a:bodyPr>
          <a:lstStyle/>
          <a:p>
            <a:pPr xmlns:a="http://schemas.openxmlformats.org/drawingml/2006/main">
              <a:buFont typeface="Wingdings" panose="05000000000000000000" pitchFamily="2" charset="2"/>
              <a:buChar char="q"/>
              <a:bidi/>
            </a:pPr>
            <a:r xmlns:a="http://schemas.openxmlformats.org/drawingml/2006/main">
              <a:rPr lang="ar" sz="3200" dirty="0">
                <a:latin typeface="Times New Roman" pitchFamily="18" charset="0"/>
                <a:cs typeface="Times New Roman" pitchFamily="18" charset="0"/>
              </a:rPr>
              <a:t>الأسباب غير معروفة ولكنها مرتبطة بالعوامل </a:t>
            </a:r>
            <a:r xmlns:a="http://schemas.openxmlformats.org/drawingml/2006/main">
              <a:rPr lang="ar" sz="3200" u="sng" dirty="0">
                <a:latin typeface="Times New Roman" pitchFamily="18" charset="0"/>
                <a:cs typeface="Times New Roman" pitchFamily="18" charset="0"/>
              </a:rPr>
              <a:t>التالية </a:t>
            </a:r>
            <a:r xmlns:a="http://schemas.openxmlformats.org/drawingml/2006/main">
              <a:rPr lang="ar" sz="3200" dirty="0">
                <a:latin typeface="Times New Roman" pitchFamily="18" charset="0"/>
                <a:cs typeface="Times New Roman" pitchFamily="18" charset="0"/>
              </a:rPr>
              <a:t>:</a:t>
            </a:r>
          </a:p>
          <a:p>
            <a:pPr xmlns:a="http://schemas.openxmlformats.org/drawingml/2006/main" lvl="0">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التغيرات الجينية.</a:t>
            </a:r>
          </a:p>
          <a:p>
            <a:pPr xmlns:a="http://schemas.openxmlformats.org/drawingml/2006/main" lvl="0">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الهرمونات: الاستروجين والبروجيستيرون</a:t>
            </a:r>
          </a:p>
          <a:p>
            <a:pPr xmlns:a="http://schemas.openxmlformats.org/drawingml/2006/main" lvl="0">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عوامل النمو الأخرى: مثل عامل النمو المشابه للأنسولين</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المرأة في سن الإنجاب</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الوراثة</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استخدام وسائل منع الحمل؛</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بدانة؛</a:t>
            </a:r>
          </a:p>
          <a:p>
            <a:pPr xmlns:a="http://schemas.openxmlformats.org/drawingml/2006/main">
              <a:buFont typeface="Wingdings" panose="05000000000000000000" pitchFamily="2" charset="2"/>
              <a:buChar char="ü"/>
              <a:bidi/>
            </a:pPr>
            <a:r xmlns:a="http://schemas.openxmlformats.org/drawingml/2006/main">
              <a:rPr lang="ar" sz="3200" dirty="0">
                <a:latin typeface="Times New Roman" pitchFamily="18" charset="0"/>
                <a:cs typeface="Times New Roman" pitchFamily="18" charset="0"/>
              </a:rPr>
              <a:t>نقص فيتامين د؛</a:t>
            </a:r>
          </a:p>
          <a:p>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sz="5400" b="1" dirty="0">
                <a:solidFill>
                  <a:srgbClr val="C00000"/>
                </a:solidFill>
                <a:latin typeface="Times New Roman" panose="02020603050405020304" pitchFamily="18" charset="0"/>
                <a:cs typeface="Times New Roman" panose="02020603050405020304" pitchFamily="18" charset="0"/>
              </a:rPr>
              <a:t>إجراءات استئصال الرحم</a:t>
            </a: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417639"/>
            <a:ext cx="12192000" cy="5440362"/>
          </a:xfrm>
        </p:spPr>
        <p:txBody>
          <a:bodyPr>
            <a:normAutofit fontScale="25000" lnSpcReduction="20000"/>
          </a:bodyPr>
          <a:lstStyle/>
          <a:p>
            <a:pPr xmlns:a="http://schemas.openxmlformats.org/drawingml/2006/main" lvl="0">
              <a:lnSpc>
                <a:spcPct val="120000"/>
              </a:lnSpc>
              <a:buNone/>
              <a:bidi/>
            </a:pPr>
            <a:r xmlns:a="http://schemas.openxmlformats.org/drawingml/2006/main">
              <a:rPr lang="ar" sz="14400" b="1" dirty="0">
                <a:solidFill>
                  <a:srgbClr val="C00000"/>
                </a:solidFill>
                <a:latin typeface="Times New Roman" panose="02020603050405020304" pitchFamily="18" charset="0"/>
                <a:cs typeface="Times New Roman" panose="02020603050405020304" pitchFamily="18" charset="0"/>
              </a:rPr>
              <a:t>1- استئصال الرحم عن طريق المهبل: </a:t>
            </a:r>
            <a:r xmlns:a="http://schemas.openxmlformats.org/drawingml/2006/main">
              <a:rPr lang="ar" sz="14400" dirty="0">
                <a:latin typeface="Times New Roman" panose="02020603050405020304" pitchFamily="18" charset="0"/>
                <a:cs typeface="Times New Roman" pitchFamily="18" charset="0"/>
              </a:rPr>
              <a:t>إزالة الرحم من خلال المهبل.</a:t>
            </a:r>
          </a:p>
          <a:p>
            <a:pPr xmlns:a="http://schemas.openxmlformats.org/drawingml/2006/main" lvl="0">
              <a:lnSpc>
                <a:spcPct val="120000"/>
              </a:lnSpc>
              <a:buNone/>
              <a:bidi/>
            </a:pPr>
            <a:r xmlns:a="http://schemas.openxmlformats.org/drawingml/2006/main">
              <a:rPr lang="ar" sz="14400" b="1" dirty="0">
                <a:solidFill>
                  <a:srgbClr val="C00000"/>
                </a:solidFill>
                <a:latin typeface="Times New Roman" panose="02020603050405020304" pitchFamily="18" charset="0"/>
                <a:cs typeface="Times New Roman" pitchFamily="18" charset="0"/>
              </a:rPr>
              <a:t>2- استئصال الرحم عن طريق البطن: </a:t>
            </a:r>
            <a:r xmlns:a="http://schemas.openxmlformats.org/drawingml/2006/main">
              <a:rPr lang="ar" sz="14400" dirty="0">
                <a:latin typeface="Times New Roman" panose="02020603050405020304" pitchFamily="18" charset="0"/>
                <a:cs typeface="Times New Roman" pitchFamily="18" charset="0"/>
              </a:rPr>
              <a:t>يتم إزالة الرحم من خلال شق أكبر في أسفل البطن</a:t>
            </a:r>
          </a:p>
          <a:p>
            <a:pPr xmlns:a="http://schemas.openxmlformats.org/drawingml/2006/main" lvl="0">
              <a:lnSpc>
                <a:spcPct val="120000"/>
              </a:lnSpc>
              <a:buFont typeface="Wingdings" panose="05000000000000000000" pitchFamily="2" charset="2"/>
              <a:buChar char="ü"/>
              <a:bidi/>
            </a:pPr>
            <a:r xmlns:a="http://schemas.openxmlformats.org/drawingml/2006/main">
              <a:rPr lang="ar" sz="14400" dirty="0">
                <a:latin typeface="Times New Roman" panose="02020603050405020304" pitchFamily="18" charset="0"/>
                <a:cs typeface="Times New Roman" pitchFamily="18" charset="0"/>
              </a:rPr>
              <a:t>يتم إجراؤها تحت التخدير العام</a:t>
            </a:r>
          </a:p>
          <a:p>
            <a:pPr xmlns:a="http://schemas.openxmlformats.org/drawingml/2006/main" lvl="0">
              <a:lnSpc>
                <a:spcPct val="120000"/>
              </a:lnSpc>
              <a:buFont typeface="Wingdings" panose="05000000000000000000" pitchFamily="2" charset="2"/>
              <a:buChar char="ü"/>
              <a:bidi/>
            </a:pPr>
            <a:r xmlns:a="http://schemas.openxmlformats.org/drawingml/2006/main">
              <a:rPr lang="ar" sz="14400" dirty="0">
                <a:latin typeface="Times New Roman" panose="02020603050405020304" pitchFamily="18" charset="0"/>
                <a:cs typeface="Times New Roman" pitchFamily="18" charset="0"/>
              </a:rPr>
              <a:t>يقوم الجراح بإجراء شق في أسفل البطن، باستخدام إحدى الطريقتين:</a:t>
            </a:r>
          </a:p>
          <a:p>
            <a:pPr xmlns:a="http://schemas.openxmlformats.org/drawingml/2006/main" lvl="0">
              <a:lnSpc>
                <a:spcPct val="120000"/>
              </a:lnSpc>
              <a:buNone/>
              <a:bidi/>
            </a:pPr>
            <a:r xmlns:a="http://schemas.openxmlformats.org/drawingml/2006/main">
              <a:rPr lang="ar" sz="14400" dirty="0">
                <a:latin typeface="Times New Roman" panose="02020603050405020304" pitchFamily="18" charset="0"/>
                <a:cs typeface="Times New Roman" pitchFamily="18" charset="0"/>
              </a:rPr>
              <a:t>أ. شق عمودي،</a:t>
            </a:r>
          </a:p>
          <a:p>
            <a:pPr xmlns:a="http://schemas.openxmlformats.org/drawingml/2006/main" lvl="0">
              <a:lnSpc>
                <a:spcPct val="120000"/>
              </a:lnSpc>
              <a:buNone/>
              <a:bidi/>
            </a:pPr>
            <a:r xmlns:a="http://schemas.openxmlformats.org/drawingml/2006/main">
              <a:rPr lang="ar" sz="14400" dirty="0">
                <a:latin typeface="Times New Roman" panose="02020603050405020304" pitchFamily="18" charset="0"/>
                <a:cs typeface="Times New Roman" pitchFamily="18" charset="0"/>
              </a:rPr>
              <a:t>ب. شق خطي أفقي</a:t>
            </a:r>
          </a:p>
          <a:p>
            <a:pPr lvl="0">
              <a:lnSpc>
                <a:spcPct val="120000"/>
              </a:lnSpc>
              <a:buNone/>
            </a:pPr>
            <a:endParaRPr lang="en-US" sz="14400" dirty="0">
              <a:latin typeface="Times New Roman" panose="02020603050405020304" pitchFamily="18" charset="0"/>
              <a:cs typeface="Times New Roman" pitchFamily="18" charset="0"/>
            </a:endParaRPr>
          </a:p>
          <a:p>
            <a:pPr xmlns:a="http://schemas.openxmlformats.org/drawingml/2006/main">
              <a:buNone/>
              <a:bidi/>
            </a:pPr>
            <a:r xmlns:a="http://schemas.openxmlformats.org/drawingml/2006/main">
              <a:rPr lang="ar" sz="6000" b="1" dirty="0">
                <a:latin typeface="Times New Roman" pitchFamily="18" charset="0"/>
                <a:cs typeface="Times New Roman" pitchFamily="18" charset="0"/>
              </a:rPr>
              <a:t> </a:t>
            </a:r>
            <a:endParaRPr xmlns:a="http://schemas.openxmlformats.org/drawingml/2006/main"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2" y="0"/>
            <a:ext cx="12012118"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الأورام الليفية الرحمية: </a:t>
            </a:r>
            <a:r xmlns:a="http://schemas.openxmlformats.org/drawingml/2006/main">
              <a:rPr lang="ar" sz="5400" dirty="0">
                <a:solidFill>
                  <a:srgbClr val="C00000"/>
                </a:solidFill>
                <a:latin typeface="Times New Roman" pitchFamily="18" charset="0"/>
                <a:cs typeface="Times New Roman" pitchFamily="18" charset="0"/>
              </a:rPr>
              <a:t>التشخيص والاختبارات</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Autofit/>
          </a:bodyPr>
          <a:lstStyle/>
          <a:p>
            <a:pPr xmlns:a="http://schemas.openxmlformats.org/drawingml/2006/main">
              <a:buFont typeface="Wingdings" pitchFamily="2" charset="2"/>
              <a:buChar char="§"/>
              <a:bidi/>
            </a:pPr>
            <a:r xmlns:a="http://schemas.openxmlformats.org/drawingml/2006/main">
              <a:rPr lang="ar" sz="4400" dirty="0">
                <a:latin typeface="Times New Roman" pitchFamily="18" charset="0"/>
                <a:cs typeface="Times New Roman" pitchFamily="18" charset="0"/>
              </a:rPr>
              <a:t>فحص الحوض</a:t>
            </a:r>
          </a:p>
          <a:p>
            <a:pPr xmlns:a="http://schemas.openxmlformats.org/drawingml/2006/main">
              <a:buFont typeface="Wingdings" pitchFamily="2" charset="2"/>
              <a:buChar char="§"/>
              <a:bidi/>
            </a:pPr>
            <a:r xmlns:a="http://schemas.openxmlformats.org/drawingml/2006/main">
              <a:rPr lang="ar" sz="4400" dirty="0">
                <a:latin typeface="Times New Roman" pitchFamily="18" charset="0"/>
                <a:cs typeface="Times New Roman" pitchFamily="18" charset="0"/>
              </a:rPr>
              <a:t>الموجات فوق الصوتية</a:t>
            </a:r>
          </a:p>
          <a:p>
            <a:pPr xmlns:a="http://schemas.openxmlformats.org/drawingml/2006/main">
              <a:buFont typeface="Wingdings" pitchFamily="2" charset="2"/>
              <a:buChar char="§"/>
              <a:bidi/>
            </a:pPr>
            <a:r xmlns:a="http://schemas.openxmlformats.org/drawingml/2006/main">
              <a:rPr lang="ar" sz="4400" dirty="0">
                <a:latin typeface="Times New Roman" pitchFamily="18" charset="0"/>
                <a:cs typeface="Times New Roman" pitchFamily="18" charset="0"/>
              </a:rPr>
              <a:t>تصوير الحوض بالرنين المغناطيسي</a:t>
            </a:r>
          </a:p>
          <a:p>
            <a:pPr xmlns:a="http://schemas.openxmlformats.org/drawingml/2006/main">
              <a:buFont typeface="Wingdings" pitchFamily="2" charset="2"/>
              <a:buChar char="§"/>
              <a:bidi/>
            </a:pPr>
            <a:r xmlns:a="http://schemas.openxmlformats.org/drawingml/2006/main">
              <a:rPr lang="ar" sz="4400" dirty="0">
                <a:latin typeface="Times New Roman" pitchFamily="18" charset="0"/>
                <a:cs typeface="Times New Roman" pitchFamily="18" charset="0"/>
              </a:rPr>
              <a:t>خزعة بطانة الرحم</a:t>
            </a:r>
          </a:p>
          <a:p>
            <a:pPr xmlns:a="http://schemas.openxmlformats.org/drawingml/2006/main">
              <a:buFont typeface="Wingdings" pitchFamily="2" charset="2"/>
              <a:buChar char="§"/>
              <a:bidi/>
            </a:pPr>
            <a:r xmlns:a="http://schemas.openxmlformats.org/drawingml/2006/main">
              <a:rPr lang="ar" sz="4400" dirty="0">
                <a:latin typeface="Times New Roman" pitchFamily="18" charset="0"/>
                <a:cs typeface="Times New Roman" pitchFamily="18" charset="0"/>
              </a:rPr>
              <a:t>تنظير البطن لاستبعاد السرطان.</a:t>
            </a:r>
          </a:p>
          <a:p>
            <a:pPr marL="0" indent="0">
              <a:buNone/>
            </a:pPr>
            <a:endParaRPr lang="en-US" sz="4400" dirty="0">
              <a:latin typeface="Times New Roman" pitchFamily="18" charset="0"/>
              <a:cs typeface="Times New Roman" pitchFamily="18" charset="0"/>
            </a:endParaRPr>
          </a:p>
          <a:p>
            <a:pPr>
              <a:buFont typeface="Wingdings" pitchFamily="2" charset="2"/>
              <a:buChar char="§"/>
            </a:pPr>
            <a:endParaRPr lang="en-US" sz="4400" dirty="0">
              <a:latin typeface="Times New Roman" pitchFamily="18" charset="0"/>
              <a:cs typeface="Times New Roman" pitchFamily="18" charset="0"/>
            </a:endParaRPr>
          </a:p>
          <a:p>
            <a:pPr>
              <a:buFont typeface="Wingdings" pitchFamily="2" charset="2"/>
              <a:buChar char="§"/>
            </a:pPr>
            <a:endParaRPr lang="en-US" sz="4400"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1977141" cy="1371600"/>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علاج الأورام الليفية الرحمية</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14203"/>
            <a:ext cx="12192000" cy="5643797"/>
          </a:xfrm>
        </p:spPr>
        <p:txBody>
          <a:bodyPr>
            <a:normAutofit lnSpcReduction="10000"/>
          </a:bodyPr>
          <a:lstStyle/>
          <a:p>
            <a:pPr xmlns:a="http://schemas.openxmlformats.org/drawingml/2006/main" lvl="0">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الانتظار اليقظ</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حبوب منع الحمل</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اللولب الهرموني داخل الرحم</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العلاج الهرموني لتقليص الأورام الليفية.</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مكملات الحديد لعلاج فقر الدم</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مضادات الالتهاب غير الستيرويدية</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تنظير الرحم</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سد الشرايين الرحمية: لإيقاف إمداد الدم إلى الورم الليفي، مما يؤدي إلى موته وانكماشه.</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استئصال العضال: عملية جراحية تزيل الأورام الليفية.</a:t>
            </a:r>
          </a:p>
          <a:p>
            <a:pPr xmlns:a="http://schemas.openxmlformats.org/drawingml/2006/main">
              <a:buFont typeface="Wingdings" panose="05000000000000000000" pitchFamily="2" charset="2"/>
              <a:buChar char="ü"/>
              <a:bidi/>
            </a:pPr>
            <a:r xmlns:a="http://schemas.openxmlformats.org/drawingml/2006/main">
              <a:rPr lang="ar" sz="3000" dirty="0">
                <a:latin typeface="Times New Roman" pitchFamily="18" charset="0"/>
                <a:cs typeface="Times New Roman" pitchFamily="18" charset="0"/>
              </a:rPr>
              <a:t>استئصال الرحم</a:t>
            </a:r>
          </a:p>
          <a:p>
            <a:pPr>
              <a:buNone/>
            </a:pPr>
            <a:endParaRPr lang="en-US"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8000" b="1" dirty="0">
                <a:solidFill>
                  <a:srgbClr val="C00000"/>
                </a:solidFill>
                <a:latin typeface="Times New Roman" pitchFamily="18" charset="0"/>
                <a:cs typeface="Times New Roman" pitchFamily="18" charset="0"/>
              </a:rPr>
              <a:t>سلائل الرحم</a:t>
            </a:r>
            <a:endParaRPr xmlns:a="http://schemas.openxmlformats.org/drawingml/2006/main" lang="en-US" sz="8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022111" cy="5440362"/>
          </a:xfrm>
        </p:spPr>
        <p:txBody>
          <a:bodyPr>
            <a:normAutofit fontScale="85000" lnSpcReduction="10000"/>
          </a:bodyPr>
          <a:lstStyle/>
          <a:p>
            <a:pPr xmlns:a="http://schemas.openxmlformats.org/drawingml/2006/main">
              <a:lnSpc>
                <a:spcPct val="110000"/>
              </a:lnSpc>
              <a:bidi/>
            </a:pPr>
            <a:r xmlns:a="http://schemas.openxmlformats.org/drawingml/2006/main">
              <a:rPr lang="ar" sz="4000" dirty="0">
                <a:latin typeface="Times New Roman" pitchFamily="18" charset="0"/>
                <a:cs typeface="Times New Roman" pitchFamily="18" charset="0"/>
              </a:rPr>
              <a:t>نمو مفرط للخلايا في بطانة الرحم والتي تمتد إلى تجويف الرحم</a:t>
            </a:r>
          </a:p>
          <a:p>
            <a:pPr xmlns:a="http://schemas.openxmlformats.org/drawingml/2006/main">
              <a:lnSpc>
                <a:spcPct val="110000"/>
              </a:lnSpc>
              <a:bidi/>
            </a:pPr>
            <a:r xmlns:a="http://schemas.openxmlformats.org/drawingml/2006/main">
              <a:rPr lang="ar" sz="4000" dirty="0">
                <a:latin typeface="Times New Roman" pitchFamily="18" charset="0"/>
                <a:cs typeface="Times New Roman" pitchFamily="18" charset="0"/>
              </a:rPr>
              <a:t>عادة ما تكون الاورام الحميدة غير سرطانية</a:t>
            </a:r>
          </a:p>
          <a:p>
            <a:pPr xmlns:a="http://schemas.openxmlformats.org/drawingml/2006/main" marL="0" indent="0">
              <a:lnSpc>
                <a:spcPct val="110000"/>
              </a:lnSpc>
              <a:buNone/>
              <a:bidi/>
            </a:pPr>
            <a:r xmlns:a="http://schemas.openxmlformats.org/drawingml/2006/main">
              <a:rPr lang="ar" sz="4000" b="1" dirty="0">
                <a:latin typeface="Times New Roman" pitchFamily="18" charset="0"/>
                <a:cs typeface="Times New Roman" pitchFamily="18" charset="0"/>
              </a:rPr>
              <a:t>العلامات والأعراض:</a:t>
            </a:r>
          </a:p>
          <a:p>
            <a:pPr xmlns:a="http://schemas.openxmlformats.org/drawingml/2006/main">
              <a:lnSpc>
                <a:spcPct val="110000"/>
              </a:lnSpc>
              <a:buFont typeface="Courier New" panose="02070309020205020404" pitchFamily="49" charset="0"/>
              <a:buChar char="o"/>
              <a:bidi/>
            </a:pPr>
            <a:r xmlns:a="http://schemas.openxmlformats.org/drawingml/2006/main">
              <a:rPr lang="ar" sz="4000" dirty="0">
                <a:latin typeface="Times New Roman" pitchFamily="18" charset="0"/>
                <a:cs typeface="Times New Roman" pitchFamily="18" charset="0"/>
              </a:rPr>
              <a:t>نزيف الدورة الشهرية غير المنتظم</a:t>
            </a:r>
          </a:p>
          <a:p>
            <a:pPr xmlns:a="http://schemas.openxmlformats.org/drawingml/2006/main">
              <a:lnSpc>
                <a:spcPct val="110000"/>
              </a:lnSpc>
              <a:buFont typeface="Courier New" panose="02070309020205020404" pitchFamily="49" charset="0"/>
              <a:buChar char="o"/>
              <a:bidi/>
            </a:pPr>
            <a:r xmlns:a="http://schemas.openxmlformats.org/drawingml/2006/main">
              <a:rPr lang="ar" sz="4000" dirty="0">
                <a:latin typeface="Times New Roman" pitchFamily="18" charset="0"/>
                <a:cs typeface="Times New Roman" pitchFamily="18" charset="0"/>
              </a:rPr>
              <a:t>نزيف بين فترات الحيض</a:t>
            </a:r>
          </a:p>
          <a:p>
            <a:pPr xmlns:a="http://schemas.openxmlformats.org/drawingml/2006/main">
              <a:lnSpc>
                <a:spcPct val="110000"/>
              </a:lnSpc>
              <a:buFont typeface="Courier New" panose="02070309020205020404" pitchFamily="49" charset="0"/>
              <a:buChar char="o"/>
              <a:bidi/>
            </a:pPr>
            <a:r xmlns:a="http://schemas.openxmlformats.org/drawingml/2006/main">
              <a:rPr lang="ar" sz="4000" dirty="0">
                <a:latin typeface="Times New Roman" pitchFamily="18" charset="0"/>
                <a:cs typeface="Times New Roman" pitchFamily="18" charset="0"/>
              </a:rPr>
              <a:t>فترات الحيض الثقيلة بشكل مفرط</a:t>
            </a:r>
          </a:p>
          <a:p>
            <a:pPr xmlns:a="http://schemas.openxmlformats.org/drawingml/2006/main">
              <a:lnSpc>
                <a:spcPct val="110000"/>
              </a:lnSpc>
              <a:buFont typeface="Courier New" panose="02070309020205020404" pitchFamily="49" charset="0"/>
              <a:buChar char="o"/>
              <a:bidi/>
            </a:pPr>
            <a:r xmlns:a="http://schemas.openxmlformats.org/drawingml/2006/main">
              <a:rPr lang="ar" sz="4000" dirty="0">
                <a:latin typeface="Times New Roman" pitchFamily="18" charset="0"/>
                <a:cs typeface="Times New Roman" pitchFamily="18" charset="0"/>
              </a:rPr>
              <a:t>نزيف مهبلي بعد انقطاع الطمث</a:t>
            </a:r>
          </a:p>
          <a:p>
            <a:pPr xmlns:a="http://schemas.openxmlformats.org/drawingml/2006/main">
              <a:lnSpc>
                <a:spcPct val="110000"/>
              </a:lnSpc>
              <a:buFont typeface="Courier New" panose="02070309020205020404" pitchFamily="49" charset="0"/>
              <a:buChar char="o"/>
              <a:bidi/>
            </a:pPr>
            <a:r xmlns:a="http://schemas.openxmlformats.org/drawingml/2006/main">
              <a:rPr lang="ar" sz="4000" dirty="0">
                <a:latin typeface="Times New Roman" pitchFamily="18" charset="0"/>
                <a:cs typeface="Times New Roman" pitchFamily="18" charset="0"/>
              </a:rPr>
              <a:t>العقم</a:t>
            </a:r>
          </a:p>
          <a:p>
            <a:pPr marL="0" indent="0">
              <a:buNone/>
            </a:pPr>
            <a:endParaRPr lang="en-US" sz="4000" b="1"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7200" b="1" dirty="0">
                <a:solidFill>
                  <a:srgbClr val="C00000"/>
                </a:solidFill>
                <a:latin typeface="Times New Roman" pitchFamily="18" charset="0"/>
                <a:cs typeface="Times New Roman" pitchFamily="18" charset="0"/>
              </a:rPr>
              <a:t>الزوائد اللحمية في الرحم: </a:t>
            </a:r>
            <a:r xmlns:a="http://schemas.openxmlformats.org/drawingml/2006/main">
              <a:rPr lang="ar" sz="7200" dirty="0">
                <a:solidFill>
                  <a:srgbClr val="C00000"/>
                </a:solidFill>
                <a:latin typeface="Times New Roman" pitchFamily="18" charset="0"/>
                <a:cs typeface="Times New Roman" pitchFamily="18" charset="0"/>
              </a:rPr>
              <a:t>الأسباب</a:t>
            </a:r>
          </a:p>
        </p:txBody>
      </p:sp>
      <p:sp>
        <p:nvSpPr>
          <p:cNvPr id="3" name="Content Placeholder 2"/>
          <p:cNvSpPr>
            <a:spLocks noGrp="1"/>
          </p:cNvSpPr>
          <p:nvPr>
            <p:ph idx="1"/>
          </p:nvPr>
        </p:nvSpPr>
        <p:spPr>
          <a:xfrm>
            <a:off x="134911" y="1600200"/>
            <a:ext cx="11632368" cy="5257800"/>
          </a:xfrm>
        </p:spPr>
        <p:txBody>
          <a:bodyPr>
            <a:normAutofit/>
          </a:bodyPr>
          <a:lstStyle/>
          <a:p>
            <a:r xmlns:a="http://schemas.openxmlformats.org/drawingml/2006/main">
              <a:rPr lang="ar" sz="4000" dirty="0">
                <a:latin typeface="Times New Roman" pitchFamily="18" charset="0"/>
                <a:cs typeface="Times New Roman" pitchFamily="18" charset="0"/>
              </a:rPr>
              <a:t>السبب الدقيق غير معروف،</a:t>
            </a:r>
          </a:p>
          <a:p>
            <a:r xmlns:a="http://schemas.openxmlformats.org/drawingml/2006/main">
              <a:rPr lang="ar" sz="4000" dirty="0">
                <a:latin typeface="Times New Roman" pitchFamily="18" charset="0"/>
                <a:cs typeface="Times New Roman" pitchFamily="18" charset="0"/>
              </a:rPr>
              <a:t>العوامل الهرمونية</a:t>
            </a:r>
          </a:p>
          <a:p>
            <a:r xmlns:a="http://schemas.openxmlformats.org/drawingml/2006/main">
              <a:rPr lang="ar" sz="4000" dirty="0">
                <a:latin typeface="Times New Roman" pitchFamily="18" charset="0"/>
                <a:cs typeface="Times New Roman" pitchFamily="18" charset="0"/>
              </a:rPr>
              <a:t>الاورام الحميدة في الرحم حساسة للإستروجين</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2" y="0"/>
            <a:ext cx="11752288" cy="1417638"/>
          </a:xfrm>
        </p:spPr>
        <p:txBody>
          <a:bodyPr>
            <a:noAutofit/>
          </a:bodyPr>
          <a:lstStyle/>
          <a:p>
            <a:br xmlns:a="http://schemas.openxmlformats.org/drawingml/2006/main">
              <a:rPr lang="en-US" sz="6000" b="1" dirty="0">
                <a:solidFill>
                  <a:srgbClr val="C00000"/>
                </a:solidFill>
                <a:latin typeface="Times New Roman" pitchFamily="18" charset="0"/>
                <a:cs typeface="Times New Roman" pitchFamily="18" charset="0"/>
              </a:rPr>
            </a:br>
            <a:r xmlns:a="http://schemas.openxmlformats.org/drawingml/2006/main">
              <a:rPr lang="ar" sz="6000" b="1" dirty="0">
                <a:solidFill>
                  <a:srgbClr val="C00000"/>
                </a:solidFill>
                <a:latin typeface="Times New Roman" pitchFamily="18" charset="0"/>
                <a:cs typeface="Times New Roman" pitchFamily="18" charset="0"/>
              </a:rPr>
              <a:t>سلائل الرحم: </a:t>
            </a:r>
            <a:r xmlns:a="http://schemas.openxmlformats.org/drawingml/2006/main">
              <a:rPr lang="ar" sz="6000" dirty="0">
                <a:solidFill>
                  <a:srgbClr val="C00000"/>
                </a:solidFill>
                <a:latin typeface="Times New Roman" pitchFamily="18" charset="0"/>
                <a:cs typeface="Times New Roman" pitchFamily="18" charset="0"/>
              </a:rPr>
              <a:t>الاختبارات والتشخيص</a:t>
            </a:r>
            <a:br xmlns:a="http://schemas.openxmlformats.org/drawingml/2006/main">
              <a:rPr lang="en-US" sz="9600" dirty="0">
                <a:latin typeface="Times New Roman" pitchFamily="18" charset="0"/>
                <a:cs typeface="Times New Roman" pitchFamily="18" charset="0"/>
              </a:rPr>
            </a:br>
            <a:endParaRPr xmlns:a="http://schemas.openxmlformats.org/drawingml/2006/main" lang="en-US" sz="9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1902190" cy="5257800"/>
          </a:xfrm>
        </p:spPr>
        <p:txBody>
          <a:bodyPr>
            <a:normAutofit/>
          </a:bodyPr>
          <a:lstStyle/>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الموجات فوق الصوتية عبر المهبل.</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تنظير الرحم.</a:t>
            </a:r>
          </a:p>
          <a:p>
            <a:pPr xmlns:a="http://schemas.openxmlformats.org/drawingml/2006/main">
              <a:buFont typeface="Wingdings" pitchFamily="2" charset="2"/>
              <a:buChar char="§"/>
              <a:bidi/>
            </a:pPr>
            <a:r xmlns:a="http://schemas.openxmlformats.org/drawingml/2006/main">
              <a:rPr lang="ar" sz="4800" dirty="0">
                <a:latin typeface="Times New Roman" pitchFamily="18" charset="0"/>
                <a:cs typeface="Times New Roman" pitchFamily="18" charset="0"/>
              </a:rPr>
              <a:t>الكحت: عينة من الأنسجة لتحليلها في المختبر للتأكد من أنها ليست سرطان الرحم.</a:t>
            </a:r>
          </a:p>
          <a:p>
            <a:pPr>
              <a:buNone/>
            </a:pPr>
            <a:endParaRPr lang="en-US" sz="4800"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r xmlns:a="http://schemas.openxmlformats.org/drawingml/2006/main">
              <a:rPr lang="ar" sz="6000" b="1" dirty="0">
                <a:solidFill>
                  <a:srgbClr val="C00000"/>
                </a:solidFill>
                <a:latin typeface="Times New Roman" pitchFamily="18" charset="0"/>
                <a:cs typeface="Times New Roman" pitchFamily="18" charset="0"/>
              </a:rPr>
              <a:t>سلائل الرحم: </a:t>
            </a:r>
            <a:r xmlns:a="http://schemas.openxmlformats.org/drawingml/2006/main">
              <a:rPr lang="ar" sz="6000" dirty="0">
                <a:solidFill>
                  <a:srgbClr val="C00000"/>
                </a:solidFill>
                <a:latin typeface="Times New Roman" pitchFamily="18" charset="0"/>
                <a:cs typeface="Times New Roman" pitchFamily="18" charset="0"/>
              </a:rPr>
              <a:t>العلاجات</a:t>
            </a:r>
            <a:r xmlns:a="http://schemas.openxmlformats.org/drawingml/2006/main">
              <a:rPr lang="ar" sz="6000" u="sng" dirty="0">
                <a:solidFill>
                  <a:srgbClr val="C00000"/>
                </a:solidFill>
                <a:latin typeface="Times New Roman" pitchFamily="18" charset="0"/>
                <a:cs typeface="Times New Roman" pitchFamily="18" charset="0"/>
              </a:rPr>
              <a:t> </a:t>
            </a:r>
            <a:endParaRPr xmlns:a="http://schemas.openxmlformats.org/drawingml/2006/main" lang="en-US" sz="6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49902" y="1417638"/>
            <a:ext cx="12042098" cy="5440362"/>
          </a:xfrm>
        </p:spPr>
        <p:txBody>
          <a:bodyPr>
            <a:normAutofit fontScale="92500" lnSpcReduction="20000"/>
          </a:bodyPr>
          <a:lstStyle/>
          <a:p>
            <a:pPr xmlns:a="http://schemas.openxmlformats.org/drawingml/2006/main">
              <a:lnSpc>
                <a:spcPct val="120000"/>
              </a:lnSpc>
              <a:buFont typeface="Wingdings" pitchFamily="2" charset="2"/>
              <a:buChar char="§"/>
              <a:bidi/>
            </a:pPr>
            <a:r xmlns:a="http://schemas.openxmlformats.org/drawingml/2006/main">
              <a:rPr lang="ar" sz="5400" dirty="0">
                <a:latin typeface="Times New Roman" pitchFamily="18" charset="0"/>
                <a:cs typeface="Times New Roman" pitchFamily="18" charset="0"/>
              </a:rPr>
              <a:t>الانتظار اليقظ: الأورام الحميدة الصغيرة تختفي من تلقاء نفسها.</a:t>
            </a:r>
          </a:p>
          <a:p>
            <a:pPr xmlns:a="http://schemas.openxmlformats.org/drawingml/2006/main">
              <a:lnSpc>
                <a:spcPct val="120000"/>
              </a:lnSpc>
              <a:buFont typeface="Wingdings" pitchFamily="2" charset="2"/>
              <a:buChar char="§"/>
              <a:bidi/>
            </a:pPr>
            <a:r xmlns:a="http://schemas.openxmlformats.org/drawingml/2006/main">
              <a:rPr lang="ar" sz="5400" dirty="0">
                <a:latin typeface="Times New Roman" pitchFamily="18" charset="0"/>
                <a:cs typeface="Times New Roman" pitchFamily="18" charset="0"/>
              </a:rPr>
              <a:t>الهرمونات </a:t>
            </a:r>
            <a:r xmlns:a="http://schemas.openxmlformats.org/drawingml/2006/main">
              <a:rPr lang="ar" sz="5400" dirty="0" err="1">
                <a:latin typeface="Times New Roman" pitchFamily="18" charset="0"/>
                <a:cs typeface="Times New Roman" pitchFamily="18" charset="0"/>
              </a:rPr>
              <a:t>مثل </a:t>
            </a:r>
            <a:r xmlns:a="http://schemas.openxmlformats.org/drawingml/2006/main">
              <a:rPr lang="ar" sz="5400" dirty="0">
                <a:latin typeface="Times New Roman" pitchFamily="18" charset="0"/>
                <a:cs typeface="Times New Roman" pitchFamily="18" charset="0"/>
              </a:rPr>
              <a:t>البروجستين تعمل على تقليص حجم السليلة الرحمية وتخفيف الأعراض.</a:t>
            </a:r>
          </a:p>
          <a:p>
            <a:pPr xmlns:a="http://schemas.openxmlformats.org/drawingml/2006/main">
              <a:lnSpc>
                <a:spcPct val="120000"/>
              </a:lnSpc>
              <a:buFont typeface="Wingdings" pitchFamily="2" charset="2"/>
              <a:buChar char="§"/>
              <a:bidi/>
            </a:pPr>
            <a:r xmlns:a="http://schemas.openxmlformats.org/drawingml/2006/main">
              <a:rPr lang="ar" sz="5400" dirty="0">
                <a:latin typeface="Times New Roman" pitchFamily="18" charset="0"/>
                <a:cs typeface="Times New Roman" pitchFamily="18" charset="0"/>
              </a:rPr>
              <a:t>الكحت: لإزالة الورم الحميد.</a:t>
            </a:r>
          </a:p>
          <a:p>
            <a:pPr xmlns:a="http://schemas.openxmlformats.org/drawingml/2006/main">
              <a:lnSpc>
                <a:spcPct val="120000"/>
              </a:lnSpc>
              <a:buFont typeface="Wingdings" pitchFamily="2" charset="2"/>
              <a:buChar char="§"/>
              <a:bidi/>
            </a:pPr>
            <a:r xmlns:a="http://schemas.openxmlformats.org/drawingml/2006/main">
              <a:rPr lang="ar" sz="5400" dirty="0">
                <a:latin typeface="Times New Roman" pitchFamily="18" charset="0"/>
                <a:cs typeface="Times New Roman" pitchFamily="18" charset="0"/>
              </a:rPr>
              <a:t>الاستئصال الجراحي: تنظير الرحم</a:t>
            </a:r>
          </a:p>
          <a:p>
            <a:pPr>
              <a:lnSpc>
                <a:spcPct val="120000"/>
              </a:lnSpc>
              <a:buFont typeface="Wingdings" pitchFamily="2" charset="2"/>
              <a:buChar char="§"/>
            </a:pPr>
            <a:endParaRPr lang="en-US" sz="5400" dirty="0">
              <a:latin typeface="Times New Roman" pitchFamily="18" charset="0"/>
              <a:cs typeface="Times New Roman" pitchFamily="18" charset="0"/>
            </a:endParaRPr>
          </a:p>
          <a:p>
            <a:pPr>
              <a:buFont typeface="Wingdings" pitchFamily="2" charset="2"/>
              <a:buChar char="§"/>
            </a:pPr>
            <a:endParaRPr lang="en-US" sz="5400" dirty="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881" y="0"/>
            <a:ext cx="11767279" cy="1417638"/>
          </a:xfrm>
        </p:spPr>
        <p:txBody>
          <a:bodyPr>
            <a:noAutofit/>
          </a:bodyPr>
          <a:lstStyle/>
          <a:p>
            <a:pPr xmlns:a="http://schemas.openxmlformats.org/drawingml/2006/main" algn="ctr">
              <a:bidi/>
            </a:pPr>
            <a:br xmlns:a="http://schemas.openxmlformats.org/drawingml/2006/main">
              <a:rPr lang="en-US" b="1" dirty="0">
                <a:solidFill>
                  <a:srgbClr val="C00000"/>
                </a:solidFill>
                <a:latin typeface="Times New Roman" pitchFamily="18" charset="0"/>
                <a:cs typeface="Times New Roman" pitchFamily="18" charset="0"/>
              </a:rPr>
            </a:br>
            <a:r xmlns:a="http://schemas.openxmlformats.org/drawingml/2006/main">
              <a:rPr lang="ar" b="1" dirty="0">
                <a:solidFill>
                  <a:srgbClr val="C00000"/>
                </a:solidFill>
                <a:latin typeface="Times New Roman" pitchFamily="18" charset="0"/>
                <a:cs typeface="Times New Roman" pitchFamily="18" charset="0"/>
              </a:rPr>
              <a:t>هبوط الأعضاء الحوضية</a:t>
            </a:r>
            <a:br xmlns:a="http://schemas.openxmlformats.org/drawingml/2006/main">
              <a:rPr lang="en-US" dirty="0">
                <a:solidFill>
                  <a:srgbClr val="C00000"/>
                </a:solidFill>
                <a:latin typeface="Times New Roman" pitchFamily="18" charset="0"/>
                <a:cs typeface="Times New Roman" pitchFamily="18" charset="0"/>
              </a:rPr>
            </a:br>
            <a:endParaRPr xmlns:a="http://schemas.openxmlformats.org/drawingml/2006/main"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192000" cy="5257800"/>
          </a:xfrm>
        </p:spPr>
        <p:txBody>
          <a:bodyPr/>
          <a:lstStyle/>
          <a:p>
            <a:pPr xmlns:a="http://schemas.openxmlformats.org/drawingml/2006/main">
              <a:buNone/>
              <a:bidi/>
            </a:pPr>
            <a:r xmlns:a="http://schemas.openxmlformats.org/drawingml/2006/main">
              <a:rPr lang="ar" sz="4000" dirty="0">
                <a:latin typeface="Times New Roman" pitchFamily="18" charset="0"/>
                <a:cs typeface="Times New Roman" pitchFamily="18" charset="0"/>
              </a:rPr>
              <a:t>1) هبوط الرحم</a:t>
            </a:r>
          </a:p>
          <a:p>
            <a:pPr xmlns:a="http://schemas.openxmlformats.org/drawingml/2006/main">
              <a:buNone/>
              <a:bidi/>
            </a:pPr>
            <a:r xmlns:a="http://schemas.openxmlformats.org/drawingml/2006/main">
              <a:rPr lang="ar" sz="4000" dirty="0">
                <a:latin typeface="Times New Roman" pitchFamily="18" charset="0"/>
                <a:cs typeface="Times New Roman" pitchFamily="18" charset="0"/>
              </a:rPr>
              <a:t>2) هبوط المبيض الأمامي (الفتق المثاني)</a:t>
            </a:r>
          </a:p>
          <a:p>
            <a:pPr xmlns:a="http://schemas.openxmlformats.org/drawingml/2006/main">
              <a:buNone/>
              <a:bidi/>
            </a:pPr>
            <a:r xmlns:a="http://schemas.openxmlformats.org/drawingml/2006/main">
              <a:rPr lang="ar" sz="4000" dirty="0">
                <a:latin typeface="Times New Roman" pitchFamily="18" charset="0"/>
                <a:cs typeface="Times New Roman" pitchFamily="18" charset="0"/>
              </a:rPr>
              <a:t>3) هبوط المهبل الخلفي (فتق المستقيم)</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غالبًا ما يتم الشعور بتدلي أعضاء الحوض بشكل فردي.</a:t>
            </a:r>
          </a:p>
          <a:p>
            <a:pPr xmlns:a="http://schemas.openxmlformats.org/drawingml/2006/main">
              <a:buFont typeface="Wingdings" pitchFamily="2" charset="2"/>
              <a:buChar char="Ø"/>
              <a:bidi/>
            </a:pPr>
            <a:r xmlns:a="http://schemas.openxmlformats.org/drawingml/2006/main">
              <a:rPr lang="ar" sz="4000" dirty="0">
                <a:latin typeface="Times New Roman" pitchFamily="18" charset="0"/>
                <a:cs typeface="Times New Roman" pitchFamily="18" charset="0"/>
              </a:rPr>
              <a:t>ولكن في بعض الأحيان يرتبط بهبوط أعضاء الحوض الأخرى</a:t>
            </a:r>
          </a:p>
          <a:p>
            <a:endParaRPr lang="en-US"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1) هبوط الرحم</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067083" cy="5440362"/>
          </a:xfrm>
        </p:spPr>
        <p:txBody>
          <a:bodyPr>
            <a:normAutofit/>
          </a:bodyPr>
          <a:lstStyle/>
          <a:p>
            <a:pPr xmlns:a="http://schemas.openxmlformats.org/drawingml/2006/main" lvl="0">
              <a:bidi/>
            </a:pPr>
            <a:r xmlns:a="http://schemas.openxmlformats.org/drawingml/2006/main">
              <a:rPr lang="ar" sz="3600" dirty="0">
                <a:latin typeface="Times New Roman" pitchFamily="18" charset="0"/>
                <a:cs typeface="Times New Roman" pitchFamily="18" charset="0"/>
              </a:rPr>
              <a:t>يحدث هبوط الرحم عندما تتمدد عضلات قاع الحوض والأربطة وتضعف ولا توفر الدعم الكافي للرحم.</a:t>
            </a:r>
          </a:p>
          <a:p>
            <a:pPr xmlns:a="http://schemas.openxmlformats.org/drawingml/2006/main" lvl="0">
              <a:bidi/>
            </a:pPr>
            <a:r xmlns:a="http://schemas.openxmlformats.org/drawingml/2006/main">
              <a:rPr lang="ar" sz="3600" dirty="0">
                <a:latin typeface="Times New Roman" pitchFamily="18" charset="0"/>
                <a:cs typeface="Times New Roman" pitchFamily="18" charset="0"/>
              </a:rPr>
              <a:t>ونتيجة لذلك، ينزل الرحم إلى المهبل أو يبرز منه.</a:t>
            </a:r>
          </a:p>
          <a:p>
            <a:pPr xmlns:a="http://schemas.openxmlformats.org/drawingml/2006/main" lvl="0">
              <a:bidi/>
            </a:pPr>
            <a:r xmlns:a="http://schemas.openxmlformats.org/drawingml/2006/main">
              <a:rPr lang="ar" sz="3600" dirty="0">
                <a:latin typeface="Times New Roman" pitchFamily="18" charset="0"/>
                <a:cs typeface="Times New Roman" pitchFamily="18" charset="0"/>
              </a:rPr>
              <a:t>يمكن أن يحدث هذا المرض لدى النساء في أي عمر، ولكنه غالبًا ما يصيب النساء بعد انقطاع الطمث اللاتي خضعن لولادة مهبلية واحدة أو أكثر.</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417638"/>
          </a:xfrm>
        </p:spPr>
        <p:txBody>
          <a:bodyPr>
            <a:noAutofit/>
          </a:bodyPr>
          <a:lstStyle/>
          <a:p>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1) </a:t>
            </a:r>
            <a:r xmlns:a="http://schemas.openxmlformats.org/drawingml/2006/main">
              <a:rPr lang="ar" sz="5400" b="1" dirty="0" err="1">
                <a:solidFill>
                  <a:srgbClr val="C00000"/>
                </a:solidFill>
                <a:latin typeface="Times New Roman" pitchFamily="18" charset="0"/>
                <a:cs typeface="Times New Roman" pitchFamily="18" charset="0"/>
              </a:rPr>
              <a:t>هبوط الرحم</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12082072" cy="5257800"/>
          </a:xfrm>
        </p:spPr>
        <p:txBody>
          <a:bodyPr>
            <a:normAutofit/>
          </a:bodyPr>
          <a:lstStyle/>
          <a:p>
            <a:pPr xmlns:a="http://schemas.openxmlformats.org/drawingml/2006/main" lvl="0">
              <a:lnSpc>
                <a:spcPct val="100000"/>
              </a:lnSpc>
              <a:buFont typeface="Wingdings" panose="05000000000000000000" pitchFamily="2" charset="2"/>
              <a:buChar char="v"/>
              <a:bidi/>
            </a:pPr>
            <a:r xmlns:a="http://schemas.openxmlformats.org/drawingml/2006/main">
              <a:rPr lang="ar" sz="3200" dirty="0">
                <a:latin typeface="Times New Roman" pitchFamily="18" charset="0"/>
                <a:cs typeface="Times New Roman" pitchFamily="18" charset="0"/>
              </a:rPr>
              <a:t>لا يسبب هبوط الرحم الخفيف عادةً أي علامات أو أعراض، ولا يتطلب علاجًا.</a:t>
            </a:r>
          </a:p>
          <a:p>
            <a:pPr xmlns:a="http://schemas.openxmlformats.org/drawingml/2006/main" lvl="0">
              <a:lnSpc>
                <a:spcPct val="100000"/>
              </a:lnSpc>
              <a:bidi/>
            </a:pPr>
            <a:r xmlns:a="http://schemas.openxmlformats.org/drawingml/2006/main">
              <a:rPr lang="ar" sz="3200" dirty="0">
                <a:latin typeface="Times New Roman" pitchFamily="18" charset="0"/>
                <a:cs typeface="Times New Roman" pitchFamily="18" charset="0"/>
              </a:rPr>
              <a:t>الأعراض تكون أقل إزعاجًا في الصباح وتزداد سوءًا أثناء النهار</a:t>
            </a:r>
          </a:p>
          <a:p>
            <a:pPr xmlns:a="http://schemas.openxmlformats.org/drawingml/2006/main">
              <a:lnSpc>
                <a:spcPct val="100000"/>
              </a:lnSpc>
              <a:buFont typeface="Wingdings" panose="05000000000000000000" pitchFamily="2" charset="2"/>
              <a:buChar char="v"/>
              <a:bidi/>
            </a:pPr>
            <a:r xmlns:a="http://schemas.openxmlformats.org/drawingml/2006/main">
              <a:rPr lang="ar" sz="3200" dirty="0">
                <a:latin typeface="Times New Roman" pitchFamily="18" charset="0"/>
                <a:cs typeface="Times New Roman" pitchFamily="18" charset="0"/>
              </a:rPr>
              <a:t>أسباب هبوط الرحم المتوسط إلى الشديد:</a:t>
            </a:r>
          </a:p>
          <a:p>
            <a:pPr xmlns:a="http://schemas.openxmlformats.org/drawingml/2006/main">
              <a:lnSpc>
                <a:spcPct val="100000"/>
              </a:lnSpc>
              <a:bidi/>
            </a:pPr>
            <a:r xmlns:a="http://schemas.openxmlformats.org/drawingml/2006/main">
              <a:rPr lang="ar" sz="3200" dirty="0">
                <a:latin typeface="Times New Roman" pitchFamily="18" charset="0"/>
                <a:cs typeface="Times New Roman" pitchFamily="18" charset="0"/>
              </a:rPr>
              <a:t>الشعور بثقل أو شد في الحوض</a:t>
            </a:r>
          </a:p>
          <a:p>
            <a:pPr xmlns:a="http://schemas.openxmlformats.org/drawingml/2006/main">
              <a:lnSpc>
                <a:spcPct val="100000"/>
              </a:lnSpc>
              <a:bidi/>
            </a:pPr>
            <a:r xmlns:a="http://schemas.openxmlformats.org/drawingml/2006/main">
              <a:rPr lang="ar" sz="3200" dirty="0">
                <a:latin typeface="Times New Roman" pitchFamily="18" charset="0"/>
                <a:cs typeface="Times New Roman" pitchFamily="18" charset="0"/>
              </a:rPr>
              <a:t>الأنسجة البارزة من المهبل</a:t>
            </a:r>
          </a:p>
          <a:p>
            <a:pPr xmlns:a="http://schemas.openxmlformats.org/drawingml/2006/main">
              <a:lnSpc>
                <a:spcPct val="100000"/>
              </a:lnSpc>
              <a:bidi/>
            </a:pPr>
            <a:r xmlns:a="http://schemas.openxmlformats.org/drawingml/2006/main">
              <a:rPr lang="ar" sz="3200" dirty="0">
                <a:latin typeface="Times New Roman" pitchFamily="18" charset="0"/>
                <a:cs typeface="Times New Roman" pitchFamily="18" charset="0"/>
              </a:rPr>
              <a:t>مشاكل في البول، مثل سلس البول أو احتباس البول</a:t>
            </a:r>
          </a:p>
          <a:p>
            <a:pPr xmlns:a="http://schemas.openxmlformats.org/drawingml/2006/main">
              <a:lnSpc>
                <a:spcPct val="100000"/>
              </a:lnSpc>
              <a:bidi/>
            </a:pPr>
            <a:r xmlns:a="http://schemas.openxmlformats.org/drawingml/2006/main">
              <a:rPr lang="ar" sz="3200" dirty="0">
                <a:latin typeface="Times New Roman" pitchFamily="18" charset="0"/>
                <a:cs typeface="Times New Roman" pitchFamily="18" charset="0"/>
              </a:rPr>
              <a:t>مشكلة في حركة الأمعاء</a:t>
            </a:r>
          </a:p>
          <a:p>
            <a:endParaRPr lang="en-US"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2192000"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2) </a:t>
            </a:r>
            <a:r xmlns:a="http://schemas.openxmlformats.org/drawingml/2006/main">
              <a:rPr lang="ar" sz="4800" b="1" dirty="0" err="1">
                <a:solidFill>
                  <a:srgbClr val="C00000"/>
                </a:solidFill>
                <a:latin typeface="Times New Roman" pitchFamily="18" charset="0"/>
                <a:cs typeface="Times New Roman" pitchFamily="18" charset="0"/>
              </a:rPr>
              <a:t>هبوط المبيض الأمامي </a:t>
            </a:r>
            <a:r xmlns:a="http://schemas.openxmlformats.org/drawingml/2006/main">
              <a:rPr lang="ar" sz="4800" b="1" dirty="0">
                <a:solidFill>
                  <a:srgbClr val="C00000"/>
                </a:solidFill>
                <a:latin typeface="Times New Roman" pitchFamily="18" charset="0"/>
                <a:cs typeface="Times New Roman" pitchFamily="18" charset="0"/>
              </a:rPr>
              <a:t>( </a:t>
            </a:r>
            <a:r xmlns:a="http://schemas.openxmlformats.org/drawingml/2006/main">
              <a:rPr lang="ar" sz="4800" b="1" dirty="0" err="1">
                <a:solidFill>
                  <a:srgbClr val="C00000"/>
                </a:solidFill>
                <a:latin typeface="Times New Roman" pitchFamily="18" charset="0"/>
                <a:cs typeface="Times New Roman" pitchFamily="18" charset="0"/>
              </a:rPr>
              <a:t>فتق المثانة </a:t>
            </a:r>
            <a:r xmlns:a="http://schemas.openxmlformats.org/drawingml/2006/main">
              <a:rPr lang="ar" sz="4800" b="1" dirty="0">
                <a:solidFill>
                  <a:srgbClr val="C00000"/>
                </a:solidFill>
                <a:latin typeface="Times New Roman" pitchFamily="18" charset="0"/>
                <a:cs typeface="Times New Roman" pitchFamily="18" charset="0"/>
              </a:rPr>
              <a:t>)</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17638"/>
            <a:ext cx="12192000" cy="5440362"/>
          </a:xfrm>
        </p:spPr>
        <p:txBody>
          <a:bodyPr>
            <a:normAutofit/>
          </a:bodyPr>
          <a:lstStyle/>
          <a:p>
            <a:r xmlns:a="http://schemas.openxmlformats.org/drawingml/2006/main">
              <a:rPr lang="ar" sz="4000" dirty="0">
                <a:latin typeface="Times New Roman" pitchFamily="18" charset="0"/>
                <a:cs typeface="Times New Roman" pitchFamily="18" charset="0"/>
              </a:rPr>
              <a:t>المثانة المتدلية: هي انتفاخ المثانة داخل المهبل.</a:t>
            </a:r>
          </a:p>
          <a:p>
            <a:r xmlns:a="http://schemas.openxmlformats.org/drawingml/2006/main">
              <a:rPr lang="ar" sz="4000" dirty="0">
                <a:latin typeface="Times New Roman" pitchFamily="18" charset="0"/>
                <a:cs typeface="Times New Roman" pitchFamily="18" charset="0"/>
              </a:rPr>
              <a:t>يحدث إجهاد العضلات التي تدعم الحوض أثناء الولادة المهبلية أو الإمساك المزمن أو السعال العنيف أو رفع الأشياء الثقيلة.</a:t>
            </a:r>
          </a:p>
          <a:p>
            <a:pPr xmlns:a="http://schemas.openxmlformats.org/drawingml/2006/main" lvl="0">
              <a:bidi/>
            </a:pPr>
            <a:r xmlns:a="http://schemas.openxmlformats.org/drawingml/2006/main">
              <a:rPr lang="ar" sz="4000" dirty="0">
                <a:latin typeface="Times New Roman" pitchFamily="18" charset="0"/>
                <a:cs typeface="Times New Roman" pitchFamily="18" charset="0"/>
              </a:rPr>
              <a:t>في حالة هبوط المستقيم الأمامي الخفيف أو المتوسط، غالبا ما يكون العلاج غير الجراحي فعالا.</a:t>
            </a:r>
          </a:p>
          <a:p>
            <a:pPr xmlns:a="http://schemas.openxmlformats.org/drawingml/2006/main" lvl="0">
              <a:bidi/>
            </a:pPr>
            <a:r xmlns:a="http://schemas.openxmlformats.org/drawingml/2006/main">
              <a:rPr lang="ar" sz="4000" dirty="0">
                <a:latin typeface="Times New Roman" pitchFamily="18" charset="0"/>
                <a:cs typeface="Times New Roman" pitchFamily="18" charset="0"/>
              </a:rPr>
              <a:t>في الحالات الأكثر شدة، قد تكون الجراحة ضرورية</a:t>
            </a:r>
          </a:p>
          <a:p>
            <a:pPr lvl="0"/>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962151" cy="1417638"/>
          </a:xfrm>
        </p:spPr>
        <p:txBody>
          <a:bodyPr>
            <a:normAutofit/>
          </a:bodyPr>
          <a:lstStyle/>
          <a:p>
            <a:pPr xmlns:a="http://schemas.openxmlformats.org/drawingml/2006/main" algn="ctr">
              <a:bidi/>
            </a:pPr>
            <a:r xmlns:a="http://schemas.openxmlformats.org/drawingml/2006/main">
              <a:rPr lang="ar" sz="5400" b="1" dirty="0">
                <a:solidFill>
                  <a:srgbClr val="C00000"/>
                </a:solidFill>
                <a:latin typeface="Times New Roman" pitchFamily="18" charset="0"/>
                <a:cs typeface="Times New Roman" pitchFamily="18" charset="0"/>
              </a:rPr>
              <a:t>أسباب استئصال الرحم عن طريق البطن</a:t>
            </a:r>
          </a:p>
        </p:txBody>
      </p:sp>
      <p:sp>
        <p:nvSpPr>
          <p:cNvPr id="3" name="Content Placeholder 2"/>
          <p:cNvSpPr>
            <a:spLocks noGrp="1"/>
          </p:cNvSpPr>
          <p:nvPr>
            <p:ph idx="1"/>
          </p:nvPr>
        </p:nvSpPr>
        <p:spPr>
          <a:xfrm>
            <a:off x="0" y="1600200"/>
            <a:ext cx="11962150" cy="5257800"/>
          </a:xfrm>
        </p:spPr>
        <p:txBody>
          <a:bodyPr>
            <a:normAutofit/>
          </a:bodyPr>
          <a:lstStyle/>
          <a:p>
            <a:r xmlns:a="http://schemas.openxmlformats.org/drawingml/2006/main">
              <a:rPr lang="ar" sz="3600" dirty="0">
                <a:latin typeface="Times New Roman" pitchFamily="18" charset="0"/>
                <a:cs typeface="Times New Roman" pitchFamily="18" charset="0"/>
              </a:rPr>
              <a:t>الرحم كبير جدًا.</a:t>
            </a:r>
          </a:p>
          <a:p>
            <a:r xmlns:a="http://schemas.openxmlformats.org/drawingml/2006/main">
              <a:rPr lang="ar" sz="3600" dirty="0">
                <a:latin typeface="Times New Roman" pitchFamily="18" charset="0"/>
                <a:cs typeface="Times New Roman" pitchFamily="18" charset="0"/>
              </a:rPr>
              <a:t>الأورام الليفية الرحمية تكون أكبر من 20 سم أو تقع حول الأوعية الدموية.</a:t>
            </a:r>
          </a:p>
          <a:p>
            <a:r xmlns:a="http://schemas.openxmlformats.org/drawingml/2006/main">
              <a:rPr lang="ar" sz="3600" dirty="0">
                <a:latin typeface="Times New Roman" pitchFamily="18" charset="0"/>
                <a:cs typeface="Times New Roman" pitchFamily="18" charset="0"/>
              </a:rPr>
              <a:t>سرطان الرحم أو المبايض أو عنق الرحم</a:t>
            </a:r>
          </a:p>
          <a:p>
            <a:r xmlns:a="http://schemas.openxmlformats.org/drawingml/2006/main">
              <a:rPr lang="ar" sz="3600" dirty="0">
                <a:latin typeface="Times New Roman" pitchFamily="18" charset="0"/>
                <a:cs typeface="Times New Roman" pitchFamily="18" charset="0"/>
              </a:rPr>
              <a:t>يشتبه في وجود كتلة في المبيض ولكن لا يمكن تشخيصها بالموجات فوق الصوتية.</a:t>
            </a:r>
          </a:p>
          <a:p>
            <a:r xmlns:a="http://schemas.openxmlformats.org/drawingml/2006/main">
              <a:rPr lang="ar" sz="3600" dirty="0">
                <a:latin typeface="Times New Roman" pitchFamily="18" charset="0"/>
                <a:cs typeface="Times New Roman" pitchFamily="18" charset="0"/>
              </a:rPr>
              <a:t>يجب إزالة الندبات الكبيرة أو بطانة الرحم الشديدة في منطقة الحوض، أو الأنسجة الندبية (الالتصاقات) من الأعضاء الأخرى.</a:t>
            </a: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022110"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2) هبوط المبيض الأمامي (الفتق المثاني): </a:t>
            </a: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العلامات أو الأعراض</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 y="1417638"/>
            <a:ext cx="12191999" cy="5440361"/>
          </a:xfrm>
        </p:spPr>
        <p:txBody>
          <a:bodyPr>
            <a:normAutofit fontScale="77500" lnSpcReduction="20000"/>
          </a:bodyPr>
          <a:lstStyle/>
          <a:p>
            <a:pPr xmlns:a="http://schemas.openxmlformats.org/drawingml/2006/main" lvl="0">
              <a:lnSpc>
                <a:spcPct val="120000"/>
              </a:lnSpc>
              <a:bidi/>
            </a:pPr>
            <a:r xmlns:a="http://schemas.openxmlformats.org/drawingml/2006/main">
              <a:rPr lang="ar" sz="3900" dirty="0">
                <a:latin typeface="Times New Roman" pitchFamily="18" charset="0"/>
                <a:cs typeface="Times New Roman" pitchFamily="18" charset="0"/>
              </a:rPr>
              <a:t>في الحالات الخفيفة لا توجد علامات أو أعراض.</a:t>
            </a:r>
          </a:p>
          <a:p>
            <a:pPr xmlns:a="http://schemas.openxmlformats.org/drawingml/2006/main" lvl="0">
              <a:lnSpc>
                <a:spcPct val="120000"/>
              </a:lnSpc>
              <a:bidi/>
            </a:pPr>
            <a:r xmlns:a="http://schemas.openxmlformats.org/drawingml/2006/main">
              <a:rPr lang="ar" sz="3900" dirty="0">
                <a:latin typeface="Times New Roman" pitchFamily="18" charset="0"/>
                <a:cs typeface="Times New Roman" pitchFamily="18" charset="0"/>
              </a:rPr>
              <a:t>غالبًا ما تظهر الآلام والأوجاع بعد الوقوف لفترات طويلة من الزمن وقد تختفي عند الاستلقاء.</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الشعور بالامتلاء أو الضغط في الحوض والمهبل</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زيادة الانزعاج عند الإجهاد أو السعال أو الضغط أو الرفع</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الشعور بعدم إفراغ المثانة بشكل كامل بعد التبول</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التهابات المثانة المتكررة</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ألم أو تسرب البول</a:t>
            </a:r>
          </a:p>
          <a:p>
            <a:pPr xmlns:a="http://schemas.openxmlformats.org/drawingml/2006/main">
              <a:lnSpc>
                <a:spcPct val="120000"/>
              </a:lnSpc>
              <a:bidi/>
            </a:pPr>
            <a:r xmlns:a="http://schemas.openxmlformats.org/drawingml/2006/main">
              <a:rPr lang="ar" sz="3900" dirty="0">
                <a:latin typeface="Times New Roman" pitchFamily="18" charset="0"/>
                <a:cs typeface="Times New Roman" pitchFamily="18" charset="0"/>
              </a:rPr>
              <a:t>في الحالات الشديدة، انتفاخ الأنسجة الذي يبرز من خلال فتحة المهبل</a:t>
            </a:r>
          </a:p>
          <a:p>
            <a:endParaRPr lang="en-US"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3) هبوط المهبل الخلفي (فتق المستقيم)</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19920" y="1600200"/>
            <a:ext cx="12072079" cy="5257800"/>
          </a:xfrm>
        </p:spPr>
        <p:txBody>
          <a:bodyPr>
            <a:normAutofit/>
          </a:bodyPr>
          <a:lstStyle/>
          <a:p>
            <a:pPr xmlns:a="http://schemas.openxmlformats.org/drawingml/2006/main" lvl="0">
              <a:bidi/>
            </a:pPr>
            <a:r xmlns:a="http://schemas.openxmlformats.org/drawingml/2006/main">
              <a:rPr lang="ar" sz="4000" dirty="0">
                <a:latin typeface="Times New Roman" pitchFamily="18" charset="0"/>
                <a:cs typeface="Times New Roman" pitchFamily="18" charset="0"/>
              </a:rPr>
              <a:t>يحدث عندما يضعف الجدار الرقيق للأنسجة الذي يفصل المستقيم عن المهبل، مما يسمح لجدار المهبل بالانتفاخ.</a:t>
            </a:r>
          </a:p>
          <a:p>
            <a:pPr xmlns:a="http://schemas.openxmlformats.org/drawingml/2006/main" lvl="0">
              <a:bidi/>
            </a:pPr>
            <a:r xmlns:a="http://schemas.openxmlformats.org/drawingml/2006/main">
              <a:rPr lang="ar" sz="4000" dirty="0">
                <a:latin typeface="Times New Roman" pitchFamily="18" charset="0"/>
                <a:cs typeface="Times New Roman" pitchFamily="18" charset="0"/>
              </a:rPr>
              <a:t>يحدث نتيجة للولادة والعمليات الأخرى التي تضغط على أنسجة الحوض</a:t>
            </a:r>
          </a:p>
          <a:p>
            <a:pPr xmlns:a="http://schemas.openxmlformats.org/drawingml/2006/main" lvl="0">
              <a:bidi/>
            </a:pPr>
            <a:r xmlns:a="http://schemas.openxmlformats.org/drawingml/2006/main">
              <a:rPr lang="ar" sz="4000" dirty="0">
                <a:latin typeface="Times New Roman" pitchFamily="18" charset="0"/>
                <a:cs typeface="Times New Roman" pitchFamily="18" charset="0"/>
              </a:rPr>
              <a:t>إذا كان هبوط المهبل الخلفي كبيرًا، فقد يؤدي ذلك إلى ظهور انتفاخ واضح للأنسجة عبر فتحة المهبل. قد يكون هذا الانتفاخ غير مريح، لكنه نادرًا ما يكون مؤلمًا.</a:t>
            </a:r>
          </a:p>
          <a:p>
            <a:endParaRPr lang="en-US"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0"/>
            <a:ext cx="11932169" cy="1417638"/>
          </a:xfrm>
        </p:spPr>
        <p:txBody>
          <a:bodyPr>
            <a:noAutofit/>
          </a:bodyPr>
          <a:lstStyle/>
          <a:p>
            <a:pPr xmlns:a="http://schemas.openxmlformats.org/drawingml/2006/main" algn="ctr">
              <a:bidi/>
            </a:pPr>
            <a:br xmlns:a="http://schemas.openxmlformats.org/drawingml/2006/main">
              <a:rPr lang="en-US" b="1" dirty="0">
                <a:latin typeface="Times New Roman" pitchFamily="18" charset="0"/>
                <a:cs typeface="Times New Roman" pitchFamily="18" charset="0"/>
              </a:rPr>
            </a:br>
            <a:r xmlns:a="http://schemas.openxmlformats.org/drawingml/2006/main">
              <a:rPr lang="ar" b="1" dirty="0">
                <a:solidFill>
                  <a:srgbClr val="C00000"/>
                </a:solidFill>
                <a:latin typeface="Times New Roman" pitchFamily="18" charset="0"/>
                <a:cs typeface="Times New Roman" pitchFamily="18" charset="0"/>
              </a:rPr>
              <a:t>أعراض </a:t>
            </a:r>
            <a:r xmlns:a="http://schemas.openxmlformats.org/drawingml/2006/main">
              <a:rPr lang="ar" b="1" dirty="0" err="1">
                <a:solidFill>
                  <a:srgbClr val="C00000"/>
                </a:solidFill>
                <a:latin typeface="Times New Roman" pitchFamily="18" charset="0"/>
                <a:cs typeface="Times New Roman" pitchFamily="18" charset="0"/>
              </a:rPr>
              <a:t>هبوط المهبل الخلفي </a:t>
            </a:r>
            <a:r xmlns:a="http://schemas.openxmlformats.org/drawingml/2006/main">
              <a:rPr lang="ar" b="1" dirty="0">
                <a:solidFill>
                  <a:srgbClr val="C00000"/>
                </a:solidFill>
                <a:latin typeface="Times New Roman" pitchFamily="18" charset="0"/>
                <a:cs typeface="Times New Roman" pitchFamily="18" charset="0"/>
              </a:rPr>
              <a:t>( </a:t>
            </a:r>
            <a:r xmlns:a="http://schemas.openxmlformats.org/drawingml/2006/main">
              <a:rPr lang="ar" b="1" dirty="0" err="1">
                <a:solidFill>
                  <a:srgbClr val="C00000"/>
                </a:solidFill>
                <a:latin typeface="Times New Roman" pitchFamily="18" charset="0"/>
                <a:cs typeface="Times New Roman" pitchFamily="18" charset="0"/>
              </a:rPr>
              <a:t>المستقيم </a:t>
            </a:r>
            <a:r xmlns:a="http://schemas.openxmlformats.org/drawingml/2006/main">
              <a:rPr lang="ar" b="1" dirty="0">
                <a:solidFill>
                  <a:srgbClr val="C00000"/>
                </a:solidFill>
                <a:latin typeface="Times New Roman" pitchFamily="18" charset="0"/>
                <a:cs typeface="Times New Roman" pitchFamily="18" charset="0"/>
              </a:rPr>
              <a:t>)</a:t>
            </a:r>
            <a:br xmlns:a="http://schemas.openxmlformats.org/drawingml/2006/main">
              <a:rPr lang="en-US" dirty="0">
                <a:solidFill>
                  <a:srgbClr val="C00000"/>
                </a:solidFill>
                <a:latin typeface="Times New Roman" pitchFamily="18" charset="0"/>
                <a:cs typeface="Times New Roman" pitchFamily="18" charset="0"/>
              </a:rPr>
            </a:br>
            <a:endParaRPr xmlns:a="http://schemas.openxmlformats.org/drawingml/2006/main"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600200"/>
            <a:ext cx="11932169" cy="5257800"/>
          </a:xfrm>
        </p:spPr>
        <p:txBody>
          <a:bodyPr>
            <a:normAutofit/>
          </a:bodyPr>
          <a:lstStyle/>
          <a:p>
            <a:r xmlns:a="http://schemas.openxmlformats.org/drawingml/2006/main">
              <a:rPr lang="ar" sz="4000" dirty="0">
                <a:latin typeface="Times New Roman" pitchFamily="18" charset="0"/>
                <a:cs typeface="Times New Roman" pitchFamily="18" charset="0"/>
              </a:rPr>
              <a:t>لا تسبب الفتق المستقيمي الصغير أي علامات أو أعراض.</a:t>
            </a:r>
          </a:p>
          <a:p>
            <a:pPr xmlns:a="http://schemas.openxmlformats.org/drawingml/2006/main" lvl="0">
              <a:bidi/>
            </a:pPr>
            <a:r xmlns:a="http://schemas.openxmlformats.org/drawingml/2006/main">
              <a:rPr lang="ar" sz="4000" dirty="0">
                <a:latin typeface="Times New Roman" pitchFamily="18" charset="0"/>
                <a:cs typeface="Times New Roman" pitchFamily="18" charset="0"/>
              </a:rPr>
              <a:t>انتفاخ ناعم من الأنسجة في المهبل قد يبرز من خلال فتحة المهبل</a:t>
            </a:r>
          </a:p>
          <a:p>
            <a:pPr xmlns:a="http://schemas.openxmlformats.org/drawingml/2006/main" lvl="0">
              <a:bidi/>
            </a:pPr>
            <a:r xmlns:a="http://schemas.openxmlformats.org/drawingml/2006/main">
              <a:rPr lang="ar" sz="4000" dirty="0">
                <a:latin typeface="Times New Roman" pitchFamily="18" charset="0"/>
                <a:cs typeface="Times New Roman" pitchFamily="18" charset="0"/>
              </a:rPr>
              <a:t>صعوبة حركة الأمعاء</a:t>
            </a:r>
          </a:p>
          <a:p>
            <a:pPr xmlns:a="http://schemas.openxmlformats.org/drawingml/2006/main" lvl="0">
              <a:bidi/>
            </a:pPr>
            <a:r xmlns:a="http://schemas.openxmlformats.org/drawingml/2006/main">
              <a:rPr lang="ar" sz="4000" dirty="0">
                <a:latin typeface="Times New Roman" pitchFamily="18" charset="0"/>
                <a:cs typeface="Times New Roman" pitchFamily="18" charset="0"/>
              </a:rPr>
              <a:t>الإحساس بضغط أو امتلاء المستقيم</a:t>
            </a:r>
          </a:p>
          <a:p>
            <a:pPr xmlns:a="http://schemas.openxmlformats.org/drawingml/2006/main" lvl="0">
              <a:bidi/>
            </a:pPr>
            <a:r xmlns:a="http://schemas.openxmlformats.org/drawingml/2006/main">
              <a:rPr lang="ar" sz="4000" dirty="0">
                <a:latin typeface="Times New Roman" pitchFamily="18" charset="0"/>
                <a:cs typeface="Times New Roman" pitchFamily="18" charset="0"/>
              </a:rPr>
              <a:t>الشعور بأن المستقيم لم يتم إفراغه بالكامل بعد حركة الأمعاء</a:t>
            </a:r>
          </a:p>
          <a:p>
            <a:endParaRPr lang="en-US"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95400"/>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أسباب وعوامل خطر تدلي أعضاء الحوض</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295400"/>
            <a:ext cx="12192000" cy="5562600"/>
          </a:xfrm>
        </p:spPr>
        <p:txBody>
          <a:bodyPr>
            <a:noAutofit/>
          </a:bodyPr>
          <a:lstStyle/>
          <a:p>
            <a:pPr xmlns:a="http://schemas.openxmlformats.org/drawingml/2006/main">
              <a:buFont typeface="Wingdings" pitchFamily="2" charset="2"/>
              <a:buChar char="§"/>
              <a:bidi/>
            </a:pPr>
            <a:r xmlns:a="http://schemas.openxmlformats.org/drawingml/2006/main">
              <a:rPr lang="ar" sz="3200" dirty="0">
                <a:latin typeface="Times New Roman" pitchFamily="18" charset="0"/>
                <a:cs typeface="Times New Roman" pitchFamily="18" charset="0"/>
              </a:rPr>
              <a:t>الحمل والولادة المهبلية المتعددة</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صعوبة الولادة أو الصدمة أثناء الولادة أو ولادة طفل كبير الحجم</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زيادة الوزن أو السمنة</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انخفاض مستوى هرمون الاستروجين بعد انقطاع الطمث</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الإمساك المزمن أو الإجهاد أثناء التبرز</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السعال المزمن أو التهاب الشعب الهوائية</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الرفع الثقيل المتكرر</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جراحة الحوض السابقة: استئصال الرحم</a:t>
            </a:r>
          </a:p>
          <a:p>
            <a:pPr xmlns:a="http://schemas.openxmlformats.org/drawingml/2006/main" lvl="0">
              <a:buFont typeface="Wingdings" pitchFamily="2" charset="2"/>
              <a:buChar char="§"/>
              <a:bidi/>
            </a:pPr>
            <a:r xmlns:a="http://schemas.openxmlformats.org/drawingml/2006/main">
              <a:rPr lang="ar" sz="3200" dirty="0">
                <a:latin typeface="Times New Roman" pitchFamily="18" charset="0"/>
                <a:cs typeface="Times New Roman" pitchFamily="18" charset="0"/>
              </a:rPr>
              <a:t>العوامل الوراثية: التاريخ العائلي لضعف النسيج الضام</a:t>
            </a:r>
          </a:p>
          <a:p>
            <a:pPr lvl="0">
              <a:buFont typeface="Wingdings" pitchFamily="2" charset="2"/>
              <a:buChar char="§"/>
            </a:pPr>
            <a:endParaRPr lang="en-US" sz="3200"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1" y="152400"/>
            <a:ext cx="11392525" cy="12652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itchFamily="18" charset="0"/>
                <a:cs typeface="Times New Roman" pitchFamily="18" charset="0"/>
              </a:rPr>
            </a:br>
            <a:r xmlns:a="http://schemas.openxmlformats.org/drawingml/2006/main">
              <a:rPr lang="ar" sz="5400" b="1" dirty="0">
                <a:solidFill>
                  <a:srgbClr val="C00000"/>
                </a:solidFill>
                <a:latin typeface="Times New Roman" pitchFamily="18" charset="0"/>
                <a:cs typeface="Times New Roman" pitchFamily="18" charset="0"/>
              </a:rPr>
              <a:t>تشخيص هبوط أعضاء الحوض</a:t>
            </a:r>
            <a:br xmlns:a="http://schemas.openxmlformats.org/drawingml/2006/main">
              <a:rPr lang="en-US" sz="5400" dirty="0">
                <a:solidFill>
                  <a:srgbClr val="C00000"/>
                </a:solidFill>
                <a:latin typeface="Times New Roman" pitchFamily="18" charset="0"/>
                <a:cs typeface="Times New Roman" pitchFamily="18" charset="0"/>
              </a:rPr>
            </a:br>
            <a:endParaRPr xmlns:a="http://schemas.openxmlformats.org/drawingml/2006/main" lang="en-US" sz="54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0" y="1600200"/>
            <a:ext cx="12087069" cy="5257800"/>
          </a:xfrm>
        </p:spPr>
        <p:txBody>
          <a:bodyPr>
            <a:normAutofit/>
          </a:bodyPr>
          <a:lstStyle/>
          <a:p>
            <a:pPr xmlns:a="http://schemas.openxmlformats.org/drawingml/2006/main">
              <a:buNone/>
              <a:bidi/>
            </a:pPr>
            <a:r xmlns:a="http://schemas.openxmlformats.org/drawingml/2006/main">
              <a:rPr lang="ar" sz="4000" dirty="0">
                <a:latin typeface="Times New Roman" pitchFamily="18" charset="0"/>
                <a:cs typeface="Times New Roman" pitchFamily="18" charset="0"/>
              </a:rPr>
              <a:t>أ. فحص الحوض</a:t>
            </a:r>
          </a:p>
          <a:p>
            <a:pPr xmlns:a="http://schemas.openxmlformats.org/drawingml/2006/main">
              <a:buNone/>
              <a:bidi/>
            </a:pPr>
            <a:r xmlns:a="http://schemas.openxmlformats.org/drawingml/2006/main">
              <a:rPr lang="ar" sz="4000" dirty="0">
                <a:latin typeface="Times New Roman" pitchFamily="18" charset="0"/>
                <a:cs typeface="Times New Roman" pitchFamily="18" charset="0"/>
              </a:rPr>
              <a:t>ب. اختبارات المثانة والبول: لاختبار مدى إفراغ المثانة بشكل كامل.</a:t>
            </a:r>
          </a:p>
          <a:p>
            <a:pPr xmlns:a="http://schemas.openxmlformats.org/drawingml/2006/main">
              <a:buNone/>
              <a:bidi/>
            </a:pPr>
            <a:r xmlns:a="http://schemas.openxmlformats.org/drawingml/2006/main">
              <a:rPr lang="ar" sz="4000" dirty="0">
                <a:latin typeface="Times New Roman" pitchFamily="18" charset="0"/>
                <a:cs typeface="Times New Roman" pitchFamily="18" charset="0"/>
              </a:rPr>
              <a:t>ج. يمكن تحديد حجم انتفاخ الأنسجة عن طريق التصوير بالرنين المغناطيسي أو الأشعة السينية</a:t>
            </a:r>
          </a:p>
          <a:p>
            <a:pPr xmlns:a="http://schemas.openxmlformats.org/drawingml/2006/main">
              <a:buNone/>
              <a:bidi/>
            </a:pPr>
            <a:r xmlns:a="http://schemas.openxmlformats.org/drawingml/2006/main">
              <a:rPr lang="ar" sz="4000" dirty="0">
                <a:latin typeface="Times New Roman" pitchFamily="18" charset="0"/>
                <a:cs typeface="Times New Roman" pitchFamily="18" charset="0"/>
              </a:rPr>
              <a:t>د. يمكن </a:t>
            </a:r>
            <a:r xmlns:a="http://schemas.openxmlformats.org/drawingml/2006/main">
              <a:rPr lang="ar" sz="4000" dirty="0" err="1">
                <a:latin typeface="Times New Roman" pitchFamily="18" charset="0"/>
                <a:cs typeface="Times New Roman" pitchFamily="18" charset="0"/>
              </a:rPr>
              <a:t>لتصوير البراز </a:t>
            </a:r>
            <a:r xmlns:a="http://schemas.openxmlformats.org/drawingml/2006/main">
              <a:rPr lang="ar" sz="4000" dirty="0">
                <a:latin typeface="Times New Roman" pitchFamily="18" charset="0"/>
                <a:cs typeface="Times New Roman" pitchFamily="18" charset="0"/>
              </a:rPr>
              <a:t>تحديد مدى كفاءة إفراغ المستقيم</a:t>
            </a:r>
          </a:p>
          <a:p>
            <a:endParaRPr lang="en-US" dirty="0">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علاج هبوط أعضاء الحوض</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371600"/>
            <a:ext cx="12067082" cy="5486400"/>
          </a:xfrm>
        </p:spPr>
        <p:txBody>
          <a:bodyPr>
            <a:normAutofit fontScale="70000" lnSpcReduction="20000"/>
          </a:bodyPr>
          <a:lstStyle/>
          <a:p>
            <a:pPr xmlns:a="http://schemas.openxmlformats.org/drawingml/2006/main">
              <a:lnSpc>
                <a:spcPct val="120000"/>
              </a:lnSpc>
              <a:buFont typeface="Wingdings" panose="05000000000000000000" pitchFamily="2" charset="2"/>
              <a:buChar char="§"/>
              <a:bidi/>
            </a:pPr>
            <a:r xmlns:a="http://schemas.openxmlformats.org/drawingml/2006/main">
              <a:rPr lang="ar" sz="4100" dirty="0">
                <a:latin typeface="Times New Roman" pitchFamily="18" charset="0"/>
                <a:cs typeface="Times New Roman" pitchFamily="18" charset="0"/>
              </a:rPr>
              <a:t>يعتمد العلاج على شدة </a:t>
            </a:r>
            <a:r xmlns:a="http://schemas.openxmlformats.org/drawingml/2006/main">
              <a:rPr lang="ar" sz="4100" dirty="0" err="1">
                <a:latin typeface="Times New Roman" pitchFamily="18" charset="0"/>
                <a:cs typeface="Times New Roman" pitchFamily="18" charset="0"/>
              </a:rPr>
              <a:t>الهبوط </a:t>
            </a:r>
            <a:r xmlns:a="http://schemas.openxmlformats.org/drawingml/2006/main">
              <a:rPr lang="ar" sz="4100" dirty="0">
                <a:latin typeface="Times New Roman" pitchFamily="18" charset="0"/>
                <a:cs typeface="Times New Roman" pitchFamily="18" charset="0"/>
              </a:rPr>
              <a:t>.</a:t>
            </a:r>
          </a:p>
          <a:p>
            <a:pPr xmlns:a="http://schemas.openxmlformats.org/drawingml/2006/main">
              <a:lnSpc>
                <a:spcPct val="120000"/>
              </a:lnSpc>
              <a:buFont typeface="Wingdings" panose="05000000000000000000" pitchFamily="2" charset="2"/>
              <a:buChar char="§"/>
              <a:bidi/>
            </a:pPr>
            <a:r xmlns:a="http://schemas.openxmlformats.org/drawingml/2006/main">
              <a:rPr lang="ar" sz="4100" dirty="0">
                <a:latin typeface="Times New Roman" pitchFamily="18" charset="0"/>
                <a:cs typeface="Times New Roman" pitchFamily="18" charset="0"/>
              </a:rPr>
              <a:t>إذا كان تدلي الأعضاء يسبب أعراضًا قليلة أو معدومة، فقد توفر </a:t>
            </a:r>
            <a:r xmlns:a="http://schemas.openxmlformats.org/drawingml/2006/main">
              <a:rPr lang="ar" sz="4100" u="sng" dirty="0">
                <a:latin typeface="Times New Roman" pitchFamily="18" charset="0"/>
                <a:cs typeface="Times New Roman" pitchFamily="18" charset="0"/>
              </a:rPr>
              <a:t>تدابير العناية الذاتية البسيطة </a:t>
            </a:r>
            <a:r xmlns:a="http://schemas.openxmlformats.org/drawingml/2006/main">
              <a:rPr lang="ar" sz="4100" dirty="0">
                <a:latin typeface="Times New Roman" pitchFamily="18" charset="0"/>
                <a:cs typeface="Times New Roman" pitchFamily="18" charset="0"/>
              </a:rPr>
              <a:t>الراحة أو تساعد في منع تفاقم تدلي الأعضاء، </a:t>
            </a:r>
            <a:r xmlns:a="http://schemas.openxmlformats.org/drawingml/2006/main">
              <a:rPr lang="ar" sz="4100" u="sng" dirty="0">
                <a:latin typeface="Times New Roman" pitchFamily="18" charset="0"/>
                <a:cs typeface="Times New Roman" pitchFamily="18" charset="0"/>
              </a:rPr>
              <a:t>بما في ذلك:</a:t>
            </a:r>
            <a:endParaRPr xmlns:a="http://schemas.openxmlformats.org/drawingml/2006/main" lang="en-US" sz="4100" dirty="0">
              <a:latin typeface="Times New Roman" pitchFamily="18" charset="0"/>
              <a:cs typeface="Times New Roman" pitchFamily="18" charset="0"/>
            </a:endParaRPr>
          </a:p>
          <a:p>
            <a:pPr xmlns:a="http://schemas.openxmlformats.org/drawingml/2006/main" lvl="0">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تجنب الإمساك</a:t>
            </a:r>
          </a:p>
          <a:p>
            <a:pPr xmlns:a="http://schemas.openxmlformats.org/drawingml/2006/main" lvl="0">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تجنب الضغط على الاسفل لتحريك الامعاء</a:t>
            </a:r>
          </a:p>
          <a:p>
            <a:pPr xmlns:a="http://schemas.openxmlformats.org/drawingml/2006/main" lvl="0">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تجنب رفع الأشياء الثقيلة</a:t>
            </a:r>
          </a:p>
          <a:p>
            <a:pPr xmlns:a="http://schemas.openxmlformats.org/drawingml/2006/main" lvl="0">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السيطرة على السعال</a:t>
            </a:r>
          </a:p>
          <a:p>
            <a:pPr xmlns:a="http://schemas.openxmlformats.org/drawingml/2006/main" lvl="0">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فقدان الوزن</a:t>
            </a:r>
          </a:p>
          <a:p>
            <a:pPr xmlns:a="http://schemas.openxmlformats.org/drawingml/2006/main">
              <a:lnSpc>
                <a:spcPct val="120000"/>
              </a:lnSpc>
              <a:buFont typeface="Wingdings" panose="05000000000000000000" pitchFamily="2" charset="2"/>
              <a:buChar char="ü"/>
              <a:bidi/>
            </a:pPr>
            <a:r xmlns:a="http://schemas.openxmlformats.org/drawingml/2006/main">
              <a:rPr lang="ar" sz="4100" dirty="0">
                <a:latin typeface="Times New Roman" pitchFamily="18" charset="0"/>
                <a:cs typeface="Times New Roman" pitchFamily="18" charset="0"/>
              </a:rPr>
              <a:t>قم بإجراء تمارين لتقوية عضلات الحوض</a:t>
            </a:r>
          </a:p>
          <a:p>
            <a:endParaRPr lang="en-US" sz="4000" dirty="0">
              <a:latin typeface="Times New Roman" pitchFamily="18" charset="0"/>
              <a:cs typeface="Times New Roman"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617377"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علاج </a:t>
            </a:r>
            <a:r xmlns:a="http://schemas.openxmlformats.org/drawingml/2006/main">
              <a:rPr lang="ar" sz="4800" b="1" dirty="0" err="1">
                <a:solidFill>
                  <a:srgbClr val="C00000"/>
                </a:solidFill>
                <a:latin typeface="Times New Roman" pitchFamily="18" charset="0"/>
                <a:cs typeface="Times New Roman" pitchFamily="18" charset="0"/>
              </a:rPr>
              <a:t>هبوط أعضاء الحوض</a:t>
            </a:r>
            <a:br xmlns:a="http://schemas.openxmlformats.org/drawingml/2006/main">
              <a:rPr lang="en-US" sz="4800"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104931" y="1371600"/>
            <a:ext cx="11857220" cy="5486400"/>
          </a:xfrm>
        </p:spPr>
        <p:txBody>
          <a:bodyPr>
            <a:normAutofit/>
          </a:bodyPr>
          <a:lstStyle/>
          <a:p>
            <a:pPr xmlns:a="http://schemas.openxmlformats.org/drawingml/2006/main">
              <a:buNone/>
              <a:bidi/>
            </a:pPr>
            <a:r xmlns:a="http://schemas.openxmlformats.org/drawingml/2006/main">
              <a:rPr lang="ar" sz="4800" dirty="0">
                <a:latin typeface="Times New Roman" pitchFamily="18" charset="0"/>
                <a:cs typeface="Times New Roman" pitchFamily="18" charset="0"/>
              </a:rPr>
              <a:t>2) العلاج بالإستروجين.</a:t>
            </a:r>
          </a:p>
          <a:p>
            <a:pPr xmlns:a="http://schemas.openxmlformats.org/drawingml/2006/main">
              <a:buNone/>
              <a:bidi/>
            </a:pPr>
            <a:r xmlns:a="http://schemas.openxmlformats.org/drawingml/2006/main">
              <a:rPr lang="ar" sz="4800" dirty="0">
                <a:latin typeface="Times New Roman" pitchFamily="18" charset="0"/>
                <a:cs typeface="Times New Roman" pitchFamily="18" charset="0"/>
              </a:rPr>
              <a:t>3) الجراحة </a:t>
            </a:r>
            <a:r xmlns:a="http://schemas.openxmlformats.org/drawingml/2006/main">
              <a:rPr lang="ar" sz="4800" u="sng" dirty="0">
                <a:latin typeface="Times New Roman" pitchFamily="18" charset="0"/>
                <a:cs typeface="Times New Roman" pitchFamily="18" charset="0"/>
              </a:rPr>
              <a:t>: يمكن أن تشمل:</a:t>
            </a:r>
            <a:endParaRPr xmlns:a="http://schemas.openxmlformats.org/drawingml/2006/main" lang="en-US" sz="4800" dirty="0">
              <a:latin typeface="Times New Roman" pitchFamily="18" charset="0"/>
              <a:cs typeface="Times New Roman" pitchFamily="18" charset="0"/>
            </a:endParaRPr>
          </a:p>
          <a:p>
            <a:pPr xmlns:a="http://schemas.openxmlformats.org/drawingml/2006/main">
              <a:buNone/>
              <a:bidi/>
            </a:pPr>
            <a:r xmlns:a="http://schemas.openxmlformats.org/drawingml/2006/main">
              <a:rPr lang="ar" sz="4800" dirty="0">
                <a:latin typeface="Times New Roman" pitchFamily="18" charset="0"/>
                <a:cs typeface="Times New Roman" pitchFamily="18" charset="0"/>
              </a:rPr>
              <a:t>أ. إصلاح أنسجة قاع الحوض الضعيفة.</a:t>
            </a:r>
          </a:p>
          <a:p>
            <a:pPr xmlns:a="http://schemas.openxmlformats.org/drawingml/2006/main">
              <a:buNone/>
              <a:bidi/>
            </a:pPr>
            <a:r xmlns:a="http://schemas.openxmlformats.org/drawingml/2006/main">
              <a:rPr lang="ar" sz="4800" dirty="0">
                <a:latin typeface="Times New Roman" pitchFamily="18" charset="0"/>
                <a:cs typeface="Times New Roman" pitchFamily="18" charset="0"/>
              </a:rPr>
              <a:t>ب. استئصال الرحم: إذا كان هبوط الرحم شديدًا.</a:t>
            </a:r>
          </a:p>
          <a:p>
            <a:pPr>
              <a:buNone/>
            </a:pPr>
            <a:endParaRPr lang="en-US" sz="360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sz="5400" b="1" dirty="0">
                <a:solidFill>
                  <a:srgbClr val="C00000"/>
                </a:solidFill>
                <a:latin typeface="Times New Roman" panose="02020603050405020304" pitchFamily="18" charset="0"/>
                <a:cs typeface="Times New Roman" panose="02020603050405020304" pitchFamily="18" charset="0"/>
              </a:rPr>
              <a:t>إجراءات استئصال الرحم</a:t>
            </a: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049311"/>
            <a:ext cx="12192000" cy="5808690"/>
          </a:xfrm>
        </p:spPr>
        <p:txBody>
          <a:bodyPr>
            <a:normAutofit fontScale="32500" lnSpcReduction="20000"/>
          </a:bodyPr>
          <a:lstStyle/>
          <a:p>
            <a:pPr xmlns:a="http://schemas.openxmlformats.org/drawingml/2006/main">
              <a:lnSpc>
                <a:spcPct val="120000"/>
              </a:lnSpc>
              <a:buNone/>
              <a:bidi/>
            </a:pPr>
            <a:r xmlns:a="http://schemas.openxmlformats.org/drawingml/2006/main">
              <a:rPr lang="ar" sz="16000" b="1" dirty="0">
                <a:solidFill>
                  <a:srgbClr val="C00000"/>
                </a:solidFill>
                <a:latin typeface="Times New Roman" pitchFamily="18" charset="0"/>
                <a:cs typeface="Times New Roman" pitchFamily="18" charset="0"/>
              </a:rPr>
              <a:t>3- استئصال الرحم بالمنظار:</a:t>
            </a:r>
          </a:p>
          <a:p>
            <a:pPr xmlns:a="http://schemas.openxmlformats.org/drawingml/2006/main" marL="0" indent="0">
              <a:lnSpc>
                <a:spcPct val="120000"/>
              </a:lnSpc>
              <a:buNone/>
              <a:bidi/>
            </a:pPr>
            <a:r xmlns:a="http://schemas.openxmlformats.org/drawingml/2006/main">
              <a:rPr lang="ar" sz="12800" dirty="0">
                <a:latin typeface="Times New Roman" pitchFamily="18" charset="0"/>
                <a:cs typeface="Times New Roman" pitchFamily="18" charset="0"/>
              </a:rPr>
              <a:t>أ. </a:t>
            </a:r>
            <a:r xmlns:a="http://schemas.openxmlformats.org/drawingml/2006/main">
              <a:rPr lang="ar" sz="12800" u="sng" dirty="0">
                <a:latin typeface="Times New Roman" pitchFamily="18" charset="0"/>
                <a:cs typeface="Times New Roman" pitchFamily="18" charset="0"/>
              </a:rPr>
              <a:t>استئصال الرحم المهبلي بمساعدة المنظار </a:t>
            </a:r>
            <a:r xmlns:a="http://schemas.openxmlformats.org/drawingml/2006/main">
              <a:rPr lang="ar" sz="12800" dirty="0">
                <a:latin typeface="Times New Roman" pitchFamily="18" charset="0"/>
                <a:cs typeface="Times New Roman" pitchFamily="18" charset="0"/>
              </a:rPr>
              <a:t>(LAVH):</a:t>
            </a:r>
          </a:p>
          <a:p>
            <a:pPr xmlns:a="http://schemas.openxmlformats.org/drawingml/2006/main">
              <a:lnSpc>
                <a:spcPct val="120000"/>
              </a:lnSpc>
              <a:buFont typeface="Wingdings" panose="05000000000000000000" pitchFamily="2" charset="2"/>
              <a:buChar char="ü"/>
              <a:bidi/>
            </a:pPr>
            <a:r xmlns:a="http://schemas.openxmlformats.org/drawingml/2006/main">
              <a:rPr lang="ar" sz="12800" dirty="0">
                <a:latin typeface="Times New Roman" pitchFamily="18" charset="0"/>
                <a:cs typeface="Times New Roman" pitchFamily="18" charset="0"/>
              </a:rPr>
              <a:t>يتم إجراؤها من خلال المهبل</a:t>
            </a:r>
          </a:p>
          <a:p>
            <a:pPr xmlns:a="http://schemas.openxmlformats.org/drawingml/2006/main">
              <a:lnSpc>
                <a:spcPct val="120000"/>
              </a:lnSpc>
              <a:buFont typeface="Wingdings" panose="05000000000000000000" pitchFamily="2" charset="2"/>
              <a:buChar char="ü"/>
              <a:bidi/>
            </a:pPr>
            <a:r xmlns:a="http://schemas.openxmlformats.org/drawingml/2006/main">
              <a:rPr lang="ar" sz="12800" dirty="0">
                <a:latin typeface="Times New Roman" pitchFamily="18" charset="0"/>
                <a:cs typeface="Times New Roman" pitchFamily="18" charset="0"/>
              </a:rPr>
              <a:t>يستخدم الجراح منظار البطن والأدوات الجراحية التي يتم إدخالها من خلال شق مهبلي وشق أو أكثر صغير في البطن.</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7727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793" y="0"/>
            <a:ext cx="11542427" cy="1417638"/>
          </a:xfrm>
        </p:spPr>
        <p:txBody>
          <a:bodyPr>
            <a:noAutofit/>
          </a:bodyPr>
          <a:lstStyle/>
          <a:p>
            <a:pPr xmlns:a="http://schemas.openxmlformats.org/drawingml/2006/main" algn="ctr">
              <a:bidi/>
            </a:pP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r xmlns:a="http://schemas.openxmlformats.org/drawingml/2006/main">
              <a:rPr lang="ar" sz="5400" b="1" dirty="0">
                <a:solidFill>
                  <a:srgbClr val="C00000"/>
                </a:solidFill>
                <a:latin typeface="Times New Roman" panose="02020603050405020304" pitchFamily="18" charset="0"/>
                <a:cs typeface="Times New Roman" panose="02020603050405020304" pitchFamily="18" charset="0"/>
              </a:rPr>
              <a:t>إجراءات استئصال الرحم</a:t>
            </a:r>
            <a:br xmlns:a="http://schemas.openxmlformats.org/drawingml/2006/main">
              <a:rPr lang="en-US" sz="5400" b="1" dirty="0">
                <a:solidFill>
                  <a:srgbClr val="C00000"/>
                </a:solidFill>
                <a:latin typeface="Times New Roman" panose="02020603050405020304" pitchFamily="18" charset="0"/>
                <a:cs typeface="Times New Roman" panose="02020603050405020304" pitchFamily="18" charset="0"/>
              </a:rPr>
            </a:br>
            <a:endParaRPr xmlns:a="http://schemas.openxmlformats.org/drawingml/2006/main" lang="en-US" sz="54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980" y="1049311"/>
            <a:ext cx="12192000" cy="5808690"/>
          </a:xfrm>
        </p:spPr>
        <p:txBody>
          <a:bodyPr>
            <a:normAutofit fontScale="25000" lnSpcReduction="20000"/>
          </a:bodyPr>
          <a:lstStyle/>
          <a:p>
            <a:pPr xmlns:a="http://schemas.openxmlformats.org/drawingml/2006/main">
              <a:lnSpc>
                <a:spcPct val="120000"/>
              </a:lnSpc>
              <a:buNone/>
              <a:bidi/>
            </a:pPr>
            <a:r xmlns:a="http://schemas.openxmlformats.org/drawingml/2006/main">
              <a:rPr lang="ar" sz="19200" b="1" dirty="0">
                <a:solidFill>
                  <a:srgbClr val="C00000"/>
                </a:solidFill>
                <a:latin typeface="Times New Roman" pitchFamily="18" charset="0"/>
                <a:cs typeface="Times New Roman" pitchFamily="18" charset="0"/>
              </a:rPr>
              <a:t>3- استئصال الرحم بالمنظار:</a:t>
            </a:r>
          </a:p>
          <a:p>
            <a:pPr xmlns:a="http://schemas.openxmlformats.org/drawingml/2006/main" marL="0" indent="0">
              <a:lnSpc>
                <a:spcPct val="120000"/>
              </a:lnSpc>
              <a:buNone/>
              <a:bidi/>
            </a:pPr>
            <a:r xmlns:a="http://schemas.openxmlformats.org/drawingml/2006/main">
              <a:rPr lang="ar" sz="16000" dirty="0">
                <a:latin typeface="Times New Roman" pitchFamily="18" charset="0"/>
                <a:cs typeface="Times New Roman" pitchFamily="18" charset="0"/>
              </a:rPr>
              <a:t>ب. </a:t>
            </a:r>
            <a:r xmlns:a="http://schemas.openxmlformats.org/drawingml/2006/main">
              <a:rPr lang="ar" sz="16000" u="sng" dirty="0">
                <a:latin typeface="Times New Roman" pitchFamily="18" charset="0"/>
                <a:cs typeface="Times New Roman" pitchFamily="18" charset="0"/>
              </a:rPr>
              <a:t>استئصال الرحم فوق عنق الرحم </a:t>
            </a:r>
            <a:r xmlns:a="http://schemas.openxmlformats.org/drawingml/2006/main">
              <a:rPr lang="ar" sz="16000" dirty="0">
                <a:latin typeface="Times New Roman" pitchFamily="18" charset="0"/>
                <a:cs typeface="Times New Roman" pitchFamily="18" charset="0"/>
              </a:rPr>
              <a:t>:</a:t>
            </a:r>
          </a:p>
          <a:p>
            <a:pPr xmlns:a="http://schemas.openxmlformats.org/drawingml/2006/main">
              <a:lnSpc>
                <a:spcPct val="120000"/>
              </a:lnSpc>
              <a:buFont typeface="Wingdings" panose="05000000000000000000" pitchFamily="2" charset="2"/>
              <a:buChar char="ü"/>
              <a:bidi/>
            </a:pPr>
            <a:r xmlns:a="http://schemas.openxmlformats.org/drawingml/2006/main">
              <a:rPr lang="ar" sz="16000" dirty="0">
                <a:latin typeface="Times New Roman" pitchFamily="18" charset="0"/>
                <a:cs typeface="Times New Roman" pitchFamily="18" charset="0"/>
              </a:rPr>
              <a:t>يتم إجراؤها من خلال البطن</a:t>
            </a:r>
          </a:p>
          <a:p>
            <a:pPr xmlns:a="http://schemas.openxmlformats.org/drawingml/2006/main">
              <a:lnSpc>
                <a:spcPct val="120000"/>
              </a:lnSpc>
              <a:buFont typeface="Wingdings" panose="05000000000000000000" pitchFamily="2" charset="2"/>
              <a:buChar char="ü"/>
              <a:bidi/>
            </a:pPr>
            <a:r xmlns:a="http://schemas.openxmlformats.org/drawingml/2006/main">
              <a:rPr lang="ar" sz="16000" dirty="0">
                <a:latin typeface="Times New Roman" pitchFamily="18" charset="0"/>
                <a:cs typeface="Times New Roman" pitchFamily="18" charset="0"/>
              </a:rPr>
              <a:t>يستخدم الجراح منظار البطن والأدوات الجراحية لإدخال عدة شقوق صغيرة في البطن.</a:t>
            </a:r>
          </a:p>
          <a:p>
            <a:pPr xmlns:a="http://schemas.openxmlformats.org/drawingml/2006/main">
              <a:lnSpc>
                <a:spcPct val="120000"/>
              </a:lnSpc>
              <a:buFont typeface="Wingdings" panose="05000000000000000000" pitchFamily="2" charset="2"/>
              <a:buChar char="ü"/>
              <a:bidi/>
            </a:pPr>
            <a:r xmlns:a="http://schemas.openxmlformats.org/drawingml/2006/main">
              <a:rPr lang="ar" sz="16000" dirty="0">
                <a:latin typeface="Times New Roman" pitchFamily="18" charset="0"/>
                <a:cs typeface="Times New Roman" pitchFamily="18" charset="0"/>
              </a:rPr>
              <a:t>يتم إزالة الرحم على شكل قطع صغيرة من خلال أحد الشقوق ويترك عنق الرحم سليما.</a:t>
            </a:r>
          </a:p>
          <a:p>
            <a:pPr>
              <a:lnSpc>
                <a:spcPct val="120000"/>
              </a:lnSpc>
              <a:buFont typeface="Wingdings" panose="05000000000000000000" pitchFamily="2" charset="2"/>
              <a:buChar char="ü"/>
            </a:pPr>
            <a:endParaRPr lang="en-US" sz="12800" dirty="0">
              <a:latin typeface="Times New Roman" panose="02020603050405020304" pitchFamily="18" charset="0"/>
              <a:cs typeface="Times New Roman" pitchFamily="18" charset="0"/>
            </a:endParaRPr>
          </a:p>
          <a:p>
            <a:pPr>
              <a:lnSpc>
                <a:spcPct val="120000"/>
              </a:lnSpc>
              <a:buNone/>
            </a:pPr>
            <a:endParaRPr lang="en-US" sz="12300" dirty="0">
              <a:latin typeface="Times New Roman" panose="02020603050405020304" pitchFamily="18" charset="0"/>
              <a:cs typeface="Times New Roman" pitchFamily="18" charset="0"/>
            </a:endParaRPr>
          </a:p>
          <a:p>
            <a:pPr lvl="0">
              <a:buNone/>
            </a:pPr>
            <a:endParaRPr lang="en-US" sz="6000" dirty="0">
              <a:latin typeface="Times New Roman" pitchFamily="18" charset="0"/>
              <a:cs typeface="Times New Roman" pitchFamily="18" charset="0"/>
            </a:endParaRPr>
          </a:p>
          <a:p>
            <a:pPr xmlns:a="http://schemas.openxmlformats.org/drawingml/2006/main">
              <a:buNone/>
              <a:bidi/>
            </a:pPr>
            <a:r xmlns:a="http://schemas.openxmlformats.org/drawingml/2006/main">
              <a:rPr lang="ar" sz="6000" b="1" dirty="0">
                <a:latin typeface="Times New Roman" pitchFamily="18" charset="0"/>
                <a:cs typeface="Times New Roman" pitchFamily="18" charset="0"/>
              </a:rPr>
              <a:t> </a:t>
            </a:r>
            <a:endParaRPr xmlns:a="http://schemas.openxmlformats.org/drawingml/2006/main" lang="en-US" sz="6000" dirty="0">
              <a:latin typeface="Times New Roman" pitchFamily="18" charset="0"/>
              <a:cs typeface="Times New Roman"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6224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1812249" cy="1417638"/>
          </a:xfrm>
        </p:spPr>
        <p:txBody>
          <a:bodyPr>
            <a:noAutofit/>
          </a:bodyPr>
          <a:lstStyle/>
          <a:p>
            <a:pPr xmlns:a="http://schemas.openxmlformats.org/drawingml/2006/main" algn="ctr">
              <a:bidi/>
            </a:pPr>
            <a:br xmlns:a="http://schemas.openxmlformats.org/drawingml/2006/main">
              <a:rPr lang="en-US" sz="4800" b="1" dirty="0">
                <a:solidFill>
                  <a:srgbClr val="C00000"/>
                </a:solidFill>
                <a:latin typeface="Times New Roman" pitchFamily="18" charset="0"/>
                <a:cs typeface="Times New Roman" pitchFamily="18" charset="0"/>
              </a:rPr>
            </a:br>
            <a:r xmlns:a="http://schemas.openxmlformats.org/drawingml/2006/main">
              <a:rPr lang="ar" sz="4800" b="1" dirty="0">
                <a:solidFill>
                  <a:srgbClr val="C00000"/>
                </a:solidFill>
                <a:latin typeface="Times New Roman" pitchFamily="18" charset="0"/>
                <a:cs typeface="Times New Roman" pitchFamily="18" charset="0"/>
              </a:rPr>
              <a:t>أسباب استئصال الرحم بالمنظار</a:t>
            </a:r>
            <a:br xmlns:a="http://schemas.openxmlformats.org/drawingml/2006/main">
              <a:rPr lang="en-US" sz="4800" b="1" dirty="0">
                <a:solidFill>
                  <a:srgbClr val="C00000"/>
                </a:solidFill>
                <a:latin typeface="Times New Roman" pitchFamily="18" charset="0"/>
                <a:cs typeface="Times New Roman" pitchFamily="18" charset="0"/>
              </a:rPr>
            </a:br>
            <a:endParaRPr xmlns:a="http://schemas.openxmlformats.org/drawingml/2006/main" lang="en-US" sz="48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447800"/>
            <a:ext cx="12067082" cy="5410200"/>
          </a:xfrm>
        </p:spPr>
        <p:txBody>
          <a:bodyPr>
            <a:noAutofit/>
          </a:bodyPr>
          <a:lstStyle/>
          <a:p>
            <a:pPr xmlns:a="http://schemas.openxmlformats.org/drawingml/2006/main" marL="0" indent="0">
              <a:buNone/>
              <a:bidi/>
            </a:pPr>
            <a:r xmlns:a="http://schemas.openxmlformats.org/drawingml/2006/main">
              <a:rPr lang="ar" sz="3600" b="1" dirty="0">
                <a:solidFill>
                  <a:srgbClr val="C00000"/>
                </a:solidFill>
                <a:latin typeface="Times New Roman" pitchFamily="18" charset="0"/>
                <a:cs typeface="Times New Roman" pitchFamily="18" charset="0"/>
              </a:rPr>
              <a:t>أ. استئصال الرحم باستخدام تقنية استئصال الرحم بالمنظار</a:t>
            </a:r>
          </a:p>
          <a:p>
            <a:pPr xmlns:a="http://schemas.openxmlformats.org/drawingml/2006/main">
              <a:buFont typeface="Wingdings" panose="05000000000000000000" pitchFamily="2" charset="2"/>
              <a:buChar char="ü"/>
              <a:bidi/>
            </a:pPr>
            <a:r xmlns:a="http://schemas.openxmlformats.org/drawingml/2006/main">
              <a:rPr lang="ar" sz="3600" dirty="0">
                <a:latin typeface="Times New Roman" pitchFamily="18" charset="0"/>
                <a:cs typeface="Times New Roman" pitchFamily="18" charset="0"/>
              </a:rPr>
              <a:t>الأورام الليفية الرحمية تكون صغيرة إلى متوسطة الحجم</a:t>
            </a:r>
          </a:p>
          <a:p>
            <a:pPr xmlns:a="http://schemas.openxmlformats.org/drawingml/2006/main" lvl="0">
              <a:buFont typeface="Wingdings" panose="05000000000000000000" pitchFamily="2" charset="2"/>
              <a:buChar char="ü"/>
              <a:bidi/>
            </a:pPr>
            <a:r xmlns:a="http://schemas.openxmlformats.org/drawingml/2006/main">
              <a:rPr lang="ar" sz="3600" dirty="0">
                <a:latin typeface="Times New Roman" pitchFamily="18" charset="0"/>
                <a:cs typeface="Times New Roman" pitchFamily="18" charset="0"/>
              </a:rPr>
              <a:t>الرحم أكبر قليلا من الطبيعي</a:t>
            </a:r>
          </a:p>
          <a:p>
            <a:pPr xmlns:a="http://schemas.openxmlformats.org/drawingml/2006/main" lvl="0">
              <a:buFont typeface="Wingdings" panose="05000000000000000000" pitchFamily="2" charset="2"/>
              <a:buChar char="ü"/>
              <a:bidi/>
            </a:pPr>
            <a:r xmlns:a="http://schemas.openxmlformats.org/drawingml/2006/main">
              <a:rPr lang="ar" sz="3600" dirty="0">
                <a:latin typeface="Times New Roman" pitchFamily="18" charset="0"/>
                <a:cs typeface="Times New Roman" pitchFamily="18" charset="0"/>
              </a:rPr>
              <a:t>لإزالة بطانة الرحم والأنسجة الندبية (الالتصاقات) المحصورة في الرحم وقناتي فالوب والمبيضين.</a:t>
            </a:r>
          </a:p>
          <a:p>
            <a:pPr xmlns:a="http://schemas.openxmlformats.org/drawingml/2006/main" marL="0" indent="0">
              <a:buNone/>
              <a:bidi/>
            </a:pPr>
            <a:r xmlns:a="http://schemas.openxmlformats.org/drawingml/2006/main">
              <a:rPr lang="ar" sz="3600" b="1" dirty="0">
                <a:solidFill>
                  <a:srgbClr val="C00000"/>
                </a:solidFill>
                <a:latin typeface="Times New Roman" pitchFamily="18" charset="0"/>
                <a:cs typeface="Times New Roman" pitchFamily="18" charset="0"/>
              </a:rPr>
              <a:t>ب. استئصال الرحم فوق عنق الرحم</a:t>
            </a:r>
          </a:p>
          <a:p>
            <a:pPr xmlns:a="http://schemas.openxmlformats.org/drawingml/2006/main">
              <a:buFont typeface="Wingdings" panose="05000000000000000000" pitchFamily="2" charset="2"/>
              <a:buChar char="ü"/>
              <a:bidi/>
            </a:pPr>
            <a:r xmlns:a="http://schemas.openxmlformats.org/drawingml/2006/main">
              <a:rPr lang="ar" sz="3600" dirty="0">
                <a:latin typeface="Times New Roman" panose="02020603050405020304" pitchFamily="18" charset="0"/>
                <a:cs typeface="Times New Roman" panose="02020603050405020304" pitchFamily="18" charset="0"/>
              </a:rPr>
              <a:t>الأورام الليفية الرحمية من أي حجم</a:t>
            </a:r>
          </a:p>
          <a:p>
            <a:pPr xmlns:a="http://schemas.openxmlformats.org/drawingml/2006/main">
              <a:buFont typeface="Wingdings" panose="05000000000000000000" pitchFamily="2" charset="2"/>
              <a:buChar char="ü"/>
              <a:bidi/>
            </a:pPr>
            <a:r xmlns:a="http://schemas.openxmlformats.org/drawingml/2006/main">
              <a:rPr lang="ar" sz="3600" dirty="0">
                <a:latin typeface="Times New Roman" panose="02020603050405020304" pitchFamily="18" charset="0"/>
                <a:cs typeface="Times New Roman" panose="02020603050405020304" pitchFamily="18" charset="0"/>
              </a:rPr>
              <a:t>الرحم من أي حجم</a:t>
            </a:r>
          </a:p>
          <a:p>
            <a:pPr marL="0" indent="0">
              <a:buNone/>
            </a:pP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0295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TotalTime>
  <Words>3521</Words>
  <Application>Microsoft Office PowerPoint</Application>
  <PresentationFormat>Widescreen</PresentationFormat>
  <Paragraphs>460</Paragraphs>
  <Slides>66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66</vt:i4>
      </vt:variant>
    </vt:vector>
  </HeadingPairs>
  <TitlesOfParts>
    <vt:vector size="73" baseType="lpstr">
      <vt:lpstr>Arial</vt:lpstr>
      <vt:lpstr>Calibri</vt:lpstr>
      <vt:lpstr>Calibri Light</vt:lpstr>
      <vt:lpstr>Courier New</vt:lpstr>
      <vt:lpstr>Times New Roman</vt:lpstr>
      <vt:lpstr>Wingdings</vt:lpstr>
      <vt:lpstr>Office Theme</vt:lpstr>
      <vt:lpstr>PowerPoint Presentation</vt:lpstr>
      <vt:lpstr> Caring of Woman with Gynecological Disorders </vt:lpstr>
      <vt:lpstr>Hysterectomy</vt:lpstr>
      <vt:lpstr>Hysterectomy</vt:lpstr>
      <vt:lpstr> Hysterectomy Procedures </vt:lpstr>
      <vt:lpstr>Causes of Abdominal Hysterectomy</vt:lpstr>
      <vt:lpstr> Hysterectomy Procedures </vt:lpstr>
      <vt:lpstr> Hysterectomy Procedures </vt:lpstr>
      <vt:lpstr> Causes of  Laparoscopic Hysterectomy </vt:lpstr>
      <vt:lpstr>Diagnostic Investigation </vt:lpstr>
      <vt:lpstr> Life after A Hysterectomy </vt:lpstr>
      <vt:lpstr> Dilation (Dilatation) And Curettage (D&amp;C) </vt:lpstr>
      <vt:lpstr> Reasons to Perform a D&amp;C:  </vt:lpstr>
      <vt:lpstr> Complications of D&amp;C: </vt:lpstr>
      <vt:lpstr>Salpingectomy </vt:lpstr>
      <vt:lpstr> Purpose of Salpingectomy </vt:lpstr>
      <vt:lpstr> Methods of Performing Salpingectomy  </vt:lpstr>
      <vt:lpstr> Methods of Performing Salpingectomy  </vt:lpstr>
      <vt:lpstr> Salpingectomy Recovery </vt:lpstr>
      <vt:lpstr> OOPHORECTOMY(ovariectomy) </vt:lpstr>
      <vt:lpstr>Purpose of Oophorectomy</vt:lpstr>
      <vt:lpstr> Methods of Performing An Oophorectomy  </vt:lpstr>
      <vt:lpstr> Methods of Performing An Oophorectomy  </vt:lpstr>
      <vt:lpstr> Risks of Oophorectomy </vt:lpstr>
      <vt:lpstr>Complications after an Oophorectomy</vt:lpstr>
      <vt:lpstr>  Menopause( Climacteric)   </vt:lpstr>
      <vt:lpstr>Phases of Menopause</vt:lpstr>
      <vt:lpstr> Types of  Menopause  </vt:lpstr>
      <vt:lpstr> Menopausal Changes </vt:lpstr>
      <vt:lpstr> Menopausal Changes </vt:lpstr>
      <vt:lpstr> Menopausal Changes </vt:lpstr>
      <vt:lpstr>Management of Menopausal Changes</vt:lpstr>
      <vt:lpstr>Ovarian Cysts</vt:lpstr>
      <vt:lpstr>Signs and Symptoms of Ovarian Cysts</vt:lpstr>
      <vt:lpstr> Types of Ovarian Cysts </vt:lpstr>
      <vt:lpstr> Types of Ovarian Cysts </vt:lpstr>
      <vt:lpstr>Diagnosis &amp; Tests of Ovarian cysts</vt:lpstr>
      <vt:lpstr>Ovarian Cysts: Treatment</vt:lpstr>
      <vt:lpstr> Ovarian Torsion:   </vt:lpstr>
      <vt:lpstr> Polycystic Ovary Syndrome (PCOS): </vt:lpstr>
      <vt:lpstr> Risk Factors of Ovarian Cysts </vt:lpstr>
      <vt:lpstr>  Polycystic Ovary Disease S&amp;S   </vt:lpstr>
      <vt:lpstr>   Polycystic ovary disease: Diagnosis &amp; Tests   </vt:lpstr>
      <vt:lpstr> Treatment of Ovarian Cysts </vt:lpstr>
      <vt:lpstr> Complications of Ovarian Cysts </vt:lpstr>
      <vt:lpstr>Uterine Fibroids</vt:lpstr>
      <vt:lpstr>Types of Uterine fibroids</vt:lpstr>
      <vt:lpstr>Uterine Fibroids S&amp;S</vt:lpstr>
      <vt:lpstr>Causes and Risk Factors of Uterine Fibroids</vt:lpstr>
      <vt:lpstr> Uterine fibroids: Diagnosis &amp; Tests </vt:lpstr>
      <vt:lpstr> Treatment of Uterine Fibroids </vt:lpstr>
      <vt:lpstr>Uterine Polyps</vt:lpstr>
      <vt:lpstr>Uterine Polyps: Causes</vt:lpstr>
      <vt:lpstr> Uterine Polyps: Tests and Diagnosis </vt:lpstr>
      <vt:lpstr>Uterine Polyps: Treatments </vt:lpstr>
      <vt:lpstr> PELVIC ORGAN PROLAPSE </vt:lpstr>
      <vt:lpstr> 1) Uterine Prolapse </vt:lpstr>
      <vt:lpstr> 1) Uterine Prolapse </vt:lpstr>
      <vt:lpstr> 2) Anterior Virginal Prolapse (Cystocele) </vt:lpstr>
      <vt:lpstr> 2) Anterior Virginal Prolapse (Cystocele): Signs or Symptoms </vt:lpstr>
      <vt:lpstr> 3) Posterior Vaginal Prolapse (Rectocele) </vt:lpstr>
      <vt:lpstr> Symptoms of Posterior Vaginal Prolapse (Rectocele) </vt:lpstr>
      <vt:lpstr> Causes and Risk Factors of Pelvic Organ Prolapse </vt:lpstr>
      <vt:lpstr> Diagnosis of Pelvic Organ Prolapse </vt:lpstr>
      <vt:lpstr> Treatment of Pelvic Organ Prolapse </vt:lpstr>
      <vt:lpstr> Treatment of Pelvic Organ Prolapse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20</cp:revision>
  <dcterms:created xsi:type="dcterms:W3CDTF">2024-08-09T05:11:28Z</dcterms:created>
  <dcterms:modified xsi:type="dcterms:W3CDTF">2024-08-09T18:46:32Z</dcterms:modified>
</cp:coreProperties>
</file>