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34" r:id="rId2"/>
    <p:sldId id="351" r:id="rId3"/>
    <p:sldId id="258" r:id="rId4"/>
    <p:sldId id="262" r:id="rId5"/>
    <p:sldId id="263" r:id="rId6"/>
    <p:sldId id="267" r:id="rId7"/>
    <p:sldId id="269" r:id="rId8"/>
    <p:sldId id="271" r:id="rId9"/>
    <p:sldId id="272" r:id="rId10"/>
    <p:sldId id="274" r:id="rId11"/>
    <p:sldId id="276" r:id="rId12"/>
    <p:sldId id="282" r:id="rId13"/>
    <p:sldId id="281" r:id="rId14"/>
    <p:sldId id="280" r:id="rId15"/>
    <p:sldId id="279" r:id="rId16"/>
    <p:sldId id="278" r:id="rId17"/>
    <p:sldId id="288" r:id="rId18"/>
    <p:sldId id="289" r:id="rId19"/>
    <p:sldId id="297" r:id="rId20"/>
    <p:sldId id="303" r:id="rId21"/>
    <p:sldId id="307" r:id="rId22"/>
    <p:sldId id="635" r:id="rId23"/>
    <p:sldId id="311" r:id="rId24"/>
    <p:sldId id="314" r:id="rId25"/>
    <p:sldId id="317" r:id="rId26"/>
    <p:sldId id="318" r:id="rId27"/>
    <p:sldId id="319" r:id="rId28"/>
    <p:sldId id="320" r:id="rId29"/>
    <p:sldId id="321" r:id="rId30"/>
    <p:sldId id="324" r:id="rId31"/>
    <p:sldId id="326" r:id="rId32"/>
    <p:sldId id="328" r:id="rId33"/>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1234-C3E8-3917-5A4E-396AB703B0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63B805-709E-DFAC-AF10-83CCEF2E6D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44085D-A798-1708-ECB7-E25B61DC41C0}"/>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5" name="Footer Placeholder 4">
            <a:extLst>
              <a:ext uri="{FF2B5EF4-FFF2-40B4-BE49-F238E27FC236}">
                <a16:creationId xmlns:a16="http://schemas.microsoft.com/office/drawing/2014/main" id="{9226C5B9-32E6-94D9-8B28-2088869D32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E4A7E-7525-1E52-64F7-BDC52CD35C27}"/>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36861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9E22-9A44-7E32-B2DA-7CB85D327A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031EAC-EF0F-D71C-BE8E-7A5CB90CA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2B6AE-A345-F6FA-1CB4-167A7E0A6CA3}"/>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5" name="Footer Placeholder 4">
            <a:extLst>
              <a:ext uri="{FF2B5EF4-FFF2-40B4-BE49-F238E27FC236}">
                <a16:creationId xmlns:a16="http://schemas.microsoft.com/office/drawing/2014/main" id="{A033FBC8-39C8-809D-CF10-BC1D63997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E6A8B-FCF9-1EAC-416F-EA5F12E8E292}"/>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290987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6299F-4926-653A-E348-E7C382726E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86253B-6885-A60A-7ECC-D9FA27D01B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643FB-030E-A7FF-CF36-F7D8F6700A63}"/>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5" name="Footer Placeholder 4">
            <a:extLst>
              <a:ext uri="{FF2B5EF4-FFF2-40B4-BE49-F238E27FC236}">
                <a16:creationId xmlns:a16="http://schemas.microsoft.com/office/drawing/2014/main" id="{23FE12CD-8542-8ABD-85B8-8ADDD1608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2FF-2FFA-A6AC-D212-B42F6C37C8A3}"/>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223454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724B-72A9-9274-54C0-BC79AC4D62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A3B7A-9310-BEED-6D24-47BC9E392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0B7FA-D813-8D15-2FAA-3CF200E3A8FB}"/>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5" name="Footer Placeholder 4">
            <a:extLst>
              <a:ext uri="{FF2B5EF4-FFF2-40B4-BE49-F238E27FC236}">
                <a16:creationId xmlns:a16="http://schemas.microsoft.com/office/drawing/2014/main" id="{C24DB93E-9003-EB85-1999-82CB06874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B7994-2699-B4B6-2558-38A21E0B2A5F}"/>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37174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BCE9-0E82-D318-C367-A741241F3B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D08BC1-D4E4-0083-46F9-7A2D4C8E43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B91012-4B10-584A-A4C1-C765AAA0FFD9}"/>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5" name="Footer Placeholder 4">
            <a:extLst>
              <a:ext uri="{FF2B5EF4-FFF2-40B4-BE49-F238E27FC236}">
                <a16:creationId xmlns:a16="http://schemas.microsoft.com/office/drawing/2014/main" id="{82998F98-5105-5DEB-1323-2394275B2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BA11A-7D19-EBC6-6463-A28FDECD433A}"/>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221351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0EF0-1D43-B792-AE31-CCECBBE11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152B5-A001-D54A-0015-45E187052F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CE965E-6F3F-5A61-B77C-51FCACF31D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B25A2D-44EA-97F3-43B8-C62CA98B235C}"/>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6" name="Footer Placeholder 5">
            <a:extLst>
              <a:ext uri="{FF2B5EF4-FFF2-40B4-BE49-F238E27FC236}">
                <a16:creationId xmlns:a16="http://schemas.microsoft.com/office/drawing/2014/main" id="{CCF654D6-14C5-3EDA-8C16-CA41E472B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943AB-CD24-0FDF-AE6E-9C7461D38DEE}"/>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359982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6714-D317-3A45-9DC4-549DF8EE8A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B15F55-5ACA-0114-C54F-BE85F2D6AB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F2DDBA-E1FD-D8F6-9067-72B81C8626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79F80B-BF08-070B-BDAB-AF6E3819A5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45E935-9A5F-DA31-E9EC-8A653026DC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A15621-AFEC-0811-796A-7B802E830A04}"/>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8" name="Footer Placeholder 7">
            <a:extLst>
              <a:ext uri="{FF2B5EF4-FFF2-40B4-BE49-F238E27FC236}">
                <a16:creationId xmlns:a16="http://schemas.microsoft.com/office/drawing/2014/main" id="{940A0562-6381-38E6-B633-90C7D7EFF4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89BCE-5A41-A578-4A07-5229E73F2754}"/>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273651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4F25-3055-5B54-97D6-FBB4A45F91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5EED9F-CF18-57C6-79EB-B55441F3E640}"/>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4" name="Footer Placeholder 3">
            <a:extLst>
              <a:ext uri="{FF2B5EF4-FFF2-40B4-BE49-F238E27FC236}">
                <a16:creationId xmlns:a16="http://schemas.microsoft.com/office/drawing/2014/main" id="{77476BC9-0B2B-D877-793E-E24581362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69746A-31D8-8BBB-B34D-D89317731C99}"/>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33893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06AE3-5317-AFC8-10A3-999A3DA32075}"/>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3" name="Footer Placeholder 2">
            <a:extLst>
              <a:ext uri="{FF2B5EF4-FFF2-40B4-BE49-F238E27FC236}">
                <a16:creationId xmlns:a16="http://schemas.microsoft.com/office/drawing/2014/main" id="{EC6F2172-9DD0-1A76-12AD-F7CD9F07BA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F03A44-80C1-69E7-DAB9-F52544C28D2A}"/>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116575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51E9-A292-1322-7B35-9B860CB35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29208-178F-CF51-DD53-A23966128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B76D4-DB8E-D057-7327-FA1282B68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3EFD6-0032-40D0-5227-D57E6487861E}"/>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6" name="Footer Placeholder 5">
            <a:extLst>
              <a:ext uri="{FF2B5EF4-FFF2-40B4-BE49-F238E27FC236}">
                <a16:creationId xmlns:a16="http://schemas.microsoft.com/office/drawing/2014/main" id="{8491A7E8-DC9B-579F-AF42-FA9B165B1F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354D9-D6EF-B8BD-1D45-BC0582D4832C}"/>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140505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8A30-613F-9F9A-5CBD-309E97F3B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83688E-7E08-29EE-CC45-427DCC3A1F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61CF9F-92D6-0962-17C0-DA756144A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75B1F-5448-A94C-C7B3-6B13C0289750}"/>
              </a:ext>
            </a:extLst>
          </p:cNvPr>
          <p:cNvSpPr>
            <a:spLocks noGrp="1"/>
          </p:cNvSpPr>
          <p:nvPr>
            <p:ph type="dt" sz="half" idx="10"/>
          </p:nvPr>
        </p:nvSpPr>
        <p:spPr/>
        <p:txBody>
          <a:bodyPr/>
          <a:lstStyle/>
          <a:p>
            <a:fld id="{45D6DDD5-23F9-4C2F-935F-C2A54C5A8C3F}" type="datetimeFigureOut">
              <a:rPr lang="en-US" smtClean="0"/>
              <a:t>18/8/2024</a:t>
            </a:fld>
            <a:endParaRPr lang="en-US"/>
          </a:p>
        </p:txBody>
      </p:sp>
      <p:sp>
        <p:nvSpPr>
          <p:cNvPr id="6" name="Footer Placeholder 5">
            <a:extLst>
              <a:ext uri="{FF2B5EF4-FFF2-40B4-BE49-F238E27FC236}">
                <a16:creationId xmlns:a16="http://schemas.microsoft.com/office/drawing/2014/main" id="{F80ED44A-5EFC-0A6E-F3FD-B68DE75E9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FB30C-72A8-B28E-FED2-F0840A961244}"/>
              </a:ext>
            </a:extLst>
          </p:cNvPr>
          <p:cNvSpPr>
            <a:spLocks noGrp="1"/>
          </p:cNvSpPr>
          <p:nvPr>
            <p:ph type="sldNum" sz="quarter" idx="12"/>
          </p:nvPr>
        </p:nvSpPr>
        <p:spPr/>
        <p:txBody>
          <a:bodyPr/>
          <a:lstStyle/>
          <a:p>
            <a:fld id="{78AAF531-8E2B-435E-AEE5-726040D2EEF5}" type="slidenum">
              <a:rPr lang="en-US" smtClean="0"/>
              <a:t>‹#›</a:t>
            </a:fld>
            <a:endParaRPr lang="en-US"/>
          </a:p>
        </p:txBody>
      </p:sp>
    </p:spTree>
    <p:extLst>
      <p:ext uri="{BB962C8B-B14F-4D97-AF65-F5344CB8AC3E}">
        <p14:creationId xmlns:p14="http://schemas.microsoft.com/office/powerpoint/2010/main" val="408476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7CD0EB-1FAB-D4E2-8289-FCC2FA7B0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E67D4F-C000-B14C-6E46-F780A61EAC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27AE9-7783-FA1D-2C2C-293AF79799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6DDD5-23F9-4C2F-935F-C2A54C5A8C3F}" type="datetimeFigureOut">
              <a:rPr lang="en-US" smtClean="0"/>
              <a:t>18/8/2024</a:t>
            </a:fld>
            <a:endParaRPr lang="en-US"/>
          </a:p>
        </p:txBody>
      </p:sp>
      <p:sp>
        <p:nvSpPr>
          <p:cNvPr id="5" name="Footer Placeholder 4">
            <a:extLst>
              <a:ext uri="{FF2B5EF4-FFF2-40B4-BE49-F238E27FC236}">
                <a16:creationId xmlns:a16="http://schemas.microsoft.com/office/drawing/2014/main" id="{30CEC801-1273-0F69-CBA6-DCE092899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081A5A-FBB5-8E13-A49B-8E3CEDF0D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AF531-8E2B-435E-AEE5-726040D2EEF5}" type="slidenum">
              <a:rPr lang="en-US" smtClean="0"/>
              <a:t>‹#›</a:t>
            </a:fld>
            <a:endParaRPr lang="en-US"/>
          </a:p>
        </p:txBody>
      </p:sp>
    </p:spTree>
    <p:extLst>
      <p:ext uri="{BB962C8B-B14F-4D97-AF65-F5344CB8AC3E}">
        <p14:creationId xmlns:p14="http://schemas.microsoft.com/office/powerpoint/2010/main" val="619170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AB5A7-7196-4EC0-8FCC-5D1B29B2AD8C}"/>
              </a:ext>
            </a:extLst>
          </p:cNvPr>
          <p:cNvSpPr>
            <a:spLocks noGrp="1"/>
          </p:cNvSpPr>
          <p:nvPr>
            <p:ph idx="1"/>
          </p:nvPr>
        </p:nvSpPr>
        <p:spPr>
          <a:xfrm>
            <a:off x="0" y="689548"/>
            <a:ext cx="6970426" cy="6082260"/>
          </a:xfrm>
        </p:spPr>
        <p:txBody>
          <a:bodyPr>
            <a:normAutofit fontScale="70000" lnSpcReduction="20000"/>
          </a:bodyPr>
          <a:lstStyle/>
          <a:p>
            <a:pPr marL="0" indent="0" algn="ctr">
              <a:buNone/>
            </a:pPr>
            <a:endParaRPr lang="en-US" sz="6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xmlns:a="http://schemas.openxmlformats.org/drawingml/2006/main" marL="0" indent="0" algn="ctr">
              <a:buNone/>
              <a:bidi/>
            </a:pPr>
            <a:r xmlns:a="http://schemas.openxmlformats.org/drawingml/2006/main">
              <a:rPr lang="ar" sz="10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أمراض النساء و</a:t>
            </a:r>
          </a:p>
          <a:p>
            <a:pPr xmlns:a="http://schemas.openxmlformats.org/drawingml/2006/main" marL="0" indent="0" algn="ctr">
              <a:buNone/>
              <a:bidi/>
            </a:pPr>
            <a:r xmlns:a="http://schemas.openxmlformats.org/drawingml/2006/main">
              <a:rPr lang="ar" sz="10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تمريض الأمومة</a:t>
            </a:r>
          </a:p>
          <a:p>
            <a:pPr xmlns:a="http://schemas.openxmlformats.org/drawingml/2006/main" marL="0" indent="0" algn="ctr">
              <a:buNone/>
              <a:bidi/>
            </a:pPr>
            <a:r xmlns:a="http://schemas.openxmlformats.org/drawingml/2006/main">
              <a:rPr lang="ar" sz="10600" b="1" dirty="0">
                <a:solidFill>
                  <a:srgbClr val="C00000"/>
                </a:solidFill>
                <a:latin typeface="Times New Roman" panose="02020603050405020304" pitchFamily="18" charset="0"/>
                <a:cs typeface="Times New Roman" panose="02020603050405020304" pitchFamily="18" charset="0"/>
              </a:rPr>
              <a:t>الوحدة الثامنة</a:t>
            </a:r>
          </a:p>
          <a:p>
            <a:pPr xmlns:a="http://schemas.openxmlformats.org/drawingml/2006/main" marL="0" indent="0" algn="ctr">
              <a:buNone/>
              <a:bidi/>
            </a:pPr>
            <a:r xmlns:a="http://schemas.openxmlformats.org/drawingml/2006/main">
              <a:rPr lang="ar" sz="106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تنظيم الأسرة</a:t>
            </a:r>
            <a:r xmlns:a="http://schemas.openxmlformats.org/drawingml/2006/main">
              <a:rPr lang="ar" sz="9600" b="1" dirty="0">
                <a:solidFill>
                  <a:srgbClr val="C00000"/>
                </a:solidFill>
                <a:latin typeface="Times New Roman" panose="02020603050405020304" pitchFamily="18" charset="0"/>
                <a:cs typeface="Times New Roman" panose="02020603050405020304" pitchFamily="18" charset="0"/>
              </a:rPr>
              <a:t> </a:t>
            </a:r>
            <a:endParaRPr xmlns:a="http://schemas.openxmlformats.org/drawingml/2006/main" lang="en-US" sz="19900" dirty="0">
              <a:solidFill>
                <a:srgbClr val="C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2BE6019-9820-0D77-E69F-629A9C76209E}"/>
              </a:ext>
            </a:extLst>
          </p:cNvPr>
          <p:cNvPicPr>
            <a:picLocks noChangeAspect="1"/>
          </p:cNvPicPr>
          <p:nvPr/>
        </p:nvPicPr>
        <p:blipFill>
          <a:blip r:embed="rId2"/>
          <a:stretch>
            <a:fillRect/>
          </a:stretch>
        </p:blipFill>
        <p:spPr>
          <a:xfrm>
            <a:off x="6970426" y="76201"/>
            <a:ext cx="5221574" cy="6695607"/>
          </a:xfrm>
          <a:prstGeom prst="rect">
            <a:avLst/>
          </a:prstGeom>
        </p:spPr>
      </p:pic>
    </p:spTree>
    <p:extLst>
      <p:ext uri="{BB962C8B-B14F-4D97-AF65-F5344CB8AC3E}">
        <p14:creationId xmlns:p14="http://schemas.microsoft.com/office/powerpoint/2010/main" val="199556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1999" cy="1417638"/>
          </a:xfrm>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مزايا الطرق الطبيعية</a:t>
            </a:r>
          </a:p>
        </p:txBody>
      </p:sp>
      <p:sp>
        <p:nvSpPr>
          <p:cNvPr id="3" name="Content Placeholder 2"/>
          <p:cNvSpPr>
            <a:spLocks noGrp="1"/>
          </p:cNvSpPr>
          <p:nvPr>
            <p:ph idx="1"/>
          </p:nvPr>
        </p:nvSpPr>
        <p:spPr>
          <a:xfrm>
            <a:off x="1" y="1417638"/>
            <a:ext cx="12192000" cy="5440362"/>
          </a:xfrm>
        </p:spPr>
        <p:txBody>
          <a:bodyPr>
            <a:normAutofit/>
          </a:bodyPr>
          <a:lstStyle/>
          <a:p>
            <a:pPr xmlns:a="http://schemas.openxmlformats.org/drawingml/2006/main">
              <a:buNone/>
              <a:bidi/>
            </a:pPr>
            <a:r xmlns:a="http://schemas.openxmlformats.org/drawingml/2006/main">
              <a:rPr lang="ar" sz="4800" dirty="0">
                <a:latin typeface="Times New Roman" pitchFamily="18" charset="0"/>
                <a:cs typeface="Times New Roman" pitchFamily="18" charset="0"/>
              </a:rPr>
              <a:t>-لا توجد له أي آثار جانبية طبية</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-العودة الفورية للخصوبة</a:t>
            </a:r>
          </a:p>
          <a:p>
            <a:pPr xmlns:a="http://schemas.openxmlformats.org/drawingml/2006/main" algn="ctr">
              <a:buNone/>
              <a:bidi/>
            </a:pPr>
            <a:r xmlns:a="http://schemas.openxmlformats.org/drawingml/2006/main">
              <a:rPr lang="ar" sz="5400" b="1" dirty="0">
                <a:solidFill>
                  <a:srgbClr val="C00000"/>
                </a:solidFill>
                <a:latin typeface="Times New Roman" pitchFamily="18" charset="0"/>
                <a:cs typeface="Times New Roman" pitchFamily="18" charset="0"/>
              </a:rPr>
              <a:t>عيوب الطرق الطبيعية:</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 معدل فشل مرتفع</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-لا يوجد حماية من الأمراض المنقولة جنسيا/فيروس نقص المناعة البشرية</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-قد يكون من الصعب تحديد وقت التبويض.</a:t>
            </a:r>
          </a:p>
          <a:p>
            <a:pPr>
              <a:buNone/>
            </a:pPr>
            <a:endParaRPr lang="en-US" sz="4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47800"/>
          </a:xfrm>
        </p:spPr>
        <p:txBody>
          <a:bodyPr>
            <a:noAutofit/>
          </a:bodyPr>
          <a:lstStyle/>
          <a:p>
            <a:pPr xmlns:a="http://schemas.openxmlformats.org/drawingml/2006/main" algn="ct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ب) </a:t>
            </a:r>
            <a:r xmlns:a="http://schemas.openxmlformats.org/drawingml/2006/main">
              <a:rPr lang="ar" sz="4800" b="1" dirty="0">
                <a:solidFill>
                  <a:srgbClr val="C00000"/>
                </a:solidFill>
                <a:latin typeface="Times New Roman" pitchFamily="18" charset="0"/>
                <a:cs typeface="Times New Roman" pitchFamily="18" charset="0"/>
              </a:rPr>
              <a:t>طرق تنظيم الأسرة الميكانيكية</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921" y="1603948"/>
            <a:ext cx="11812249" cy="5254052"/>
          </a:xfrm>
        </p:spPr>
        <p:txBody>
          <a:bodyPr>
            <a:normAutofit fontScale="92500" lnSpcReduction="10000"/>
          </a:bodyPr>
          <a:lstStyle/>
          <a:p>
            <a:pPr xmlns:a="http://schemas.openxmlformats.org/drawingml/2006/main">
              <a:buNone/>
              <a:bidi/>
            </a:pPr>
            <a:r xmlns:a="http://schemas.openxmlformats.org/drawingml/2006/main">
              <a:rPr lang="ar" sz="6500" dirty="0">
                <a:latin typeface="Times New Roman" pitchFamily="18" charset="0"/>
                <a:cs typeface="Times New Roman" pitchFamily="18" charset="0"/>
              </a:rPr>
              <a:t>1.الواقي الذكري</a:t>
            </a:r>
            <a:endParaRPr xmlns:a="http://schemas.openxmlformats.org/drawingml/2006/main" lang="en-US" sz="6500" dirty="0">
              <a:latin typeface="Times New Roman" pitchFamily="18" charset="0"/>
              <a:cs typeface="Times New Roman" pitchFamily="18" charset="0"/>
            </a:endParaRPr>
          </a:p>
          <a:p>
            <a:pPr xmlns:a="http://schemas.openxmlformats.org/drawingml/2006/main">
              <a:buNone/>
              <a:bidi/>
            </a:pPr>
            <a:r xmlns:a="http://schemas.openxmlformats.org/drawingml/2006/main">
              <a:rPr lang="ar" sz="6500" dirty="0">
                <a:latin typeface="Times New Roman" pitchFamily="18" charset="0"/>
                <a:cs typeface="Times New Roman" pitchFamily="18" charset="0"/>
              </a:rPr>
              <a:t>2.الواقيات الأنثوية</a:t>
            </a:r>
            <a:endParaRPr xmlns:a="http://schemas.openxmlformats.org/drawingml/2006/main" lang="en-US" sz="6500" dirty="0">
              <a:latin typeface="Times New Roman" pitchFamily="18" charset="0"/>
              <a:cs typeface="Times New Roman" pitchFamily="18" charset="0"/>
            </a:endParaRPr>
          </a:p>
          <a:p>
            <a:pPr xmlns:a="http://schemas.openxmlformats.org/drawingml/2006/main">
              <a:buNone/>
              <a:bidi/>
            </a:pPr>
            <a:r xmlns:a="http://schemas.openxmlformats.org/drawingml/2006/main">
              <a:rPr lang="ar" sz="6500" dirty="0">
                <a:latin typeface="Times New Roman" pitchFamily="18" charset="0"/>
                <a:cs typeface="Times New Roman" pitchFamily="18" charset="0"/>
              </a:rPr>
              <a:t>3.الحجابات</a:t>
            </a:r>
            <a:endParaRPr xmlns:a="http://schemas.openxmlformats.org/drawingml/2006/main" lang="en-US" sz="6500" dirty="0">
              <a:latin typeface="Times New Roman" pitchFamily="18" charset="0"/>
              <a:cs typeface="Times New Roman" pitchFamily="18" charset="0"/>
            </a:endParaRPr>
          </a:p>
          <a:p>
            <a:pPr xmlns:a="http://schemas.openxmlformats.org/drawingml/2006/main">
              <a:buNone/>
              <a:bidi/>
            </a:pPr>
            <a:r xmlns:a="http://schemas.openxmlformats.org/drawingml/2006/main">
              <a:rPr lang="ar" sz="6500" dirty="0">
                <a:latin typeface="Times New Roman" pitchFamily="18" charset="0"/>
                <a:cs typeface="Times New Roman" pitchFamily="18" charset="0"/>
              </a:rPr>
              <a:t>4. قاتل للحيوانات المنوية</a:t>
            </a:r>
            <a:endParaRPr xmlns:a="http://schemas.openxmlformats.org/drawingml/2006/main" lang="en-US" sz="6500" dirty="0">
              <a:latin typeface="Times New Roman" pitchFamily="18" charset="0"/>
              <a:cs typeface="Times New Roman" pitchFamily="18" charset="0"/>
            </a:endParaRPr>
          </a:p>
          <a:p>
            <a:pPr xmlns:a="http://schemas.openxmlformats.org/drawingml/2006/main">
              <a:buNone/>
              <a:bidi/>
            </a:pPr>
            <a:r xmlns:a="http://schemas.openxmlformats.org/drawingml/2006/main">
              <a:rPr lang="ar" sz="6500" dirty="0">
                <a:latin typeface="Times New Roman" pitchFamily="18" charset="0"/>
                <a:cs typeface="Times New Roman" pitchFamily="18" charset="0"/>
              </a:rPr>
              <a:t>5. اللولب الرحمي</a:t>
            </a:r>
            <a:endParaRPr xmlns:a="http://schemas.openxmlformats.org/drawingml/2006/main" lang="en-US" sz="6500" dirty="0">
              <a:latin typeface="Times New Roman" pitchFamily="18" charset="0"/>
              <a:cs typeface="Times New Roman" pitchFamily="18" charset="0"/>
            </a:endParaRPr>
          </a:p>
          <a:p>
            <a:pPr xmlns:a="http://schemas.openxmlformats.org/drawingml/2006/main">
              <a:buNone/>
              <a:bidi/>
            </a:pPr>
            <a:r xmlns:a="http://schemas.openxmlformats.org/drawingml/2006/main">
              <a:rPr lang="ar" sz="6500"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47800"/>
          </a:xfrm>
        </p:spPr>
        <p:txBody>
          <a:bodyPr>
            <a:normAutofit/>
          </a:bodyPr>
          <a:lstStyle/>
          <a:p>
            <a:pPr xmlns:a="http://schemas.openxmlformats.org/drawingml/2006/main" algn="ctr">
              <a:bidi/>
            </a:pPr>
            <a:r xmlns:a="http://schemas.openxmlformats.org/drawingml/2006/main">
              <a:rPr lang="ar" sz="6000" b="1" dirty="0">
                <a:solidFill>
                  <a:srgbClr val="C00000"/>
                </a:solidFill>
                <a:latin typeface="Times New Roman" pitchFamily="18" charset="0"/>
                <a:cs typeface="Times New Roman" pitchFamily="18" charset="0"/>
              </a:rPr>
              <a:t>1-الواقي الذكري</a:t>
            </a:r>
          </a:p>
        </p:txBody>
      </p:sp>
      <p:sp>
        <p:nvSpPr>
          <p:cNvPr id="3" name="Content Placeholder 2"/>
          <p:cNvSpPr>
            <a:spLocks noGrp="1"/>
          </p:cNvSpPr>
          <p:nvPr>
            <p:ph idx="1"/>
          </p:nvPr>
        </p:nvSpPr>
        <p:spPr>
          <a:xfrm>
            <a:off x="0" y="1447800"/>
            <a:ext cx="12192000" cy="5410200"/>
          </a:xfrm>
        </p:spPr>
        <p:txBody>
          <a:bodyPr>
            <a:normAutofit fontScale="92500" lnSpcReduction="20000"/>
          </a:bodyPr>
          <a:lstStyle/>
          <a:p>
            <a:pPr xmlns:a="http://schemas.openxmlformats.org/drawingml/2006/main">
              <a:lnSpc>
                <a:spcPct val="120000"/>
              </a:lnSpc>
              <a:buFont typeface="Wingdings" pitchFamily="2" charset="2"/>
              <a:buChar char="§"/>
              <a:bidi/>
            </a:pPr>
            <a:r xmlns:a="http://schemas.openxmlformats.org/drawingml/2006/main">
              <a:rPr lang="ar" sz="5600" dirty="0">
                <a:latin typeface="Times New Roman" pitchFamily="18" charset="0"/>
                <a:cs typeface="Times New Roman" pitchFamily="18" charset="0"/>
              </a:rPr>
              <a:t>غلاف رقيق من اللاتكس أو البلاستيك يستخدمه الرجل لاحتجاز الحيوانات المنوية.</a:t>
            </a:r>
          </a:p>
          <a:p>
            <a:pPr xmlns:a="http://schemas.openxmlformats.org/drawingml/2006/main">
              <a:lnSpc>
                <a:spcPct val="120000"/>
              </a:lnSpc>
              <a:buFont typeface="Wingdings" pitchFamily="2" charset="2"/>
              <a:buChar char="§"/>
              <a:bidi/>
            </a:pPr>
            <a:r xmlns:a="http://schemas.openxmlformats.org/drawingml/2006/main">
              <a:rPr lang="ar" sz="5600" dirty="0">
                <a:latin typeface="Times New Roman" pitchFamily="18" charset="0"/>
                <a:cs typeface="Times New Roman" pitchFamily="18" charset="0"/>
              </a:rPr>
              <a:t>الفعالية: 94%-98% .</a:t>
            </a:r>
          </a:p>
          <a:p>
            <a:pPr xmlns:a="http://schemas.openxmlformats.org/drawingml/2006/main">
              <a:lnSpc>
                <a:spcPct val="120000"/>
              </a:lnSpc>
              <a:buFont typeface="Wingdings" pitchFamily="2" charset="2"/>
              <a:buChar char="§"/>
              <a:bidi/>
            </a:pPr>
            <a:r xmlns:a="http://schemas.openxmlformats.org/drawingml/2006/main">
              <a:rPr lang="ar" sz="5600" dirty="0">
                <a:latin typeface="Times New Roman" pitchFamily="18" charset="0"/>
                <a:cs typeface="Times New Roman" pitchFamily="18" charset="0"/>
              </a:rPr>
              <a:t> </a:t>
            </a:r>
            <a:r xmlns:a="http://schemas.openxmlformats.org/drawingml/2006/main">
              <a:rPr lang="ar" sz="5600" b="1" u="sng" dirty="0">
                <a:latin typeface="Times New Roman" pitchFamily="18" charset="0"/>
                <a:cs typeface="Times New Roman" pitchFamily="18" charset="0"/>
              </a:rPr>
              <a:t>المميزات </a:t>
            </a:r>
            <a:r xmlns:a="http://schemas.openxmlformats.org/drawingml/2006/main">
              <a:rPr lang="ar" sz="5600" dirty="0">
                <a:latin typeface="Times New Roman" pitchFamily="18" charset="0"/>
                <a:cs typeface="Times New Roman" pitchFamily="18" charset="0"/>
              </a:rPr>
              <a:t>:</a:t>
            </a:r>
          </a:p>
          <a:p>
            <a:pPr xmlns:a="http://schemas.openxmlformats.org/drawingml/2006/main">
              <a:lnSpc>
                <a:spcPct val="120000"/>
              </a:lnSpc>
              <a:buFont typeface="Wingdings" pitchFamily="2" charset="2"/>
              <a:buChar char="§"/>
              <a:bidi/>
            </a:pPr>
            <a:r xmlns:a="http://schemas.openxmlformats.org/drawingml/2006/main">
              <a:rPr lang="ar" sz="5600" dirty="0">
                <a:latin typeface="Times New Roman" pitchFamily="18" charset="0"/>
                <a:cs typeface="Times New Roman" pitchFamily="18" charset="0"/>
              </a:rPr>
              <a:t>الحماية من الأمراض المنقولة جنسيا</a:t>
            </a:r>
          </a:p>
          <a:p>
            <a:endParaRPr lang="en-US"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2" y="0"/>
            <a:ext cx="11857220" cy="1447800"/>
          </a:xfrm>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2-الواقي الأنثوي ( </a:t>
            </a:r>
            <a:r xmlns:a="http://schemas.openxmlformats.org/drawingml/2006/main">
              <a:rPr lang="ar" sz="5400" b="1" dirty="0" err="1">
                <a:solidFill>
                  <a:srgbClr val="C00000"/>
                </a:solidFill>
                <a:latin typeface="Times New Roman" pitchFamily="18" charset="0"/>
                <a:cs typeface="Times New Roman" pitchFamily="18" charset="0"/>
              </a:rPr>
              <a:t>فيميدوم </a:t>
            </a:r>
            <a:r xmlns:a="http://schemas.openxmlformats.org/drawingml/2006/main">
              <a:rPr lang="ar" sz="5400" b="1" dirty="0">
                <a:solidFill>
                  <a:srgbClr val="C00000"/>
                </a:solidFill>
                <a:latin typeface="Times New Roman" pitchFamily="18" charset="0"/>
                <a:cs typeface="Times New Roman" pitchFamily="18" charset="0"/>
              </a:rPr>
              <a:t>)</a:t>
            </a:r>
          </a:p>
        </p:txBody>
      </p:sp>
      <p:sp>
        <p:nvSpPr>
          <p:cNvPr id="3" name="Content Placeholder 2"/>
          <p:cNvSpPr>
            <a:spLocks noGrp="1"/>
          </p:cNvSpPr>
          <p:nvPr>
            <p:ph idx="1"/>
          </p:nvPr>
        </p:nvSpPr>
        <p:spPr>
          <a:xfrm>
            <a:off x="-1" y="1600200"/>
            <a:ext cx="12037103" cy="5257800"/>
          </a:xfrm>
        </p:spPr>
        <p:txBody>
          <a:bodyPr>
            <a:noAutofit/>
          </a:bodyPr>
          <a:lstStyle/>
          <a:p>
            <a:pPr xmlns:a="http://schemas.openxmlformats.org/drawingml/2006/main">
              <a:lnSpc>
                <a:spcPct val="110000"/>
              </a:lnSpc>
              <a:buFont typeface="Wingdings" pitchFamily="2" charset="2"/>
              <a:buChar char="§"/>
              <a:bidi/>
            </a:pPr>
            <a:r xmlns:a="http://schemas.openxmlformats.org/drawingml/2006/main">
              <a:rPr lang="ar" sz="4000" dirty="0">
                <a:latin typeface="Times New Roman" pitchFamily="18" charset="0"/>
                <a:cs typeface="Times New Roman" pitchFamily="18" charset="0"/>
              </a:rPr>
              <a:t>غلاف رقيق من مادة البولي يوريثين يوضع داخل المهبل لإيقاف الحيوانات المنوية</a:t>
            </a:r>
          </a:p>
          <a:p>
            <a:pPr xmlns:a="http://schemas.openxmlformats.org/drawingml/2006/main">
              <a:lnSpc>
                <a:spcPct val="11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الفعالية: 95%</a:t>
            </a:r>
          </a:p>
          <a:p>
            <a:pPr xmlns:a="http://schemas.openxmlformats.org/drawingml/2006/main" marL="0" indent="0">
              <a:lnSpc>
                <a:spcPct val="110000"/>
              </a:lnSpc>
              <a:buNone/>
              <a:bidi/>
            </a:pPr>
            <a:r xmlns:a="http://schemas.openxmlformats.org/drawingml/2006/main">
              <a:rPr lang="ar" sz="4000" b="1" dirty="0">
                <a:latin typeface="Times New Roman" pitchFamily="18" charset="0"/>
                <a:cs typeface="Times New Roman" pitchFamily="18" charset="0"/>
              </a:rPr>
              <a:t>المميزات </a:t>
            </a:r>
            <a:r xmlns:a="http://schemas.openxmlformats.org/drawingml/2006/main">
              <a:rPr lang="ar" sz="4000" dirty="0">
                <a:latin typeface="Times New Roman" pitchFamily="18" charset="0"/>
                <a:cs typeface="Times New Roman" pitchFamily="18" charset="0"/>
              </a:rPr>
              <a:t>:</a:t>
            </a:r>
          </a:p>
          <a:p>
            <a:pPr xmlns:a="http://schemas.openxmlformats.org/drawingml/2006/main">
              <a:lnSpc>
                <a:spcPct val="11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الحماية من الأمراض المنقولة جنسياً، بما في ذلك فيروس نقص المناعة البشرية/الإيدز.</a:t>
            </a:r>
          </a:p>
          <a:p>
            <a:pPr>
              <a:lnSpc>
                <a:spcPct val="110000"/>
              </a:lnSpc>
            </a:pPr>
            <a:endParaRPr lang="en-US" sz="4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47800"/>
          </a:xfrm>
        </p:spPr>
        <p:txBody>
          <a:bodyPr>
            <a:normAutofit/>
          </a:bodyPr>
          <a:lstStyle/>
          <a:p>
            <a:r xmlns:a="http://schemas.openxmlformats.org/drawingml/2006/main">
              <a:rPr lang="ar" sz="5400" b="1" dirty="0">
                <a:solidFill>
                  <a:srgbClr val="C00000"/>
                </a:solidFill>
                <a:latin typeface="Times New Roman" pitchFamily="18" charset="0"/>
                <a:cs typeface="Times New Roman" pitchFamily="18" charset="0"/>
              </a:rPr>
              <a:t>3- الحجاب الحاجز/غطاء عنق الرحم</a:t>
            </a:r>
          </a:p>
        </p:txBody>
      </p:sp>
      <p:sp>
        <p:nvSpPr>
          <p:cNvPr id="3" name="Content Placeholder 2"/>
          <p:cNvSpPr>
            <a:spLocks noGrp="1"/>
          </p:cNvSpPr>
          <p:nvPr>
            <p:ph idx="1"/>
          </p:nvPr>
        </p:nvSpPr>
        <p:spPr>
          <a:xfrm>
            <a:off x="209861" y="1600200"/>
            <a:ext cx="11692329" cy="5257800"/>
          </a:xfrm>
        </p:spPr>
        <p:txBody>
          <a:bodyPr>
            <a:normAutofit fontScale="85000" lnSpcReduction="20000"/>
          </a:bodyPr>
          <a:lstStyle/>
          <a:p>
            <a:pPr xmlns:a="http://schemas.openxmlformats.org/drawingml/2006/main">
              <a:lnSpc>
                <a:spcPct val="120000"/>
              </a:lnSpc>
              <a:buFont typeface="Wingdings" pitchFamily="2" charset="2"/>
              <a:buChar char="q"/>
              <a:bidi/>
            </a:pPr>
            <a:r xmlns:a="http://schemas.openxmlformats.org/drawingml/2006/main">
              <a:rPr lang="ar" sz="7000" dirty="0">
                <a:latin typeface="Times New Roman" pitchFamily="18" charset="0"/>
                <a:cs typeface="Times New Roman" pitchFamily="18" charset="0"/>
              </a:rPr>
              <a:t>هي عبارة عن قبة مطاطية يتم تركيبها فوق عنق الرحم.</a:t>
            </a:r>
          </a:p>
          <a:p>
            <a:pPr xmlns:a="http://schemas.openxmlformats.org/drawingml/2006/main">
              <a:lnSpc>
                <a:spcPct val="120000"/>
              </a:lnSpc>
              <a:buFont typeface="Wingdings" pitchFamily="2" charset="2"/>
              <a:buChar char="q"/>
              <a:bidi/>
            </a:pPr>
            <a:r xmlns:a="http://schemas.openxmlformats.org/drawingml/2006/main">
              <a:rPr lang="ar" sz="7000" dirty="0">
                <a:latin typeface="Times New Roman" pitchFamily="18" charset="0"/>
                <a:cs typeface="Times New Roman" pitchFamily="18" charset="0"/>
              </a:rPr>
              <a:t>ويعمل كحاجز يمنع وصول الحيوانات المنوية إلى الرحم.</a:t>
            </a:r>
          </a:p>
          <a:p>
            <a:pPr xmlns:a="http://schemas.openxmlformats.org/drawingml/2006/main">
              <a:lnSpc>
                <a:spcPct val="120000"/>
              </a:lnSpc>
              <a:buFont typeface="Wingdings" pitchFamily="2" charset="2"/>
              <a:buChar char="q"/>
              <a:bidi/>
            </a:pPr>
            <a:r xmlns:a="http://schemas.openxmlformats.org/drawingml/2006/main">
              <a:rPr lang="ar" sz="7000" dirty="0">
                <a:latin typeface="Times New Roman" pitchFamily="18" charset="0"/>
                <a:cs typeface="Times New Roman" pitchFamily="18" charset="0"/>
              </a:rPr>
              <a:t>الفعالية: 92%-96%</a:t>
            </a:r>
          </a:p>
          <a:p>
            <a:pPr>
              <a:buNone/>
            </a:pPr>
            <a:endParaRPr lang="en-US" sz="73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47800"/>
          </a:xfrm>
        </p:spPr>
        <p:txBody>
          <a:bodyPr>
            <a:normAutofit/>
          </a:bodyPr>
          <a:lstStyle/>
          <a:p>
            <a:r xmlns:a="http://schemas.openxmlformats.org/drawingml/2006/main">
              <a:rPr lang="ar" sz="6600" b="1" dirty="0">
                <a:solidFill>
                  <a:srgbClr val="C00000"/>
                </a:solidFill>
                <a:latin typeface="Times New Roman" pitchFamily="18" charset="0"/>
                <a:cs typeface="Times New Roman" pitchFamily="18" charset="0"/>
              </a:rPr>
              <a:t>4- مبيدات الحيوانات المنوية:</a:t>
            </a:r>
          </a:p>
        </p:txBody>
      </p:sp>
      <p:sp>
        <p:nvSpPr>
          <p:cNvPr id="3" name="Content Placeholder 2"/>
          <p:cNvSpPr>
            <a:spLocks noGrp="1"/>
          </p:cNvSpPr>
          <p:nvPr>
            <p:ph idx="1"/>
          </p:nvPr>
        </p:nvSpPr>
        <p:spPr>
          <a:xfrm>
            <a:off x="-1" y="1600200"/>
            <a:ext cx="12037103" cy="5257800"/>
          </a:xfrm>
        </p:spPr>
        <p:txBody>
          <a:bodyPr>
            <a:normAutofit fontScale="70000" lnSpcReduction="20000"/>
          </a:bodyPr>
          <a:lstStyle/>
          <a:p>
            <a:pPr xmlns:a="http://schemas.openxmlformats.org/drawingml/2006/main">
              <a:lnSpc>
                <a:spcPct val="120000"/>
              </a:lnSpc>
              <a:bidi/>
            </a:pPr>
            <a:r xmlns:a="http://schemas.openxmlformats.org/drawingml/2006/main">
              <a:rPr lang="ar" sz="6600" dirty="0">
                <a:latin typeface="Times New Roman" pitchFamily="18" charset="0"/>
                <a:cs typeface="Times New Roman" pitchFamily="18" charset="0"/>
              </a:rPr>
              <a:t>تحتوي الكريمات والمواد الهلامية على مادة كيميائية تقتل الحيوانات المنوية.</a:t>
            </a:r>
          </a:p>
          <a:p>
            <a:pPr xmlns:a="http://schemas.openxmlformats.org/drawingml/2006/main">
              <a:lnSpc>
                <a:spcPct val="120000"/>
              </a:lnSpc>
              <a:bidi/>
            </a:pPr>
            <a:r xmlns:a="http://schemas.openxmlformats.org/drawingml/2006/main">
              <a:rPr lang="ar" sz="6600" dirty="0">
                <a:latin typeface="Times New Roman" pitchFamily="18" charset="0"/>
                <a:cs typeface="Times New Roman" pitchFamily="18" charset="0"/>
              </a:rPr>
              <a:t>زيادة فعالية بعض وسائل منع الحمل الحاجزة مثل الحجاب الحاجز.</a:t>
            </a:r>
          </a:p>
          <a:p>
            <a:pPr xmlns:a="http://schemas.openxmlformats.org/drawingml/2006/main">
              <a:lnSpc>
                <a:spcPct val="120000"/>
              </a:lnSpc>
              <a:bidi/>
            </a:pPr>
            <a:r xmlns:a="http://schemas.openxmlformats.org/drawingml/2006/main">
              <a:rPr lang="ar" sz="6600" dirty="0">
                <a:latin typeface="Times New Roman" pitchFamily="18" charset="0"/>
                <a:cs typeface="Times New Roman" pitchFamily="18" charset="0"/>
              </a:rPr>
              <a:t>لا توفر وسائل منع الحمل الموثوقة عند استخدامها بمفردها</a:t>
            </a:r>
          </a:p>
          <a:p>
            <a:pPr>
              <a:buNone/>
            </a:pPr>
            <a:endParaRPr lang="en-US" sz="65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47800"/>
          </a:xfrm>
        </p:spPr>
        <p:txBody>
          <a:bodyPr>
            <a:normAutofit/>
          </a:bodyPr>
          <a:lstStyle/>
          <a:p>
            <a:r xmlns:a="http://schemas.openxmlformats.org/drawingml/2006/main">
              <a:rPr lang="ar" sz="5400" b="1" dirty="0">
                <a:solidFill>
                  <a:srgbClr val="C00000"/>
                </a:solidFill>
                <a:latin typeface="Times New Roman" pitchFamily="18" charset="0"/>
                <a:cs typeface="Times New Roman" pitchFamily="18" charset="0"/>
              </a:rPr>
              <a:t>5. اللولب الرحمي</a:t>
            </a: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259174"/>
            <a:ext cx="12037103" cy="5598826"/>
          </a:xfrm>
        </p:spPr>
        <p:txBody>
          <a:bodyPr>
            <a:normAutofit fontScale="55000" lnSpcReduction="20000"/>
          </a:bodyPr>
          <a:lstStyle/>
          <a:p>
            <a:pPr xmlns:a="http://schemas.openxmlformats.org/drawingml/2006/main">
              <a:lnSpc>
                <a:spcPct val="120000"/>
              </a:lnSpc>
              <a:buFont typeface="Wingdings" pitchFamily="2" charset="2"/>
              <a:buChar char="§"/>
              <a:bidi/>
            </a:pPr>
            <a:r xmlns:a="http://schemas.openxmlformats.org/drawingml/2006/main">
              <a:rPr lang="ar" sz="6600" dirty="0">
                <a:latin typeface="Times New Roman" pitchFamily="18" charset="0"/>
                <a:cs typeface="Times New Roman" pitchFamily="18" charset="0"/>
              </a:rPr>
              <a:t>جهاز صغير مصنوع من البلاستيك والنحاس، عادة ما يكون على شكل حرف "T"، يتم تركيبه في الرحم بواسطة الطبيب باستخدام إجراء بسيط.</a:t>
            </a:r>
          </a:p>
          <a:p>
            <a:pPr xmlns:a="http://schemas.openxmlformats.org/drawingml/2006/main">
              <a:lnSpc>
                <a:spcPct val="120000"/>
              </a:lnSpc>
              <a:buFont typeface="Wingdings" pitchFamily="2" charset="2"/>
              <a:buChar char="§"/>
              <a:bidi/>
            </a:pPr>
            <a:r xmlns:a="http://schemas.openxmlformats.org/drawingml/2006/main">
              <a:rPr lang="ar" sz="6600" dirty="0">
                <a:latin typeface="Times New Roman" pitchFamily="18" charset="0"/>
                <a:cs typeface="Times New Roman" pitchFamily="18" charset="0"/>
              </a:rPr>
              <a:t>يعمل عن طريق منع البويضة من الاستقرار في الرحم.</a:t>
            </a:r>
          </a:p>
          <a:p>
            <a:pPr xmlns:a="http://schemas.openxmlformats.org/drawingml/2006/main">
              <a:lnSpc>
                <a:spcPct val="120000"/>
              </a:lnSpc>
              <a:buFont typeface="Wingdings" pitchFamily="2" charset="2"/>
              <a:buChar char="§"/>
              <a:bidi/>
            </a:pPr>
            <a:r xmlns:a="http://schemas.openxmlformats.org/drawingml/2006/main">
              <a:rPr lang="ar" sz="6600" dirty="0">
                <a:latin typeface="Times New Roman" pitchFamily="18" charset="0"/>
                <a:cs typeface="Times New Roman" pitchFamily="18" charset="0"/>
              </a:rPr>
              <a:t>يمكن أن يبقى اللولب في مكانه لمدة خمس سنوات - وأحيانًا لمدة 10 سنوات.</a:t>
            </a:r>
          </a:p>
          <a:p>
            <a:pPr xmlns:a="http://schemas.openxmlformats.org/drawingml/2006/main" marL="0" indent="0">
              <a:lnSpc>
                <a:spcPct val="120000"/>
              </a:lnSpc>
              <a:buNone/>
              <a:bidi/>
            </a:pPr>
            <a:r xmlns:a="http://schemas.openxmlformats.org/drawingml/2006/main">
              <a:rPr lang="ar" sz="6600" b="1" dirty="0">
                <a:latin typeface="Times New Roman" pitchFamily="18" charset="0"/>
                <a:cs typeface="Times New Roman" pitchFamily="18" charset="0"/>
              </a:rPr>
              <a:t>الفعالية: 98%-99%.</a:t>
            </a:r>
          </a:p>
          <a:p>
            <a:pPr xmlns:a="http://schemas.openxmlformats.org/drawingml/2006/main" marL="0" indent="0">
              <a:lnSpc>
                <a:spcPct val="120000"/>
              </a:lnSpc>
              <a:buNone/>
              <a:bidi/>
            </a:pPr>
            <a:r xmlns:a="http://schemas.openxmlformats.org/drawingml/2006/main">
              <a:rPr lang="ar" sz="6600" b="1" dirty="0">
                <a:latin typeface="Times New Roman" pitchFamily="18" charset="0"/>
                <a:cs typeface="Times New Roman" pitchFamily="18" charset="0"/>
              </a:rPr>
              <a:t>المميزات: </a:t>
            </a:r>
            <a:r xmlns:a="http://schemas.openxmlformats.org/drawingml/2006/main">
              <a:rPr lang="ar" sz="6600" dirty="0">
                <a:latin typeface="Times New Roman" pitchFamily="18" charset="0"/>
                <a:cs typeface="Times New Roman" pitchFamily="18" charset="0"/>
              </a:rPr>
              <a:t>يدوم لفترة طويلة</a:t>
            </a:r>
          </a:p>
          <a:p>
            <a:pPr xmlns:a="http://schemas.openxmlformats.org/drawingml/2006/main" marL="0" indent="0">
              <a:lnSpc>
                <a:spcPct val="120000"/>
              </a:lnSpc>
              <a:buNone/>
              <a:bidi/>
            </a:pPr>
            <a:r xmlns:a="http://schemas.openxmlformats.org/drawingml/2006/main">
              <a:rPr lang="ar" sz="6600" b="1" dirty="0">
                <a:latin typeface="Times New Roman" pitchFamily="18" charset="0"/>
                <a:cs typeface="Times New Roman" pitchFamily="18" charset="0"/>
              </a:rPr>
              <a:t>السلبيات: </a:t>
            </a:r>
            <a:r xmlns:a="http://schemas.openxmlformats.org/drawingml/2006/main">
              <a:rPr lang="ar" sz="6600" dirty="0">
                <a:latin typeface="Times New Roman" pitchFamily="18" charset="0"/>
                <a:cs typeface="Times New Roman" pitchFamily="18" charset="0"/>
              </a:rPr>
              <a:t>قد يسبب فترات أكثر ثقلًا وألمًا.</a:t>
            </a:r>
          </a:p>
          <a:p>
            <a:pPr>
              <a:lnSpc>
                <a:spcPct val="120000"/>
              </a:lnSpc>
              <a:buFont typeface="Wingdings" pitchFamily="2" charset="2"/>
              <a:buChar char="§"/>
            </a:pPr>
            <a:endParaRPr lang="en-US" sz="66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BC6BADD4-5357-66C5-0196-108D1AE147E9}"/>
              </a:ext>
            </a:extLst>
          </p:cNvPr>
          <p:cNvPicPr>
            <a:picLocks noChangeAspect="1"/>
          </p:cNvPicPr>
          <p:nvPr/>
        </p:nvPicPr>
        <p:blipFill>
          <a:blip r:embed="rId2"/>
          <a:stretch>
            <a:fillRect/>
          </a:stretch>
        </p:blipFill>
        <p:spPr>
          <a:xfrm>
            <a:off x="10473128" y="2342214"/>
            <a:ext cx="1653915" cy="34327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37102" cy="1905000"/>
          </a:xfrm>
        </p:spPr>
        <p:txBody>
          <a:bodyPr>
            <a:noAutofit/>
          </a:bodyPr>
          <a:lstStyle/>
          <a:p>
            <a:pPr xmlns:a="http://schemas.openxmlformats.org/drawingml/2006/main" algn="ctr">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ج) </a:t>
            </a:r>
            <a:r xmlns:a="http://schemas.openxmlformats.org/drawingml/2006/main">
              <a:rPr lang="ar" sz="6600" b="1" dirty="0">
                <a:solidFill>
                  <a:srgbClr val="C00000"/>
                </a:solidFill>
                <a:latin typeface="Times New Roman" pitchFamily="18" charset="0"/>
                <a:cs typeface="Times New Roman" pitchFamily="18" charset="0"/>
              </a:rPr>
              <a:t>وسائل تنظيم الأسرة الهرمونية</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9902" y="2278504"/>
            <a:ext cx="11707318" cy="4579495"/>
          </a:xfrm>
        </p:spPr>
        <p:txBody>
          <a:bodyPr>
            <a:normAutofit/>
          </a:bodyPr>
          <a:lstStyle/>
          <a:p>
            <a:pPr xmlns:a="http://schemas.openxmlformats.org/drawingml/2006/main" marL="514350" indent="-514350">
              <a:buFont typeface="+mj-lt"/>
              <a:buAutoNum type="arabicPeriod"/>
              <a:bidi/>
            </a:pPr>
            <a:r xmlns:a="http://schemas.openxmlformats.org/drawingml/2006/main">
              <a:rPr lang="ar" sz="5400" dirty="0">
                <a:latin typeface="Times New Roman" pitchFamily="18" charset="0"/>
                <a:cs typeface="Times New Roman" pitchFamily="18" charset="0"/>
              </a:rPr>
              <a:t>رقعة جلدية</a:t>
            </a:r>
            <a:endParaRPr xmlns:a="http://schemas.openxmlformats.org/drawingml/2006/main" lang="en-US" sz="54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5400" dirty="0">
                <a:latin typeface="Times New Roman" pitchFamily="18" charset="0"/>
                <a:cs typeface="Times New Roman" pitchFamily="18" charset="0"/>
              </a:rPr>
              <a:t>حبوب منع الحمل ( المركبة والصغيرة )</a:t>
            </a:r>
            <a:endParaRPr xmlns:a="http://schemas.openxmlformats.org/drawingml/2006/main" lang="en-US" sz="54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5400" dirty="0">
                <a:latin typeface="Times New Roman" pitchFamily="18" charset="0"/>
                <a:cs typeface="Times New Roman" pitchFamily="18" charset="0"/>
              </a:rPr>
              <a:t>حقن</a:t>
            </a:r>
            <a:endParaRPr xmlns:a="http://schemas.openxmlformats.org/drawingml/2006/main" lang="en-US" sz="54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5400" dirty="0">
                <a:latin typeface="Times New Roman" pitchFamily="18" charset="0"/>
                <a:cs typeface="Times New Roman" pitchFamily="18" charset="0"/>
              </a:rPr>
              <a:t>زرع</a:t>
            </a:r>
            <a:endParaRPr xmlns:a="http://schemas.openxmlformats.org/drawingml/2006/main" lang="en-US" sz="5400" dirty="0">
              <a:latin typeface="Times New Roman" pitchFamily="18" charset="0"/>
              <a:cs typeface="Times New Roman" pitchFamily="18" charset="0"/>
            </a:endParaRPr>
          </a:p>
          <a:p>
            <a:pPr marL="514350" indent="-514350">
              <a:buNone/>
            </a:pPr>
            <a:endParaRPr lang="en-US" sz="5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70D61FFB-9909-48C7-D771-E9910CD85E38}"/>
              </a:ext>
            </a:extLst>
          </p:cNvPr>
          <p:cNvPicPr>
            <a:picLocks noChangeAspect="1"/>
          </p:cNvPicPr>
          <p:nvPr/>
        </p:nvPicPr>
        <p:blipFill>
          <a:blip r:embed="rId2"/>
          <a:stretch>
            <a:fillRect/>
          </a:stretch>
        </p:blipFill>
        <p:spPr>
          <a:xfrm>
            <a:off x="7132411" y="4568251"/>
            <a:ext cx="4724809" cy="215256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905000"/>
          </a:xfrm>
        </p:spPr>
        <p:txBody>
          <a:bodyPr>
            <a:noAutofit/>
          </a:bodyPr>
          <a:lstStyle/>
          <a:p>
            <a:r xmlns:a="http://schemas.openxmlformats.org/drawingml/2006/main">
              <a:rPr lang="ar" sz="5400" b="1" dirty="0">
                <a:solidFill>
                  <a:srgbClr val="C00000"/>
                </a:solidFill>
                <a:latin typeface="Times New Roman" pitchFamily="18" charset="0"/>
                <a:cs typeface="Times New Roman" pitchFamily="18" charset="0"/>
              </a:rPr>
              <a:t>1- رقعة جلدية لمنع الحمل</a:t>
            </a:r>
          </a:p>
        </p:txBody>
      </p:sp>
      <p:sp>
        <p:nvSpPr>
          <p:cNvPr id="3" name="Content Placeholder 2"/>
          <p:cNvSpPr>
            <a:spLocks noGrp="1"/>
          </p:cNvSpPr>
          <p:nvPr>
            <p:ph idx="1"/>
          </p:nvPr>
        </p:nvSpPr>
        <p:spPr>
          <a:xfrm>
            <a:off x="0" y="1600200"/>
            <a:ext cx="12192000" cy="5257800"/>
          </a:xfrm>
        </p:spPr>
        <p:txBody>
          <a:bodyPr>
            <a:normAutofit fontScale="55000" lnSpcReduction="20000"/>
          </a:bodyPr>
          <a:lstStyle/>
          <a:p>
            <a:pPr xmlns:a="http://schemas.openxmlformats.org/drawingml/2006/main">
              <a:lnSpc>
                <a:spcPct val="120000"/>
              </a:lnSpc>
              <a:buFont typeface="Wingdings" panose="05000000000000000000" pitchFamily="2" charset="2"/>
              <a:buChar char="§"/>
              <a:bidi/>
            </a:pPr>
            <a:r xmlns:a="http://schemas.openxmlformats.org/drawingml/2006/main">
              <a:rPr lang="ar" sz="5800" dirty="0">
                <a:latin typeface="Times New Roman" pitchFamily="18" charset="0"/>
                <a:cs typeface="Times New Roman" pitchFamily="18" charset="0"/>
              </a:rPr>
              <a:t>يبدو مثل ضمادة مربعة.</a:t>
            </a:r>
          </a:p>
          <a:p>
            <a:pPr xmlns:a="http://schemas.openxmlformats.org/drawingml/2006/main">
              <a:lnSpc>
                <a:spcPct val="120000"/>
              </a:lnSpc>
              <a:buFont typeface="Wingdings" panose="05000000000000000000" pitchFamily="2" charset="2"/>
              <a:buChar char="§"/>
              <a:bidi/>
            </a:pPr>
            <a:r xmlns:a="http://schemas.openxmlformats.org/drawingml/2006/main">
              <a:rPr lang="ar" sz="5800" dirty="0">
                <a:latin typeface="Times New Roman" pitchFamily="18" charset="0"/>
                <a:cs typeface="Times New Roman" pitchFamily="18" charset="0"/>
              </a:rPr>
              <a:t>يتم تطبيقه على البطن، والأرداف، والجزء العلوي من الذراع، أو الجزء العلوي من الجذع.</a:t>
            </a:r>
          </a:p>
          <a:p>
            <a:pPr xmlns:a="http://schemas.openxmlformats.org/drawingml/2006/main">
              <a:lnSpc>
                <a:spcPct val="120000"/>
              </a:lnSpc>
              <a:buFont typeface="Wingdings" panose="05000000000000000000" pitchFamily="2" charset="2"/>
              <a:buChar char="§"/>
              <a:bidi/>
            </a:pPr>
            <a:r xmlns:a="http://schemas.openxmlformats.org/drawingml/2006/main">
              <a:rPr lang="ar" sz="5800" dirty="0">
                <a:latin typeface="Times New Roman" pitchFamily="18" charset="0"/>
                <a:cs typeface="Times New Roman" pitchFamily="18" charset="0"/>
              </a:rPr>
              <a:t>يتم تغيير الرقعة كل أسبوع وفقًا لجدول زمني يتكون من 3 أسابيع تشغيل وأسبوع إجازة.</a:t>
            </a:r>
          </a:p>
          <a:p>
            <a:pPr xmlns:a="http://schemas.openxmlformats.org/drawingml/2006/main">
              <a:lnSpc>
                <a:spcPct val="120000"/>
              </a:lnSpc>
              <a:buFont typeface="Wingdings" panose="05000000000000000000" pitchFamily="2" charset="2"/>
              <a:buChar char="§"/>
              <a:bidi/>
            </a:pPr>
            <a:r xmlns:a="http://schemas.openxmlformats.org/drawingml/2006/main">
              <a:rPr lang="ar" sz="5800" dirty="0">
                <a:latin typeface="Times New Roman" pitchFamily="18" charset="0"/>
                <a:cs typeface="Times New Roman" pitchFamily="18" charset="0"/>
              </a:rPr>
              <a:t>يعمل عن طريق إطلاق مزيج من هرموني الإستروجين والبروجستين ببطء عبر الجلد. تعمل هذه الهرمونات على منع التبويض وتزيد من سماكة مخاط عنق الرحم، مما يخلق حاجزًا يمنع الحيوانات المنوية من دخول الرحم.</a:t>
            </a:r>
          </a:p>
          <a:p>
            <a:pPr xmlns:a="http://schemas.openxmlformats.org/drawingml/2006/main">
              <a:lnSpc>
                <a:spcPct val="120000"/>
              </a:lnSpc>
              <a:buFont typeface="Wingdings" panose="05000000000000000000" pitchFamily="2" charset="2"/>
              <a:buChar char="§"/>
              <a:bidi/>
            </a:pPr>
            <a:r xmlns:a="http://schemas.openxmlformats.org/drawingml/2006/main">
              <a:rPr lang="ar" sz="5800" dirty="0">
                <a:latin typeface="Times New Roman" pitchFamily="18" charset="0"/>
                <a:cs typeface="Times New Roman" pitchFamily="18" charset="0"/>
              </a:rPr>
              <a:t>الفعالية: تصل فعاليته إلى حوالي 99%</a:t>
            </a:r>
          </a:p>
          <a:p>
            <a:pPr marL="514350" indent="-514350">
              <a:buNone/>
            </a:pPr>
            <a:endParaRPr lang="en-US" sz="5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noAutofit/>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2- حبوب منع الحمل المركبة</a:t>
            </a:r>
          </a:p>
        </p:txBody>
      </p:sp>
      <p:sp>
        <p:nvSpPr>
          <p:cNvPr id="3" name="Content Placeholder 2"/>
          <p:cNvSpPr>
            <a:spLocks noGrp="1"/>
          </p:cNvSpPr>
          <p:nvPr>
            <p:ph idx="1"/>
          </p:nvPr>
        </p:nvSpPr>
        <p:spPr>
          <a:xfrm>
            <a:off x="0" y="1600200"/>
            <a:ext cx="12192000" cy="5257800"/>
          </a:xfrm>
        </p:spPr>
        <p:txBody>
          <a:bodyPr>
            <a:normAutofit fontScale="55000" lnSpcReduction="20000"/>
          </a:bodyPr>
          <a:lstStyle/>
          <a:p>
            <a:pPr xmlns:a="http://schemas.openxmlformats.org/drawingml/2006/main">
              <a:lnSpc>
                <a:spcPct val="110000"/>
              </a:lnSpc>
              <a:buFont typeface="Wingdings" panose="05000000000000000000" pitchFamily="2" charset="2"/>
              <a:buChar char="Ø"/>
              <a:bidi/>
            </a:pPr>
            <a:r xmlns:a="http://schemas.openxmlformats.org/drawingml/2006/main">
              <a:rPr lang="ar" sz="5400" dirty="0">
                <a:latin typeface="Times New Roman" pitchFamily="18" charset="0"/>
                <a:cs typeface="Times New Roman" pitchFamily="18" charset="0"/>
              </a:rPr>
              <a:t>النوع الأكثر شيوعا.</a:t>
            </a:r>
          </a:p>
          <a:p>
            <a:pPr xmlns:a="http://schemas.openxmlformats.org/drawingml/2006/main">
              <a:lnSpc>
                <a:spcPct val="110000"/>
              </a:lnSpc>
              <a:buFont typeface="Wingdings" panose="05000000000000000000" pitchFamily="2" charset="2"/>
              <a:buChar char="Ø"/>
              <a:bidi/>
            </a:pPr>
            <a:r xmlns:a="http://schemas.openxmlformats.org/drawingml/2006/main">
              <a:rPr lang="ar" sz="5400" dirty="0">
                <a:latin typeface="Times New Roman" pitchFamily="18" charset="0"/>
                <a:cs typeface="Times New Roman" pitchFamily="18" charset="0"/>
              </a:rPr>
              <a:t>يحتوي على هرمونين هما الاستروجين والبروجسترون اللذين يمنعان إطلاق البويضة.</a:t>
            </a:r>
          </a:p>
          <a:p>
            <a:pPr xmlns:a="http://schemas.openxmlformats.org/drawingml/2006/main">
              <a:lnSpc>
                <a:spcPct val="110000"/>
              </a:lnSpc>
              <a:buFont typeface="Wingdings" panose="05000000000000000000" pitchFamily="2" charset="2"/>
              <a:buChar char="Ø"/>
              <a:bidi/>
            </a:pPr>
            <a:r xmlns:a="http://schemas.openxmlformats.org/drawingml/2006/main">
              <a:rPr lang="ar" sz="5400" dirty="0">
                <a:latin typeface="Times New Roman" pitchFamily="18" charset="0"/>
                <a:cs typeface="Times New Roman" pitchFamily="18" charset="0"/>
              </a:rPr>
              <a:t>لا يمكن الاعتماد عليه إذا تم تناوله بعد 12 ساعة أو في حالة حدوث قيء وإسهال.</a:t>
            </a:r>
          </a:p>
          <a:p>
            <a:pPr xmlns:a="http://schemas.openxmlformats.org/drawingml/2006/main">
              <a:lnSpc>
                <a:spcPct val="110000"/>
              </a:lnSpc>
              <a:buFont typeface="Wingdings" panose="05000000000000000000" pitchFamily="2" charset="2"/>
              <a:buChar char="Ø"/>
              <a:bidi/>
            </a:pPr>
            <a:r xmlns:a="http://schemas.openxmlformats.org/drawingml/2006/main">
              <a:rPr lang="ar" sz="5400" dirty="0">
                <a:latin typeface="Times New Roman" pitchFamily="18" charset="0"/>
                <a:cs typeface="Times New Roman" pitchFamily="18" charset="0"/>
              </a:rPr>
              <a:t>يمكن لبعض الأدوية مثل المضادات الحيوية أن تؤثر على موثوقيتها.</a:t>
            </a:r>
          </a:p>
          <a:p>
            <a:pPr xmlns:a="http://schemas.openxmlformats.org/drawingml/2006/main">
              <a:lnSpc>
                <a:spcPct val="110000"/>
              </a:lnSpc>
              <a:buFont typeface="Wingdings" panose="05000000000000000000" pitchFamily="2" charset="2"/>
              <a:buChar char="Ø"/>
              <a:bidi/>
            </a:pPr>
            <a:r xmlns:a="http://schemas.openxmlformats.org/drawingml/2006/main">
              <a:rPr lang="ar" sz="5400" dirty="0">
                <a:latin typeface="Times New Roman" pitchFamily="18" charset="0"/>
                <a:cs typeface="Times New Roman" pitchFamily="18" charset="0"/>
              </a:rPr>
              <a:t>-الفعالية: 99%.</a:t>
            </a:r>
          </a:p>
          <a:p>
            <a:pPr xmlns:a="http://schemas.openxmlformats.org/drawingml/2006/main">
              <a:lnSpc>
                <a:spcPct val="110000"/>
              </a:lnSpc>
              <a:buFont typeface="Wingdings" panose="05000000000000000000" pitchFamily="2" charset="2"/>
              <a:buChar char="Ø"/>
              <a:bidi/>
            </a:pPr>
            <a:r xmlns:a="http://schemas.openxmlformats.org/drawingml/2006/main">
              <a:rPr lang="ar" sz="5400" b="1" u="sng" dirty="0">
                <a:latin typeface="Times New Roman" pitchFamily="18" charset="0"/>
                <a:cs typeface="Times New Roman" pitchFamily="18" charset="0"/>
              </a:rPr>
              <a:t>المميزات:</a:t>
            </a:r>
          </a:p>
          <a:p>
            <a:pPr xmlns:a="http://schemas.openxmlformats.org/drawingml/2006/main" marL="0" indent="0">
              <a:lnSpc>
                <a:spcPct val="110000"/>
              </a:lnSpc>
              <a:buNone/>
              <a:bidi/>
            </a:pPr>
            <a:r xmlns:a="http://schemas.openxmlformats.org/drawingml/2006/main">
              <a:rPr lang="ar" sz="5400" dirty="0">
                <a:latin typeface="Times New Roman" pitchFamily="18" charset="0"/>
                <a:cs typeface="Times New Roman" pitchFamily="18" charset="0"/>
              </a:rPr>
              <a:t>أ-تقليل متلازمة ما قبل الحيض وآلام الدورة الشهرية.</a:t>
            </a:r>
          </a:p>
          <a:p>
            <a:pPr xmlns:a="http://schemas.openxmlformats.org/drawingml/2006/main" marL="0" indent="0">
              <a:lnSpc>
                <a:spcPct val="110000"/>
              </a:lnSpc>
              <a:buNone/>
              <a:bidi/>
            </a:pPr>
            <a:r xmlns:a="http://schemas.openxmlformats.org/drawingml/2006/main">
              <a:rPr lang="ar" sz="5400" dirty="0">
                <a:latin typeface="Times New Roman" pitchFamily="18" charset="0"/>
                <a:cs typeface="Times New Roman" pitchFamily="18" charset="0"/>
              </a:rPr>
              <a:t>ب-الحماية من سرطان الرحم والمبيض.</a:t>
            </a:r>
          </a:p>
          <a:p>
            <a:pPr>
              <a:lnSpc>
                <a:spcPct val="110000"/>
              </a:lnSpc>
              <a:buFont typeface="Wingdings" panose="05000000000000000000" pitchFamily="2" charset="2"/>
              <a:buChar char="Ø"/>
            </a:pPr>
            <a:endParaRPr lang="en-US" sz="5400" dirty="0">
              <a:latin typeface="Times New Roman" pitchFamily="18" charset="0"/>
              <a:cs typeface="Times New Roman" pitchFamily="18" charset="0"/>
            </a:endParaRPr>
          </a:p>
          <a:p>
            <a:pPr marL="514350" indent="-514350">
              <a:buNone/>
            </a:pPr>
            <a:endParaRPr lang="en-US" sz="5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xmlns:a="http://schemas.openxmlformats.org/drawingml/2006/main">
              <a:rPr lang="en-GB"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طرق منع الحمل</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2191999" cy="5410200"/>
          </a:xfrm>
        </p:spPr>
        <p:txBody>
          <a:bodyPr>
            <a:normAutofit fontScale="92500" lnSpcReduction="20000"/>
          </a:bodyPr>
          <a:lstStyle/>
          <a:p>
            <a:pPr xmlns:a="http://schemas.openxmlformats.org/drawingml/2006/main">
              <a:lnSpc>
                <a:spcPct val="120000"/>
              </a:lnSpc>
              <a:bidi/>
            </a:pPr>
            <a:r xmlns:a="http://schemas.openxmlformats.org/drawingml/2006/main">
              <a:rPr lang="ar" sz="5600" dirty="0">
                <a:latin typeface="Times New Roman" pitchFamily="18" charset="0"/>
                <a:cs typeface="Times New Roman" pitchFamily="18" charset="0"/>
              </a:rPr>
              <a:t>هناك العديد من أنواع وسائل منع الحمل</a:t>
            </a:r>
          </a:p>
          <a:p>
            <a:pPr xmlns:a="http://schemas.openxmlformats.org/drawingml/2006/main">
              <a:lnSpc>
                <a:spcPct val="120000"/>
              </a:lnSpc>
              <a:bidi/>
            </a:pPr>
            <a:r xmlns:a="http://schemas.openxmlformats.org/drawingml/2006/main">
              <a:rPr lang="ar" sz="5600" dirty="0">
                <a:latin typeface="Times New Roman" pitchFamily="18" charset="0"/>
                <a:cs typeface="Times New Roman" pitchFamily="18" charset="0"/>
              </a:rPr>
              <a:t>لا توجد وسيلة لمنع الحمل فعالة تمامًا</a:t>
            </a:r>
          </a:p>
          <a:p>
            <a:pPr xmlns:a="http://schemas.openxmlformats.org/drawingml/2006/main">
              <a:lnSpc>
                <a:spcPct val="120000"/>
              </a:lnSpc>
              <a:bidi/>
            </a:pPr>
            <a:r xmlns:a="http://schemas.openxmlformats.org/drawingml/2006/main">
              <a:rPr lang="ar" sz="5600" dirty="0">
                <a:latin typeface="Times New Roman" pitchFamily="18" charset="0"/>
                <a:cs typeface="Times New Roman" pitchFamily="18" charset="0"/>
              </a:rPr>
              <a:t>كل طريقة لها مميزاتها وتناسب حالات خاصة واختيار وسائل منع الحمل يعتمد على احتياجات المريضة</a:t>
            </a:r>
          </a:p>
          <a:p>
            <a:endParaRPr lang="en-US" sz="5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11" y="0"/>
            <a:ext cx="11752289" cy="1905000"/>
          </a:xfrm>
        </p:spPr>
        <p:txBody>
          <a:bodyPr>
            <a:noAutofit/>
          </a:bodyPr>
          <a:lstStyle/>
          <a:p>
            <a:r xmlns:a="http://schemas.openxmlformats.org/drawingml/2006/main">
              <a:rPr lang="ar" sz="5400" b="1" dirty="0">
                <a:solidFill>
                  <a:srgbClr val="C00000"/>
                </a:solidFill>
                <a:latin typeface="Times New Roman" pitchFamily="18" charset="0"/>
                <a:cs typeface="Times New Roman" pitchFamily="18" charset="0"/>
              </a:rPr>
              <a:t>حبوب منع الحمل التي تحتوي على 3 بروجسترون فقط (حبوب منع الحمل الصغيرة)</a:t>
            </a:r>
          </a:p>
        </p:txBody>
      </p:sp>
      <p:sp>
        <p:nvSpPr>
          <p:cNvPr id="3" name="Content Placeholder 2"/>
          <p:cNvSpPr>
            <a:spLocks noGrp="1"/>
          </p:cNvSpPr>
          <p:nvPr>
            <p:ph idx="1"/>
          </p:nvPr>
        </p:nvSpPr>
        <p:spPr>
          <a:xfrm>
            <a:off x="-1" y="1600200"/>
            <a:ext cx="12192001" cy="5257800"/>
          </a:xfrm>
        </p:spPr>
        <p:txBody>
          <a:bodyPr>
            <a:normAutofit fontScale="55000" lnSpcReduction="20000"/>
          </a:bodyPr>
          <a:lstStyle/>
          <a:p>
            <a:pPr xmlns:a="http://schemas.openxmlformats.org/drawingml/2006/main">
              <a:lnSpc>
                <a:spcPct val="11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يحتوي فقط على هرمون البروجسترون</a:t>
            </a:r>
          </a:p>
          <a:p>
            <a:pPr xmlns:a="http://schemas.openxmlformats.org/drawingml/2006/main">
              <a:lnSpc>
                <a:spcPct val="11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يعمل عن طريق تكثيف مخاط عنق الرحم، والذي يعمل كحاجز لمنع الحيوانات المنوية من دخول الرحم</a:t>
            </a:r>
          </a:p>
          <a:p>
            <a:pPr xmlns:a="http://schemas.openxmlformats.org/drawingml/2006/main">
              <a:lnSpc>
                <a:spcPct val="110000"/>
              </a:lnSpc>
              <a:buFont typeface="Wingdings" panose="05000000000000000000" pitchFamily="2" charset="2"/>
              <a:buChar char="§"/>
              <a:bidi/>
            </a:pPr>
            <a:r xmlns:a="http://schemas.openxmlformats.org/drawingml/2006/main">
              <a:rPr lang="ar" sz="5400" dirty="0">
                <a:latin typeface="Times New Roman" pitchFamily="18" charset="0"/>
                <a:cs typeface="Times New Roman" pitchFamily="18" charset="0"/>
              </a:rPr>
              <a:t>يجعل بطانة الرحم أنحف، لمنع انغراس البويضة المخصبة.</a:t>
            </a:r>
          </a:p>
          <a:p>
            <a:pPr xmlns:a="http://schemas.openxmlformats.org/drawingml/2006/main">
              <a:lnSpc>
                <a:spcPct val="110000"/>
              </a:lnSpc>
              <a:bidi/>
            </a:pPr>
            <a:r xmlns:a="http://schemas.openxmlformats.org/drawingml/2006/main">
              <a:rPr lang="ar" sz="5400" b="1" dirty="0">
                <a:latin typeface="Times New Roman" pitchFamily="18" charset="0"/>
                <a:cs typeface="Times New Roman" pitchFamily="18" charset="0"/>
              </a:rPr>
              <a:t>فهو مفيد لـ:</a:t>
            </a:r>
          </a:p>
          <a:p>
            <a:pPr xmlns:a="http://schemas.openxmlformats.org/drawingml/2006/main">
              <a:lnSpc>
                <a:spcPct val="11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النساء المرضعات</a:t>
            </a:r>
          </a:p>
          <a:p>
            <a:pPr xmlns:a="http://schemas.openxmlformats.org/drawingml/2006/main">
              <a:lnSpc>
                <a:spcPct val="11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النساء الأكبر سنا،</a:t>
            </a:r>
          </a:p>
          <a:p>
            <a:pPr xmlns:a="http://schemas.openxmlformats.org/drawingml/2006/main">
              <a:lnSpc>
                <a:spcPct val="11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المدخنين</a:t>
            </a:r>
          </a:p>
          <a:p>
            <a:pPr xmlns:a="http://schemas.openxmlformats.org/drawingml/2006/main">
              <a:lnSpc>
                <a:spcPct val="110000"/>
              </a:lnSpc>
              <a:buFont typeface="Wingdings" panose="05000000000000000000" pitchFamily="2" charset="2"/>
              <a:buChar char="ü"/>
              <a:bidi/>
            </a:pPr>
            <a:r xmlns:a="http://schemas.openxmlformats.org/drawingml/2006/main">
              <a:rPr lang="ar" sz="5400" dirty="0">
                <a:latin typeface="Times New Roman" pitchFamily="18" charset="0"/>
                <a:cs typeface="Times New Roman" pitchFamily="18" charset="0"/>
              </a:rPr>
              <a:t>من لا يستطيع استخدام حبوب منع الحمل المركبة؟</a:t>
            </a:r>
          </a:p>
          <a:p>
            <a:pPr>
              <a:lnSpc>
                <a:spcPct val="110000"/>
              </a:lnSpc>
              <a:buNone/>
            </a:pPr>
            <a:endParaRPr lang="en-US" sz="5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5062" y="3837482"/>
            <a:ext cx="4472066" cy="30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0"/>
            <a:ext cx="11902190" cy="1109272"/>
          </a:xfrm>
        </p:spPr>
        <p:txBody>
          <a:bodyPr>
            <a:noAutofit/>
          </a:bodyPr>
          <a:lstStyle/>
          <a:p>
            <a:r xmlns:a="http://schemas.openxmlformats.org/drawingml/2006/main">
              <a:rPr lang="ar" sz="5400" b="1" dirty="0">
                <a:solidFill>
                  <a:srgbClr val="C00000"/>
                </a:solidFill>
                <a:latin typeface="Times New Roman" pitchFamily="18" charset="0"/>
                <a:cs typeface="Times New Roman" pitchFamily="18" charset="0"/>
              </a:rPr>
              <a:t>حبوب منع الحمل التي تحتوي على 3 بروجسترون فقط (حبوب منع الحمل الصغيرة)</a:t>
            </a:r>
            <a:endParaRPr xmlns:a="http://schemas.openxmlformats.org/drawingml/2006/main" lang="en-US" sz="5400" dirty="0">
              <a:latin typeface="Times New Roman" pitchFamily="18" charset="0"/>
              <a:cs typeface="Times New Roman" pitchFamily="18" charset="0"/>
            </a:endParaRPr>
          </a:p>
        </p:txBody>
      </p:sp>
      <p:sp>
        <p:nvSpPr>
          <p:cNvPr id="3" name="Content Placeholder 2"/>
          <p:cNvSpPr>
            <a:spLocks noGrp="1"/>
          </p:cNvSpPr>
          <p:nvPr>
            <p:ph idx="1"/>
          </p:nvPr>
        </p:nvSpPr>
        <p:spPr>
          <a:xfrm>
            <a:off x="0" y="1109272"/>
            <a:ext cx="12192000" cy="5748728"/>
          </a:xfrm>
        </p:spPr>
        <p:txBody>
          <a:bodyPr>
            <a:normAutofit fontScale="77500" lnSpcReduction="20000"/>
          </a:bodyPr>
          <a:lstStyle/>
          <a:p>
            <a:pPr xmlns:a="http://schemas.openxmlformats.org/drawingml/2006/main">
              <a:lnSpc>
                <a:spcPct val="120000"/>
              </a:lnSpc>
              <a:buNone/>
              <a:bidi/>
            </a:pPr>
            <a:r xmlns:a="http://schemas.openxmlformats.org/drawingml/2006/main">
              <a:rPr lang="ar" sz="6300" dirty="0">
                <a:latin typeface="Times New Roman" pitchFamily="18" charset="0"/>
                <a:cs typeface="Times New Roman" pitchFamily="18" charset="0"/>
              </a:rPr>
              <a:t>-يجب تناوله في نفس الوقت كل يوم أو على الأكثر خلال ثلاث ساعات من ذلك الوقت.</a:t>
            </a:r>
          </a:p>
          <a:p>
            <a:pPr xmlns:a="http://schemas.openxmlformats.org/drawingml/2006/main">
              <a:lnSpc>
                <a:spcPct val="120000"/>
              </a:lnSpc>
              <a:buNone/>
              <a:bidi/>
            </a:pPr>
            <a:r xmlns:a="http://schemas.openxmlformats.org/drawingml/2006/main">
              <a:rPr lang="ar" sz="6300" dirty="0">
                <a:latin typeface="Times New Roman" pitchFamily="18" charset="0"/>
                <a:cs typeface="Times New Roman" pitchFamily="18" charset="0"/>
              </a:rPr>
              <a:t>- لن يعمل إذا تم تناوله بعد مرور ثلاث ساعات أو إذا كان هناك قيء وإسهال</a:t>
            </a:r>
          </a:p>
          <a:p>
            <a:pPr xmlns:a="http://schemas.openxmlformats.org/drawingml/2006/main">
              <a:lnSpc>
                <a:spcPct val="120000"/>
              </a:lnSpc>
              <a:buNone/>
              <a:bidi/>
            </a:pPr>
            <a:r xmlns:a="http://schemas.openxmlformats.org/drawingml/2006/main">
              <a:rPr lang="ar" sz="6300" dirty="0">
                <a:latin typeface="Times New Roman" pitchFamily="18" charset="0"/>
                <a:cs typeface="Times New Roman" pitchFamily="18" charset="0"/>
              </a:rPr>
              <a:t>-يمكن أن يسبب نزيفًا غير منتظم وقد تتوقف الدورة الشهرية تمامًا</a:t>
            </a:r>
          </a:p>
          <a:p>
            <a:pPr xmlns:a="http://schemas.openxmlformats.org/drawingml/2006/main">
              <a:lnSpc>
                <a:spcPct val="120000"/>
              </a:lnSpc>
              <a:buNone/>
              <a:bidi/>
            </a:pPr>
            <a:r xmlns:a="http://schemas.openxmlformats.org/drawingml/2006/main">
              <a:rPr lang="ar" sz="6300" dirty="0">
                <a:latin typeface="Times New Roman" pitchFamily="18" charset="0"/>
                <a:cs typeface="Times New Roman" pitchFamily="18" charset="0"/>
              </a:rPr>
              <a:t>-الفعالية: 98%</a:t>
            </a:r>
          </a:p>
          <a:p>
            <a:pPr>
              <a:buNone/>
            </a:pPr>
            <a:endParaRPr lang="en-US" sz="5400" dirty="0">
              <a:latin typeface="Times New Roman" pitchFamily="18" charset="0"/>
              <a:cs typeface="Times New Roman" pitchFamily="18" charset="0"/>
            </a:endParaRPr>
          </a:p>
          <a:p>
            <a:pPr marL="514350" indent="-514350">
              <a:buNone/>
            </a:pPr>
            <a:endParaRPr lang="en-US" sz="54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2" y="0"/>
            <a:ext cx="12012118" cy="1905000"/>
          </a:xfrm>
        </p:spPr>
        <p:txBody>
          <a:bodyPr>
            <a:no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4- حقنة منع الحمل (ديبو بروفيرا)</a:t>
            </a:r>
          </a:p>
        </p:txBody>
      </p:sp>
      <p:sp>
        <p:nvSpPr>
          <p:cNvPr id="3" name="Content Placeholder 2"/>
          <p:cNvSpPr>
            <a:spLocks noGrp="1"/>
          </p:cNvSpPr>
          <p:nvPr>
            <p:ph idx="1"/>
          </p:nvPr>
        </p:nvSpPr>
        <p:spPr>
          <a:xfrm>
            <a:off x="179882" y="1600200"/>
            <a:ext cx="12012118" cy="5257800"/>
          </a:xfrm>
        </p:spPr>
        <p:txBody>
          <a:bodyPr>
            <a:normAutofit/>
          </a:bodyPr>
          <a:lstStyle/>
          <a:p>
            <a:pPr xmlns:a="http://schemas.openxmlformats.org/drawingml/2006/main">
              <a:lnSpc>
                <a:spcPct val="110000"/>
              </a:lnSpc>
              <a:buFont typeface="Wingdings" pitchFamily="2" charset="2"/>
              <a:buChar char="§"/>
              <a:bidi/>
            </a:pPr>
            <a:r xmlns:a="http://schemas.openxmlformats.org/drawingml/2006/main">
              <a:rPr lang="ar" sz="4800" dirty="0">
                <a:latin typeface="Times New Roman" pitchFamily="18" charset="0"/>
                <a:cs typeface="Times New Roman" pitchFamily="18" charset="0"/>
              </a:rPr>
              <a:t>حقن الهرمونات التي توفر بديلاً أطول أمداً للحبوب.</a:t>
            </a:r>
          </a:p>
          <a:p>
            <a:pPr xmlns:a="http://schemas.openxmlformats.org/drawingml/2006/main">
              <a:lnSpc>
                <a:spcPct val="110000"/>
              </a:lnSpc>
              <a:buFont typeface="Wingdings" pitchFamily="2" charset="2"/>
              <a:buChar char="§"/>
              <a:bidi/>
            </a:pPr>
            <a:r xmlns:a="http://schemas.openxmlformats.org/drawingml/2006/main">
              <a:rPr lang="ar" sz="4800" dirty="0">
                <a:latin typeface="Times New Roman" pitchFamily="18" charset="0"/>
                <a:cs typeface="Times New Roman" pitchFamily="18" charset="0"/>
              </a:rPr>
              <a:t>يعمل عن طريق إطلاق هرمون البروجسترون ببطء في الجسم لإيقاف عملية التبويض.</a:t>
            </a:r>
          </a:p>
          <a:p>
            <a:pPr xmlns:a="http://schemas.openxmlformats.org/drawingml/2006/main">
              <a:lnSpc>
                <a:spcPct val="110000"/>
              </a:lnSpc>
              <a:buFont typeface="Wingdings" pitchFamily="2" charset="2"/>
              <a:buChar char="§"/>
              <a:bidi/>
            </a:pPr>
            <a:r xmlns:a="http://schemas.openxmlformats.org/drawingml/2006/main">
              <a:rPr lang="ar" sz="4800" dirty="0">
                <a:latin typeface="Times New Roman" pitchFamily="18" charset="0"/>
                <a:cs typeface="Times New Roman" pitchFamily="18" charset="0"/>
              </a:rPr>
              <a:t>كل حقنة تستمر لمدة 8-12 أسبوعًا.</a:t>
            </a:r>
          </a:p>
          <a:p>
            <a:r xmlns:a="http://schemas.openxmlformats.org/drawingml/2006/main">
              <a:rPr lang="ar" sz="4800" dirty="0">
                <a:latin typeface="Times New Roman" pitchFamily="18" charset="0"/>
                <a:cs typeface="Times New Roman" pitchFamily="18" charset="0"/>
              </a:rPr>
              <a:t>الفعالية: 99%.</a:t>
            </a:r>
          </a:p>
          <a:p>
            <a:pPr>
              <a:buNone/>
            </a:pPr>
            <a:endParaRPr lang="en-US" sz="4800" dirty="0">
              <a:latin typeface="Times New Roman" pitchFamily="18" charset="0"/>
              <a:cs typeface="Times New Roman" pitchFamily="18" charset="0"/>
            </a:endParaRPr>
          </a:p>
          <a:p>
            <a:pPr marL="514350" indent="-514350">
              <a:buNone/>
            </a:pP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502067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0"/>
            <a:ext cx="12027108" cy="1349115"/>
          </a:xfrm>
        </p:spPr>
        <p:txBody>
          <a:bodyPr>
            <a:no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4- حقنة منع الحمل (ديبو بروفيرا)</a:t>
            </a:r>
            <a:endParaRPr xmlns:a="http://schemas.openxmlformats.org/drawingml/2006/main"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0" y="1349115"/>
            <a:ext cx="12192000" cy="5508885"/>
          </a:xfrm>
        </p:spPr>
        <p:txBody>
          <a:bodyPr>
            <a:normAutofit fontScale="77500" lnSpcReduction="20000"/>
          </a:bodyPr>
          <a:lstStyle/>
          <a:p>
            <a:pPr xmlns:a="http://schemas.openxmlformats.org/drawingml/2006/main">
              <a:lnSpc>
                <a:spcPct val="120000"/>
              </a:lnSpc>
              <a:buNone/>
              <a:bidi/>
            </a:pPr>
            <a:r xmlns:a="http://schemas.openxmlformats.org/drawingml/2006/main">
              <a:rPr lang="ar" sz="5400" b="1" dirty="0">
                <a:latin typeface="Times New Roman" pitchFamily="18" charset="0"/>
                <a:cs typeface="Times New Roman" pitchFamily="18" charset="0"/>
              </a:rPr>
              <a:t>المزايا</a:t>
            </a:r>
          </a:p>
          <a:p>
            <a:pPr xmlns:a="http://schemas.openxmlformats.org/drawingml/2006/main">
              <a:lnSpc>
                <a:spcPct val="120000"/>
              </a:lnSpc>
              <a:bidi/>
            </a:pPr>
            <a:r xmlns:a="http://schemas.openxmlformats.org/drawingml/2006/main">
              <a:rPr lang="ar" sz="5400" dirty="0">
                <a:latin typeface="Times New Roman" pitchFamily="18" charset="0"/>
                <a:cs typeface="Times New Roman" pitchFamily="18" charset="0"/>
              </a:rPr>
              <a:t>تخفيف فترات الحيض الثقيلة أو المؤلمة</a:t>
            </a:r>
          </a:p>
          <a:p>
            <a:pPr xmlns:a="http://schemas.openxmlformats.org/drawingml/2006/main">
              <a:lnSpc>
                <a:spcPct val="120000"/>
              </a:lnSpc>
              <a:bidi/>
            </a:pPr>
            <a:r xmlns:a="http://schemas.openxmlformats.org/drawingml/2006/main">
              <a:rPr lang="ar" sz="5400" dirty="0">
                <a:latin typeface="Times New Roman" pitchFamily="18" charset="0"/>
                <a:cs typeface="Times New Roman" pitchFamily="18" charset="0"/>
              </a:rPr>
              <a:t>الحماية من سرطان الرحم.</a:t>
            </a:r>
          </a:p>
          <a:p>
            <a:pPr xmlns:a="http://schemas.openxmlformats.org/drawingml/2006/main">
              <a:lnSpc>
                <a:spcPct val="120000"/>
              </a:lnSpc>
              <a:buNone/>
              <a:bidi/>
            </a:pPr>
            <a:r xmlns:a="http://schemas.openxmlformats.org/drawingml/2006/main">
              <a:rPr lang="ar" sz="5400" b="1" dirty="0">
                <a:latin typeface="Times New Roman" pitchFamily="18" charset="0"/>
                <a:cs typeface="Times New Roman" pitchFamily="18" charset="0"/>
              </a:rPr>
              <a:t>عيب</a:t>
            </a:r>
          </a:p>
          <a:p>
            <a:pPr xmlns:a="http://schemas.openxmlformats.org/drawingml/2006/main">
              <a:lnSpc>
                <a:spcPct val="120000"/>
              </a:lnSpc>
              <a:bidi/>
            </a:pPr>
            <a:r xmlns:a="http://schemas.openxmlformats.org/drawingml/2006/main">
              <a:rPr lang="ar" sz="5400" dirty="0">
                <a:latin typeface="Times New Roman" pitchFamily="18" charset="0"/>
                <a:cs typeface="Times New Roman" pitchFamily="18" charset="0"/>
              </a:rPr>
              <a:t>يمكن أن تصبح الدورة الشهرية غير منتظمة أو تتوقف تماما.</a:t>
            </a:r>
          </a:p>
          <a:p>
            <a:pPr xmlns:a="http://schemas.openxmlformats.org/drawingml/2006/main">
              <a:lnSpc>
                <a:spcPct val="120000"/>
              </a:lnSpc>
              <a:bidi/>
            </a:pPr>
            <a:r xmlns:a="http://schemas.openxmlformats.org/drawingml/2006/main">
              <a:rPr lang="ar" sz="5400" dirty="0">
                <a:latin typeface="Times New Roman" pitchFamily="18" charset="0"/>
                <a:cs typeface="Times New Roman" pitchFamily="18" charset="0"/>
              </a:rPr>
              <a:t>قد يستغرق الأمر أكثر من عام حتى تعود الخصوبة إلى طبيعتها بعد التوقف عن استخدام حقن منع الحمل.</a:t>
            </a:r>
          </a:p>
          <a:p>
            <a:pPr marL="0" indent="0">
              <a:buNone/>
            </a:pPr>
            <a:endParaRPr lang="en-US" sz="5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304144"/>
          </a:xfrm>
        </p:spPr>
        <p:txBody>
          <a:bodyPr>
            <a:noAutofit/>
          </a:bodyPr>
          <a:lstStyle/>
          <a:p>
            <a:r xmlns:a="http://schemas.openxmlformats.org/drawingml/2006/main">
              <a:rPr lang="ar" sz="6000" b="1" dirty="0">
                <a:solidFill>
                  <a:srgbClr val="C00000"/>
                </a:solidFill>
                <a:latin typeface="Times New Roman" pitchFamily="18" charset="0"/>
                <a:cs typeface="Times New Roman" pitchFamily="18" charset="0"/>
              </a:rPr>
              <a:t>5-زرعة منع الحمل</a:t>
            </a:r>
          </a:p>
        </p:txBody>
      </p:sp>
      <p:sp>
        <p:nvSpPr>
          <p:cNvPr id="3" name="Content Placeholder 2"/>
          <p:cNvSpPr>
            <a:spLocks noGrp="1"/>
          </p:cNvSpPr>
          <p:nvPr>
            <p:ph idx="1"/>
          </p:nvPr>
        </p:nvSpPr>
        <p:spPr>
          <a:xfrm>
            <a:off x="0" y="1199213"/>
            <a:ext cx="12192000" cy="5658787"/>
          </a:xfrm>
        </p:spPr>
        <p:txBody>
          <a:bodyPr>
            <a:normAutofit fontScale="55000" lnSpcReduction="20000"/>
          </a:bodyPr>
          <a:lstStyle/>
          <a:p>
            <a:pPr xmlns:a="http://schemas.openxmlformats.org/drawingml/2006/main">
              <a:lnSpc>
                <a:spcPct val="120000"/>
              </a:lnSpc>
              <a:buFont typeface="Wingdings" pitchFamily="2" charset="2"/>
              <a:buChar char="§"/>
              <a:bidi/>
            </a:pPr>
            <a:r xmlns:a="http://schemas.openxmlformats.org/drawingml/2006/main">
              <a:rPr lang="ar" sz="6500" dirty="0">
                <a:latin typeface="Times New Roman" pitchFamily="18" charset="0"/>
                <a:cs typeface="Times New Roman" pitchFamily="18" charset="0"/>
              </a:rPr>
              <a:t>عصا صغيرة تحتوي على هرمون البروجسترون يتم إدخالها تحت الجلد في الذراع.</a:t>
            </a:r>
          </a:p>
          <a:p>
            <a:pPr xmlns:a="http://schemas.openxmlformats.org/drawingml/2006/main">
              <a:lnSpc>
                <a:spcPct val="120000"/>
              </a:lnSpc>
              <a:buFont typeface="Wingdings" pitchFamily="2" charset="2"/>
              <a:buChar char="§"/>
              <a:bidi/>
            </a:pPr>
            <a:r xmlns:a="http://schemas.openxmlformats.org/drawingml/2006/main">
              <a:rPr lang="ar" sz="6500" dirty="0">
                <a:latin typeface="Times New Roman" pitchFamily="18" charset="0"/>
                <a:cs typeface="Times New Roman" pitchFamily="18" charset="0"/>
              </a:rPr>
              <a:t>يتم إطلاق الهرمون ببطء في الجسم، مما يمنع خروج البويضة من المبايض واستقرارها في الرحم</a:t>
            </a:r>
          </a:p>
          <a:p>
            <a:pPr xmlns:a="http://schemas.openxmlformats.org/drawingml/2006/main">
              <a:lnSpc>
                <a:spcPct val="120000"/>
              </a:lnSpc>
              <a:buFont typeface="Wingdings" pitchFamily="2" charset="2"/>
              <a:buChar char="§"/>
              <a:bidi/>
            </a:pPr>
            <a:r xmlns:a="http://schemas.openxmlformats.org/drawingml/2006/main">
              <a:rPr lang="ar" sz="6500" dirty="0">
                <a:latin typeface="Times New Roman" pitchFamily="18" charset="0"/>
                <a:cs typeface="Times New Roman" pitchFamily="18" charset="0"/>
              </a:rPr>
              <a:t>الفعالية: 99%.</a:t>
            </a:r>
          </a:p>
          <a:p>
            <a:pPr xmlns:a="http://schemas.openxmlformats.org/drawingml/2006/main">
              <a:lnSpc>
                <a:spcPct val="120000"/>
              </a:lnSpc>
              <a:buFont typeface="Wingdings" pitchFamily="2" charset="2"/>
              <a:buChar char="§"/>
              <a:bidi/>
            </a:pPr>
            <a:r xmlns:a="http://schemas.openxmlformats.org/drawingml/2006/main">
              <a:rPr lang="ar" sz="6500" b="1" dirty="0">
                <a:latin typeface="Times New Roman" pitchFamily="18" charset="0"/>
                <a:cs typeface="Times New Roman" pitchFamily="18" charset="0"/>
              </a:rPr>
              <a:t>المميزات </a:t>
            </a:r>
            <a:r xmlns:a="http://schemas.openxmlformats.org/drawingml/2006/main">
              <a:rPr lang="ar" sz="6500" dirty="0">
                <a:latin typeface="Times New Roman" pitchFamily="18" charset="0"/>
                <a:cs typeface="Times New Roman" pitchFamily="18" charset="0"/>
              </a:rPr>
              <a:t>: تدوم لمدة ثلاث سنوات.</a:t>
            </a:r>
          </a:p>
          <a:p>
            <a:pPr xmlns:a="http://schemas.openxmlformats.org/drawingml/2006/main">
              <a:lnSpc>
                <a:spcPct val="120000"/>
              </a:lnSpc>
              <a:buFont typeface="Wingdings" pitchFamily="2" charset="2"/>
              <a:buChar char="§"/>
              <a:bidi/>
            </a:pPr>
            <a:r xmlns:a="http://schemas.openxmlformats.org/drawingml/2006/main">
              <a:rPr lang="ar" sz="6500" b="1" dirty="0">
                <a:latin typeface="Times New Roman" pitchFamily="18" charset="0"/>
                <a:cs typeface="Times New Roman" pitchFamily="18" charset="0"/>
              </a:rPr>
              <a:t>السلبيات: </a:t>
            </a:r>
            <a:r xmlns:a="http://schemas.openxmlformats.org/drawingml/2006/main">
              <a:rPr lang="ar" sz="6500" dirty="0">
                <a:latin typeface="Times New Roman" pitchFamily="18" charset="0"/>
                <a:cs typeface="Times New Roman" pitchFamily="18" charset="0"/>
              </a:rPr>
              <a:t>قد تصبح الدورة الشهرية غير منتظمة أو تتوقف تماما.</a:t>
            </a:r>
          </a:p>
          <a:p>
            <a:pPr>
              <a:lnSpc>
                <a:spcPct val="100000"/>
              </a:lnSpc>
              <a:buFont typeface="Wingdings" pitchFamily="2" charset="2"/>
              <a:buChar char="§"/>
            </a:pPr>
            <a:endParaRPr lang="en-US" sz="5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17180" cy="1417638"/>
          </a:xfrm>
        </p:spPr>
        <p:txBody>
          <a:bodyPr>
            <a:normAutofit fontScale="90000"/>
          </a:bodyPr>
          <a:lstStyle/>
          <a:p>
            <a:br xmlns:a="http://schemas.openxmlformats.org/drawingml/2006/main">
              <a:rPr lang="en-GB"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الآثار الجانبية لوسائل تنظيم الأسرة الهرمونية</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4872" y="1600200"/>
            <a:ext cx="10473128" cy="5257800"/>
          </a:xfrm>
        </p:spPr>
        <p:txBody>
          <a:bodyPr>
            <a:normAutofit/>
          </a:bodyPr>
          <a:lstStyle/>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غثيان</a:t>
            </a:r>
            <a:endParaRPr xmlns:a="http://schemas.openxmlformats.org/drawingml/2006/main" lang="en-US" sz="32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زيادة الوزن</a:t>
            </a:r>
            <a:endParaRPr xmlns:a="http://schemas.openxmlformats.org/drawingml/2006/main" lang="en-US" sz="32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صداع</a:t>
            </a:r>
            <a:endParaRPr xmlns:a="http://schemas.openxmlformats.org/drawingml/2006/main" lang="en-US" sz="32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ألم الثدي</a:t>
            </a:r>
            <a:endParaRPr xmlns:a="http://schemas.openxmlformats.org/drawingml/2006/main" lang="en-US" sz="32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نزيف اختراقي</a:t>
            </a:r>
            <a:endParaRPr xmlns:a="http://schemas.openxmlformats.org/drawingml/2006/main" lang="en-US" sz="32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التهابات المهبل</a:t>
            </a:r>
            <a:endParaRPr xmlns:a="http://schemas.openxmlformats.org/drawingml/2006/main" lang="en-US" sz="32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ارتفاع ضغط الدم الخفيف</a:t>
            </a:r>
            <a:endParaRPr xmlns:a="http://schemas.openxmlformats.org/drawingml/2006/main" lang="en-US" sz="32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3200" dirty="0">
                <a:latin typeface="Times New Roman" pitchFamily="18" charset="0"/>
                <a:cs typeface="Times New Roman" pitchFamily="18" charset="0"/>
              </a:rPr>
              <a:t>اكتئاب</a:t>
            </a:r>
            <a:endParaRPr xmlns:a="http://schemas.openxmlformats.org/drawingml/2006/main" lang="en-US" sz="32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82072" cy="1417638"/>
          </a:xfrm>
        </p:spPr>
        <p:txBody>
          <a:bodyPr>
            <a:normAutofit fontScale="90000"/>
          </a:bodyPr>
          <a:lstStyle/>
          <a:p>
            <a:pPr xmlns:a="http://schemas.openxmlformats.org/drawingml/2006/main" algn="ctr">
              <a:bidi/>
            </a:pPr>
            <a:br xmlns:a="http://schemas.openxmlformats.org/drawingml/2006/main">
              <a:rPr lang="en-GB"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موانع استخدام وسائل تنظيم الأسرة الهرمونية</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82071" cy="5257800"/>
          </a:xfrm>
        </p:spPr>
        <p:txBody>
          <a:bodyPr>
            <a:normAutofit/>
          </a:bodyPr>
          <a:lstStyle/>
          <a:p>
            <a:pPr xmlns:a="http://schemas.openxmlformats.org/drawingml/2006/main" marL="514350" indent="-514350">
              <a:buFont typeface="+mj-lt"/>
              <a:buAutoNum type="arabicPeriod"/>
              <a:bidi/>
            </a:pPr>
            <a:r xmlns:a="http://schemas.openxmlformats.org/drawingml/2006/main">
              <a:rPr lang="ar" sz="4800" dirty="0">
                <a:latin typeface="Times New Roman" pitchFamily="18" charset="0"/>
                <a:cs typeface="Times New Roman" pitchFamily="18" charset="0"/>
              </a:rPr>
              <a:t>الرضاعة الطبيعية</a:t>
            </a:r>
            <a:endParaRPr xmlns:a="http://schemas.openxmlformats.org/drawingml/2006/main" lang="en-US" sz="48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4800" dirty="0">
                <a:latin typeface="Times New Roman" pitchFamily="18" charset="0"/>
                <a:cs typeface="Times New Roman" pitchFamily="18" charset="0"/>
              </a:rPr>
              <a:t>التاريخ العائلي للإصابة بالسكتة الدماغية أو مرض الشريان التاجي (CAD)</a:t>
            </a:r>
            <a:endParaRPr xmlns:a="http://schemas.openxmlformats.org/drawingml/2006/main" lang="en-US" sz="48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4800" dirty="0">
                <a:latin typeface="Times New Roman" pitchFamily="18" charset="0"/>
                <a:cs typeface="Times New Roman" pitchFamily="18" charset="0"/>
              </a:rPr>
              <a:t>تاريخ </a:t>
            </a:r>
            <a:r xmlns:a="http://schemas.openxmlformats.org/drawingml/2006/main">
              <a:rPr lang="ar" sz="4800" dirty="0">
                <a:latin typeface="Times New Roman" pitchFamily="18" charset="0"/>
                <a:cs typeface="Times New Roman" pitchFamily="18" charset="0"/>
              </a:rPr>
              <a:t>مرض </a:t>
            </a:r>
            <a:endParaRPr xmlns:a="http://schemas.openxmlformats.org/drawingml/2006/main" lang="en-US" sz="4800" dirty="0">
              <a:latin typeface="Times New Roman" pitchFamily="18" charset="0"/>
              <a:cs typeface="Times New Roman" pitchFamily="18" charset="0"/>
            </a:endParaRPr>
            <a:r xmlns:a="http://schemas.openxmlformats.org/drawingml/2006/main">
              <a:rPr lang="ar" sz="4800" dirty="0" err="1">
                <a:latin typeface="Times New Roman" pitchFamily="18" charset="0"/>
                <a:cs typeface="Times New Roman" pitchFamily="18" charset="0"/>
              </a:rPr>
              <a:t>الانصمام الخثاري</a:t>
            </a:r>
          </a:p>
          <a:p>
            <a:pPr xmlns:a="http://schemas.openxmlformats.org/drawingml/2006/main" marL="514350" indent="-514350">
              <a:buFont typeface="+mj-lt"/>
              <a:buAutoNum type="arabicPeriod"/>
              <a:bidi/>
            </a:pPr>
            <a:r xmlns:a="http://schemas.openxmlformats.org/drawingml/2006/main">
              <a:rPr lang="ar" sz="4800" dirty="0">
                <a:latin typeface="Times New Roman" pitchFamily="18" charset="0"/>
                <a:cs typeface="Times New Roman" pitchFamily="18" charset="0"/>
              </a:rPr>
              <a:t>تاريخ مرض الكبد</a:t>
            </a:r>
            <a:endParaRPr xmlns:a="http://schemas.openxmlformats.org/drawingml/2006/main" lang="en-US" sz="4800" dirty="0">
              <a:latin typeface="Times New Roman" pitchFamily="18" charset="0"/>
              <a:cs typeface="Times New Roman" pitchFamily="18" charset="0"/>
            </a:endParaRPr>
          </a:p>
          <a:p>
            <a:pPr xmlns:a="http://schemas.openxmlformats.org/drawingml/2006/main" marL="514350" indent="-514350">
              <a:buFont typeface="+mj-lt"/>
              <a:buAutoNum type="arabicPeriod"/>
              <a:bidi/>
            </a:pPr>
            <a:r xmlns:a="http://schemas.openxmlformats.org/drawingml/2006/main">
              <a:rPr lang="ar" sz="4800" dirty="0">
                <a:latin typeface="Times New Roman" pitchFamily="18" charset="0"/>
                <a:cs typeface="Times New Roman" pitchFamily="18" charset="0"/>
              </a:rPr>
              <a:t>نزيف مهبلي غير مشخص</a:t>
            </a:r>
            <a:endParaRPr xmlns:a="http://schemas.openxmlformats.org/drawingml/2006/main" lang="en-US" sz="4800" dirty="0">
              <a:latin typeface="Times New Roman" pitchFamily="18" charset="0"/>
              <a:cs typeface="Times New Roman" pitchFamily="18" charset="0"/>
            </a:endParaRPr>
          </a:p>
          <a:p>
            <a:pPr marL="514350" indent="-514350">
              <a:buNone/>
            </a:pPr>
            <a:endParaRPr lang="en-US" sz="48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47161" cy="1417638"/>
          </a:xfrm>
        </p:spPr>
        <p:txBody>
          <a:bodyPr>
            <a:normAutofit fontScale="90000"/>
          </a:bodyPr>
          <a:lstStyle/>
          <a:p>
            <a:br xmlns:a="http://schemas.openxmlformats.org/drawingml/2006/main">
              <a:rPr lang="en-GB" b="1" dirty="0">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موانع استخدام وسائل تنظيم الأسرة الهرمونية</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30042620"/>
              </p:ext>
            </p:extLst>
          </p:nvPr>
        </p:nvGraphicFramePr>
        <p:xfrm>
          <a:off x="239843" y="1726367"/>
          <a:ext cx="11707317" cy="5131633"/>
        </p:xfrm>
        <a:graphic>
          <a:graphicData uri="http://schemas.openxmlformats.org/drawingml/2006/table">
            <a:tbl>
              <a:tblPr/>
              <a:tblGrid>
                <a:gridCol w="6146342">
                  <a:extLst>
                    <a:ext uri="{9D8B030D-6E8A-4147-A177-3AD203B41FA5}">
                      <a16:colId xmlns:a16="http://schemas.microsoft.com/office/drawing/2014/main" val="20000"/>
                    </a:ext>
                  </a:extLst>
                </a:gridCol>
                <a:gridCol w="5560975">
                  <a:extLst>
                    <a:ext uri="{9D8B030D-6E8A-4147-A177-3AD203B41FA5}">
                      <a16:colId xmlns:a16="http://schemas.microsoft.com/office/drawing/2014/main" val="20001"/>
                    </a:ext>
                  </a:extLst>
                </a:gridCol>
              </a:tblGrid>
              <a:tr h="5131633">
                <a:tc>
                  <a:txBody>
                    <a:bodyPr/>
                    <a:lstStyle/>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العمر </a:t>
                      </a:r>
                      <a:r xmlns:a="http://schemas.openxmlformats.org/drawingml/2006/main">
                        <a:rPr lang="ar" sz="3600" dirty="0">
                          <a:latin typeface="Times New Roman"/>
                          <a:ea typeface="Times New Roman"/>
                          <a:cs typeface="Arial"/>
                        </a:rPr>
                        <a:t>&gt; 40 سنة</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الأورام الخبيثة في الثدي أو الجهاز التناسلي</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د م</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ارتفاع نسبة الكولسترول والدهون الثلاثية</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ضغط دم مرتفع</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الاكتئاب العقلي</a:t>
                      </a:r>
                      <a:endParaRPr xmlns:a="http://schemas.openxmlformats.org/drawingml/2006/main" lang="en-US" sz="3600" dirty="0">
                        <a:latin typeface="Calibri"/>
                        <a:ea typeface="Times New Roman"/>
                        <a:cs typeface="Arial"/>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الصداع النصفي وأنواع أخرى من الصداع الوعائي</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بدانة</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الحمل</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اضطرابات النوبات</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خلية منجلية</a:t>
                      </a:r>
                      <a:endParaRPr xmlns:a="http://schemas.openxmlformats.org/drawingml/2006/main" lang="en-US" sz="3600" dirty="0">
                        <a:latin typeface="Calibri"/>
                        <a:ea typeface="Times New Roman"/>
                        <a:cs typeface="Arial"/>
                      </a:endParaRPr>
                    </a:p>
                    <a:p>
                      <a:pPr xmlns:a="http://schemas.openxmlformats.org/drawingml/2006/main" marL="0" marR="0">
                        <a:spcBef>
                          <a:spcPts val="0"/>
                        </a:spcBef>
                        <a:spcAft>
                          <a:spcPts val="0"/>
                        </a:spcAft>
                        <a:buFont typeface="Arial" pitchFamily="34" charset="0"/>
                        <a:buChar char="•"/>
                        <a:bidi/>
                      </a:pPr>
                      <a:r xmlns:a="http://schemas.openxmlformats.org/drawingml/2006/main">
                        <a:rPr lang="ar" sz="3600" dirty="0">
                          <a:latin typeface="Times New Roman"/>
                          <a:ea typeface="Times New Roman"/>
                          <a:cs typeface="Arial"/>
                        </a:rPr>
                        <a:t>التدخين .</a:t>
                      </a:r>
                      <a:endParaRPr xmlns:a="http://schemas.openxmlformats.org/drawingml/2006/main" lang="en-US" sz="3600" dirty="0">
                        <a:latin typeface="Calibri"/>
                        <a:ea typeface="Times New Roman"/>
                        <a:cs typeface="Arial"/>
                      </a:endParaRPr>
                    </a:p>
                  </a:txBody>
                  <a:tcPr marL="61888" marR="6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21" y="0"/>
            <a:ext cx="12072079" cy="1417638"/>
          </a:xfrm>
        </p:spPr>
        <p:txBody>
          <a:bodyPr>
            <a:noAutofit/>
          </a:bodyPr>
          <a:lstStyle/>
          <a:p>
            <a:pPr xmlns:a="http://schemas.openxmlformats.org/drawingml/2006/main" algn="ctr">
              <a:bidi/>
            </a:pPr>
            <a:br xmlns:a="http://schemas.openxmlformats.org/drawingml/2006/main">
              <a:rPr lang="en-GB"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د) وسائل تنظيم الأسرة الجراحية (التعقيم)</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lnSpcReduction="10000"/>
          </a:bodyPr>
          <a:lstStyle/>
          <a:p>
            <a:pPr xmlns:a="http://schemas.openxmlformats.org/drawingml/2006/main">
              <a:buNone/>
              <a:bidi/>
            </a:pPr>
            <a:r xmlns:a="http://schemas.openxmlformats.org/drawingml/2006/main">
              <a:rPr lang="ar" sz="7200" dirty="0">
                <a:latin typeface="Times New Roman" pitchFamily="18" charset="0"/>
                <a:cs typeface="Times New Roman" pitchFamily="18" charset="0"/>
              </a:rPr>
              <a:t>1-قطع القناة الدافقة (للذكور)</a:t>
            </a:r>
            <a:endParaRPr xmlns:a="http://schemas.openxmlformats.org/drawingml/2006/main" lang="en-US" sz="7200" dirty="0">
              <a:latin typeface="Times New Roman" pitchFamily="18" charset="0"/>
              <a:cs typeface="Times New Roman" pitchFamily="18" charset="0"/>
            </a:endParaRPr>
          </a:p>
          <a:p>
            <a:pPr xmlns:a="http://schemas.openxmlformats.org/drawingml/2006/main">
              <a:buNone/>
              <a:bidi/>
            </a:pPr>
            <a:r xmlns:a="http://schemas.openxmlformats.org/drawingml/2006/main">
              <a:rPr lang="ar" sz="7200" dirty="0">
                <a:latin typeface="Times New Roman" pitchFamily="18" charset="0"/>
                <a:cs typeface="Times New Roman" pitchFamily="18" charset="0"/>
              </a:rPr>
              <a:t>2-ربط البوق (للاناث)</a:t>
            </a:r>
          </a:p>
          <a:p>
            <a:pPr xmlns:a="http://schemas.openxmlformats.org/drawingml/2006/main">
              <a:buNone/>
              <a:bidi/>
            </a:pPr>
            <a:r xmlns:a="http://schemas.openxmlformats.org/drawingml/2006/main">
              <a:rPr lang="ar" sz="7200" dirty="0">
                <a:latin typeface="Times New Roman" pitchFamily="18" charset="0"/>
                <a:cs typeface="Times New Roman" pitchFamily="18" charset="0"/>
              </a:rPr>
              <a:t>يمكن إجراء الجراحة عن طريق </a:t>
            </a:r>
            <a:r xmlns:a="http://schemas.openxmlformats.org/drawingml/2006/main">
              <a:rPr lang="ar" sz="7200" dirty="0" err="1">
                <a:latin typeface="Times New Roman" pitchFamily="18" charset="0"/>
                <a:cs typeface="Times New Roman" pitchFamily="18" charset="0"/>
              </a:rPr>
              <a:t>عملية جراحية </a:t>
            </a:r>
            <a:r xmlns:a="http://schemas.openxmlformats.org/drawingml/2006/main">
              <a:rPr lang="ar" sz="7200" dirty="0">
                <a:latin typeface="Times New Roman" pitchFamily="18" charset="0"/>
                <a:cs typeface="Times New Roman" pitchFamily="18" charset="0"/>
              </a:rPr>
              <a:t>صغيرة</a:t>
            </a:r>
            <a:r xmlns:a="http://schemas.openxmlformats.org/drawingml/2006/main">
              <a:rPr lang="ar" sz="7200" dirty="0">
                <a:latin typeface="Times New Roman" pitchFamily="18" charset="0"/>
                <a:cs typeface="Times New Roman" pitchFamily="18" charset="0"/>
              </a:rPr>
              <a:t> </a:t>
            </a:r>
            <a:r xmlns:a="http://schemas.openxmlformats.org/drawingml/2006/main">
              <a:rPr lang="ar" sz="7200" dirty="0">
                <a:latin typeface="Times New Roman" pitchFamily="18" charset="0"/>
                <a:cs typeface="Times New Roman" pitchFamily="18" charset="0"/>
              </a:rPr>
              <a:t>أو ب. </a:t>
            </a:r>
            <a:r xmlns:a="http://schemas.openxmlformats.org/drawingml/2006/main">
              <a:rPr lang="ar" sz="7200" dirty="0">
                <a:latin typeface="Times New Roman" pitchFamily="18" charset="0"/>
                <a:cs typeface="Times New Roman" pitchFamily="18" charset="0"/>
              </a:rPr>
              <a:t>تنظير البطن</a:t>
            </a:r>
            <a:endParaRPr xmlns:a="http://schemas.openxmlformats.org/drawingml/2006/main" lang="en-US" sz="7200" dirty="0">
              <a:latin typeface="Times New Roman" pitchFamily="18" charset="0"/>
              <a:cs typeface="Times New Roman" pitchFamily="18" charset="0"/>
            </a:endParaRPr>
          </a:p>
          <a:p>
            <a:pPr>
              <a:buNone/>
            </a:pPr>
            <a:endParaRPr lang="en-US" sz="7200" dirty="0">
              <a:latin typeface="Times New Roman" pitchFamily="18" charset="0"/>
              <a:cs typeface="Times New Roman" pitchFamily="18" charset="0"/>
            </a:endParaRPr>
          </a:p>
          <a:p>
            <a:pPr>
              <a:buNone/>
            </a:pPr>
            <a:endParaRPr lang="en-US" sz="7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xmlns:a="http://schemas.openxmlformats.org/drawingml/2006/main">
              <a:rPr lang="ar" sz="6600" b="1" dirty="0">
                <a:solidFill>
                  <a:srgbClr val="C00000"/>
                </a:solidFill>
                <a:latin typeface="Times New Roman" pitchFamily="18" charset="0"/>
                <a:cs typeface="Times New Roman" pitchFamily="18" charset="0"/>
              </a:rPr>
              <a:t>1-تعقيم الذكور</a:t>
            </a:r>
          </a:p>
        </p:txBody>
      </p:sp>
      <p:sp>
        <p:nvSpPr>
          <p:cNvPr id="3" name="Content Placeholder 2"/>
          <p:cNvSpPr>
            <a:spLocks noGrp="1"/>
          </p:cNvSpPr>
          <p:nvPr>
            <p:ph idx="1"/>
          </p:nvPr>
        </p:nvSpPr>
        <p:spPr>
          <a:xfrm>
            <a:off x="149902" y="1600200"/>
            <a:ext cx="12042098" cy="5257800"/>
          </a:xfrm>
        </p:spPr>
        <p:txBody>
          <a:bodyPr>
            <a:normAutofit fontScale="85000" lnSpcReduction="20000"/>
          </a:bodyPr>
          <a:lstStyle/>
          <a:p>
            <a:pPr xmlns:a="http://schemas.openxmlformats.org/drawingml/2006/main">
              <a:lnSpc>
                <a:spcPct val="120000"/>
              </a:lnSpc>
              <a:bidi/>
            </a:pPr>
            <a:r xmlns:a="http://schemas.openxmlformats.org/drawingml/2006/main">
              <a:rPr lang="ar" sz="6000" dirty="0">
                <a:latin typeface="Times New Roman" pitchFamily="18" charset="0"/>
                <a:cs typeface="Times New Roman" pitchFamily="18" charset="0"/>
              </a:rPr>
              <a:t>انقسام أو انسداد القناة الدافقة يمنع مرور الحيوانات المنوية.</a:t>
            </a:r>
          </a:p>
          <a:p>
            <a:pPr xmlns:a="http://schemas.openxmlformats.org/drawingml/2006/main">
              <a:lnSpc>
                <a:spcPct val="120000"/>
              </a:lnSpc>
              <a:bidi/>
            </a:pPr>
            <a:r xmlns:a="http://schemas.openxmlformats.org/drawingml/2006/main">
              <a:rPr lang="ar" sz="6000" dirty="0">
                <a:latin typeface="Times New Roman" pitchFamily="18" charset="0"/>
                <a:cs typeface="Times New Roman" pitchFamily="18" charset="0"/>
              </a:rPr>
              <a:t>يتم التحقق من نجاح الإجراء من خلال عدم وجود حيوانات منوية من عينتين متتاليتين من القذف يتم جمعهما بفاصل أربعة أسابيع على الأقل.</a:t>
            </a:r>
          </a:p>
          <a:p>
            <a:endParaRPr lang="en-US" sz="6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pPr xmlns:a="http://schemas.openxmlformats.org/drawingml/2006/main" algn="l">
              <a:bidi/>
            </a:pPr>
            <a:br xmlns:a="http://schemas.openxmlformats.org/drawingml/2006/main">
              <a:rPr lang="en-GB"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أنواع</a:t>
            </a:r>
            <a:r xmlns:a="http://schemas.openxmlformats.org/drawingml/2006/main">
              <a:rPr lang="ar" sz="6600" dirty="0">
                <a:solidFill>
                  <a:srgbClr val="C00000"/>
                </a:solidFill>
                <a:latin typeface="Times New Roman" pitchFamily="18" charset="0"/>
                <a:cs typeface="Times New Roman" pitchFamily="18" charset="0"/>
              </a:rPr>
              <a:t>  </a:t>
            </a:r>
            <a:r xmlns:a="http://schemas.openxmlformats.org/drawingml/2006/main">
              <a:rPr lang="ar" sz="6600" b="1" dirty="0">
                <a:solidFill>
                  <a:srgbClr val="C00000"/>
                </a:solidFill>
                <a:latin typeface="Times New Roman" pitchFamily="18" charset="0"/>
                <a:cs typeface="Times New Roman" pitchFamily="18" charset="0"/>
              </a:rPr>
              <a:t>وسائل منع الحمل</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11902190" cy="5410200"/>
          </a:xfrm>
        </p:spPr>
        <p:txBody>
          <a:bodyPr>
            <a:normAutofit/>
          </a:bodyPr>
          <a:lstStyle/>
          <a:p>
            <a:pPr xmlns:a="http://schemas.openxmlformats.org/drawingml/2006/main" marL="914400" indent="-914400" algn="ctr">
              <a:buFont typeface="+mj-lt"/>
              <a:buAutoNum type="arabicPeriod"/>
              <a:bidi/>
            </a:pPr>
            <a:r xmlns:a="http://schemas.openxmlformats.org/drawingml/2006/main">
              <a:rPr lang="ar" sz="6000" dirty="0">
                <a:latin typeface="Times New Roman" pitchFamily="18" charset="0"/>
                <a:cs typeface="Times New Roman" pitchFamily="18" charset="0"/>
              </a:rPr>
              <a:t>وسائل منع الحمل الطبيعية</a:t>
            </a:r>
          </a:p>
          <a:p>
            <a:pPr xmlns:a="http://schemas.openxmlformats.org/drawingml/2006/main" marL="914400" indent="-914400" algn="ctr">
              <a:buFont typeface="+mj-lt"/>
              <a:buAutoNum type="arabicPeriod"/>
              <a:bidi/>
            </a:pPr>
            <a:r xmlns:a="http://schemas.openxmlformats.org/drawingml/2006/main">
              <a:rPr lang="ar" sz="6000" dirty="0">
                <a:latin typeface="Times New Roman" pitchFamily="18" charset="0"/>
                <a:cs typeface="Times New Roman" pitchFamily="18" charset="0"/>
              </a:rPr>
              <a:t>وسائل منع الحمل الميكانيكية</a:t>
            </a:r>
          </a:p>
          <a:p>
            <a:pPr xmlns:a="http://schemas.openxmlformats.org/drawingml/2006/main" marL="914400" indent="-914400" algn="ctr">
              <a:buFont typeface="+mj-lt"/>
              <a:buAutoNum type="arabicPeriod"/>
              <a:bidi/>
            </a:pPr>
            <a:r xmlns:a="http://schemas.openxmlformats.org/drawingml/2006/main">
              <a:rPr lang="ar" sz="6000" dirty="0">
                <a:latin typeface="Times New Roman" pitchFamily="18" charset="0"/>
                <a:cs typeface="Times New Roman" pitchFamily="18" charset="0"/>
              </a:rPr>
              <a:t>وسائل منع الحمل الهرمونية</a:t>
            </a:r>
          </a:p>
          <a:p>
            <a:pPr xmlns:a="http://schemas.openxmlformats.org/drawingml/2006/main" marL="914400" indent="-914400" algn="ctr">
              <a:buFont typeface="+mj-lt"/>
              <a:buAutoNum type="arabicPeriod"/>
              <a:bidi/>
            </a:pPr>
            <a:r xmlns:a="http://schemas.openxmlformats.org/drawingml/2006/main">
              <a:rPr lang="ar" sz="6000" dirty="0">
                <a:latin typeface="Times New Roman" pitchFamily="18" charset="0"/>
                <a:cs typeface="Times New Roman" pitchFamily="18" charset="0"/>
              </a:rPr>
              <a:t>منع الحمل الجراحي</a:t>
            </a:r>
          </a:p>
          <a:p>
            <a:endParaRPr lang="en-US"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xmlns:a="http://schemas.openxmlformats.org/drawingml/2006/main">
              <a:rPr lang="ar" sz="6000" b="1" dirty="0">
                <a:solidFill>
                  <a:srgbClr val="C00000"/>
                </a:solidFill>
                <a:latin typeface="Times New Roman" pitchFamily="18" charset="0"/>
                <a:cs typeface="Times New Roman" pitchFamily="18" charset="0"/>
              </a:rPr>
              <a:t>2-تعقيم الإناث</a:t>
            </a:r>
          </a:p>
        </p:txBody>
      </p:sp>
      <p:sp>
        <p:nvSpPr>
          <p:cNvPr id="3" name="Content Placeholder 2"/>
          <p:cNvSpPr>
            <a:spLocks noGrp="1"/>
          </p:cNvSpPr>
          <p:nvPr>
            <p:ph idx="1"/>
          </p:nvPr>
        </p:nvSpPr>
        <p:spPr>
          <a:xfrm>
            <a:off x="0" y="1417638"/>
            <a:ext cx="11887200" cy="5440362"/>
          </a:xfrm>
        </p:spPr>
        <p:txBody>
          <a:bodyPr>
            <a:normAutofit/>
          </a:bodyPr>
          <a:lstStyle/>
          <a:p>
            <a:pPr xmlns:a="http://schemas.openxmlformats.org/drawingml/2006/main">
              <a:buNone/>
              <a:bidi/>
            </a:pPr>
            <a:r xmlns:a="http://schemas.openxmlformats.org/drawingml/2006/main">
              <a:rPr lang="ar" sz="4800" dirty="0">
                <a:latin typeface="Times New Roman" pitchFamily="18" charset="0"/>
                <a:cs typeface="Times New Roman" pitchFamily="18" charset="0"/>
              </a:rPr>
              <a:t>سد قناتي فالوب جراحيًا بثلاث طرق:</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أ. </a:t>
            </a:r>
            <a:r xmlns:a="http://schemas.openxmlformats.org/drawingml/2006/main">
              <a:rPr lang="ar" sz="4800" dirty="0">
                <a:latin typeface="Times New Roman" pitchFamily="18" charset="0"/>
                <a:cs typeface="Times New Roman" pitchFamily="18" charset="0"/>
              </a:rPr>
              <a:t>عملية </a:t>
            </a:r>
            <a:r xmlns:a="http://schemas.openxmlformats.org/drawingml/2006/main">
              <a:rPr lang="ar" sz="4800" dirty="0" err="1">
                <a:latin typeface="Times New Roman" pitchFamily="18" charset="0"/>
                <a:cs typeface="Times New Roman" pitchFamily="18" charset="0"/>
              </a:rPr>
              <a:t>فتح البطن</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ب. </a:t>
            </a:r>
            <a:r xmlns:a="http://schemas.openxmlformats.org/drawingml/2006/main">
              <a:rPr lang="ar" sz="4800" dirty="0" err="1">
                <a:latin typeface="Times New Roman" pitchFamily="18" charset="0"/>
                <a:cs typeface="Times New Roman" pitchFamily="18" charset="0"/>
              </a:rPr>
              <a:t>جراحة البطن </a:t>
            </a:r>
            <a:r xmlns:a="http://schemas.openxmlformats.org/drawingml/2006/main">
              <a:rPr lang="ar" sz="4800" dirty="0">
                <a:latin typeface="Times New Roman" pitchFamily="18" charset="0"/>
                <a:cs typeface="Times New Roman" pitchFamily="18" charset="0"/>
              </a:rPr>
              <a:t>المصغرة</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ج. تنظير البطن</a:t>
            </a:r>
          </a:p>
          <a:p>
            <a:endParaRPr lang="en-US" sz="4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08" y="0"/>
            <a:ext cx="11912184" cy="1417638"/>
          </a:xfrm>
        </p:spPr>
        <p:txBody>
          <a:bodyPr>
            <a:no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طرق تعقيم الإناث من انسداد قناة فالوب</a:t>
            </a:r>
          </a:p>
        </p:txBody>
      </p:sp>
      <p:sp>
        <p:nvSpPr>
          <p:cNvPr id="3" name="Content Placeholder 2"/>
          <p:cNvSpPr>
            <a:spLocks noGrp="1"/>
          </p:cNvSpPr>
          <p:nvPr>
            <p:ph idx="1"/>
          </p:nvPr>
        </p:nvSpPr>
        <p:spPr>
          <a:xfrm>
            <a:off x="0" y="1417638"/>
            <a:ext cx="12052092" cy="5440362"/>
          </a:xfrm>
        </p:spPr>
        <p:txBody>
          <a:bodyPr>
            <a:normAutofit/>
          </a:bodyPr>
          <a:lstStyle/>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أ. الربط بخيوط قابلة للامتصاص أو غير قابلة للامتصاص</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ب. </a:t>
            </a:r>
            <a:r xmlns:a="http://schemas.openxmlformats.org/drawingml/2006/main">
              <a:rPr lang="ar" sz="4000" dirty="0" err="1">
                <a:latin typeface="Times New Roman" pitchFamily="18" charset="0"/>
                <a:cs typeface="Times New Roman" pitchFamily="18" charset="0"/>
              </a:rPr>
              <a:t>الكي الكهربائي</a:t>
            </a:r>
            <a:endParaRPr xmlns:a="http://schemas.openxmlformats.org/drawingml/2006/main" lang="en-US" sz="4000" dirty="0">
              <a:latin typeface="Times New Roman" pitchFamily="18" charset="0"/>
              <a:cs typeface="Times New Roman" pitchFamily="18" charset="0"/>
            </a:endParaRP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ج. يتم وضع </a:t>
            </a:r>
            <a:r xmlns:a="http://schemas.openxmlformats.org/drawingml/2006/main">
              <a:rPr lang="ar" sz="4000" dirty="0" err="1">
                <a:latin typeface="Times New Roman" pitchFamily="18" charset="0"/>
                <a:cs typeface="Times New Roman" pitchFamily="18" charset="0"/>
              </a:rPr>
              <a:t>حلقة </a:t>
            </a:r>
            <a:r xmlns:a="http://schemas.openxmlformats.org/drawingml/2006/main">
              <a:rPr lang="ar" sz="4000" dirty="0">
                <a:latin typeface="Times New Roman" pitchFamily="18" charset="0"/>
                <a:cs typeface="Times New Roman" pitchFamily="18" charset="0"/>
              </a:rPr>
              <a:t>من السيليكون أو المطاط فوق حلقة الأنبوب</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د. المشابك: </a:t>
            </a:r>
            <a:r xmlns:a="http://schemas.openxmlformats.org/drawingml/2006/main">
              <a:rPr lang="ar" sz="4000" dirty="0">
                <a:latin typeface="Times New Roman" pitchFamily="18" charset="0"/>
                <a:cs typeface="Times New Roman" pitchFamily="18" charset="0"/>
              </a:rPr>
              <a:t>مشبك من الفولاذ المقاوم للصدأ </a:t>
            </a:r>
            <a:r xmlns:a="http://schemas.openxmlformats.org/drawingml/2006/main">
              <a:rPr lang="ar" sz="4000" dirty="0" err="1">
                <a:latin typeface="Times New Roman" pitchFamily="18" charset="0"/>
                <a:cs typeface="Times New Roman" pitchFamily="18" charset="0"/>
              </a:rPr>
              <a:t>والبولي كربونات والمطاط السيليكوني.</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هـ. يقوم الليزر بتقسيم الأنبوب بشكل نظيف للغاية ولكنه قد يسمح بنسبة عالية من إعادة القناة (الاستعادة التلقائية).</a:t>
            </a:r>
          </a:p>
          <a:p>
            <a:endParaRPr 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8000" b="1" dirty="0">
                <a:solidFill>
                  <a:srgbClr val="C00000"/>
                </a:solidFill>
                <a:latin typeface="Times New Roman" pitchFamily="18" charset="0"/>
                <a:cs typeface="Times New Roman" pitchFamily="18" charset="0"/>
              </a:rPr>
            </a:br>
            <a:r xmlns:a="http://schemas.openxmlformats.org/drawingml/2006/main">
              <a:rPr lang="ar" sz="8000" b="1" dirty="0">
                <a:solidFill>
                  <a:srgbClr val="C00000"/>
                </a:solidFill>
                <a:latin typeface="Times New Roman" pitchFamily="18" charset="0"/>
                <a:cs typeface="Times New Roman" pitchFamily="18" charset="0"/>
              </a:rPr>
              <a:t>حقوق العملاء</a:t>
            </a:r>
            <a:br xmlns:a="http://schemas.openxmlformats.org/drawingml/2006/main">
              <a:rPr lang="en-US" sz="8000" dirty="0">
                <a:solidFill>
                  <a:srgbClr val="C00000"/>
                </a:solidFill>
                <a:latin typeface="Times New Roman" pitchFamily="18" charset="0"/>
                <a:cs typeface="Times New Roman" pitchFamily="18" charset="0"/>
              </a:rPr>
            </a:br>
            <a:endParaRPr xmlns:a="http://schemas.openxmlformats.org/drawingml/2006/main" lang="en-US" sz="8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600200"/>
            <a:ext cx="12192001" cy="5257800"/>
          </a:xfrm>
        </p:spPr>
        <p:txBody>
          <a:bodyPr>
            <a:normAutofit/>
          </a:bodyPr>
          <a:lstStyle/>
          <a:p>
            <a:pPr xmlns:a="http://schemas.openxmlformats.org/drawingml/2006/main">
              <a:buNone/>
              <a:bidi/>
            </a:pPr>
            <a:r xmlns:a="http://schemas.openxmlformats.org/drawingml/2006/main">
              <a:rPr lang="ar" sz="4400" dirty="0">
                <a:latin typeface="Times New Roman" pitchFamily="18" charset="0"/>
                <a:cs typeface="Times New Roman" pitchFamily="18" charset="0"/>
              </a:rPr>
              <a:t>1-معلومات عن كافة الطرق/الخدمات المتاحة.</a:t>
            </a:r>
          </a:p>
          <a:p>
            <a:pPr xmlns:a="http://schemas.openxmlformats.org/drawingml/2006/main">
              <a:buNone/>
              <a:bidi/>
            </a:pPr>
            <a:r xmlns:a="http://schemas.openxmlformats.org/drawingml/2006/main">
              <a:rPr lang="ar" sz="4400" dirty="0">
                <a:latin typeface="Times New Roman" pitchFamily="18" charset="0"/>
                <a:cs typeface="Times New Roman" pitchFamily="18" charset="0"/>
              </a:rPr>
              <a:t>2- معرفة فوائد ومخاطر / آثار جانبية كافة وسائل منع الحمل / لاتخاذ القرار بشكل مستقل.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1" y="0"/>
            <a:ext cx="11917179" cy="1417638"/>
          </a:xfrm>
        </p:spPr>
        <p:txBody>
          <a:bodyPr>
            <a:normAutofit fontScale="90000"/>
          </a:bodyPr>
          <a:lstStyle/>
          <a:p>
            <a:pPr xmlns:a="http://schemas.openxmlformats.org/drawingml/2006/main" algn="ctr">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5300" b="1" dirty="0">
                <a:solidFill>
                  <a:srgbClr val="C00000"/>
                </a:solidFill>
                <a:latin typeface="Times New Roman" pitchFamily="18" charset="0"/>
                <a:cs typeface="Times New Roman" pitchFamily="18" charset="0"/>
              </a:rPr>
              <a:t>أ) وسائل تنظيم الأسرة الطبيعية</a:t>
            </a:r>
            <a:br xmlns:a="http://schemas.openxmlformats.org/drawingml/2006/main">
              <a:rPr lang="en-US" sz="5300" b="1"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9744" y="1600200"/>
            <a:ext cx="7045377" cy="5257800"/>
          </a:xfrm>
        </p:spPr>
        <p:txBody>
          <a:bodyPr>
            <a:normAutofit lnSpcReduction="10000"/>
          </a:bodyPr>
          <a:lstStyle/>
          <a:p>
            <a:pPr xmlns:a="http://schemas.openxmlformats.org/drawingml/2006/main">
              <a:buNone/>
              <a:bidi/>
            </a:pPr>
            <a:r xmlns:a="http://schemas.openxmlformats.org/drawingml/2006/main">
              <a:rPr lang="ar" sz="4800" dirty="0">
                <a:latin typeface="Times New Roman" pitchFamily="18" charset="0"/>
                <a:cs typeface="Times New Roman" pitchFamily="18" charset="0"/>
              </a:rPr>
              <a:t>1- طريقة الإيقاع</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2- درجة حرارة الجسم الأساسية</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3- طريقة مخاط عنق الرحم</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4- </a:t>
            </a:r>
            <a:r xmlns:a="http://schemas.openxmlformats.org/drawingml/2006/main">
              <a:rPr lang="ar" sz="4800" dirty="0">
                <a:latin typeface="Times New Roman" pitchFamily="18" charset="0"/>
                <a:cs typeface="Times New Roman" pitchFamily="18" charset="0"/>
              </a:rPr>
              <a:t>الطريقة الحرارية </a:t>
            </a:r>
            <a:r xmlns:a="http://schemas.openxmlformats.org/drawingml/2006/main">
              <a:rPr lang="ar" sz="4800" dirty="0" err="1">
                <a:latin typeface="Times New Roman" pitchFamily="18" charset="0"/>
                <a:cs typeface="Times New Roman" pitchFamily="18" charset="0"/>
              </a:rPr>
              <a:t>العرضية</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5-طريقة انقطاع الطمث الرضاعةي</a:t>
            </a:r>
          </a:p>
          <a:p>
            <a:pPr xmlns:a="http://schemas.openxmlformats.org/drawingml/2006/main">
              <a:buNone/>
              <a:bidi/>
            </a:pPr>
            <a:r xmlns:a="http://schemas.openxmlformats.org/drawingml/2006/main">
              <a:rPr lang="ar" sz="4800" dirty="0">
                <a:latin typeface="Times New Roman" pitchFamily="18" charset="0"/>
                <a:cs typeface="Times New Roman" pitchFamily="18" charset="0"/>
              </a:rPr>
              <a:t> </a:t>
            </a:r>
          </a:p>
          <a:p>
            <a:pPr>
              <a:buNone/>
            </a:pPr>
            <a:endParaRPr lang="en-US" sz="48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217AE709-BA0B-E1E1-9830-CDD2CE7D7D34}"/>
              </a:ext>
            </a:extLst>
          </p:cNvPr>
          <p:cNvPicPr>
            <a:picLocks noChangeAspect="1"/>
          </p:cNvPicPr>
          <p:nvPr/>
        </p:nvPicPr>
        <p:blipFill>
          <a:blip r:embed="rId2"/>
          <a:stretch>
            <a:fillRect/>
          </a:stretch>
        </p:blipFill>
        <p:spPr>
          <a:xfrm>
            <a:off x="7315200" y="1417638"/>
            <a:ext cx="4706910" cy="54403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xmlns:a="http://schemas.openxmlformats.org/drawingml/2006/main">
              <a:rPr lang="ar" sz="6000" b="1" dirty="0">
                <a:solidFill>
                  <a:srgbClr val="C00000"/>
                </a:solidFill>
                <a:latin typeface="Times New Roman" pitchFamily="18" charset="0"/>
                <a:cs typeface="Times New Roman" pitchFamily="18" charset="0"/>
              </a:rPr>
              <a:t>1- طريقة الإيقاع</a:t>
            </a:r>
          </a:p>
        </p:txBody>
      </p:sp>
      <p:sp>
        <p:nvSpPr>
          <p:cNvPr id="3" name="Content Placeholder 2"/>
          <p:cNvSpPr>
            <a:spLocks noGrp="1"/>
          </p:cNvSpPr>
          <p:nvPr>
            <p:ph idx="1"/>
          </p:nvPr>
        </p:nvSpPr>
        <p:spPr>
          <a:xfrm>
            <a:off x="104931" y="1417638"/>
            <a:ext cx="12087069" cy="5440362"/>
          </a:xfrm>
        </p:spPr>
        <p:txBody>
          <a:bodyPr>
            <a:normAutofit fontScale="70000" lnSpcReduction="20000"/>
          </a:bodyPr>
          <a:lstStyle/>
          <a:p>
            <a:pPr xmlns:a="http://schemas.openxmlformats.org/drawingml/2006/main">
              <a:lnSpc>
                <a:spcPct val="120000"/>
              </a:lnSpc>
              <a:bidi/>
            </a:pPr>
            <a:r xmlns:a="http://schemas.openxmlformats.org/drawingml/2006/main">
              <a:rPr lang="ar" sz="6000" dirty="0">
                <a:latin typeface="Times New Roman" pitchFamily="18" charset="0"/>
                <a:cs typeface="Times New Roman" pitchFamily="18" charset="0"/>
              </a:rPr>
              <a:t>يمكن استخدام هذه الطريقة للمرضى الذين لديهم دورات شهرية منتظمة فقط.</a:t>
            </a:r>
          </a:p>
          <a:p>
            <a:pPr xmlns:a="http://schemas.openxmlformats.org/drawingml/2006/main">
              <a:lnSpc>
                <a:spcPct val="120000"/>
              </a:lnSpc>
              <a:bidi/>
            </a:pPr>
            <a:r xmlns:a="http://schemas.openxmlformats.org/drawingml/2006/main">
              <a:rPr lang="ar" sz="6000" dirty="0">
                <a:latin typeface="Times New Roman" pitchFamily="18" charset="0"/>
                <a:cs typeface="Times New Roman" pitchFamily="18" charset="0"/>
              </a:rPr>
              <a:t>بالاعتماد على المعرفة الدقيقة بيوم التبويض وتجنب الجماع خلال الأيام التي تسبق التبويض وبعده؛ على سبيل المثال في الدورة الشهرية المنتظمة التي تحدث كل 28 يومًا يجب أن يكون اليوم المحدد للتبويض هو اليوم </a:t>
            </a:r>
            <a:r xmlns:a="http://schemas.openxmlformats.org/drawingml/2006/main">
              <a:rPr lang="ar" sz="6000" b="1" dirty="0">
                <a:solidFill>
                  <a:srgbClr val="C00000"/>
                </a:solidFill>
                <a:latin typeface="Times New Roman" pitchFamily="18" charset="0"/>
                <a:cs typeface="Times New Roman" pitchFamily="18" charset="0"/>
              </a:rPr>
              <a:t>14</a:t>
            </a:r>
            <a:r xmlns:a="http://schemas.openxmlformats.org/drawingml/2006/main">
              <a:rPr lang="ar" sz="6000" dirty="0">
                <a:solidFill>
                  <a:srgbClr val="C00000"/>
                </a:solidFill>
                <a:latin typeface="Times New Roman" pitchFamily="18" charset="0"/>
                <a:cs typeface="Times New Roman" pitchFamily="18" charset="0"/>
              </a:rPr>
              <a:t> </a:t>
            </a:r>
            <a:r xmlns:a="http://schemas.openxmlformats.org/drawingml/2006/main">
              <a:rPr lang="ar" sz="6000" dirty="0">
                <a:latin typeface="Times New Roman" pitchFamily="18" charset="0"/>
                <a:cs typeface="Times New Roman" pitchFamily="18" charset="0"/>
              </a:rPr>
              <a:t>لذلك يجب تجنب الجماع لمدة 4-5 أيام قبل وبعد هذه الأيام.</a:t>
            </a:r>
          </a:p>
          <a:p>
            <a:pPr>
              <a:buNone/>
            </a:pPr>
            <a:endParaRPr lang="en-US" sz="6000" dirty="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92131" cy="1417638"/>
          </a:xfrm>
        </p:spPr>
        <p:txBody>
          <a:bodyPr>
            <a:normAutofit fontScale="90000"/>
          </a:bodyPr>
          <a:lstStyle/>
          <a:p>
            <a:pPr xmlns:a="http://schemas.openxmlformats.org/drawingml/2006/main" algn="ctr">
              <a:bidi/>
            </a:pPr>
            <a:r xmlns:a="http://schemas.openxmlformats.org/drawingml/2006/main">
              <a:rPr lang="ar" b="1"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2. طريقة قياس درجة حرارة الجسم الأساسية (BBT)</a:t>
            </a:r>
          </a:p>
        </p:txBody>
      </p:sp>
      <p:sp>
        <p:nvSpPr>
          <p:cNvPr id="3" name="Content Placeholder 2"/>
          <p:cNvSpPr>
            <a:spLocks noGrp="1"/>
          </p:cNvSpPr>
          <p:nvPr>
            <p:ph idx="1"/>
          </p:nvPr>
        </p:nvSpPr>
        <p:spPr>
          <a:xfrm>
            <a:off x="209862" y="1600200"/>
            <a:ext cx="11467476" cy="5257800"/>
          </a:xfrm>
        </p:spPr>
        <p:txBody>
          <a:bodyPr>
            <a:normAutofit/>
          </a:bodyPr>
          <a:lstStyle/>
          <a:p>
            <a:pPr xmlns:a="http://schemas.openxmlformats.org/drawingml/2006/main">
              <a:buNone/>
              <a:bidi/>
            </a:pPr>
            <a:r xmlns:a="http://schemas.openxmlformats.org/drawingml/2006/main">
              <a:rPr lang="ar" sz="6000" dirty="0">
                <a:latin typeface="Times New Roman" pitchFamily="18" charset="0"/>
                <a:cs typeface="Times New Roman" pitchFamily="18" charset="0"/>
              </a:rPr>
              <a:t>ترتفع درجة حرارة المرأة ما بين 0.4 فهرنهايت و0.8 فهرنهايت في يوم التبويض وتظل مرتفعة حتى فترة الحيض التالية.</a:t>
            </a:r>
          </a:p>
          <a:p>
            <a:pPr>
              <a:buNone/>
            </a:pPr>
            <a:endParaRPr lang="en-US" sz="6000" dirty="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cstate="print"/>
          <a:srcRect/>
          <a:stretch>
            <a:fillRect/>
          </a:stretch>
        </p:blipFill>
        <p:spPr bwMode="auto">
          <a:xfrm>
            <a:off x="8781738" y="4344650"/>
            <a:ext cx="2895600" cy="234224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773" y="0"/>
            <a:ext cx="11047751" cy="1417638"/>
          </a:xfrm>
        </p:spPr>
        <p:txBody>
          <a:bodyPr>
            <a:normAutofit/>
          </a:bodyPr>
          <a:lstStyle/>
          <a:p>
            <a:pPr xmlns:a="http://schemas.openxmlformats.org/drawingml/2006/main" algn="ctr">
              <a:bidi/>
            </a:pPr>
            <a:r xmlns:a="http://schemas.openxmlformats.org/drawingml/2006/main">
              <a:rPr lang="ar" sz="4800" b="1" dirty="0">
                <a:solidFill>
                  <a:srgbClr val="C00000"/>
                </a:solidFill>
                <a:latin typeface="Times New Roman" pitchFamily="18" charset="0"/>
                <a:cs typeface="Times New Roman" pitchFamily="18" charset="0"/>
              </a:rPr>
              <a:t> </a:t>
            </a:r>
            <a:r xmlns:a="http://schemas.openxmlformats.org/drawingml/2006/main">
              <a:rPr lang="ar" sz="6000" b="1" dirty="0">
                <a:solidFill>
                  <a:srgbClr val="C00000"/>
                </a:solidFill>
                <a:latin typeface="Times New Roman" pitchFamily="18" charset="0"/>
                <a:cs typeface="Times New Roman" pitchFamily="18" charset="0"/>
              </a:rPr>
              <a:t>3. طريقة مخاط عنق الرحم:</a:t>
            </a:r>
          </a:p>
        </p:txBody>
      </p:sp>
      <p:sp>
        <p:nvSpPr>
          <p:cNvPr id="3" name="Content Placeholder 2"/>
          <p:cNvSpPr>
            <a:spLocks noGrp="1"/>
          </p:cNvSpPr>
          <p:nvPr>
            <p:ph idx="1"/>
          </p:nvPr>
        </p:nvSpPr>
        <p:spPr>
          <a:xfrm>
            <a:off x="104931" y="1600200"/>
            <a:ext cx="11917180" cy="5257800"/>
          </a:xfrm>
        </p:spPr>
        <p:txBody>
          <a:bodyPr>
            <a:normAutofit lnSpcReduction="10000"/>
          </a:bodyPr>
          <a:lstStyle/>
          <a:p>
            <a:pPr xmlns:a="http://schemas.openxmlformats.org/drawingml/2006/main" algn="ctr">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قبل التبويض مباشرة، يتغير مخاط عنق الرحم من كونه غائمًا وصغيرًا إلى كونه شفافًا وناعمًا</a:t>
            </a:r>
          </a:p>
          <a:p>
            <a:pPr xmlns:a="http://schemas.openxmlformats.org/drawingml/2006/main" algn="ctr">
              <a:lnSpc>
                <a:spcPct val="120000"/>
              </a:lnSpc>
              <a:buFont typeface="Wingdings" pitchFamily="2" charset="2"/>
              <a:buChar char="§"/>
              <a:bidi/>
            </a:pPr>
            <a:r xmlns:a="http://schemas.openxmlformats.org/drawingml/2006/main">
              <a:rPr lang="ar" sz="6000" dirty="0">
                <a:latin typeface="Times New Roman" pitchFamily="18" charset="0"/>
                <a:cs typeface="Times New Roman" pitchFamily="18" charset="0"/>
              </a:rPr>
              <a:t>بعد التبويض، يميل المخاط إلى الجفاف مرة أخرى.</a:t>
            </a:r>
          </a:p>
          <a:p>
            <a:pPr>
              <a:buNone/>
            </a:pPr>
            <a:endParaRPr lang="en-US" sz="6000" dirty="0">
              <a:latin typeface="Times New Roman" pitchFamily="18" charset="0"/>
              <a:cs typeface="Times New Roman" pitchFamily="18" charset="0"/>
            </a:endParaRPr>
          </a:p>
          <a:p>
            <a:pPr>
              <a:buNone/>
            </a:pPr>
            <a:endParaRPr lang="en-US" sz="6000" dirty="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xmlns:a="http://schemas.openxmlformats.org/drawingml/2006/main">
              <a:rPr lang="ar" sz="6000" b="1" dirty="0">
                <a:solidFill>
                  <a:srgbClr val="C00000"/>
                </a:solidFill>
                <a:latin typeface="Times New Roman" pitchFamily="18" charset="0"/>
                <a:cs typeface="Times New Roman" pitchFamily="18" charset="0"/>
              </a:rPr>
              <a:t>4- الطريقة العرضية الحرارية</a:t>
            </a:r>
          </a:p>
        </p:txBody>
      </p:sp>
      <p:sp>
        <p:nvSpPr>
          <p:cNvPr id="3" name="Content Placeholder 2"/>
          <p:cNvSpPr>
            <a:spLocks noGrp="1"/>
          </p:cNvSpPr>
          <p:nvPr>
            <p:ph idx="1"/>
          </p:nvPr>
        </p:nvSpPr>
        <p:spPr>
          <a:xfrm>
            <a:off x="329783" y="1600200"/>
            <a:ext cx="11257613" cy="5257800"/>
          </a:xfrm>
        </p:spPr>
        <p:txBody>
          <a:bodyPr>
            <a:normAutofit/>
          </a:bodyPr>
          <a:lstStyle/>
          <a:p>
            <a:r xmlns:a="http://schemas.openxmlformats.org/drawingml/2006/main">
              <a:rPr lang="ar" sz="6000" dirty="0">
                <a:latin typeface="Times New Roman" pitchFamily="18" charset="0"/>
                <a:cs typeface="Times New Roman" pitchFamily="18" charset="0"/>
              </a:rPr>
              <a:t>ويتم ذلك بالتزامن مع استخدام مخاط عنق الرحم وطريقة BBT.</a:t>
            </a:r>
          </a:p>
          <a:p>
            <a:r xmlns:a="http://schemas.openxmlformats.org/drawingml/2006/main">
              <a:rPr lang="ar" sz="6000" dirty="0">
                <a:latin typeface="Times New Roman" pitchFamily="18" charset="0"/>
                <a:cs typeface="Times New Roman" pitchFamily="18" charset="0"/>
              </a:rPr>
              <a:t>تقوم المرأة بقياس درجة حرارتها ومراقبة أي تغيرات في المخاط.</a:t>
            </a:r>
          </a:p>
          <a:p>
            <a:pPr>
              <a:buNone/>
            </a:pPr>
            <a:endParaRPr lang="en-US" sz="6000" dirty="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1" y="0"/>
            <a:ext cx="11557417" cy="1417638"/>
          </a:xfrm>
        </p:spPr>
        <p:txBody>
          <a:bodyPr>
            <a:normAutofit/>
          </a:bodyPr>
          <a:lstStyle/>
          <a:p>
            <a:pPr xmlns:a="http://schemas.openxmlformats.org/drawingml/2006/main" algn="ctr">
              <a:bidi/>
            </a:pPr>
            <a:r xmlns:a="http://schemas.openxmlformats.org/drawingml/2006/main">
              <a:rPr lang="ar" sz="5400" b="1" dirty="0">
                <a:solidFill>
                  <a:srgbClr val="C00000"/>
                </a:solidFill>
                <a:latin typeface="Times New Roman" pitchFamily="18" charset="0"/>
                <a:cs typeface="Times New Roman" pitchFamily="18" charset="0"/>
              </a:rPr>
              <a:t>5-طريقة انقطاع الطمث الرضاعةي</a:t>
            </a:r>
          </a:p>
        </p:txBody>
      </p:sp>
      <p:sp>
        <p:nvSpPr>
          <p:cNvPr id="3" name="Content Placeholder 2"/>
          <p:cNvSpPr>
            <a:spLocks noGrp="1"/>
          </p:cNvSpPr>
          <p:nvPr>
            <p:ph idx="1"/>
          </p:nvPr>
        </p:nvSpPr>
        <p:spPr>
          <a:xfrm>
            <a:off x="0" y="1600200"/>
            <a:ext cx="11887200" cy="5257800"/>
          </a:xfrm>
        </p:spPr>
        <p:txBody>
          <a:bodyPr>
            <a:normAutofit fontScale="77500" lnSpcReduction="20000"/>
          </a:bodyPr>
          <a:lstStyle/>
          <a:p>
            <a:pPr xmlns:a="http://schemas.openxmlformats.org/drawingml/2006/main">
              <a:lnSpc>
                <a:spcPct val="120000"/>
              </a:lnSpc>
              <a:buNone/>
              <a:bidi/>
            </a:pPr>
            <a:r xmlns:a="http://schemas.openxmlformats.org/drawingml/2006/main">
              <a:rPr lang="ar" sz="6000" dirty="0">
                <a:latin typeface="Times New Roman" pitchFamily="18" charset="0"/>
                <a:cs typeface="Times New Roman" pitchFamily="18" charset="0"/>
              </a:rPr>
              <a:t>- ما دامت المرأة ترضع طفلها رضاعة طبيعية، فهناك بعض التثبيط الطبيعي للتبويض.</a:t>
            </a:r>
          </a:p>
          <a:p>
            <a:pPr xmlns:a="http://schemas.openxmlformats.org/drawingml/2006/main">
              <a:lnSpc>
                <a:spcPct val="120000"/>
              </a:lnSpc>
              <a:buNone/>
              <a:bidi/>
            </a:pPr>
            <a:r xmlns:a="http://schemas.openxmlformats.org/drawingml/2006/main">
              <a:rPr lang="ar" sz="6000" dirty="0">
                <a:latin typeface="Times New Roman" pitchFamily="18" charset="0"/>
                <a:cs typeface="Times New Roman" pitchFamily="18" charset="0"/>
              </a:rPr>
              <a:t>-ولكن قد يحدث التبويض ولكن لا يحدث الحيض</a:t>
            </a:r>
          </a:p>
          <a:p>
            <a:pPr xmlns:a="http://schemas.openxmlformats.org/drawingml/2006/main">
              <a:lnSpc>
                <a:spcPct val="120000"/>
              </a:lnSpc>
              <a:buNone/>
              <a:bidi/>
            </a:pPr>
            <a:r xmlns:a="http://schemas.openxmlformats.org/drawingml/2006/main">
              <a:rPr lang="ar" sz="6000" dirty="0">
                <a:latin typeface="Times New Roman" pitchFamily="18" charset="0"/>
                <a:cs typeface="Times New Roman" pitchFamily="18" charset="0"/>
              </a:rPr>
              <a:t>- كقاعدة عامة، ينصح النساء المرضعات بعد 6 أشهر باختيار وسيلة أخرى لمنع الحمل.</a:t>
            </a:r>
          </a:p>
          <a:p>
            <a:pPr>
              <a:buNone/>
            </a:pPr>
            <a:endParaRPr lang="en-US" sz="6000" dirty="0">
              <a:latin typeface="Times New Roman" pitchFamily="18" charset="0"/>
              <a:cs typeface="Times New Roman" pitchFamily="18" charset="0"/>
            </a:endParaRPr>
          </a:p>
          <a:p>
            <a:pPr>
              <a:buNone/>
            </a:pPr>
            <a:endParaRPr lang="en-US" sz="4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1300</Words>
  <Application>Microsoft Office PowerPoint</Application>
  <PresentationFormat>Widescreen</PresentationFormat>
  <Paragraphs>177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PowerPoint Presentation</vt:lpstr>
      <vt:lpstr> Methods of Contraception </vt:lpstr>
      <vt:lpstr> Types  of Contraception </vt:lpstr>
      <vt:lpstr> A.) Natural Family Planning Methods </vt:lpstr>
      <vt:lpstr> 1-Rhythm Method</vt:lpstr>
      <vt:lpstr> 2. Basal Body Temperature (BBT)Method </vt:lpstr>
      <vt:lpstr> 3. Cervical Mucus Method: </vt:lpstr>
      <vt:lpstr>4-Symptothermal method</vt:lpstr>
      <vt:lpstr>5-Lactational Amenorrhea Method</vt:lpstr>
      <vt:lpstr>Advantage of Natural Methods </vt:lpstr>
      <vt:lpstr> B.) Mechanical Family Planning Methods </vt:lpstr>
      <vt:lpstr>1-Male Condom</vt:lpstr>
      <vt:lpstr>2-Female Condom (Femidom)</vt:lpstr>
      <vt:lpstr>3-Diaphragms/Cervical Cap</vt:lpstr>
      <vt:lpstr>4- Spermicides:</vt:lpstr>
      <vt:lpstr>5. Intrauterine Devices (IUD) </vt:lpstr>
      <vt:lpstr> C.) Hormonal Family Planning Methods  </vt:lpstr>
      <vt:lpstr>1-Contraceptive Skin Patch </vt:lpstr>
      <vt:lpstr>2-Combined Pill </vt:lpstr>
      <vt:lpstr>3-Progesterone Only Pill (Mini Pill) </vt:lpstr>
      <vt:lpstr>3-Progesterone Only Pill (Mini Pill) </vt:lpstr>
      <vt:lpstr>4-Contraceptive Injection (Depo-Provera)</vt:lpstr>
      <vt:lpstr>4-Contraceptive Injection (Depo-Provera)</vt:lpstr>
      <vt:lpstr>5-Contraceptive Implant </vt:lpstr>
      <vt:lpstr> Side Effects Of Hormonal Family Planning Methods  </vt:lpstr>
      <vt:lpstr> Contraindications of Hormonal Family Planning Methods  </vt:lpstr>
      <vt:lpstr>  Contraindications of Hormonal Family Planning Methods  </vt:lpstr>
      <vt:lpstr> D.) Surgical Family Planning Methods (Sterilization)  </vt:lpstr>
      <vt:lpstr>1-Male Sterilization</vt:lpstr>
      <vt:lpstr>2-Female Sterilization</vt:lpstr>
      <vt:lpstr>Female Sterilization Methods of Tubal Occlusions</vt:lpstr>
      <vt:lpstr> Rights of Clients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cp:revision>
  <dcterms:created xsi:type="dcterms:W3CDTF">2024-08-18T14:42:41Z</dcterms:created>
  <dcterms:modified xsi:type="dcterms:W3CDTF">2024-08-18T16:21:09Z</dcterms:modified>
</cp:coreProperties>
</file>