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9"/>
  </p:notesMasterIdLst>
  <p:sldIdLst>
    <p:sldId id="316" r:id="rId2"/>
    <p:sldId id="257" r:id="rId3"/>
    <p:sldId id="258" r:id="rId4"/>
    <p:sldId id="260" r:id="rId5"/>
    <p:sldId id="297" r:id="rId6"/>
    <p:sldId id="298" r:id="rId7"/>
    <p:sldId id="261" r:id="rId8"/>
    <p:sldId id="294" r:id="rId9"/>
    <p:sldId id="303" r:id="rId10"/>
    <p:sldId id="304" r:id="rId11"/>
    <p:sldId id="272" r:id="rId12"/>
    <p:sldId id="262" r:id="rId13"/>
    <p:sldId id="306" r:id="rId14"/>
    <p:sldId id="264" r:id="rId15"/>
    <p:sldId id="299" r:id="rId16"/>
    <p:sldId id="300" r:id="rId17"/>
    <p:sldId id="302" r:id="rId18"/>
    <p:sldId id="301" r:id="rId19"/>
    <p:sldId id="307" r:id="rId20"/>
    <p:sldId id="308" r:id="rId21"/>
    <p:sldId id="309" r:id="rId22"/>
    <p:sldId id="310" r:id="rId23"/>
    <p:sldId id="314" r:id="rId24"/>
    <p:sldId id="313" r:id="rId25"/>
    <p:sldId id="312" r:id="rId26"/>
    <p:sldId id="315" r:id="rId27"/>
    <p:sldId id="293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2CCAF38E-F0C4-4588-8A28-53BBF4267EF6}" type="datetimeFigureOut">
              <a:rPr lang="ar-SA" smtClean="0"/>
              <a:pPr/>
              <a:t>04/08/1444</a:t>
            </a:fld>
            <a:endParaRPr lang="ar-S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S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6653823-6C2C-4C14-A392-AC994718977A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S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53823-6C2C-4C14-A392-AC994718977A}" type="slidenum">
              <a:rPr lang="ar-SA" smtClean="0"/>
              <a:pPr/>
              <a:t>11</a:t>
            </a:fld>
            <a:endParaRPr lang="ar-S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mtClean="0"/>
              <a:t>  </a:t>
            </a:r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653823-6C2C-4C14-A392-AC994718977A}" type="slidenum">
              <a:rPr lang="ar-SA" smtClean="0"/>
              <a:pPr/>
              <a:t>18</a:t>
            </a:fld>
            <a:endParaRPr lang="ar-S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11/2/2022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1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r" rtl="1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r" rtl="1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r" rtl="1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r" rtl="1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r" rtl="1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85786" y="2786058"/>
            <a:ext cx="7500990" cy="1252542"/>
          </a:xfrm>
        </p:spPr>
        <p:txBody>
          <a:bodyPr/>
          <a:lstStyle/>
          <a:p>
            <a:pPr algn="ctr" rtl="0">
              <a:defRPr/>
            </a:pPr>
            <a:r>
              <a:rPr lang="en-US" sz="32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1- Mental Health and Mental Illness</a:t>
            </a:r>
            <a:endParaRPr sz="3200" smtClean="0">
              <a:solidFill>
                <a:schemeClr val="tx2">
                  <a:satMod val="13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19" name="Rectangle 5"/>
          <p:cNvSpPr>
            <a:spLocks noChangeArrowheads="1"/>
          </p:cNvSpPr>
          <p:nvPr/>
        </p:nvSpPr>
        <p:spPr bwMode="auto">
          <a:xfrm>
            <a:off x="571500" y="714375"/>
            <a:ext cx="7315200" cy="8002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tabLst>
                <a:tab pos="4065588" algn="l"/>
              </a:tabLst>
            </a:pPr>
            <a:r>
              <a:rPr lang="en-US" sz="2800" b="1" dirty="0" smtClean="0"/>
              <a:t>Al-</a:t>
            </a:r>
            <a:r>
              <a:rPr lang="en-US" sz="2800" b="1" dirty="0" err="1" smtClean="0"/>
              <a:t>Zaytoonah</a:t>
            </a:r>
            <a:r>
              <a:rPr lang="en-US" sz="2800" b="1" dirty="0" smtClean="0"/>
              <a:t> University </a:t>
            </a:r>
            <a:endParaRPr lang="en-US" sz="2800" dirty="0"/>
          </a:p>
          <a:p>
            <a:pPr>
              <a:tabLst>
                <a:tab pos="4065588" algn="l"/>
              </a:tabLst>
            </a:pPr>
            <a:endParaRPr lang="en-US" dirty="0"/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auto">
          <a:xfrm>
            <a:off x="304800" y="2209800"/>
            <a:ext cx="8001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tabLst>
                <a:tab pos="4149725" algn="l"/>
              </a:tabLst>
            </a:pP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Psychiatric and Mental Health Nursing</a:t>
            </a:r>
          </a:p>
          <a:p>
            <a:pPr algn="ctr">
              <a:tabLst>
                <a:tab pos="4149725" algn="l"/>
              </a:tabLst>
            </a:pPr>
            <a:r>
              <a:rPr lang="en-US" altLang="en-US" sz="2800" b="1" dirty="0" smtClean="0">
                <a:latin typeface="Times New Roman" pitchFamily="18" charset="0"/>
                <a:cs typeface="Times New Roman" pitchFamily="18" charset="0"/>
              </a:rPr>
              <a:t>( Theory )</a:t>
            </a:r>
            <a:endParaRPr lang="en-US" alt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222" name="Subtitle 6"/>
          <p:cNvSpPr>
            <a:spLocks noGrp="1"/>
          </p:cNvSpPr>
          <p:nvPr>
            <p:ph type="subTitle" idx="1"/>
          </p:nvPr>
        </p:nvSpPr>
        <p:spPr>
          <a:xfrm>
            <a:off x="714375" y="4000500"/>
            <a:ext cx="7772400" cy="1200150"/>
          </a:xfrm>
        </p:spPr>
        <p:txBody>
          <a:bodyPr/>
          <a:lstStyle/>
          <a:p>
            <a:pPr marR="0" algn="ctr" eaLnBrk="1" hangingPunct="1"/>
            <a:endParaRPr lang="en-US" b="1" dirty="0" smtClean="0">
              <a:solidFill>
                <a:schemeClr val="tx1"/>
              </a:solidFill>
            </a:endParaRPr>
          </a:p>
          <a:p>
            <a:pPr marR="0" algn="ctr"/>
            <a:r>
              <a:rPr lang="en-US" dirty="0" smtClean="0">
                <a:solidFill>
                  <a:schemeClr val="tx1"/>
                </a:solidFill>
              </a:rPr>
              <a:t>By Dr: Hasan Abualruz RN, MSN, PhD</a:t>
            </a:r>
            <a:endParaRPr lang="ar-SA" dirty="0" smtClean="0">
              <a:solidFill>
                <a:schemeClr val="tx1"/>
              </a:solidFill>
            </a:endParaRPr>
          </a:p>
          <a:p>
            <a:pPr marR="0" algn="ctr" eaLnBrk="1" hangingPunct="1"/>
            <a:endParaRPr lang="en-US" b="1" dirty="0" smtClean="0">
              <a:solidFill>
                <a:schemeClr val="tx1"/>
              </a:solidFill>
            </a:endParaRPr>
          </a:p>
        </p:txBody>
      </p:sp>
      <p:pic>
        <p:nvPicPr>
          <p:cNvPr id="7" name="Picture 6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934200" y="152400"/>
            <a:ext cx="22098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81328"/>
            <a:ext cx="8686800" cy="4525963"/>
          </a:xfrm>
        </p:spPr>
        <p:txBody>
          <a:bodyPr/>
          <a:lstStyle/>
          <a:p>
            <a:pPr marL="566928" indent="-457200" algn="ctr" rtl="0">
              <a:buNone/>
            </a:pPr>
            <a:r>
              <a:rPr lang="en-US" sz="2800" b="1" dirty="0" smtClean="0"/>
              <a:t>A) Individual or personal Factors.</a:t>
            </a:r>
          </a:p>
          <a:p>
            <a:pPr marL="566928" indent="-457200" algn="ctr" rtl="0">
              <a:buAutoNum type="alphaUcParenR"/>
            </a:pPr>
            <a:endParaRPr lang="en-US" sz="2800" b="1" dirty="0" smtClean="0"/>
          </a:p>
          <a:p>
            <a:pPr marL="566928" indent="-457200" algn="l" rtl="0">
              <a:buFontTx/>
              <a:buChar char="-"/>
            </a:pPr>
            <a:r>
              <a:rPr lang="en-US" sz="2400" b="1" dirty="0" smtClean="0"/>
              <a:t>Biologic makeup: </a:t>
            </a:r>
            <a:r>
              <a:rPr lang="en-US" sz="2400" dirty="0" smtClean="0"/>
              <a:t>an inherent periodicity in the physiological processes of living organisms that is not dependent on the periodicity of external factors.</a:t>
            </a:r>
          </a:p>
          <a:p>
            <a:pPr marL="566928" indent="-457200" algn="l" rtl="0">
              <a:buFontTx/>
              <a:buChar char="-"/>
            </a:pPr>
            <a:r>
              <a:rPr lang="en-US" sz="2400" b="1" dirty="0" smtClean="0"/>
              <a:t>Intolerable or unrealistic worries or fears.</a:t>
            </a:r>
          </a:p>
          <a:p>
            <a:pPr marL="566928" indent="-457200" algn="l" rtl="0">
              <a:buFontTx/>
              <a:buChar char="-"/>
            </a:pPr>
            <a:r>
              <a:rPr lang="en-US" sz="2400" b="1" dirty="0" smtClean="0"/>
              <a:t>Inability  to distinguish reality from fantasy.</a:t>
            </a:r>
          </a:p>
          <a:p>
            <a:pPr marL="566928" indent="-457200" algn="l" rtl="0">
              <a:buFontTx/>
              <a:buChar char="-"/>
            </a:pPr>
            <a:r>
              <a:rPr lang="en-US" sz="2400" b="1" dirty="0" smtClean="0"/>
              <a:t>Intolerance of life’s uncertainties.</a:t>
            </a:r>
          </a:p>
          <a:p>
            <a:pPr marL="566928" indent="-457200" algn="l" rtl="0">
              <a:buFontTx/>
              <a:buChar char="-"/>
            </a:pPr>
            <a:r>
              <a:rPr lang="en-US" sz="2400" b="1" dirty="0" smtClean="0"/>
              <a:t>A sense of disharmony in  life.</a:t>
            </a:r>
          </a:p>
          <a:p>
            <a:pPr marL="566928" indent="-457200" algn="l" rtl="0">
              <a:buFontTx/>
              <a:buChar char="-"/>
            </a:pPr>
            <a:r>
              <a:rPr lang="en-US" sz="2400" b="1" dirty="0" smtClean="0"/>
              <a:t>A loss of meaning in one’s life.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Factors Influencing Mental Illness</a:t>
            </a:r>
            <a:endParaRPr lang="ar-SA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991600" cy="4767072"/>
          </a:xfrm>
        </p:spPr>
        <p:txBody>
          <a:bodyPr>
            <a:normAutofit/>
          </a:bodyPr>
          <a:lstStyle/>
          <a:p>
            <a:pPr marL="624078" indent="-514350" algn="ctr" rtl="0">
              <a:buNone/>
            </a:pPr>
            <a:r>
              <a:rPr lang="en-US" sz="2800" b="1" dirty="0" smtClean="0"/>
              <a:t>B) Interpersonal or relationship Factors</a:t>
            </a:r>
            <a:r>
              <a:rPr lang="en-US" sz="2400" b="1" dirty="0" smtClean="0"/>
              <a:t>.</a:t>
            </a:r>
          </a:p>
          <a:p>
            <a:pPr marL="624078" indent="-514350" algn="ctr" rtl="0">
              <a:buNone/>
            </a:pPr>
            <a:endParaRPr lang="en-US" sz="2400" b="1" dirty="0" smtClean="0"/>
          </a:p>
          <a:p>
            <a:pPr marL="624078" indent="-514350" algn="l" rtl="0">
              <a:buFontTx/>
              <a:buChar char="-"/>
            </a:pPr>
            <a:r>
              <a:rPr lang="en-US" sz="2400" b="1" dirty="0" smtClean="0"/>
              <a:t>Ineffective communication.</a:t>
            </a:r>
          </a:p>
          <a:p>
            <a:pPr marL="624078" indent="-514350" algn="l" rtl="0">
              <a:buFontTx/>
              <a:buChar char="-"/>
            </a:pPr>
            <a:r>
              <a:rPr lang="en-US" sz="2400" b="1" dirty="0" smtClean="0"/>
              <a:t>Excessive dependency on or withdrawal from relationships.</a:t>
            </a:r>
          </a:p>
          <a:p>
            <a:pPr marL="624078" indent="-514350" algn="l" rtl="0">
              <a:buFontTx/>
              <a:buChar char="-"/>
            </a:pPr>
            <a:r>
              <a:rPr lang="en-US" sz="2400" b="1" dirty="0" smtClean="0"/>
              <a:t>No sense of belonging.</a:t>
            </a:r>
          </a:p>
          <a:p>
            <a:pPr marL="624078" indent="-514350" algn="l" rtl="0">
              <a:buFontTx/>
              <a:buChar char="-"/>
            </a:pPr>
            <a:r>
              <a:rPr lang="en-US" sz="2400" b="1" dirty="0" smtClean="0"/>
              <a:t>Inadequate social support.</a:t>
            </a:r>
          </a:p>
          <a:p>
            <a:pPr marL="624078" indent="-514350" algn="l" rtl="0">
              <a:buFontTx/>
              <a:buChar char="-"/>
            </a:pPr>
            <a:r>
              <a:rPr lang="en-US" sz="2400" b="1" dirty="0" smtClean="0"/>
              <a:t>loss of emotional control.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Factors Influencing Mental Illness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219200"/>
            <a:ext cx="8991600" cy="5638800"/>
          </a:xfrm>
        </p:spPr>
        <p:txBody>
          <a:bodyPr>
            <a:normAutofit/>
          </a:bodyPr>
          <a:lstStyle/>
          <a:p>
            <a:pPr marL="624078" indent="-514350" algn="ctr" rtl="0">
              <a:buNone/>
            </a:pPr>
            <a:r>
              <a:rPr lang="en-US" sz="2800" b="1" dirty="0" smtClean="0"/>
              <a:t>C) Social/cultural Factors. </a:t>
            </a:r>
          </a:p>
          <a:p>
            <a:pPr marL="624078" indent="-514350" algn="ctr" rtl="0">
              <a:buNone/>
            </a:pPr>
            <a:endParaRPr lang="en-US" sz="2400" b="1" dirty="0" smtClean="0"/>
          </a:p>
          <a:p>
            <a:pPr marL="624078" indent="-514350" algn="l" rtl="0">
              <a:buNone/>
            </a:pPr>
            <a:r>
              <a:rPr lang="en-US" sz="2400" dirty="0" smtClean="0"/>
              <a:t>- </a:t>
            </a:r>
            <a:r>
              <a:rPr lang="en-US" sz="2400" b="1" dirty="0" smtClean="0"/>
              <a:t>Lack of resources.</a:t>
            </a:r>
          </a:p>
          <a:p>
            <a:pPr marL="624078" indent="-514350" algn="l" rtl="0">
              <a:buNone/>
            </a:pPr>
            <a:r>
              <a:rPr lang="en-US" sz="2400" b="1" dirty="0" smtClean="0"/>
              <a:t>- Violence.</a:t>
            </a:r>
          </a:p>
          <a:p>
            <a:pPr marL="624078" indent="-514350" algn="l" rtl="0">
              <a:buNone/>
            </a:pPr>
            <a:r>
              <a:rPr lang="en-US" sz="2400" b="1" dirty="0" smtClean="0"/>
              <a:t>- Homelessness.</a:t>
            </a:r>
          </a:p>
          <a:p>
            <a:pPr marL="624078" indent="-514350" algn="l" rtl="0">
              <a:buNone/>
            </a:pPr>
            <a:r>
              <a:rPr lang="en-US" sz="2400" b="1" dirty="0" smtClean="0"/>
              <a:t>- Poverty.</a:t>
            </a:r>
          </a:p>
          <a:p>
            <a:pPr marL="624078" indent="-514350" algn="l" rtl="0">
              <a:buNone/>
            </a:pPr>
            <a:r>
              <a:rPr lang="en-US" sz="2400" b="1" dirty="0" smtClean="0"/>
              <a:t>- An unwarranted negative view of the world.</a:t>
            </a:r>
          </a:p>
          <a:p>
            <a:pPr marL="624078" indent="-514350" algn="l" rtl="0">
              <a:buNone/>
            </a:pPr>
            <a:r>
              <a:rPr lang="en-US" sz="2400" b="1" dirty="0" smtClean="0"/>
              <a:t>- Discrimination such as stigma, racism, classism,</a:t>
            </a:r>
          </a:p>
          <a:p>
            <a:pPr marL="624078" indent="-514350" algn="l" rtl="0">
              <a:buNone/>
            </a:pPr>
            <a:r>
              <a:rPr lang="en-US" sz="2400" b="1" dirty="0" smtClean="0"/>
              <a:t>   ageism, and sexism.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pPr algn="ctr" rtl="0"/>
            <a:r>
              <a:rPr lang="en-US" dirty="0" smtClean="0"/>
              <a:t>Factors Influencing Mental Illness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 eaLnBrk="1" hangingPunct="1"/>
            <a:r>
              <a:rPr lang="en-US" b="1" dirty="0" smtClean="0"/>
              <a:t>APA: </a:t>
            </a:r>
            <a:r>
              <a:rPr lang="en-US" dirty="0" smtClean="0"/>
              <a:t>American Psychiatric Association.</a:t>
            </a:r>
          </a:p>
          <a:p>
            <a:pPr algn="l" rtl="0" eaLnBrk="1" hangingPunct="1"/>
            <a:endParaRPr lang="en-US" dirty="0" smtClean="0"/>
          </a:p>
          <a:p>
            <a:pPr algn="l" rtl="0" eaLnBrk="1" hangingPunct="1"/>
            <a:r>
              <a:rPr lang="en-US" b="1" dirty="0" smtClean="0"/>
              <a:t>DSM: </a:t>
            </a:r>
            <a:r>
              <a:rPr lang="en-US" dirty="0" smtClean="0"/>
              <a:t>The Diagnostic and Statistical Manual of Mental Disorders.</a:t>
            </a:r>
          </a:p>
          <a:p>
            <a:pPr algn="l" rtl="0" eaLnBrk="1" hangingPunct="1">
              <a:buFont typeface="Wingdings 3" pitchFamily="18" charset="2"/>
              <a:buNone/>
            </a:pPr>
            <a:r>
              <a:rPr lang="en-US" dirty="0" smtClean="0"/>
              <a:t> </a:t>
            </a:r>
          </a:p>
          <a:p>
            <a:pPr algn="l" rtl="0" eaLnBrk="1" hangingPunct="1"/>
            <a:r>
              <a:rPr lang="en-US" dirty="0" smtClean="0"/>
              <a:t>Clinicians follow </a:t>
            </a:r>
            <a:r>
              <a:rPr lang="en-US" b="1" dirty="0" smtClean="0"/>
              <a:t>DSM-V (5)</a:t>
            </a:r>
            <a:r>
              <a:rPr lang="en-US" dirty="0" smtClean="0"/>
              <a:t>  to diagnose patients with mental disorders.  </a:t>
            </a:r>
            <a:endParaRPr lang="ar-SA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sz="3200" dirty="0" smtClean="0">
                <a:solidFill>
                  <a:schemeClr val="tx1"/>
                </a:solidFill>
              </a:rPr>
              <a:t>What are the APA and DSM? </a:t>
            </a:r>
            <a:endParaRPr lang="ar-SA" sz="32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481328"/>
            <a:ext cx="8991600" cy="4843272"/>
          </a:xfrm>
        </p:spPr>
        <p:txBody>
          <a:bodyPr>
            <a:normAutofit lnSpcReduction="10000"/>
          </a:bodyPr>
          <a:lstStyle/>
          <a:p>
            <a:pPr algn="l" rtl="0">
              <a:buNone/>
            </a:pPr>
            <a:r>
              <a:rPr lang="en-US" sz="2400" b="1" dirty="0" smtClean="0"/>
              <a:t>* DSM-5: </a:t>
            </a:r>
            <a:r>
              <a:rPr lang="en-US" sz="2400" dirty="0" smtClean="0"/>
              <a:t>is a taxonomy published by the American  Psychiatric  Association and revised as needed.</a:t>
            </a:r>
          </a:p>
          <a:p>
            <a:pPr algn="l" rtl="0">
              <a:buFont typeface="Arial" pitchFamily="34" charset="0"/>
              <a:buChar char="•"/>
            </a:pPr>
            <a:endParaRPr lang="en-US" sz="2400" b="1" dirty="0" smtClean="0"/>
          </a:p>
          <a:p>
            <a:pPr algn="l" rtl="0">
              <a:buNone/>
            </a:pPr>
            <a:r>
              <a:rPr lang="en-US" sz="2400" b="1" dirty="0" smtClean="0"/>
              <a:t>* </a:t>
            </a:r>
            <a:r>
              <a:rPr lang="en-US" sz="2400" dirty="0" smtClean="0"/>
              <a:t>The current edition made some major revisions and</a:t>
            </a:r>
          </a:p>
          <a:p>
            <a:pPr algn="l" rtl="0">
              <a:buNone/>
            </a:pPr>
            <a:r>
              <a:rPr lang="en-US" sz="2400" dirty="0" smtClean="0"/>
              <a:t>  was released in 2013.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* The DSM-5 describes all mental disorders, outlining</a:t>
            </a:r>
          </a:p>
          <a:p>
            <a:pPr algn="l" rtl="0">
              <a:buNone/>
            </a:pPr>
            <a:r>
              <a:rPr lang="en-US" sz="2400" dirty="0" smtClean="0"/>
              <a:t>  specific diagnostic criteria for each based on clinical  experience and research.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* All mental health clinicians who diagnose psychiatric  disorders use this diagnostic taxonomy.</a:t>
            </a:r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dirty="0" smtClean="0"/>
              <a:t>DSM-V(5)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143000"/>
            <a:ext cx="8991600" cy="5257800"/>
          </a:xfrm>
        </p:spPr>
        <p:txBody>
          <a:bodyPr>
            <a:normAutofit/>
          </a:bodyPr>
          <a:lstStyle/>
          <a:p>
            <a:pPr marL="624078" indent="-514350" algn="ctr" rtl="0">
              <a:buNone/>
            </a:pPr>
            <a:r>
              <a:rPr lang="en-US" sz="2400" dirty="0" smtClean="0"/>
              <a:t>* </a:t>
            </a:r>
            <a:r>
              <a:rPr lang="en-US" sz="2400" b="1" dirty="0" smtClean="0"/>
              <a:t>The DSM-5 has three purposes:</a:t>
            </a:r>
          </a:p>
          <a:p>
            <a:pPr marL="624078" indent="-514350" algn="l" rtl="0">
              <a:buNone/>
            </a:pPr>
            <a:endParaRPr lang="en-US" sz="2400" b="1" dirty="0" smtClean="0"/>
          </a:p>
          <a:p>
            <a:pPr marL="624078" indent="-514350" algn="l" rtl="0">
              <a:buNone/>
            </a:pPr>
            <a:r>
              <a:rPr lang="en-US" sz="2400" b="1" dirty="0" smtClean="0"/>
              <a:t> 1. </a:t>
            </a:r>
            <a:r>
              <a:rPr lang="en-US" sz="2400" dirty="0" smtClean="0"/>
              <a:t>To provide a standardized nomenclature and language  for all mental health professionals.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marL="624078" indent="-514350" algn="l" rtl="0">
              <a:buNone/>
            </a:pPr>
            <a:r>
              <a:rPr lang="en-US" sz="2400" dirty="0" smtClean="0"/>
              <a:t>2. To present defining characteristics or symptoms that differentiate specific diagnoses.</a:t>
            </a:r>
          </a:p>
          <a:p>
            <a:pPr marL="624078" indent="-514350" algn="l" rtl="0">
              <a:buFontTx/>
              <a:buChar char="-"/>
            </a:pPr>
            <a:endParaRPr lang="en-US" sz="2400" dirty="0" smtClean="0"/>
          </a:p>
          <a:p>
            <a:pPr marL="624078" indent="-514350" algn="l" rtl="0">
              <a:buNone/>
            </a:pPr>
            <a:r>
              <a:rPr lang="en-US" sz="2400" dirty="0" smtClean="0"/>
              <a:t>3. To assist in identifying the underlying causes of disorders.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DSMV purposes</a:t>
            </a:r>
            <a:endParaRPr lang="ar-SA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DSM-V</a:t>
            </a:r>
            <a:endParaRPr lang="ar-SA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4940491"/>
          </a:xfrm>
        </p:spPr>
        <p:txBody>
          <a:bodyPr>
            <a:normAutofit/>
          </a:bodyPr>
          <a:lstStyle/>
          <a:p>
            <a:pPr algn="ctr" rtl="0">
              <a:buNone/>
            </a:pPr>
            <a:r>
              <a:rPr lang="en-US" b="1" dirty="0" smtClean="0"/>
              <a:t>* DSM-V help practitioners to identify:</a:t>
            </a:r>
          </a:p>
          <a:p>
            <a:pPr algn="l" rtl="0">
              <a:buNone/>
            </a:pPr>
            <a:r>
              <a:rPr lang="en-US" b="1" dirty="0" smtClean="0"/>
              <a:t> </a:t>
            </a:r>
          </a:p>
          <a:p>
            <a:pPr algn="l" rtl="0">
              <a:buFontTx/>
              <a:buChar char="-"/>
            </a:pPr>
            <a:r>
              <a:rPr lang="en-US" sz="2400" dirty="0" smtClean="0"/>
              <a:t>All major psychiatric disorders such as depression,  schizophrenia, anxiety, and substance-related disorders.</a:t>
            </a:r>
          </a:p>
          <a:p>
            <a:pPr algn="l" rtl="0">
              <a:buFontTx/>
              <a:buChar char="-"/>
            </a:pPr>
            <a:endParaRPr lang="en-US" sz="2400" dirty="0" smtClean="0"/>
          </a:p>
          <a:p>
            <a:pPr algn="l" rtl="0">
              <a:buFontTx/>
              <a:buChar char="-"/>
            </a:pPr>
            <a:r>
              <a:rPr lang="en-US" sz="2400" dirty="0" smtClean="0"/>
              <a:t>Medical conditions that are potentially relevant to  understanding or managing the person’s mental  disorder or person. </a:t>
            </a:r>
          </a:p>
          <a:p>
            <a:pPr algn="l" rtl="0">
              <a:buFontTx/>
              <a:buChar char="-"/>
            </a:pPr>
            <a:endParaRPr lang="en-US" sz="2400" dirty="0" smtClean="0"/>
          </a:p>
          <a:p>
            <a:pPr algn="l" rtl="0">
              <a:buFontTx/>
              <a:buChar char="-"/>
            </a:pPr>
            <a:r>
              <a:rPr lang="en-US" sz="2400" dirty="0" smtClean="0"/>
              <a:t>Psychosocial and environmental problems that may  affect the diagnosis, treatment, and prognosis of mental disorders.</a:t>
            </a:r>
          </a:p>
          <a:p>
            <a:pPr algn="l" rtl="0">
              <a:buNone/>
            </a:pPr>
            <a:endParaRPr lang="ar-SA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pPr lvl="0" algn="ctr"/>
            <a:r>
              <a:rPr lang="en-US" sz="3200" dirty="0" smtClean="0"/>
              <a:t>Ethical and Legal Issues in Mental Health Nursing</a:t>
            </a:r>
            <a:br>
              <a:rPr lang="en-US" sz="3200" dirty="0" smtClean="0"/>
            </a:br>
            <a:endParaRPr lang="ar-SA" sz="32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228600" y="1066800"/>
            <a:ext cx="8915400" cy="4940491"/>
          </a:xfrm>
        </p:spPr>
        <p:txBody>
          <a:bodyPr/>
          <a:lstStyle/>
          <a:p>
            <a:pPr lvl="0" algn="l" rtl="0">
              <a:buNone/>
            </a:pPr>
            <a:endParaRPr lang="en-US" dirty="0" smtClean="0"/>
          </a:p>
          <a:p>
            <a:pPr marL="624078" lvl="0" indent="-514350" algn="l" rtl="0">
              <a:buNone/>
            </a:pPr>
            <a:r>
              <a:rPr lang="en-US" b="1" dirty="0" smtClean="0"/>
              <a:t>1. Confidentiality</a:t>
            </a:r>
          </a:p>
          <a:p>
            <a:pPr marL="624078" lvl="0" indent="-514350" algn="l" rtl="0">
              <a:buAutoNum type="arabicPeriod"/>
            </a:pPr>
            <a:endParaRPr lang="en-US" b="1" dirty="0" smtClean="0"/>
          </a:p>
          <a:p>
            <a:pPr lvl="0" algn="l" rtl="0">
              <a:buNone/>
            </a:pPr>
            <a:r>
              <a:rPr lang="en-US" b="1" dirty="0" smtClean="0"/>
              <a:t>2. Liability</a:t>
            </a:r>
          </a:p>
          <a:p>
            <a:pPr lvl="0" algn="l" rtl="0">
              <a:buNone/>
            </a:pPr>
            <a:endParaRPr lang="en-US" b="1" dirty="0" smtClean="0"/>
          </a:p>
          <a:p>
            <a:pPr lvl="0" algn="l" rtl="0">
              <a:buNone/>
            </a:pPr>
            <a:r>
              <a:rPr lang="en-US" b="1" dirty="0" smtClean="0"/>
              <a:t>3. Psychiatric patient rights </a:t>
            </a:r>
          </a:p>
          <a:p>
            <a:pPr lvl="0" algn="l" rtl="0">
              <a:buNone/>
            </a:pPr>
            <a:endParaRPr lang="en-US" b="1" dirty="0" smtClean="0"/>
          </a:p>
          <a:p>
            <a:pPr lvl="0" algn="l" rtl="0">
              <a:buNone/>
            </a:pPr>
            <a:r>
              <a:rPr lang="en-US" b="1" dirty="0" smtClean="0"/>
              <a:t>4. Voluntary and involuntary admission and treatment. </a:t>
            </a:r>
          </a:p>
          <a:p>
            <a:pPr lvl="0" algn="l" rtl="0">
              <a:buNone/>
            </a:pPr>
            <a:endParaRPr lang="en-US" b="1" dirty="0" smtClean="0"/>
          </a:p>
          <a:p>
            <a:pPr algn="l" rtl="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143000"/>
            <a:ext cx="8991600" cy="5486400"/>
          </a:xfrm>
        </p:spPr>
        <p:txBody>
          <a:bodyPr>
            <a:normAutofit/>
          </a:bodyPr>
          <a:lstStyle/>
          <a:p>
            <a:pPr marL="566928" lvl="0" indent="-457200" algn="ctr" rtl="0">
              <a:buAutoNum type="arabicPeriod"/>
            </a:pPr>
            <a:r>
              <a:rPr lang="en-US" sz="2400" b="1" dirty="0" smtClean="0"/>
              <a:t>Confidentiality:</a:t>
            </a:r>
          </a:p>
          <a:p>
            <a:pPr marL="566928" lvl="0" indent="-457200" algn="ctr" rtl="0">
              <a:buAutoNum type="arabicPeriod"/>
            </a:pPr>
            <a:endParaRPr lang="en-US" sz="2400" b="1" dirty="0" smtClean="0"/>
          </a:p>
          <a:p>
            <a:pPr marL="566928" lvl="0" indent="-457200" algn="ctr" rtl="0">
              <a:buAutoNum type="arabicPeriod"/>
            </a:pPr>
            <a:endParaRPr lang="en-US" sz="2400" b="1" dirty="0" smtClean="0"/>
          </a:p>
          <a:p>
            <a:pPr lvl="0" algn="l" rtl="0">
              <a:buNone/>
            </a:pPr>
            <a:r>
              <a:rPr lang="en-US" sz="2400" dirty="0" smtClean="0"/>
              <a:t>* The protection and privacy of personal health information. </a:t>
            </a:r>
          </a:p>
          <a:p>
            <a:pPr lvl="0" algn="l" rtl="0">
              <a:buNone/>
            </a:pPr>
            <a:endParaRPr lang="en-US" sz="2400" dirty="0" smtClean="0"/>
          </a:p>
          <a:p>
            <a:pPr lvl="0" algn="l" rtl="0">
              <a:buNone/>
            </a:pPr>
            <a:endParaRPr lang="en-US" sz="2400" dirty="0" smtClean="0"/>
          </a:p>
          <a:p>
            <a:pPr lvl="0" algn="l" rtl="0">
              <a:buNone/>
            </a:pPr>
            <a:r>
              <a:rPr lang="en-US" sz="2400" dirty="0" smtClean="0"/>
              <a:t>* The law guarantees the privacy and protection of health information and outlines penalties for violations.</a:t>
            </a:r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/>
          <a:p>
            <a:pPr algn="ctr"/>
            <a:r>
              <a:rPr lang="en-US" sz="2800" dirty="0" smtClean="0"/>
              <a:t>Ethical and Legal Issues in Mental Health Nursing</a:t>
            </a:r>
            <a:endParaRPr lang="ar-SA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481328"/>
            <a:ext cx="9144000" cy="4690872"/>
          </a:xfrm>
        </p:spPr>
        <p:txBody>
          <a:bodyPr/>
          <a:lstStyle/>
          <a:p>
            <a:pPr algn="ctr" rtl="0">
              <a:buNone/>
            </a:pPr>
            <a:r>
              <a:rPr lang="en-US" sz="2800" b="1" dirty="0" smtClean="0"/>
              <a:t>2. Liability:</a:t>
            </a:r>
          </a:p>
          <a:p>
            <a:pPr algn="ctr" rtl="0">
              <a:buNone/>
            </a:pPr>
            <a:r>
              <a:rPr lang="en-US" sz="2800" b="1" dirty="0" smtClean="0"/>
              <a:t> </a:t>
            </a:r>
          </a:p>
          <a:p>
            <a:pPr algn="l" rtl="0">
              <a:buNone/>
            </a:pPr>
            <a:r>
              <a:rPr lang="en-US" sz="2800" dirty="0" smtClean="0"/>
              <a:t>* Nurses are responsible for providing safe, competent, legal, and ethical care to clients and families. </a:t>
            </a:r>
          </a:p>
          <a:p>
            <a:pPr algn="l" rtl="0">
              <a:buNone/>
            </a:pPr>
            <a:endParaRPr lang="en-US" sz="2800" b="1" dirty="0" smtClean="0"/>
          </a:p>
          <a:p>
            <a:pPr algn="l" rtl="0">
              <a:buNone/>
            </a:pPr>
            <a:r>
              <a:rPr lang="en-US" sz="2800" b="1" dirty="0" smtClean="0"/>
              <a:t>* Nurses are expected to meet standards of care. 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* </a:t>
            </a:r>
            <a:r>
              <a:rPr lang="en-US" sz="2800" b="1" dirty="0" smtClean="0"/>
              <a:t>Tort: </a:t>
            </a:r>
            <a:r>
              <a:rPr lang="en-US" sz="2400" dirty="0" smtClean="0"/>
              <a:t>a wrongful act that results in injury, loss, or damage. </a:t>
            </a:r>
            <a:endParaRPr lang="ar-SA" sz="2400" b="1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 smtClean="0"/>
              <a:t>Ethical and Legal Issues in Mental Health Nursing</a:t>
            </a:r>
            <a:endParaRPr lang="ar-SA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4690872"/>
          </a:xfrm>
        </p:spPr>
        <p:txBody>
          <a:bodyPr>
            <a:normAutofit/>
          </a:bodyPr>
          <a:lstStyle/>
          <a:p>
            <a:pPr algn="l" rtl="0">
              <a:buFont typeface="Arial" pitchFamily="34" charset="0"/>
              <a:buChar char="•"/>
            </a:pPr>
            <a:r>
              <a:rPr lang="en-US" sz="2400" dirty="0" smtClean="0"/>
              <a:t>Health and mental health.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400" dirty="0" smtClean="0"/>
              <a:t>Factors influencing mental health.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400" dirty="0" smtClean="0"/>
              <a:t>Mental illnesses and factors influencing mental illnesses. 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400" dirty="0" smtClean="0"/>
              <a:t>DSM-V and APA.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400" dirty="0" smtClean="0"/>
              <a:t>Confidentiality.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400" dirty="0" smtClean="0"/>
              <a:t>Liability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400" dirty="0" smtClean="0"/>
              <a:t>Psychiatric patients rights.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400" dirty="0" smtClean="0"/>
              <a:t>Voluntary and involuntary admission and treatment. </a:t>
            </a:r>
          </a:p>
          <a:p>
            <a:pPr algn="l" rtl="0">
              <a:buFont typeface="Arial" pitchFamily="34" charset="0"/>
              <a:buChar char="•"/>
            </a:pPr>
            <a:endParaRPr lang="en-US" dirty="0" smtClean="0"/>
          </a:p>
          <a:p>
            <a:pPr algn="l" rtl="0">
              <a:buFont typeface="Arial" pitchFamily="34" charset="0"/>
              <a:buChar char="•"/>
            </a:pPr>
            <a:endParaRPr lang="en-US" dirty="0" smtClean="0"/>
          </a:p>
          <a:p>
            <a:pPr algn="l" rtl="0">
              <a:buFont typeface="Arial" pitchFamily="34" charset="0"/>
              <a:buChar char="•"/>
            </a:pPr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/>
            <a:r>
              <a:rPr lang="en-US" dirty="0" smtClean="0"/>
              <a:t>Outline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066800"/>
            <a:ext cx="8991600" cy="5791200"/>
          </a:xfrm>
        </p:spPr>
        <p:txBody>
          <a:bodyPr/>
          <a:lstStyle/>
          <a:p>
            <a:pPr algn="ctr" rtl="0">
              <a:buNone/>
            </a:pPr>
            <a:r>
              <a:rPr lang="en-US" sz="2800" b="1" dirty="0" smtClean="0"/>
              <a:t>2. Liability:</a:t>
            </a:r>
          </a:p>
          <a:p>
            <a:pPr algn="ctr" rtl="0">
              <a:buNone/>
            </a:pPr>
            <a:r>
              <a:rPr lang="en-US" sz="2800" dirty="0" smtClean="0"/>
              <a:t>* </a:t>
            </a:r>
            <a:r>
              <a:rPr lang="en-US" sz="2400" dirty="0" smtClean="0"/>
              <a:t>Torts may be either:</a:t>
            </a:r>
          </a:p>
          <a:p>
            <a:pPr marL="624078" indent="-514350" algn="l" rtl="0">
              <a:buNone/>
            </a:pPr>
            <a:r>
              <a:rPr lang="en-US" sz="2400" b="1" dirty="0" smtClean="0"/>
              <a:t>A) Unintentional torts: 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1) .Negligence.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2) .Malpractice. </a:t>
            </a:r>
          </a:p>
          <a:p>
            <a:pPr marL="624078" indent="-514350" algn="l" rtl="0">
              <a:buNone/>
            </a:pPr>
            <a:endParaRPr lang="en-US" sz="2400" dirty="0" smtClean="0"/>
          </a:p>
          <a:p>
            <a:pPr marL="624078" indent="-514350" algn="l" rtl="0">
              <a:buNone/>
            </a:pPr>
            <a:r>
              <a:rPr lang="en-US" sz="2400" b="1" dirty="0" smtClean="0"/>
              <a:t>B) Intentional torts:</a:t>
            </a:r>
          </a:p>
          <a:p>
            <a:pPr marL="624078" indent="-514350" algn="l" rtl="0">
              <a:buNone/>
            </a:pPr>
            <a:r>
              <a:rPr lang="en-US" sz="2400" b="1" dirty="0" smtClean="0"/>
              <a:t> </a:t>
            </a:r>
            <a:r>
              <a:rPr lang="en-US" sz="2400" dirty="0" smtClean="0"/>
              <a:t>1)Assault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2) Battery</a:t>
            </a:r>
          </a:p>
          <a:p>
            <a:pPr marL="624078" indent="-514350" algn="l" rtl="0">
              <a:buNone/>
            </a:pPr>
            <a:r>
              <a:rPr lang="en-US" sz="2400" dirty="0" smtClean="0"/>
              <a:t>3) False imprisonment </a:t>
            </a:r>
          </a:p>
          <a:p>
            <a:pPr algn="l" rtl="0">
              <a:buNone/>
            </a:pPr>
            <a:endParaRPr lang="ar-SA" sz="2800" dirty="0" smtClean="0"/>
          </a:p>
          <a:p>
            <a:pPr algn="l" rtl="0">
              <a:buNone/>
            </a:pPr>
            <a:endParaRPr lang="ar-SA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pPr algn="ctr" rtl="0"/>
            <a:r>
              <a:rPr lang="en-US" sz="3600" dirty="0" smtClean="0"/>
              <a:t>Ethical and Legal Issues in Mental Health Nursing</a:t>
            </a:r>
            <a:endParaRPr lang="ar-SA" sz="3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rmAutofit/>
          </a:bodyPr>
          <a:lstStyle/>
          <a:p>
            <a:pPr algn="ctr" rtl="0">
              <a:buNone/>
            </a:pPr>
            <a:r>
              <a:rPr lang="en-US" sz="2400" b="1" dirty="0" smtClean="0"/>
              <a:t>2) Liability</a:t>
            </a:r>
          </a:p>
          <a:p>
            <a:pPr algn="ctr" rtl="0">
              <a:buNone/>
            </a:pPr>
            <a:r>
              <a:rPr lang="en-US" sz="2400" b="1" dirty="0" smtClean="0"/>
              <a:t>A) Unintentional torts:</a:t>
            </a:r>
          </a:p>
          <a:p>
            <a:pPr algn="l" rtl="0">
              <a:buNone/>
            </a:pPr>
            <a:r>
              <a:rPr lang="en-US" sz="2400" b="1" dirty="0" smtClean="0"/>
              <a:t>1</a:t>
            </a:r>
            <a:r>
              <a:rPr lang="en-US" sz="2000" b="1" dirty="0" smtClean="0"/>
              <a:t>) Negligence: </a:t>
            </a:r>
            <a:r>
              <a:rPr lang="en-US" sz="2000" dirty="0" smtClean="0"/>
              <a:t>causing harm by failing to do what  a reasonable and prudent person would do in  similar circumstances.   </a:t>
            </a:r>
          </a:p>
          <a:p>
            <a:pPr algn="l" rtl="0">
              <a:buNone/>
            </a:pPr>
            <a:r>
              <a:rPr lang="en-US" sz="2000" dirty="0" smtClean="0"/>
              <a:t>2) </a:t>
            </a:r>
            <a:r>
              <a:rPr lang="en-US" sz="2000" b="1" dirty="0" smtClean="0"/>
              <a:t>Malpractice: </a:t>
            </a:r>
            <a:r>
              <a:rPr lang="en-US" sz="2000" dirty="0" smtClean="0"/>
              <a:t>a type of negligence that refers specifically to professionals such as nurses and physicians.</a:t>
            </a:r>
          </a:p>
          <a:p>
            <a:pPr algn="l" rtl="0">
              <a:buNone/>
            </a:pPr>
            <a:endParaRPr lang="en-US" sz="2400" dirty="0" smtClean="0"/>
          </a:p>
          <a:p>
            <a:pPr algn="ctr" rtl="0">
              <a:buNone/>
            </a:pPr>
            <a:r>
              <a:rPr lang="en-US" sz="2000" b="1" dirty="0" smtClean="0"/>
              <a:t>* In malpractice situations, clients need to prove 4 elements: </a:t>
            </a:r>
          </a:p>
          <a:p>
            <a:pPr marL="566928" indent="-457200" algn="l" rtl="0">
              <a:buAutoNum type="alphaUcParenR"/>
            </a:pPr>
            <a:r>
              <a:rPr lang="en-US" sz="2000" b="1" dirty="0" smtClean="0"/>
              <a:t>Duty: </a:t>
            </a:r>
            <a:r>
              <a:rPr lang="en-US" sz="2000" dirty="0" smtClean="0"/>
              <a:t>the nurse had a duty to the client.</a:t>
            </a:r>
          </a:p>
          <a:p>
            <a:pPr marL="566928" indent="-457200" algn="l" rtl="0">
              <a:buAutoNum type="alphaUcParenR"/>
            </a:pPr>
            <a:r>
              <a:rPr lang="en-US" sz="2000" b="1" dirty="0" smtClean="0"/>
              <a:t>Breach of duty: </a:t>
            </a:r>
            <a:r>
              <a:rPr lang="en-US" sz="2000" dirty="0" smtClean="0"/>
              <a:t>the nurse failed to conform to standards of care. </a:t>
            </a:r>
          </a:p>
          <a:p>
            <a:pPr marL="566928" indent="-457200" algn="l" rtl="0">
              <a:buAutoNum type="alphaUcParenR"/>
            </a:pPr>
            <a:r>
              <a:rPr lang="en-US" sz="2000" b="1" dirty="0" smtClean="0"/>
              <a:t>Injury or damage: </a:t>
            </a:r>
            <a:r>
              <a:rPr lang="en-US" sz="2000" dirty="0" smtClean="0"/>
              <a:t>the client suffered of loss, damage, or injury.</a:t>
            </a:r>
          </a:p>
          <a:p>
            <a:pPr marL="566928" indent="-457200" algn="l" rtl="0">
              <a:buAutoNum type="alphaUcParenR"/>
            </a:pPr>
            <a:r>
              <a:rPr lang="en-US" sz="2000" b="1" dirty="0" smtClean="0"/>
              <a:t>Causation: </a:t>
            </a:r>
            <a:r>
              <a:rPr lang="en-US" sz="2000" dirty="0" smtClean="0"/>
              <a:t>The breach of duty was the direct cause of the loss,    </a:t>
            </a:r>
          </a:p>
          <a:p>
            <a:pPr marL="566928" indent="-457200" algn="l" rtl="0">
              <a:buNone/>
            </a:pPr>
            <a:r>
              <a:rPr lang="en-US" sz="2000" dirty="0" smtClean="0"/>
              <a:t>                                damage, or injury.</a:t>
            </a:r>
            <a:endParaRPr lang="ar-SA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pPr algn="ctr" rtl="0"/>
            <a:r>
              <a:rPr lang="en-US" sz="3200" dirty="0" smtClean="0"/>
              <a:t>Ethical and Legal Issues in Mental Health Nursing</a:t>
            </a:r>
            <a:endParaRPr lang="ar-SA" sz="32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066800"/>
            <a:ext cx="8991600" cy="5791200"/>
          </a:xfrm>
        </p:spPr>
        <p:txBody>
          <a:bodyPr/>
          <a:lstStyle/>
          <a:p>
            <a:pPr algn="ctr" rtl="0">
              <a:buNone/>
            </a:pPr>
            <a:r>
              <a:rPr lang="en-US" sz="2800" b="1" dirty="0" smtClean="0"/>
              <a:t>2)Liability</a:t>
            </a:r>
          </a:p>
          <a:p>
            <a:pPr algn="ctr" rtl="0">
              <a:buNone/>
            </a:pPr>
            <a:r>
              <a:rPr lang="en-US" sz="2800" b="1" dirty="0" smtClean="0"/>
              <a:t>A) intentional torts:</a:t>
            </a:r>
          </a:p>
          <a:p>
            <a:pPr algn="l" rtl="0">
              <a:buNone/>
            </a:pPr>
            <a:r>
              <a:rPr lang="en-US" sz="2400" b="1" dirty="0" smtClean="0"/>
              <a:t>1.Assault: </a:t>
            </a:r>
            <a:r>
              <a:rPr lang="en-US" sz="2400" dirty="0" smtClean="0"/>
              <a:t>any action that causes a person to fear being touched in away that is offensive, insulting,  or physically injurious without consent or authority. </a:t>
            </a:r>
          </a:p>
          <a:p>
            <a:pPr algn="l" rtl="0">
              <a:buNone/>
            </a:pPr>
            <a:r>
              <a:rPr lang="en-US" sz="2400" dirty="0" smtClean="0"/>
              <a:t> </a:t>
            </a:r>
          </a:p>
          <a:p>
            <a:pPr algn="l" rtl="0">
              <a:buNone/>
            </a:pPr>
            <a:r>
              <a:rPr lang="en-US" sz="2400" b="1" dirty="0" smtClean="0"/>
              <a:t>2. Battery: </a:t>
            </a:r>
            <a:r>
              <a:rPr lang="en-US" sz="2400" dirty="0" smtClean="0"/>
              <a:t>harmful or unwarranted contact with a client;  actual harm or injury may or may not have occurred.</a:t>
            </a:r>
          </a:p>
          <a:p>
            <a:pPr algn="l" rtl="0">
              <a:buNone/>
            </a:pPr>
            <a:r>
              <a:rPr lang="en-US" sz="2400" dirty="0" smtClean="0"/>
              <a:t> </a:t>
            </a:r>
          </a:p>
          <a:p>
            <a:pPr algn="l" rtl="0">
              <a:buNone/>
            </a:pPr>
            <a:r>
              <a:rPr lang="en-US" sz="2400" b="1" dirty="0" smtClean="0"/>
              <a:t>3. False  imprisonment: </a:t>
            </a:r>
            <a:r>
              <a:rPr lang="en-US" sz="2400" dirty="0" smtClean="0"/>
              <a:t>is defined as the unjustifiable</a:t>
            </a:r>
          </a:p>
          <a:p>
            <a:pPr algn="l" rtl="0">
              <a:buNone/>
            </a:pPr>
            <a:r>
              <a:rPr lang="en-US" sz="2400" dirty="0" smtClean="0"/>
              <a:t>  detention of a client, such as the inappropriate use of restraint or seclusion.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pPr algn="ctr" rtl="0"/>
            <a:r>
              <a:rPr lang="en-US" sz="3600" dirty="0" smtClean="0"/>
              <a:t>Ethical and Legal Issues in Mental Health Nursing</a:t>
            </a:r>
            <a:endParaRPr lang="ar-SA" sz="3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rmAutofit/>
          </a:bodyPr>
          <a:lstStyle/>
          <a:p>
            <a:pPr algn="ctr" rtl="0">
              <a:buNone/>
            </a:pPr>
            <a:r>
              <a:rPr lang="en-US" b="1" dirty="0" smtClean="0"/>
              <a:t>2) Liability</a:t>
            </a:r>
          </a:p>
          <a:p>
            <a:pPr algn="ctr" rtl="0">
              <a:buNone/>
            </a:pPr>
            <a:r>
              <a:rPr lang="en-US" b="1" dirty="0" smtClean="0"/>
              <a:t>* Steps to minimize the risk of liability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400" dirty="0" smtClean="0"/>
              <a:t>Practice within the scope of state laws.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400" dirty="0" smtClean="0"/>
              <a:t>Collaborate with colleagues to determine the best course of action.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400" dirty="0" smtClean="0"/>
              <a:t>Use established practice standards to guide decisions and actions.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400" dirty="0" smtClean="0"/>
              <a:t>Always put the client’s rights and welfare first.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400" dirty="0" smtClean="0"/>
              <a:t>Develop effective interpersonal relationships with clients and families.</a:t>
            </a:r>
          </a:p>
          <a:p>
            <a:pPr algn="l" rtl="0">
              <a:buFont typeface="Arial" pitchFamily="34" charset="0"/>
              <a:buChar char="•"/>
            </a:pPr>
            <a:r>
              <a:rPr lang="en-US" sz="2400" dirty="0" smtClean="0"/>
              <a:t>Accurately  and  thoroughly  document  all  assessment  data,  treatments, interventions, and evaluations of care.</a:t>
            </a:r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pPr algn="ctr" rtl="0"/>
            <a:r>
              <a:rPr lang="en-US" sz="3600" dirty="0" smtClean="0"/>
              <a:t>Ethical and Legal Issues in Mental Health Nursing</a:t>
            </a:r>
            <a:endParaRPr lang="ar-SA" sz="3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066800"/>
            <a:ext cx="9144000" cy="5791200"/>
          </a:xfrm>
        </p:spPr>
        <p:txBody>
          <a:bodyPr>
            <a:noAutofit/>
          </a:bodyPr>
          <a:lstStyle/>
          <a:p>
            <a:pPr algn="ctr" rtl="0">
              <a:buNone/>
            </a:pPr>
            <a:r>
              <a:rPr lang="en-US" sz="2400" dirty="0" smtClean="0"/>
              <a:t>3) Psychiatric Patients Right</a:t>
            </a:r>
          </a:p>
          <a:p>
            <a:pPr algn="l" rtl="0">
              <a:buNone/>
            </a:pPr>
            <a:r>
              <a:rPr lang="en-US" sz="2000" dirty="0" smtClean="0"/>
              <a:t>1. To be informed about benefits, qualifications of all  providers, available treatment options, and procedures.</a:t>
            </a:r>
          </a:p>
          <a:p>
            <a:pPr algn="l" rtl="0">
              <a:buNone/>
            </a:pPr>
            <a:r>
              <a:rPr lang="en-US" sz="2000" dirty="0" smtClean="0"/>
              <a:t>2.  Least restrictive environment to meet needs.</a:t>
            </a:r>
          </a:p>
          <a:p>
            <a:pPr algn="l" rtl="0">
              <a:buNone/>
            </a:pPr>
            <a:r>
              <a:rPr lang="en-US" sz="2000" dirty="0" smtClean="0"/>
              <a:t>3• Confidentiality.</a:t>
            </a:r>
          </a:p>
          <a:p>
            <a:pPr algn="l" rtl="0">
              <a:buNone/>
            </a:pPr>
            <a:r>
              <a:rPr lang="en-US" sz="2000" dirty="0" smtClean="0"/>
              <a:t>4• Choice of providers.</a:t>
            </a:r>
          </a:p>
          <a:p>
            <a:pPr algn="l" rtl="0">
              <a:buNone/>
            </a:pPr>
            <a:r>
              <a:rPr lang="en-US" sz="2000" dirty="0" smtClean="0"/>
              <a:t>4• Treatment determined by professionals, not third-party payers.</a:t>
            </a:r>
          </a:p>
          <a:p>
            <a:pPr algn="l" rtl="0">
              <a:buNone/>
            </a:pPr>
            <a:r>
              <a:rPr lang="en-US" sz="2000" dirty="0" smtClean="0"/>
              <a:t>5• Parity.</a:t>
            </a:r>
          </a:p>
          <a:p>
            <a:pPr algn="l" rtl="0">
              <a:buNone/>
            </a:pPr>
            <a:r>
              <a:rPr lang="en-US" sz="2000" dirty="0" smtClean="0"/>
              <a:t>6• Nondiscrimination.</a:t>
            </a:r>
          </a:p>
          <a:p>
            <a:pPr algn="l" rtl="0">
              <a:buNone/>
            </a:pPr>
            <a:r>
              <a:rPr lang="en-US" sz="2000" dirty="0" smtClean="0"/>
              <a:t>6• All benefits within scope of benefit plan.</a:t>
            </a:r>
          </a:p>
          <a:p>
            <a:pPr algn="l" rtl="0">
              <a:buNone/>
            </a:pPr>
            <a:r>
              <a:rPr lang="en-US" sz="2000" dirty="0" smtClean="0"/>
              <a:t>7• Treatment that affords greatest protection and benefit.</a:t>
            </a:r>
          </a:p>
          <a:p>
            <a:pPr algn="l" rtl="0">
              <a:buNone/>
            </a:pPr>
            <a:r>
              <a:rPr lang="en-US" sz="2000" dirty="0" smtClean="0"/>
              <a:t>8• Fair and valid treatment review processes.</a:t>
            </a:r>
          </a:p>
          <a:p>
            <a:pPr algn="l" rtl="0">
              <a:buNone/>
            </a:pPr>
            <a:r>
              <a:rPr lang="en-US" sz="2000" dirty="0" smtClean="0"/>
              <a:t>9• Treating professionals and payers held accountable for any injury caused by incompetence, negligence, or clinically unjustified  </a:t>
            </a:r>
          </a:p>
          <a:p>
            <a:pPr algn="l" rtl="0">
              <a:buNone/>
            </a:pPr>
            <a:r>
              <a:rPr lang="en-US" sz="2000" dirty="0" smtClean="0"/>
              <a:t>                                    decision</a:t>
            </a:r>
            <a:r>
              <a:rPr lang="en-US" sz="2400" dirty="0" smtClean="0"/>
              <a:t>.</a:t>
            </a:r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pPr algn="ctr" rtl="0"/>
            <a:r>
              <a:rPr lang="en-US" sz="3600" dirty="0" smtClean="0"/>
              <a:t>Ethical and Legal Issues in Mental Health Nursing</a:t>
            </a:r>
            <a:endParaRPr lang="ar-SA" sz="3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52400" y="1066800"/>
            <a:ext cx="8991600" cy="5791200"/>
          </a:xfrm>
        </p:spPr>
        <p:txBody>
          <a:bodyPr/>
          <a:lstStyle/>
          <a:p>
            <a:pPr lvl="0" algn="ctr" rtl="0">
              <a:buNone/>
            </a:pPr>
            <a:r>
              <a:rPr lang="en-US" b="1" dirty="0" smtClean="0"/>
              <a:t>4)Voluntary and involuntary admission and treatment.</a:t>
            </a:r>
          </a:p>
          <a:p>
            <a:pPr lvl="0" algn="l" rtl="0">
              <a:buNone/>
            </a:pPr>
            <a:r>
              <a:rPr lang="en-US" sz="2000" dirty="0" smtClean="0"/>
              <a:t>* Most clients are admitted to inpatient settings on a voluntary basis,  which means they are willing to seek treatment and agree to be hospitalized. Some clients do not wish to be hospitalized and  treated.</a:t>
            </a:r>
          </a:p>
          <a:p>
            <a:pPr lvl="0" algn="l" rtl="0">
              <a:buNone/>
            </a:pPr>
            <a:endParaRPr lang="en-US" sz="2000" dirty="0" smtClean="0"/>
          </a:p>
          <a:p>
            <a:pPr lvl="0" algn="l" rtl="0">
              <a:buNone/>
            </a:pPr>
            <a:r>
              <a:rPr lang="en-US" sz="2000" dirty="0" smtClean="0"/>
              <a:t>* Health care professionals respect these wishes unless clients are dangers to themselves or others, then involuntary admission is considered. </a:t>
            </a:r>
          </a:p>
          <a:p>
            <a:pPr lvl="0" algn="l" rtl="0">
              <a:buNone/>
            </a:pPr>
            <a:endParaRPr lang="en-US" sz="2000" dirty="0" smtClean="0"/>
          </a:p>
          <a:p>
            <a:pPr lvl="0" algn="l" rtl="0">
              <a:buNone/>
            </a:pPr>
            <a:r>
              <a:rPr lang="en-US" sz="2000" dirty="0" smtClean="0"/>
              <a:t>* All clients have the right to leave the hospital by a written consent to leave the hospital against medical advice, unless they are dangerous on self and other.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Autofit/>
          </a:bodyPr>
          <a:lstStyle/>
          <a:p>
            <a:pPr algn="ctr" rtl="0"/>
            <a:r>
              <a:rPr lang="en-US" sz="3600" dirty="0" smtClean="0"/>
              <a:t>Ethical and Legal Issues in Mental Health Nursing</a:t>
            </a:r>
            <a:endParaRPr lang="ar-SA" sz="3600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Ethical Dilemma? </a:t>
            </a:r>
            <a:endParaRPr lang="ar-SA" dirty="0" smtClean="0"/>
          </a:p>
          <a:p>
            <a:pPr algn="l" rtl="0">
              <a:buNone/>
            </a:pPr>
            <a:endParaRPr lang="en-US" dirty="0" smtClean="0"/>
          </a:p>
          <a:p>
            <a:pPr algn="l" rtl="0"/>
            <a:r>
              <a:rPr lang="en-US" dirty="0" smtClean="0"/>
              <a:t>Restraint? 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Seclusion? 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Covert medication? </a:t>
            </a:r>
          </a:p>
          <a:p>
            <a:pPr algn="l" rtl="0"/>
            <a:endParaRPr lang="en-US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Discussion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0"/>
            <a:endParaRPr lang="en-US" dirty="0" smtClean="0"/>
          </a:p>
          <a:p>
            <a:pPr algn="ctr" rtl="0"/>
            <a:endParaRPr lang="en-US" dirty="0" smtClean="0"/>
          </a:p>
          <a:p>
            <a:pPr algn="ctr" rtl="0">
              <a:buNone/>
            </a:pPr>
            <a:endParaRPr lang="en-US" sz="4800" dirty="0" smtClean="0"/>
          </a:p>
          <a:p>
            <a:pPr algn="ctr" rtl="0">
              <a:buNone/>
            </a:pPr>
            <a:r>
              <a:rPr lang="en-US" sz="4800" dirty="0" smtClean="0"/>
              <a:t>Thank You</a:t>
            </a:r>
            <a:endParaRPr lang="ar-SA" sz="4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229600" cy="5071872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 smtClean="0"/>
              <a:t>To define, health, mental health, and mental illness. </a:t>
            </a:r>
          </a:p>
          <a:p>
            <a:pPr algn="l" rtl="0"/>
            <a:r>
              <a:rPr lang="en-US" sz="2400" dirty="0" smtClean="0"/>
              <a:t>To identify factors influencing mental health and mental illness. </a:t>
            </a:r>
          </a:p>
          <a:p>
            <a:pPr algn="l" rtl="0"/>
            <a:r>
              <a:rPr lang="en-US" sz="2400" dirty="0" smtClean="0"/>
              <a:t>To discuss DSM(5) and its purposes. </a:t>
            </a:r>
          </a:p>
          <a:p>
            <a:pPr algn="l" rtl="0"/>
            <a:r>
              <a:rPr lang="en-US" sz="2400" dirty="0" smtClean="0"/>
              <a:t>To discuss psychiatric patients confidentiality.</a:t>
            </a:r>
          </a:p>
          <a:p>
            <a:pPr algn="l" rtl="0"/>
            <a:r>
              <a:rPr lang="en-US" sz="2400" dirty="0" smtClean="0"/>
              <a:t>To discuss liability in psychiatric agencies. </a:t>
            </a:r>
          </a:p>
          <a:p>
            <a:pPr algn="l" rtl="0"/>
            <a:r>
              <a:rPr lang="en-US" sz="2400" dirty="0" smtClean="0"/>
              <a:t>To discuss psychiatric patients rights.</a:t>
            </a:r>
          </a:p>
          <a:p>
            <a:pPr algn="l" rtl="0"/>
            <a:r>
              <a:rPr lang="en-US" sz="2400" dirty="0" smtClean="0"/>
              <a:t>To discuss patients voluntary and involuntary admission.</a:t>
            </a:r>
          </a:p>
          <a:p>
            <a:pPr algn="l" rtl="0"/>
            <a:endParaRPr lang="en-US" dirty="0" smtClean="0"/>
          </a:p>
          <a:p>
            <a:pPr algn="l" rtl="0">
              <a:buNone/>
            </a:pPr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ar-SA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rtl="0"/>
            <a:r>
              <a:rPr lang="en-US" dirty="0" smtClean="0"/>
              <a:t>Learning Outcomes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19200"/>
            <a:ext cx="8686800" cy="5638800"/>
          </a:xfrm>
        </p:spPr>
        <p:txBody>
          <a:bodyPr anchor="t">
            <a:normAutofit/>
          </a:bodyPr>
          <a:lstStyle/>
          <a:p>
            <a:pPr algn="l" rtl="0">
              <a:buFontTx/>
              <a:buChar char="-"/>
            </a:pPr>
            <a:r>
              <a:rPr lang="en-US" sz="2400" b="1" dirty="0" smtClean="0">
                <a:cs typeface="Andalus" pitchFamily="18" charset="-78"/>
              </a:rPr>
              <a:t>Health:</a:t>
            </a:r>
            <a:r>
              <a:rPr lang="en-US" sz="2400" dirty="0" smtClean="0">
                <a:cs typeface="Andalus" pitchFamily="18" charset="-78"/>
              </a:rPr>
              <a:t> is a state of complete physical, mental, and social  wellness, not merely the absence of disease or  infirmity (WHO). </a:t>
            </a:r>
          </a:p>
          <a:p>
            <a:pPr algn="l" rtl="0">
              <a:buFontTx/>
              <a:buChar char="-"/>
            </a:pPr>
            <a:endParaRPr lang="en-US" sz="2400" dirty="0" smtClean="0">
              <a:cs typeface="Andalus" pitchFamily="18" charset="-78"/>
            </a:endParaRPr>
          </a:p>
          <a:p>
            <a:pPr algn="l" rtl="0">
              <a:buFontTx/>
              <a:buChar char="-"/>
            </a:pPr>
            <a:endParaRPr lang="en-US" sz="2400" dirty="0" smtClean="0">
              <a:cs typeface="Andalus" pitchFamily="18" charset="-78"/>
            </a:endParaRPr>
          </a:p>
          <a:p>
            <a:pPr algn="l" rtl="0">
              <a:buFontTx/>
              <a:buChar char="-"/>
            </a:pPr>
            <a:r>
              <a:rPr lang="en-US" sz="2400" b="1" dirty="0" smtClean="0">
                <a:cs typeface="Andalus" pitchFamily="18" charset="-78"/>
              </a:rPr>
              <a:t>Mental health: </a:t>
            </a:r>
            <a:r>
              <a:rPr lang="en-US" sz="2400" dirty="0" smtClean="0">
                <a:cs typeface="Andalus" pitchFamily="18" charset="-78"/>
              </a:rPr>
              <a:t>is a state of emotional, psychological,  and social wellness evidenced by satisfying interpersonal relationships, effective behavior and coping, positive self-concept, and emotional stability.</a:t>
            </a:r>
          </a:p>
          <a:p>
            <a:pPr algn="l" rtl="0">
              <a:buFontTx/>
              <a:buChar char="-"/>
            </a:pPr>
            <a:endParaRPr lang="en-US" sz="2400" dirty="0" smtClean="0">
              <a:cs typeface="Andalus" pitchFamily="18" charset="-7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algn="ctr" rtl="0"/>
            <a:r>
              <a:rPr lang="en-US" dirty="0" smtClean="0"/>
              <a:t>Mental Health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95400"/>
            <a:ext cx="8991600" cy="5029200"/>
          </a:xfrm>
        </p:spPr>
        <p:txBody>
          <a:bodyPr>
            <a:normAutofit/>
          </a:bodyPr>
          <a:lstStyle/>
          <a:p>
            <a:pPr algn="l" rtl="0"/>
            <a:r>
              <a:rPr lang="en-US" sz="2400" dirty="0" smtClean="0"/>
              <a:t>Mental health has many components, and a wide variety  </a:t>
            </a:r>
            <a:r>
              <a:rPr lang="en-US" sz="2400" b="1" dirty="0" smtClean="0"/>
              <a:t>of factors influence it</a:t>
            </a:r>
            <a:r>
              <a:rPr lang="en-US" sz="2400" dirty="0" smtClean="0"/>
              <a:t>. These factors interact; thus, a  </a:t>
            </a:r>
            <a:r>
              <a:rPr lang="en-US" sz="2400" b="1" dirty="0" smtClean="0">
                <a:solidFill>
                  <a:srgbClr val="FF0000"/>
                </a:solidFill>
              </a:rPr>
              <a:t>person’s mental health is a dynamic, or ever-changing, state.</a:t>
            </a:r>
          </a:p>
          <a:p>
            <a:pPr algn="l" rtl="0"/>
            <a:endParaRPr lang="en-US" sz="2400" b="1" dirty="0" smtClean="0">
              <a:solidFill>
                <a:srgbClr val="FF0000"/>
              </a:solidFill>
            </a:endParaRPr>
          </a:p>
          <a:p>
            <a:pPr algn="l" rtl="0"/>
            <a:r>
              <a:rPr lang="en-US" sz="2400" dirty="0" smtClean="0"/>
              <a:t>Factors influencing a person’s mental health can be categorized as:</a:t>
            </a:r>
          </a:p>
          <a:p>
            <a:pPr algn="l" rtl="0">
              <a:buNone/>
            </a:pPr>
            <a:endParaRPr lang="en-US" sz="2400" dirty="0" smtClean="0"/>
          </a:p>
          <a:p>
            <a:pPr marL="566928" indent="-457200" algn="l" rtl="0">
              <a:buAutoNum type="alphaUcParenR"/>
            </a:pPr>
            <a:r>
              <a:rPr lang="en-US" sz="2400" b="1" dirty="0" smtClean="0"/>
              <a:t>Individual or personal Factors.</a:t>
            </a:r>
          </a:p>
          <a:p>
            <a:pPr marL="566928" indent="-457200" algn="l" rtl="0">
              <a:buAutoNum type="alphaUcParenR"/>
            </a:pPr>
            <a:r>
              <a:rPr lang="en-US" sz="2400" b="1" dirty="0" smtClean="0"/>
              <a:t>Interpersonal or relationship Factors.</a:t>
            </a:r>
          </a:p>
          <a:p>
            <a:pPr marL="566928" indent="-457200" algn="l" rtl="0">
              <a:buAutoNum type="alphaUcParenR"/>
            </a:pPr>
            <a:r>
              <a:rPr lang="en-US" sz="2400" b="1" dirty="0" smtClean="0"/>
              <a:t>Social/cultural Factors. </a:t>
            </a:r>
          </a:p>
          <a:p>
            <a:pPr algn="l" rtl="0">
              <a:buNone/>
            </a:pPr>
            <a:endParaRPr lang="en-US" sz="2400" b="1" dirty="0" smtClean="0">
              <a:solidFill>
                <a:srgbClr val="FF0000"/>
              </a:solidFill>
            </a:endParaRPr>
          </a:p>
          <a:p>
            <a:pPr algn="l" rtl="0"/>
            <a:endParaRPr lang="ar-SA" sz="2400" b="1" dirty="0">
              <a:solidFill>
                <a:srgbClr val="FF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Factors Influencing Mental Health </a:t>
            </a:r>
            <a:endParaRPr lang="ar-SA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5257800"/>
          </a:xfrm>
        </p:spPr>
        <p:txBody>
          <a:bodyPr>
            <a:normAutofit fontScale="92500" lnSpcReduction="20000"/>
          </a:bodyPr>
          <a:lstStyle/>
          <a:p>
            <a:pPr marL="624078" indent="-514350" algn="ctr" rtl="0">
              <a:buNone/>
            </a:pPr>
            <a:r>
              <a:rPr lang="en-US" sz="2400" b="1" dirty="0" smtClean="0"/>
              <a:t>A)  Individual or Personal factors: </a:t>
            </a:r>
          </a:p>
          <a:p>
            <a:pPr marL="624078" indent="-514350" algn="l" rtl="0">
              <a:buNone/>
            </a:pPr>
            <a:endParaRPr lang="en-US" sz="2400" b="1" dirty="0" smtClean="0"/>
          </a:p>
          <a:p>
            <a:pPr marL="624078" indent="-514350" algn="l" rtl="0">
              <a:buFontTx/>
              <a:buChar char="-"/>
            </a:pPr>
            <a:r>
              <a:rPr lang="en-US" sz="2400" b="1" dirty="0" smtClean="0"/>
              <a:t>Person’s biologic makeup</a:t>
            </a:r>
            <a:r>
              <a:rPr lang="en-US" sz="2400" dirty="0" smtClean="0"/>
              <a:t>: an inherent periodicity in the physiological processes of living organisms that is not dependent on the periodicity of external factors.</a:t>
            </a:r>
          </a:p>
          <a:p>
            <a:pPr marL="624078" indent="-514350" algn="l" rtl="0">
              <a:buFontTx/>
              <a:buChar char="-"/>
            </a:pPr>
            <a:r>
              <a:rPr lang="en-US" sz="2400" b="1" dirty="0" smtClean="0"/>
              <a:t>Autonomy  and independence.</a:t>
            </a:r>
          </a:p>
          <a:p>
            <a:pPr marL="624078" indent="-514350" algn="l" rtl="0">
              <a:buFontTx/>
              <a:buChar char="-"/>
            </a:pPr>
            <a:r>
              <a:rPr lang="en-US" sz="2400" b="1" dirty="0" smtClean="0"/>
              <a:t>Self-esteem.</a:t>
            </a:r>
          </a:p>
          <a:p>
            <a:pPr marL="624078" indent="-514350" algn="l" rtl="0">
              <a:buFontTx/>
              <a:buChar char="-"/>
            </a:pPr>
            <a:r>
              <a:rPr lang="en-US" sz="2400" b="1" dirty="0" smtClean="0"/>
              <a:t>Capacity for growth.</a:t>
            </a:r>
          </a:p>
          <a:p>
            <a:pPr marL="624078" indent="-514350" algn="l" rtl="0">
              <a:buFontTx/>
              <a:buChar char="-"/>
            </a:pPr>
            <a:r>
              <a:rPr lang="en-US" sz="2400" b="1" dirty="0" smtClean="0"/>
              <a:t>Vitality.</a:t>
            </a:r>
          </a:p>
          <a:p>
            <a:pPr marL="624078" indent="-514350" algn="l" rtl="0">
              <a:buFontTx/>
              <a:buChar char="-"/>
            </a:pPr>
            <a:r>
              <a:rPr lang="en-US" sz="2400" b="1" dirty="0" smtClean="0"/>
              <a:t>Ability to find meaning in  life.</a:t>
            </a:r>
          </a:p>
          <a:p>
            <a:pPr marL="624078" indent="-514350" algn="l" rtl="0">
              <a:buFontTx/>
              <a:buChar char="-"/>
            </a:pPr>
            <a:r>
              <a:rPr lang="en-US" sz="2400" b="1" dirty="0" smtClean="0"/>
              <a:t>Emotional resilience or  hardiness.</a:t>
            </a:r>
          </a:p>
          <a:p>
            <a:pPr marL="624078" indent="-514350" algn="l" rtl="0">
              <a:buFontTx/>
              <a:buChar char="-"/>
            </a:pPr>
            <a:r>
              <a:rPr lang="en-US" sz="2400" b="1" dirty="0" smtClean="0"/>
              <a:t>Sense of belonging.</a:t>
            </a:r>
          </a:p>
          <a:p>
            <a:pPr marL="624078" indent="-514350" algn="l" rtl="0">
              <a:buFontTx/>
              <a:buChar char="-"/>
            </a:pPr>
            <a:r>
              <a:rPr lang="en-US" sz="2400" b="1" dirty="0" smtClean="0"/>
              <a:t>Reality orientation.</a:t>
            </a:r>
          </a:p>
          <a:p>
            <a:pPr marL="624078" indent="-514350" algn="l" rtl="0">
              <a:buFontTx/>
              <a:buChar char="-"/>
            </a:pPr>
            <a:r>
              <a:rPr lang="en-US" sz="2400" b="1" dirty="0" smtClean="0"/>
              <a:t>Coping or stress management abilities.</a:t>
            </a:r>
          </a:p>
          <a:p>
            <a:pPr marL="624078" indent="-514350" algn="l" rtl="0">
              <a:buNone/>
            </a:pPr>
            <a:endParaRPr lang="en-US" sz="2400" b="1" dirty="0" smtClean="0"/>
          </a:p>
          <a:p>
            <a:pPr marL="624078" indent="-514350" algn="l" rtl="0">
              <a:buNone/>
            </a:pPr>
            <a:r>
              <a:rPr lang="en-US" sz="2400" dirty="0" smtClean="0"/>
              <a:t> </a:t>
            </a:r>
            <a:endParaRPr lang="ar-SA" sz="2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Factors Influencing Mental Health </a:t>
            </a:r>
            <a:endParaRPr lang="ar-SA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915400" cy="5562600"/>
          </a:xfrm>
        </p:spPr>
        <p:txBody>
          <a:bodyPr>
            <a:normAutofit/>
          </a:bodyPr>
          <a:lstStyle/>
          <a:p>
            <a:pPr algn="ctr" rtl="0">
              <a:buNone/>
            </a:pPr>
            <a:r>
              <a:rPr lang="en-US" sz="2400" b="1" dirty="0" smtClean="0"/>
              <a:t>B) Interpersonal or relationship Factors:</a:t>
            </a:r>
          </a:p>
          <a:p>
            <a:pPr algn="l" rtl="0">
              <a:buFontTx/>
              <a:buChar char="-"/>
            </a:pPr>
            <a:r>
              <a:rPr lang="en-US" sz="2000" dirty="0" smtClean="0"/>
              <a:t>Effective  communication. </a:t>
            </a:r>
          </a:p>
          <a:p>
            <a:pPr algn="l" rtl="0">
              <a:buFontTx/>
              <a:buChar char="-"/>
            </a:pPr>
            <a:r>
              <a:rPr lang="en-US" sz="2000" dirty="0" smtClean="0"/>
              <a:t>Ability to help others.</a:t>
            </a:r>
          </a:p>
          <a:p>
            <a:pPr algn="l" rtl="0">
              <a:buFontTx/>
              <a:buChar char="-"/>
            </a:pPr>
            <a:r>
              <a:rPr lang="en-US" sz="2000" dirty="0" smtClean="0"/>
              <a:t>Intimacy.</a:t>
            </a:r>
          </a:p>
          <a:p>
            <a:pPr algn="l" rtl="0">
              <a:buFontTx/>
              <a:buChar char="-"/>
            </a:pPr>
            <a:r>
              <a:rPr lang="en-US" sz="2000" dirty="0" smtClean="0"/>
              <a:t>A balance of separateness and connectedness.</a:t>
            </a:r>
          </a:p>
          <a:p>
            <a:pPr algn="ctr" rtl="0">
              <a:buNone/>
            </a:pPr>
            <a:r>
              <a:rPr lang="en-US" sz="2400" b="1" dirty="0" smtClean="0"/>
              <a:t>C) Social/cultural factors:</a:t>
            </a:r>
          </a:p>
          <a:p>
            <a:pPr algn="l" rtl="0">
              <a:buNone/>
            </a:pPr>
            <a:r>
              <a:rPr lang="en-US" sz="2000" dirty="0" smtClean="0">
                <a:cs typeface="Andalus" pitchFamily="18" charset="-78"/>
              </a:rPr>
              <a:t>- Sense of community.</a:t>
            </a:r>
          </a:p>
          <a:p>
            <a:pPr algn="l" rtl="0">
              <a:buNone/>
            </a:pPr>
            <a:r>
              <a:rPr lang="en-US" sz="2000" dirty="0" smtClean="0">
                <a:cs typeface="Andalus" pitchFamily="18" charset="-78"/>
              </a:rPr>
              <a:t>- Access to adequate resources.</a:t>
            </a:r>
          </a:p>
          <a:p>
            <a:pPr algn="l" rtl="0">
              <a:buFontTx/>
              <a:buChar char="-"/>
            </a:pPr>
            <a:r>
              <a:rPr lang="en-US" sz="2000" dirty="0" smtClean="0">
                <a:cs typeface="Andalus" pitchFamily="18" charset="-78"/>
              </a:rPr>
              <a:t>Intolerance of violence.</a:t>
            </a:r>
          </a:p>
          <a:p>
            <a:pPr algn="l" rtl="0">
              <a:buFontTx/>
              <a:buChar char="-"/>
            </a:pPr>
            <a:r>
              <a:rPr lang="en-US" sz="2000" dirty="0" smtClean="0">
                <a:cs typeface="Andalus" pitchFamily="18" charset="-78"/>
              </a:rPr>
              <a:t>Support of diversity among people.</a:t>
            </a:r>
          </a:p>
          <a:p>
            <a:pPr algn="l" rtl="0">
              <a:buFontTx/>
              <a:buChar char="-"/>
            </a:pPr>
            <a:r>
              <a:rPr lang="en-US" sz="2000" dirty="0" smtClean="0">
                <a:cs typeface="Andalus" pitchFamily="18" charset="-78"/>
              </a:rPr>
              <a:t>Mastery of the environment. </a:t>
            </a:r>
          </a:p>
          <a:p>
            <a:pPr algn="l" rtl="0">
              <a:buFontTx/>
              <a:buChar char="-"/>
            </a:pPr>
            <a:r>
              <a:rPr lang="en-US" sz="2000" dirty="0" smtClean="0">
                <a:cs typeface="Andalus" pitchFamily="18" charset="-78"/>
              </a:rPr>
              <a:t>Positive. </a:t>
            </a:r>
          </a:p>
          <a:p>
            <a:pPr algn="l" rtl="0">
              <a:buFontTx/>
              <a:buChar char="-"/>
            </a:pPr>
            <a:r>
              <a:rPr lang="en-US" sz="2000" dirty="0" smtClean="0">
                <a:cs typeface="Andalus" pitchFamily="18" charset="-78"/>
              </a:rPr>
              <a:t>Realistic.</a:t>
            </a:r>
          </a:p>
          <a:p>
            <a:pPr algn="l" rtl="0">
              <a:buFontTx/>
              <a:buChar char="-"/>
            </a:pPr>
            <a:r>
              <a:rPr lang="en-US" sz="2000" dirty="0" smtClean="0">
                <a:cs typeface="Andalus" pitchFamily="18" charset="-78"/>
              </a:rPr>
              <a:t>View of one’s world.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10600" cy="792162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Factors Influencing Mental Health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334000"/>
          </a:xfrm>
        </p:spPr>
        <p:txBody>
          <a:bodyPr>
            <a:normAutofit/>
          </a:bodyPr>
          <a:lstStyle/>
          <a:p>
            <a:pPr algn="l" rtl="0">
              <a:buNone/>
            </a:pPr>
            <a:endParaRPr lang="en-US" sz="2400" b="1" dirty="0" smtClean="0"/>
          </a:p>
          <a:p>
            <a:pPr algn="l" rtl="0">
              <a:buNone/>
            </a:pPr>
            <a:r>
              <a:rPr lang="en-US" sz="2400" b="1" dirty="0" smtClean="0"/>
              <a:t>* Mental  illness:  </a:t>
            </a:r>
            <a:r>
              <a:rPr lang="en-US" sz="2400" dirty="0" smtClean="0"/>
              <a:t>includes disorders that affect mood, behavior, and thinking, such as depression, schizophrenia, anxiety disorders, and addictive disorders.</a:t>
            </a:r>
          </a:p>
          <a:p>
            <a:pPr algn="l" rtl="0">
              <a:buNone/>
            </a:pPr>
            <a:endParaRPr lang="en-US" sz="2400" dirty="0" smtClean="0"/>
          </a:p>
          <a:p>
            <a:pPr algn="l" rtl="0">
              <a:buNone/>
            </a:pPr>
            <a:r>
              <a:rPr lang="en-US" sz="2400" dirty="0" smtClean="0"/>
              <a:t>* Individuals experience dissatisfaction with self, relationships, and ineffective  coping</a:t>
            </a:r>
            <a:r>
              <a:rPr lang="en-US" b="1" dirty="0" smtClean="0"/>
              <a:t>. </a:t>
            </a:r>
          </a:p>
          <a:p>
            <a:pPr algn="l" rtl="0">
              <a:buNone/>
            </a:pPr>
            <a:endParaRPr lang="en-US" b="1" dirty="0" smtClean="0"/>
          </a:p>
          <a:p>
            <a:pPr algn="l" rtl="0">
              <a:buNone/>
            </a:pPr>
            <a:r>
              <a:rPr lang="en-US" b="1" dirty="0" smtClean="0"/>
              <a:t>* </a:t>
            </a:r>
            <a:r>
              <a:rPr lang="en-US" dirty="0" smtClean="0"/>
              <a:t>Mental disorders often cause significant distress  or impaired functioning or both.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Mental Illnesses/ Disorders  </a:t>
            </a:r>
            <a:endParaRPr lang="ar-S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81328"/>
            <a:ext cx="8458200" cy="4919472"/>
          </a:xfrm>
        </p:spPr>
        <p:txBody>
          <a:bodyPr/>
          <a:lstStyle/>
          <a:p>
            <a:pPr algn="l" rtl="0"/>
            <a:r>
              <a:rPr lang="en-US" sz="2800" b="1" dirty="0" smtClean="0"/>
              <a:t>Factors influencing a person’s mental illness can be categorized as:</a:t>
            </a:r>
          </a:p>
          <a:p>
            <a:pPr algn="l" rtl="0">
              <a:buNone/>
            </a:pPr>
            <a:endParaRPr lang="en-US" sz="2800" dirty="0" smtClean="0"/>
          </a:p>
          <a:p>
            <a:pPr marL="566928" indent="-457200" algn="l" rtl="0">
              <a:buAutoNum type="alphaUcParenR"/>
            </a:pPr>
            <a:r>
              <a:rPr lang="en-US" sz="2800" dirty="0" smtClean="0"/>
              <a:t>Individual or personal Factors.</a:t>
            </a:r>
          </a:p>
          <a:p>
            <a:pPr marL="566928" indent="-457200" algn="l" rtl="0">
              <a:buAutoNum type="alphaUcParenR"/>
            </a:pPr>
            <a:r>
              <a:rPr lang="en-US" sz="2800" dirty="0" smtClean="0"/>
              <a:t>Interpersonal or relationship Factors.</a:t>
            </a:r>
          </a:p>
          <a:p>
            <a:pPr marL="566928" indent="-457200" algn="l" rtl="0">
              <a:buAutoNum type="alphaUcParenR"/>
            </a:pPr>
            <a:r>
              <a:rPr lang="en-US" sz="2800" dirty="0" smtClean="0"/>
              <a:t>Social/cultural Factors.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Factors Influencing Mental Illness</a:t>
            </a:r>
            <a:endParaRPr lang="ar-S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5139</TotalTime>
  <Words>1564</Words>
  <Application>Microsoft Office PowerPoint</Application>
  <PresentationFormat>On-screen Show (4:3)</PresentationFormat>
  <Paragraphs>252</Paragraphs>
  <Slides>27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Concourse</vt:lpstr>
      <vt:lpstr>1- Mental Health and Mental Illness</vt:lpstr>
      <vt:lpstr>Outline</vt:lpstr>
      <vt:lpstr>Learning Outcomes</vt:lpstr>
      <vt:lpstr>Mental Health </vt:lpstr>
      <vt:lpstr>Factors Influencing Mental Health </vt:lpstr>
      <vt:lpstr>Factors Influencing Mental Health </vt:lpstr>
      <vt:lpstr>Factors Influencing Mental Health </vt:lpstr>
      <vt:lpstr>Mental Illnesses/ Disorders  </vt:lpstr>
      <vt:lpstr>Factors Influencing Mental Illness</vt:lpstr>
      <vt:lpstr>Factors Influencing Mental Illness</vt:lpstr>
      <vt:lpstr>Factors Influencing Mental Illness</vt:lpstr>
      <vt:lpstr>Factors Influencing Mental Illness</vt:lpstr>
      <vt:lpstr>What are the APA and DSM? </vt:lpstr>
      <vt:lpstr>DSM-V(5)</vt:lpstr>
      <vt:lpstr>DSMV purposes</vt:lpstr>
      <vt:lpstr>DSM-V</vt:lpstr>
      <vt:lpstr>Ethical and Legal Issues in Mental Health Nursing </vt:lpstr>
      <vt:lpstr>Ethical and Legal Issues in Mental Health Nursing</vt:lpstr>
      <vt:lpstr>Ethical and Legal Issues in Mental Health Nursing</vt:lpstr>
      <vt:lpstr>Ethical and Legal Issues in Mental Health Nursing</vt:lpstr>
      <vt:lpstr>Ethical and Legal Issues in Mental Health Nursing</vt:lpstr>
      <vt:lpstr>Ethical and Legal Issues in Mental Health Nursing</vt:lpstr>
      <vt:lpstr>Ethical and Legal Issues in Mental Health Nursing</vt:lpstr>
      <vt:lpstr>Ethical and Legal Issues in Mental Health Nursing</vt:lpstr>
      <vt:lpstr>Ethical and Legal Issues in Mental Health Nursing</vt:lpstr>
      <vt:lpstr>Discussion </vt:lpstr>
      <vt:lpstr>Slide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8-Nursing Care of Patients with Anxiety Disorders</dc:title>
  <dc:creator>osama abualruz</dc:creator>
  <cp:lastModifiedBy>osama abualruz</cp:lastModifiedBy>
  <cp:revision>55</cp:revision>
  <dcterms:created xsi:type="dcterms:W3CDTF">2006-08-16T00:00:00Z</dcterms:created>
  <dcterms:modified xsi:type="dcterms:W3CDTF">2022-11-02T18:52:47Z</dcterms:modified>
</cp:coreProperties>
</file>