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61" r:id="rId2"/>
    <p:sldId id="257" r:id="rId3"/>
    <p:sldId id="258" r:id="rId4"/>
    <p:sldId id="260" r:id="rId5"/>
    <p:sldId id="297" r:id="rId6"/>
    <p:sldId id="315" r:id="rId7"/>
    <p:sldId id="316" r:id="rId8"/>
    <p:sldId id="318" r:id="rId9"/>
    <p:sldId id="317" r:id="rId10"/>
    <p:sldId id="319" r:id="rId11"/>
    <p:sldId id="320" r:id="rId12"/>
    <p:sldId id="321" r:id="rId13"/>
    <p:sldId id="322" r:id="rId14"/>
    <p:sldId id="323" r:id="rId15"/>
    <p:sldId id="324" r:id="rId16"/>
    <p:sldId id="325" r:id="rId17"/>
    <p:sldId id="326" r:id="rId18"/>
    <p:sldId id="327" r:id="rId19"/>
    <p:sldId id="328" r:id="rId20"/>
    <p:sldId id="298" r:id="rId21"/>
    <p:sldId id="261" r:id="rId22"/>
    <p:sldId id="294" r:id="rId23"/>
    <p:sldId id="329" r:id="rId24"/>
    <p:sldId id="331" r:id="rId25"/>
    <p:sldId id="332" r:id="rId26"/>
    <p:sldId id="330" r:id="rId27"/>
    <p:sldId id="346" r:id="rId28"/>
    <p:sldId id="333" r:id="rId29"/>
    <p:sldId id="355" r:id="rId30"/>
    <p:sldId id="356" r:id="rId31"/>
    <p:sldId id="357" r:id="rId32"/>
    <p:sldId id="358" r:id="rId33"/>
    <p:sldId id="359" r:id="rId34"/>
    <p:sldId id="360" r:id="rId35"/>
    <p:sldId id="340" r:id="rId36"/>
    <p:sldId id="352" r:id="rId37"/>
    <p:sldId id="353" r:id="rId38"/>
    <p:sldId id="354" r:id="rId39"/>
    <p:sldId id="304" r:id="rId40"/>
    <p:sldId id="334" r:id="rId41"/>
    <p:sldId id="335" r:id="rId42"/>
    <p:sldId id="272" r:id="rId43"/>
    <p:sldId id="336" r:id="rId44"/>
    <p:sldId id="337" r:id="rId45"/>
    <p:sldId id="338" r:id="rId46"/>
    <p:sldId id="339" r:id="rId47"/>
    <p:sldId id="262" r:id="rId48"/>
    <p:sldId id="306" r:id="rId49"/>
    <p:sldId id="264" r:id="rId50"/>
    <p:sldId id="299" r:id="rId51"/>
    <p:sldId id="342" r:id="rId52"/>
    <p:sldId id="343" r:id="rId53"/>
    <p:sldId id="344" r:id="rId54"/>
    <p:sldId id="345" r:id="rId55"/>
    <p:sldId id="29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CCAF38E-F0C4-4588-8A28-53BBF4267EF6}" type="datetimeFigureOut">
              <a:rPr lang="ar-SA" smtClean="0"/>
              <a:pPr/>
              <a:t>04/08/1444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6653823-6C2C-4C14-A392-AC994718977A}"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76653823-6C2C-4C14-A392-AC994718977A}" type="slidenum">
              <a:rPr lang="ar-SA" smtClean="0"/>
              <a:pPr/>
              <a:t>42</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403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r>
              <a:rPr lang="en-US" sz="2400" b="1" dirty="0" smtClean="0">
                <a:latin typeface="Times New Roman" pitchFamily="18" charset="0"/>
                <a:cs typeface="Times New Roman" pitchFamily="18" charset="0"/>
              </a:rPr>
              <a:t>Humanistic </a:t>
            </a:r>
            <a:r>
              <a:rPr lang="en-US" sz="2400" b="1" dirty="0" err="1" smtClean="0">
                <a:latin typeface="Times New Roman" pitchFamily="18" charset="0"/>
                <a:cs typeface="Times New Roman" pitchFamily="18" charset="0"/>
              </a:rPr>
              <a:t>counselling</a:t>
            </a:r>
            <a:r>
              <a:rPr lang="en-US" sz="2400" b="1" dirty="0" smtClean="0">
                <a:latin typeface="Times New Roman" pitchFamily="18" charset="0"/>
                <a:cs typeface="Times New Roman" pitchFamily="18" charset="0"/>
              </a:rPr>
              <a:t> is quite different from psychodynamic </a:t>
            </a:r>
            <a:r>
              <a:rPr lang="en-US" sz="2400" b="1" dirty="0" err="1" smtClean="0">
                <a:latin typeface="Times New Roman" pitchFamily="18" charset="0"/>
                <a:cs typeface="Times New Roman" pitchFamily="18" charset="0"/>
              </a:rPr>
              <a:t>counselling</a:t>
            </a:r>
            <a:r>
              <a:rPr lang="en-US" sz="2400" b="1" dirty="0" smtClean="0">
                <a:latin typeface="Times New Roman" pitchFamily="18" charset="0"/>
                <a:cs typeface="Times New Roman" pitchFamily="18" charset="0"/>
              </a:rPr>
              <a:t> in that the therapist makes no attempt to interpret the client’s problems or direct a course of action.</a:t>
            </a:r>
          </a:p>
          <a:p>
            <a:pPr algn="l" rtl="0" eaLnBrk="1" hangingPunct="1">
              <a:spcBef>
                <a:spcPct val="0"/>
              </a:spcBef>
            </a:pPr>
            <a:endParaRPr lang="ar-SA" sz="2400" b="1" dirty="0" smtClean="0"/>
          </a:p>
        </p:txBody>
      </p:sp>
      <p:sp>
        <p:nvSpPr>
          <p:cNvPr id="2355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FAD1CF-088F-4FE2-8367-4E15E02110BB}" type="slidenum">
              <a:rPr lang="ar-SA" smtClean="0"/>
              <a:pPr fontAlgn="base">
                <a:spcBef>
                  <a:spcPct val="0"/>
                </a:spcBef>
                <a:spcAft>
                  <a:spcPct val="0"/>
                </a:spcAft>
                <a:defRPr/>
              </a:pPr>
              <a:t>54</a:t>
            </a:fld>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11/2/2022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Online Image Placeholder 3"/>
          <p:cNvSpPr>
            <a:spLocks noGrp="1"/>
          </p:cNvSpPr>
          <p:nvPr>
            <p:ph type="clipArt" sz="half" idx="2"/>
          </p:nvPr>
        </p:nvSpPr>
        <p:spPr>
          <a:xfrm>
            <a:off x="4648200" y="1981200"/>
            <a:ext cx="3810000" cy="4114800"/>
          </a:xfrm>
        </p:spPr>
        <p:txBody>
          <a:bodyPr>
            <a:normAutofit/>
          </a:bodyPr>
          <a:lstStyle/>
          <a:p>
            <a:pPr lvl="0"/>
            <a:endParaRPr lang="ar-SA"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ltLang="ar-SA"/>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ar-SA"/>
          </a:p>
        </p:txBody>
      </p:sp>
      <p:sp>
        <p:nvSpPr>
          <p:cNvPr id="7" name="Slide Number Placeholder 6"/>
          <p:cNvSpPr>
            <a:spLocks noGrp="1"/>
          </p:cNvSpPr>
          <p:nvPr>
            <p:ph type="sldNum" sz="quarter" idx="12"/>
          </p:nvPr>
        </p:nvSpPr>
        <p:spPr>
          <a:xfrm>
            <a:off x="6553200" y="6248400"/>
            <a:ext cx="1905000" cy="457200"/>
          </a:xfrm>
        </p:spPr>
        <p:txBody>
          <a:bodyPr/>
          <a:lstStyle>
            <a:lvl1pPr>
              <a:defRPr>
                <a:ea typeface="Majalla UI"/>
              </a:defRPr>
            </a:lvl1pPr>
          </a:lstStyle>
          <a:p>
            <a:pPr>
              <a:defRPr/>
            </a:pPr>
            <a:fld id="{7F79B829-7811-4EEB-A59B-1E9D6794FB3A}" type="slidenum">
              <a:rPr lang="en-US" altLang="ar-SA"/>
              <a:pPr>
                <a:defRPr/>
              </a:pPr>
              <a:t>‹#›</a:t>
            </a:fld>
            <a:endParaRPr lang="en-US" altLang="ar-SA"/>
          </a:p>
        </p:txBody>
      </p:sp>
    </p:spTree>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11/2/2022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11/2/2022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11/2/2022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simplypsychology.org/psyche.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2000" y="3733800"/>
            <a:ext cx="7500990" cy="609600"/>
          </a:xfrm>
        </p:spPr>
        <p:txBody>
          <a:bodyPr>
            <a:normAutofit fontScale="90000"/>
          </a:bodyPr>
          <a:lstStyle/>
          <a:p>
            <a:pPr algn="ctr" rtl="0">
              <a:defRPr/>
            </a:pPr>
            <a:r>
              <a:rPr lang="en-US" sz="3200" dirty="0" smtClean="0">
                <a:solidFill>
                  <a:schemeClr val="tx1"/>
                </a:solidFill>
                <a:effectLst>
                  <a:outerShdw blurRad="38100" dist="38100" dir="2700000" algn="tl">
                    <a:srgbClr val="000000">
                      <a:alpha val="43137"/>
                    </a:srgbClr>
                  </a:outerShdw>
                </a:effectLst>
              </a:rPr>
              <a:t>2. Concept and Theories of Personality Development</a:t>
            </a:r>
            <a:endParaRPr sz="3200" smtClean="0">
              <a:solidFill>
                <a:schemeClr val="tx2">
                  <a:satMod val="130000"/>
                </a:schemeClr>
              </a:solidFill>
              <a:latin typeface="Times New Roman" pitchFamily="18" charset="0"/>
              <a:cs typeface="Times New Roman" pitchFamily="18" charset="0"/>
            </a:endParaRPr>
          </a:p>
        </p:txBody>
      </p:sp>
      <p:sp>
        <p:nvSpPr>
          <p:cNvPr id="9219" name="Rectangle 5"/>
          <p:cNvSpPr>
            <a:spLocks noChangeArrowheads="1"/>
          </p:cNvSpPr>
          <p:nvPr/>
        </p:nvSpPr>
        <p:spPr bwMode="auto">
          <a:xfrm>
            <a:off x="571500" y="714375"/>
            <a:ext cx="7315200" cy="800219"/>
          </a:xfrm>
          <a:prstGeom prst="rect">
            <a:avLst/>
          </a:prstGeom>
          <a:noFill/>
          <a:ln w="9525">
            <a:noFill/>
            <a:miter lim="800000"/>
            <a:headEnd/>
            <a:tailEnd/>
          </a:ln>
        </p:spPr>
        <p:txBody>
          <a:bodyPr anchor="ctr">
            <a:spAutoFit/>
          </a:bodyPr>
          <a:lstStyle/>
          <a:p>
            <a:pPr algn="ctr">
              <a:tabLst>
                <a:tab pos="4065588" algn="l"/>
              </a:tabLst>
            </a:pPr>
            <a:r>
              <a:rPr lang="en-US" sz="2800" b="1" dirty="0" smtClean="0"/>
              <a:t>Al-</a:t>
            </a:r>
            <a:r>
              <a:rPr lang="en-US" sz="2800" b="1" dirty="0" err="1" smtClean="0"/>
              <a:t>Zaytoonah</a:t>
            </a:r>
            <a:r>
              <a:rPr lang="en-US" sz="2800" b="1" dirty="0" smtClean="0"/>
              <a:t> University </a:t>
            </a:r>
            <a:endParaRPr lang="en-US" sz="2800" dirty="0"/>
          </a:p>
          <a:p>
            <a:pPr>
              <a:tabLst>
                <a:tab pos="4065588" algn="l"/>
              </a:tabLst>
            </a:pPr>
            <a:endParaRPr lang="en-US" dirty="0"/>
          </a:p>
        </p:txBody>
      </p:sp>
      <p:sp>
        <p:nvSpPr>
          <p:cNvPr id="9221" name="Rectangle 5"/>
          <p:cNvSpPr>
            <a:spLocks noChangeArrowheads="1"/>
          </p:cNvSpPr>
          <p:nvPr/>
        </p:nvSpPr>
        <p:spPr bwMode="auto">
          <a:xfrm>
            <a:off x="0" y="1676400"/>
            <a:ext cx="8001000" cy="1815882"/>
          </a:xfrm>
          <a:prstGeom prst="rect">
            <a:avLst/>
          </a:prstGeom>
          <a:noFill/>
          <a:ln w="9525">
            <a:noFill/>
            <a:miter lim="800000"/>
            <a:headEnd/>
            <a:tailEnd/>
          </a:ln>
        </p:spPr>
        <p:txBody>
          <a:bodyPr wrap="square">
            <a:spAutoFit/>
          </a:bodyPr>
          <a:lstStyle/>
          <a:p>
            <a:pPr algn="ctr">
              <a:tabLst>
                <a:tab pos="4149725" algn="l"/>
              </a:tabLst>
            </a:pPr>
            <a:r>
              <a:rPr lang="en-US" altLang="en-US" sz="2800" b="1" dirty="0" smtClean="0">
                <a:latin typeface="Times New Roman" pitchFamily="18" charset="0"/>
                <a:cs typeface="Times New Roman" pitchFamily="18" charset="0"/>
              </a:rPr>
              <a:t>Psychiatric and Mental Health Nursing</a:t>
            </a:r>
          </a:p>
          <a:p>
            <a:pPr algn="ctr">
              <a:tabLst>
                <a:tab pos="4149725" algn="l"/>
              </a:tabLst>
            </a:pPr>
            <a:r>
              <a:rPr lang="en-US" altLang="en-US" sz="2800" b="1" dirty="0" smtClean="0">
                <a:latin typeface="Times New Roman" pitchFamily="18" charset="0"/>
                <a:cs typeface="Times New Roman" pitchFamily="18" charset="0"/>
              </a:rPr>
              <a:t>( Theory )</a:t>
            </a:r>
          </a:p>
          <a:p>
            <a:pPr algn="ctr">
              <a:tabLst>
                <a:tab pos="4149725" algn="l"/>
              </a:tabLst>
            </a:pPr>
            <a:endParaRPr lang="en-US" altLang="en-US" sz="2800" b="1" dirty="0" smtClean="0">
              <a:latin typeface="Times New Roman" pitchFamily="18" charset="0"/>
              <a:cs typeface="Times New Roman" pitchFamily="18" charset="0"/>
            </a:endParaRPr>
          </a:p>
          <a:p>
            <a:pPr algn="ctr">
              <a:tabLst>
                <a:tab pos="4149725" algn="l"/>
              </a:tabLst>
            </a:pPr>
            <a:endParaRPr lang="en-US" altLang="en-US" sz="2800" dirty="0">
              <a:latin typeface="Times New Roman" pitchFamily="18" charset="0"/>
              <a:cs typeface="Times New Roman" pitchFamily="18" charset="0"/>
            </a:endParaRPr>
          </a:p>
        </p:txBody>
      </p:sp>
      <p:sp>
        <p:nvSpPr>
          <p:cNvPr id="9222" name="Subtitle 6"/>
          <p:cNvSpPr>
            <a:spLocks noGrp="1"/>
          </p:cNvSpPr>
          <p:nvPr>
            <p:ph type="subTitle" idx="1"/>
          </p:nvPr>
        </p:nvSpPr>
        <p:spPr>
          <a:xfrm>
            <a:off x="685800" y="4419600"/>
            <a:ext cx="7772400" cy="762000"/>
          </a:xfrm>
        </p:spPr>
        <p:txBody>
          <a:bodyPr>
            <a:normAutofit fontScale="92500" lnSpcReduction="20000"/>
          </a:bodyPr>
          <a:lstStyle/>
          <a:p>
            <a:pPr marR="0" algn="ctr" eaLnBrk="1" hangingPunct="1"/>
            <a:endParaRPr lang="en-US" b="1" dirty="0" smtClean="0">
              <a:solidFill>
                <a:schemeClr val="tx1"/>
              </a:solidFill>
            </a:endParaRPr>
          </a:p>
          <a:p>
            <a:pPr marR="0" algn="ctr"/>
            <a:r>
              <a:rPr lang="en-US" dirty="0" smtClean="0">
                <a:solidFill>
                  <a:schemeClr val="tx1"/>
                </a:solidFill>
              </a:rPr>
              <a:t>By Dr: Hasan Abualruz RN, MSN, PhD</a:t>
            </a:r>
            <a:endParaRPr lang="ar-SA" dirty="0" smtClean="0">
              <a:solidFill>
                <a:schemeClr val="tx1"/>
              </a:solidFill>
            </a:endParaRPr>
          </a:p>
          <a:p>
            <a:pPr marR="0" algn="ctr" eaLnBrk="1" hangingPunct="1"/>
            <a:endParaRPr lang="en-US" b="1" dirty="0" smtClean="0">
              <a:solidFill>
                <a:schemeClr val="tx1"/>
              </a:solidFill>
            </a:endParaRPr>
          </a:p>
        </p:txBody>
      </p:sp>
      <p:pic>
        <p:nvPicPr>
          <p:cNvPr id="7" name="Picture 6"/>
          <p:cNvPicPr/>
          <p:nvPr/>
        </p:nvPicPr>
        <p:blipFill>
          <a:blip r:embed="rId2"/>
          <a:srcRect/>
          <a:stretch>
            <a:fillRect/>
          </a:stretch>
        </p:blipFill>
        <p:spPr bwMode="auto">
          <a:xfrm>
            <a:off x="6934200" y="152400"/>
            <a:ext cx="2209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ctr" eaLnBrk="1" fontAlgn="auto" hangingPunct="1">
              <a:spcAft>
                <a:spcPts val="0"/>
              </a:spcAft>
              <a:defRPr/>
            </a:pPr>
            <a:r>
              <a:rPr lang="en-US" sz="3600" b="1" dirty="0" smtClean="0">
                <a:solidFill>
                  <a:schemeClr val="tx2">
                    <a:satMod val="130000"/>
                  </a:schemeClr>
                </a:solidFill>
                <a:cs typeface="+mj-cs"/>
              </a:rPr>
              <a:t>3.Emotional </a:t>
            </a:r>
            <a:r>
              <a:rPr lang="en-US" sz="3600" b="1" dirty="0">
                <a:solidFill>
                  <a:schemeClr val="tx2">
                    <a:satMod val="130000"/>
                  </a:schemeClr>
                </a:solidFill>
                <a:cs typeface="+mj-cs"/>
              </a:rPr>
              <a:t>Dimension</a:t>
            </a:r>
            <a:endParaRPr lang="ar-EG" sz="3600" dirty="0">
              <a:solidFill>
                <a:schemeClr val="tx2">
                  <a:satMod val="130000"/>
                </a:schemeClr>
              </a:solidFill>
              <a:cs typeface="+mj-cs"/>
            </a:endParaRPr>
          </a:p>
        </p:txBody>
      </p:sp>
      <p:sp>
        <p:nvSpPr>
          <p:cNvPr id="12291" name="Content Placeholder 2"/>
          <p:cNvSpPr>
            <a:spLocks noGrp="1"/>
          </p:cNvSpPr>
          <p:nvPr>
            <p:ph idx="1"/>
          </p:nvPr>
        </p:nvSpPr>
        <p:spPr>
          <a:xfrm>
            <a:off x="0" y="1500188"/>
            <a:ext cx="8458200" cy="4953000"/>
          </a:xfrm>
        </p:spPr>
        <p:txBody>
          <a:bodyPr>
            <a:normAutofit/>
          </a:bodyPr>
          <a:lstStyle/>
          <a:p>
            <a:pPr marL="365760" indent="-283464" algn="l" rtl="0" eaLnBrk="1" fontAlgn="auto" hangingPunct="1">
              <a:spcAft>
                <a:spcPts val="0"/>
              </a:spcAft>
              <a:buFont typeface="Wingdings 2"/>
              <a:buChar char=""/>
              <a:defRPr/>
            </a:pPr>
            <a:r>
              <a:rPr lang="en-US" dirty="0">
                <a:latin typeface="Times New Roman" pitchFamily="18" charset="0"/>
                <a:cs typeface="Times New Roman" pitchFamily="18" charset="0"/>
              </a:rPr>
              <a:t>Means understanding how we </a:t>
            </a:r>
            <a:r>
              <a:rPr lang="en-US" b="1" dirty="0">
                <a:latin typeface="Times New Roman" pitchFamily="18" charset="0"/>
                <a:cs typeface="Times New Roman" pitchFamily="18" charset="0"/>
              </a:rPr>
              <a:t>feel</a:t>
            </a:r>
            <a:r>
              <a:rPr lang="en-US" dirty="0">
                <a:latin typeface="Times New Roman" pitchFamily="18" charset="0"/>
                <a:cs typeface="Times New Roman" pitchFamily="18" charset="0"/>
              </a:rPr>
              <a:t>, accepting our feelings, and learning how to express and cope with our emotions. </a:t>
            </a:r>
            <a:endParaRPr lang="en-US" dirty="0" smtClean="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endParaRPr lang="en-US" dirty="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r>
              <a:rPr lang="en-US" dirty="0">
                <a:latin typeface="Times New Roman" pitchFamily="18" charset="0"/>
                <a:cs typeface="Times New Roman" pitchFamily="18" charset="0"/>
              </a:rPr>
              <a:t>It means having the ability to love and be loved and achieving a sense of fulfillment in life. </a:t>
            </a:r>
            <a:endParaRPr lang="en-US" dirty="0" smtClean="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endParaRPr lang="en-US" dirty="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r>
              <a:rPr lang="en-US" dirty="0">
                <a:latin typeface="Times New Roman" pitchFamily="18" charset="0"/>
                <a:cs typeface="Times New Roman" pitchFamily="18" charset="0"/>
              </a:rPr>
              <a:t>Emotional wellness encompasses </a:t>
            </a:r>
            <a:r>
              <a:rPr lang="en-US" b="1" dirty="0">
                <a:latin typeface="Times New Roman" pitchFamily="18" charset="0"/>
                <a:cs typeface="Times New Roman" pitchFamily="18" charset="0"/>
              </a:rPr>
              <a:t>optimism</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self-esteem, self-acceptance</a:t>
            </a:r>
            <a:r>
              <a:rPr lang="en-US" dirty="0">
                <a:latin typeface="Times New Roman" pitchFamily="18" charset="0"/>
                <a:cs typeface="Times New Roman" pitchFamily="18" charset="0"/>
              </a:rPr>
              <a:t>, and the ability to </a:t>
            </a:r>
            <a:r>
              <a:rPr lang="en-US" b="1" dirty="0">
                <a:latin typeface="Times New Roman" pitchFamily="18" charset="0"/>
                <a:cs typeface="Times New Roman" pitchFamily="18" charset="0"/>
              </a:rPr>
              <a:t>share feelings</a:t>
            </a:r>
            <a:r>
              <a:rPr lang="en-US" dirty="0">
                <a:latin typeface="Times New Roman" pitchFamily="18" charset="0"/>
                <a:cs typeface="Times New Roman" pitchFamily="18" charset="0"/>
              </a:rPr>
              <a:t>. </a:t>
            </a:r>
          </a:p>
          <a:p>
            <a:pPr marL="365760" indent="-283464" eaLnBrk="1" fontAlgn="auto" hangingPunct="1">
              <a:spcAft>
                <a:spcPts val="0"/>
              </a:spcAft>
              <a:buFont typeface="Wingdings 2"/>
              <a:buChar char=""/>
              <a:defRPr/>
            </a:pPr>
            <a:endParaRPr lang="ar-EG" dirty="0">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algn="ctr" eaLnBrk="1" fontAlgn="auto" hangingPunct="1">
              <a:spcAft>
                <a:spcPts val="0"/>
              </a:spcAft>
              <a:defRPr/>
            </a:pPr>
            <a:r>
              <a:rPr lang="en-US" sz="4000" b="1" dirty="0">
                <a:solidFill>
                  <a:schemeClr val="tx2">
                    <a:satMod val="130000"/>
                  </a:schemeClr>
                </a:solidFill>
                <a:latin typeface="Times New Roman" pitchFamily="18" charset="0"/>
                <a:cs typeface="Times New Roman" pitchFamily="18" charset="0"/>
              </a:rPr>
              <a:t>Measures </a:t>
            </a:r>
            <a:r>
              <a:rPr lang="en-US" sz="4000" b="1" dirty="0" smtClean="0">
                <a:solidFill>
                  <a:schemeClr val="tx2">
                    <a:satMod val="130000"/>
                  </a:schemeClr>
                </a:solidFill>
                <a:latin typeface="Times New Roman" pitchFamily="18" charset="0"/>
                <a:cs typeface="Times New Roman" pitchFamily="18" charset="0"/>
              </a:rPr>
              <a:t>to improve emotional wellness </a:t>
            </a:r>
            <a:r>
              <a:rPr lang="en-US" sz="3600" dirty="0">
                <a:solidFill>
                  <a:schemeClr val="tx2">
                    <a:satMod val="130000"/>
                  </a:schemeClr>
                </a:solidFill>
                <a:latin typeface="Times New Roman" pitchFamily="18" charset="0"/>
                <a:cs typeface="Times New Roman" pitchFamily="18" charset="0"/>
              </a:rPr>
              <a:t/>
            </a:r>
            <a:br>
              <a:rPr lang="en-US" sz="3600" dirty="0">
                <a:solidFill>
                  <a:schemeClr val="tx2">
                    <a:satMod val="130000"/>
                  </a:schemeClr>
                </a:solidFill>
                <a:latin typeface="Times New Roman" pitchFamily="18" charset="0"/>
                <a:cs typeface="Times New Roman" pitchFamily="18" charset="0"/>
              </a:rPr>
            </a:br>
            <a:endParaRPr lang="ar-EG" sz="3600" dirty="0">
              <a:solidFill>
                <a:schemeClr val="tx2">
                  <a:satMod val="130000"/>
                </a:schemeClr>
              </a:solidFill>
              <a:latin typeface="Times New Roman" pitchFamily="18" charset="0"/>
              <a:cs typeface="Times New Roman" pitchFamily="18" charset="0"/>
            </a:endParaRPr>
          </a:p>
        </p:txBody>
      </p:sp>
      <p:sp>
        <p:nvSpPr>
          <p:cNvPr id="17411" name="Content Placeholder 2"/>
          <p:cNvSpPr>
            <a:spLocks noGrp="1"/>
          </p:cNvSpPr>
          <p:nvPr>
            <p:ph idx="1"/>
          </p:nvPr>
        </p:nvSpPr>
        <p:spPr/>
        <p:txBody>
          <a:bodyPr/>
          <a:lstStyle/>
          <a:p>
            <a:pPr algn="l" rtl="0" eaLnBrk="1" hangingPunct="1"/>
            <a:endParaRPr lang="en-US" altLang="en-US" dirty="0" smtClean="0">
              <a:latin typeface="Times New Roman" pitchFamily="18" charset="0"/>
              <a:cs typeface="Times New Roman" pitchFamily="18" charset="0"/>
            </a:endParaRPr>
          </a:p>
          <a:p>
            <a:pPr algn="l" rtl="0" eaLnBrk="1" hangingPunct="1"/>
            <a:r>
              <a:rPr lang="en-US" altLang="en-US" dirty="0" smtClean="0">
                <a:latin typeface="Times New Roman" pitchFamily="18" charset="0"/>
                <a:cs typeface="Times New Roman" pitchFamily="18" charset="0"/>
              </a:rPr>
              <a:t>Tune-in to your thoughts and feelings </a:t>
            </a:r>
          </a:p>
          <a:p>
            <a:pPr algn="l" rtl="0" eaLnBrk="1" hangingPunct="1"/>
            <a:r>
              <a:rPr lang="en-US" altLang="en-US" dirty="0" smtClean="0">
                <a:latin typeface="Times New Roman" pitchFamily="18" charset="0"/>
                <a:cs typeface="Times New Roman" pitchFamily="18" charset="0"/>
              </a:rPr>
              <a:t>Cultivate an optimistic attitude </a:t>
            </a:r>
          </a:p>
          <a:p>
            <a:pPr algn="l" rtl="0" eaLnBrk="1" hangingPunct="1"/>
            <a:r>
              <a:rPr lang="en-US" altLang="en-US" dirty="0" smtClean="0">
                <a:latin typeface="Times New Roman" pitchFamily="18" charset="0"/>
                <a:cs typeface="Times New Roman" pitchFamily="18" charset="0"/>
              </a:rPr>
              <a:t>Seek and provide support </a:t>
            </a:r>
          </a:p>
          <a:p>
            <a:pPr algn="l" rtl="0" eaLnBrk="1" hangingPunct="1"/>
            <a:r>
              <a:rPr lang="en-US" altLang="en-US" dirty="0" smtClean="0">
                <a:latin typeface="Times New Roman" pitchFamily="18" charset="0"/>
                <a:cs typeface="Times New Roman" pitchFamily="18" charset="0"/>
              </a:rPr>
              <a:t>Learn time management skills </a:t>
            </a:r>
          </a:p>
          <a:p>
            <a:pPr algn="l" rtl="0" eaLnBrk="1" hangingPunct="1"/>
            <a:r>
              <a:rPr lang="en-US" altLang="en-US" dirty="0" smtClean="0">
                <a:latin typeface="Times New Roman" pitchFamily="18" charset="0"/>
                <a:cs typeface="Times New Roman" pitchFamily="18" charset="0"/>
              </a:rPr>
              <a:t>Practice stress management techniques </a:t>
            </a:r>
          </a:p>
          <a:p>
            <a:pPr algn="l" rtl="0" eaLnBrk="1" hangingPunct="1"/>
            <a:r>
              <a:rPr lang="en-US" altLang="en-US" dirty="0" smtClean="0">
                <a:latin typeface="Times New Roman" pitchFamily="18" charset="0"/>
                <a:cs typeface="Times New Roman" pitchFamily="18" charset="0"/>
              </a:rPr>
              <a:t>Accept and forgive yourself</a:t>
            </a:r>
          </a:p>
          <a:p>
            <a:pPr eaLnBrk="1" hangingPunct="1"/>
            <a:endParaRPr lang="ar-EG" altLang="en-US" dirty="0" smtClean="0">
              <a:ea typeface="Majalla UI"/>
              <a:cs typeface="Majalla UI"/>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lgn="ctr" eaLnBrk="1" fontAlgn="auto" hangingPunct="1">
              <a:spcAft>
                <a:spcPts val="0"/>
              </a:spcAft>
              <a:defRPr/>
            </a:pPr>
            <a:r>
              <a:rPr lang="en-US" sz="3600" b="1" dirty="0" smtClean="0">
                <a:solidFill>
                  <a:schemeClr val="tx2">
                    <a:satMod val="130000"/>
                  </a:schemeClr>
                </a:solidFill>
                <a:cs typeface="+mj-cs"/>
              </a:rPr>
              <a:t>4.Intellectual </a:t>
            </a:r>
            <a:r>
              <a:rPr lang="en-US" sz="3600" b="1" dirty="0">
                <a:solidFill>
                  <a:schemeClr val="tx2">
                    <a:satMod val="130000"/>
                  </a:schemeClr>
                </a:solidFill>
                <a:cs typeface="+mj-cs"/>
              </a:rPr>
              <a:t>Dimension</a:t>
            </a:r>
            <a:endParaRPr lang="ar-EG" sz="3600" dirty="0">
              <a:solidFill>
                <a:schemeClr val="tx2">
                  <a:satMod val="130000"/>
                </a:schemeClr>
              </a:solidFill>
              <a:cs typeface="+mj-cs"/>
            </a:endParaRPr>
          </a:p>
        </p:txBody>
      </p:sp>
      <p:sp>
        <p:nvSpPr>
          <p:cNvPr id="18435" name="Content Placeholder 2"/>
          <p:cNvSpPr>
            <a:spLocks noGrp="1"/>
          </p:cNvSpPr>
          <p:nvPr>
            <p:ph idx="1"/>
          </p:nvPr>
        </p:nvSpPr>
        <p:spPr/>
        <p:txBody>
          <a:bodyPr/>
          <a:lstStyle/>
          <a:p>
            <a:pPr algn="l" rtl="0" eaLnBrk="1" hangingPunct="1"/>
            <a:r>
              <a:rPr lang="en-US" altLang="en-US" sz="2800" dirty="0" smtClean="0">
                <a:latin typeface="Times New Roman" pitchFamily="18" charset="0"/>
                <a:cs typeface="Times New Roman" pitchFamily="18" charset="0"/>
              </a:rPr>
              <a:t>Is characterized by the ability to make decisions and to think </a:t>
            </a:r>
            <a:r>
              <a:rPr lang="en-US" altLang="en-US" sz="2800" b="1" dirty="0" smtClean="0">
                <a:latin typeface="Times New Roman" pitchFamily="18" charset="0"/>
                <a:cs typeface="Times New Roman" pitchFamily="18" charset="0"/>
              </a:rPr>
              <a:t>critically. </a:t>
            </a:r>
          </a:p>
          <a:p>
            <a:pPr algn="l" rtl="0" eaLnBrk="1" hangingPunct="1"/>
            <a:endParaRPr lang="en-US" altLang="en-US" sz="2800" b="1" dirty="0" smtClean="0">
              <a:latin typeface="Times New Roman" pitchFamily="18" charset="0"/>
              <a:cs typeface="Times New Roman" pitchFamily="18" charset="0"/>
            </a:endParaRPr>
          </a:p>
          <a:p>
            <a:pPr algn="l" rtl="0" eaLnBrk="1" hangingPunct="1"/>
            <a:r>
              <a:rPr lang="en-US" altLang="en-US" sz="2800" dirty="0" smtClean="0">
                <a:latin typeface="Times New Roman" pitchFamily="18" charset="0"/>
                <a:cs typeface="Times New Roman" pitchFamily="18" charset="0"/>
              </a:rPr>
              <a:t>It includes openness to new ideas; motivation to master new skills; and a sense of humor, </a:t>
            </a:r>
            <a:r>
              <a:rPr lang="en-US" altLang="en-US" sz="2800" b="1" dirty="0" smtClean="0">
                <a:latin typeface="Times New Roman" pitchFamily="18" charset="0"/>
                <a:cs typeface="Times New Roman" pitchFamily="18" charset="0"/>
              </a:rPr>
              <a:t>creativity.</a:t>
            </a:r>
          </a:p>
          <a:p>
            <a:pPr algn="l" rtl="0" eaLnBrk="1" hangingPunct="1"/>
            <a:endParaRPr lang="en-US" altLang="en-US" sz="2800" b="1" dirty="0" smtClean="0">
              <a:latin typeface="Times New Roman" pitchFamily="18" charset="0"/>
              <a:cs typeface="Times New Roman" pitchFamily="18" charset="0"/>
            </a:endParaRPr>
          </a:p>
          <a:p>
            <a:pPr algn="l" rtl="0" eaLnBrk="1" hangingPunct="1"/>
            <a:r>
              <a:rPr lang="en-US" altLang="en-US" sz="2800" dirty="0" smtClean="0">
                <a:latin typeface="Times New Roman" pitchFamily="18" charset="0"/>
                <a:cs typeface="Times New Roman" pitchFamily="18" charset="0"/>
              </a:rPr>
              <a:t>An intellectually well person uses the resources available to expand one's knowledge, solve problems and improve skills.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1" y="333375"/>
            <a:ext cx="8001000" cy="1419225"/>
          </a:xfrm>
        </p:spPr>
        <p:txBody>
          <a:bodyPr>
            <a:normAutofit fontScale="90000"/>
          </a:bodyPr>
          <a:lstStyle/>
          <a:p>
            <a:pPr algn="ctr" eaLnBrk="1" fontAlgn="auto" hangingPunct="1">
              <a:spcAft>
                <a:spcPts val="0"/>
              </a:spcAft>
              <a:defRPr/>
            </a:pPr>
            <a:r>
              <a:rPr lang="en-US" sz="3200" b="1" dirty="0">
                <a:solidFill>
                  <a:schemeClr val="tx2">
                    <a:satMod val="130000"/>
                  </a:schemeClr>
                </a:solidFill>
                <a:cs typeface="+mj-cs"/>
              </a:rPr>
              <a:t/>
            </a:r>
            <a:br>
              <a:rPr lang="en-US" sz="3200" b="1" dirty="0">
                <a:solidFill>
                  <a:schemeClr val="tx2">
                    <a:satMod val="130000"/>
                  </a:schemeClr>
                </a:solidFill>
                <a:cs typeface="+mj-cs"/>
              </a:rPr>
            </a:br>
            <a:r>
              <a:rPr lang="en-US" sz="4000" b="1" dirty="0">
                <a:solidFill>
                  <a:schemeClr val="tx2">
                    <a:satMod val="130000"/>
                  </a:schemeClr>
                </a:solidFill>
                <a:cs typeface="+mj-cs"/>
              </a:rPr>
              <a:t>Measures </a:t>
            </a:r>
            <a:r>
              <a:rPr lang="en-US" sz="4000" b="1" dirty="0" smtClean="0">
                <a:solidFill>
                  <a:schemeClr val="tx2">
                    <a:satMod val="130000"/>
                  </a:schemeClr>
                </a:solidFill>
                <a:cs typeface="+mj-cs"/>
              </a:rPr>
              <a:t>to improve intellectual </a:t>
            </a:r>
            <a:r>
              <a:rPr lang="en-US" sz="4000" b="1" dirty="0">
                <a:solidFill>
                  <a:schemeClr val="tx2">
                    <a:satMod val="130000"/>
                  </a:schemeClr>
                </a:solidFill>
                <a:cs typeface="+mj-cs"/>
              </a:rPr>
              <a:t>wellness </a:t>
            </a:r>
            <a:r>
              <a:rPr lang="en-US" dirty="0">
                <a:solidFill>
                  <a:schemeClr val="tx2">
                    <a:satMod val="130000"/>
                  </a:schemeClr>
                </a:solidFill>
                <a:cs typeface="+mj-cs"/>
              </a:rPr>
              <a:t/>
            </a:r>
            <a:br>
              <a:rPr lang="en-US" dirty="0">
                <a:solidFill>
                  <a:schemeClr val="tx2">
                    <a:satMod val="130000"/>
                  </a:schemeClr>
                </a:solidFill>
                <a:cs typeface="+mj-cs"/>
              </a:rPr>
            </a:br>
            <a:endParaRPr lang="ar-EG" dirty="0">
              <a:solidFill>
                <a:schemeClr val="tx2">
                  <a:satMod val="130000"/>
                </a:schemeClr>
              </a:solidFill>
              <a:cs typeface="+mj-cs"/>
            </a:endParaRPr>
          </a:p>
        </p:txBody>
      </p:sp>
      <p:sp>
        <p:nvSpPr>
          <p:cNvPr id="19459" name="Content Placeholder 2"/>
          <p:cNvSpPr>
            <a:spLocks noGrp="1"/>
          </p:cNvSpPr>
          <p:nvPr>
            <p:ph idx="1"/>
          </p:nvPr>
        </p:nvSpPr>
        <p:spPr>
          <a:xfrm>
            <a:off x="457200" y="1785938"/>
            <a:ext cx="8477250" cy="4462462"/>
          </a:xfrm>
        </p:spPr>
        <p:txBody>
          <a:bodyPr/>
          <a:lstStyle/>
          <a:p>
            <a:pPr algn="l" rtl="0" eaLnBrk="1" hangingPunct="1"/>
            <a:r>
              <a:rPr lang="en-US" altLang="en-US" dirty="0" smtClean="0">
                <a:latin typeface="Times New Roman" pitchFamily="18" charset="0"/>
                <a:cs typeface="Times New Roman" pitchFamily="18" charset="0"/>
              </a:rPr>
              <a:t>Take a course or workshop </a:t>
            </a:r>
          </a:p>
          <a:p>
            <a:pPr algn="l" rtl="0" eaLnBrk="1" hangingPunct="1"/>
            <a:r>
              <a:rPr lang="en-US" altLang="en-US" dirty="0" smtClean="0">
                <a:latin typeface="Times New Roman" pitchFamily="18" charset="0"/>
                <a:cs typeface="Times New Roman" pitchFamily="18" charset="0"/>
              </a:rPr>
              <a:t>Learn (or perfect) a foreign language </a:t>
            </a:r>
          </a:p>
          <a:p>
            <a:pPr algn="l" rtl="0" eaLnBrk="1" hangingPunct="1"/>
            <a:r>
              <a:rPr lang="en-US" altLang="en-US" dirty="0" smtClean="0">
                <a:latin typeface="Times New Roman" pitchFamily="18" charset="0"/>
                <a:cs typeface="Times New Roman" pitchFamily="18" charset="0"/>
              </a:rPr>
              <a:t>Seek out people who challenge you intellectually </a:t>
            </a:r>
          </a:p>
          <a:p>
            <a:pPr algn="l" rtl="0" eaLnBrk="1" hangingPunct="1"/>
            <a:r>
              <a:rPr lang="en-US" altLang="en-US" dirty="0" smtClean="0">
                <a:latin typeface="Times New Roman" pitchFamily="18" charset="0"/>
                <a:cs typeface="Times New Roman" pitchFamily="18" charset="0"/>
              </a:rPr>
              <a:t>Read </a:t>
            </a:r>
          </a:p>
          <a:p>
            <a:pPr algn="l" rtl="0" eaLnBrk="1" hangingPunct="1"/>
            <a:r>
              <a:rPr lang="en-US" altLang="en-US" dirty="0" smtClean="0">
                <a:latin typeface="Times New Roman" pitchFamily="18" charset="0"/>
                <a:cs typeface="Times New Roman" pitchFamily="18" charset="0"/>
              </a:rPr>
              <a:t>Learn to appreciate art </a:t>
            </a:r>
          </a:p>
          <a:p>
            <a:pPr eaLnBrk="1" hangingPunct="1"/>
            <a:endParaRPr lang="ar-EG" altLang="en-US" dirty="0" smtClean="0">
              <a:ea typeface="Majalla UI"/>
              <a:cs typeface="Majalla UI"/>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lgn="ctr" eaLnBrk="1" fontAlgn="auto" hangingPunct="1">
              <a:spcAft>
                <a:spcPts val="0"/>
              </a:spcAft>
              <a:defRPr/>
            </a:pPr>
            <a:r>
              <a:rPr lang="en-US" sz="3600" b="1" dirty="0" smtClean="0">
                <a:solidFill>
                  <a:schemeClr val="tx2">
                    <a:satMod val="130000"/>
                  </a:schemeClr>
                </a:solidFill>
                <a:cs typeface="+mj-cs"/>
              </a:rPr>
              <a:t>5.Spiritual </a:t>
            </a:r>
            <a:r>
              <a:rPr lang="en-US" sz="3600" b="1" dirty="0">
                <a:solidFill>
                  <a:schemeClr val="tx2">
                    <a:satMod val="130000"/>
                  </a:schemeClr>
                </a:solidFill>
                <a:cs typeface="+mj-cs"/>
              </a:rPr>
              <a:t>Dimension</a:t>
            </a:r>
            <a:endParaRPr lang="ar-EG" sz="3600" dirty="0">
              <a:solidFill>
                <a:schemeClr val="tx2">
                  <a:satMod val="130000"/>
                </a:schemeClr>
              </a:solidFill>
              <a:cs typeface="+mj-cs"/>
            </a:endParaRPr>
          </a:p>
        </p:txBody>
      </p:sp>
      <p:sp>
        <p:nvSpPr>
          <p:cNvPr id="22531" name="Content Placeholder 2"/>
          <p:cNvSpPr>
            <a:spLocks noGrp="1"/>
          </p:cNvSpPr>
          <p:nvPr>
            <p:ph idx="1"/>
          </p:nvPr>
        </p:nvSpPr>
        <p:spPr>
          <a:xfrm>
            <a:off x="0" y="1785938"/>
            <a:ext cx="8934450" cy="4462462"/>
          </a:xfrm>
        </p:spPr>
        <p:txBody>
          <a:bodyPr/>
          <a:lstStyle/>
          <a:p>
            <a:pPr algn="l" rtl="0" eaLnBrk="1" hangingPunct="1"/>
            <a:r>
              <a:rPr lang="en-US" altLang="en-US" dirty="0" smtClean="0">
                <a:latin typeface="Times New Roman" pitchFamily="18" charset="0"/>
                <a:cs typeface="Times New Roman" pitchFamily="18" charset="0"/>
              </a:rPr>
              <a:t>Spiritual wellness involves  beliefs, principles, or values that help give direction to one's life. </a:t>
            </a:r>
          </a:p>
          <a:p>
            <a:pPr algn="l" rtl="0" eaLnBrk="1" hangingPunct="1"/>
            <a:endParaRPr lang="en-US" altLang="en-US" dirty="0" smtClean="0">
              <a:latin typeface="Times New Roman" pitchFamily="18" charset="0"/>
              <a:cs typeface="Times New Roman" pitchFamily="18" charset="0"/>
            </a:endParaRPr>
          </a:p>
          <a:p>
            <a:pPr algn="l" rtl="0" eaLnBrk="1" hangingPunct="1"/>
            <a:endParaRPr lang="en-US" altLang="en-US" dirty="0" smtClean="0">
              <a:latin typeface="Times New Roman" pitchFamily="18" charset="0"/>
              <a:cs typeface="Times New Roman" pitchFamily="18" charset="0"/>
            </a:endParaRPr>
          </a:p>
          <a:p>
            <a:pPr algn="l" rtl="0" eaLnBrk="1" hangingPunct="1"/>
            <a:r>
              <a:rPr lang="en-US" altLang="en-US" dirty="0" smtClean="0">
                <a:latin typeface="Times New Roman" pitchFamily="18" charset="0"/>
                <a:cs typeface="Times New Roman" pitchFamily="18" charset="0"/>
              </a:rPr>
              <a:t>It encompasses a high level of hope, and commitment to your individual beliefs that provide a sense of meaning and purpose</a:t>
            </a:r>
            <a:r>
              <a:rPr lang="en-US" altLang="en-US" dirty="0" smtClean="0"/>
              <a:t>.</a:t>
            </a:r>
            <a:endParaRPr lang="ar-EG" altLang="en-US" dirty="0" smtClean="0">
              <a:ea typeface="Majalla UI"/>
              <a:cs typeface="Majalla UI"/>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274638"/>
            <a:ext cx="8458200" cy="1143000"/>
          </a:xfrm>
        </p:spPr>
        <p:txBody>
          <a:bodyPr>
            <a:normAutofit fontScale="90000"/>
          </a:bodyPr>
          <a:lstStyle/>
          <a:p>
            <a:pPr algn="ctr" eaLnBrk="1" fontAlgn="auto" hangingPunct="1">
              <a:spcAft>
                <a:spcPts val="0"/>
              </a:spcAft>
              <a:defRPr/>
            </a:pPr>
            <a:r>
              <a:rPr lang="en-US" sz="4000" b="1" dirty="0">
                <a:solidFill>
                  <a:schemeClr val="tx2">
                    <a:satMod val="130000"/>
                  </a:schemeClr>
                </a:solidFill>
                <a:cs typeface="+mj-cs"/>
              </a:rPr>
              <a:t>Measures </a:t>
            </a:r>
            <a:r>
              <a:rPr lang="en-US" sz="4000" b="1" dirty="0" smtClean="0">
                <a:solidFill>
                  <a:schemeClr val="tx2">
                    <a:satMod val="130000"/>
                  </a:schemeClr>
                </a:solidFill>
                <a:cs typeface="+mj-cs"/>
              </a:rPr>
              <a:t>to improve spiritual </a:t>
            </a:r>
            <a:r>
              <a:rPr lang="en-US" sz="4000" b="1" dirty="0">
                <a:solidFill>
                  <a:schemeClr val="tx2">
                    <a:satMod val="130000"/>
                  </a:schemeClr>
                </a:solidFill>
                <a:cs typeface="+mj-cs"/>
              </a:rPr>
              <a:t>wellness</a:t>
            </a:r>
            <a:endParaRPr lang="ar-EG" sz="4000" dirty="0">
              <a:solidFill>
                <a:schemeClr val="tx2">
                  <a:satMod val="130000"/>
                </a:schemeClr>
              </a:solidFill>
              <a:cs typeface="+mj-cs"/>
            </a:endParaRPr>
          </a:p>
        </p:txBody>
      </p:sp>
      <p:sp>
        <p:nvSpPr>
          <p:cNvPr id="23555" name="Content Placeholder 2"/>
          <p:cNvSpPr>
            <a:spLocks noGrp="1"/>
          </p:cNvSpPr>
          <p:nvPr>
            <p:ph idx="1"/>
          </p:nvPr>
        </p:nvSpPr>
        <p:spPr>
          <a:xfrm>
            <a:off x="228601" y="1785938"/>
            <a:ext cx="8229600" cy="4811712"/>
          </a:xfrm>
        </p:spPr>
        <p:txBody>
          <a:bodyPr/>
          <a:lstStyle/>
          <a:p>
            <a:pPr algn="l" rtl="0" eaLnBrk="1" hangingPunct="1"/>
            <a:r>
              <a:rPr lang="en-US" altLang="en-US" dirty="0" smtClean="0">
                <a:latin typeface="Times New Roman" pitchFamily="18" charset="0"/>
                <a:cs typeface="Times New Roman" pitchFamily="18" charset="0"/>
              </a:rPr>
              <a:t>Explore your spiritual core</a:t>
            </a:r>
          </a:p>
          <a:p>
            <a:pPr algn="l" rtl="0" eaLnBrk="1" hangingPunct="1"/>
            <a:endParaRPr lang="en-US" altLang="en-US" dirty="0" smtClean="0">
              <a:latin typeface="Times New Roman" pitchFamily="18" charset="0"/>
              <a:cs typeface="Times New Roman" pitchFamily="18" charset="0"/>
            </a:endParaRPr>
          </a:p>
          <a:p>
            <a:pPr algn="l" rtl="0" eaLnBrk="1" hangingPunct="1"/>
            <a:r>
              <a:rPr lang="en-US" altLang="en-US" dirty="0" smtClean="0">
                <a:latin typeface="Times New Roman" pitchFamily="18" charset="0"/>
                <a:cs typeface="Times New Roman" pitchFamily="18" charset="0"/>
              </a:rPr>
              <a:t>Be fully present in everything you do </a:t>
            </a:r>
          </a:p>
          <a:p>
            <a:pPr algn="l" rtl="0" eaLnBrk="1" hangingPunct="1"/>
            <a:endParaRPr lang="en-US" altLang="en-US" dirty="0" smtClean="0">
              <a:latin typeface="Times New Roman" pitchFamily="18" charset="0"/>
              <a:cs typeface="Times New Roman" pitchFamily="18" charset="0"/>
            </a:endParaRPr>
          </a:p>
          <a:p>
            <a:pPr algn="l" rtl="0" eaLnBrk="1" hangingPunct="1"/>
            <a:r>
              <a:rPr lang="en-US" altLang="en-US" dirty="0" smtClean="0">
                <a:latin typeface="Times New Roman" pitchFamily="18" charset="0"/>
                <a:cs typeface="Times New Roman" pitchFamily="18" charset="0"/>
              </a:rPr>
              <a:t>Listen with your heart and live by your principles</a:t>
            </a:r>
          </a:p>
          <a:p>
            <a:pPr algn="l" rtl="0" eaLnBrk="1" hangingPunct="1"/>
            <a:endParaRPr lang="en-US" altLang="en-US" dirty="0" smtClean="0">
              <a:latin typeface="Times New Roman" pitchFamily="18" charset="0"/>
              <a:cs typeface="Times New Roman" pitchFamily="18" charset="0"/>
            </a:endParaRPr>
          </a:p>
          <a:p>
            <a:pPr algn="l" rtl="0" eaLnBrk="1" hangingPunct="1"/>
            <a:r>
              <a:rPr lang="en-US" altLang="en-US" dirty="0" smtClean="0">
                <a:latin typeface="Times New Roman" pitchFamily="18" charset="0"/>
                <a:cs typeface="Times New Roman" pitchFamily="18" charset="0"/>
              </a:rPr>
              <a:t>Allow yourself and those around you the freedom to be who they are </a:t>
            </a:r>
          </a:p>
          <a:p>
            <a:pPr eaLnBrk="1" hangingPunct="1">
              <a:buFont typeface="Wingdings" pitchFamily="2" charset="2"/>
              <a:buNone/>
            </a:pPr>
            <a:endParaRPr lang="ar-EG" altLang="en-US" dirty="0" smtClean="0">
              <a:ea typeface="Majalla UI"/>
              <a:cs typeface="Majalla UI"/>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ctr" eaLnBrk="1" fontAlgn="auto" hangingPunct="1">
              <a:spcAft>
                <a:spcPts val="0"/>
              </a:spcAft>
              <a:defRPr/>
            </a:pPr>
            <a:r>
              <a:rPr lang="en-US" sz="3600" b="1" dirty="0" smtClean="0">
                <a:solidFill>
                  <a:schemeClr val="tx2">
                    <a:satMod val="130000"/>
                  </a:schemeClr>
                </a:solidFill>
                <a:cs typeface="+mj-cs"/>
              </a:rPr>
              <a:t>6.Environmental dimension</a:t>
            </a:r>
            <a:endParaRPr lang="ar-EG" sz="3600" dirty="0">
              <a:solidFill>
                <a:schemeClr val="tx2">
                  <a:satMod val="130000"/>
                </a:schemeClr>
              </a:solidFill>
              <a:cs typeface="+mj-cs"/>
            </a:endParaRPr>
          </a:p>
        </p:txBody>
      </p:sp>
      <p:sp>
        <p:nvSpPr>
          <p:cNvPr id="24579" name="Content Placeholder 2"/>
          <p:cNvSpPr>
            <a:spLocks noGrp="1"/>
          </p:cNvSpPr>
          <p:nvPr>
            <p:ph idx="1"/>
          </p:nvPr>
        </p:nvSpPr>
        <p:spPr>
          <a:xfrm>
            <a:off x="381000" y="1714500"/>
            <a:ext cx="8553451" cy="4533900"/>
          </a:xfrm>
        </p:spPr>
        <p:txBody>
          <a:bodyPr/>
          <a:lstStyle/>
          <a:p>
            <a:pPr algn="l" rtl="0" eaLnBrk="1" hangingPunct="1"/>
            <a:r>
              <a:rPr lang="en-US" altLang="en-US" dirty="0" smtClean="0">
                <a:latin typeface="Times New Roman" pitchFamily="18" charset="0"/>
                <a:cs typeface="Times New Roman" pitchFamily="18" charset="0"/>
              </a:rPr>
              <a:t>It consists of maintaining a way of life that maximizes harmony with the earth and minimizes harm to the environment.</a:t>
            </a:r>
          </a:p>
          <a:p>
            <a:pPr algn="l" rtl="0" eaLnBrk="1" hangingPunct="1">
              <a:buNone/>
            </a:pPr>
            <a:r>
              <a:rPr lang="en-US" altLang="en-US" dirty="0" smtClean="0">
                <a:latin typeface="Times New Roman" pitchFamily="18" charset="0"/>
                <a:cs typeface="Times New Roman" pitchFamily="18" charset="0"/>
              </a:rPr>
              <a:t> </a:t>
            </a:r>
          </a:p>
          <a:p>
            <a:pPr algn="l" rtl="0" eaLnBrk="1" hangingPunct="1"/>
            <a:r>
              <a:rPr lang="en-US" altLang="en-US" dirty="0" smtClean="0">
                <a:latin typeface="Times New Roman" pitchFamily="18" charset="0"/>
                <a:cs typeface="Times New Roman" pitchFamily="18" charset="0"/>
              </a:rPr>
              <a:t>It includes being involved in socially responsible activities to protect the environment.</a:t>
            </a:r>
            <a:endParaRPr lang="ar-EG" alt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533400"/>
            <a:ext cx="8782050" cy="1000125"/>
          </a:xfrm>
        </p:spPr>
        <p:txBody>
          <a:bodyPr>
            <a:noAutofit/>
          </a:bodyPr>
          <a:lstStyle/>
          <a:p>
            <a:pPr algn="ctr" eaLnBrk="1" fontAlgn="auto" hangingPunct="1">
              <a:spcAft>
                <a:spcPts val="0"/>
              </a:spcAft>
              <a:defRPr/>
            </a:pPr>
            <a:r>
              <a:rPr lang="en-US" sz="3600" b="1" dirty="0">
                <a:solidFill>
                  <a:schemeClr val="tx2">
                    <a:satMod val="130000"/>
                  </a:schemeClr>
                </a:solidFill>
                <a:cs typeface="+mj-cs"/>
              </a:rPr>
              <a:t>Measures </a:t>
            </a:r>
            <a:r>
              <a:rPr lang="en-US" sz="3600" b="1" dirty="0" smtClean="0">
                <a:solidFill>
                  <a:schemeClr val="tx2">
                    <a:satMod val="130000"/>
                  </a:schemeClr>
                </a:solidFill>
                <a:cs typeface="+mj-cs"/>
              </a:rPr>
              <a:t>to improve environmental </a:t>
            </a:r>
            <a:r>
              <a:rPr lang="en-US" sz="3600" b="1" dirty="0">
                <a:solidFill>
                  <a:schemeClr val="tx2">
                    <a:satMod val="130000"/>
                  </a:schemeClr>
                </a:solidFill>
                <a:cs typeface="+mj-cs"/>
              </a:rPr>
              <a:t>wellness</a:t>
            </a:r>
            <a:endParaRPr lang="ar-EG" sz="3600" dirty="0">
              <a:solidFill>
                <a:schemeClr val="tx2">
                  <a:satMod val="130000"/>
                </a:schemeClr>
              </a:solidFill>
              <a:cs typeface="+mj-cs"/>
            </a:endParaRPr>
          </a:p>
        </p:txBody>
      </p:sp>
      <p:sp>
        <p:nvSpPr>
          <p:cNvPr id="25603" name="Content Placeholder 2"/>
          <p:cNvSpPr>
            <a:spLocks noGrp="1"/>
          </p:cNvSpPr>
          <p:nvPr>
            <p:ph idx="1"/>
          </p:nvPr>
        </p:nvSpPr>
        <p:spPr>
          <a:xfrm>
            <a:off x="381000" y="2286000"/>
            <a:ext cx="8553450" cy="3962400"/>
          </a:xfrm>
        </p:spPr>
        <p:txBody>
          <a:bodyPr/>
          <a:lstStyle/>
          <a:p>
            <a:pPr algn="l" rtl="0" eaLnBrk="1" hangingPunct="1"/>
            <a:r>
              <a:rPr lang="en-US" altLang="en-US" dirty="0" smtClean="0">
                <a:latin typeface="Times New Roman" pitchFamily="18" charset="0"/>
                <a:cs typeface="Times New Roman" pitchFamily="18" charset="0"/>
              </a:rPr>
              <a:t>Conserve water and other resources </a:t>
            </a:r>
          </a:p>
          <a:p>
            <a:pPr algn="l" rtl="0" eaLnBrk="1" hangingPunct="1">
              <a:buNone/>
            </a:pPr>
            <a:endParaRPr lang="en-US" altLang="en-US" dirty="0" smtClean="0">
              <a:latin typeface="Times New Roman" pitchFamily="18" charset="0"/>
              <a:cs typeface="Times New Roman" pitchFamily="18" charset="0"/>
            </a:endParaRPr>
          </a:p>
          <a:p>
            <a:pPr algn="l" rtl="0" eaLnBrk="1" hangingPunct="1"/>
            <a:r>
              <a:rPr lang="en-US" altLang="en-US" dirty="0" smtClean="0">
                <a:latin typeface="Times New Roman" pitchFamily="18" charset="0"/>
                <a:cs typeface="Times New Roman" pitchFamily="18" charset="0"/>
              </a:rPr>
              <a:t> Minimize chemical use </a:t>
            </a:r>
          </a:p>
          <a:p>
            <a:pPr algn="l" rtl="0" eaLnBrk="1" hangingPunct="1">
              <a:buNone/>
            </a:pPr>
            <a:endParaRPr lang="en-US" altLang="en-US" dirty="0" smtClean="0">
              <a:latin typeface="Times New Roman" pitchFamily="18" charset="0"/>
              <a:cs typeface="Times New Roman" pitchFamily="18" charset="0"/>
            </a:endParaRPr>
          </a:p>
          <a:p>
            <a:pPr algn="l" rtl="0" eaLnBrk="1" hangingPunct="1"/>
            <a:r>
              <a:rPr lang="en-US" altLang="en-US" dirty="0" smtClean="0">
                <a:latin typeface="Times New Roman" pitchFamily="18" charset="0"/>
                <a:cs typeface="Times New Roman" pitchFamily="18" charset="0"/>
              </a:rPr>
              <a:t> Renew your relationship with the earth </a:t>
            </a:r>
          </a:p>
          <a:p>
            <a:pPr algn="l" rtl="0" eaLnBrk="1" hangingPunct="1">
              <a:buFont typeface="Wingdings" pitchFamily="2" charset="2"/>
              <a:buNone/>
            </a:pPr>
            <a:r>
              <a:rPr lang="en-US" altLang="en-US" dirty="0" smtClean="0">
                <a:latin typeface="Times New Roman" pitchFamily="18" charset="0"/>
                <a:cs typeface="Times New Roman" pitchFamily="18" charset="0"/>
              </a:rPr>
              <a:t> </a:t>
            </a:r>
          </a:p>
          <a:p>
            <a:pPr eaLnBrk="1" hangingPunct="1">
              <a:buFont typeface="Wingdings" pitchFamily="2" charset="2"/>
              <a:buNone/>
            </a:pPr>
            <a:endParaRPr lang="ar-EG" altLang="en-US" dirty="0" smtClean="0">
              <a:ea typeface="Majalla UI"/>
              <a:cs typeface="Majalla UI"/>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algn="ctr" eaLnBrk="1" fontAlgn="auto" hangingPunct="1">
              <a:spcAft>
                <a:spcPts val="0"/>
              </a:spcAft>
              <a:defRPr/>
            </a:pPr>
            <a:r>
              <a:rPr lang="en-US" sz="3600" b="1" dirty="0" smtClean="0">
                <a:solidFill>
                  <a:schemeClr val="tx2">
                    <a:satMod val="130000"/>
                  </a:schemeClr>
                </a:solidFill>
                <a:latin typeface="Times New Roman" pitchFamily="18" charset="0"/>
                <a:cs typeface="Times New Roman" pitchFamily="18" charset="0"/>
              </a:rPr>
              <a:t>7.Occupational </a:t>
            </a:r>
            <a:r>
              <a:rPr lang="en-US" sz="3600" b="1" dirty="0">
                <a:solidFill>
                  <a:schemeClr val="tx2">
                    <a:satMod val="130000"/>
                  </a:schemeClr>
                </a:solidFill>
                <a:latin typeface="Times New Roman" pitchFamily="18" charset="0"/>
                <a:cs typeface="Times New Roman" pitchFamily="18" charset="0"/>
              </a:rPr>
              <a:t>Dimension</a:t>
            </a:r>
            <a:endParaRPr lang="ar-EG" sz="3600" dirty="0">
              <a:solidFill>
                <a:schemeClr val="tx2">
                  <a:satMod val="130000"/>
                </a:schemeClr>
              </a:solidFill>
              <a:latin typeface="Times New Roman" pitchFamily="18" charset="0"/>
              <a:cs typeface="Times New Roman" pitchFamily="18" charset="0"/>
            </a:endParaRPr>
          </a:p>
        </p:txBody>
      </p:sp>
      <p:sp>
        <p:nvSpPr>
          <p:cNvPr id="26627" name="Content Placeholder 2"/>
          <p:cNvSpPr>
            <a:spLocks noGrp="1"/>
          </p:cNvSpPr>
          <p:nvPr>
            <p:ph idx="1"/>
          </p:nvPr>
        </p:nvSpPr>
        <p:spPr/>
        <p:txBody>
          <a:bodyPr/>
          <a:lstStyle/>
          <a:p>
            <a:pPr algn="l" rtl="0" eaLnBrk="1" hangingPunct="1"/>
            <a:r>
              <a:rPr lang="en-US" altLang="en-US" dirty="0" smtClean="0">
                <a:latin typeface="Times New Roman" pitchFamily="18" charset="0"/>
                <a:cs typeface="Times New Roman" pitchFamily="18" charset="0"/>
              </a:rPr>
              <a:t>It may include the actual work that you do, the roles that you play and/or the responsibilities that you have as a full time parent or student. </a:t>
            </a:r>
          </a:p>
          <a:p>
            <a:pPr algn="l" rtl="0" eaLnBrk="1" hangingPunct="1"/>
            <a:endParaRPr lang="en-US" altLang="en-US" dirty="0" smtClean="0">
              <a:latin typeface="Times New Roman" pitchFamily="18" charset="0"/>
              <a:cs typeface="Times New Roman" pitchFamily="18" charset="0"/>
            </a:endParaRPr>
          </a:p>
          <a:p>
            <a:pPr algn="l" rtl="0" eaLnBrk="1" hangingPunct="1"/>
            <a:r>
              <a:rPr lang="en-US" altLang="en-US" dirty="0" smtClean="0">
                <a:latin typeface="Times New Roman" pitchFamily="18" charset="0"/>
                <a:cs typeface="Times New Roman" pitchFamily="18" charset="0"/>
              </a:rPr>
              <a:t>Being occupationally well means seeking opportunities to grow professionally and to be fulfilled in your "JOB" .</a:t>
            </a:r>
          </a:p>
          <a:p>
            <a:pPr algn="just" eaLnBrk="1" hangingPunct="1"/>
            <a:endParaRPr lang="ar-EG" alt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8934450" cy="1368425"/>
          </a:xfrm>
        </p:spPr>
        <p:txBody>
          <a:bodyPr/>
          <a:lstStyle/>
          <a:p>
            <a:pPr algn="ctr" eaLnBrk="1" fontAlgn="auto" hangingPunct="1">
              <a:spcAft>
                <a:spcPts val="0"/>
              </a:spcAft>
              <a:defRPr/>
            </a:pPr>
            <a:r>
              <a:rPr lang="en-US" sz="3600" b="1" dirty="0">
                <a:solidFill>
                  <a:schemeClr val="tx2">
                    <a:satMod val="130000"/>
                  </a:schemeClr>
                </a:solidFill>
                <a:latin typeface="Times New Roman" pitchFamily="18" charset="0"/>
                <a:cs typeface="Times New Roman" pitchFamily="18" charset="0"/>
              </a:rPr>
              <a:t>Measures </a:t>
            </a:r>
            <a:r>
              <a:rPr lang="en-US" sz="3600" b="1" dirty="0" smtClean="0">
                <a:solidFill>
                  <a:schemeClr val="tx2">
                    <a:satMod val="130000"/>
                  </a:schemeClr>
                </a:solidFill>
                <a:latin typeface="Times New Roman" pitchFamily="18" charset="0"/>
                <a:cs typeface="Times New Roman" pitchFamily="18" charset="0"/>
              </a:rPr>
              <a:t>to improve occupational wellness</a:t>
            </a:r>
            <a:endParaRPr lang="ar-EG" sz="3600" dirty="0">
              <a:solidFill>
                <a:schemeClr val="tx2">
                  <a:satMod val="130000"/>
                </a:schemeClr>
              </a:solidFill>
              <a:latin typeface="Times New Roman" pitchFamily="18" charset="0"/>
              <a:cs typeface="Times New Roman" pitchFamily="18" charset="0"/>
            </a:endParaRPr>
          </a:p>
        </p:txBody>
      </p:sp>
      <p:sp>
        <p:nvSpPr>
          <p:cNvPr id="23555" name="Content Placeholder 2"/>
          <p:cNvSpPr>
            <a:spLocks noGrp="1"/>
          </p:cNvSpPr>
          <p:nvPr>
            <p:ph idx="1"/>
          </p:nvPr>
        </p:nvSpPr>
        <p:spPr>
          <a:xfrm>
            <a:off x="304800" y="1643063"/>
            <a:ext cx="8629650" cy="4605337"/>
          </a:xfrm>
        </p:spPr>
        <p:txBody>
          <a:bodyPr>
            <a:normAutofit/>
          </a:bodyPr>
          <a:lstStyle/>
          <a:p>
            <a:pPr marL="365760" indent="-283464" algn="l" rtl="0" eaLnBrk="1" fontAlgn="auto" hangingPunct="1">
              <a:spcAft>
                <a:spcPts val="0"/>
              </a:spcAft>
              <a:buFont typeface="Wingdings 2"/>
              <a:buChar char=""/>
              <a:defRPr/>
            </a:pPr>
            <a:r>
              <a:rPr lang="en-US" sz="2800" dirty="0">
                <a:latin typeface="Times New Roman" pitchFamily="18" charset="0"/>
                <a:cs typeface="Times New Roman" pitchFamily="18" charset="0"/>
              </a:rPr>
              <a:t>Create a vision for your future </a:t>
            </a:r>
            <a:endParaRPr lang="en-US" sz="2800" dirty="0" smtClean="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endParaRPr lang="en-US" sz="2800" dirty="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r>
              <a:rPr lang="en-US" sz="2800" dirty="0">
                <a:latin typeface="Times New Roman" pitchFamily="18" charset="0"/>
                <a:cs typeface="Times New Roman" pitchFamily="18" charset="0"/>
              </a:rPr>
              <a:t>Choose a </a:t>
            </a:r>
            <a:r>
              <a:rPr lang="en-US" sz="2800" dirty="0">
                <a:solidFill>
                  <a:schemeClr val="accent3"/>
                </a:solidFill>
                <a:latin typeface="Times New Roman" pitchFamily="18" charset="0"/>
                <a:cs typeface="Times New Roman" pitchFamily="18" charset="0"/>
              </a:rPr>
              <a:t>career </a:t>
            </a:r>
            <a:r>
              <a:rPr lang="en-US" sz="2800" dirty="0">
                <a:latin typeface="Times New Roman" pitchFamily="18" charset="0"/>
                <a:cs typeface="Times New Roman" pitchFamily="18" charset="0"/>
              </a:rPr>
              <a:t>that suits your personality, interests, and talents </a:t>
            </a:r>
            <a:endParaRPr lang="en-US" sz="2800" dirty="0" smtClean="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endParaRPr lang="en-US" sz="2800" dirty="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r>
              <a:rPr lang="en-US" sz="2800" dirty="0">
                <a:latin typeface="Times New Roman" pitchFamily="18" charset="0"/>
                <a:cs typeface="Times New Roman" pitchFamily="18" charset="0"/>
              </a:rPr>
              <a:t>Visit a career planning/placement office and use the available resources </a:t>
            </a:r>
            <a:endParaRPr lang="en-US" sz="2800" dirty="0" smtClean="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endParaRPr lang="en-US" sz="2800" dirty="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r>
              <a:rPr lang="en-US" sz="2800" dirty="0">
                <a:latin typeface="Times New Roman" pitchFamily="18" charset="0"/>
                <a:cs typeface="Times New Roman" pitchFamily="18" charset="0"/>
              </a:rPr>
              <a:t> Be open to change and learn new skills </a:t>
            </a:r>
          </a:p>
          <a:p>
            <a:pPr marL="365760" indent="-283464" eaLnBrk="1" fontAlgn="auto" hangingPunct="1">
              <a:spcAft>
                <a:spcPts val="0"/>
              </a:spcAft>
              <a:buFont typeface="Wingdings" pitchFamily="2" charset="2"/>
              <a:buNone/>
              <a:defRPr/>
            </a:pPr>
            <a:endParaRPr lang="ar-EG"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normAutofit/>
          </a:bodyPr>
          <a:lstStyle/>
          <a:p>
            <a:pPr algn="l" rtl="0">
              <a:buFont typeface="Arial" pitchFamily="34" charset="0"/>
              <a:buChar char="•"/>
            </a:pPr>
            <a:endParaRPr lang="en-US" dirty="0" smtClean="0"/>
          </a:p>
          <a:p>
            <a:pPr algn="l" rtl="0">
              <a:buFont typeface="Arial" pitchFamily="34" charset="0"/>
              <a:buChar char="•"/>
            </a:pPr>
            <a:r>
              <a:rPr lang="en-US" dirty="0" smtClean="0"/>
              <a:t>Personality</a:t>
            </a:r>
          </a:p>
          <a:p>
            <a:pPr algn="l" rtl="0">
              <a:buFont typeface="Arial" pitchFamily="34" charset="0"/>
              <a:buChar char="•"/>
            </a:pPr>
            <a:r>
              <a:rPr lang="en-US" dirty="0" smtClean="0"/>
              <a:t>Personality wellness dimensions </a:t>
            </a:r>
          </a:p>
          <a:p>
            <a:pPr algn="l" rtl="0">
              <a:buFont typeface="Arial" pitchFamily="34" charset="0"/>
              <a:buChar char="•"/>
            </a:pPr>
            <a:r>
              <a:rPr lang="en-US" dirty="0" smtClean="0"/>
              <a:t>Measures to improve personality dimensions</a:t>
            </a:r>
          </a:p>
          <a:p>
            <a:pPr algn="l" rtl="0">
              <a:buFont typeface="Arial" pitchFamily="34" charset="0"/>
              <a:buChar char="•"/>
            </a:pPr>
            <a:r>
              <a:rPr lang="en-US" dirty="0" smtClean="0"/>
              <a:t>Psychosexual theory</a:t>
            </a:r>
          </a:p>
          <a:p>
            <a:pPr algn="l" rtl="0">
              <a:buFont typeface="Arial" pitchFamily="34" charset="0"/>
              <a:buChar char="•"/>
            </a:pPr>
            <a:r>
              <a:rPr lang="en-US" dirty="0" smtClean="0"/>
              <a:t>Developmental theory</a:t>
            </a:r>
          </a:p>
          <a:p>
            <a:pPr algn="l" rtl="0">
              <a:buFont typeface="Arial" pitchFamily="34" charset="0"/>
              <a:buChar char="•"/>
            </a:pPr>
            <a:r>
              <a:rPr lang="en-US" dirty="0" smtClean="0"/>
              <a:t>Cognitive theory</a:t>
            </a:r>
          </a:p>
          <a:p>
            <a:pPr algn="l" rtl="0">
              <a:buFont typeface="Arial" pitchFamily="34" charset="0"/>
              <a:buChar char="•"/>
            </a:pPr>
            <a:r>
              <a:rPr lang="en-US" dirty="0" smtClean="0"/>
              <a:t>Humanistic theory </a:t>
            </a:r>
          </a:p>
          <a:p>
            <a:pPr algn="l" rtl="0">
              <a:buFont typeface="Arial" pitchFamily="34" charset="0"/>
              <a:buChar char="•"/>
            </a:pPr>
            <a:endParaRPr lang="en-US" dirty="0" smtClean="0"/>
          </a:p>
          <a:p>
            <a:pPr algn="l" rtl="0">
              <a:buFont typeface="Arial" pitchFamily="34" charset="0"/>
              <a:buChar char="•"/>
            </a:pPr>
            <a:endParaRPr lang="en-US" dirty="0" smtClean="0"/>
          </a:p>
          <a:p>
            <a:pPr algn="l" rtl="0">
              <a:buNone/>
            </a:pPr>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buNone/>
            </a:pPr>
            <a:endParaRPr lang="en-US" dirty="0" smtClean="0"/>
          </a:p>
          <a:p>
            <a:pPr algn="l" rtl="0"/>
            <a:endParaRPr lang="en-US" dirty="0" smtClean="0"/>
          </a:p>
          <a:p>
            <a:pPr algn="l" rtl="0"/>
            <a:endParaRPr lang="ar-SA" dirty="0"/>
          </a:p>
        </p:txBody>
      </p:sp>
      <p:sp>
        <p:nvSpPr>
          <p:cNvPr id="2" name="Title 1"/>
          <p:cNvSpPr>
            <a:spLocks noGrp="1"/>
          </p:cNvSpPr>
          <p:nvPr>
            <p:ph type="title"/>
          </p:nvPr>
        </p:nvSpPr>
        <p:spPr>
          <a:xfrm>
            <a:off x="457200" y="274638"/>
            <a:ext cx="8229600" cy="792162"/>
          </a:xfrm>
        </p:spPr>
        <p:txBody>
          <a:bodyPr/>
          <a:lstStyle/>
          <a:p>
            <a:pPr algn="ctr" rtl="0"/>
            <a:r>
              <a:rPr lang="en-US" dirty="0" smtClean="0"/>
              <a:t>Outline</a:t>
            </a:r>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9144000" cy="5257800"/>
          </a:xfrm>
        </p:spPr>
        <p:txBody>
          <a:bodyPr>
            <a:normAutofit/>
          </a:bodyPr>
          <a:lstStyle/>
          <a:p>
            <a:pPr marL="624078" indent="-514350" algn="l" rtl="0">
              <a:buNone/>
            </a:pPr>
            <a:endParaRPr lang="en-US" sz="2400" b="1" dirty="0" smtClean="0"/>
          </a:p>
          <a:p>
            <a:pPr marL="624078" indent="-514350" algn="ctr" rtl="0">
              <a:buNone/>
            </a:pPr>
            <a:r>
              <a:rPr lang="en-US" sz="2400" dirty="0" smtClean="0"/>
              <a:t> </a:t>
            </a:r>
            <a:r>
              <a:rPr lang="en-US" sz="8000" dirty="0" smtClean="0"/>
              <a:t>Theories of Personality Development </a:t>
            </a:r>
            <a:endParaRPr lang="ar-SA" sz="8000" dirty="0"/>
          </a:p>
        </p:txBody>
      </p:sp>
      <p:sp>
        <p:nvSpPr>
          <p:cNvPr id="3" name="Title 2"/>
          <p:cNvSpPr>
            <a:spLocks noGrp="1"/>
          </p:cNvSpPr>
          <p:nvPr>
            <p:ph type="title"/>
          </p:nvPr>
        </p:nvSpPr>
        <p:spPr>
          <a:xfrm>
            <a:off x="457200" y="274638"/>
            <a:ext cx="8229600" cy="639762"/>
          </a:xfrm>
        </p:spPr>
        <p:txBody>
          <a:bodyPr>
            <a:normAutofit fontScale="90000"/>
          </a:bodyPr>
          <a:lstStyle/>
          <a:p>
            <a:pPr algn="ct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915400" cy="5257800"/>
          </a:xfrm>
        </p:spPr>
        <p:txBody>
          <a:bodyPr>
            <a:normAutofit/>
          </a:bodyPr>
          <a:lstStyle/>
          <a:p>
            <a:pPr algn="l" rtl="0">
              <a:buNone/>
            </a:pPr>
            <a:endParaRPr lang="en-US" sz="2000" dirty="0" smtClean="0">
              <a:cs typeface="Andalus" pitchFamily="18" charset="-78"/>
            </a:endParaRPr>
          </a:p>
          <a:p>
            <a:pPr algn="l" rtl="0">
              <a:buNone/>
            </a:pPr>
            <a:endParaRPr lang="en-US" sz="2000" dirty="0" smtClean="0">
              <a:cs typeface="Andalus" pitchFamily="18" charset="-78"/>
            </a:endParaRPr>
          </a:p>
          <a:p>
            <a:pPr marL="566928" indent="-457200" algn="l" rtl="0">
              <a:buAutoNum type="arabicPeriod"/>
            </a:pPr>
            <a:r>
              <a:rPr lang="en-US" sz="3200" dirty="0" smtClean="0">
                <a:cs typeface="Andalus" pitchFamily="18" charset="-78"/>
              </a:rPr>
              <a:t>Psychosexual or psychoanalytical theory……………………………..</a:t>
            </a:r>
            <a:r>
              <a:rPr lang="en-US" sz="3200" b="1" dirty="0" smtClean="0">
                <a:cs typeface="Andalus" pitchFamily="18" charset="-78"/>
              </a:rPr>
              <a:t>Freud</a:t>
            </a:r>
          </a:p>
          <a:p>
            <a:pPr marL="566928" indent="-457200" algn="l" rtl="0">
              <a:buAutoNum type="arabicPeriod"/>
            </a:pPr>
            <a:r>
              <a:rPr lang="en-US" sz="3200" dirty="0" smtClean="0">
                <a:cs typeface="Andalus" pitchFamily="18" charset="-78"/>
              </a:rPr>
              <a:t>Developmental theory ............</a:t>
            </a:r>
            <a:r>
              <a:rPr lang="en-US" sz="3200" b="1" dirty="0" smtClean="0">
                <a:cs typeface="Andalus" pitchFamily="18" charset="-78"/>
              </a:rPr>
              <a:t>Erickson</a:t>
            </a:r>
            <a:r>
              <a:rPr lang="en-US" sz="3200" dirty="0" smtClean="0">
                <a:cs typeface="Andalus" pitchFamily="18" charset="-78"/>
              </a:rPr>
              <a:t> </a:t>
            </a:r>
          </a:p>
          <a:p>
            <a:pPr marL="566928" indent="-457200" algn="l" rtl="0">
              <a:buAutoNum type="arabicPeriod"/>
            </a:pPr>
            <a:r>
              <a:rPr lang="en-US" sz="3200" dirty="0" smtClean="0">
                <a:cs typeface="Andalus" pitchFamily="18" charset="-78"/>
              </a:rPr>
              <a:t>Cognitive theory………............</a:t>
            </a:r>
            <a:r>
              <a:rPr lang="en-US" sz="3200" b="1" dirty="0" smtClean="0">
                <a:cs typeface="Andalus" pitchFamily="18" charset="-78"/>
              </a:rPr>
              <a:t>Piaget</a:t>
            </a:r>
          </a:p>
          <a:p>
            <a:pPr marL="566928" indent="-457200" algn="l" rtl="0">
              <a:buAutoNum type="arabicPeriod"/>
            </a:pPr>
            <a:r>
              <a:rPr lang="en-US" sz="3200" dirty="0" smtClean="0">
                <a:cs typeface="Andalus" pitchFamily="18" charset="-78"/>
              </a:rPr>
              <a:t>Humanistic Theory………….….</a:t>
            </a:r>
            <a:r>
              <a:rPr lang="en-US" sz="3200" b="1" dirty="0" smtClean="0">
                <a:cs typeface="Andalus" pitchFamily="18" charset="-78"/>
              </a:rPr>
              <a:t>Maslow</a:t>
            </a:r>
            <a:r>
              <a:rPr lang="en-US" sz="3200" dirty="0" smtClean="0">
                <a:cs typeface="Andalus" pitchFamily="18" charset="-78"/>
              </a:rPr>
              <a:t> </a:t>
            </a:r>
          </a:p>
        </p:txBody>
      </p:sp>
      <p:sp>
        <p:nvSpPr>
          <p:cNvPr id="2" name="Title 1"/>
          <p:cNvSpPr>
            <a:spLocks noGrp="1"/>
          </p:cNvSpPr>
          <p:nvPr>
            <p:ph type="title"/>
          </p:nvPr>
        </p:nvSpPr>
        <p:spPr>
          <a:xfrm>
            <a:off x="304800" y="274638"/>
            <a:ext cx="8610600" cy="792162"/>
          </a:xfrm>
        </p:spPr>
        <p:txBody>
          <a:bodyPr>
            <a:normAutofit fontScale="90000"/>
          </a:bodyPr>
          <a:lstStyle/>
          <a:p>
            <a:pPr algn="ctr"/>
            <a:r>
              <a:rPr lang="en-US" sz="4400" dirty="0" smtClean="0"/>
              <a:t>Theories of Personality Development</a:t>
            </a: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800"/>
            <a:ext cx="9144000" cy="4800600"/>
          </a:xfrm>
        </p:spPr>
        <p:txBody>
          <a:bodyPr>
            <a:normAutofit/>
          </a:bodyPr>
          <a:lstStyle/>
          <a:p>
            <a:pPr algn="l" rtl="0">
              <a:buNone/>
            </a:pPr>
            <a:r>
              <a:rPr lang="en-US" sz="2400" b="1" dirty="0" smtClean="0"/>
              <a:t>* Sigmund Freud: 1856-1939, </a:t>
            </a:r>
            <a:r>
              <a:rPr lang="en-US" sz="2400" b="1" dirty="0" smtClean="0">
                <a:solidFill>
                  <a:srgbClr val="FF0000"/>
                </a:solidFill>
              </a:rPr>
              <a:t>the father of psychoanalysis</a:t>
            </a:r>
            <a:r>
              <a:rPr lang="en-US" sz="2400" b="1" dirty="0" smtClean="0"/>
              <a:t>.</a:t>
            </a:r>
          </a:p>
          <a:p>
            <a:pPr algn="l" rtl="0">
              <a:buNone/>
            </a:pPr>
            <a:endParaRPr lang="en-US" sz="2400" b="1" dirty="0" smtClean="0"/>
          </a:p>
          <a:p>
            <a:pPr algn="l" rtl="0">
              <a:buNone/>
            </a:pPr>
            <a:r>
              <a:rPr lang="en-US" sz="2400" b="1" dirty="0" smtClean="0"/>
              <a:t>* Many theorist and clinicians </a:t>
            </a:r>
          </a:p>
          <a:p>
            <a:pPr algn="l" rtl="0">
              <a:buNone/>
            </a:pPr>
            <a:r>
              <a:rPr lang="en-US" sz="2400" b="1" dirty="0" smtClean="0"/>
              <a:t>  do not agree much with Freud</a:t>
            </a:r>
          </a:p>
          <a:p>
            <a:pPr algn="l" rtl="0">
              <a:buNone/>
            </a:pPr>
            <a:r>
              <a:rPr lang="en-US" sz="2400" b="1" dirty="0" smtClean="0"/>
              <a:t>  theory and developed their own </a:t>
            </a:r>
          </a:p>
          <a:p>
            <a:pPr algn="l" rtl="0">
              <a:buNone/>
            </a:pPr>
            <a:r>
              <a:rPr lang="en-US" sz="2400" b="1" dirty="0" smtClean="0"/>
              <a:t>  theories.</a:t>
            </a:r>
          </a:p>
          <a:p>
            <a:pPr algn="l" rtl="0">
              <a:buNone/>
            </a:pPr>
            <a:endParaRPr lang="en-US" sz="2400" b="1" dirty="0" smtClean="0"/>
          </a:p>
          <a:p>
            <a:pPr algn="l" rtl="0">
              <a:buNone/>
            </a:pPr>
            <a:r>
              <a:rPr lang="en-US" sz="2400" b="1" dirty="0" smtClean="0"/>
              <a:t>* Freud theory still used rarely </a:t>
            </a:r>
          </a:p>
          <a:p>
            <a:pPr algn="l" rtl="0">
              <a:buNone/>
            </a:pPr>
            <a:r>
              <a:rPr lang="en-US" sz="2400" b="1" dirty="0" smtClean="0"/>
              <a:t>   now in practice. </a:t>
            </a:r>
          </a:p>
        </p:txBody>
      </p:sp>
      <p:sp>
        <p:nvSpPr>
          <p:cNvPr id="3" name="Title 2"/>
          <p:cNvSpPr>
            <a:spLocks noGrp="1"/>
          </p:cNvSpPr>
          <p:nvPr>
            <p:ph type="title"/>
          </p:nvPr>
        </p:nvSpPr>
        <p:spPr>
          <a:xfrm>
            <a:off x="457200" y="274638"/>
            <a:ext cx="8229600" cy="868362"/>
          </a:xfrm>
        </p:spPr>
        <p:txBody>
          <a:bodyPr>
            <a:normAutofit/>
          </a:bodyPr>
          <a:lstStyle/>
          <a:p>
            <a:pPr algn="ctr"/>
            <a:r>
              <a:rPr lang="en-US" dirty="0" smtClean="0"/>
              <a:t>1. Freud psychosexual theory </a:t>
            </a:r>
            <a:endParaRPr lang="ar-SA" dirty="0"/>
          </a:p>
        </p:txBody>
      </p:sp>
      <p:pic>
        <p:nvPicPr>
          <p:cNvPr id="4" name="Picture 5"/>
          <p:cNvPicPr>
            <a:picLocks noChangeAspect="1" noChangeArrowheads="1"/>
          </p:cNvPicPr>
          <p:nvPr/>
        </p:nvPicPr>
        <p:blipFill>
          <a:blip r:embed="rId2"/>
          <a:srcRect/>
          <a:stretch>
            <a:fillRect/>
          </a:stretch>
        </p:blipFill>
        <p:spPr bwMode="auto">
          <a:xfrm>
            <a:off x="5257800" y="1981200"/>
            <a:ext cx="3886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3500" dirty="0">
                <a:solidFill>
                  <a:schemeClr val="tx2">
                    <a:satMod val="130000"/>
                  </a:schemeClr>
                </a:solidFill>
                <a:cs typeface="+mj-cs"/>
              </a:rPr>
              <a:t>Freud’s </a:t>
            </a:r>
            <a:br>
              <a:rPr lang="en-US" sz="3500" dirty="0">
                <a:solidFill>
                  <a:schemeClr val="tx2">
                    <a:satMod val="130000"/>
                  </a:schemeClr>
                </a:solidFill>
                <a:cs typeface="+mj-cs"/>
              </a:rPr>
            </a:br>
            <a:r>
              <a:rPr lang="en-US" sz="3500" dirty="0">
                <a:solidFill>
                  <a:schemeClr val="tx2">
                    <a:satMod val="130000"/>
                  </a:schemeClr>
                </a:solidFill>
                <a:cs typeface="+mj-cs"/>
              </a:rPr>
              <a:t>Three-Part Personality Structure</a:t>
            </a:r>
          </a:p>
        </p:txBody>
      </p:sp>
      <p:sp>
        <p:nvSpPr>
          <p:cNvPr id="334852" name="Oval 4"/>
          <p:cNvSpPr>
            <a:spLocks noChangeArrowheads="1"/>
          </p:cNvSpPr>
          <p:nvPr/>
        </p:nvSpPr>
        <p:spPr bwMode="auto">
          <a:xfrm>
            <a:off x="609600" y="2057400"/>
            <a:ext cx="2971800" cy="1524000"/>
          </a:xfrm>
          <a:prstGeom prst="ellipse">
            <a:avLst/>
          </a:prstGeom>
          <a:gradFill rotWithShape="1">
            <a:gsLst>
              <a:gs pos="0">
                <a:schemeClr val="hlink">
                  <a:gamma/>
                  <a:tint val="40000"/>
                  <a:invGamma/>
                </a:schemeClr>
              </a:gs>
              <a:gs pos="100000">
                <a:schemeClr val="hlink"/>
              </a:gs>
            </a:gsLst>
            <a:lin ang="2700000" scaled="1"/>
          </a:gradFill>
          <a:ln w="9525">
            <a:noFill/>
            <a:round/>
            <a:headEnd/>
            <a:tailEnd/>
          </a:ln>
          <a:effectLst>
            <a:prstShdw prst="shdw12">
              <a:schemeClr val="bg2">
                <a:alpha val="50000"/>
              </a:schemeClr>
            </a:prstShdw>
          </a:effectLst>
        </p:spPr>
        <p:txBody>
          <a:bodyPr wrap="none" anchor="ctr"/>
          <a:lstStyle/>
          <a:p>
            <a:pPr algn="ctr">
              <a:defRPr/>
            </a:pPr>
            <a:r>
              <a:rPr lang="en-US" sz="4400" b="1">
                <a:solidFill>
                  <a:schemeClr val="tx2"/>
                </a:solidFill>
              </a:rPr>
              <a:t>Id</a:t>
            </a:r>
          </a:p>
        </p:txBody>
      </p:sp>
      <p:sp>
        <p:nvSpPr>
          <p:cNvPr id="334853" name="Oval 5"/>
          <p:cNvSpPr>
            <a:spLocks noChangeArrowheads="1"/>
          </p:cNvSpPr>
          <p:nvPr/>
        </p:nvSpPr>
        <p:spPr bwMode="auto">
          <a:xfrm>
            <a:off x="2933700" y="3543300"/>
            <a:ext cx="2971800" cy="1524000"/>
          </a:xfrm>
          <a:prstGeom prst="ellipse">
            <a:avLst/>
          </a:prstGeom>
          <a:gradFill rotWithShape="1">
            <a:gsLst>
              <a:gs pos="0">
                <a:schemeClr val="accent1">
                  <a:gamma/>
                  <a:tint val="40000"/>
                  <a:invGamma/>
                </a:schemeClr>
              </a:gs>
              <a:gs pos="100000">
                <a:schemeClr val="accent1"/>
              </a:gs>
            </a:gsLst>
            <a:lin ang="2700000" scaled="1"/>
          </a:gradFill>
          <a:ln w="9525">
            <a:noFill/>
            <a:round/>
            <a:headEnd/>
            <a:tailEnd/>
          </a:ln>
          <a:effectLst>
            <a:prstShdw prst="shdw12">
              <a:schemeClr val="bg2">
                <a:alpha val="50000"/>
              </a:schemeClr>
            </a:prstShdw>
          </a:effectLst>
        </p:spPr>
        <p:txBody>
          <a:bodyPr wrap="none" anchor="ctr"/>
          <a:lstStyle/>
          <a:p>
            <a:pPr algn="ctr">
              <a:defRPr/>
            </a:pPr>
            <a:r>
              <a:rPr lang="en-US" sz="4400" b="1" dirty="0">
                <a:solidFill>
                  <a:schemeClr val="tx2"/>
                </a:solidFill>
              </a:rPr>
              <a:t>Ego</a:t>
            </a:r>
          </a:p>
        </p:txBody>
      </p:sp>
      <p:sp>
        <p:nvSpPr>
          <p:cNvPr id="334854" name="Oval 6"/>
          <p:cNvSpPr>
            <a:spLocks noChangeArrowheads="1"/>
          </p:cNvSpPr>
          <p:nvPr/>
        </p:nvSpPr>
        <p:spPr bwMode="auto">
          <a:xfrm>
            <a:off x="5257800" y="5029200"/>
            <a:ext cx="2971800" cy="1524000"/>
          </a:xfrm>
          <a:prstGeom prst="ellipse">
            <a:avLst/>
          </a:prstGeom>
          <a:gradFill rotWithShape="1">
            <a:gsLst>
              <a:gs pos="0">
                <a:schemeClr val="accent2">
                  <a:gamma/>
                  <a:tint val="40000"/>
                  <a:invGamma/>
                </a:schemeClr>
              </a:gs>
              <a:gs pos="100000">
                <a:schemeClr val="accent2"/>
              </a:gs>
            </a:gsLst>
            <a:lin ang="2700000" scaled="1"/>
          </a:gradFill>
          <a:ln w="9525">
            <a:noFill/>
            <a:round/>
            <a:headEnd/>
            <a:tailEnd/>
          </a:ln>
          <a:effectLst>
            <a:prstShdw prst="shdw12">
              <a:schemeClr val="bg2">
                <a:alpha val="50000"/>
              </a:schemeClr>
            </a:prstShdw>
          </a:effectLst>
        </p:spPr>
        <p:txBody>
          <a:bodyPr wrap="none" anchor="ctr"/>
          <a:lstStyle/>
          <a:p>
            <a:pPr algn="ctr">
              <a:defRPr/>
            </a:pPr>
            <a:r>
              <a:rPr lang="en-US" sz="4400" b="1">
                <a:solidFill>
                  <a:schemeClr val="tx2"/>
                </a:solidFill>
              </a:rPr>
              <a:t>Superego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685800" y="228600"/>
            <a:ext cx="7772400" cy="6629400"/>
          </a:xfrm>
        </p:spPr>
        <p:txBody>
          <a:bodyPr>
            <a:normAutofit/>
          </a:bodyPr>
          <a:lstStyle/>
          <a:p>
            <a:pPr marL="365760" indent="-283464" algn="ctr" rtl="0" eaLnBrk="1" fontAlgn="auto" hangingPunct="1">
              <a:spcAft>
                <a:spcPts val="0"/>
              </a:spcAft>
              <a:buNone/>
              <a:defRPr/>
            </a:pPr>
            <a:r>
              <a:rPr lang="en-US" sz="3200" b="1" dirty="0">
                <a:solidFill>
                  <a:schemeClr val="accent5">
                    <a:lumMod val="75000"/>
                  </a:schemeClr>
                </a:solidFill>
                <a:latin typeface="Times New Roman" pitchFamily="18" charset="0"/>
                <a:cs typeface="Times New Roman" pitchFamily="18" charset="0"/>
              </a:rPr>
              <a:t>Id, Ego, and </a:t>
            </a:r>
            <a:r>
              <a:rPr lang="en-US" sz="3200" b="1" dirty="0" smtClean="0">
                <a:solidFill>
                  <a:schemeClr val="accent5">
                    <a:lumMod val="75000"/>
                  </a:schemeClr>
                </a:solidFill>
                <a:latin typeface="Times New Roman" pitchFamily="18" charset="0"/>
                <a:cs typeface="Times New Roman" pitchFamily="18" charset="0"/>
              </a:rPr>
              <a:t>Superego</a:t>
            </a:r>
          </a:p>
          <a:p>
            <a:pPr marL="365760" indent="-283464" algn="ctr" rtl="0" eaLnBrk="1" fontAlgn="auto" hangingPunct="1">
              <a:spcAft>
                <a:spcPts val="0"/>
              </a:spcAft>
              <a:buNone/>
              <a:defRPr/>
            </a:pPr>
            <a:endParaRPr lang="en-US" sz="3200" b="1" dirty="0" smtClean="0">
              <a:solidFill>
                <a:schemeClr val="accent5">
                  <a:lumMod val="75000"/>
                </a:schemeClr>
              </a:solidFill>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According to </a:t>
            </a:r>
            <a:r>
              <a:rPr lang="en-US" sz="2800" dirty="0">
                <a:latin typeface="Times New Roman" pitchFamily="18" charset="0"/>
                <a:cs typeface="Times New Roman" pitchFamily="18" charset="0"/>
              </a:rPr>
              <a:t>Freud, each individual has a fixed amount of </a:t>
            </a:r>
            <a:r>
              <a:rPr lang="en-US" sz="2800" dirty="0">
                <a:solidFill>
                  <a:schemeClr val="accent3"/>
                </a:solidFill>
                <a:latin typeface="Times New Roman" pitchFamily="18" charset="0"/>
                <a:cs typeface="Times New Roman" pitchFamily="18" charset="0"/>
              </a:rPr>
              <a:t>psychic energy</a:t>
            </a:r>
            <a:r>
              <a:rPr lang="en-US" sz="2800" dirty="0">
                <a:latin typeface="Times New Roman" pitchFamily="18" charset="0"/>
                <a:cs typeface="Times New Roman" pitchFamily="18" charset="0"/>
              </a:rPr>
              <a:t> that can be used to satisfy basic urges and to grow psychologically. </a:t>
            </a:r>
            <a:endParaRPr lang="en-US" sz="2800" dirty="0" smtClean="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endParaRPr lang="en-US" sz="2800" dirty="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r>
              <a:rPr lang="en-US" sz="2800" dirty="0">
                <a:latin typeface="Times New Roman" pitchFamily="18" charset="0"/>
                <a:cs typeface="Times New Roman" pitchFamily="18" charset="0"/>
              </a:rPr>
              <a:t>As a child develops, </a:t>
            </a:r>
            <a:r>
              <a:rPr lang="en-US" sz="2800" b="1" dirty="0">
                <a:solidFill>
                  <a:srgbClr val="FF0000"/>
                </a:solidFill>
                <a:latin typeface="Times New Roman" pitchFamily="18" charset="0"/>
                <a:cs typeface="Times New Roman" pitchFamily="18" charset="0"/>
              </a:rPr>
              <a:t>this psychic energy is divided among 3 components of personality</a:t>
            </a:r>
            <a:r>
              <a:rPr lang="en-US" sz="2800" dirty="0">
                <a:latin typeface="Times New Roman" pitchFamily="18" charset="0"/>
                <a:cs typeface="Times New Roman" pitchFamily="18" charset="0"/>
              </a:rPr>
              <a:t>.</a:t>
            </a:r>
          </a:p>
          <a:p>
            <a:pPr marL="365760" indent="-283464" eaLnBrk="1" fontAlgn="auto" hangingPunct="1">
              <a:spcAft>
                <a:spcPts val="0"/>
              </a:spcAft>
              <a:buFont typeface="Wingdings 2"/>
              <a:buChar char=""/>
              <a:defRPr/>
            </a:pPr>
            <a:endParaRPr lang="ar-EG" dirty="0">
              <a:cs typeface="+mn-cs"/>
            </a:endParaRPr>
          </a:p>
        </p:txBody>
      </p:sp>
      <p:pic>
        <p:nvPicPr>
          <p:cNvPr id="32771" name="Picture 3"/>
          <p:cNvPicPr>
            <a:picLocks noChangeAspect="1" noChangeArrowheads="1"/>
          </p:cNvPicPr>
          <p:nvPr/>
        </p:nvPicPr>
        <p:blipFill>
          <a:blip r:embed="rId2"/>
          <a:srcRect/>
          <a:stretch>
            <a:fillRect/>
          </a:stretch>
        </p:blipFill>
        <p:spPr bwMode="auto">
          <a:xfrm>
            <a:off x="1066800" y="4495800"/>
            <a:ext cx="6589713" cy="200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algn="ctr" eaLnBrk="1" fontAlgn="auto" hangingPunct="1">
              <a:spcAft>
                <a:spcPts val="0"/>
              </a:spcAft>
              <a:defRPr/>
            </a:pPr>
            <a:r>
              <a:rPr lang="en-US" sz="3600" dirty="0" smtClean="0">
                <a:solidFill>
                  <a:schemeClr val="tx1"/>
                </a:solidFill>
              </a:rPr>
              <a:t>Id, Ego, and Super Ego</a:t>
            </a:r>
            <a:endParaRPr lang="ar-EG" sz="3600" dirty="0">
              <a:solidFill>
                <a:schemeClr val="tx1"/>
              </a:solidFill>
            </a:endParaRPr>
          </a:p>
        </p:txBody>
      </p:sp>
      <p:sp>
        <p:nvSpPr>
          <p:cNvPr id="28675" name="Content Placeholder 2"/>
          <p:cNvSpPr>
            <a:spLocks noGrp="1"/>
          </p:cNvSpPr>
          <p:nvPr>
            <p:ph idx="1"/>
          </p:nvPr>
        </p:nvSpPr>
        <p:spPr>
          <a:xfrm>
            <a:off x="0" y="1481328"/>
            <a:ext cx="9144000" cy="5148072"/>
          </a:xfrm>
        </p:spPr>
        <p:txBody>
          <a:bodyPr>
            <a:normAutofit/>
          </a:bodyPr>
          <a:lstStyle/>
          <a:p>
            <a:pPr indent="-283464" algn="l" rtl="0">
              <a:buNone/>
              <a:defRPr/>
            </a:pP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The</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id:</a:t>
            </a:r>
            <a:r>
              <a:rPr lang="en-US" sz="2400" dirty="0" smtClean="0">
                <a:latin typeface="Times New Roman" pitchFamily="18" charset="0"/>
                <a:cs typeface="Times New Roman" pitchFamily="18" charset="0"/>
              </a:rPr>
              <a:t> is the part of one’s nature that reflects basic or innate desires such as pleasure-seeking behavior,  aggression, and sexual impulses.  </a:t>
            </a:r>
          </a:p>
          <a:p>
            <a:pPr indent="-283464" algn="l" rtl="0">
              <a:buNone/>
              <a:defRPr/>
            </a:pPr>
            <a:r>
              <a:rPr lang="en-US" sz="2400" dirty="0" smtClean="0">
                <a:latin typeface="Times New Roman" pitchFamily="18" charset="0"/>
                <a:cs typeface="Times New Roman" pitchFamily="18" charset="0"/>
              </a:rPr>
              <a:t>   </a:t>
            </a:r>
          </a:p>
          <a:p>
            <a:pPr indent="-283464" algn="l" rtl="0">
              <a:buNone/>
              <a:defRPr/>
            </a:pPr>
            <a:r>
              <a:rPr lang="en-US" sz="2400" dirty="0" smtClean="0">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 The </a:t>
            </a:r>
            <a:r>
              <a:rPr lang="en-US" sz="2400" b="1" dirty="0" smtClean="0">
                <a:solidFill>
                  <a:srgbClr val="FF0000"/>
                </a:solidFill>
                <a:latin typeface="Times New Roman" pitchFamily="18" charset="0"/>
                <a:cs typeface="Times New Roman" pitchFamily="18" charset="0"/>
              </a:rPr>
              <a:t>superego: </a:t>
            </a:r>
            <a:r>
              <a:rPr lang="en-US" sz="2400" dirty="0" smtClean="0">
                <a:latin typeface="Times New Roman" pitchFamily="18" charset="0"/>
                <a:cs typeface="Times New Roman" pitchFamily="18" charset="0"/>
              </a:rPr>
              <a:t>is the part a person’s nature that reflects moral and ethical concepts, values, and parental and  social expectations; therefore, it is in direct opposition  to the id.</a:t>
            </a:r>
          </a:p>
          <a:p>
            <a:pPr indent="-283464" algn="l" rtl="0">
              <a:buFont typeface="Arial" pitchFamily="34" charset="0"/>
              <a:buChar char="•"/>
              <a:defRPr/>
            </a:pPr>
            <a:endParaRPr lang="en-US" sz="2400" dirty="0" smtClean="0">
              <a:latin typeface="Times New Roman" pitchFamily="18" charset="0"/>
              <a:cs typeface="Times New Roman" pitchFamily="18" charset="0"/>
            </a:endParaRPr>
          </a:p>
          <a:p>
            <a:pPr indent="-283464" algn="l" rtl="0">
              <a:buNone/>
              <a:defRPr/>
            </a:pP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The ego</a:t>
            </a:r>
            <a:r>
              <a:rPr lang="en-US" sz="2400" dirty="0" smtClean="0">
                <a:solidFill>
                  <a:srgbClr val="FF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is the balancing or mediating force between the id and the superego. The ego represents mature and adaptive behavior that allows a person to function  successfully in the world.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fig150"/>
          <p:cNvPicPr>
            <a:picLocks noChangeAspect="1" noChangeArrowheads="1"/>
          </p:cNvPicPr>
          <p:nvPr/>
        </p:nvPicPr>
        <p:blipFill>
          <a:blip r:embed="rId2"/>
          <a:srcRect b="8188"/>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328"/>
            <a:ext cx="8610600" cy="4525963"/>
          </a:xfrm>
        </p:spPr>
        <p:txBody>
          <a:bodyPr/>
          <a:lstStyle/>
          <a:p>
            <a:pPr algn="l" rtl="0"/>
            <a:r>
              <a:rPr lang="en-US" dirty="0" smtClean="0"/>
              <a:t>Freud believed that much of what we do and  say is motivated by our subconscious  thoughts or feelings (those in the preconscious or unconscious level of awareness).</a:t>
            </a:r>
            <a:endParaRPr lang="ar-SA" dirty="0"/>
          </a:p>
        </p:txBody>
      </p:sp>
      <p:sp>
        <p:nvSpPr>
          <p:cNvPr id="3" name="Title 2"/>
          <p:cNvSpPr>
            <a:spLocks noGrp="1"/>
          </p:cNvSpPr>
          <p:nvPr>
            <p:ph type="title"/>
          </p:nvPr>
        </p:nvSpPr>
        <p:spPr/>
        <p:txBody>
          <a:bodyPr>
            <a:normAutofit/>
          </a:bodyPr>
          <a:lstStyle/>
          <a:p>
            <a:pPr algn="ctr"/>
            <a:r>
              <a:rPr lang="en-US" sz="3200" dirty="0" smtClean="0"/>
              <a:t>Behavior Motivated by Subconscious  Thoughts and Feelings</a:t>
            </a:r>
            <a:endParaRPr lang="ar-SA"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071872"/>
          </a:xfrm>
        </p:spPr>
        <p:txBody>
          <a:bodyPr>
            <a:normAutofit fontScale="85000" lnSpcReduction="20000"/>
          </a:bodyPr>
          <a:lstStyle/>
          <a:p>
            <a:pPr algn="l" rtl="0"/>
            <a:r>
              <a:rPr lang="en-US" dirty="0" smtClean="0"/>
              <a:t>Freud believed that the human personality functions at      </a:t>
            </a:r>
          </a:p>
          <a:p>
            <a:pPr algn="l" rtl="0">
              <a:buNone/>
            </a:pPr>
            <a:r>
              <a:rPr lang="en-US" b="1" dirty="0" smtClean="0"/>
              <a:t>                      three  levels of awareness: </a:t>
            </a:r>
          </a:p>
          <a:p>
            <a:pPr algn="l" rtl="0"/>
            <a:endParaRPr lang="en-US" dirty="0" smtClean="0"/>
          </a:p>
          <a:p>
            <a:pPr marL="624078" indent="-514350" algn="l" rtl="0">
              <a:buAutoNum type="arabicPeriod"/>
            </a:pPr>
            <a:r>
              <a:rPr lang="en-US" b="1" dirty="0" smtClean="0"/>
              <a:t>Conscious: </a:t>
            </a:r>
            <a:r>
              <a:rPr lang="en-US" dirty="0" smtClean="0"/>
              <a:t>refers to the perceptions, thoughts, and emotions that exist in the  person’s awareness, such as  being aware of happy feelings or thinking in a loved one.</a:t>
            </a:r>
          </a:p>
          <a:p>
            <a:pPr marL="624078" indent="-514350" algn="l" rtl="0">
              <a:buAutoNum type="arabicPeriod"/>
            </a:pPr>
            <a:endParaRPr lang="en-US" dirty="0" smtClean="0"/>
          </a:p>
          <a:p>
            <a:pPr marL="624078" indent="-514350" algn="l" rtl="0">
              <a:buAutoNum type="arabicPeriod"/>
            </a:pPr>
            <a:r>
              <a:rPr lang="en-US" b="1" dirty="0" smtClean="0"/>
              <a:t>Preconscious:  </a:t>
            </a:r>
            <a:r>
              <a:rPr lang="en-US" dirty="0" smtClean="0"/>
              <a:t>thoughts</a:t>
            </a:r>
            <a:r>
              <a:rPr lang="en-US" b="1" dirty="0" smtClean="0"/>
              <a:t> </a:t>
            </a:r>
            <a:r>
              <a:rPr lang="en-US" dirty="0" smtClean="0"/>
              <a:t>and emotions are not currently in  the person’s awareness, but can recall them with some effort, such as an adult  remembering what he or she did, thought, or felt as a child.  </a:t>
            </a:r>
          </a:p>
          <a:p>
            <a:pPr marL="624078" indent="-514350" algn="l" rtl="0">
              <a:buAutoNum type="arabicPeriod"/>
            </a:pPr>
            <a:endParaRPr lang="en-US" dirty="0" smtClean="0"/>
          </a:p>
          <a:p>
            <a:pPr marL="624078" indent="-514350" algn="l" rtl="0">
              <a:buAutoNum type="arabicPeriod"/>
            </a:pPr>
            <a:r>
              <a:rPr lang="en-US" b="1" dirty="0" smtClean="0"/>
              <a:t>Unconscious:</a:t>
            </a:r>
            <a:r>
              <a:rPr lang="en-US" dirty="0" smtClean="0"/>
              <a:t> is the realm of thoughts and feelings that motivates a person even though he or she is totally        .</a:t>
            </a:r>
          </a:p>
          <a:p>
            <a:pPr marL="624078" indent="-514350" algn="l" rtl="0">
              <a:buNone/>
            </a:pPr>
            <a:r>
              <a:rPr lang="en-US" dirty="0" smtClean="0"/>
              <a:t>      unaware of them. </a:t>
            </a:r>
            <a:endParaRPr lang="ar-SA" dirty="0"/>
          </a:p>
        </p:txBody>
      </p:sp>
      <p:sp>
        <p:nvSpPr>
          <p:cNvPr id="3" name="Title 2"/>
          <p:cNvSpPr>
            <a:spLocks noGrp="1"/>
          </p:cNvSpPr>
          <p:nvPr>
            <p:ph type="title"/>
          </p:nvPr>
        </p:nvSpPr>
        <p:spPr>
          <a:xfrm>
            <a:off x="228600" y="274638"/>
            <a:ext cx="8915400" cy="1143000"/>
          </a:xfrm>
        </p:spPr>
        <p:txBody>
          <a:bodyPr>
            <a:normAutofit/>
          </a:bodyPr>
          <a:lstStyle/>
          <a:p>
            <a:pPr algn="ctr"/>
            <a:r>
              <a:rPr lang="en-US" sz="3200" dirty="0" smtClean="0"/>
              <a:t>Behavior Motivated by Subconscious  Thoughts and Feelings</a:t>
            </a:r>
            <a:endParaRPr lang="ar-SA"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5257800"/>
          </a:xfrm>
        </p:spPr>
        <p:txBody>
          <a:bodyPr>
            <a:normAutofit/>
          </a:bodyPr>
          <a:lstStyle/>
          <a:p>
            <a:pPr algn="l" rtl="0">
              <a:buFont typeface="Arial" pitchFamily="34" charset="0"/>
              <a:buChar char="•"/>
            </a:pPr>
            <a:r>
              <a:rPr lang="en-US" sz="2000" dirty="0" smtClean="0"/>
              <a:t>Freud believed that much of what we do and  say is motivated by our subconscious thoughts or feelings (those in the preconscious or unconscious level of  awareness).</a:t>
            </a:r>
          </a:p>
          <a:p>
            <a:pPr algn="l" rtl="0">
              <a:buNone/>
            </a:pPr>
            <a:endParaRPr lang="en-US" sz="2000" dirty="0" smtClean="0"/>
          </a:p>
          <a:p>
            <a:pPr algn="l" rtl="0">
              <a:buNone/>
            </a:pPr>
            <a:endParaRPr lang="en-US" sz="2000" dirty="0" smtClean="0"/>
          </a:p>
          <a:p>
            <a:pPr algn="l" rtl="0">
              <a:buNone/>
            </a:pPr>
            <a:endParaRPr lang="en-US" sz="2000" dirty="0" smtClean="0"/>
          </a:p>
          <a:p>
            <a:pPr algn="l" rtl="0">
              <a:buFont typeface="Arial" pitchFamily="34" charset="0"/>
              <a:buChar char="•"/>
            </a:pPr>
            <a:r>
              <a:rPr lang="en-US" sz="2000" dirty="0" smtClean="0"/>
              <a:t>Freud believed that a person’s subconscious have significant meaning, though  sometimes the meaning is hidden or symbolic.</a:t>
            </a:r>
          </a:p>
          <a:p>
            <a:pPr algn="l" rtl="0">
              <a:buNone/>
            </a:pPr>
            <a:r>
              <a:rPr lang="en-US" sz="2000" dirty="0" smtClean="0"/>
              <a:t> </a:t>
            </a:r>
          </a:p>
          <a:p>
            <a:pPr algn="l" rtl="0">
              <a:buFont typeface="Arial" pitchFamily="34" charset="0"/>
              <a:buChar char="•"/>
            </a:pPr>
            <a:endParaRPr lang="en-US" sz="2000" dirty="0" smtClean="0"/>
          </a:p>
        </p:txBody>
      </p:sp>
      <p:sp>
        <p:nvSpPr>
          <p:cNvPr id="3" name="Title 2"/>
          <p:cNvSpPr>
            <a:spLocks noGrp="1"/>
          </p:cNvSpPr>
          <p:nvPr>
            <p:ph type="title"/>
          </p:nvPr>
        </p:nvSpPr>
        <p:spPr>
          <a:xfrm>
            <a:off x="457200" y="0"/>
            <a:ext cx="8229600" cy="1143000"/>
          </a:xfrm>
        </p:spPr>
        <p:txBody>
          <a:bodyPr>
            <a:normAutofit/>
          </a:bodyPr>
          <a:lstStyle/>
          <a:p>
            <a:pPr algn="ctr"/>
            <a:r>
              <a:rPr lang="en-US" dirty="0" smtClean="0"/>
              <a:t>Psychoanalysis treatment </a:t>
            </a:r>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071872"/>
          </a:xfrm>
        </p:spPr>
        <p:txBody>
          <a:bodyPr>
            <a:normAutofit/>
          </a:bodyPr>
          <a:lstStyle/>
          <a:p>
            <a:pPr algn="l" rtl="0"/>
            <a:endParaRPr lang="en-US" dirty="0" smtClean="0"/>
          </a:p>
          <a:p>
            <a:pPr algn="l" rtl="0"/>
            <a:r>
              <a:rPr lang="en-US" dirty="0" smtClean="0"/>
              <a:t>To define personality. </a:t>
            </a:r>
          </a:p>
          <a:p>
            <a:pPr algn="l" rtl="0"/>
            <a:r>
              <a:rPr lang="en-US" dirty="0" smtClean="0"/>
              <a:t>To list and describe personality dimensions.</a:t>
            </a:r>
          </a:p>
          <a:p>
            <a:pPr algn="l" rtl="0"/>
            <a:r>
              <a:rPr lang="en-US" dirty="0" smtClean="0"/>
              <a:t>To discuss the measures to improve personality dimensions wellness. </a:t>
            </a:r>
          </a:p>
          <a:p>
            <a:pPr algn="l" rtl="0"/>
            <a:r>
              <a:rPr lang="en-US" dirty="0" smtClean="0"/>
              <a:t>To discuss Freud psychosexual theory.</a:t>
            </a:r>
          </a:p>
          <a:p>
            <a:pPr algn="l" rtl="0"/>
            <a:r>
              <a:rPr lang="en-US" dirty="0" smtClean="0"/>
              <a:t>TO discuss Erickson developmental theory.</a:t>
            </a:r>
          </a:p>
          <a:p>
            <a:pPr algn="l" rtl="0"/>
            <a:r>
              <a:rPr lang="en-US" dirty="0" smtClean="0"/>
              <a:t>To discuss Piaget cognitive theory.</a:t>
            </a:r>
          </a:p>
          <a:p>
            <a:pPr algn="l" rtl="0"/>
            <a:r>
              <a:rPr lang="en-US" dirty="0" smtClean="0"/>
              <a:t>To discuss Maslow humanistic theory. </a:t>
            </a:r>
          </a:p>
          <a:p>
            <a:pPr algn="l" rtl="0">
              <a:buNone/>
            </a:pPr>
            <a:endParaRPr lang="en-US" dirty="0" smtClean="0"/>
          </a:p>
          <a:p>
            <a:pPr algn="l" rtl="0"/>
            <a:endParaRPr lang="en-US" dirty="0" smtClean="0"/>
          </a:p>
          <a:p>
            <a:pPr algn="l" rtl="0"/>
            <a:endParaRPr lang="ar-SA" dirty="0"/>
          </a:p>
        </p:txBody>
      </p:sp>
      <p:sp>
        <p:nvSpPr>
          <p:cNvPr id="2" name="Title 1"/>
          <p:cNvSpPr>
            <a:spLocks noGrp="1"/>
          </p:cNvSpPr>
          <p:nvPr>
            <p:ph type="title"/>
          </p:nvPr>
        </p:nvSpPr>
        <p:spPr/>
        <p:txBody>
          <a:bodyPr/>
          <a:lstStyle/>
          <a:p>
            <a:pPr algn="ctr" rtl="0"/>
            <a:r>
              <a:rPr lang="en-US" dirty="0" smtClean="0"/>
              <a:t>Learning Outcomes</a:t>
            </a:r>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0"/>
            <a:ext cx="8229600" cy="838200"/>
          </a:xfrm>
        </p:spPr>
        <p:txBody>
          <a:bodyPr/>
          <a:lstStyle/>
          <a:p>
            <a:pPr algn="ctr" eaLnBrk="1" hangingPunct="1"/>
            <a:r>
              <a:rPr lang="en-US" b="1" i="0" dirty="0" smtClean="0">
                <a:latin typeface="Garamond" pitchFamily="18" charset="0"/>
              </a:rPr>
              <a:t>Psychoanalysis: Terms </a:t>
            </a:r>
          </a:p>
        </p:txBody>
      </p:sp>
      <p:sp>
        <p:nvSpPr>
          <p:cNvPr id="17411" name="Rectangle 3"/>
          <p:cNvSpPr>
            <a:spLocks noGrp="1" noChangeArrowheads="1"/>
          </p:cNvSpPr>
          <p:nvPr>
            <p:ph idx="1"/>
          </p:nvPr>
        </p:nvSpPr>
        <p:spPr>
          <a:xfrm>
            <a:off x="152400" y="1600200"/>
            <a:ext cx="8763000" cy="4525963"/>
          </a:xfrm>
        </p:spPr>
        <p:txBody>
          <a:bodyPr/>
          <a:lstStyle/>
          <a:p>
            <a:pPr algn="l" rtl="0" eaLnBrk="1" hangingPunct="1"/>
            <a:r>
              <a:rPr lang="en-US" b="1" dirty="0" smtClean="0">
                <a:latin typeface="Garamond" pitchFamily="18" charset="0"/>
              </a:rPr>
              <a:t>Transference: </a:t>
            </a:r>
            <a:r>
              <a:rPr lang="en-US" dirty="0" smtClean="0">
                <a:latin typeface="Garamond" pitchFamily="18" charset="0"/>
              </a:rPr>
              <a:t>unconscious redirection of feelings for one person ( patient) to another (including the therapist). </a:t>
            </a:r>
          </a:p>
          <a:p>
            <a:pPr algn="l" rtl="0" eaLnBrk="1" hangingPunct="1"/>
            <a:endParaRPr lang="en-US" dirty="0" smtClean="0">
              <a:latin typeface="Garamond" pitchFamily="18" charset="0"/>
            </a:endParaRPr>
          </a:p>
          <a:p>
            <a:pPr algn="l" rtl="0" eaLnBrk="1" hangingPunct="1"/>
            <a:r>
              <a:rPr lang="en-US" b="1" dirty="0" smtClean="0">
                <a:latin typeface="Garamond" pitchFamily="18" charset="0"/>
              </a:rPr>
              <a:t>Counter transference</a:t>
            </a:r>
            <a:r>
              <a:rPr lang="en-US" dirty="0" smtClean="0">
                <a:solidFill>
                  <a:schemeClr val="tx2"/>
                </a:solidFill>
                <a:latin typeface="Garamond" pitchFamily="18" charset="0"/>
              </a:rPr>
              <a:t>: </a:t>
            </a:r>
            <a:r>
              <a:rPr lang="en-US" dirty="0" smtClean="0">
                <a:latin typeface="Garamond" pitchFamily="18" charset="0"/>
              </a:rPr>
              <a:t>redirection of therapist’s feelings for the patient. </a:t>
            </a:r>
          </a:p>
          <a:p>
            <a:pPr algn="l" rtl="0" eaLnBrk="1" hangingPunct="1"/>
            <a:endParaRPr lang="en-US" dirty="0" smtClean="0">
              <a:latin typeface="Garamond" pitchFamily="18" charset="0"/>
            </a:endParaRPr>
          </a:p>
          <a:p>
            <a:pPr algn="l" rtl="0" eaLnBrk="1" hangingPunct="1"/>
            <a:r>
              <a:rPr lang="en-US" b="1" dirty="0" smtClean="0">
                <a:latin typeface="Garamond" pitchFamily="18" charset="0"/>
              </a:rPr>
              <a:t>Therapeutic alliance</a:t>
            </a:r>
            <a:r>
              <a:rPr lang="en-US" dirty="0" smtClean="0">
                <a:solidFill>
                  <a:schemeClr val="tx2"/>
                </a:solidFill>
                <a:latin typeface="Garamond" pitchFamily="18" charset="0"/>
              </a:rPr>
              <a:t>: </a:t>
            </a:r>
            <a:r>
              <a:rPr lang="en-US" dirty="0" smtClean="0">
                <a:latin typeface="Garamond" pitchFamily="18" charset="0"/>
              </a:rPr>
              <a:t>therapist and patient trust.</a:t>
            </a:r>
          </a:p>
          <a:p>
            <a:pPr algn="l" rtl="0" eaLnBrk="1" hangingPunct="1"/>
            <a:endParaRPr lang="en-US" dirty="0" smtClean="0">
              <a:latin typeface="Garamond" pitchFamily="18" charset="0"/>
            </a:endParaRPr>
          </a:p>
          <a:p>
            <a:pPr algn="l" rtl="0" eaLnBrk="1" hangingPunct="1"/>
            <a:r>
              <a:rPr lang="en-US" b="1" dirty="0" smtClean="0">
                <a:latin typeface="Garamond" pitchFamily="18" charset="0"/>
              </a:rPr>
              <a:t>Resistance</a:t>
            </a:r>
            <a:r>
              <a:rPr lang="en-US" dirty="0" smtClean="0">
                <a:solidFill>
                  <a:schemeClr val="tx2"/>
                </a:solidFill>
                <a:latin typeface="Garamond" pitchFamily="18" charset="0"/>
              </a:rPr>
              <a:t>: </a:t>
            </a:r>
            <a:r>
              <a:rPr lang="en-US" dirty="0" smtClean="0">
                <a:latin typeface="Garamond" pitchFamily="18" charset="0"/>
              </a:rPr>
              <a:t>ideas unacceptable to conscious; prevents therapy from proceeding.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8600"/>
            <a:ext cx="8229600" cy="990600"/>
          </a:xfrm>
        </p:spPr>
        <p:txBody>
          <a:bodyPr/>
          <a:lstStyle/>
          <a:p>
            <a:pPr algn="ctr"/>
            <a:r>
              <a:rPr lang="en-US" smtClean="0"/>
              <a:t>Transference </a:t>
            </a:r>
            <a:endParaRPr lang="ar-SA" smtClean="0"/>
          </a:p>
        </p:txBody>
      </p:sp>
      <p:sp>
        <p:nvSpPr>
          <p:cNvPr id="18435" name="Content Placeholder 2"/>
          <p:cNvSpPr>
            <a:spLocks noGrp="1"/>
          </p:cNvSpPr>
          <p:nvPr>
            <p:ph idx="1"/>
          </p:nvPr>
        </p:nvSpPr>
        <p:spPr>
          <a:xfrm>
            <a:off x="0" y="1219200"/>
            <a:ext cx="9144000" cy="5486400"/>
          </a:xfrm>
        </p:spPr>
        <p:txBody>
          <a:bodyPr>
            <a:normAutofit fontScale="92500" lnSpcReduction="10000"/>
          </a:bodyPr>
          <a:lstStyle/>
          <a:p>
            <a:pPr algn="l" rtl="0"/>
            <a:r>
              <a:rPr lang="en-US" sz="2000" dirty="0" smtClean="0"/>
              <a:t>The </a:t>
            </a:r>
            <a:r>
              <a:rPr lang="en-US" sz="2000" b="1" dirty="0" smtClean="0"/>
              <a:t>transference definition:</a:t>
            </a:r>
            <a:r>
              <a:rPr lang="en-US" sz="2000" dirty="0" smtClean="0"/>
              <a:t> is when a client redirects their feelings from a significant other or person in their life to the clinician.</a:t>
            </a:r>
          </a:p>
          <a:p>
            <a:pPr algn="l" rtl="0"/>
            <a:endParaRPr lang="en-US" sz="2000" dirty="0" smtClean="0"/>
          </a:p>
          <a:p>
            <a:pPr algn="l" rtl="0"/>
            <a:r>
              <a:rPr lang="en-US" sz="2000" b="1" dirty="0" smtClean="0"/>
              <a:t>Transference examples:</a:t>
            </a:r>
          </a:p>
          <a:p>
            <a:pPr algn="l" rtl="0">
              <a:buFont typeface="Wingdings 2" pitchFamily="18" charset="2"/>
              <a:buNone/>
            </a:pPr>
            <a:r>
              <a:rPr lang="en-US" sz="2000" dirty="0" smtClean="0"/>
              <a:t>- The client places unrealistic demands on you.</a:t>
            </a:r>
          </a:p>
          <a:p>
            <a:pPr algn="l" rtl="0">
              <a:buFont typeface="Wingdings 2" pitchFamily="18" charset="2"/>
              <a:buNone/>
            </a:pPr>
            <a:r>
              <a:rPr lang="en-US" sz="2000" dirty="0" smtClean="0"/>
              <a:t>- A client admires you and tells you how much you remind them of their best friend.</a:t>
            </a:r>
          </a:p>
          <a:p>
            <a:pPr algn="l" rtl="0">
              <a:buFont typeface="Wingdings 2" pitchFamily="18" charset="2"/>
              <a:buNone/>
            </a:pPr>
            <a:r>
              <a:rPr lang="en-US" sz="2000" dirty="0" smtClean="0"/>
              <a:t>- A client displaces anger onto you when talking about his abusive parent.</a:t>
            </a:r>
          </a:p>
          <a:p>
            <a:pPr algn="l" rtl="0"/>
            <a:endParaRPr lang="en-US" sz="2000" dirty="0" smtClean="0"/>
          </a:p>
          <a:p>
            <a:pPr algn="l" rtl="0"/>
            <a:r>
              <a:rPr lang="en-US" sz="2000" b="1" dirty="0" smtClean="0"/>
              <a:t>Pros and cons </a:t>
            </a:r>
          </a:p>
          <a:p>
            <a:pPr algn="l" rtl="0"/>
            <a:r>
              <a:rPr lang="en-US" sz="2000" dirty="0" smtClean="0"/>
              <a:t>As a clinician, you can utilize the transference as a tool to help the client gain insight into their strength to handle situations outside of the session. You can help your client to see their reality of the event they are dealing with. </a:t>
            </a:r>
          </a:p>
          <a:p>
            <a:pPr algn="l" rtl="0"/>
            <a:r>
              <a:rPr lang="en-US" sz="2000" dirty="0" smtClean="0"/>
              <a:t> If you become activated during transference and react negatively or defensively, it can stop the growth process. For example, if the client speaks to you in anger as they would to their partner and you personalize it, then you may miss an opportunity to help your client. </a:t>
            </a:r>
            <a:endParaRPr lang="ar-SA" sz="20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81000"/>
            <a:ext cx="8229600" cy="838200"/>
          </a:xfrm>
        </p:spPr>
        <p:txBody>
          <a:bodyPr/>
          <a:lstStyle/>
          <a:p>
            <a:pPr algn="ctr"/>
            <a:r>
              <a:rPr lang="en-US" smtClean="0"/>
              <a:t>Counter-transference </a:t>
            </a:r>
            <a:endParaRPr lang="ar-SA" smtClean="0"/>
          </a:p>
        </p:txBody>
      </p:sp>
      <p:sp>
        <p:nvSpPr>
          <p:cNvPr id="19459" name="Content Placeholder 2"/>
          <p:cNvSpPr>
            <a:spLocks noGrp="1"/>
          </p:cNvSpPr>
          <p:nvPr>
            <p:ph idx="1"/>
          </p:nvPr>
        </p:nvSpPr>
        <p:spPr>
          <a:xfrm>
            <a:off x="0" y="1371600"/>
            <a:ext cx="9144000" cy="5257800"/>
          </a:xfrm>
        </p:spPr>
        <p:txBody>
          <a:bodyPr/>
          <a:lstStyle/>
          <a:p>
            <a:pPr algn="l" rtl="0"/>
            <a:r>
              <a:rPr lang="en-US" sz="2000" b="1" dirty="0" smtClean="0"/>
              <a:t>Counter-transference:</a:t>
            </a:r>
            <a:r>
              <a:rPr lang="en-US" sz="2000" dirty="0" smtClean="0"/>
              <a:t> is when you as the clinician transfer your feelings onto your client. Often clinicians don’t realize when this happens. The counter-transference definition can be thought of as the clinician’s response to a client’s transference.</a:t>
            </a:r>
          </a:p>
          <a:p>
            <a:pPr algn="l" rtl="0"/>
            <a:endParaRPr lang="en-US" sz="2000" b="1" dirty="0" smtClean="0"/>
          </a:p>
          <a:p>
            <a:pPr algn="l" rtl="0"/>
            <a:r>
              <a:rPr lang="en-US" sz="2000" b="1" dirty="0" smtClean="0"/>
              <a:t>Counter-transference examples:</a:t>
            </a:r>
          </a:p>
          <a:p>
            <a:pPr algn="l" rtl="0">
              <a:buFont typeface="Wingdings 2" pitchFamily="18" charset="2"/>
              <a:buNone/>
            </a:pPr>
            <a:r>
              <a:rPr lang="en-US" sz="2000" dirty="0" smtClean="0"/>
              <a:t>- A clinician offers advice versus listening to the client’s experience.</a:t>
            </a:r>
          </a:p>
          <a:p>
            <a:pPr algn="l" rtl="0">
              <a:buFont typeface="Wingdings 2" pitchFamily="18" charset="2"/>
              <a:buNone/>
            </a:pPr>
            <a:r>
              <a:rPr lang="en-US" sz="2000" dirty="0" smtClean="0"/>
              <a:t>- A clinician inappropriately discloses personal experiences during the session.</a:t>
            </a:r>
          </a:p>
          <a:p>
            <a:pPr algn="l" rtl="0">
              <a:buFont typeface="Wingdings 2" pitchFamily="18" charset="2"/>
              <a:buNone/>
            </a:pPr>
            <a:r>
              <a:rPr lang="en-US" sz="2000" dirty="0" smtClean="0"/>
              <a:t>- A clinician doesn’t have boundaries with a client.</a:t>
            </a:r>
          </a:p>
          <a:p>
            <a:pPr algn="l" rtl="0"/>
            <a:endParaRPr lang="en-US" sz="2000" dirty="0" smtClean="0"/>
          </a:p>
          <a:p>
            <a:pPr algn="l" rtl="0"/>
            <a:r>
              <a:rPr lang="en-US" sz="2000" dirty="0" smtClean="0"/>
              <a:t>A crucial area to be aware of is erotic </a:t>
            </a:r>
            <a:r>
              <a:rPr lang="en-US" sz="2000" dirty="0" err="1" smtClean="0"/>
              <a:t>countertransference</a:t>
            </a:r>
            <a:r>
              <a:rPr lang="en-US" sz="2000" dirty="0" smtClean="0"/>
              <a:t> which is when the clinician experiences attraction, love, or sexual feelings towards a client. With strict ethical and legal guidelines, relationships with clients are prohibited.</a:t>
            </a:r>
            <a:endParaRPr lang="ar-SA" sz="20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0" y="1143000"/>
            <a:ext cx="9144000" cy="5257800"/>
          </a:xfrm>
        </p:spPr>
        <p:txBody>
          <a:bodyPr>
            <a:normAutofit/>
          </a:bodyPr>
          <a:lstStyle/>
          <a:p>
            <a:pPr algn="l" rtl="0">
              <a:buNone/>
            </a:pPr>
            <a:r>
              <a:rPr lang="en-US" sz="2400" b="1" dirty="0" smtClean="0"/>
              <a:t>* Analysis of transference </a:t>
            </a:r>
          </a:p>
          <a:p>
            <a:pPr algn="l" rtl="0">
              <a:buNone/>
            </a:pPr>
            <a:endParaRPr lang="en-US" sz="2400" b="1" dirty="0" smtClean="0"/>
          </a:p>
          <a:p>
            <a:pPr algn="l" rtl="0">
              <a:buNone/>
            </a:pPr>
            <a:endParaRPr lang="en-US" sz="2400" b="1" dirty="0" smtClean="0"/>
          </a:p>
          <a:p>
            <a:pPr algn="l" rtl="0">
              <a:buNone/>
            </a:pPr>
            <a:r>
              <a:rPr lang="en-US" sz="2400" b="1" dirty="0" smtClean="0"/>
              <a:t>* Dream analysis: </a:t>
            </a:r>
            <a:r>
              <a:rPr lang="en-US" sz="2400" dirty="0" smtClean="0"/>
              <a:t>a primary technique used in psychoanalysis, involves discussing a client’s dreams to  discover their true meaning and significance. However, Psychoanalysis is still practiced today but on a limited  basis.</a:t>
            </a:r>
          </a:p>
          <a:p>
            <a:pPr algn="l" rtl="0">
              <a:buFont typeface="Arial" pitchFamily="34" charset="0"/>
              <a:buChar char="•"/>
            </a:pPr>
            <a:endParaRPr lang="en-US" sz="2400" dirty="0" smtClean="0"/>
          </a:p>
          <a:p>
            <a:pPr algn="l" rtl="0">
              <a:buNone/>
            </a:pPr>
            <a:r>
              <a:rPr lang="en-US" sz="2400" b="1" dirty="0" smtClean="0"/>
              <a:t>* Hypnosis </a:t>
            </a:r>
          </a:p>
        </p:txBody>
      </p:sp>
      <p:sp>
        <p:nvSpPr>
          <p:cNvPr id="20483" name="Title 2"/>
          <p:cNvSpPr>
            <a:spLocks noGrp="1"/>
          </p:cNvSpPr>
          <p:nvPr>
            <p:ph type="title"/>
          </p:nvPr>
        </p:nvSpPr>
        <p:spPr>
          <a:xfrm>
            <a:off x="457200" y="0"/>
            <a:ext cx="8229600" cy="1143000"/>
          </a:xfrm>
        </p:spPr>
        <p:txBody>
          <a:bodyPr>
            <a:normAutofit fontScale="90000"/>
          </a:bodyPr>
          <a:lstStyle/>
          <a:p>
            <a:pPr algn="ctr"/>
            <a:r>
              <a:rPr lang="en-US" dirty="0" smtClean="0"/>
              <a:t>P</a:t>
            </a:r>
            <a:r>
              <a:rPr lang="en-US" sz="4000" dirty="0" smtClean="0"/>
              <a:t>sychoanalysis Techniques </a:t>
            </a:r>
            <a:r>
              <a:rPr lang="en-US" sz="4400" u="sng" dirty="0" smtClean="0"/>
              <a:t/>
            </a:r>
            <a:br>
              <a:rPr lang="en-US" sz="4400" u="sng" dirty="0" smtClean="0"/>
            </a:br>
            <a:endParaRPr lang="ar-SA"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0" y="1143000"/>
            <a:ext cx="9144000" cy="5257800"/>
          </a:xfrm>
        </p:spPr>
        <p:txBody>
          <a:bodyPr>
            <a:normAutofit lnSpcReduction="10000"/>
          </a:bodyPr>
          <a:lstStyle/>
          <a:p>
            <a:pPr algn="l" rtl="0">
              <a:buFont typeface="Wingdings 2" pitchFamily="18" charset="2"/>
              <a:buNone/>
            </a:pPr>
            <a:r>
              <a:rPr lang="en-US" sz="2400" b="1" dirty="0" smtClean="0"/>
              <a:t>* Free association</a:t>
            </a:r>
            <a:r>
              <a:rPr lang="en-US" sz="2400" dirty="0" smtClean="0"/>
              <a:t>: in which the therapist tries to uncover  the client’s true thoughts and feelings by saying a word  and asking the client to respond quickly with the first thing that comes to mind. Freud believed that such quick responses would be likely to uncover subconscious or repressed thoughts or feelings. </a:t>
            </a:r>
          </a:p>
          <a:p>
            <a:pPr algn="l" rtl="0">
              <a:buFont typeface="Wingdings 2" pitchFamily="18" charset="2"/>
              <a:buNone/>
            </a:pPr>
            <a:endParaRPr lang="en-US" sz="2400" b="1" dirty="0" smtClean="0"/>
          </a:p>
          <a:p>
            <a:pPr algn="l" rtl="0">
              <a:buFont typeface="Wingdings 2" pitchFamily="18" charset="2"/>
              <a:buNone/>
            </a:pPr>
            <a:r>
              <a:rPr lang="en-US" sz="2400" dirty="0" smtClean="0"/>
              <a:t>* </a:t>
            </a:r>
            <a:r>
              <a:rPr lang="en-US" sz="2400" b="1" dirty="0" smtClean="0"/>
              <a:t>A Freudian slip, or </a:t>
            </a:r>
            <a:r>
              <a:rPr lang="en-US" sz="2400" b="1" dirty="0" err="1" smtClean="0"/>
              <a:t>parapraxis</a:t>
            </a:r>
            <a:r>
              <a:rPr lang="en-US" sz="2400" b="1" dirty="0" smtClean="0"/>
              <a:t>: </a:t>
            </a:r>
            <a:r>
              <a:rPr lang="en-US" sz="2400" dirty="0" smtClean="0"/>
              <a:t>is a verbal or memory mistake that is believed to be linked to the unconscious mind. These slips supposedly reveal secret thoughts and feelings that people hold. Typical examples include an individual calling their spouse by an ex's name, saying the wrong word, or even misinterpreting a written or spoken word.</a:t>
            </a:r>
            <a:endParaRPr lang="en-US" sz="2400" b="1" dirty="0" smtClean="0"/>
          </a:p>
          <a:p>
            <a:pPr>
              <a:buFont typeface="Wingdings 2" pitchFamily="18" charset="2"/>
              <a:buNone/>
            </a:pPr>
            <a:endParaRPr lang="en-US" sz="2400" dirty="0" smtClean="0"/>
          </a:p>
        </p:txBody>
      </p:sp>
      <p:sp>
        <p:nvSpPr>
          <p:cNvPr id="21507" name="Title 2"/>
          <p:cNvSpPr>
            <a:spLocks noGrp="1"/>
          </p:cNvSpPr>
          <p:nvPr>
            <p:ph type="title"/>
          </p:nvPr>
        </p:nvSpPr>
        <p:spPr>
          <a:xfrm>
            <a:off x="457200" y="0"/>
            <a:ext cx="8229600" cy="1143000"/>
          </a:xfrm>
        </p:spPr>
        <p:txBody>
          <a:bodyPr/>
          <a:lstStyle/>
          <a:p>
            <a:pPr algn="ctr"/>
            <a:r>
              <a:rPr lang="en-US" smtClean="0"/>
              <a:t>Psychoanalysis treatment </a:t>
            </a:r>
            <a:endParaRPr lang="ar-SA"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9144000" cy="5638800"/>
          </a:xfrm>
        </p:spPr>
        <p:txBody>
          <a:bodyPr>
            <a:normAutofit/>
          </a:bodyPr>
          <a:lstStyle/>
          <a:p>
            <a:pPr algn="l" rtl="0"/>
            <a:r>
              <a:rPr lang="en-US" b="1" dirty="0" smtClean="0"/>
              <a:t>Defense mechanisms: </a:t>
            </a:r>
            <a:r>
              <a:rPr lang="en-US" dirty="0" smtClean="0"/>
              <a:t>are psychological strategies that </a:t>
            </a:r>
            <a:r>
              <a:rPr lang="en-US" b="1" u="sng" dirty="0" smtClean="0"/>
              <a:t>are unconsciously </a:t>
            </a:r>
            <a:r>
              <a:rPr lang="en-US" dirty="0" smtClean="0"/>
              <a:t>used to protect a person from anxiety arising from unacceptable thoughts or feelings.</a:t>
            </a:r>
          </a:p>
          <a:p>
            <a:pPr algn="l" rtl="0">
              <a:buNone/>
            </a:pPr>
            <a:endParaRPr lang="en-US" dirty="0" smtClean="0"/>
          </a:p>
          <a:p>
            <a:pPr algn="ctr" rtl="0">
              <a:buNone/>
            </a:pPr>
            <a:r>
              <a:rPr lang="en-US" dirty="0" smtClean="0">
                <a:solidFill>
                  <a:srgbClr val="FF0000"/>
                </a:solidFill>
              </a:rPr>
              <a:t>* Why do we need Ego defense mechanisms?</a:t>
            </a:r>
          </a:p>
          <a:p>
            <a:pPr algn="l" rtl="0"/>
            <a:r>
              <a:rPr lang="en-US" dirty="0" smtClean="0"/>
              <a:t>We use defense mechanisms to protect ourselves from feelings of anxiety or guilt, which arise because we feel threatened, or because our </a:t>
            </a:r>
            <a:r>
              <a:rPr lang="en-US" u="sng" dirty="0" smtClean="0">
                <a:hlinkClick r:id="rId2"/>
              </a:rPr>
              <a:t>id or superego</a:t>
            </a:r>
            <a:r>
              <a:rPr lang="en-US" dirty="0" smtClean="0"/>
              <a:t> becomes too demanding.</a:t>
            </a:r>
          </a:p>
          <a:p>
            <a:pPr algn="l" rtl="0"/>
            <a:endParaRPr lang="ar-SA" dirty="0"/>
          </a:p>
        </p:txBody>
      </p:sp>
      <p:sp>
        <p:nvSpPr>
          <p:cNvPr id="3" name="Title 2"/>
          <p:cNvSpPr>
            <a:spLocks noGrp="1"/>
          </p:cNvSpPr>
          <p:nvPr>
            <p:ph type="title"/>
          </p:nvPr>
        </p:nvSpPr>
        <p:spPr>
          <a:xfrm>
            <a:off x="228600" y="274638"/>
            <a:ext cx="8915400" cy="868362"/>
          </a:xfrm>
        </p:spPr>
        <p:txBody>
          <a:bodyPr>
            <a:normAutofit fontScale="90000"/>
          </a:bodyPr>
          <a:lstStyle/>
          <a:p>
            <a:pPr algn="ctr"/>
            <a:r>
              <a:rPr lang="en-US" sz="3200" dirty="0" smtClean="0"/>
              <a:t>Defense Mechanisms (Ego defense Mechanisms) </a:t>
            </a:r>
            <a:endParaRPr lang="ar-SA"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533401"/>
          <a:ext cx="9143999" cy="6324600"/>
        </p:xfrm>
        <a:graphic>
          <a:graphicData uri="http://schemas.openxmlformats.org/drawingml/2006/table">
            <a:tbl>
              <a:tblPr rtl="1" firstRow="1" bandRow="1">
                <a:tableStyleId>{5C22544A-7EE6-4342-B048-85BDC9FD1C3A}</a:tableStyleId>
              </a:tblPr>
              <a:tblGrid>
                <a:gridCol w="3964838"/>
                <a:gridCol w="3024158"/>
                <a:gridCol w="2155003"/>
              </a:tblGrid>
              <a:tr h="369202">
                <a:tc>
                  <a:txBody>
                    <a:bodyPr/>
                    <a:lstStyle/>
                    <a:p>
                      <a:pPr algn="ctr" rtl="1"/>
                      <a:r>
                        <a:rPr lang="en-US" dirty="0" smtClean="0"/>
                        <a:t>Example </a:t>
                      </a:r>
                      <a:endParaRPr lang="ar-SA" dirty="0"/>
                    </a:p>
                  </a:txBody>
                  <a:tcPr/>
                </a:tc>
                <a:tc>
                  <a:txBody>
                    <a:bodyPr/>
                    <a:lstStyle/>
                    <a:p>
                      <a:pPr algn="ctr" rtl="1"/>
                      <a:r>
                        <a:rPr lang="en-US" dirty="0" smtClean="0"/>
                        <a:t>Explanation </a:t>
                      </a:r>
                      <a:endParaRPr lang="ar-SA" dirty="0"/>
                    </a:p>
                  </a:txBody>
                  <a:tcPr/>
                </a:tc>
                <a:tc>
                  <a:txBody>
                    <a:bodyPr/>
                    <a:lstStyle/>
                    <a:p>
                      <a:pPr algn="ctr" rtl="1"/>
                      <a:r>
                        <a:rPr lang="en-US" dirty="0" smtClean="0"/>
                        <a:t>Type </a:t>
                      </a:r>
                      <a:endParaRPr lang="ar-SA" dirty="0"/>
                    </a:p>
                  </a:txBody>
                  <a:tcPr/>
                </a:tc>
              </a:tr>
              <a:tr h="1691228">
                <a:tc>
                  <a:txBody>
                    <a:bodyPr/>
                    <a:lstStyle/>
                    <a:p>
                      <a:pPr algn="l" rtl="0"/>
                      <a:r>
                        <a:rPr kumimoji="0" lang="en-US" b="0" i="0" kern="1200" dirty="0" smtClean="0">
                          <a:solidFill>
                            <a:schemeClr val="dk1"/>
                          </a:solidFill>
                          <a:latin typeface="+mn-lt"/>
                          <a:ea typeface="+mn-ea"/>
                          <a:cs typeface="+mn-cs"/>
                        </a:rPr>
                        <a:t>have you ever had a really bad day at work and then gone home and taken out your frustration with family and friends?- Rather than arguing with your boss. </a:t>
                      </a:r>
                      <a:endParaRPr lang="ar-SA" dirty="0"/>
                    </a:p>
                  </a:txBody>
                  <a:tcPr/>
                </a:tc>
                <a:tc>
                  <a:txBody>
                    <a:bodyPr/>
                    <a:lstStyle/>
                    <a:p>
                      <a:pPr algn="l" rtl="0"/>
                      <a:r>
                        <a:rPr kumimoji="0" lang="en-US" b="0" i="0" kern="1200" dirty="0" smtClean="0">
                          <a:solidFill>
                            <a:schemeClr val="dk1"/>
                          </a:solidFill>
                          <a:latin typeface="+mn-lt"/>
                          <a:ea typeface="+mn-ea"/>
                          <a:cs typeface="+mn-cs"/>
                        </a:rPr>
                        <a:t>involves taking out our frustrations, feelings, and impulses on people or objects that are less threatening.</a:t>
                      </a:r>
                      <a:endParaRPr lang="ar-SA" dirty="0"/>
                    </a:p>
                  </a:txBody>
                  <a:tcPr/>
                </a:tc>
                <a:tc>
                  <a:txBody>
                    <a:bodyPr/>
                    <a:lstStyle/>
                    <a:p>
                      <a:pPr algn="l" rtl="0"/>
                      <a:r>
                        <a:rPr kumimoji="0" lang="en-US" b="0" i="0" kern="1200" dirty="0" smtClean="0">
                          <a:solidFill>
                            <a:schemeClr val="dk1"/>
                          </a:solidFill>
                          <a:latin typeface="+mn-lt"/>
                          <a:ea typeface="+mn-ea"/>
                          <a:cs typeface="+mn-cs"/>
                        </a:rPr>
                        <a:t>1. Displacement</a:t>
                      </a:r>
                      <a:endParaRPr lang="ar-SA" dirty="0"/>
                    </a:p>
                  </a:txBody>
                  <a:tcPr/>
                </a:tc>
              </a:tr>
              <a:tr h="923006">
                <a:tc>
                  <a:txBody>
                    <a:bodyPr/>
                    <a:lstStyle/>
                    <a:p>
                      <a:pPr algn="l" rtl="0"/>
                      <a:r>
                        <a:rPr kumimoji="0" lang="en-US" b="0" i="0" kern="1200" dirty="0" smtClean="0">
                          <a:solidFill>
                            <a:schemeClr val="dk1"/>
                          </a:solidFill>
                          <a:latin typeface="+mn-lt"/>
                          <a:ea typeface="+mn-ea"/>
                          <a:cs typeface="+mn-cs"/>
                        </a:rPr>
                        <a:t>People living with drug or alcohol addiction often deny that they have a problem. </a:t>
                      </a:r>
                      <a:endParaRPr lang="ar-SA" dirty="0"/>
                    </a:p>
                  </a:txBody>
                  <a:tcPr/>
                </a:tc>
                <a:tc>
                  <a:txBody>
                    <a:bodyPr/>
                    <a:lstStyle/>
                    <a:p>
                      <a:pPr algn="l" rtl="0"/>
                      <a:r>
                        <a:rPr kumimoji="0" lang="en-US" b="0" i="0" kern="1200" dirty="0" smtClean="0">
                          <a:solidFill>
                            <a:schemeClr val="dk1"/>
                          </a:solidFill>
                          <a:latin typeface="+mn-lt"/>
                          <a:ea typeface="+mn-ea"/>
                          <a:cs typeface="+mn-cs"/>
                        </a:rPr>
                        <a:t>protect the ego from things with which the person cannot cope.</a:t>
                      </a:r>
                      <a:endParaRPr lang="ar-SA" dirty="0"/>
                    </a:p>
                  </a:txBody>
                  <a:tcPr/>
                </a:tc>
                <a:tc>
                  <a:txBody>
                    <a:bodyPr/>
                    <a:lstStyle/>
                    <a:p>
                      <a:pPr algn="l" rtl="0"/>
                      <a:r>
                        <a:rPr kumimoji="0" lang="en-US" b="0" i="0" kern="1200" dirty="0" smtClean="0">
                          <a:solidFill>
                            <a:schemeClr val="dk1"/>
                          </a:solidFill>
                          <a:latin typeface="+mn-lt"/>
                          <a:ea typeface="+mn-ea"/>
                          <a:cs typeface="+mn-cs"/>
                        </a:rPr>
                        <a:t>2. Denial</a:t>
                      </a:r>
                      <a:endParaRPr lang="ar-SA" dirty="0"/>
                    </a:p>
                  </a:txBody>
                  <a:tcPr/>
                </a:tc>
              </a:tr>
              <a:tr h="923006">
                <a:tc>
                  <a:txBody>
                    <a:bodyPr/>
                    <a:lstStyle/>
                    <a:p>
                      <a:pPr algn="l" rtl="0"/>
                      <a:r>
                        <a:rPr lang="en-US" dirty="0" smtClean="0"/>
                        <a:t>Unconscious</a:t>
                      </a:r>
                      <a:r>
                        <a:rPr lang="en-US" baseline="0" dirty="0" smtClean="0"/>
                        <a:t> removal of child abuse memory. </a:t>
                      </a:r>
                      <a:endParaRPr lang="ar-SA" dirty="0"/>
                    </a:p>
                  </a:txBody>
                  <a:tcPr/>
                </a:tc>
                <a:tc>
                  <a:txBody>
                    <a:bodyPr/>
                    <a:lstStyle/>
                    <a:p>
                      <a:pPr algn="l" rtl="0"/>
                      <a:r>
                        <a:rPr kumimoji="0" lang="en-US" b="0" i="0" kern="1200" dirty="0" smtClean="0">
                          <a:solidFill>
                            <a:schemeClr val="dk1"/>
                          </a:solidFill>
                          <a:latin typeface="+mn-lt"/>
                          <a:ea typeface="+mn-ea"/>
                          <a:cs typeface="+mn-cs"/>
                        </a:rPr>
                        <a:t>un-conscious</a:t>
                      </a:r>
                      <a:r>
                        <a:rPr kumimoji="0" lang="en-US" b="0" i="0" kern="1200" baseline="0" dirty="0" smtClean="0">
                          <a:solidFill>
                            <a:schemeClr val="dk1"/>
                          </a:solidFill>
                          <a:latin typeface="+mn-lt"/>
                          <a:ea typeface="+mn-ea"/>
                          <a:cs typeface="+mn-cs"/>
                        </a:rPr>
                        <a:t> </a:t>
                      </a:r>
                      <a:r>
                        <a:rPr kumimoji="0" lang="en-US" b="0" i="0" kern="1200" dirty="0" smtClean="0">
                          <a:solidFill>
                            <a:schemeClr val="dk1"/>
                          </a:solidFill>
                          <a:latin typeface="+mn-lt"/>
                          <a:ea typeface="+mn-ea"/>
                          <a:cs typeface="+mn-cs"/>
                        </a:rPr>
                        <a:t>blocking unwanted thoughts memories and impulses.</a:t>
                      </a:r>
                      <a:endParaRPr lang="ar-SA" dirty="0"/>
                    </a:p>
                  </a:txBody>
                  <a:tcPr/>
                </a:tc>
                <a:tc>
                  <a:txBody>
                    <a:bodyPr/>
                    <a:lstStyle/>
                    <a:p>
                      <a:pPr algn="l" rtl="0"/>
                      <a:r>
                        <a:rPr lang="en-US" u="none" dirty="0" smtClean="0"/>
                        <a:t>3.</a:t>
                      </a:r>
                      <a:r>
                        <a:rPr lang="en-US" u="none" baseline="0" dirty="0" smtClean="0"/>
                        <a:t> Repression </a:t>
                      </a:r>
                      <a:endParaRPr lang="ar-SA" u="none" dirty="0"/>
                    </a:p>
                  </a:txBody>
                  <a:tcPr/>
                </a:tc>
              </a:tr>
              <a:tr h="993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conscious</a:t>
                      </a:r>
                      <a:r>
                        <a:rPr lang="en-US" baseline="0" dirty="0" smtClean="0"/>
                        <a:t> removal of child abuse memory. </a:t>
                      </a:r>
                      <a:endParaRPr lang="ar-SA" dirty="0" smtClean="0"/>
                    </a:p>
                    <a:p>
                      <a:pPr algn="l" rtl="0"/>
                      <a:endParaRPr lang="ar-S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conscious blocking unwanted thoughts memories and impulses.</a:t>
                      </a:r>
                      <a:endParaRPr lang="ar-SA" dirty="0"/>
                    </a:p>
                  </a:txBody>
                  <a:tcPr/>
                </a:tc>
                <a:tc>
                  <a:txBody>
                    <a:bodyPr/>
                    <a:lstStyle/>
                    <a:p>
                      <a:pPr algn="l" rtl="0"/>
                      <a:r>
                        <a:rPr lang="en-US" dirty="0" smtClean="0"/>
                        <a:t>4. Suppression</a:t>
                      </a:r>
                      <a:endParaRPr lang="ar-SA" dirty="0"/>
                    </a:p>
                  </a:txBody>
                  <a:tcPr/>
                </a:tc>
              </a:tr>
              <a:tr h="1424192">
                <a:tc>
                  <a:txBody>
                    <a:bodyPr/>
                    <a:lstStyle/>
                    <a:p>
                      <a:pPr algn="l" rtl="0"/>
                      <a:r>
                        <a:rPr kumimoji="0" lang="en-US" b="0" i="0" kern="1200" dirty="0" smtClean="0">
                          <a:solidFill>
                            <a:schemeClr val="dk1"/>
                          </a:solidFill>
                          <a:latin typeface="+mn-lt"/>
                          <a:ea typeface="+mn-ea"/>
                          <a:cs typeface="+mn-cs"/>
                        </a:rPr>
                        <a:t>if you have a strong dislike for someone, you might instead believe that they do not like you.</a:t>
                      </a:r>
                      <a:endParaRPr lang="ar-SA" dirty="0"/>
                    </a:p>
                  </a:txBody>
                  <a:tcPr/>
                </a:tc>
                <a:tc>
                  <a:txBody>
                    <a:bodyPr/>
                    <a:lstStyle/>
                    <a:p>
                      <a:pPr algn="l" rtl="0"/>
                      <a:r>
                        <a:rPr kumimoji="0" lang="en-US" b="0" i="0" kern="1200" dirty="0" smtClean="0">
                          <a:solidFill>
                            <a:schemeClr val="dk1"/>
                          </a:solidFill>
                          <a:latin typeface="+mn-lt"/>
                          <a:ea typeface="+mn-ea"/>
                          <a:cs typeface="+mn-cs"/>
                        </a:rPr>
                        <a:t>taking your own unacceptable qualities or feelings and ascribing them to other people.</a:t>
                      </a:r>
                      <a:endParaRPr lang="ar-SA" dirty="0"/>
                    </a:p>
                  </a:txBody>
                  <a:tcPr/>
                </a:tc>
                <a:tc>
                  <a:txBody>
                    <a:bodyPr/>
                    <a:lstStyle/>
                    <a:p>
                      <a:pPr algn="l" rtl="0"/>
                      <a:r>
                        <a:rPr lang="en-US" dirty="0" smtClean="0"/>
                        <a:t>5. </a:t>
                      </a:r>
                      <a:r>
                        <a:rPr kumimoji="0" lang="en-US" b="0" i="0" kern="1200" dirty="0" smtClean="0">
                          <a:solidFill>
                            <a:schemeClr val="dk1"/>
                          </a:solidFill>
                          <a:latin typeface="+mn-lt"/>
                          <a:ea typeface="+mn-ea"/>
                          <a:cs typeface="+mn-cs"/>
                        </a:rPr>
                        <a:t>Projection</a:t>
                      </a:r>
                      <a:endParaRPr lang="ar-SA" dirty="0"/>
                    </a:p>
                  </a:txBody>
                  <a:tcPr/>
                </a:tc>
              </a:tr>
            </a:tbl>
          </a:graphicData>
        </a:graphic>
      </p:graphicFrame>
      <p:sp>
        <p:nvSpPr>
          <p:cNvPr id="3" name="Title 2"/>
          <p:cNvSpPr>
            <a:spLocks noGrp="1"/>
          </p:cNvSpPr>
          <p:nvPr>
            <p:ph type="title"/>
          </p:nvPr>
        </p:nvSpPr>
        <p:spPr>
          <a:xfrm>
            <a:off x="381000" y="152400"/>
            <a:ext cx="8229600" cy="304800"/>
          </a:xfrm>
        </p:spPr>
        <p:txBody>
          <a:bodyPr>
            <a:noAutofit/>
          </a:bodyPr>
          <a:lstStyle/>
          <a:p>
            <a:pPr algn="ctr" rtl="0"/>
            <a:r>
              <a:rPr lang="en-US" sz="2400" dirty="0" smtClean="0"/>
              <a:t>The most Common Defense mechanisms </a:t>
            </a:r>
            <a:endParaRPr lang="ar-SA"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533401"/>
          <a:ext cx="9143999" cy="6736079"/>
        </p:xfrm>
        <a:graphic>
          <a:graphicData uri="http://schemas.openxmlformats.org/drawingml/2006/table">
            <a:tbl>
              <a:tblPr rtl="1" firstRow="1" bandRow="1">
                <a:tableStyleId>{5C22544A-7EE6-4342-B048-85BDC9FD1C3A}</a:tableStyleId>
              </a:tblPr>
              <a:tblGrid>
                <a:gridCol w="3964838"/>
                <a:gridCol w="3024158"/>
                <a:gridCol w="2155003"/>
              </a:tblGrid>
              <a:tr h="369202">
                <a:tc>
                  <a:txBody>
                    <a:bodyPr/>
                    <a:lstStyle/>
                    <a:p>
                      <a:pPr algn="ctr" rtl="1"/>
                      <a:r>
                        <a:rPr lang="en-US" dirty="0" smtClean="0"/>
                        <a:t>Example </a:t>
                      </a:r>
                      <a:endParaRPr lang="ar-SA" dirty="0"/>
                    </a:p>
                  </a:txBody>
                  <a:tcPr/>
                </a:tc>
                <a:tc>
                  <a:txBody>
                    <a:bodyPr/>
                    <a:lstStyle/>
                    <a:p>
                      <a:pPr algn="ctr" rtl="1"/>
                      <a:r>
                        <a:rPr lang="en-US" dirty="0" smtClean="0"/>
                        <a:t>Explanation </a:t>
                      </a:r>
                      <a:endParaRPr lang="ar-SA" dirty="0"/>
                    </a:p>
                  </a:txBody>
                  <a:tcPr/>
                </a:tc>
                <a:tc>
                  <a:txBody>
                    <a:bodyPr/>
                    <a:lstStyle/>
                    <a:p>
                      <a:pPr algn="ctr" rtl="1"/>
                      <a:r>
                        <a:rPr lang="en-US" dirty="0" smtClean="0"/>
                        <a:t>Type </a:t>
                      </a:r>
                      <a:endParaRPr lang="ar-SA" dirty="0"/>
                    </a:p>
                  </a:txBody>
                  <a:tcPr/>
                </a:tc>
              </a:tr>
              <a:tr h="1691228">
                <a:tc>
                  <a:txBody>
                    <a:bodyPr/>
                    <a:lstStyle/>
                    <a:p>
                      <a:pPr algn="l" rtl="0"/>
                      <a:r>
                        <a:rPr kumimoji="0" lang="en-US" b="0" i="0" kern="1200" dirty="0" smtClean="0">
                          <a:solidFill>
                            <a:schemeClr val="dk1"/>
                          </a:solidFill>
                          <a:latin typeface="+mn-lt"/>
                          <a:ea typeface="+mn-ea"/>
                          <a:cs typeface="+mn-cs"/>
                        </a:rPr>
                        <a:t>person who is turned down for a date might rationalize the situation by saying they were not attracted to the other person anyway.</a:t>
                      </a:r>
                      <a:endParaRPr lang="ar-SA" dirty="0"/>
                    </a:p>
                  </a:txBody>
                  <a:tcPr/>
                </a:tc>
                <a:tc>
                  <a:txBody>
                    <a:bodyPr/>
                    <a:lstStyle/>
                    <a:p>
                      <a:pPr algn="l" rtl="0"/>
                      <a:r>
                        <a:rPr kumimoji="0" lang="en-US" b="0" i="0" kern="1200" dirty="0" smtClean="0">
                          <a:solidFill>
                            <a:schemeClr val="dk1"/>
                          </a:solidFill>
                          <a:latin typeface="+mn-lt"/>
                          <a:ea typeface="+mn-ea"/>
                          <a:cs typeface="+mn-cs"/>
                        </a:rPr>
                        <a:t>involves explaining an unacceptable behavior or feeling in a rational or logical manner, avoiding the true reasons for the behavior.</a:t>
                      </a:r>
                      <a:endParaRPr lang="ar-SA" dirty="0"/>
                    </a:p>
                  </a:txBody>
                  <a:tcPr/>
                </a:tc>
                <a:tc>
                  <a:txBody>
                    <a:bodyPr/>
                    <a:lstStyle/>
                    <a:p>
                      <a:pPr algn="l" rtl="0"/>
                      <a:r>
                        <a:rPr kumimoji="0" lang="en-US" b="0" i="0" kern="1200" dirty="0" smtClean="0">
                          <a:solidFill>
                            <a:schemeClr val="dk1"/>
                          </a:solidFill>
                          <a:latin typeface="+mn-lt"/>
                          <a:ea typeface="+mn-ea"/>
                          <a:cs typeface="+mn-cs"/>
                        </a:rPr>
                        <a:t>6. Rationalization</a:t>
                      </a:r>
                      <a:endParaRPr lang="ar-SA" dirty="0"/>
                    </a:p>
                  </a:txBody>
                  <a:tcPr/>
                </a:tc>
              </a:tr>
              <a:tr h="789037">
                <a:tc>
                  <a:txBody>
                    <a:bodyPr/>
                    <a:lstStyle/>
                    <a:p>
                      <a:pPr algn="l" rtl="0"/>
                      <a:r>
                        <a:rPr kumimoji="0" lang="en-US" b="0" i="0" kern="1200" dirty="0" smtClean="0">
                          <a:solidFill>
                            <a:schemeClr val="dk1"/>
                          </a:solidFill>
                          <a:latin typeface="+mn-lt"/>
                          <a:ea typeface="+mn-ea"/>
                          <a:cs typeface="+mn-cs"/>
                        </a:rPr>
                        <a:t>might cry or sulk upon hearing unpleasant news.</a:t>
                      </a:r>
                      <a:endParaRPr lang="ar-SA" dirty="0"/>
                    </a:p>
                  </a:txBody>
                  <a:tcPr/>
                </a:tc>
                <a:tc>
                  <a:txBody>
                    <a:bodyPr/>
                    <a:lstStyle/>
                    <a:p>
                      <a:pPr algn="l" rtl="0"/>
                      <a:r>
                        <a:rPr lang="en-US" dirty="0" smtClean="0"/>
                        <a:t>returning to an earlier</a:t>
                      </a:r>
                      <a:r>
                        <a:rPr lang="en-US" baseline="0" dirty="0" smtClean="0"/>
                        <a:t> stage of development. </a:t>
                      </a:r>
                      <a:endParaRPr lang="ar-SA" dirty="0"/>
                    </a:p>
                  </a:txBody>
                  <a:tcPr/>
                </a:tc>
                <a:tc>
                  <a:txBody>
                    <a:bodyPr/>
                    <a:lstStyle/>
                    <a:p>
                      <a:pPr algn="l" rtl="0"/>
                      <a:r>
                        <a:rPr lang="en-US" dirty="0" smtClean="0"/>
                        <a:t>7. Regression </a:t>
                      </a:r>
                      <a:endParaRPr lang="ar-SA" dirty="0"/>
                    </a:p>
                  </a:txBody>
                  <a:tcPr/>
                </a:tc>
              </a:tr>
              <a:tr h="923006">
                <a:tc>
                  <a:txBody>
                    <a:bodyPr/>
                    <a:lstStyle/>
                    <a:p>
                      <a:pPr algn="l" rtl="0"/>
                      <a:r>
                        <a:rPr kumimoji="0" lang="en-US" b="0" i="0" kern="1200" dirty="0" smtClean="0">
                          <a:solidFill>
                            <a:schemeClr val="dk1"/>
                          </a:solidFill>
                          <a:latin typeface="+mn-lt"/>
                          <a:ea typeface="+mn-ea"/>
                          <a:cs typeface="+mn-cs"/>
                        </a:rPr>
                        <a:t>treating someone you strongly dislike in an excessively friendly manner in order to hide your true feelings. </a:t>
                      </a:r>
                      <a:endParaRPr lang="ar-SA" dirty="0"/>
                    </a:p>
                  </a:txBody>
                  <a:tcPr/>
                </a:tc>
                <a:tc>
                  <a:txBody>
                    <a:bodyPr/>
                    <a:lstStyle/>
                    <a:p>
                      <a:pPr algn="l" rtl="0"/>
                      <a:r>
                        <a:rPr kumimoji="0" lang="en-US" b="0" i="0" kern="1200" dirty="0" smtClean="0">
                          <a:solidFill>
                            <a:schemeClr val="dk1"/>
                          </a:solidFill>
                          <a:latin typeface="+mn-lt"/>
                          <a:ea typeface="+mn-ea"/>
                          <a:cs typeface="+mn-cs"/>
                        </a:rPr>
                        <a:t>reduces anxiety by taking up the opposite feeling, impulse, or behavior</a:t>
                      </a:r>
                      <a:endParaRPr lang="ar-SA" dirty="0"/>
                    </a:p>
                  </a:txBody>
                  <a:tcPr/>
                </a:tc>
                <a:tc>
                  <a:txBody>
                    <a:bodyPr/>
                    <a:lstStyle/>
                    <a:p>
                      <a:pPr algn="l" rtl="0"/>
                      <a:r>
                        <a:rPr lang="en-US" u="none" dirty="0" smtClean="0"/>
                        <a:t>8. </a:t>
                      </a:r>
                      <a:r>
                        <a:rPr kumimoji="0" lang="en-US" b="0" i="0" kern="1200" dirty="0" smtClean="0">
                          <a:solidFill>
                            <a:schemeClr val="dk1"/>
                          </a:solidFill>
                          <a:latin typeface="+mn-lt"/>
                          <a:ea typeface="+mn-ea"/>
                          <a:cs typeface="+mn-cs"/>
                        </a:rPr>
                        <a:t>Reaction Formation</a:t>
                      </a:r>
                      <a:endParaRPr lang="ar-SA" u="none" dirty="0"/>
                    </a:p>
                  </a:txBody>
                  <a:tcPr/>
                </a:tc>
              </a:tr>
              <a:tr h="993966">
                <a:tc>
                  <a:txBody>
                    <a:bodyPr/>
                    <a:lstStyle/>
                    <a:p>
                      <a:pPr algn="l" rtl="0"/>
                      <a:r>
                        <a:rPr kumimoji="0" lang="en-US" b="0" i="0" kern="1200" dirty="0" smtClean="0">
                          <a:solidFill>
                            <a:schemeClr val="dk1"/>
                          </a:solidFill>
                          <a:latin typeface="+mn-lt"/>
                          <a:ea typeface="+mn-ea"/>
                          <a:cs typeface="+mn-cs"/>
                        </a:rPr>
                        <a:t>instead of telling someone you are angry with them, you might yell at them or throw something against the wall. </a:t>
                      </a:r>
                      <a:endParaRPr lang="ar-S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engaging in actions rather than acknowledging and bearing certain feelings. </a:t>
                      </a:r>
                      <a:endParaRPr lang="ar-SA" dirty="0"/>
                    </a:p>
                  </a:txBody>
                  <a:tcPr/>
                </a:tc>
                <a:tc>
                  <a:txBody>
                    <a:bodyPr/>
                    <a:lstStyle/>
                    <a:p>
                      <a:pPr algn="l" rtl="0"/>
                      <a:r>
                        <a:rPr lang="en-US" dirty="0" smtClean="0"/>
                        <a:t>9. </a:t>
                      </a:r>
                      <a:r>
                        <a:rPr kumimoji="0" lang="en-US" b="0" i="0" kern="1200" dirty="0" smtClean="0">
                          <a:solidFill>
                            <a:schemeClr val="dk1"/>
                          </a:solidFill>
                          <a:latin typeface="+mn-lt"/>
                          <a:ea typeface="+mn-ea"/>
                          <a:cs typeface="+mn-cs"/>
                        </a:rPr>
                        <a:t>Acting out</a:t>
                      </a:r>
                      <a:endParaRPr lang="ar-SA" b="0" dirty="0"/>
                    </a:p>
                  </a:txBody>
                  <a:tcPr/>
                </a:tc>
              </a:tr>
              <a:tr h="1424192">
                <a:tc>
                  <a:txBody>
                    <a:bodyPr/>
                    <a:lstStyle/>
                    <a:p>
                      <a:pPr algn="l" rtl="0"/>
                      <a:r>
                        <a:rPr kumimoji="0" lang="en-US" b="0" i="0" kern="1200" dirty="0" smtClean="0">
                          <a:solidFill>
                            <a:schemeClr val="dk1"/>
                          </a:solidFill>
                          <a:latin typeface="+mn-lt"/>
                          <a:ea typeface="+mn-ea"/>
                          <a:cs typeface="+mn-cs"/>
                        </a:rPr>
                        <a:t>rather than discuss a problem with someone, you might simply start avoiding them altogether so you don't have to deal with the issue.</a:t>
                      </a:r>
                      <a:endParaRPr lang="ar-SA" dirty="0"/>
                    </a:p>
                  </a:txBody>
                  <a:tcPr/>
                </a:tc>
                <a:tc>
                  <a:txBody>
                    <a:bodyPr/>
                    <a:lstStyle/>
                    <a:p>
                      <a:pPr algn="l" rtl="0"/>
                      <a:r>
                        <a:rPr kumimoji="0" lang="en-US" b="0" i="0" kern="1200" dirty="0" smtClean="0">
                          <a:solidFill>
                            <a:schemeClr val="dk1"/>
                          </a:solidFill>
                          <a:latin typeface="+mn-lt"/>
                          <a:ea typeface="+mn-ea"/>
                          <a:cs typeface="+mn-cs"/>
                        </a:rPr>
                        <a:t>Refusing to deal with or encounter unpleasant objects or situations. </a:t>
                      </a:r>
                      <a:endParaRPr lang="ar-SA" dirty="0"/>
                    </a:p>
                  </a:txBody>
                  <a:tcPr/>
                </a:tc>
                <a:tc>
                  <a:txBody>
                    <a:bodyPr/>
                    <a:lstStyle/>
                    <a:p>
                      <a:pPr algn="l" rtl="0"/>
                      <a:r>
                        <a:rPr lang="en-US" dirty="0" smtClean="0"/>
                        <a:t>10. Avoidance</a:t>
                      </a:r>
                      <a:endParaRPr lang="ar-SA" dirty="0"/>
                    </a:p>
                  </a:txBody>
                  <a:tcPr/>
                </a:tc>
              </a:tr>
            </a:tbl>
          </a:graphicData>
        </a:graphic>
      </p:graphicFrame>
      <p:sp>
        <p:nvSpPr>
          <p:cNvPr id="3" name="Title 2"/>
          <p:cNvSpPr>
            <a:spLocks noGrp="1"/>
          </p:cNvSpPr>
          <p:nvPr>
            <p:ph type="title"/>
          </p:nvPr>
        </p:nvSpPr>
        <p:spPr>
          <a:xfrm>
            <a:off x="381000" y="152400"/>
            <a:ext cx="8229600" cy="304800"/>
          </a:xfrm>
        </p:spPr>
        <p:txBody>
          <a:bodyPr>
            <a:noAutofit/>
          </a:bodyPr>
          <a:lstStyle/>
          <a:p>
            <a:pPr algn="ctr" rtl="0"/>
            <a:r>
              <a:rPr lang="en-US" sz="2400" dirty="0" smtClean="0"/>
              <a:t>The most Common Defense mechanisms </a:t>
            </a:r>
            <a:endParaRPr lang="ar-SA"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533401"/>
          <a:ext cx="9143999" cy="6168995"/>
        </p:xfrm>
        <a:graphic>
          <a:graphicData uri="http://schemas.openxmlformats.org/drawingml/2006/table">
            <a:tbl>
              <a:tblPr rtl="1" firstRow="1" bandRow="1">
                <a:tableStyleId>{5C22544A-7EE6-4342-B048-85BDC9FD1C3A}</a:tableStyleId>
              </a:tblPr>
              <a:tblGrid>
                <a:gridCol w="3964838"/>
                <a:gridCol w="2849620"/>
                <a:gridCol w="2329541"/>
              </a:tblGrid>
              <a:tr h="304799">
                <a:tc>
                  <a:txBody>
                    <a:bodyPr/>
                    <a:lstStyle/>
                    <a:p>
                      <a:pPr algn="ctr" rtl="1"/>
                      <a:r>
                        <a:rPr lang="en-US" dirty="0" smtClean="0"/>
                        <a:t>Example </a:t>
                      </a:r>
                      <a:endParaRPr lang="ar-SA" dirty="0"/>
                    </a:p>
                  </a:txBody>
                  <a:tcPr/>
                </a:tc>
                <a:tc>
                  <a:txBody>
                    <a:bodyPr/>
                    <a:lstStyle/>
                    <a:p>
                      <a:pPr algn="ctr" rtl="1"/>
                      <a:r>
                        <a:rPr lang="en-US" dirty="0" smtClean="0"/>
                        <a:t>Explanation </a:t>
                      </a:r>
                      <a:endParaRPr lang="ar-SA" dirty="0"/>
                    </a:p>
                  </a:txBody>
                  <a:tcPr/>
                </a:tc>
                <a:tc>
                  <a:txBody>
                    <a:bodyPr/>
                    <a:lstStyle/>
                    <a:p>
                      <a:pPr algn="ctr" rtl="1"/>
                      <a:r>
                        <a:rPr lang="en-US" dirty="0" smtClean="0"/>
                        <a:t>Type </a:t>
                      </a:r>
                      <a:endParaRPr lang="ar-SA" dirty="0"/>
                    </a:p>
                  </a:txBody>
                  <a:tcPr/>
                </a:tc>
              </a:tr>
              <a:tr h="1078597">
                <a:tc>
                  <a:txBody>
                    <a:bodyPr/>
                    <a:lstStyle/>
                    <a:p>
                      <a:pPr algn="l" rtl="0"/>
                      <a:r>
                        <a:rPr kumimoji="0" lang="en-US" b="0" i="0" kern="1200" dirty="0" smtClean="0">
                          <a:solidFill>
                            <a:schemeClr val="dk1"/>
                          </a:solidFill>
                          <a:latin typeface="+mn-lt"/>
                          <a:ea typeface="+mn-ea"/>
                          <a:cs typeface="+mn-cs"/>
                        </a:rPr>
                        <a:t>someone who feels insecure academically might compensate by excelling in athletics. </a:t>
                      </a:r>
                      <a:endParaRPr lang="ar-SA" dirty="0"/>
                    </a:p>
                  </a:txBody>
                  <a:tcPr/>
                </a:tc>
                <a:tc>
                  <a:txBody>
                    <a:bodyPr/>
                    <a:lstStyle/>
                    <a:p>
                      <a:pPr algn="l" rtl="0"/>
                      <a:r>
                        <a:rPr kumimoji="0" lang="en-US" b="0" i="0" kern="1200" dirty="0" smtClean="0">
                          <a:solidFill>
                            <a:schemeClr val="dk1"/>
                          </a:solidFill>
                          <a:latin typeface="+mn-lt"/>
                          <a:ea typeface="+mn-ea"/>
                          <a:cs typeface="+mn-cs"/>
                        </a:rPr>
                        <a:t>Overachieving in one area to compensate for failures in another.</a:t>
                      </a:r>
                      <a:endParaRPr lang="ar-SA" dirty="0"/>
                    </a:p>
                  </a:txBody>
                  <a:tcPr/>
                </a:tc>
                <a:tc>
                  <a:txBody>
                    <a:bodyPr/>
                    <a:lstStyle/>
                    <a:p>
                      <a:pPr algn="l" rtl="0"/>
                      <a:r>
                        <a:rPr lang="en-US" dirty="0" smtClean="0"/>
                        <a:t>11. Compensation </a:t>
                      </a:r>
                      <a:endParaRPr lang="ar-SA" dirty="0"/>
                    </a:p>
                  </a:txBody>
                  <a:tcPr/>
                </a:tc>
              </a:tr>
              <a:tr h="923006">
                <a:tc>
                  <a:txBody>
                    <a:bodyPr/>
                    <a:lstStyle/>
                    <a:p>
                      <a:pPr algn="l" rtl="0"/>
                      <a:r>
                        <a:rPr kumimoji="0" lang="en-US" b="0" i="0" kern="1200" dirty="0" smtClean="0">
                          <a:solidFill>
                            <a:schemeClr val="dk1"/>
                          </a:solidFill>
                          <a:latin typeface="+mn-lt"/>
                          <a:ea typeface="+mn-ea"/>
                          <a:cs typeface="+mn-cs"/>
                        </a:rPr>
                        <a:t>cracking a joke in a stressful or traumatic situation.</a:t>
                      </a:r>
                      <a:endParaRPr lang="ar-SA" dirty="0"/>
                    </a:p>
                  </a:txBody>
                  <a:tcPr/>
                </a:tc>
                <a:tc>
                  <a:txBody>
                    <a:bodyPr/>
                    <a:lstStyle/>
                    <a:p>
                      <a:pPr algn="l" rtl="0"/>
                      <a:r>
                        <a:rPr kumimoji="0" lang="en-US" b="0" i="0" kern="1200" dirty="0" smtClean="0">
                          <a:solidFill>
                            <a:schemeClr val="dk1"/>
                          </a:solidFill>
                          <a:latin typeface="+mn-lt"/>
                          <a:ea typeface="+mn-ea"/>
                          <a:cs typeface="+mn-cs"/>
                        </a:rPr>
                        <a:t>Pointing out the funny or ironic aspects of a situation</a:t>
                      </a:r>
                      <a:endParaRPr lang="ar-SA" dirty="0"/>
                    </a:p>
                  </a:txBody>
                  <a:tcPr/>
                </a:tc>
                <a:tc>
                  <a:txBody>
                    <a:bodyPr/>
                    <a:lstStyle/>
                    <a:p>
                      <a:pPr algn="l" rtl="0"/>
                      <a:r>
                        <a:rPr lang="en-US" dirty="0" smtClean="0"/>
                        <a:t>12. </a:t>
                      </a:r>
                      <a:r>
                        <a:rPr kumimoji="0" lang="en-US" b="0" i="0" kern="1200" dirty="0" smtClean="0">
                          <a:solidFill>
                            <a:schemeClr val="dk1"/>
                          </a:solidFill>
                          <a:latin typeface="+mn-lt"/>
                          <a:ea typeface="+mn-ea"/>
                          <a:cs typeface="+mn-cs"/>
                        </a:rPr>
                        <a:t>Humor</a:t>
                      </a:r>
                      <a:endParaRPr lang="ar-SA" b="0" dirty="0"/>
                    </a:p>
                  </a:txBody>
                  <a:tcPr/>
                </a:tc>
              </a:tr>
              <a:tr h="923006">
                <a:tc>
                  <a:txBody>
                    <a:bodyPr/>
                    <a:lstStyle/>
                    <a:p>
                      <a:pPr algn="l" rtl="0"/>
                      <a:r>
                        <a:rPr kumimoji="0" lang="en-US" b="0" i="0" kern="1200" dirty="0" smtClean="0">
                          <a:solidFill>
                            <a:schemeClr val="dk1"/>
                          </a:solidFill>
                          <a:latin typeface="+mn-lt"/>
                          <a:ea typeface="+mn-ea"/>
                          <a:cs typeface="+mn-cs"/>
                        </a:rPr>
                        <a:t>Instead of telling someone that you are upset, for example, you might give them the silent treatment.</a:t>
                      </a:r>
                      <a:endParaRPr lang="ar-SA" dirty="0"/>
                    </a:p>
                  </a:txBody>
                  <a:tcPr/>
                </a:tc>
                <a:tc>
                  <a:txBody>
                    <a:bodyPr/>
                    <a:lstStyle/>
                    <a:p>
                      <a:pPr algn="l" rtl="0"/>
                      <a:r>
                        <a:rPr kumimoji="0" lang="en-US" b="0" i="0" kern="1200" dirty="0" smtClean="0">
                          <a:solidFill>
                            <a:schemeClr val="dk1"/>
                          </a:solidFill>
                          <a:latin typeface="+mn-lt"/>
                          <a:ea typeface="+mn-ea"/>
                          <a:cs typeface="+mn-cs"/>
                        </a:rPr>
                        <a:t>Indirectly expressing anger. Instead of telling someone that you are upset.</a:t>
                      </a:r>
                      <a:endParaRPr lang="ar-SA" dirty="0"/>
                    </a:p>
                  </a:txBody>
                  <a:tcPr/>
                </a:tc>
                <a:tc>
                  <a:txBody>
                    <a:bodyPr/>
                    <a:lstStyle/>
                    <a:p>
                      <a:pPr algn="l" rtl="0"/>
                      <a:r>
                        <a:rPr kumimoji="0" lang="en-US" b="0" i="0" u="none" strike="noStrike" kern="1200" dirty="0" smtClean="0">
                          <a:solidFill>
                            <a:schemeClr val="dk1"/>
                          </a:solidFill>
                          <a:latin typeface="+mn-lt"/>
                          <a:ea typeface="+mn-ea"/>
                          <a:cs typeface="+mn-cs"/>
                        </a:rPr>
                        <a:t>13.</a:t>
                      </a:r>
                      <a:r>
                        <a:rPr kumimoji="0" lang="en-US" b="0" i="0" u="none" strike="noStrike" kern="1200" baseline="0" dirty="0" smtClean="0">
                          <a:solidFill>
                            <a:schemeClr val="dk1"/>
                          </a:solidFill>
                          <a:latin typeface="+mn-lt"/>
                          <a:ea typeface="+mn-ea"/>
                          <a:cs typeface="+mn-cs"/>
                        </a:rPr>
                        <a:t> Passive -aggression</a:t>
                      </a:r>
                      <a:endParaRPr lang="ar-SA" b="0" u="none" dirty="0"/>
                    </a:p>
                  </a:txBody>
                  <a:tcPr/>
                </a:tc>
              </a:tr>
              <a:tr h="993966">
                <a:tc>
                  <a:txBody>
                    <a:bodyPr/>
                    <a:lstStyle/>
                    <a:p>
                      <a:pPr algn="l" rtl="0"/>
                      <a:r>
                        <a:rPr lang="en-US" dirty="0" smtClean="0"/>
                        <a:t>Student</a:t>
                      </a:r>
                      <a:r>
                        <a:rPr lang="en-US" baseline="0" dirty="0" smtClean="0"/>
                        <a:t>s????</a:t>
                      </a:r>
                      <a:endParaRPr lang="ar-S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Forecasting future danger in small steps</a:t>
                      </a:r>
                      <a:r>
                        <a:rPr lang="en-US" baseline="0" dirty="0" smtClean="0"/>
                        <a:t> to cope with the danger gradually </a:t>
                      </a:r>
                      <a:endParaRPr lang="ar-SA" dirty="0"/>
                    </a:p>
                  </a:txBody>
                  <a:tcPr/>
                </a:tc>
                <a:tc>
                  <a:txBody>
                    <a:bodyPr/>
                    <a:lstStyle/>
                    <a:p>
                      <a:pPr algn="l" rtl="0"/>
                      <a:r>
                        <a:rPr lang="en-US" b="0" dirty="0" smtClean="0"/>
                        <a:t>14. Anticipation </a:t>
                      </a:r>
                      <a:endParaRPr lang="ar-SA" b="0" dirty="0"/>
                    </a:p>
                  </a:txBody>
                  <a:tcPr/>
                </a:tc>
              </a:tr>
              <a:tr h="1424192">
                <a:tc>
                  <a:txBody>
                    <a:bodyPr/>
                    <a:lstStyle/>
                    <a:p>
                      <a:pPr algn="l" rtl="0"/>
                      <a:r>
                        <a:rPr lang="en-US" dirty="0" smtClean="0"/>
                        <a:t>Students????</a:t>
                      </a:r>
                      <a:endParaRPr lang="ar-SA" dirty="0"/>
                    </a:p>
                  </a:txBody>
                  <a:tcPr/>
                </a:tc>
                <a:tc>
                  <a:txBody>
                    <a:bodyPr/>
                    <a:lstStyle/>
                    <a:p>
                      <a:pPr algn="l" rtl="0"/>
                      <a:r>
                        <a:rPr lang="en-US" dirty="0" smtClean="0"/>
                        <a:t>Taking on the characteristics</a:t>
                      </a:r>
                      <a:r>
                        <a:rPr lang="en-US" baseline="0" dirty="0" smtClean="0"/>
                        <a:t> of some one viewed as a successful. </a:t>
                      </a:r>
                      <a:endParaRPr lang="ar-SA" dirty="0"/>
                    </a:p>
                  </a:txBody>
                  <a:tcPr/>
                </a:tc>
                <a:tc>
                  <a:txBody>
                    <a:bodyPr/>
                    <a:lstStyle/>
                    <a:p>
                      <a:pPr algn="l" rtl="0"/>
                      <a:r>
                        <a:rPr lang="en-US" dirty="0" smtClean="0"/>
                        <a:t>15. Identification</a:t>
                      </a:r>
                      <a:endParaRPr lang="ar-SA" dirty="0"/>
                    </a:p>
                  </a:txBody>
                  <a:tcPr/>
                </a:tc>
              </a:tr>
            </a:tbl>
          </a:graphicData>
        </a:graphic>
      </p:graphicFrame>
      <p:sp>
        <p:nvSpPr>
          <p:cNvPr id="3" name="Title 2"/>
          <p:cNvSpPr>
            <a:spLocks noGrp="1"/>
          </p:cNvSpPr>
          <p:nvPr>
            <p:ph type="title"/>
          </p:nvPr>
        </p:nvSpPr>
        <p:spPr>
          <a:xfrm>
            <a:off x="381000" y="152400"/>
            <a:ext cx="8229600" cy="304800"/>
          </a:xfrm>
        </p:spPr>
        <p:txBody>
          <a:bodyPr>
            <a:noAutofit/>
          </a:bodyPr>
          <a:lstStyle/>
          <a:p>
            <a:pPr algn="ctr" rtl="0"/>
            <a:r>
              <a:rPr lang="en-US" sz="2400" dirty="0" smtClean="0"/>
              <a:t>The most Common Defense mechanisms </a:t>
            </a:r>
            <a:endParaRPr lang="ar-SA"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5029200"/>
          </a:xfrm>
        </p:spPr>
        <p:txBody>
          <a:bodyPr/>
          <a:lstStyle/>
          <a:p>
            <a:pPr marL="566928" indent="-457200" algn="l" rtl="0">
              <a:buNone/>
            </a:pPr>
            <a:r>
              <a:rPr lang="en-US" sz="2400" dirty="0" smtClean="0"/>
              <a:t>* Freud proposed that children progress through five </a:t>
            </a:r>
          </a:p>
          <a:p>
            <a:pPr marL="566928" indent="-457200" algn="l" rtl="0">
              <a:buNone/>
            </a:pPr>
            <a:r>
              <a:rPr lang="en-US" sz="2400" dirty="0" smtClean="0"/>
              <a:t>  stages of psychosexual development that are the </a:t>
            </a:r>
          </a:p>
          <a:p>
            <a:pPr marL="566928" indent="-457200" algn="l" rtl="0">
              <a:buNone/>
            </a:pPr>
            <a:r>
              <a:rPr lang="en-US" sz="2400" dirty="0" smtClean="0"/>
              <a:t>  driving force of human behaviors. </a:t>
            </a:r>
          </a:p>
          <a:p>
            <a:pPr marL="566928" indent="-457200" algn="l" rtl="0">
              <a:buNone/>
            </a:pPr>
            <a:endParaRPr lang="en-US" sz="2400" dirty="0" smtClean="0"/>
          </a:p>
          <a:p>
            <a:pPr marL="566928" indent="-457200" algn="l" rtl="0">
              <a:buNone/>
            </a:pPr>
            <a:r>
              <a:rPr lang="en-US" sz="2400" dirty="0" smtClean="0"/>
              <a:t>* Psychopathology results when a person has difficulty</a:t>
            </a:r>
          </a:p>
          <a:p>
            <a:pPr marL="566928" indent="-457200" algn="l" rtl="0">
              <a:buNone/>
            </a:pPr>
            <a:r>
              <a:rPr lang="en-US" sz="2400" dirty="0" smtClean="0"/>
              <a:t>  making the transition from one stage to the next or  </a:t>
            </a:r>
          </a:p>
          <a:p>
            <a:pPr marL="566928" indent="-457200" algn="l" rtl="0">
              <a:buNone/>
            </a:pPr>
            <a:r>
              <a:rPr lang="en-US" sz="2400" dirty="0" smtClean="0"/>
              <a:t>  when a person remains stalled at a particular stage or</a:t>
            </a:r>
          </a:p>
          <a:p>
            <a:pPr marL="566928" indent="-457200" algn="l" rtl="0">
              <a:buNone/>
            </a:pPr>
            <a:r>
              <a:rPr lang="en-US" sz="2400" dirty="0" smtClean="0"/>
              <a:t>  regresses to an earlier stage.</a:t>
            </a:r>
          </a:p>
        </p:txBody>
      </p:sp>
      <p:sp>
        <p:nvSpPr>
          <p:cNvPr id="3" name="Title 2"/>
          <p:cNvSpPr>
            <a:spLocks noGrp="1"/>
          </p:cNvSpPr>
          <p:nvPr>
            <p:ph type="title"/>
          </p:nvPr>
        </p:nvSpPr>
        <p:spPr>
          <a:xfrm>
            <a:off x="228600" y="274638"/>
            <a:ext cx="8610600" cy="944562"/>
          </a:xfrm>
        </p:spPr>
        <p:txBody>
          <a:bodyPr>
            <a:normAutofit fontScale="90000"/>
          </a:bodyPr>
          <a:lstStyle/>
          <a:p>
            <a:pPr algn="ctr"/>
            <a:r>
              <a:rPr lang="en-US" dirty="0" smtClean="0"/>
              <a:t>Psychosexual development in Freud theory</a:t>
            </a:r>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943600"/>
          </a:xfrm>
        </p:spPr>
        <p:txBody>
          <a:bodyPr anchor="t">
            <a:normAutofit/>
          </a:bodyPr>
          <a:lstStyle/>
          <a:p>
            <a:pPr algn="l" rtl="0">
              <a:buNone/>
            </a:pPr>
            <a:r>
              <a:rPr lang="en-US" sz="2400" b="1" dirty="0" smtClean="0">
                <a:cs typeface="Andalus" pitchFamily="18" charset="-78"/>
              </a:rPr>
              <a:t>* Personality: </a:t>
            </a:r>
            <a:r>
              <a:rPr lang="en-US" sz="2400" dirty="0" smtClean="0">
                <a:cs typeface="Andalus" pitchFamily="18" charset="-78"/>
              </a:rPr>
              <a:t>is an ingrained, enduring pattern of  behaving and relating to the self, others, and the  environment; it includes perceptions, attitudes,  and  emotions...</a:t>
            </a:r>
          </a:p>
          <a:p>
            <a:pPr algn="l" rtl="0">
              <a:buNone/>
            </a:pPr>
            <a:endParaRPr lang="en-US" sz="2400" dirty="0" smtClean="0">
              <a:cs typeface="Andalus" pitchFamily="18" charset="-78"/>
            </a:endParaRPr>
          </a:p>
          <a:p>
            <a:pPr algn="l" rtl="0">
              <a:buNone/>
            </a:pPr>
            <a:r>
              <a:rPr lang="en-US" sz="2400" dirty="0" smtClean="0">
                <a:cs typeface="Andalus" pitchFamily="18" charset="-78"/>
              </a:rPr>
              <a:t>* A person is usually </a:t>
            </a:r>
            <a:r>
              <a:rPr lang="en-US" sz="2400" b="1" dirty="0" smtClean="0">
                <a:cs typeface="Andalus" pitchFamily="18" charset="-78"/>
              </a:rPr>
              <a:t>not consciously </a:t>
            </a:r>
            <a:r>
              <a:rPr lang="en-US" sz="2400" dirty="0" smtClean="0">
                <a:cs typeface="Andalus" pitchFamily="18" charset="-78"/>
              </a:rPr>
              <a:t>aware of his or her  personality.</a:t>
            </a:r>
          </a:p>
          <a:p>
            <a:pPr algn="l" rtl="0">
              <a:buNone/>
            </a:pPr>
            <a:endParaRPr lang="en-US" sz="2400" dirty="0" smtClean="0">
              <a:cs typeface="Andalus" pitchFamily="18" charset="-78"/>
            </a:endParaRPr>
          </a:p>
          <a:p>
            <a:pPr algn="l" rtl="0">
              <a:buNone/>
            </a:pPr>
            <a:r>
              <a:rPr lang="en-US" sz="2400" dirty="0" smtClean="0">
                <a:latin typeface="+mj-lt"/>
                <a:cs typeface="Andalus" pitchFamily="18" charset="-78"/>
              </a:rPr>
              <a:t>* Person's w</a:t>
            </a:r>
            <a:r>
              <a:rPr lang="en-US" altLang="en-US" sz="2400" dirty="0" smtClean="0">
                <a:latin typeface="+mj-lt"/>
                <a:cs typeface="Times New Roman" pitchFamily="18" charset="0"/>
              </a:rPr>
              <a:t>ellness is commonly viewed as </a:t>
            </a:r>
            <a:r>
              <a:rPr lang="en-US" altLang="en-US" sz="2400" b="1" dirty="0" smtClean="0">
                <a:solidFill>
                  <a:srgbClr val="FF0000"/>
                </a:solidFill>
                <a:latin typeface="+mj-lt"/>
                <a:cs typeface="Times New Roman" pitchFamily="18" charset="0"/>
              </a:rPr>
              <a:t>many dimensions.</a:t>
            </a:r>
            <a:r>
              <a:rPr lang="en-US" altLang="en-US" sz="2400" dirty="0" smtClean="0">
                <a:latin typeface="+mj-lt"/>
                <a:cs typeface="Times New Roman" pitchFamily="18" charset="0"/>
              </a:rPr>
              <a:t> Each dimension contributes to our own sense of wellness or quality of life.</a:t>
            </a:r>
            <a:endParaRPr lang="ar-EG" altLang="en-US" sz="2400" dirty="0" smtClean="0">
              <a:latin typeface="+mj-lt"/>
              <a:cs typeface="Times New Roman" pitchFamily="18" charset="0"/>
            </a:endParaRPr>
          </a:p>
          <a:p>
            <a:pPr algn="l" rtl="0">
              <a:buNone/>
            </a:pPr>
            <a:endParaRPr lang="en-US" sz="2400" dirty="0" smtClean="0">
              <a:cs typeface="Andalus" pitchFamily="18" charset="-78"/>
            </a:endParaRPr>
          </a:p>
        </p:txBody>
      </p:sp>
      <p:sp>
        <p:nvSpPr>
          <p:cNvPr id="2" name="Title 1"/>
          <p:cNvSpPr>
            <a:spLocks noGrp="1"/>
          </p:cNvSpPr>
          <p:nvPr>
            <p:ph type="title"/>
          </p:nvPr>
        </p:nvSpPr>
        <p:spPr>
          <a:xfrm>
            <a:off x="457200" y="274638"/>
            <a:ext cx="8229600" cy="639762"/>
          </a:xfrm>
        </p:spPr>
        <p:txBody>
          <a:bodyPr>
            <a:normAutofit fontScale="90000"/>
          </a:bodyPr>
          <a:lstStyle/>
          <a:p>
            <a:pPr algn="ctr" rtl="0"/>
            <a:r>
              <a:rPr lang="en-US" dirty="0" smtClean="0"/>
              <a:t>Personality </a:t>
            </a:r>
            <a:endParaRPr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228600" y="381000"/>
            <a:ext cx="8915400" cy="1143000"/>
          </a:xfrm>
        </p:spPr>
        <p:txBody>
          <a:bodyPr/>
          <a:lstStyle/>
          <a:p>
            <a:pPr algn="ctr" eaLnBrk="1" fontAlgn="auto" hangingPunct="1">
              <a:spcAft>
                <a:spcPts val="0"/>
              </a:spcAft>
              <a:defRPr/>
            </a:pPr>
            <a:r>
              <a:rPr lang="en-US" dirty="0">
                <a:solidFill>
                  <a:schemeClr val="tx1"/>
                </a:solidFill>
                <a:latin typeface="Times New Roman" pitchFamily="18" charset="0"/>
                <a:cs typeface="Times New Roman" pitchFamily="18" charset="0"/>
              </a:rPr>
              <a:t>Five Psychosexual Stages</a:t>
            </a:r>
          </a:p>
        </p:txBody>
      </p:sp>
      <p:sp>
        <p:nvSpPr>
          <p:cNvPr id="343044" name="AutoShape 4"/>
          <p:cNvSpPr>
            <a:spLocks noChangeArrowheads="1"/>
          </p:cNvSpPr>
          <p:nvPr/>
        </p:nvSpPr>
        <p:spPr bwMode="auto">
          <a:xfrm>
            <a:off x="533400" y="1828800"/>
            <a:ext cx="6019800" cy="76200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defRPr/>
            </a:pPr>
            <a:r>
              <a:rPr lang="en-US" sz="2800" b="1" dirty="0">
                <a:solidFill>
                  <a:schemeClr val="bg1"/>
                </a:solidFill>
              </a:rPr>
              <a:t>Oral Stage</a:t>
            </a:r>
            <a:r>
              <a:rPr lang="en-US" sz="2800" dirty="0">
                <a:solidFill>
                  <a:schemeClr val="bg1"/>
                </a:solidFill>
              </a:rPr>
              <a:t> (birth to 18 months)</a:t>
            </a:r>
          </a:p>
        </p:txBody>
      </p:sp>
      <p:sp>
        <p:nvSpPr>
          <p:cNvPr id="343045" name="AutoShape 5"/>
          <p:cNvSpPr>
            <a:spLocks noChangeArrowheads="1"/>
          </p:cNvSpPr>
          <p:nvPr/>
        </p:nvSpPr>
        <p:spPr bwMode="auto">
          <a:xfrm>
            <a:off x="1047750" y="2781300"/>
            <a:ext cx="6019800" cy="762000"/>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defRPr/>
            </a:pPr>
            <a:r>
              <a:rPr lang="en-US" sz="2800" b="1" dirty="0">
                <a:solidFill>
                  <a:schemeClr val="bg1"/>
                </a:solidFill>
              </a:rPr>
              <a:t>Anal Stage</a:t>
            </a:r>
            <a:r>
              <a:rPr lang="en-US" sz="2800" dirty="0">
                <a:solidFill>
                  <a:schemeClr val="bg1"/>
                </a:solidFill>
              </a:rPr>
              <a:t> (18 months to 3 years</a:t>
            </a:r>
            <a:r>
              <a:rPr lang="en-US" sz="2800" dirty="0">
                <a:solidFill>
                  <a:schemeClr val="tx2"/>
                </a:solidFill>
              </a:rPr>
              <a:t>)</a:t>
            </a:r>
          </a:p>
        </p:txBody>
      </p:sp>
      <p:sp>
        <p:nvSpPr>
          <p:cNvPr id="343046" name="AutoShape 6"/>
          <p:cNvSpPr>
            <a:spLocks noChangeArrowheads="1"/>
          </p:cNvSpPr>
          <p:nvPr/>
        </p:nvSpPr>
        <p:spPr bwMode="auto">
          <a:xfrm>
            <a:off x="1447800" y="3733800"/>
            <a:ext cx="6019800" cy="76200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defRPr/>
            </a:pPr>
            <a:r>
              <a:rPr lang="en-US" sz="2800" b="1" dirty="0">
                <a:solidFill>
                  <a:schemeClr val="bg1"/>
                </a:solidFill>
              </a:rPr>
              <a:t>Phallic Stage</a:t>
            </a:r>
            <a:r>
              <a:rPr lang="en-US" sz="2800" dirty="0">
                <a:solidFill>
                  <a:schemeClr val="bg1"/>
                </a:solidFill>
              </a:rPr>
              <a:t> (3 to 6 years)</a:t>
            </a:r>
          </a:p>
        </p:txBody>
      </p:sp>
      <p:sp>
        <p:nvSpPr>
          <p:cNvPr id="343047" name="AutoShape 7"/>
          <p:cNvSpPr>
            <a:spLocks noChangeArrowheads="1"/>
          </p:cNvSpPr>
          <p:nvPr/>
        </p:nvSpPr>
        <p:spPr bwMode="auto">
          <a:xfrm>
            <a:off x="2209800" y="4724400"/>
            <a:ext cx="601980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800" b="1" dirty="0">
                <a:solidFill>
                  <a:schemeClr val="bg1"/>
                </a:solidFill>
              </a:rPr>
              <a:t>Latency Stage</a:t>
            </a:r>
            <a:r>
              <a:rPr lang="en-US" sz="2800" dirty="0">
                <a:solidFill>
                  <a:schemeClr val="bg1"/>
                </a:solidFill>
              </a:rPr>
              <a:t> (6 years to puberty</a:t>
            </a:r>
            <a:r>
              <a:rPr lang="en-US" sz="2800" dirty="0">
                <a:solidFill>
                  <a:schemeClr val="tx2"/>
                </a:solidFill>
              </a:rPr>
              <a:t>)</a:t>
            </a:r>
          </a:p>
        </p:txBody>
      </p:sp>
      <p:sp>
        <p:nvSpPr>
          <p:cNvPr id="343048" name="AutoShape 8"/>
          <p:cNvSpPr>
            <a:spLocks noChangeArrowheads="1"/>
          </p:cNvSpPr>
          <p:nvPr/>
        </p:nvSpPr>
        <p:spPr bwMode="auto">
          <a:xfrm>
            <a:off x="2743200" y="5638800"/>
            <a:ext cx="6400800" cy="7620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800" b="1" dirty="0">
                <a:solidFill>
                  <a:schemeClr val="bg1"/>
                </a:solidFill>
              </a:rPr>
              <a:t>Genital Stage</a:t>
            </a:r>
            <a:r>
              <a:rPr lang="en-US" sz="2800" dirty="0">
                <a:solidFill>
                  <a:schemeClr val="bg1"/>
                </a:solidFill>
              </a:rPr>
              <a:t> (puberty to adulthood</a:t>
            </a:r>
            <a:r>
              <a:rPr lang="en-US" sz="2800" dirty="0">
                <a:solidFill>
                  <a:schemeClr val="tx2"/>
                </a:solidFill>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8"/>
          <p:cNvSpPr>
            <a:spLocks noChangeArrowheads="1"/>
          </p:cNvSpPr>
          <p:nvPr/>
        </p:nvSpPr>
        <p:spPr bwMode="auto">
          <a:xfrm>
            <a:off x="533400" y="1738313"/>
            <a:ext cx="8242300" cy="4914900"/>
          </a:xfrm>
          <a:prstGeom prst="rect">
            <a:avLst/>
          </a:prstGeom>
          <a:solidFill>
            <a:srgbClr val="5F5F5F"/>
          </a:solidFill>
          <a:ln w="9525">
            <a:noFill/>
            <a:miter lim="800000"/>
            <a:headEnd/>
            <a:tailEnd/>
          </a:ln>
        </p:spPr>
        <p:txBody>
          <a:bodyPr wrap="none" anchor="ctr"/>
          <a:lstStyle/>
          <a:p>
            <a:endParaRPr lang="ar-EG" altLang="en-US">
              <a:ea typeface="Majalla UI"/>
            </a:endParaRPr>
          </a:p>
        </p:txBody>
      </p:sp>
      <p:sp>
        <p:nvSpPr>
          <p:cNvPr id="38093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dirty="0">
                <a:solidFill>
                  <a:schemeClr val="tx2">
                    <a:satMod val="130000"/>
                  </a:schemeClr>
                </a:solidFill>
                <a:cs typeface="+mj-cs"/>
              </a:rPr>
              <a:t>Freud’s Psychosexual States </a:t>
            </a:r>
            <a:br>
              <a:rPr lang="en-US" dirty="0">
                <a:solidFill>
                  <a:schemeClr val="tx2">
                    <a:satMod val="130000"/>
                  </a:schemeClr>
                </a:solidFill>
                <a:cs typeface="+mj-cs"/>
              </a:rPr>
            </a:br>
            <a:r>
              <a:rPr lang="en-US" dirty="0">
                <a:solidFill>
                  <a:schemeClr val="tx2">
                    <a:satMod val="130000"/>
                  </a:schemeClr>
                </a:solidFill>
                <a:cs typeface="+mj-cs"/>
              </a:rPr>
              <a:t>of Personality Development</a:t>
            </a:r>
          </a:p>
        </p:txBody>
      </p:sp>
      <p:graphicFrame>
        <p:nvGraphicFramePr>
          <p:cNvPr id="381033" name="Group 105"/>
          <p:cNvGraphicFramePr>
            <a:graphicFrameLocks noGrp="1"/>
          </p:cNvGraphicFramePr>
          <p:nvPr>
            <p:ph idx="1"/>
          </p:nvPr>
        </p:nvGraphicFramePr>
        <p:xfrm>
          <a:off x="179388" y="1484313"/>
          <a:ext cx="8754938" cy="5075237"/>
        </p:xfrm>
        <a:graphic>
          <a:graphicData uri="http://schemas.openxmlformats.org/drawingml/2006/table">
            <a:tbl>
              <a:tblPr/>
              <a:tblGrid>
                <a:gridCol w="2999377"/>
                <a:gridCol w="2350863"/>
                <a:gridCol w="3404698"/>
              </a:tblGrid>
              <a:tr h="39741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2"/>
                          </a:solidFill>
                          <a:effectLst/>
                          <a:latin typeface="Arial" charset="0"/>
                        </a:rPr>
                        <a:t>Stage (age range)</a:t>
                      </a:r>
                    </a:p>
                  </a:txBody>
                  <a:tcPr marT="45726" marB="45726" horzOverflow="overflow">
                    <a:lnL cap="flat">
                      <a:noFill/>
                    </a:lnL>
                    <a:lnR>
                      <a:noFill/>
                    </a:lnR>
                    <a:lnT cap="flat">
                      <a:noFill/>
                    </a:lnT>
                    <a:lnB>
                      <a:noFill/>
                    </a:lnB>
                    <a:lnTlToBr>
                      <a:noFill/>
                    </a:lnTlToBr>
                    <a:lnBlToTr>
                      <a:noFill/>
                    </a:lnBlToTr>
                    <a:gradFill rotWithShape="1">
                      <a:gsLst>
                        <a:gs pos="0">
                          <a:schemeClr val="tx2"/>
                        </a:gs>
                        <a:gs pos="50000">
                          <a:schemeClr val="tx2">
                            <a:gamma/>
                            <a:tint val="41176"/>
                            <a:invGamma/>
                          </a:schemeClr>
                        </a:gs>
                        <a:gs pos="100000">
                          <a:schemeClr val="tx2"/>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2"/>
                          </a:solidFill>
                          <a:effectLst/>
                          <a:latin typeface="Arial" charset="0"/>
                        </a:rPr>
                        <a:t>Erogenous Zone</a:t>
                      </a:r>
                    </a:p>
                  </a:txBody>
                  <a:tcPr marT="45726" marB="45726" horzOverflow="overflow">
                    <a:lnL>
                      <a:noFill/>
                    </a:lnL>
                    <a:lnR>
                      <a:noFill/>
                    </a:lnR>
                    <a:lnT cap="flat">
                      <a:noFill/>
                    </a:lnT>
                    <a:lnB>
                      <a:noFill/>
                    </a:lnB>
                    <a:lnTlToBr>
                      <a:noFill/>
                    </a:lnTlToBr>
                    <a:lnBlToTr>
                      <a:noFill/>
                    </a:lnBlToTr>
                    <a:gradFill rotWithShape="1">
                      <a:gsLst>
                        <a:gs pos="0">
                          <a:schemeClr val="tx2"/>
                        </a:gs>
                        <a:gs pos="50000">
                          <a:schemeClr val="tx2">
                            <a:gamma/>
                            <a:tint val="41176"/>
                            <a:invGamma/>
                          </a:schemeClr>
                        </a:gs>
                        <a:gs pos="100000">
                          <a:schemeClr val="tx2"/>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chemeClr val="tx2"/>
                          </a:solidFill>
                          <a:effectLst/>
                          <a:latin typeface="Arial" charset="0"/>
                        </a:rPr>
                        <a:t>Activity Focus</a:t>
                      </a:r>
                    </a:p>
                  </a:txBody>
                  <a:tcPr marT="45726" marB="45726" horzOverflow="overflow">
                    <a:lnL>
                      <a:noFill/>
                    </a:lnL>
                    <a:lnR cap="flat">
                      <a:noFill/>
                    </a:lnR>
                    <a:lnT cap="flat">
                      <a:noFill/>
                    </a:lnT>
                    <a:lnB>
                      <a:noFill/>
                    </a:lnB>
                    <a:lnTlToBr>
                      <a:noFill/>
                    </a:lnTlToBr>
                    <a:lnBlToTr>
                      <a:noFill/>
                    </a:lnBlToTr>
                    <a:gradFill rotWithShape="1">
                      <a:gsLst>
                        <a:gs pos="0">
                          <a:schemeClr val="tx2"/>
                        </a:gs>
                        <a:gs pos="50000">
                          <a:schemeClr val="tx2">
                            <a:gamma/>
                            <a:tint val="41176"/>
                            <a:invGamma/>
                          </a:schemeClr>
                        </a:gs>
                        <a:gs pos="100000">
                          <a:schemeClr val="tx2"/>
                        </a:gs>
                      </a:gsLst>
                      <a:lin ang="5400000" scaled="1"/>
                    </a:gradFill>
                  </a:tcPr>
                </a:tc>
              </a:tr>
              <a:tr h="70112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2"/>
                          </a:solidFill>
                          <a:effectLst/>
                          <a:latin typeface="Arial" charset="0"/>
                        </a:rPr>
                        <a:t>Oral </a:t>
                      </a:r>
                      <a:br>
                        <a:rPr kumimoji="0" lang="en-US" sz="2000" b="1" i="0" u="none" strike="noStrike" cap="none" normalizeH="0" baseline="0" dirty="0">
                          <a:ln>
                            <a:noFill/>
                          </a:ln>
                          <a:solidFill>
                            <a:schemeClr val="tx2"/>
                          </a:solidFill>
                          <a:effectLst/>
                          <a:latin typeface="Arial" charset="0"/>
                        </a:rPr>
                      </a:br>
                      <a:r>
                        <a:rPr kumimoji="0" lang="en-US" sz="2000" b="1" i="0" u="none" strike="noStrike" cap="none" normalizeH="0" baseline="0" dirty="0">
                          <a:ln>
                            <a:noFill/>
                          </a:ln>
                          <a:solidFill>
                            <a:schemeClr val="tx2"/>
                          </a:solidFill>
                          <a:effectLst/>
                          <a:latin typeface="Arial" charset="0"/>
                        </a:rPr>
                        <a:t>(birth to 1½ years)</a:t>
                      </a:r>
                    </a:p>
                  </a:txBody>
                  <a:tcPr marT="45726" marB="45726" horzOverflow="overflow">
                    <a:lnL cap="flat">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1"/>
                          </a:solidFill>
                          <a:effectLst/>
                          <a:latin typeface="Arial" charset="0"/>
                        </a:rPr>
                        <a:t>Mouth, lips, and tongue</a:t>
                      </a:r>
                    </a:p>
                  </a:txBody>
                  <a:tcPr marT="45726" marB="45726" horzOverflow="overflow">
                    <a:lnL>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chemeClr val="tx1"/>
                          </a:solidFill>
                          <a:effectLst/>
                          <a:latin typeface="Arial" charset="0"/>
                        </a:rPr>
                        <a:t>Sucking, biting, and chewing</a:t>
                      </a:r>
                    </a:p>
                  </a:txBody>
                  <a:tcPr marT="45726" marB="45726" horzOverflow="overflow">
                    <a:lnL>
                      <a:noFill/>
                    </a:lnL>
                    <a:lnR cap="flat">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r>
              <a:tr h="70112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2"/>
                          </a:solidFill>
                          <a:effectLst/>
                          <a:latin typeface="Arial" charset="0"/>
                        </a:rPr>
                        <a:t>Anal </a:t>
                      </a:r>
                      <a:br>
                        <a:rPr kumimoji="0" lang="en-US" sz="2000" b="1" i="0" u="none" strike="noStrike" cap="none" normalizeH="0" baseline="0" dirty="0">
                          <a:ln>
                            <a:noFill/>
                          </a:ln>
                          <a:solidFill>
                            <a:schemeClr val="tx2"/>
                          </a:solidFill>
                          <a:effectLst/>
                          <a:latin typeface="Arial" charset="0"/>
                        </a:rPr>
                      </a:br>
                      <a:r>
                        <a:rPr kumimoji="0" lang="en-US" sz="2000" b="1" i="0" u="none" strike="noStrike" cap="none" normalizeH="0" baseline="0" dirty="0">
                          <a:ln>
                            <a:noFill/>
                          </a:ln>
                          <a:solidFill>
                            <a:schemeClr val="tx2"/>
                          </a:solidFill>
                          <a:effectLst/>
                          <a:latin typeface="Arial" charset="0"/>
                        </a:rPr>
                        <a:t>(1½ to 3 years)</a:t>
                      </a:r>
                    </a:p>
                  </a:txBody>
                  <a:tcPr marT="45726" marB="45726" horzOverflow="overflow">
                    <a:lnL cap="flat">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1"/>
                          </a:solidFill>
                          <a:effectLst/>
                          <a:latin typeface="Arial" charset="0"/>
                        </a:rPr>
                        <a:t>Anus</a:t>
                      </a:r>
                    </a:p>
                  </a:txBody>
                  <a:tcPr marT="45726" marB="45726" horzOverflow="overflow">
                    <a:lnL>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1"/>
                          </a:solidFill>
                          <a:effectLst/>
                          <a:latin typeface="Arial" charset="0"/>
                        </a:rPr>
                        <a:t>Bowel retention and elimination</a:t>
                      </a:r>
                    </a:p>
                  </a:txBody>
                  <a:tcPr marT="45726" marB="45726" horzOverflow="overflow">
                    <a:lnL>
                      <a:noFill/>
                    </a:lnL>
                    <a:lnR cap="flat">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r>
              <a:tr h="125711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2"/>
                          </a:solidFill>
                          <a:effectLst/>
                          <a:latin typeface="Arial" charset="0"/>
                        </a:rPr>
                        <a:t>Phallic </a:t>
                      </a:r>
                      <a:br>
                        <a:rPr kumimoji="0" lang="en-US" sz="2000" b="1" i="0" u="none" strike="noStrike" cap="none" normalizeH="0" baseline="0" dirty="0">
                          <a:ln>
                            <a:noFill/>
                          </a:ln>
                          <a:solidFill>
                            <a:schemeClr val="tx2"/>
                          </a:solidFill>
                          <a:effectLst/>
                          <a:latin typeface="Arial" charset="0"/>
                        </a:rPr>
                      </a:br>
                      <a:r>
                        <a:rPr kumimoji="0" lang="en-US" sz="2000" b="1" i="0" u="none" strike="noStrike" cap="none" normalizeH="0" baseline="0" dirty="0">
                          <a:ln>
                            <a:noFill/>
                          </a:ln>
                          <a:solidFill>
                            <a:schemeClr val="tx2"/>
                          </a:solidFill>
                          <a:effectLst/>
                          <a:latin typeface="Arial" charset="0"/>
                        </a:rPr>
                        <a:t>(3 to 6 years)</a:t>
                      </a:r>
                    </a:p>
                  </a:txBody>
                  <a:tcPr marT="45726" marB="45726" horzOverflow="overflow">
                    <a:lnL cap="flat">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1"/>
                          </a:solidFill>
                          <a:effectLst/>
                          <a:latin typeface="Arial" charset="0"/>
                        </a:rPr>
                        <a:t>Genitals</a:t>
                      </a:r>
                    </a:p>
                  </a:txBody>
                  <a:tcPr marT="45726" marB="45726" horzOverflow="overflow">
                    <a:lnL>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1"/>
                          </a:solidFill>
                          <a:effectLst/>
                          <a:latin typeface="Arial" charset="0"/>
                        </a:rPr>
                        <a:t>Identifying with same-sex parent to learn gender role</a:t>
                      </a:r>
                    </a:p>
                  </a:txBody>
                  <a:tcPr marT="45726" marB="45726" horzOverflow="overflow">
                    <a:lnL>
                      <a:noFill/>
                    </a:lnL>
                    <a:lnR cap="flat">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r>
              <a:tr h="76133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2"/>
                          </a:solidFill>
                          <a:effectLst/>
                          <a:latin typeface="Arial" charset="0"/>
                        </a:rPr>
                        <a:t>Latency </a:t>
                      </a:r>
                      <a:br>
                        <a:rPr kumimoji="0" lang="en-US" sz="2000" b="1" i="0" u="none" strike="noStrike" cap="none" normalizeH="0" baseline="0" dirty="0">
                          <a:ln>
                            <a:noFill/>
                          </a:ln>
                          <a:solidFill>
                            <a:schemeClr val="tx2"/>
                          </a:solidFill>
                          <a:effectLst/>
                          <a:latin typeface="Arial" charset="0"/>
                        </a:rPr>
                      </a:br>
                      <a:r>
                        <a:rPr kumimoji="0" lang="en-US" sz="2000" b="1" i="0" u="none" strike="noStrike" cap="none" normalizeH="0" baseline="0" dirty="0">
                          <a:ln>
                            <a:noFill/>
                          </a:ln>
                          <a:solidFill>
                            <a:schemeClr val="tx2"/>
                          </a:solidFill>
                          <a:effectLst/>
                          <a:latin typeface="Arial" charset="0"/>
                        </a:rPr>
                        <a:t>(6 years to puberty)</a:t>
                      </a:r>
                    </a:p>
                  </a:txBody>
                  <a:tcPr marT="45726" marB="45726" horzOverflow="overflow">
                    <a:lnL cap="flat">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chemeClr val="tx1"/>
                          </a:solidFill>
                          <a:effectLst/>
                          <a:latin typeface="Arial" charset="0"/>
                        </a:rPr>
                        <a:t>No erogenous zone</a:t>
                      </a:r>
                    </a:p>
                  </a:txBody>
                  <a:tcPr marT="45726" marB="45726" horzOverflow="overflow">
                    <a:lnL>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1"/>
                          </a:solidFill>
                          <a:effectLst/>
                          <a:latin typeface="Arial" charset="0"/>
                        </a:rPr>
                        <a:t>Cognitive and social development</a:t>
                      </a:r>
                    </a:p>
                  </a:txBody>
                  <a:tcPr marT="45726" marB="45726" horzOverflow="overflow">
                    <a:lnL>
                      <a:noFill/>
                    </a:lnL>
                    <a:lnR cap="flat">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r>
              <a:tr h="125711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2"/>
                          </a:solidFill>
                          <a:effectLst/>
                          <a:latin typeface="Arial" charset="0"/>
                        </a:rPr>
                        <a:t>Genital </a:t>
                      </a:r>
                      <a:br>
                        <a:rPr kumimoji="0" lang="en-US" sz="2000" b="1" i="0" u="none" strike="noStrike" cap="none" normalizeH="0" baseline="0" dirty="0">
                          <a:ln>
                            <a:noFill/>
                          </a:ln>
                          <a:solidFill>
                            <a:schemeClr val="tx2"/>
                          </a:solidFill>
                          <a:effectLst/>
                          <a:latin typeface="Arial" charset="0"/>
                        </a:rPr>
                      </a:br>
                      <a:r>
                        <a:rPr kumimoji="0" lang="en-US" sz="2000" b="1" i="0" u="none" strike="noStrike" cap="none" normalizeH="0" baseline="0" dirty="0">
                          <a:ln>
                            <a:noFill/>
                          </a:ln>
                          <a:solidFill>
                            <a:schemeClr val="tx2"/>
                          </a:solidFill>
                          <a:effectLst/>
                          <a:latin typeface="Arial" charset="0"/>
                        </a:rPr>
                        <a:t>(puberty to adulthood)</a:t>
                      </a:r>
                    </a:p>
                  </a:txBody>
                  <a:tcPr marT="45726" marB="45726" horzOverflow="overflow">
                    <a:lnL cap="flat">
                      <a:noFill/>
                    </a:lnL>
                    <a:lnR>
                      <a:noFill/>
                    </a:lnR>
                    <a:lnT>
                      <a:noFill/>
                    </a:lnT>
                    <a:lnB cap="flat">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chemeClr val="tx1"/>
                          </a:solidFill>
                          <a:effectLst/>
                          <a:latin typeface="Arial" charset="0"/>
                        </a:rPr>
                        <a:t>Genitals</a:t>
                      </a:r>
                    </a:p>
                  </a:txBody>
                  <a:tcPr marT="45726" marB="45726" horzOverflow="overflow">
                    <a:lnL>
                      <a:noFill/>
                    </a:lnL>
                    <a:lnR>
                      <a:noFill/>
                    </a:lnR>
                    <a:lnT>
                      <a:noFill/>
                    </a:lnT>
                    <a:lnB cap="flat">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1"/>
                          </a:solidFill>
                          <a:effectLst/>
                          <a:latin typeface="Arial" charset="0"/>
                        </a:rPr>
                        <a:t>Development of sexual relationships, </a:t>
                      </a:r>
                    </a:p>
                  </a:txBody>
                  <a:tcPr marT="45726" marB="45726" horzOverflow="overflow">
                    <a:lnL>
                      <a:noFill/>
                    </a:lnL>
                    <a:lnR cap="flat">
                      <a:noFill/>
                    </a:lnR>
                    <a:lnT>
                      <a:noFill/>
                    </a:lnT>
                    <a:lnB cap="flat">
                      <a:noFill/>
                    </a:lnB>
                    <a:lnTlToBr>
                      <a:noFill/>
                    </a:lnTlToBr>
                    <a:lnBlToTr>
                      <a:noFill/>
                    </a:lnBlToTr>
                    <a:gradFill rotWithShape="1">
                      <a:gsLst>
                        <a:gs pos="0">
                          <a:schemeClr val="folHlink">
                            <a:gamma/>
                            <a:tint val="30196"/>
                            <a:invGamma/>
                          </a:schemeClr>
                        </a:gs>
                        <a:gs pos="100000">
                          <a:schemeClr val="folHlink"/>
                        </a:gs>
                      </a:gsLst>
                      <a:lin ang="5400000" scaled="1"/>
                    </a:gradFill>
                  </a:tcPr>
                </a:tc>
              </a:tr>
            </a:tbl>
          </a:graphicData>
        </a:graphic>
      </p:graphicFrame>
      <p:sp>
        <p:nvSpPr>
          <p:cNvPr id="5" name="Rectangle 4"/>
          <p:cNvSpPr/>
          <p:nvPr/>
        </p:nvSpPr>
        <p:spPr>
          <a:xfrm>
            <a:off x="2286000" y="2459504"/>
            <a:ext cx="4572000" cy="369332"/>
          </a:xfrm>
          <a:prstGeom prst="rect">
            <a:avLst/>
          </a:prstGeom>
        </p:spPr>
        <p:txBody>
          <a:bodyPr>
            <a:spAutoFit/>
          </a:bodyPr>
          <a:lstStyle/>
          <a:p>
            <a:r>
              <a:rPr lang="en-US" dirty="0" smtClean="0"/>
              <a:t> </a:t>
            </a:r>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533400"/>
            <a:ext cx="8991600" cy="5715000"/>
          </a:xfrm>
        </p:spPr>
        <p:txBody>
          <a:bodyPr>
            <a:normAutofit lnSpcReduction="10000"/>
          </a:bodyPr>
          <a:lstStyle/>
          <a:p>
            <a:pPr marL="624078" indent="-514350" algn="l" rtl="0">
              <a:buNone/>
            </a:pPr>
            <a:r>
              <a:rPr lang="en-US" sz="2000" dirty="0" smtClean="0"/>
              <a:t>* </a:t>
            </a:r>
            <a:r>
              <a:rPr lang="en-US" sz="2200" dirty="0" smtClean="0"/>
              <a:t>Erik Erikson (1902–1994). He is psychoanalyst.</a:t>
            </a:r>
          </a:p>
          <a:p>
            <a:pPr marL="624078" indent="-514350" algn="l" rtl="0">
              <a:buNone/>
            </a:pPr>
            <a:endParaRPr lang="en-US" sz="2200" dirty="0" smtClean="0"/>
          </a:p>
          <a:p>
            <a:pPr marL="624078" indent="-514350" algn="l" rtl="0">
              <a:buNone/>
            </a:pPr>
            <a:r>
              <a:rPr lang="en-US" sz="2200" dirty="0" smtClean="0"/>
              <a:t>* Erikson extended Freud’s work on personality</a:t>
            </a:r>
          </a:p>
          <a:p>
            <a:pPr marL="624078" indent="-514350" algn="l" rtl="0">
              <a:buNone/>
            </a:pPr>
            <a:r>
              <a:rPr lang="en-US" sz="2200" dirty="0" smtClean="0"/>
              <a:t>  development across life span while focusing on </a:t>
            </a:r>
            <a:r>
              <a:rPr lang="en-US" sz="2200" b="1" dirty="0" smtClean="0"/>
              <a:t>social and </a:t>
            </a:r>
          </a:p>
          <a:p>
            <a:pPr marL="624078" indent="-514350" algn="l" rtl="0">
              <a:buNone/>
            </a:pPr>
            <a:r>
              <a:rPr lang="en-US" sz="2200" b="1" dirty="0" smtClean="0"/>
              <a:t>  psychological </a:t>
            </a:r>
            <a:r>
              <a:rPr lang="en-US" sz="2200" dirty="0" smtClean="0"/>
              <a:t> development in the life stages. </a:t>
            </a:r>
          </a:p>
          <a:p>
            <a:pPr marL="624078" indent="-514350" algn="l" rtl="0">
              <a:buNone/>
            </a:pPr>
            <a:endParaRPr lang="en-US" sz="2200" dirty="0" smtClean="0"/>
          </a:p>
          <a:p>
            <a:pPr marL="624078" indent="-514350" algn="l" rtl="0">
              <a:buNone/>
            </a:pPr>
            <a:r>
              <a:rPr lang="en-US" sz="2200" dirty="0" smtClean="0"/>
              <a:t>* He described </a:t>
            </a:r>
            <a:r>
              <a:rPr lang="en-US" sz="2200" b="1" dirty="0" smtClean="0"/>
              <a:t>8 stages. </a:t>
            </a:r>
            <a:r>
              <a:rPr lang="en-US" sz="2200" dirty="0" smtClean="0"/>
              <a:t>In each stage, the </a:t>
            </a:r>
          </a:p>
          <a:p>
            <a:pPr marL="624078" indent="-514350" algn="l" rtl="0">
              <a:buNone/>
            </a:pPr>
            <a:r>
              <a:rPr lang="en-US" sz="2200" dirty="0" smtClean="0"/>
              <a:t>  person must complete a life task that is </a:t>
            </a:r>
          </a:p>
          <a:p>
            <a:pPr marL="624078" indent="-514350" algn="l" rtl="0">
              <a:buNone/>
            </a:pPr>
            <a:r>
              <a:rPr lang="en-US" sz="2200" dirty="0" smtClean="0"/>
              <a:t>  essential to the well-being  and mental health.</a:t>
            </a:r>
          </a:p>
          <a:p>
            <a:pPr marL="624078" indent="-514350" algn="l" rtl="0">
              <a:buNone/>
            </a:pPr>
            <a:endParaRPr lang="en-US" sz="2200" dirty="0" smtClean="0"/>
          </a:p>
          <a:p>
            <a:pPr marL="624078" indent="-514350" algn="l" rtl="0">
              <a:buNone/>
            </a:pPr>
            <a:endParaRPr lang="en-US" sz="2200" dirty="0" smtClean="0"/>
          </a:p>
          <a:p>
            <a:pPr marL="624078" indent="-514350" algn="l" rtl="0">
              <a:buNone/>
            </a:pPr>
            <a:r>
              <a:rPr lang="en-US" sz="2200" b="1" dirty="0" smtClean="0"/>
              <a:t>* </a:t>
            </a:r>
            <a:r>
              <a:rPr lang="en-US" sz="2200" dirty="0" smtClean="0"/>
              <a:t>psychosocial growth occurs in </a:t>
            </a:r>
            <a:r>
              <a:rPr lang="en-US" sz="2200" b="1" dirty="0" smtClean="0"/>
              <a:t>sequential</a:t>
            </a:r>
            <a:r>
              <a:rPr lang="en-US" sz="2200" dirty="0" smtClean="0"/>
              <a:t> </a:t>
            </a:r>
          </a:p>
          <a:p>
            <a:pPr marL="624078" indent="-514350" algn="l" rtl="0">
              <a:buNone/>
            </a:pPr>
            <a:r>
              <a:rPr lang="en-US" sz="2200" dirty="0" smtClean="0"/>
              <a:t>  phases and each stage is dependent on </a:t>
            </a:r>
          </a:p>
          <a:p>
            <a:pPr marL="624078" indent="-514350" algn="l" rtl="0">
              <a:buNone/>
            </a:pPr>
            <a:r>
              <a:rPr lang="en-US" sz="2200" dirty="0" smtClean="0"/>
              <a:t>  completion of the previous stage and life</a:t>
            </a:r>
          </a:p>
          <a:p>
            <a:pPr marL="624078" indent="-514350" algn="l" rtl="0">
              <a:buNone/>
            </a:pPr>
            <a:r>
              <a:rPr lang="en-US" sz="2200" dirty="0" smtClean="0"/>
              <a:t>  task</a:t>
            </a:r>
            <a:r>
              <a:rPr lang="en-US" sz="2400" dirty="0" smtClean="0"/>
              <a:t>.</a:t>
            </a:r>
          </a:p>
        </p:txBody>
      </p:sp>
      <p:sp>
        <p:nvSpPr>
          <p:cNvPr id="3" name="Title 2"/>
          <p:cNvSpPr>
            <a:spLocks noGrp="1"/>
          </p:cNvSpPr>
          <p:nvPr>
            <p:ph type="title"/>
          </p:nvPr>
        </p:nvSpPr>
        <p:spPr>
          <a:xfrm>
            <a:off x="228600" y="0"/>
            <a:ext cx="8686800" cy="609600"/>
          </a:xfrm>
        </p:spPr>
        <p:txBody>
          <a:bodyPr>
            <a:normAutofit fontScale="90000"/>
          </a:bodyPr>
          <a:lstStyle/>
          <a:p>
            <a:pPr algn="ctr"/>
            <a:r>
              <a:rPr lang="en-US" dirty="0" smtClean="0"/>
              <a:t>2. Erikson Developmental theory</a:t>
            </a:r>
            <a:endParaRPr lang="ar-SA" dirty="0"/>
          </a:p>
        </p:txBody>
      </p:sp>
      <p:pic>
        <p:nvPicPr>
          <p:cNvPr id="4" name="Picture 2"/>
          <p:cNvPicPr>
            <a:picLocks noChangeAspect="1" noChangeArrowheads="1"/>
          </p:cNvPicPr>
          <p:nvPr/>
        </p:nvPicPr>
        <p:blipFill>
          <a:blip r:embed="rId3"/>
          <a:srcRect/>
          <a:stretch>
            <a:fillRect/>
          </a:stretch>
        </p:blipFill>
        <p:spPr bwMode="auto">
          <a:xfrm>
            <a:off x="6934200" y="1219200"/>
            <a:ext cx="2209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8839200" cy="792162"/>
          </a:xfrm>
        </p:spPr>
        <p:txBody>
          <a:bodyPr>
            <a:normAutofit fontScale="90000"/>
          </a:bodyPr>
          <a:lstStyle/>
          <a:p>
            <a:pPr algn="ctr" eaLnBrk="1" fontAlgn="auto" hangingPunct="1">
              <a:spcAft>
                <a:spcPts val="0"/>
              </a:spcAft>
              <a:defRPr/>
            </a:pPr>
            <a:r>
              <a:rPr lang="en-US" dirty="0">
                <a:solidFill>
                  <a:srgbClr val="C00000"/>
                </a:solidFill>
                <a:cs typeface="+mj-cs"/>
              </a:rPr>
              <a:t>Erikson’s eight psychosocial stages</a:t>
            </a:r>
          </a:p>
        </p:txBody>
      </p:sp>
      <p:graphicFrame>
        <p:nvGraphicFramePr>
          <p:cNvPr id="5" name="عنصر نائب للمحتوى 4"/>
          <p:cNvGraphicFramePr>
            <a:graphicFrameLocks noGrp="1"/>
          </p:cNvGraphicFramePr>
          <p:nvPr>
            <p:ph sz="quarter" idx="1"/>
          </p:nvPr>
        </p:nvGraphicFramePr>
        <p:xfrm>
          <a:off x="0" y="1143000"/>
          <a:ext cx="9144000" cy="5715001"/>
        </p:xfrm>
        <a:graphic>
          <a:graphicData uri="http://schemas.openxmlformats.org/drawingml/2006/table">
            <a:tbl>
              <a:tblPr firstRow="1" bandRow="1">
                <a:tableStyleId>{5C22544A-7EE6-4342-B048-85BDC9FD1C3A}</a:tableStyleId>
              </a:tblPr>
              <a:tblGrid>
                <a:gridCol w="5131837"/>
                <a:gridCol w="1888435"/>
                <a:gridCol w="2123728"/>
              </a:tblGrid>
              <a:tr h="1201117">
                <a:tc>
                  <a:txBody>
                    <a:bodyPr/>
                    <a:lstStyle/>
                    <a:p>
                      <a:pPr algn="ctr" rtl="0"/>
                      <a:r>
                        <a:rPr lang="en-US" sz="2000" b="1" dirty="0"/>
                        <a:t>Stage  </a:t>
                      </a:r>
                    </a:p>
                  </a:txBody>
                  <a:tcPr/>
                </a:tc>
                <a:tc>
                  <a:txBody>
                    <a:bodyPr/>
                    <a:lstStyle/>
                    <a:p>
                      <a:pPr algn="ctr" rtl="0"/>
                      <a:r>
                        <a:rPr lang="fr-FR" sz="2000" b="1" dirty="0"/>
                        <a:t>Psychosocial Crisis </a:t>
                      </a:r>
                      <a:endParaRPr lang="en-US"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t> Important </a:t>
                      </a:r>
                      <a:r>
                        <a:rPr lang="fr-FR" sz="2000" b="1" dirty="0" smtClean="0"/>
                        <a:t>évent</a:t>
                      </a:r>
                      <a:endParaRPr lang="en-US" sz="2000" b="1" dirty="0"/>
                    </a:p>
                    <a:p>
                      <a:pPr algn="ctr" rtl="0"/>
                      <a:endParaRPr lang="en-US" sz="2000" b="1" dirty="0"/>
                    </a:p>
                  </a:txBody>
                  <a:tcPr/>
                </a:tc>
              </a:tr>
              <a:tr h="1673687">
                <a:tc>
                  <a:txBody>
                    <a:bodyPr/>
                    <a:lstStyle/>
                    <a:p>
                      <a:pPr algn="l" rtl="0"/>
                      <a:r>
                        <a:rPr lang="en-US" sz="2000" dirty="0">
                          <a:latin typeface="Times New Roman" pitchFamily="18" charset="0"/>
                          <a:cs typeface="Times New Roman" pitchFamily="18" charset="0"/>
                        </a:rPr>
                        <a:t>Stage 1: </a:t>
                      </a:r>
                      <a:r>
                        <a:rPr lang="en-US" sz="2000" dirty="0" smtClean="0">
                          <a:latin typeface="Times New Roman" pitchFamily="18" charset="0"/>
                          <a:cs typeface="Times New Roman" pitchFamily="18" charset="0"/>
                        </a:rPr>
                        <a:t>Birth </a:t>
                      </a:r>
                      <a:r>
                        <a:rPr lang="en-US" sz="2000" dirty="0">
                          <a:latin typeface="Times New Roman" pitchFamily="18" charset="0"/>
                          <a:cs typeface="Times New Roman" pitchFamily="18" charset="0"/>
                        </a:rPr>
                        <a:t>– 18 </a:t>
                      </a:r>
                      <a:r>
                        <a:rPr lang="en-US" sz="2000" dirty="0" smtClean="0">
                          <a:latin typeface="Times New Roman" pitchFamily="18" charset="0"/>
                          <a:cs typeface="Times New Roman" pitchFamily="18" charset="0"/>
                        </a:rPr>
                        <a:t>months (</a:t>
                      </a:r>
                      <a:r>
                        <a:rPr lang="en-US" sz="2000" dirty="0">
                          <a:latin typeface="Times New Roman" pitchFamily="18" charset="0"/>
                          <a:cs typeface="Times New Roman" pitchFamily="18" charset="0"/>
                        </a:rPr>
                        <a:t>Infancy</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Infant needs to form the 1</a:t>
                      </a:r>
                      <a:r>
                        <a:rPr lang="en-US" sz="2000" baseline="30000" dirty="0">
                          <a:latin typeface="Times New Roman" pitchFamily="18" charset="0"/>
                          <a:cs typeface="Times New Roman" pitchFamily="18" charset="0"/>
                        </a:rPr>
                        <a:t>st</a:t>
                      </a:r>
                      <a:r>
                        <a:rPr lang="en-US" sz="2000" dirty="0">
                          <a:latin typeface="Times New Roman" pitchFamily="18" charset="0"/>
                          <a:cs typeface="Times New Roman" pitchFamily="18" charset="0"/>
                        </a:rPr>
                        <a:t> trusting and love relationship with </a:t>
                      </a:r>
                      <a:r>
                        <a:rPr lang="en-US" sz="2000" dirty="0" smtClean="0">
                          <a:latin typeface="Times New Roman" pitchFamily="18" charset="0"/>
                          <a:cs typeface="Times New Roman" pitchFamily="18" charset="0"/>
                        </a:rPr>
                        <a:t>caregivers.</a:t>
                      </a:r>
                      <a:endParaRPr lang="en-US" sz="2000" dirty="0">
                        <a:latin typeface="Times New Roman" pitchFamily="18" charset="0"/>
                        <a:cs typeface="Times New Roman" pitchFamily="18" charset="0"/>
                      </a:endParaRPr>
                    </a:p>
                  </a:txBody>
                  <a:tcPr/>
                </a:tc>
                <a:tc>
                  <a:txBody>
                    <a:bodyPr/>
                    <a:lstStyle/>
                    <a:p>
                      <a:pPr algn="l" rtl="0"/>
                      <a:r>
                        <a:rPr lang="en-US" sz="2000" dirty="0">
                          <a:latin typeface="Times New Roman" pitchFamily="18" charset="0"/>
                          <a:cs typeface="Times New Roman" pitchFamily="18" charset="0"/>
                        </a:rPr>
                        <a:t>Trust </a:t>
                      </a:r>
                      <a:r>
                        <a:rPr lang="en-US" sz="2000" dirty="0" err="1">
                          <a:latin typeface="Times New Roman" pitchFamily="18" charset="0"/>
                          <a:cs typeface="Times New Roman" pitchFamily="18" charset="0"/>
                        </a:rPr>
                        <a:t>vs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mistrust</a:t>
                      </a:r>
                      <a:endParaRPr lang="en-US" sz="2000" dirty="0">
                        <a:latin typeface="Times New Roman" pitchFamily="18" charset="0"/>
                        <a:cs typeface="Times New Roman" pitchFamily="18" charset="0"/>
                      </a:endParaRPr>
                    </a:p>
                  </a:txBody>
                  <a:tcPr/>
                </a:tc>
                <a:tc>
                  <a:txBody>
                    <a:bodyPr/>
                    <a:lstStyle/>
                    <a:p>
                      <a:pPr algn="l" rtl="0"/>
                      <a:r>
                        <a:rPr lang="en-US" sz="2000" dirty="0" smtClean="0">
                          <a:latin typeface="Times New Roman" pitchFamily="18" charset="0"/>
                          <a:cs typeface="Times New Roman" pitchFamily="18" charset="0"/>
                        </a:rPr>
                        <a:t>Feeding</a:t>
                      </a:r>
                      <a:endParaRPr lang="en-US" sz="2000" dirty="0">
                        <a:latin typeface="Times New Roman" pitchFamily="18" charset="0"/>
                        <a:cs typeface="Times New Roman" pitchFamily="18" charset="0"/>
                      </a:endParaRPr>
                    </a:p>
                  </a:txBody>
                  <a:tcPr/>
                </a:tc>
              </a:tr>
              <a:tr h="1673687">
                <a:tc>
                  <a:txBody>
                    <a:bodyPr/>
                    <a:lstStyle/>
                    <a:p>
                      <a:pPr algn="l" rtl="0"/>
                      <a:r>
                        <a:rPr lang="en-US" sz="2000" dirty="0">
                          <a:latin typeface="Times New Roman" pitchFamily="18" charset="0"/>
                          <a:cs typeface="Times New Roman" pitchFamily="18" charset="0"/>
                        </a:rPr>
                        <a:t>Stage 2: 2-3 years (Toddlerhood</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Children’s energy are directed to </a:t>
                      </a:r>
                      <a:r>
                        <a:rPr lang="en-US" sz="2000" dirty="0" smtClean="0">
                          <a:latin typeface="Times New Roman" pitchFamily="18" charset="0"/>
                          <a:cs typeface="Times New Roman" pitchFamily="18" charset="0"/>
                        </a:rPr>
                        <a:t>development </a:t>
                      </a:r>
                      <a:r>
                        <a:rPr lang="en-US" sz="2000" dirty="0">
                          <a:latin typeface="Times New Roman" pitchFamily="18" charset="0"/>
                          <a:cs typeface="Times New Roman" pitchFamily="18" charset="0"/>
                        </a:rPr>
                        <a:t>of physical </a:t>
                      </a:r>
                      <a:r>
                        <a:rPr lang="en-US" sz="2000" dirty="0" smtClean="0">
                          <a:latin typeface="Times New Roman" pitchFamily="18" charset="0"/>
                          <a:cs typeface="Times New Roman" pitchFamily="18" charset="0"/>
                        </a:rPr>
                        <a:t>skill.</a:t>
                      </a:r>
                      <a:endParaRPr lang="en-US" sz="2000" dirty="0">
                        <a:latin typeface="Times New Roman" pitchFamily="18" charset="0"/>
                        <a:cs typeface="Times New Roman" pitchFamily="18" charset="0"/>
                      </a:endParaRPr>
                    </a:p>
                  </a:txBody>
                  <a:tcPr/>
                </a:tc>
                <a:tc>
                  <a:txBody>
                    <a:bodyPr/>
                    <a:lstStyle/>
                    <a:p>
                      <a:pPr algn="l" rtl="0"/>
                      <a:r>
                        <a:rPr lang="en-US" sz="2000" dirty="0">
                          <a:latin typeface="Times New Roman" pitchFamily="18" charset="0"/>
                          <a:cs typeface="Times New Roman" pitchFamily="18" charset="0"/>
                        </a:rPr>
                        <a:t>Autonomy </a:t>
                      </a:r>
                      <a:r>
                        <a:rPr lang="en-US" sz="2000" dirty="0" err="1">
                          <a:latin typeface="Times New Roman" pitchFamily="18" charset="0"/>
                          <a:cs typeface="Times New Roman" pitchFamily="18" charset="0"/>
                        </a:rPr>
                        <a:t>vs</a:t>
                      </a:r>
                      <a:endParaRPr lang="en-US" sz="2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shame, doubt</a:t>
                      </a:r>
                    </a:p>
                  </a:txBody>
                  <a:tcPr/>
                </a:tc>
                <a:tc>
                  <a:txBody>
                    <a:bodyPr/>
                    <a:lstStyle/>
                    <a:p>
                      <a:pPr algn="l" rtl="0"/>
                      <a:r>
                        <a:rPr lang="en-US" sz="2000" dirty="0">
                          <a:latin typeface="Times New Roman" pitchFamily="18" charset="0"/>
                          <a:cs typeface="Times New Roman" pitchFamily="18" charset="0"/>
                        </a:rPr>
                        <a:t>Toilet training</a:t>
                      </a:r>
                    </a:p>
                  </a:txBody>
                  <a:tcPr/>
                </a:tc>
              </a:tr>
              <a:tr h="1166510">
                <a:tc>
                  <a:txBody>
                    <a:bodyPr/>
                    <a:lstStyle/>
                    <a:p>
                      <a:pPr algn="l" rtl="0"/>
                      <a:r>
                        <a:rPr lang="en-US" sz="2000" dirty="0">
                          <a:latin typeface="Times New Roman" pitchFamily="18" charset="0"/>
                          <a:cs typeface="Times New Roman" pitchFamily="18" charset="0"/>
                        </a:rPr>
                        <a:t>Stage 3 : 3y – 5 years (Pre-school</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Children  would be  more </a:t>
                      </a:r>
                      <a:r>
                        <a:rPr lang="en-US" sz="2000" dirty="0" smtClean="0">
                          <a:latin typeface="Times New Roman" pitchFamily="18" charset="0"/>
                          <a:cs typeface="Times New Roman" pitchFamily="18" charset="0"/>
                        </a:rPr>
                        <a:t>initiative.</a:t>
                      </a:r>
                      <a:endParaRPr lang="en-US" sz="2000" dirty="0">
                        <a:latin typeface="Times New Roman" pitchFamily="18" charset="0"/>
                        <a:cs typeface="Times New Roman" pitchFamily="18" charset="0"/>
                      </a:endParaRPr>
                    </a:p>
                  </a:txBody>
                  <a:tcPr/>
                </a:tc>
                <a:tc>
                  <a:txBody>
                    <a:bodyPr/>
                    <a:lstStyle/>
                    <a:p>
                      <a:pPr algn="l" rtl="0"/>
                      <a:r>
                        <a:rPr lang="en-US" sz="2000" dirty="0">
                          <a:latin typeface="Times New Roman" pitchFamily="18" charset="0"/>
                          <a:cs typeface="Times New Roman" pitchFamily="18" charset="0"/>
                        </a:rPr>
                        <a:t>Initiatives </a:t>
                      </a:r>
                      <a:r>
                        <a:rPr lang="en-US" sz="2000" dirty="0" err="1">
                          <a:latin typeface="Times New Roman" pitchFamily="18" charset="0"/>
                          <a:cs typeface="Times New Roman" pitchFamily="18" charset="0"/>
                        </a:rPr>
                        <a:t>vs</a:t>
                      </a:r>
                      <a:r>
                        <a:rPr lang="en-US" sz="2000" dirty="0">
                          <a:latin typeface="Times New Roman" pitchFamily="18" charset="0"/>
                          <a:cs typeface="Times New Roman" pitchFamily="18" charset="0"/>
                        </a:rPr>
                        <a:t> guilt</a:t>
                      </a:r>
                    </a:p>
                  </a:txBody>
                  <a:tcPr/>
                </a:tc>
                <a:tc>
                  <a:txBody>
                    <a:bodyPr/>
                    <a:lstStyle/>
                    <a:p>
                      <a:pPr algn="l" rtl="0"/>
                      <a:r>
                        <a:rPr lang="en-US" sz="2000" dirty="0">
                          <a:latin typeface="Times New Roman" pitchFamily="18" charset="0"/>
                          <a:cs typeface="Times New Roman" pitchFamily="18" charset="0"/>
                        </a:rPr>
                        <a:t>Independence</a:t>
                      </a:r>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458200" cy="944562"/>
          </a:xfrm>
        </p:spPr>
        <p:txBody>
          <a:bodyPr>
            <a:normAutofit fontScale="90000"/>
          </a:bodyPr>
          <a:lstStyle/>
          <a:p>
            <a:pPr eaLnBrk="1" fontAlgn="auto" hangingPunct="1">
              <a:spcAft>
                <a:spcPts val="0"/>
              </a:spcAft>
              <a:defRPr/>
            </a:pPr>
            <a:r>
              <a:rPr lang="en-US" dirty="0">
                <a:solidFill>
                  <a:srgbClr val="C00000"/>
                </a:solidFill>
                <a:cs typeface="+mj-cs"/>
              </a:rPr>
              <a:t>Erikson’s eight psychosocial stages</a:t>
            </a:r>
          </a:p>
        </p:txBody>
      </p:sp>
      <p:graphicFrame>
        <p:nvGraphicFramePr>
          <p:cNvPr id="4" name="عنصر نائب للمحتوى 3"/>
          <p:cNvGraphicFramePr>
            <a:graphicFrameLocks noGrp="1"/>
          </p:cNvGraphicFramePr>
          <p:nvPr>
            <p:ph sz="quarter" idx="1"/>
          </p:nvPr>
        </p:nvGraphicFramePr>
        <p:xfrm>
          <a:off x="0" y="1219200"/>
          <a:ext cx="9144000" cy="5638800"/>
        </p:xfrm>
        <a:graphic>
          <a:graphicData uri="http://schemas.openxmlformats.org/drawingml/2006/table">
            <a:tbl>
              <a:tblPr firstRow="1" bandRow="1">
                <a:tableStyleId>{5C22544A-7EE6-4342-B048-85BDC9FD1C3A}</a:tableStyleId>
              </a:tblPr>
              <a:tblGrid>
                <a:gridCol w="4521802"/>
                <a:gridCol w="1994229"/>
                <a:gridCol w="2627969"/>
              </a:tblGrid>
              <a:tr h="1545392">
                <a:tc>
                  <a:txBody>
                    <a:bodyPr/>
                    <a:lstStyle/>
                    <a:p>
                      <a:pPr algn="ctr" rtl="0"/>
                      <a:r>
                        <a:rPr lang="en-US" sz="2000" dirty="0"/>
                        <a:t>Stage  </a:t>
                      </a:r>
                    </a:p>
                  </a:txBody>
                  <a:tcPr/>
                </a:tc>
                <a:tc>
                  <a:txBody>
                    <a:bodyPr/>
                    <a:lstStyle/>
                    <a:p>
                      <a:pPr algn="ctr" rtl="0"/>
                      <a:r>
                        <a:rPr lang="fr-FR" sz="2000" dirty="0"/>
                        <a:t>Psychosocial criss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t> Important </a:t>
                      </a:r>
                      <a:r>
                        <a:rPr lang="fr-FR" sz="2000" dirty="0" smtClean="0"/>
                        <a:t>évent</a:t>
                      </a:r>
                      <a:endParaRPr lang="en-US" sz="2000" dirty="0"/>
                    </a:p>
                  </a:txBody>
                  <a:tcPr/>
                </a:tc>
              </a:tr>
              <a:tr h="2548016">
                <a:tc>
                  <a:txBody>
                    <a:bodyPr/>
                    <a:lstStyle/>
                    <a:p>
                      <a:pPr algn="l" rtl="0"/>
                      <a:r>
                        <a:rPr lang="en-US" sz="1800" dirty="0">
                          <a:latin typeface="Times New Roman" pitchFamily="18" charset="0"/>
                          <a:cs typeface="Times New Roman" pitchFamily="18" charset="0"/>
                        </a:rPr>
                        <a:t>Stage 4: 6 – 11 years (School age</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algn="l" rtl="0"/>
                      <a:r>
                        <a:rPr lang="en-US" sz="1800" dirty="0">
                          <a:latin typeface="Times New Roman" pitchFamily="18" charset="0"/>
                          <a:cs typeface="Times New Roman" pitchFamily="18" charset="0"/>
                        </a:rPr>
                        <a:t>Children need to cope with </a:t>
                      </a:r>
                      <a:r>
                        <a:rPr lang="en-US" sz="1800" dirty="0" smtClean="0">
                          <a:latin typeface="Times New Roman" pitchFamily="18" charset="0"/>
                          <a:cs typeface="Times New Roman" pitchFamily="18" charset="0"/>
                        </a:rPr>
                        <a:t>new </a:t>
                      </a:r>
                      <a:r>
                        <a:rPr lang="en-US" sz="1800" dirty="0">
                          <a:latin typeface="Times New Roman" pitchFamily="18" charset="0"/>
                          <a:cs typeface="Times New Roman" pitchFamily="18" charset="0"/>
                        </a:rPr>
                        <a:t>social and academic </a:t>
                      </a:r>
                      <a:r>
                        <a:rPr lang="en-US" sz="1800" dirty="0" smtClean="0">
                          <a:latin typeface="Times New Roman" pitchFamily="18" charset="0"/>
                          <a:cs typeface="Times New Roman" pitchFamily="18" charset="0"/>
                        </a:rPr>
                        <a:t>demands.</a:t>
                      </a:r>
                      <a:endParaRPr lang="en-US" sz="1800" dirty="0">
                        <a:latin typeface="Times New Roman" pitchFamily="18" charset="0"/>
                        <a:cs typeface="Times New Roman" pitchFamily="18" charset="0"/>
                      </a:endParaRPr>
                    </a:p>
                  </a:txBody>
                  <a:tcPr/>
                </a:tc>
                <a:tc>
                  <a:txBody>
                    <a:bodyPr/>
                    <a:lstStyle/>
                    <a:p>
                      <a:pPr algn="l" rtl="0"/>
                      <a:r>
                        <a:rPr lang="en-US" sz="1800" dirty="0">
                          <a:latin typeface="Times New Roman" pitchFamily="18" charset="0"/>
                          <a:cs typeface="Times New Roman" pitchFamily="18" charset="0"/>
                        </a:rPr>
                        <a:t>Industry </a:t>
                      </a:r>
                      <a:r>
                        <a:rPr lang="en-US" sz="1800" dirty="0" err="1">
                          <a:latin typeface="Times New Roman" pitchFamily="18" charset="0"/>
                          <a:cs typeface="Times New Roman" pitchFamily="18" charset="0"/>
                        </a:rPr>
                        <a:t>vs</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inferiority school</a:t>
                      </a:r>
                      <a:endParaRPr lang="en-US" sz="1800" dirty="0">
                        <a:latin typeface="Times New Roman" pitchFamily="18" charset="0"/>
                        <a:cs typeface="Times New Roman" pitchFamily="18" charset="0"/>
                      </a:endParaRPr>
                    </a:p>
                  </a:txBody>
                  <a:tcPr/>
                </a:tc>
                <a:tc>
                  <a:txBody>
                    <a:bodyPr/>
                    <a:lstStyle/>
                    <a:p>
                      <a:pPr algn="l" rtl="0"/>
                      <a:r>
                        <a:rPr lang="en-US" sz="1800" dirty="0">
                          <a:latin typeface="Times New Roman" pitchFamily="18" charset="0"/>
                          <a:cs typeface="Times New Roman" pitchFamily="18" charset="0"/>
                        </a:rPr>
                        <a:t>Ability to learn how </a:t>
                      </a:r>
                    </a:p>
                    <a:p>
                      <a:pPr algn="l" rtl="0"/>
                      <a:r>
                        <a:rPr lang="en-US" sz="1800" dirty="0">
                          <a:latin typeface="Times New Roman" pitchFamily="18" charset="0"/>
                          <a:cs typeface="Times New Roman" pitchFamily="18" charset="0"/>
                        </a:rPr>
                        <a:t>things work and </a:t>
                      </a:r>
                    </a:p>
                    <a:p>
                      <a:pPr algn="l" rtl="0"/>
                      <a:r>
                        <a:rPr lang="en-US" sz="1800" dirty="0">
                          <a:latin typeface="Times New Roman" pitchFamily="18" charset="0"/>
                          <a:cs typeface="Times New Roman" pitchFamily="18" charset="0"/>
                        </a:rPr>
                        <a:t>organize.</a:t>
                      </a:r>
                    </a:p>
                    <a:p>
                      <a:pPr algn="l" rtl="0"/>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Enjoy responsibilities </a:t>
                      </a:r>
                    </a:p>
                    <a:p>
                      <a:pPr algn="l" rtl="0"/>
                      <a:r>
                        <a:rPr lang="en-US" sz="1800" dirty="0">
                          <a:latin typeface="Times New Roman" pitchFamily="18" charset="0"/>
                          <a:cs typeface="Times New Roman" pitchFamily="18" charset="0"/>
                        </a:rPr>
                        <a:t>and confident in their ability to complete the tasks </a:t>
                      </a:r>
                      <a:r>
                        <a:rPr lang="en-US" sz="1800" dirty="0" smtClean="0">
                          <a:latin typeface="Times New Roman" pitchFamily="18" charset="0"/>
                          <a:cs typeface="Times New Roman" pitchFamily="18" charset="0"/>
                        </a:rPr>
                        <a:t>assigned.</a:t>
                      </a:r>
                      <a:endParaRPr lang="en-US" sz="1800" dirty="0">
                        <a:latin typeface="Times New Roman" pitchFamily="18" charset="0"/>
                        <a:cs typeface="Times New Roman" pitchFamily="18" charset="0"/>
                      </a:endParaRPr>
                    </a:p>
                  </a:txBody>
                  <a:tcPr/>
                </a:tc>
              </a:tr>
              <a:tr h="1545392">
                <a:tc>
                  <a:txBody>
                    <a:bodyPr/>
                    <a:lstStyle/>
                    <a:p>
                      <a:pPr algn="l" rtl="0"/>
                      <a:r>
                        <a:rPr lang="en-US" sz="1800" dirty="0">
                          <a:latin typeface="Times New Roman" pitchFamily="18" charset="0"/>
                          <a:cs typeface="Times New Roman" pitchFamily="18" charset="0"/>
                        </a:rPr>
                        <a:t>Stage 5: 12-18 years (Adolescence)</a:t>
                      </a:r>
                    </a:p>
                    <a:p>
                      <a:pPr algn="l" rtl="0"/>
                      <a:r>
                        <a:rPr lang="en-US" sz="1800" dirty="0">
                          <a:latin typeface="Times New Roman" pitchFamily="18" charset="0"/>
                          <a:cs typeface="Times New Roman" pitchFamily="18" charset="0"/>
                        </a:rPr>
                        <a:t>Teens needs to  develop a sense of self  and personal </a:t>
                      </a:r>
                      <a:r>
                        <a:rPr lang="en-US" sz="1800" dirty="0" smtClean="0">
                          <a:latin typeface="Times New Roman" pitchFamily="18" charset="0"/>
                          <a:cs typeface="Times New Roman" pitchFamily="18" charset="0"/>
                        </a:rPr>
                        <a:t>identity.</a:t>
                      </a:r>
                      <a:endParaRPr lang="en-US" sz="1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itchFamily="18" charset="0"/>
                          <a:cs typeface="Times New Roman" pitchFamily="18" charset="0"/>
                        </a:rPr>
                        <a:t>Identity </a:t>
                      </a:r>
                      <a:r>
                        <a:rPr lang="en-US" sz="1800" dirty="0" err="1" smtClean="0">
                          <a:latin typeface="Times New Roman" pitchFamily="18" charset="0"/>
                          <a:cs typeface="Times New Roman" pitchFamily="18" charset="0"/>
                        </a:rPr>
                        <a:t>vs</a:t>
                      </a:r>
                      <a:endParaRPr lang="en-US" sz="18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identity confusion</a:t>
                      </a:r>
                    </a:p>
                    <a:p>
                      <a:pPr algn="l" rtl="0"/>
                      <a:endParaRPr lang="en-US" sz="1800" dirty="0">
                        <a:latin typeface="Times New Roman" pitchFamily="18" charset="0"/>
                        <a:cs typeface="Times New Roman" pitchFamily="18" charset="0"/>
                      </a:endParaRPr>
                    </a:p>
                  </a:txBody>
                  <a:tcPr/>
                </a:tc>
                <a:tc>
                  <a:txBody>
                    <a:bodyPr/>
                    <a:lstStyle/>
                    <a:p>
                      <a:pPr algn="l" rtl="0"/>
                      <a:r>
                        <a:rPr lang="en-US" sz="1800" dirty="0">
                          <a:latin typeface="Times New Roman" pitchFamily="18" charset="0"/>
                          <a:cs typeface="Times New Roman" pitchFamily="18" charset="0"/>
                        </a:rPr>
                        <a:t>Peer </a:t>
                      </a:r>
                      <a:r>
                        <a:rPr lang="en-US" sz="1800" dirty="0" smtClean="0">
                          <a:latin typeface="Times New Roman" pitchFamily="18" charset="0"/>
                          <a:cs typeface="Times New Roman" pitchFamily="18" charset="0"/>
                        </a:rPr>
                        <a:t> relationship</a:t>
                      </a:r>
                      <a:endParaRPr lang="en-US" sz="1800" dirty="0">
                        <a:latin typeface="Times New Roman" pitchFamily="18" charset="0"/>
                        <a:cs typeface="Times New Roman" pitchFamily="18" charset="0"/>
                      </a:endParaRPr>
                    </a:p>
                    <a:p>
                      <a:pPr algn="l" rtl="0"/>
                      <a:endParaRPr lang="en-US" sz="18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0"/>
            <a:ext cx="8458200" cy="1219200"/>
          </a:xfrm>
        </p:spPr>
        <p:txBody>
          <a:bodyPr>
            <a:normAutofit fontScale="90000"/>
          </a:bodyPr>
          <a:lstStyle/>
          <a:p>
            <a:pPr eaLnBrk="1" fontAlgn="auto" hangingPunct="1">
              <a:spcAft>
                <a:spcPts val="0"/>
              </a:spcAft>
              <a:defRPr/>
            </a:pPr>
            <a:r>
              <a:rPr lang="en-US" dirty="0">
                <a:solidFill>
                  <a:srgbClr val="C00000"/>
                </a:solidFill>
                <a:cs typeface="+mj-cs"/>
              </a:rPr>
              <a:t>Erikson’s eight psychosocial stages</a:t>
            </a:r>
          </a:p>
        </p:txBody>
      </p:sp>
      <p:graphicFrame>
        <p:nvGraphicFramePr>
          <p:cNvPr id="4" name="عنصر نائب للمحتوى 3"/>
          <p:cNvGraphicFramePr>
            <a:graphicFrameLocks noGrp="1"/>
          </p:cNvGraphicFramePr>
          <p:nvPr>
            <p:ph sz="quarter" idx="1"/>
          </p:nvPr>
        </p:nvGraphicFramePr>
        <p:xfrm>
          <a:off x="0" y="981073"/>
          <a:ext cx="9144000" cy="5876926"/>
        </p:xfrm>
        <a:graphic>
          <a:graphicData uri="http://schemas.openxmlformats.org/drawingml/2006/table">
            <a:tbl>
              <a:tblPr firstRow="1" bandRow="1">
                <a:tableStyleId>{5C22544A-7EE6-4342-B048-85BDC9FD1C3A}</a:tableStyleId>
              </a:tblPr>
              <a:tblGrid>
                <a:gridCol w="4572000"/>
                <a:gridCol w="2895600"/>
                <a:gridCol w="1676400"/>
              </a:tblGrid>
              <a:tr h="1208343">
                <a:tc>
                  <a:txBody>
                    <a:bodyPr/>
                    <a:lstStyle/>
                    <a:p>
                      <a:pPr algn="ctr" rtl="0"/>
                      <a:r>
                        <a:rPr lang="en-US" sz="2000" dirty="0"/>
                        <a:t>Stage  </a:t>
                      </a:r>
                    </a:p>
                  </a:txBody>
                  <a:tcPr marT="45721" marB="45721"/>
                </a:tc>
                <a:tc>
                  <a:txBody>
                    <a:bodyPr/>
                    <a:lstStyle/>
                    <a:p>
                      <a:pPr algn="ctr" rtl="0"/>
                      <a:r>
                        <a:rPr lang="fr-FR" sz="2000" dirty="0"/>
                        <a:t>Psychosocial criss </a:t>
                      </a:r>
                      <a:endParaRPr lang="en-US" sz="2000" dirty="0"/>
                    </a:p>
                  </a:txBody>
                  <a:tcPr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t> Important </a:t>
                      </a:r>
                      <a:r>
                        <a:rPr lang="fr-FR" sz="2000" dirty="0" smtClean="0"/>
                        <a:t>évent</a:t>
                      </a:r>
                      <a:endParaRPr lang="en-US" sz="2000" dirty="0"/>
                    </a:p>
                  </a:txBody>
                  <a:tcPr marT="45721" marB="45721"/>
                </a:tc>
              </a:tr>
              <a:tr h="1550186">
                <a:tc>
                  <a:txBody>
                    <a:bodyPr/>
                    <a:lstStyle/>
                    <a:p>
                      <a:pPr algn="l" rtl="0"/>
                      <a:r>
                        <a:rPr lang="en-US" sz="2000" dirty="0">
                          <a:latin typeface="Times New Roman" pitchFamily="18" charset="0"/>
                          <a:cs typeface="Times New Roman" pitchFamily="18" charset="0"/>
                        </a:rPr>
                        <a:t>Stage 6 : 19-40 years (Young </a:t>
                      </a:r>
                      <a:r>
                        <a:rPr lang="en-US" sz="2000" dirty="0" smtClean="0">
                          <a:latin typeface="Times New Roman" pitchFamily="18" charset="0"/>
                          <a:cs typeface="Times New Roman" pitchFamily="18" charset="0"/>
                        </a:rPr>
                        <a:t> Adulthood). </a:t>
                      </a:r>
                      <a:r>
                        <a:rPr lang="en-US" sz="2000" dirty="0">
                          <a:latin typeface="Times New Roman" pitchFamily="18" charset="0"/>
                          <a:cs typeface="Times New Roman" pitchFamily="18" charset="0"/>
                        </a:rPr>
                        <a:t>Young adults  need to form intimate,  loving  </a:t>
                      </a:r>
                      <a:r>
                        <a:rPr lang="en-US" sz="2000" dirty="0" smtClean="0">
                          <a:latin typeface="Times New Roman" pitchFamily="18" charset="0"/>
                          <a:cs typeface="Times New Roman" pitchFamily="18" charset="0"/>
                        </a:rPr>
                        <a:t> relationships with </a:t>
                      </a:r>
                      <a:r>
                        <a:rPr lang="en-US" sz="2000" dirty="0">
                          <a:latin typeface="Times New Roman" pitchFamily="18" charset="0"/>
                          <a:cs typeface="Times New Roman" pitchFamily="18" charset="0"/>
                        </a:rPr>
                        <a:t>other </a:t>
                      </a:r>
                      <a:r>
                        <a:rPr lang="en-US" sz="2000" dirty="0" smtClean="0">
                          <a:latin typeface="Times New Roman" pitchFamily="18" charset="0"/>
                          <a:cs typeface="Times New Roman" pitchFamily="18" charset="0"/>
                        </a:rPr>
                        <a:t>people.</a:t>
                      </a:r>
                      <a:endParaRPr lang="en-US" sz="2000" dirty="0">
                        <a:latin typeface="Times New Roman" pitchFamily="18" charset="0"/>
                        <a:cs typeface="Times New Roman" pitchFamily="18" charset="0"/>
                      </a:endParaRPr>
                    </a:p>
                  </a:txBody>
                  <a:tcPr marT="45721" marB="45721"/>
                </a:tc>
                <a:tc>
                  <a:txBody>
                    <a:bodyPr/>
                    <a:lstStyle/>
                    <a:p>
                      <a:pPr algn="l" rtl="0"/>
                      <a:r>
                        <a:rPr lang="en-US" sz="2000" dirty="0">
                          <a:latin typeface="Times New Roman" pitchFamily="18" charset="0"/>
                          <a:cs typeface="Times New Roman" pitchFamily="18" charset="0"/>
                        </a:rPr>
                        <a:t>intimacy and </a:t>
                      </a:r>
                      <a:r>
                        <a:rPr lang="en-US" sz="2000" dirty="0" smtClean="0">
                          <a:latin typeface="Times New Roman" pitchFamily="18" charset="0"/>
                          <a:cs typeface="Times New Roman" pitchFamily="18" charset="0"/>
                        </a:rPr>
                        <a:t> solidarity </a:t>
                      </a:r>
                      <a:r>
                        <a:rPr lang="en-US" sz="2000" dirty="0" err="1" smtClean="0">
                          <a:latin typeface="Times New Roman" pitchFamily="18" charset="0"/>
                          <a:cs typeface="Times New Roman" pitchFamily="18" charset="0"/>
                        </a:rPr>
                        <a:t>vs</a:t>
                      </a:r>
                      <a:r>
                        <a:rPr lang="en-US" sz="2000" dirty="0" smtClean="0">
                          <a:latin typeface="Times New Roman" pitchFamily="18" charset="0"/>
                          <a:cs typeface="Times New Roman" pitchFamily="18" charset="0"/>
                        </a:rPr>
                        <a:t> isolations</a:t>
                      </a:r>
                      <a:endParaRPr lang="en-US" sz="2000" dirty="0">
                        <a:latin typeface="Times New Roman" pitchFamily="18" charset="0"/>
                        <a:cs typeface="Times New Roman" pitchFamily="18" charset="0"/>
                      </a:endParaRPr>
                    </a:p>
                  </a:txBody>
                  <a:tcPr marT="45721" marB="45721"/>
                </a:tc>
                <a:tc>
                  <a:txBody>
                    <a:bodyPr/>
                    <a:lstStyle/>
                    <a:p>
                      <a:pPr algn="l" rtl="0"/>
                      <a:r>
                        <a:rPr lang="en-US" sz="2000" dirty="0">
                          <a:latin typeface="Times New Roman" pitchFamily="18" charset="0"/>
                          <a:cs typeface="Times New Roman" pitchFamily="18" charset="0"/>
                        </a:rPr>
                        <a:t>Love</a:t>
                      </a:r>
                    </a:p>
                    <a:p>
                      <a:pPr algn="l" rtl="0"/>
                      <a:r>
                        <a:rPr lang="en-US" sz="2000" dirty="0">
                          <a:latin typeface="Times New Roman" pitchFamily="18" charset="0"/>
                          <a:cs typeface="Times New Roman" pitchFamily="18" charset="0"/>
                        </a:rPr>
                        <a:t>relationship</a:t>
                      </a:r>
                    </a:p>
                  </a:txBody>
                  <a:tcPr marT="45721" marB="45721"/>
                </a:tc>
              </a:tr>
              <a:tr h="1550186">
                <a:tc>
                  <a:txBody>
                    <a:bodyPr/>
                    <a:lstStyle/>
                    <a:p>
                      <a:pPr algn="l" rtl="0"/>
                      <a:r>
                        <a:rPr lang="en-US" sz="2000" dirty="0">
                          <a:latin typeface="Times New Roman" pitchFamily="18" charset="0"/>
                          <a:cs typeface="Times New Roman" pitchFamily="18" charset="0"/>
                        </a:rPr>
                        <a:t>Stage 7 : 40-65 years (Middle  Adulthood) Adults need to </a:t>
                      </a:r>
                      <a:r>
                        <a:rPr lang="en-US" sz="2000" dirty="0" smtClean="0">
                          <a:latin typeface="Times New Roman" pitchFamily="18" charset="0"/>
                          <a:cs typeface="Times New Roman" pitchFamily="18" charset="0"/>
                        </a:rPr>
                        <a:t>nurture </a:t>
                      </a:r>
                      <a:r>
                        <a:rPr lang="en-US" sz="2000" dirty="0">
                          <a:latin typeface="Times New Roman" pitchFamily="18" charset="0"/>
                          <a:cs typeface="Times New Roman" pitchFamily="18" charset="0"/>
                        </a:rPr>
                        <a:t>things  that will outlast </a:t>
                      </a:r>
                      <a:r>
                        <a:rPr lang="en-US" sz="2000" dirty="0" smtClean="0">
                          <a:latin typeface="Times New Roman" pitchFamily="18" charset="0"/>
                          <a:cs typeface="Times New Roman" pitchFamily="18" charset="0"/>
                        </a:rPr>
                        <a:t> hem </a:t>
                      </a:r>
                      <a:r>
                        <a:rPr lang="en-US" sz="2000" dirty="0" err="1">
                          <a:latin typeface="Times New Roman" pitchFamily="18" charset="0"/>
                          <a:cs typeface="Times New Roman" pitchFamily="18" charset="0"/>
                        </a:rPr>
                        <a:t>eg</a:t>
                      </a:r>
                      <a:r>
                        <a:rPr lang="en-US" sz="2000" dirty="0">
                          <a:latin typeface="Times New Roman" pitchFamily="18" charset="0"/>
                          <a:cs typeface="Times New Roman" pitchFamily="18" charset="0"/>
                        </a:rPr>
                        <a:t> : having  children</a:t>
                      </a:r>
                    </a:p>
                  </a:txBody>
                  <a:tcPr marT="45721" marB="45721"/>
                </a:tc>
                <a:tc>
                  <a:txBody>
                    <a:bodyPr/>
                    <a:lstStyle/>
                    <a:p>
                      <a:pPr algn="l" rtl="0"/>
                      <a:r>
                        <a:rPr lang="en-US" sz="2000" dirty="0">
                          <a:latin typeface="Times New Roman" pitchFamily="18" charset="0"/>
                          <a:cs typeface="Times New Roman" pitchFamily="18" charset="0"/>
                        </a:rPr>
                        <a:t>Generative </a:t>
                      </a:r>
                      <a:r>
                        <a:rPr lang="en-US" sz="2000" dirty="0" err="1">
                          <a:latin typeface="Times New Roman" pitchFamily="18" charset="0"/>
                          <a:cs typeface="Times New Roman" pitchFamily="18" charset="0"/>
                        </a:rPr>
                        <a:t>vs</a:t>
                      </a:r>
                      <a:endParaRPr lang="en-US" sz="2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stagnation</a:t>
                      </a:r>
                    </a:p>
                  </a:txBody>
                  <a:tcPr marT="45721" marB="45721"/>
                </a:tc>
                <a:tc>
                  <a:txBody>
                    <a:bodyPr/>
                    <a:lstStyle/>
                    <a:p>
                      <a:pPr algn="l" rtl="0"/>
                      <a:r>
                        <a:rPr lang="en-US" sz="2000" dirty="0">
                          <a:latin typeface="Times New Roman" pitchFamily="18" charset="0"/>
                          <a:cs typeface="Times New Roman" pitchFamily="18" charset="0"/>
                        </a:rPr>
                        <a:t>Work and </a:t>
                      </a:r>
                    </a:p>
                    <a:p>
                      <a:pPr algn="l" rtl="0"/>
                      <a:r>
                        <a:rPr lang="en-US" sz="2000" dirty="0">
                          <a:latin typeface="Times New Roman" pitchFamily="18" charset="0"/>
                          <a:cs typeface="Times New Roman" pitchFamily="18" charset="0"/>
                        </a:rPr>
                        <a:t>Parenting</a:t>
                      </a:r>
                    </a:p>
                    <a:p>
                      <a:pPr algn="l" rtl="0"/>
                      <a:endParaRPr lang="en-US" sz="2000" dirty="0">
                        <a:latin typeface="Times New Roman" pitchFamily="18" charset="0"/>
                        <a:cs typeface="Times New Roman" pitchFamily="18" charset="0"/>
                      </a:endParaRPr>
                    </a:p>
                  </a:txBody>
                  <a:tcPr marT="45721" marB="45721"/>
                </a:tc>
              </a:tr>
              <a:tr h="1568211">
                <a:tc>
                  <a:txBody>
                    <a:bodyPr/>
                    <a:lstStyle/>
                    <a:p>
                      <a:pPr algn="l" rtl="0"/>
                      <a:r>
                        <a:rPr lang="en-US" sz="2000" dirty="0">
                          <a:latin typeface="Times New Roman" pitchFamily="18" charset="0"/>
                          <a:cs typeface="Times New Roman" pitchFamily="18" charset="0"/>
                        </a:rPr>
                        <a:t>Stage 8 : &gt; 65 years (Maturity)</a:t>
                      </a:r>
                    </a:p>
                    <a:p>
                      <a:pPr algn="l" rtl="0"/>
                      <a:r>
                        <a:rPr lang="en-US" sz="2000" dirty="0">
                          <a:latin typeface="Times New Roman" pitchFamily="18" charset="0"/>
                          <a:cs typeface="Times New Roman" pitchFamily="18" charset="0"/>
                        </a:rPr>
                        <a:t>Older adults need to look back on </a:t>
                      </a:r>
                    </a:p>
                    <a:p>
                      <a:pPr algn="l" rtl="0"/>
                      <a:r>
                        <a:rPr lang="en-US" sz="2000" dirty="0">
                          <a:latin typeface="Times New Roman" pitchFamily="18" charset="0"/>
                          <a:cs typeface="Times New Roman" pitchFamily="18" charset="0"/>
                        </a:rPr>
                        <a:t>life and feel a sense of fulfillment.</a:t>
                      </a:r>
                    </a:p>
                  </a:txBody>
                  <a:tcPr marT="45721" marB="45721"/>
                </a:tc>
                <a:tc>
                  <a:txBody>
                    <a:bodyPr/>
                    <a:lstStyle/>
                    <a:p>
                      <a:pPr algn="l" rtl="0"/>
                      <a:r>
                        <a:rPr lang="en-US" sz="2000" dirty="0" smtClean="0">
                          <a:latin typeface="Times New Roman" pitchFamily="18" charset="0"/>
                          <a:cs typeface="Times New Roman" pitchFamily="18" charset="0"/>
                        </a:rPr>
                        <a:t>Integrity </a:t>
                      </a:r>
                      <a:r>
                        <a:rPr lang="en-US" sz="2000" dirty="0" err="1">
                          <a:latin typeface="Times New Roman" pitchFamily="18" charset="0"/>
                          <a:cs typeface="Times New Roman" pitchFamily="18" charset="0"/>
                        </a:rPr>
                        <a:t>vs</a:t>
                      </a:r>
                      <a:endParaRPr lang="en-US" sz="2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despair</a:t>
                      </a:r>
                    </a:p>
                    <a:p>
                      <a:pPr algn="l" rtl="0"/>
                      <a:endParaRPr lang="en-US" sz="2000" dirty="0">
                        <a:latin typeface="Times New Roman" pitchFamily="18" charset="0"/>
                        <a:cs typeface="Times New Roman" pitchFamily="18" charset="0"/>
                      </a:endParaRPr>
                    </a:p>
                  </a:txBody>
                  <a:tcPr marT="45721" marB="45721"/>
                </a:tc>
                <a:tc>
                  <a:txBody>
                    <a:bodyPr/>
                    <a:lstStyle/>
                    <a:p>
                      <a:pPr algn="l" rtl="0"/>
                      <a:r>
                        <a:rPr lang="en-US" sz="2000" dirty="0">
                          <a:latin typeface="Times New Roman" pitchFamily="18" charset="0"/>
                          <a:cs typeface="Times New Roman" pitchFamily="18" charset="0"/>
                        </a:rPr>
                        <a:t>Reflection on </a:t>
                      </a:r>
                    </a:p>
                    <a:p>
                      <a:pPr algn="l" rtl="0"/>
                      <a:r>
                        <a:rPr lang="en-US" sz="2000" dirty="0">
                          <a:latin typeface="Times New Roman" pitchFamily="18" charset="0"/>
                          <a:cs typeface="Times New Roman" pitchFamily="18" charset="0"/>
                        </a:rPr>
                        <a:t>and acceptance </a:t>
                      </a:r>
                    </a:p>
                    <a:p>
                      <a:pPr algn="l" rtl="0"/>
                      <a:r>
                        <a:rPr lang="en-US" sz="2000" dirty="0">
                          <a:latin typeface="Times New Roman" pitchFamily="18" charset="0"/>
                          <a:cs typeface="Times New Roman" pitchFamily="18" charset="0"/>
                        </a:rPr>
                        <a:t>of one’s life</a:t>
                      </a:r>
                    </a:p>
                  </a:txBody>
                  <a:tcPr marT="45721" marB="45721"/>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ph idx="1"/>
          </p:nvPr>
        </p:nvGraphicFramePr>
        <p:xfrm>
          <a:off x="0" y="2"/>
          <a:ext cx="9144000" cy="6857997"/>
        </p:xfrm>
        <a:graphic>
          <a:graphicData uri="http://schemas.openxmlformats.org/drawingml/2006/table">
            <a:tbl>
              <a:tblPr firstRow="1" bandRow="1">
                <a:tableStyleId>{9D7B26C5-4107-4FEC-AEDC-1716B250A1EF}</a:tableStyleId>
              </a:tblPr>
              <a:tblGrid>
                <a:gridCol w="1727673"/>
                <a:gridCol w="3948965"/>
                <a:gridCol w="3467362"/>
              </a:tblGrid>
              <a:tr h="579486">
                <a:tc>
                  <a:txBody>
                    <a:bodyPr/>
                    <a:lstStyle/>
                    <a:p>
                      <a:pPr algn="r"/>
                      <a:endParaRPr lang="en-US" sz="2400" dirty="0"/>
                    </a:p>
                  </a:txBody>
                  <a:tcPr/>
                </a:tc>
                <a:tc>
                  <a:txBody>
                    <a:bodyPr/>
                    <a:lstStyle/>
                    <a:p>
                      <a:pPr algn="r"/>
                      <a:endParaRPr lang="en-US" sz="2400" dirty="0"/>
                    </a:p>
                  </a:txBody>
                  <a:tcPr/>
                </a:tc>
                <a:tc>
                  <a:txBody>
                    <a:bodyPr/>
                    <a:lstStyle/>
                    <a:p>
                      <a:pPr algn="r"/>
                      <a:endParaRPr lang="en-US" sz="2400" dirty="0"/>
                    </a:p>
                  </a:txBody>
                  <a:tcPr/>
                </a:tc>
              </a:tr>
              <a:tr h="579486">
                <a:tc>
                  <a:txBody>
                    <a:bodyPr/>
                    <a:lstStyle/>
                    <a:p>
                      <a:pPr algn="r"/>
                      <a:endParaRPr lang="en-US" sz="2400" dirty="0"/>
                    </a:p>
                  </a:txBody>
                  <a:tcPr/>
                </a:tc>
                <a:tc>
                  <a:txBody>
                    <a:bodyPr/>
                    <a:lstStyle/>
                    <a:p>
                      <a:pPr algn="r"/>
                      <a:r>
                        <a:rPr kumimoji="0" lang="ar-SA" altLang="en-US" sz="2400" u="none" strike="noStrike" cap="none" normalizeH="0" baseline="0" dirty="0">
                          <a:ln>
                            <a:noFill/>
                          </a:ln>
                          <a:effectLst/>
                        </a:rPr>
                        <a:t>الثقة مقابل عدم الثقة</a:t>
                      </a:r>
                      <a:endParaRPr lang="en-US" sz="24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altLang="en-US" sz="2400" u="none" strike="noStrike" kern="1200" cap="none" normalizeH="0" baseline="0" dirty="0">
                          <a:ln>
                            <a:noFill/>
                          </a:ln>
                          <a:effectLst/>
                        </a:rPr>
                        <a:t>السنة الأولى </a:t>
                      </a:r>
                      <a:endParaRPr kumimoji="0" lang="en-US" altLang="en-US" sz="2400" b="1" i="0" u="none" strike="noStrike" kern="1200" cap="none" normalizeH="0" baseline="0" dirty="0">
                        <a:ln>
                          <a:noFill/>
                        </a:ln>
                        <a:solidFill>
                          <a:srgbClr val="FF0000"/>
                        </a:solidFill>
                        <a:effectLst/>
                        <a:latin typeface="droid arabic naskh"/>
                        <a:ea typeface="+mn-ea"/>
                        <a:cs typeface="Arial" panose="020B0604020202020204" pitchFamily="34" charset="0"/>
                      </a:endParaRPr>
                    </a:p>
                  </a:txBody>
                  <a:tcPr/>
                </a:tc>
              </a:tr>
              <a:tr h="980337">
                <a:tc>
                  <a:txBody>
                    <a:bodyPr/>
                    <a:lstStyle/>
                    <a:p>
                      <a:pPr algn="r"/>
                      <a:endParaRPr lang="en-US" sz="2400" dirty="0"/>
                    </a:p>
                  </a:txBody>
                  <a:tcPr/>
                </a:tc>
                <a:tc>
                  <a:txBody>
                    <a:bodyPr/>
                    <a:lstStyle/>
                    <a:p>
                      <a:pPr algn="r"/>
                      <a:r>
                        <a:rPr kumimoji="0" lang="ar-SA" altLang="en-US" sz="2400" u="none" strike="noStrike" kern="1200" cap="none" normalizeH="0" baseline="0" dirty="0">
                          <a:ln>
                            <a:noFill/>
                          </a:ln>
                          <a:effectLst/>
                        </a:rPr>
                        <a:t>أزمة الاستقلال مقابل الشعور بالخجل</a:t>
                      </a:r>
                      <a:endParaRPr lang="en-US" sz="24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altLang="en-US" sz="2400" u="none" strike="noStrike" kern="1200" cap="none" normalizeH="0" baseline="0" dirty="0">
                          <a:ln>
                            <a:noFill/>
                          </a:ln>
                          <a:effectLst/>
                        </a:rPr>
                        <a:t>السنة الثانية</a:t>
                      </a:r>
                      <a:endParaRPr kumimoji="0" lang="en-US" altLang="en-US" sz="2400" b="1" i="0" u="none" strike="noStrike" kern="1200" cap="none" normalizeH="0" baseline="0" dirty="0">
                        <a:ln>
                          <a:noFill/>
                        </a:ln>
                        <a:solidFill>
                          <a:srgbClr val="FF0000"/>
                        </a:solidFill>
                        <a:effectLst/>
                        <a:latin typeface="droid arabic naskh"/>
                        <a:ea typeface="+mn-ea"/>
                        <a:cs typeface="Arial" panose="020B0604020202020204" pitchFamily="34" charset="0"/>
                      </a:endParaRPr>
                    </a:p>
                  </a:txBody>
                  <a:tcPr/>
                </a:tc>
              </a:tr>
              <a:tr h="980337">
                <a:tc>
                  <a:txBody>
                    <a:bodyPr/>
                    <a:lstStyle/>
                    <a:p>
                      <a:pPr algn="r"/>
                      <a:endParaRPr lang="en-US" sz="2400"/>
                    </a:p>
                  </a:txBody>
                  <a:tcPr/>
                </a:tc>
                <a:tc>
                  <a:txBody>
                    <a:bodyPr/>
                    <a:lstStyle/>
                    <a:p>
                      <a:pPr algn="r"/>
                      <a:r>
                        <a:rPr kumimoji="0" lang="ar-SA" altLang="en-US" sz="2400" u="none" strike="noStrike" cap="none" normalizeH="0" baseline="0" dirty="0">
                          <a:ln>
                            <a:noFill/>
                          </a:ln>
                          <a:effectLst/>
                        </a:rPr>
                        <a:t>أزمة المبادرة في مقابل الشعور بالذنب</a:t>
                      </a:r>
                      <a:endParaRPr lang="en-US" sz="24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altLang="en-US" sz="2400" u="none" strike="noStrike" kern="1200" cap="none" normalizeH="0" baseline="0" dirty="0">
                          <a:ln>
                            <a:noFill/>
                          </a:ln>
                          <a:effectLst/>
                        </a:rPr>
                        <a:t>الطفولة المبكرة</a:t>
                      </a:r>
                      <a:endParaRPr kumimoji="0" lang="en-US" altLang="en-US" sz="2400" b="1" i="0" u="none" strike="noStrike" kern="1200" cap="none" normalizeH="0" baseline="0" dirty="0">
                        <a:ln>
                          <a:noFill/>
                        </a:ln>
                        <a:solidFill>
                          <a:srgbClr val="FF0000"/>
                        </a:solidFill>
                        <a:effectLst/>
                        <a:latin typeface="droid arabic naskh"/>
                        <a:ea typeface="+mn-ea"/>
                        <a:cs typeface="Arial" panose="020B0604020202020204" pitchFamily="34" charset="0"/>
                      </a:endParaRPr>
                    </a:p>
                  </a:txBody>
                  <a:tcPr/>
                </a:tc>
              </a:tr>
              <a:tr h="544632">
                <a:tc>
                  <a:txBody>
                    <a:bodyPr/>
                    <a:lstStyle/>
                    <a:p>
                      <a:pPr algn="r"/>
                      <a:endParaRPr lang="en-US" sz="2400"/>
                    </a:p>
                  </a:txBody>
                  <a:tcPr/>
                </a:tc>
                <a:tc>
                  <a:txBody>
                    <a:bodyPr/>
                    <a:lstStyle/>
                    <a:p>
                      <a:pPr algn="r"/>
                      <a:r>
                        <a:rPr kumimoji="0" lang="ar-SA" altLang="en-US" sz="2400" u="none" strike="noStrike" cap="none" normalizeH="0" baseline="0" dirty="0">
                          <a:ln>
                            <a:noFill/>
                          </a:ln>
                          <a:effectLst/>
                        </a:rPr>
                        <a:t>أزمة الكفاية مقابل الشعور بالنقص </a:t>
                      </a:r>
                      <a:endParaRPr lang="en-US" sz="24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altLang="en-US" sz="2400" u="none" strike="noStrike" kern="1200" cap="none" normalizeH="0" baseline="0" dirty="0">
                          <a:ln>
                            <a:noFill/>
                          </a:ln>
                          <a:effectLst/>
                        </a:rPr>
                        <a:t>الطفولة المتوسطة والمتأخرة</a:t>
                      </a:r>
                      <a:endParaRPr kumimoji="0" lang="en-US" altLang="en-US" sz="2400" b="1" i="0" u="none" strike="noStrike" kern="1200" cap="none" normalizeH="0" baseline="0" dirty="0">
                        <a:ln>
                          <a:noFill/>
                        </a:ln>
                        <a:solidFill>
                          <a:srgbClr val="FF0000"/>
                        </a:solidFill>
                        <a:effectLst/>
                        <a:latin typeface="droid arabic naskh"/>
                        <a:ea typeface="+mn-ea"/>
                        <a:cs typeface="Arial" panose="020B0604020202020204" pitchFamily="34" charset="0"/>
                      </a:endParaRPr>
                    </a:p>
                  </a:txBody>
                  <a:tcPr/>
                </a:tc>
              </a:tr>
              <a:tr h="980337">
                <a:tc>
                  <a:txBody>
                    <a:bodyPr/>
                    <a:lstStyle/>
                    <a:p>
                      <a:pPr algn="r"/>
                      <a:endParaRPr lang="en-US" sz="2400"/>
                    </a:p>
                  </a:txBody>
                  <a:tcPr/>
                </a:tc>
                <a:tc>
                  <a:txBody>
                    <a:bodyPr/>
                    <a:lstStyle/>
                    <a:p>
                      <a:pPr algn="r"/>
                      <a:r>
                        <a:rPr kumimoji="0" lang="ar-SA" altLang="en-US" sz="2400" u="none" strike="noStrike" cap="none" normalizeH="0" baseline="0" dirty="0">
                          <a:ln>
                            <a:noFill/>
                          </a:ln>
                          <a:effectLst/>
                        </a:rPr>
                        <a:t>أزمة الهوية مقابل اضطراب الدور </a:t>
                      </a:r>
                      <a:endParaRPr lang="en-US" sz="24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altLang="en-US" sz="2400" u="none" strike="noStrike" cap="none" normalizeH="0" baseline="0" dirty="0">
                          <a:ln>
                            <a:noFill/>
                          </a:ln>
                          <a:effectLst/>
                        </a:rPr>
                        <a:t>المراهقة</a:t>
                      </a:r>
                      <a:endParaRPr kumimoji="0" lang="en-US" altLang="en-US" sz="1050" b="0" i="0" u="none" strike="noStrike" cap="none" normalizeH="0" baseline="0" dirty="0">
                        <a:ln>
                          <a:noFill/>
                        </a:ln>
                        <a:solidFill>
                          <a:schemeClr val="tx1"/>
                        </a:solidFill>
                        <a:effectLst/>
                        <a:latin typeface="Times" panose="02020603050405020304" pitchFamily="18" charset="0"/>
                      </a:endParaRPr>
                    </a:p>
                  </a:txBody>
                  <a:tcPr/>
                </a:tc>
              </a:tr>
              <a:tr h="544632">
                <a:tc>
                  <a:txBody>
                    <a:bodyPr/>
                    <a:lstStyle/>
                    <a:p>
                      <a:pPr algn="r"/>
                      <a:endParaRPr lang="en-US" sz="2400"/>
                    </a:p>
                  </a:txBody>
                  <a:tcPr/>
                </a:tc>
                <a:tc>
                  <a:txBody>
                    <a:bodyPr/>
                    <a:lstStyle/>
                    <a:p>
                      <a:pPr algn="r"/>
                      <a:r>
                        <a:rPr kumimoji="0" lang="ar-SA" altLang="en-US" sz="2400" u="none" strike="noStrike" cap="none" normalizeH="0" baseline="0" dirty="0">
                          <a:ln>
                            <a:noFill/>
                          </a:ln>
                          <a:effectLst/>
                        </a:rPr>
                        <a:t>المودة و الألفة مقابل العزلة</a:t>
                      </a:r>
                      <a:endParaRPr lang="en-US" sz="24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altLang="en-US" sz="2400" u="none" strike="noStrike" kern="1200" cap="none" normalizeH="0" baseline="0" dirty="0">
                          <a:ln>
                            <a:noFill/>
                          </a:ln>
                          <a:effectLst/>
                        </a:rPr>
                        <a:t>الشباب المبكر</a:t>
                      </a:r>
                      <a:endParaRPr kumimoji="0" lang="en-US" altLang="en-US" sz="2400" b="1" i="0" u="none" strike="noStrike" kern="1200" cap="none" normalizeH="0" baseline="0" dirty="0">
                        <a:ln>
                          <a:noFill/>
                        </a:ln>
                        <a:solidFill>
                          <a:srgbClr val="FF0000"/>
                        </a:solidFill>
                        <a:effectLst/>
                        <a:latin typeface="droid arabic naskh"/>
                        <a:ea typeface="+mn-ea"/>
                        <a:cs typeface="Arial" panose="020B0604020202020204" pitchFamily="34" charset="0"/>
                      </a:endParaRPr>
                    </a:p>
                  </a:txBody>
                  <a:tcPr/>
                </a:tc>
              </a:tr>
              <a:tr h="544632">
                <a:tc>
                  <a:txBody>
                    <a:bodyPr/>
                    <a:lstStyle/>
                    <a:p>
                      <a:pPr algn="r"/>
                      <a:endParaRPr lang="en-US" sz="2400"/>
                    </a:p>
                  </a:txBody>
                  <a:tcPr/>
                </a:tc>
                <a:tc>
                  <a:txBody>
                    <a:bodyPr/>
                    <a:lstStyle/>
                    <a:p>
                      <a:pPr algn="r"/>
                      <a:r>
                        <a:rPr kumimoji="0" lang="ar-SA" altLang="en-US" sz="2400" u="none" strike="noStrike" cap="none" normalizeH="0" baseline="0" dirty="0">
                          <a:ln>
                            <a:noFill/>
                          </a:ln>
                          <a:effectLst/>
                        </a:rPr>
                        <a:t>الإنتاجية مقابل الركود</a:t>
                      </a:r>
                      <a:endParaRPr lang="en-US" sz="24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altLang="en-US" sz="2400" u="none" strike="noStrike" kern="1200" cap="none" normalizeH="0" baseline="0" dirty="0">
                          <a:ln>
                            <a:noFill/>
                          </a:ln>
                          <a:effectLst/>
                        </a:rPr>
                        <a:t>أواسط العمر</a:t>
                      </a:r>
                      <a:r>
                        <a:rPr kumimoji="0" lang="en-US" altLang="en-US" sz="2400" u="none" strike="noStrike" kern="1200" cap="none" normalizeH="0" baseline="0" dirty="0">
                          <a:ln>
                            <a:noFill/>
                          </a:ln>
                          <a:effectLst/>
                        </a:rPr>
                        <a:t> </a:t>
                      </a:r>
                      <a:endParaRPr kumimoji="0" lang="en-US" altLang="en-US" sz="2400" b="1" i="0" u="none" strike="noStrike" kern="1200" cap="none" normalizeH="0" baseline="0" dirty="0">
                        <a:ln>
                          <a:noFill/>
                        </a:ln>
                        <a:solidFill>
                          <a:srgbClr val="FF0000"/>
                        </a:solidFill>
                        <a:effectLst/>
                        <a:latin typeface="droid arabic naskh"/>
                        <a:ea typeface="+mn-ea"/>
                        <a:cs typeface="Arial" panose="020B0604020202020204" pitchFamily="34" charset="0"/>
                      </a:endParaRPr>
                    </a:p>
                  </a:txBody>
                  <a:tcPr/>
                </a:tc>
              </a:tr>
              <a:tr h="544632">
                <a:tc>
                  <a:txBody>
                    <a:bodyPr/>
                    <a:lstStyle/>
                    <a:p>
                      <a:pPr algn="r"/>
                      <a:endParaRPr lang="en-US" sz="2400"/>
                    </a:p>
                  </a:txBody>
                  <a:tcPr/>
                </a:tc>
                <a:tc>
                  <a:txBody>
                    <a:bodyPr/>
                    <a:lstStyle/>
                    <a:p>
                      <a:pPr algn="r"/>
                      <a:r>
                        <a:rPr kumimoji="0" lang="ar-SA" altLang="en-US" sz="2400" u="none" strike="noStrike" kern="1200" cap="none" normalizeH="0" baseline="0" dirty="0">
                          <a:ln>
                            <a:noFill/>
                          </a:ln>
                          <a:effectLst/>
                        </a:rPr>
                        <a:t>تكامل الذات مقابل اليأس</a:t>
                      </a:r>
                      <a:endParaRPr lang="en-US" sz="24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altLang="en-US" sz="2400" u="none" strike="noStrike" kern="1200" cap="none" normalizeH="0" baseline="0" dirty="0">
                          <a:ln>
                            <a:noFill/>
                          </a:ln>
                          <a:effectLst/>
                        </a:rPr>
                        <a:t>الرشد المتأخر</a:t>
                      </a:r>
                      <a:endParaRPr kumimoji="0" lang="en-US" altLang="en-US" sz="2400" b="1" i="0" u="none" strike="noStrike" kern="1200" cap="none" normalizeH="0" baseline="0" dirty="0">
                        <a:ln>
                          <a:noFill/>
                        </a:ln>
                        <a:solidFill>
                          <a:srgbClr val="FF0000"/>
                        </a:solidFill>
                        <a:effectLst/>
                        <a:latin typeface="droid arabic naskh"/>
                        <a:ea typeface="+mn-ea"/>
                        <a:cs typeface="Arial" panose="020B0604020202020204" pitchFamily="34" charset="0"/>
                      </a:endParaRPr>
                    </a:p>
                  </a:txBody>
                  <a:tcPr/>
                </a:tc>
              </a:tr>
              <a:tr h="579486">
                <a:tc>
                  <a:txBody>
                    <a:bodyPr/>
                    <a:lstStyle/>
                    <a:p>
                      <a:pPr algn="r"/>
                      <a:endParaRPr lang="en-US" sz="2400"/>
                    </a:p>
                  </a:txBody>
                  <a:tcPr/>
                </a:tc>
                <a:tc>
                  <a:txBody>
                    <a:bodyPr/>
                    <a:lstStyle/>
                    <a:p>
                      <a:pPr algn="r"/>
                      <a:endParaRPr lang="en-US" sz="240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altLang="en-US" sz="2400" u="none" strike="noStrike" cap="none" normalizeH="0" baseline="0" dirty="0">
                          <a:ln>
                            <a:noFill/>
                          </a:ln>
                          <a:effectLst/>
                        </a:rPr>
                        <a:t>مرحلة دنو الأجل</a:t>
                      </a:r>
                      <a:endParaRPr kumimoji="0" lang="en-US" altLang="en-US" sz="1050" b="0" i="0" u="none" strike="noStrike" cap="none" normalizeH="0" baseline="0" dirty="0">
                        <a:ln>
                          <a:noFill/>
                        </a:ln>
                        <a:solidFill>
                          <a:schemeClr val="tx1"/>
                        </a:solidFill>
                        <a:effectLst/>
                        <a:latin typeface="Times"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91600" cy="5943600"/>
          </a:xfrm>
        </p:spPr>
        <p:txBody>
          <a:bodyPr>
            <a:normAutofit/>
          </a:bodyPr>
          <a:lstStyle/>
          <a:p>
            <a:pPr marL="624078" indent="-514350" algn="l" rtl="0">
              <a:buNone/>
            </a:pPr>
            <a:r>
              <a:rPr lang="en-US" sz="2400" dirty="0" smtClean="0"/>
              <a:t>* Jean Piaget (1896–1980).</a:t>
            </a:r>
          </a:p>
          <a:p>
            <a:pPr marL="624078" indent="-514350" algn="l" rtl="0">
              <a:buNone/>
            </a:pPr>
            <a:endParaRPr lang="en-US" sz="2400" dirty="0" smtClean="0"/>
          </a:p>
          <a:p>
            <a:pPr marL="624078" indent="-514350" algn="l" rtl="0">
              <a:buNone/>
            </a:pPr>
            <a:r>
              <a:rPr lang="en-US" sz="2400" dirty="0" smtClean="0"/>
              <a:t>* Piaget explored how intelligence and </a:t>
            </a:r>
          </a:p>
          <a:p>
            <a:pPr marL="624078" indent="-514350" algn="l" rtl="0">
              <a:buNone/>
            </a:pPr>
            <a:r>
              <a:rPr lang="en-US" sz="2400" dirty="0" smtClean="0"/>
              <a:t>  cognitive functioning develop in children.</a:t>
            </a:r>
          </a:p>
          <a:p>
            <a:pPr marL="624078" indent="-514350" algn="l" rtl="0">
              <a:buNone/>
            </a:pPr>
            <a:endParaRPr lang="en-US" sz="2400" dirty="0" smtClean="0"/>
          </a:p>
          <a:p>
            <a:pPr marL="624078" indent="-514350" algn="l" rtl="0">
              <a:buNone/>
            </a:pPr>
            <a:r>
              <a:rPr lang="en-US" sz="2400" dirty="0" smtClean="0"/>
              <a:t>* He believed that human intelligence progresses through  </a:t>
            </a:r>
          </a:p>
          <a:p>
            <a:pPr marL="624078" indent="-514350" algn="l" rtl="0">
              <a:buNone/>
            </a:pPr>
            <a:r>
              <a:rPr lang="en-US" sz="2400" dirty="0" smtClean="0"/>
              <a:t>   a series of stages based on age, with the child at each</a:t>
            </a:r>
          </a:p>
          <a:p>
            <a:pPr marL="624078" indent="-514350" algn="l" rtl="0">
              <a:buNone/>
            </a:pPr>
            <a:r>
              <a:rPr lang="en-US" sz="2400" dirty="0" smtClean="0"/>
              <a:t>   successive stage demonstrating a higher level of </a:t>
            </a:r>
          </a:p>
          <a:p>
            <a:pPr marL="624078" indent="-514350" algn="l" rtl="0">
              <a:buNone/>
            </a:pPr>
            <a:r>
              <a:rPr lang="en-US" sz="2400" dirty="0" smtClean="0"/>
              <a:t>   functioning than at previous stages. </a:t>
            </a:r>
          </a:p>
          <a:p>
            <a:pPr marL="624078" indent="-514350" algn="l" rtl="0">
              <a:buNone/>
            </a:pPr>
            <a:endParaRPr lang="en-US" sz="2400" dirty="0" smtClean="0"/>
          </a:p>
          <a:p>
            <a:pPr marL="624078" indent="-514350" algn="l" rtl="0">
              <a:buNone/>
            </a:pPr>
            <a:r>
              <a:rPr lang="en-US" sz="2400" dirty="0" smtClean="0"/>
              <a:t>* Piaget strongly believed that biologic changes and </a:t>
            </a:r>
          </a:p>
          <a:p>
            <a:pPr marL="624078" indent="-514350" algn="l" rtl="0">
              <a:buNone/>
            </a:pPr>
            <a:r>
              <a:rPr lang="en-US" sz="2400" dirty="0" smtClean="0"/>
              <a:t>  maturation were responsible for cognitive development.</a:t>
            </a:r>
          </a:p>
        </p:txBody>
      </p:sp>
      <p:sp>
        <p:nvSpPr>
          <p:cNvPr id="2" name="Title 1"/>
          <p:cNvSpPr>
            <a:spLocks noGrp="1"/>
          </p:cNvSpPr>
          <p:nvPr>
            <p:ph type="title"/>
          </p:nvPr>
        </p:nvSpPr>
        <p:spPr>
          <a:xfrm>
            <a:off x="457200" y="228600"/>
            <a:ext cx="8229600" cy="533400"/>
          </a:xfrm>
        </p:spPr>
        <p:txBody>
          <a:bodyPr>
            <a:normAutofit fontScale="90000"/>
          </a:bodyPr>
          <a:lstStyle/>
          <a:p>
            <a:pPr algn="ctr" rtl="0"/>
            <a:r>
              <a:rPr lang="en-US" dirty="0" smtClean="0"/>
              <a:t>3. </a:t>
            </a:r>
            <a:r>
              <a:rPr lang="en-US" sz="4400" dirty="0" smtClean="0">
                <a:cs typeface="Andalus" pitchFamily="18" charset="-78"/>
              </a:rPr>
              <a:t>Piaget Cognitive theory</a:t>
            </a:r>
            <a:endParaRPr lang="ar-SA" dirty="0"/>
          </a:p>
        </p:txBody>
      </p:sp>
      <p:pic>
        <p:nvPicPr>
          <p:cNvPr id="5" name="Picture 2"/>
          <p:cNvPicPr>
            <a:picLocks noChangeAspect="1" noChangeArrowheads="1"/>
          </p:cNvPicPr>
          <p:nvPr/>
        </p:nvPicPr>
        <p:blipFill>
          <a:blip r:embed="rId2"/>
          <a:srcRect/>
          <a:stretch>
            <a:fillRect/>
          </a:stretch>
        </p:blipFill>
        <p:spPr bwMode="auto">
          <a:xfrm>
            <a:off x="6781800" y="762000"/>
            <a:ext cx="23622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228600" y="990600"/>
            <a:ext cx="8915400" cy="5486400"/>
          </a:xfrm>
        </p:spPr>
        <p:txBody>
          <a:bodyPr>
            <a:normAutofit fontScale="92500" lnSpcReduction="10000"/>
          </a:bodyPr>
          <a:lstStyle/>
          <a:p>
            <a:pPr algn="l" rtl="0"/>
            <a:r>
              <a:rPr lang="en-US" dirty="0" smtClean="0"/>
              <a:t>Piaget’s theory suggests that individuals reach cognitive maturity by middle to late adolescence.</a:t>
            </a:r>
          </a:p>
          <a:p>
            <a:pPr algn="l" rtl="0"/>
            <a:endParaRPr lang="en-US" dirty="0" smtClean="0"/>
          </a:p>
          <a:p>
            <a:pPr algn="l" rtl="0"/>
            <a:r>
              <a:rPr lang="en-US" dirty="0" smtClean="0"/>
              <a:t> Some critics of Piaget believe is that: cognitive  development is less rigid and more individualized  than his theory suggests. </a:t>
            </a:r>
          </a:p>
          <a:p>
            <a:pPr algn="l" rtl="0"/>
            <a:endParaRPr lang="en-US" dirty="0" smtClean="0"/>
          </a:p>
          <a:p>
            <a:pPr algn="l" rtl="0"/>
            <a:r>
              <a:rPr lang="en-US" dirty="0" smtClean="0"/>
              <a:t>Piaget’s described four stages of cognitive development as follows:</a:t>
            </a:r>
          </a:p>
          <a:p>
            <a:pPr algn="l" rtl="0"/>
            <a:endParaRPr lang="en-US" dirty="0" smtClean="0"/>
          </a:p>
          <a:p>
            <a:pPr algn="l" rtl="0">
              <a:buNone/>
            </a:pPr>
            <a:r>
              <a:rPr lang="en-US" b="1" dirty="0" smtClean="0"/>
              <a:t>A: </a:t>
            </a:r>
            <a:r>
              <a:rPr lang="en-US" b="1" dirty="0" err="1" smtClean="0"/>
              <a:t>Sensorimotor</a:t>
            </a:r>
            <a:r>
              <a:rPr lang="en-US" b="1" dirty="0" smtClean="0"/>
              <a:t> phase</a:t>
            </a:r>
          </a:p>
          <a:p>
            <a:pPr algn="l" rtl="0">
              <a:buNone/>
            </a:pPr>
            <a:r>
              <a:rPr lang="en-US" b="1" dirty="0" smtClean="0"/>
              <a:t>B: Preoperational Phase</a:t>
            </a:r>
          </a:p>
          <a:p>
            <a:pPr algn="l" rtl="0">
              <a:buNone/>
            </a:pPr>
            <a:r>
              <a:rPr lang="en-US" b="1" dirty="0" smtClean="0"/>
              <a:t>C: Concrete operations Phase</a:t>
            </a:r>
          </a:p>
          <a:p>
            <a:pPr algn="l" rtl="0">
              <a:buNone/>
            </a:pPr>
            <a:r>
              <a:rPr lang="en-US" b="1" dirty="0" smtClean="0"/>
              <a:t>D: Formal operations Phase</a:t>
            </a:r>
            <a:endParaRPr lang="ar-SA" b="1" dirty="0" smtClean="0"/>
          </a:p>
        </p:txBody>
      </p:sp>
      <p:sp>
        <p:nvSpPr>
          <p:cNvPr id="3" name="Title 2"/>
          <p:cNvSpPr>
            <a:spLocks noGrp="1"/>
          </p:cNvSpPr>
          <p:nvPr>
            <p:ph type="title"/>
          </p:nvPr>
        </p:nvSpPr>
        <p:spPr>
          <a:xfrm>
            <a:off x="457200" y="274638"/>
            <a:ext cx="8229600" cy="639762"/>
          </a:xfrm>
        </p:spPr>
        <p:txBody>
          <a:bodyPr/>
          <a:lstStyle/>
          <a:p>
            <a:pPr algn="ctr">
              <a:defRPr/>
            </a:pPr>
            <a:r>
              <a:rPr lang="en-US" sz="3200" dirty="0" smtClean="0"/>
              <a:t>3. </a:t>
            </a:r>
            <a:r>
              <a:rPr lang="en-US" sz="3200" dirty="0" smtClean="0">
                <a:cs typeface="Andalus" pitchFamily="18" charset="-78"/>
              </a:rPr>
              <a:t>Piaget Cognitive theory</a:t>
            </a:r>
            <a:endParaRPr lang="ar-SA" sz="3200"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991600" cy="5410200"/>
          </a:xfrm>
        </p:spPr>
        <p:txBody>
          <a:bodyPr>
            <a:normAutofit lnSpcReduction="10000"/>
          </a:bodyPr>
          <a:lstStyle/>
          <a:p>
            <a:pPr algn="ctr" rtl="0">
              <a:buNone/>
            </a:pPr>
            <a:r>
              <a:rPr lang="en-US" sz="2800" b="1" dirty="0" smtClean="0"/>
              <a:t>A: </a:t>
            </a:r>
            <a:r>
              <a:rPr lang="en-US" sz="2800" b="1" dirty="0" err="1" smtClean="0"/>
              <a:t>Sensorimotor</a:t>
            </a:r>
            <a:r>
              <a:rPr lang="en-US" sz="2800" b="1" dirty="0" smtClean="0"/>
              <a:t> phase (birth to 2 years)</a:t>
            </a:r>
          </a:p>
          <a:p>
            <a:pPr algn="ctr" rtl="0">
              <a:buNone/>
            </a:pPr>
            <a:endParaRPr lang="en-US" sz="2800" b="1" dirty="0" smtClean="0"/>
          </a:p>
          <a:p>
            <a:pPr algn="l" rtl="0">
              <a:buNone/>
            </a:pPr>
            <a:r>
              <a:rPr lang="en-US" sz="2400" dirty="0" smtClean="0"/>
              <a:t> </a:t>
            </a:r>
            <a:r>
              <a:rPr lang="en-US" sz="2000" dirty="0" smtClean="0"/>
              <a:t>- </a:t>
            </a:r>
            <a:r>
              <a:rPr lang="en-US" sz="2400" dirty="0" smtClean="0"/>
              <a:t>The child develops a sense of self as separate from the   </a:t>
            </a:r>
          </a:p>
          <a:p>
            <a:pPr algn="l" rtl="0">
              <a:buNone/>
            </a:pPr>
            <a:r>
              <a:rPr lang="en-US" sz="2400" dirty="0" smtClean="0"/>
              <a:t>   environment.</a:t>
            </a:r>
          </a:p>
          <a:p>
            <a:pPr algn="l" rtl="0">
              <a:buFontTx/>
              <a:buChar char="-"/>
            </a:pPr>
            <a:r>
              <a:rPr lang="en-US" sz="2400" dirty="0" smtClean="0"/>
              <a:t>He or she begins to form mental images. </a:t>
            </a:r>
          </a:p>
          <a:p>
            <a:pPr algn="l" rtl="0">
              <a:buFontTx/>
              <a:buChar char="-"/>
            </a:pPr>
            <a:endParaRPr lang="en-US" sz="2400" dirty="0" smtClean="0"/>
          </a:p>
          <a:p>
            <a:pPr algn="ctr" rtl="0">
              <a:buNone/>
            </a:pPr>
            <a:r>
              <a:rPr lang="en-US" sz="2800" b="1" dirty="0" smtClean="0"/>
              <a:t>B: Preoperational Phase—2 to 6 years</a:t>
            </a:r>
          </a:p>
          <a:p>
            <a:pPr algn="ctr" rtl="0">
              <a:buNone/>
            </a:pPr>
            <a:endParaRPr lang="en-US" sz="2800" b="1" dirty="0" smtClean="0"/>
          </a:p>
          <a:p>
            <a:pPr algn="l" rtl="0">
              <a:buNone/>
            </a:pPr>
            <a:r>
              <a:rPr lang="en-US" sz="2400" dirty="0" smtClean="0"/>
              <a:t>- The child develops the ability to express self with   </a:t>
            </a:r>
          </a:p>
          <a:p>
            <a:pPr algn="l" rtl="0">
              <a:buNone/>
            </a:pPr>
            <a:r>
              <a:rPr lang="en-US" sz="2400" dirty="0" smtClean="0"/>
              <a:t>   language.</a:t>
            </a:r>
          </a:p>
          <a:p>
            <a:pPr algn="l" rtl="0">
              <a:buFontTx/>
              <a:buChar char="-"/>
            </a:pPr>
            <a:r>
              <a:rPr lang="en-US" sz="2400" dirty="0" smtClean="0"/>
              <a:t>Understands the meaning of symbolic gestures.</a:t>
            </a:r>
          </a:p>
          <a:p>
            <a:pPr algn="l" rtl="0">
              <a:buFontTx/>
              <a:buChar char="-"/>
            </a:pPr>
            <a:r>
              <a:rPr lang="en-US" sz="2400" dirty="0" smtClean="0"/>
              <a:t>Begins to classify objects.</a:t>
            </a:r>
          </a:p>
          <a:p>
            <a:pPr algn="l" rtl="0">
              <a:buNone/>
            </a:pPr>
            <a:r>
              <a:rPr lang="en-US" sz="2400" dirty="0" smtClean="0"/>
              <a:t> </a:t>
            </a:r>
            <a:endParaRPr lang="ar-SA" sz="2400" dirty="0"/>
          </a:p>
        </p:txBody>
      </p:sp>
      <p:sp>
        <p:nvSpPr>
          <p:cNvPr id="3" name="Title 2"/>
          <p:cNvSpPr>
            <a:spLocks noGrp="1"/>
          </p:cNvSpPr>
          <p:nvPr>
            <p:ph type="title"/>
          </p:nvPr>
        </p:nvSpPr>
        <p:spPr>
          <a:xfrm>
            <a:off x="457200" y="274638"/>
            <a:ext cx="8229600" cy="792162"/>
          </a:xfrm>
        </p:spPr>
        <p:txBody>
          <a:bodyPr>
            <a:normAutofit/>
          </a:bodyPr>
          <a:lstStyle/>
          <a:p>
            <a:pPr algn="ctr"/>
            <a:r>
              <a:rPr lang="en-US" sz="4400" dirty="0" smtClean="0"/>
              <a:t>3. </a:t>
            </a:r>
            <a:r>
              <a:rPr lang="en-US" sz="4400" dirty="0" smtClean="0">
                <a:cs typeface="Andalus" pitchFamily="18" charset="-78"/>
              </a:rPr>
              <a:t>Piaget Cognitive theory</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8991600" cy="5029200"/>
          </a:xfrm>
        </p:spPr>
        <p:txBody>
          <a:bodyPr>
            <a:normAutofit/>
          </a:bodyPr>
          <a:lstStyle/>
          <a:p>
            <a:pPr marL="566928" indent="-457200" algn="l" rtl="0">
              <a:buAutoNum type="arabicPeriod"/>
            </a:pPr>
            <a:r>
              <a:rPr lang="en-US" sz="2400" b="1" dirty="0" smtClean="0"/>
              <a:t>Physical </a:t>
            </a:r>
          </a:p>
          <a:p>
            <a:pPr marL="566928" indent="-457200" algn="l" rtl="0">
              <a:buAutoNum type="arabicPeriod"/>
            </a:pPr>
            <a:r>
              <a:rPr lang="en-US" sz="2400" b="1" dirty="0" smtClean="0"/>
              <a:t>Social</a:t>
            </a:r>
          </a:p>
          <a:p>
            <a:pPr marL="566928" indent="-457200" algn="l" rtl="0">
              <a:buAutoNum type="arabicPeriod"/>
            </a:pPr>
            <a:r>
              <a:rPr lang="en-US" sz="2400" b="1" dirty="0" smtClean="0"/>
              <a:t>Emotional </a:t>
            </a:r>
          </a:p>
          <a:p>
            <a:pPr marL="566928" indent="-457200" algn="l" rtl="0">
              <a:buAutoNum type="arabicPeriod"/>
            </a:pPr>
            <a:r>
              <a:rPr lang="en-US" sz="2400" b="1" dirty="0" smtClean="0"/>
              <a:t>Intellectual</a:t>
            </a:r>
          </a:p>
          <a:p>
            <a:pPr marL="566928" indent="-457200" algn="l" rtl="0">
              <a:buAutoNum type="arabicPeriod"/>
            </a:pPr>
            <a:r>
              <a:rPr lang="en-US" sz="2400" dirty="0" smtClean="0"/>
              <a:t>Spiritual </a:t>
            </a:r>
          </a:p>
          <a:p>
            <a:pPr marL="566928" indent="-457200" algn="l" rtl="0">
              <a:buAutoNum type="arabicPeriod"/>
            </a:pPr>
            <a:r>
              <a:rPr lang="en-US" sz="2400" dirty="0" smtClean="0"/>
              <a:t>Environmental</a:t>
            </a:r>
          </a:p>
          <a:p>
            <a:pPr marL="566928" indent="-457200" algn="l" rtl="0">
              <a:buAutoNum type="arabicPeriod"/>
            </a:pPr>
            <a:r>
              <a:rPr lang="en-US" sz="2400" dirty="0" smtClean="0"/>
              <a:t>Occupational </a:t>
            </a:r>
          </a:p>
        </p:txBody>
      </p:sp>
      <p:sp>
        <p:nvSpPr>
          <p:cNvPr id="3" name="Title 2"/>
          <p:cNvSpPr>
            <a:spLocks noGrp="1"/>
          </p:cNvSpPr>
          <p:nvPr>
            <p:ph type="title"/>
          </p:nvPr>
        </p:nvSpPr>
        <p:spPr>
          <a:xfrm>
            <a:off x="457200" y="274638"/>
            <a:ext cx="8229600" cy="792162"/>
          </a:xfrm>
        </p:spPr>
        <p:txBody>
          <a:bodyPr>
            <a:normAutofit fontScale="90000"/>
          </a:bodyPr>
          <a:lstStyle/>
          <a:p>
            <a:pPr algn="ctr"/>
            <a:r>
              <a:rPr lang="en-US" dirty="0" smtClean="0"/>
              <a:t>Personality Wellness dimensions </a:t>
            </a:r>
            <a:endParaRPr lang="ar-SA" dirty="0"/>
          </a:p>
        </p:txBody>
      </p:sp>
      <p:pic>
        <p:nvPicPr>
          <p:cNvPr id="4" name="Picture 4"/>
          <p:cNvPicPr>
            <a:picLocks noChangeAspect="1" noChangeArrowheads="1"/>
          </p:cNvPicPr>
          <p:nvPr/>
        </p:nvPicPr>
        <p:blipFill>
          <a:blip r:embed="rId2"/>
          <a:srcRect/>
          <a:stretch>
            <a:fillRect/>
          </a:stretch>
        </p:blipFill>
        <p:spPr bwMode="auto">
          <a:xfrm>
            <a:off x="2895600" y="1066800"/>
            <a:ext cx="62484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8991600" cy="5410200"/>
          </a:xfrm>
        </p:spPr>
        <p:txBody>
          <a:bodyPr>
            <a:normAutofit/>
          </a:bodyPr>
          <a:lstStyle/>
          <a:p>
            <a:pPr marL="624078" indent="-514350" algn="ctr" rtl="0">
              <a:buNone/>
            </a:pPr>
            <a:r>
              <a:rPr lang="en-US" sz="2400" b="1" dirty="0" smtClean="0"/>
              <a:t>C: Concrete operations Phase (6 to 12 years)</a:t>
            </a:r>
          </a:p>
          <a:p>
            <a:pPr marL="624078" indent="-514350" algn="ctr" rtl="0">
              <a:buNone/>
            </a:pPr>
            <a:endParaRPr lang="en-US" sz="2400" b="1" dirty="0" smtClean="0"/>
          </a:p>
          <a:p>
            <a:pPr marL="624078" indent="-514350" algn="l" rtl="0">
              <a:buNone/>
            </a:pPr>
            <a:r>
              <a:rPr lang="en-US" sz="2400" dirty="0" smtClean="0"/>
              <a:t>-   The child begins to apply logic to thinking.</a:t>
            </a:r>
          </a:p>
          <a:p>
            <a:pPr marL="624078" indent="-514350" algn="l" rtl="0">
              <a:buNone/>
            </a:pPr>
            <a:r>
              <a:rPr lang="en-US" sz="2400" dirty="0" smtClean="0"/>
              <a:t>-   Understands spatiality and reversibility. </a:t>
            </a:r>
          </a:p>
          <a:p>
            <a:pPr marL="624078" indent="-514350" algn="l" rtl="0">
              <a:buFontTx/>
              <a:buChar char="-"/>
            </a:pPr>
            <a:r>
              <a:rPr lang="en-US" sz="2400" dirty="0" smtClean="0"/>
              <a:t>Increasingly social and able to apply rules.</a:t>
            </a:r>
          </a:p>
          <a:p>
            <a:pPr marL="624078" indent="-514350" algn="l" rtl="0">
              <a:buFontTx/>
              <a:buChar char="-"/>
            </a:pPr>
            <a:r>
              <a:rPr lang="en-US" sz="2400" dirty="0" smtClean="0"/>
              <a:t>However, thinking is still concrete.</a:t>
            </a:r>
          </a:p>
          <a:p>
            <a:pPr marL="624078" indent="-514350" algn="l" rtl="0">
              <a:buFontTx/>
              <a:buChar char="-"/>
            </a:pPr>
            <a:endParaRPr lang="en-US" sz="2400" dirty="0" smtClean="0"/>
          </a:p>
          <a:p>
            <a:pPr marL="624078" indent="-514350" algn="ctr" rtl="0">
              <a:buNone/>
            </a:pPr>
            <a:r>
              <a:rPr lang="en-US" sz="2400" b="1" dirty="0" smtClean="0"/>
              <a:t>D: Formal operations (12 to 15 years and beyond)</a:t>
            </a:r>
          </a:p>
          <a:p>
            <a:pPr marL="624078" indent="-514350" algn="ctr" rtl="0">
              <a:buNone/>
            </a:pPr>
            <a:endParaRPr lang="en-US" sz="2400" b="1" dirty="0" smtClean="0"/>
          </a:p>
          <a:p>
            <a:pPr marL="624078" indent="-514350" algn="l" rtl="0">
              <a:buNone/>
            </a:pPr>
            <a:r>
              <a:rPr lang="en-US" sz="2400" dirty="0" smtClean="0"/>
              <a:t>- The child learns to think and reason in abstract terms.</a:t>
            </a:r>
          </a:p>
          <a:p>
            <a:pPr marL="624078" indent="-514350" algn="l" rtl="0">
              <a:buNone/>
            </a:pPr>
            <a:r>
              <a:rPr lang="en-US" sz="2400" dirty="0" smtClean="0"/>
              <a:t>- Develops logical thinking and reasoning.</a:t>
            </a:r>
          </a:p>
          <a:p>
            <a:pPr marL="624078" indent="-514350" algn="l" rtl="0">
              <a:buNone/>
            </a:pPr>
            <a:r>
              <a:rPr lang="en-US" sz="2400" dirty="0" smtClean="0"/>
              <a:t>- Achieves cognitive maturity. </a:t>
            </a:r>
          </a:p>
        </p:txBody>
      </p:sp>
      <p:sp>
        <p:nvSpPr>
          <p:cNvPr id="3" name="Title 2"/>
          <p:cNvSpPr>
            <a:spLocks noGrp="1"/>
          </p:cNvSpPr>
          <p:nvPr>
            <p:ph type="title"/>
          </p:nvPr>
        </p:nvSpPr>
        <p:spPr>
          <a:xfrm>
            <a:off x="457200" y="274638"/>
            <a:ext cx="8229600" cy="715962"/>
          </a:xfrm>
        </p:spPr>
        <p:txBody>
          <a:bodyPr>
            <a:normAutofit/>
          </a:bodyPr>
          <a:lstStyle/>
          <a:p>
            <a:pPr algn="ctr"/>
            <a:r>
              <a:rPr lang="en-US" sz="3200" dirty="0" smtClean="0"/>
              <a:t>3. </a:t>
            </a:r>
            <a:r>
              <a:rPr lang="en-US" sz="3200" dirty="0" smtClean="0">
                <a:cs typeface="Andalus" pitchFamily="18" charset="-78"/>
              </a:rPr>
              <a:t>Piaget Cognitive theory</a:t>
            </a:r>
            <a:endParaRPr lang="ar-SA"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2844" y="304800"/>
            <a:ext cx="9001156" cy="1143000"/>
          </a:xfrm>
        </p:spPr>
        <p:txBody>
          <a:bodyPr>
            <a:normAutofit fontScale="90000"/>
          </a:bodyPr>
          <a:lstStyle/>
          <a:p>
            <a:pPr algn="ctr" fontAlgn="auto">
              <a:spcAft>
                <a:spcPts val="0"/>
              </a:spcAft>
              <a:defRPr/>
            </a:pPr>
            <a:r>
              <a:rPr lang="en-US" altLang="ar-SA" sz="3600" dirty="0" smtClean="0">
                <a:solidFill>
                  <a:schemeClr val="tx1"/>
                </a:solidFill>
                <a:cs typeface="Times New Roman" pitchFamily="18" charset="0"/>
              </a:rPr>
              <a:t/>
            </a:r>
            <a:br>
              <a:rPr lang="en-US" altLang="ar-SA" sz="3600" dirty="0" smtClean="0">
                <a:solidFill>
                  <a:schemeClr val="tx1"/>
                </a:solidFill>
                <a:cs typeface="Times New Roman" pitchFamily="18" charset="0"/>
              </a:rPr>
            </a:br>
            <a:r>
              <a:rPr lang="en-US" altLang="ar-SA" sz="3600" dirty="0" smtClean="0">
                <a:solidFill>
                  <a:schemeClr val="tx1"/>
                </a:solidFill>
                <a:cs typeface="Times New Roman" pitchFamily="18" charset="0"/>
              </a:rPr>
              <a:t>4. Humanistic theory</a:t>
            </a:r>
            <a:endParaRPr lang="en-US" altLang="ar-SA" sz="3600" u="sng" dirty="0" smtClean="0">
              <a:solidFill>
                <a:schemeClr val="tx1"/>
              </a:solidFill>
              <a:cs typeface="Times New Roman" pitchFamily="18" charset="0"/>
            </a:endParaRPr>
          </a:p>
        </p:txBody>
      </p:sp>
      <p:sp>
        <p:nvSpPr>
          <p:cNvPr id="29699" name="Rectangle 3"/>
          <p:cNvSpPr>
            <a:spLocks noGrp="1" noChangeArrowheads="1"/>
          </p:cNvSpPr>
          <p:nvPr>
            <p:ph type="body" sz="half" idx="1"/>
          </p:nvPr>
        </p:nvSpPr>
        <p:spPr>
          <a:xfrm>
            <a:off x="457200" y="1981200"/>
            <a:ext cx="4191000" cy="4114800"/>
          </a:xfrm>
        </p:spPr>
        <p:txBody>
          <a:bodyPr/>
          <a:lstStyle/>
          <a:p>
            <a:pPr algn="l" rtl="0">
              <a:lnSpc>
                <a:spcPct val="90000"/>
              </a:lnSpc>
              <a:buFontTx/>
              <a:buNone/>
            </a:pPr>
            <a:r>
              <a:rPr lang="en-US" altLang="ar-SA" sz="2400" b="1" dirty="0" smtClean="0">
                <a:cs typeface="Times New Roman" pitchFamily="18" charset="0"/>
              </a:rPr>
              <a:t>Humanistic theory</a:t>
            </a:r>
            <a:r>
              <a:rPr lang="en-US" altLang="ar-SA" sz="2000" b="1" dirty="0" smtClean="0">
                <a:cs typeface="Times New Roman" pitchFamily="18" charset="0"/>
              </a:rPr>
              <a:t>– </a:t>
            </a:r>
            <a:endParaRPr lang="en-US" altLang="ar-SA" sz="2000" dirty="0" smtClean="0">
              <a:cs typeface="Times New Roman" pitchFamily="18" charset="0"/>
            </a:endParaRPr>
          </a:p>
          <a:p>
            <a:pPr algn="l" rtl="0">
              <a:lnSpc>
                <a:spcPct val="90000"/>
              </a:lnSpc>
              <a:buFontTx/>
              <a:buNone/>
            </a:pPr>
            <a:endParaRPr lang="en-US" altLang="ar-SA" sz="2400" b="1" dirty="0" smtClean="0">
              <a:cs typeface="Times New Roman" pitchFamily="18" charset="0"/>
            </a:endParaRPr>
          </a:p>
          <a:p>
            <a:pPr algn="l" rtl="0">
              <a:lnSpc>
                <a:spcPct val="90000"/>
              </a:lnSpc>
              <a:buFontTx/>
              <a:buNone/>
            </a:pPr>
            <a:r>
              <a:rPr lang="en-US" altLang="ar-SA" sz="2400" b="1" dirty="0" smtClean="0">
                <a:cs typeface="Times New Roman" pitchFamily="18" charset="0"/>
              </a:rPr>
              <a:t>Abraham Maslow</a:t>
            </a:r>
            <a:r>
              <a:rPr lang="en-US" altLang="ar-SA" sz="2000" dirty="0" smtClean="0">
                <a:cs typeface="Times New Roman" pitchFamily="18" charset="0"/>
              </a:rPr>
              <a:t> : humanist whose views differed from behaviorists and psychoanalysts.  </a:t>
            </a:r>
          </a:p>
          <a:p>
            <a:pPr>
              <a:lnSpc>
                <a:spcPct val="90000"/>
              </a:lnSpc>
            </a:pPr>
            <a:endParaRPr lang="en-US" altLang="ar-SA" sz="2000" dirty="0" smtClean="0">
              <a:ea typeface="Majalla UI"/>
              <a:cs typeface="Majalla UI"/>
            </a:endParaRPr>
          </a:p>
          <a:p>
            <a:pPr algn="l" rtl="0">
              <a:lnSpc>
                <a:spcPct val="90000"/>
              </a:lnSpc>
            </a:pPr>
            <a:r>
              <a:rPr lang="en-US" sz="2000" b="1" dirty="0" smtClean="0">
                <a:latin typeface="Times New Roman" pitchFamily="18" charset="0"/>
                <a:cs typeface="Times New Roman" pitchFamily="18" charset="0"/>
              </a:rPr>
              <a:t>Maslow</a:t>
            </a:r>
            <a:r>
              <a:rPr lang="en-US" sz="2000" dirty="0" smtClean="0">
                <a:latin typeface="Times New Roman" pitchFamily="18" charset="0"/>
                <a:cs typeface="Times New Roman" pitchFamily="18" charset="0"/>
              </a:rPr>
              <a:t> humanistic psychology theory, observed </a:t>
            </a:r>
            <a:r>
              <a:rPr lang="en-US" sz="2000" b="1" dirty="0" smtClean="0">
                <a:latin typeface="Times New Roman" pitchFamily="18" charset="0"/>
                <a:cs typeface="Times New Roman" pitchFamily="18" charset="0"/>
              </a:rPr>
              <a:t>human needs </a:t>
            </a:r>
            <a:r>
              <a:rPr lang="en-US" sz="2000" dirty="0" smtClean="0">
                <a:latin typeface="Times New Roman" pitchFamily="18" charset="0"/>
                <a:cs typeface="Times New Roman" pitchFamily="18" charset="0"/>
              </a:rPr>
              <a:t>in different settings and used these to construct a ‘hierarchy of needs’ </a:t>
            </a:r>
          </a:p>
          <a:p>
            <a:pPr algn="l" rtl="0">
              <a:lnSpc>
                <a:spcPct val="90000"/>
              </a:lnSpc>
            </a:pPr>
            <a:endParaRPr lang="en-US" altLang="ar-SA" sz="2000" dirty="0" smtClean="0">
              <a:ea typeface="Majalla UI"/>
              <a:cs typeface="Majalla UI"/>
            </a:endParaRPr>
          </a:p>
        </p:txBody>
      </p:sp>
      <p:pic>
        <p:nvPicPr>
          <p:cNvPr id="29700" name="Picture 7" descr="http://www.psp-tao.de/images/maslow.jpg"/>
          <p:cNvPicPr>
            <a:picLocks noGrp="1" noChangeAspect="1" noChangeArrowheads="1"/>
          </p:cNvPicPr>
          <p:nvPr>
            <p:ph type="clipArt" sz="half" idx="2"/>
          </p:nvPr>
        </p:nvPicPr>
        <p:blipFill>
          <a:blip r:embed="rId2"/>
          <a:srcRect/>
          <a:stretch>
            <a:fillRect/>
          </a:stretch>
        </p:blipFill>
        <p:spPr>
          <a:xfrm>
            <a:off x="5029200" y="1981200"/>
            <a:ext cx="3348038" cy="4114800"/>
          </a:xfrm>
        </p:spPr>
      </p:pic>
    </p:spTree>
  </p:cSld>
  <p:clrMapOvr>
    <a:masterClrMapping/>
  </p:clrMapOvr>
  <p:transition spd="slow">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fontAlgn="auto">
              <a:spcAft>
                <a:spcPts val="0"/>
              </a:spcAft>
              <a:defRPr/>
            </a:pPr>
            <a:r>
              <a:rPr lang="en-US" dirty="0">
                <a:solidFill>
                  <a:srgbClr val="C00000"/>
                </a:solidFill>
              </a:rPr>
              <a:t>Maslow’s Hierarchy of Needs</a:t>
            </a:r>
          </a:p>
        </p:txBody>
      </p:sp>
      <p:grpSp>
        <p:nvGrpSpPr>
          <p:cNvPr id="2" name="Group 13"/>
          <p:cNvGrpSpPr>
            <a:grpSpLocks/>
          </p:cNvGrpSpPr>
          <p:nvPr/>
        </p:nvGrpSpPr>
        <p:grpSpPr bwMode="auto">
          <a:xfrm>
            <a:off x="2078038" y="1787525"/>
            <a:ext cx="4987925" cy="4576763"/>
            <a:chOff x="1309" y="1126"/>
            <a:chExt cx="3142" cy="2883"/>
          </a:xfrm>
        </p:grpSpPr>
        <p:sp>
          <p:nvSpPr>
            <p:cNvPr id="30724" name="_s357383"/>
            <p:cNvSpPr>
              <a:spLocks noChangeArrowheads="1"/>
            </p:cNvSpPr>
            <p:nvPr/>
          </p:nvSpPr>
          <p:spPr bwMode="auto">
            <a:xfrm flipV="1">
              <a:off x="2566" y="1126"/>
              <a:ext cx="628" cy="5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189 w 21600"/>
                <a:gd name="T13" fmla="*/ 7188 h 21600"/>
                <a:gd name="T14" fmla="*/ 14411 w 21600"/>
                <a:gd name="T15" fmla="*/ 14412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rgbClr val="0399FF"/>
            </a:solidFill>
            <a:ln w="28575" algn="in">
              <a:solidFill>
                <a:srgbClr val="4B595B"/>
              </a:solidFill>
              <a:miter lim="800000"/>
              <a:headEnd/>
              <a:tailEnd/>
            </a:ln>
          </p:spPr>
          <p:txBody>
            <a:bodyPr rot="10800000" wrap="none" lIns="0" tIns="0" rIns="0" bIns="0" anchor="ctr"/>
            <a:lstStyle/>
            <a:p>
              <a:pPr algn="ctr"/>
              <a:r>
                <a:rPr lang="en-US" altLang="en-US" sz="2800" b="1"/>
                <a:t>Self-Actualization</a:t>
              </a:r>
            </a:p>
          </p:txBody>
        </p:sp>
        <p:sp>
          <p:nvSpPr>
            <p:cNvPr id="30725" name="_s357386"/>
            <p:cNvSpPr>
              <a:spLocks noChangeArrowheads="1"/>
            </p:cNvSpPr>
            <p:nvPr/>
          </p:nvSpPr>
          <p:spPr bwMode="auto">
            <a:xfrm flipV="1">
              <a:off x="2251" y="1703"/>
              <a:ext cx="1258" cy="5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9 w 21600"/>
                <a:gd name="T13" fmla="*/ 4492 h 21600"/>
                <a:gd name="T14" fmla="*/ 17101 w 21600"/>
                <a:gd name="T15" fmla="*/ 1710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1BD0A"/>
            </a:solidFill>
            <a:ln w="28575" algn="in">
              <a:solidFill>
                <a:srgbClr val="019308"/>
              </a:solidFill>
              <a:miter lim="800000"/>
              <a:headEnd/>
              <a:tailEnd/>
            </a:ln>
          </p:spPr>
          <p:txBody>
            <a:bodyPr rot="10800000" wrap="none" lIns="0" tIns="0" rIns="0" bIns="0" anchor="ctr"/>
            <a:lstStyle/>
            <a:p>
              <a:pPr algn="ctr"/>
              <a:r>
                <a:rPr lang="en-US" altLang="en-US" sz="2800" b="1"/>
                <a:t>Self-</a:t>
              </a:r>
              <a:br>
                <a:rPr lang="en-US" altLang="en-US" sz="2800" b="1"/>
              </a:br>
              <a:r>
                <a:rPr lang="en-US" altLang="en-US" sz="2800" b="1"/>
                <a:t>Esteem</a:t>
              </a:r>
            </a:p>
          </p:txBody>
        </p:sp>
        <p:sp>
          <p:nvSpPr>
            <p:cNvPr id="30726" name="_s357387"/>
            <p:cNvSpPr>
              <a:spLocks noChangeArrowheads="1"/>
            </p:cNvSpPr>
            <p:nvPr/>
          </p:nvSpPr>
          <p:spPr bwMode="auto">
            <a:xfrm flipV="1">
              <a:off x="1938" y="2280"/>
              <a:ext cx="1884" cy="5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3606 h 21600"/>
                <a:gd name="T14" fmla="*/ 18000 w 21600"/>
                <a:gd name="T15" fmla="*/ 17994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solidFill>
              <a:srgbClr val="F1FD09"/>
            </a:solidFill>
            <a:ln w="28575" algn="in">
              <a:solidFill>
                <a:srgbClr val="CAD402"/>
              </a:solidFill>
              <a:miter lim="800000"/>
              <a:headEnd/>
              <a:tailEnd/>
            </a:ln>
          </p:spPr>
          <p:txBody>
            <a:bodyPr rot="10800000" wrap="none" lIns="0" tIns="0" rIns="0" bIns="0" anchor="ctr"/>
            <a:lstStyle/>
            <a:p>
              <a:pPr algn="ctr"/>
              <a:r>
                <a:rPr lang="en-US" altLang="en-US" sz="2800" b="1"/>
                <a:t>Social</a:t>
              </a:r>
            </a:p>
          </p:txBody>
        </p:sp>
        <p:sp>
          <p:nvSpPr>
            <p:cNvPr id="30727" name="_s357384"/>
            <p:cNvSpPr>
              <a:spLocks noChangeArrowheads="1"/>
            </p:cNvSpPr>
            <p:nvPr/>
          </p:nvSpPr>
          <p:spPr bwMode="auto">
            <a:xfrm flipV="1">
              <a:off x="1623" y="2855"/>
              <a:ext cx="2514" cy="5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53 w 21600"/>
                <a:gd name="T13" fmla="*/ 3145 h 21600"/>
                <a:gd name="T14" fmla="*/ 18447 w 21600"/>
                <a:gd name="T15" fmla="*/ 18455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solidFill>
              <a:srgbClr val="FF8C01"/>
            </a:solidFill>
            <a:ln w="28575" algn="in">
              <a:solidFill>
                <a:srgbClr val="D87600"/>
              </a:solidFill>
              <a:miter lim="800000"/>
              <a:headEnd/>
              <a:tailEnd/>
            </a:ln>
          </p:spPr>
          <p:txBody>
            <a:bodyPr rot="10800000" wrap="none" lIns="0" tIns="0" rIns="0" bIns="0" anchor="ctr"/>
            <a:lstStyle/>
            <a:p>
              <a:pPr algn="ctr"/>
              <a:r>
                <a:rPr lang="en-US" altLang="en-US" sz="2800" b="1"/>
                <a:t>Safety</a:t>
              </a:r>
            </a:p>
          </p:txBody>
        </p:sp>
        <p:sp>
          <p:nvSpPr>
            <p:cNvPr id="30728" name="_s357385"/>
            <p:cNvSpPr>
              <a:spLocks noChangeArrowheads="1"/>
            </p:cNvSpPr>
            <p:nvPr/>
          </p:nvSpPr>
          <p:spPr bwMode="auto">
            <a:xfrm flipV="1">
              <a:off x="1309" y="3432"/>
              <a:ext cx="3142" cy="5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0 w 21600"/>
                <a:gd name="T13" fmla="*/ 2882 h 21600"/>
                <a:gd name="T14" fmla="*/ 18720 w 21600"/>
                <a:gd name="T15" fmla="*/ 18718 h 21600"/>
              </a:gdLst>
              <a:ahLst/>
              <a:cxnLst>
                <a:cxn ang="T8">
                  <a:pos x="T0" y="T1"/>
                </a:cxn>
                <a:cxn ang="T9">
                  <a:pos x="T2" y="T3"/>
                </a:cxn>
                <a:cxn ang="T10">
                  <a:pos x="T4" y="T5"/>
                </a:cxn>
                <a:cxn ang="T11">
                  <a:pos x="T6" y="T7"/>
                </a:cxn>
              </a:cxnLst>
              <a:rect l="T12" t="T13" r="T14" b="T15"/>
              <a:pathLst>
                <a:path w="21600" h="21600">
                  <a:moveTo>
                    <a:pt x="0" y="0"/>
                  </a:moveTo>
                  <a:lnTo>
                    <a:pt x="2160" y="21600"/>
                  </a:lnTo>
                  <a:lnTo>
                    <a:pt x="19440" y="21600"/>
                  </a:lnTo>
                  <a:lnTo>
                    <a:pt x="21600" y="0"/>
                  </a:lnTo>
                  <a:lnTo>
                    <a:pt x="0" y="0"/>
                  </a:lnTo>
                  <a:close/>
                </a:path>
              </a:pathLst>
            </a:custGeom>
            <a:solidFill>
              <a:srgbClr val="FF0000"/>
            </a:solidFill>
            <a:ln w="28575" algn="in">
              <a:solidFill>
                <a:srgbClr val="BE0000"/>
              </a:solidFill>
              <a:miter lim="800000"/>
              <a:headEnd/>
              <a:tailEnd/>
            </a:ln>
          </p:spPr>
          <p:txBody>
            <a:bodyPr rot="10800000" wrap="none" lIns="0" tIns="0" rIns="0" bIns="0" anchor="ctr"/>
            <a:lstStyle/>
            <a:p>
              <a:pPr algn="ctr"/>
              <a:r>
                <a:rPr lang="en-US" altLang="en-US" sz="2800" b="1"/>
                <a:t>Physiological</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1"/>
          <p:cNvSpPr>
            <a:spLocks noChangeArrowheads="1"/>
          </p:cNvSpPr>
          <p:nvPr/>
        </p:nvSpPr>
        <p:spPr bwMode="auto">
          <a:xfrm flipV="1">
            <a:off x="914400" y="1828800"/>
            <a:ext cx="7494588" cy="48529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152 w 21600"/>
              <a:gd name="T13" fmla="*/ 5152 h 21600"/>
              <a:gd name="T14" fmla="*/ 16448 w 21600"/>
              <a:gd name="T15" fmla="*/ 16448 h 21600"/>
            </a:gdLst>
            <a:ahLst/>
            <a:cxnLst>
              <a:cxn ang="T8">
                <a:pos x="T0" y="T1"/>
              </a:cxn>
              <a:cxn ang="T9">
                <a:pos x="T2" y="T3"/>
              </a:cxn>
              <a:cxn ang="T10">
                <a:pos x="T4" y="T5"/>
              </a:cxn>
              <a:cxn ang="T11">
                <a:pos x="T6" y="T7"/>
              </a:cxn>
            </a:cxnLst>
            <a:rect l="T12" t="T13" r="T14" b="T15"/>
            <a:pathLst>
              <a:path w="21600" h="21600">
                <a:moveTo>
                  <a:pt x="0" y="0"/>
                </a:moveTo>
                <a:lnTo>
                  <a:pt x="6704" y="21600"/>
                </a:lnTo>
                <a:lnTo>
                  <a:pt x="14896" y="21600"/>
                </a:lnTo>
                <a:lnTo>
                  <a:pt x="21600" y="0"/>
                </a:lnTo>
                <a:lnTo>
                  <a:pt x="0" y="0"/>
                </a:lnTo>
                <a:close/>
              </a:path>
            </a:pathLst>
          </a:custGeom>
          <a:solidFill>
            <a:schemeClr val="bg2"/>
          </a:solidFill>
          <a:ln w="9525">
            <a:noFill/>
            <a:miter lim="800000"/>
            <a:headEnd/>
            <a:tailEnd/>
          </a:ln>
        </p:spPr>
        <p:txBody>
          <a:bodyPr wrap="none" anchor="ctr"/>
          <a:lstStyle/>
          <a:p>
            <a:endParaRPr lang="ar-SA">
              <a:ea typeface="Majalla UI"/>
              <a:cs typeface="Majalla UI"/>
            </a:endParaRPr>
          </a:p>
        </p:txBody>
      </p:sp>
      <p:sp>
        <p:nvSpPr>
          <p:cNvPr id="392195" name="Rectangle 3"/>
          <p:cNvSpPr>
            <a:spLocks noGrp="1" noChangeArrowheads="1"/>
          </p:cNvSpPr>
          <p:nvPr>
            <p:ph type="title"/>
          </p:nvPr>
        </p:nvSpPr>
        <p:spPr>
          <a:xfrm>
            <a:off x="1435100" y="274638"/>
            <a:ext cx="7499350" cy="1143000"/>
          </a:xfrm>
        </p:spPr>
        <p:txBody>
          <a:bodyPr/>
          <a:lstStyle/>
          <a:p>
            <a:pPr fontAlgn="auto">
              <a:spcAft>
                <a:spcPts val="0"/>
              </a:spcAft>
              <a:defRPr/>
            </a:pPr>
            <a:r>
              <a:rPr lang="en-US" dirty="0">
                <a:solidFill>
                  <a:schemeClr val="accent3"/>
                </a:solidFill>
              </a:rPr>
              <a:t>Maslow’s Hierarchy of Needs</a:t>
            </a:r>
          </a:p>
        </p:txBody>
      </p:sp>
      <p:sp>
        <p:nvSpPr>
          <p:cNvPr id="31748" name="AutoShape 22"/>
          <p:cNvSpPr>
            <a:spLocks noChangeArrowheads="1"/>
          </p:cNvSpPr>
          <p:nvPr/>
        </p:nvSpPr>
        <p:spPr bwMode="auto">
          <a:xfrm flipV="1">
            <a:off x="762000" y="1752600"/>
            <a:ext cx="7451725" cy="4805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152 w 21600"/>
              <a:gd name="T13" fmla="*/ 5152 h 21600"/>
              <a:gd name="T14" fmla="*/ 16448 w 21600"/>
              <a:gd name="T15" fmla="*/ 16448 h 21600"/>
            </a:gdLst>
            <a:ahLst/>
            <a:cxnLst>
              <a:cxn ang="T8">
                <a:pos x="T0" y="T1"/>
              </a:cxn>
              <a:cxn ang="T9">
                <a:pos x="T2" y="T3"/>
              </a:cxn>
              <a:cxn ang="T10">
                <a:pos x="T4" y="T5"/>
              </a:cxn>
              <a:cxn ang="T11">
                <a:pos x="T6" y="T7"/>
              </a:cxn>
            </a:cxnLst>
            <a:rect l="T12" t="T13" r="T14" b="T15"/>
            <a:pathLst>
              <a:path w="21600" h="21600">
                <a:moveTo>
                  <a:pt x="0" y="0"/>
                </a:moveTo>
                <a:lnTo>
                  <a:pt x="6704" y="21600"/>
                </a:lnTo>
                <a:lnTo>
                  <a:pt x="14896" y="21600"/>
                </a:lnTo>
                <a:lnTo>
                  <a:pt x="21600" y="0"/>
                </a:lnTo>
                <a:lnTo>
                  <a:pt x="0" y="0"/>
                </a:lnTo>
                <a:close/>
              </a:path>
            </a:pathLst>
          </a:custGeom>
          <a:solidFill>
            <a:schemeClr val="bg1"/>
          </a:solidFill>
          <a:ln w="9525">
            <a:noFill/>
            <a:miter lim="800000"/>
            <a:headEnd/>
            <a:tailEnd/>
          </a:ln>
        </p:spPr>
        <p:txBody>
          <a:bodyPr wrap="none" anchor="ctr"/>
          <a:lstStyle/>
          <a:p>
            <a:endParaRPr lang="ar-SA">
              <a:ea typeface="Majalla UI"/>
              <a:cs typeface="Majalla UI"/>
            </a:endParaRPr>
          </a:p>
        </p:txBody>
      </p:sp>
      <p:pic>
        <p:nvPicPr>
          <p:cNvPr id="31749" name="Picture 20" descr="fig_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2000" y="1676400"/>
            <a:ext cx="75438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لمحتوى 2"/>
          <p:cNvSpPr>
            <a:spLocks noGrp="1"/>
          </p:cNvSpPr>
          <p:nvPr>
            <p:ph idx="1"/>
          </p:nvPr>
        </p:nvSpPr>
        <p:spPr>
          <a:xfrm>
            <a:off x="395288" y="1052513"/>
            <a:ext cx="8497887" cy="5256212"/>
          </a:xfrm>
        </p:spPr>
        <p:txBody>
          <a:bodyPr/>
          <a:lstStyle/>
          <a:p>
            <a:pPr algn="just" rtl="0"/>
            <a:r>
              <a:rPr lang="en-US" sz="2300" dirty="0" smtClean="0">
                <a:latin typeface="Times New Roman" pitchFamily="18" charset="0"/>
                <a:cs typeface="Times New Roman" pitchFamily="18" charset="0"/>
              </a:rPr>
              <a:t>Humanistic psychology: the subjective study of </a:t>
            </a:r>
            <a:r>
              <a:rPr lang="en-US" sz="2300" b="1" dirty="0" smtClean="0">
                <a:latin typeface="Times New Roman" pitchFamily="18" charset="0"/>
                <a:cs typeface="Times New Roman" pitchFamily="18" charset="0"/>
              </a:rPr>
              <a:t>human experience and needs.</a:t>
            </a:r>
          </a:p>
          <a:p>
            <a:pPr algn="just" rtl="0"/>
            <a:endParaRPr lang="en-US" sz="2300" dirty="0" smtClean="0">
              <a:latin typeface="Times New Roman" pitchFamily="18" charset="0"/>
              <a:cs typeface="Times New Roman" pitchFamily="18" charset="0"/>
            </a:endParaRPr>
          </a:p>
          <a:p>
            <a:pPr algn="just" rtl="0"/>
            <a:r>
              <a:rPr lang="en-US" sz="2300" dirty="0" smtClean="0">
                <a:latin typeface="Times New Roman" pitchFamily="18" charset="0"/>
                <a:cs typeface="Times New Roman" pitchFamily="18" charset="0"/>
              </a:rPr>
              <a:t>Humanistic psychologists do not deny the existence of an objective external reality, but are concerned with individual perceptions and interpretations which are influenced by social and cultural meanings and past experiences. </a:t>
            </a:r>
          </a:p>
          <a:p>
            <a:pPr algn="just" rtl="0"/>
            <a:endParaRPr lang="en-US" sz="2300" dirty="0" smtClean="0">
              <a:latin typeface="Times New Roman" pitchFamily="18" charset="0"/>
              <a:cs typeface="Times New Roman" pitchFamily="18" charset="0"/>
            </a:endParaRPr>
          </a:p>
          <a:p>
            <a:pPr algn="just" rtl="0"/>
            <a:endParaRPr lang="en-US" sz="2300" dirty="0" smtClean="0">
              <a:latin typeface="Times New Roman" pitchFamily="18" charset="0"/>
              <a:cs typeface="Times New Roman" pitchFamily="18" charset="0"/>
            </a:endParaRPr>
          </a:p>
          <a:p>
            <a:pPr algn="just" rtl="0"/>
            <a:r>
              <a:rPr lang="en-US" sz="2300" dirty="0" smtClean="0">
                <a:latin typeface="Times New Roman" pitchFamily="18" charset="0"/>
                <a:cs typeface="Times New Roman" pitchFamily="18" charset="0"/>
              </a:rPr>
              <a:t>They would argue that there is no single truth, no single ‘right’ way of doing things, and no ‘one size fits all’ treatment for emotional problems. </a:t>
            </a:r>
          </a:p>
        </p:txBody>
      </p:sp>
      <p:sp>
        <p:nvSpPr>
          <p:cNvPr id="32771" name="عنصر نائب للتاريخ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ar-SA"/>
          </a:p>
        </p:txBody>
      </p:sp>
      <p:sp>
        <p:nvSpPr>
          <p:cNvPr id="32772" name="عنصر نائب للتذييل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ar-SA"/>
          </a:p>
        </p:txBody>
      </p:sp>
      <p:sp>
        <p:nvSpPr>
          <p:cNvPr id="32773" name="عنصر نائب لرقم الشريحة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7C534FE-892C-4294-8FB4-592AC0C3F137}" type="slidenum">
              <a:rPr lang="ar-SA"/>
              <a:pPr/>
              <a:t>54</a:t>
            </a:fld>
            <a:endParaRPr lang="ar-SA"/>
          </a:p>
        </p:txBody>
      </p:sp>
      <p:sp>
        <p:nvSpPr>
          <p:cNvPr id="15365" name="عنوان 1"/>
          <p:cNvSpPr>
            <a:spLocks noGrp="1"/>
          </p:cNvSpPr>
          <p:nvPr>
            <p:ph type="title"/>
          </p:nvPr>
        </p:nvSpPr>
        <p:spPr>
          <a:xfrm>
            <a:off x="457200" y="188913"/>
            <a:ext cx="8229600" cy="792162"/>
          </a:xfrm>
        </p:spPr>
        <p:txBody>
          <a:bodyPr>
            <a:normAutofit fontScale="90000"/>
          </a:bodyPr>
          <a:lstStyle/>
          <a:p>
            <a:pPr algn="ctr" rtl="0" fontAlgn="auto">
              <a:spcAft>
                <a:spcPts val="0"/>
              </a:spcAft>
              <a:defRPr/>
            </a:pPr>
            <a:r>
              <a:rPr lang="en-US" altLang="ar-SA" sz="3200" dirty="0" smtClean="0">
                <a:solidFill>
                  <a:schemeClr val="tx1"/>
                </a:solidFill>
                <a:cs typeface="Times New Roman" pitchFamily="18" charset="0"/>
              </a:rPr>
              <a:t/>
            </a:r>
            <a:br>
              <a:rPr lang="en-US" altLang="ar-SA" sz="3200" dirty="0" smtClean="0">
                <a:solidFill>
                  <a:schemeClr val="tx1"/>
                </a:solidFill>
                <a:cs typeface="Times New Roman" pitchFamily="18" charset="0"/>
              </a:rPr>
            </a:br>
            <a:r>
              <a:rPr lang="en-US" altLang="ar-SA" sz="3200" dirty="0" smtClean="0">
                <a:solidFill>
                  <a:schemeClr val="tx1"/>
                </a:solidFill>
                <a:cs typeface="Times New Roman" pitchFamily="18" charset="0"/>
              </a:rPr>
              <a:t>4. Humanistic theory</a:t>
            </a:r>
            <a:endParaRPr lang="ar-SA" sz="3200" i="1" u="sng" dirty="0" smtClean="0"/>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algn="l" fontAlgn="auto">
              <a:spcBef>
                <a:spcPts val="0"/>
              </a:spcBef>
              <a:spcAft>
                <a:spcPts val="0"/>
              </a:spcAft>
              <a:defRPr/>
            </a:pPr>
            <a:fld id="{CC35CDE9-2B3E-4A68-9652-E0592258AEB9}" type="slidenum">
              <a:rPr lang="ar-SA" sz="1200">
                <a:solidFill>
                  <a:schemeClr val="tx1">
                    <a:tint val="75000"/>
                  </a:schemeClr>
                </a:solidFill>
                <a:latin typeface="+mn-lt"/>
                <a:cs typeface="+mn-cs"/>
              </a:rPr>
              <a:pPr algn="l" fontAlgn="auto">
                <a:spcBef>
                  <a:spcPts val="0"/>
                </a:spcBef>
                <a:spcAft>
                  <a:spcPts val="0"/>
                </a:spcAft>
                <a:defRPr/>
              </a:pPr>
              <a:t>54</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rtl="0"/>
            <a:endParaRPr lang="en-US" dirty="0" smtClean="0"/>
          </a:p>
          <a:p>
            <a:pPr algn="ctr" rtl="0"/>
            <a:endParaRPr lang="en-US" dirty="0" smtClean="0"/>
          </a:p>
          <a:p>
            <a:pPr algn="ctr" rtl="0">
              <a:buNone/>
            </a:pPr>
            <a:endParaRPr lang="en-US" sz="4800" dirty="0" smtClean="0"/>
          </a:p>
          <a:p>
            <a:pPr algn="ctr" rtl="0">
              <a:buNone/>
            </a:pPr>
            <a:r>
              <a:rPr lang="en-US" sz="4800" dirty="0" smtClean="0"/>
              <a:t>Thank You</a:t>
            </a:r>
            <a:endParaRPr lang="ar-SA" sz="4800" dirty="0"/>
          </a:p>
        </p:txBody>
      </p:sp>
      <p:sp>
        <p:nvSpPr>
          <p:cNvPr id="3" name="Title 2"/>
          <p:cNvSpPr>
            <a:spLocks noGrp="1"/>
          </p:cNvSpPr>
          <p:nvPr>
            <p:ph type="title"/>
          </p:nvPr>
        </p:nvSpPr>
        <p:spPr/>
        <p:txBody>
          <a:bodyPr/>
          <a:lstStyle/>
          <a:p>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algn="ctr" eaLnBrk="1" fontAlgn="auto" hangingPunct="1">
              <a:spcAft>
                <a:spcPts val="0"/>
              </a:spcAft>
              <a:defRPr/>
            </a:pPr>
            <a:r>
              <a:rPr lang="en-US" sz="3600" b="1" dirty="0" smtClean="0">
                <a:solidFill>
                  <a:schemeClr val="tx2">
                    <a:satMod val="130000"/>
                  </a:schemeClr>
                </a:solidFill>
                <a:cs typeface="+mj-cs"/>
              </a:rPr>
              <a:t>       1.Physical </a:t>
            </a:r>
            <a:r>
              <a:rPr lang="en-US" sz="3600" b="1" dirty="0">
                <a:solidFill>
                  <a:schemeClr val="tx2">
                    <a:satMod val="130000"/>
                  </a:schemeClr>
                </a:solidFill>
                <a:cs typeface="+mj-cs"/>
              </a:rPr>
              <a:t>Dimension</a:t>
            </a:r>
            <a:endParaRPr lang="ar-EG" sz="3600" dirty="0">
              <a:solidFill>
                <a:schemeClr val="tx2">
                  <a:satMod val="130000"/>
                </a:schemeClr>
              </a:solidFill>
              <a:cs typeface="+mj-cs"/>
            </a:endParaRPr>
          </a:p>
        </p:txBody>
      </p:sp>
      <p:sp>
        <p:nvSpPr>
          <p:cNvPr id="9219" name="Content Placeholder 2"/>
          <p:cNvSpPr>
            <a:spLocks noGrp="1"/>
          </p:cNvSpPr>
          <p:nvPr>
            <p:ph idx="1"/>
          </p:nvPr>
        </p:nvSpPr>
        <p:spPr>
          <a:xfrm>
            <a:off x="228601" y="1143000"/>
            <a:ext cx="8705850" cy="5410199"/>
          </a:xfrm>
        </p:spPr>
        <p:txBody>
          <a:bodyPr>
            <a:normAutofit/>
          </a:bodyPr>
          <a:lstStyle/>
          <a:p>
            <a:pPr marL="365760" indent="-283464" algn="l" rtl="0" eaLnBrk="1" fontAlgn="auto" hangingPunct="1">
              <a:spcAft>
                <a:spcPts val="0"/>
              </a:spcAft>
              <a:buFont typeface="Wingdings 2"/>
              <a:buChar char=""/>
              <a:defRPr/>
            </a:pPr>
            <a:endParaRPr lang="en-US" sz="2800" dirty="0" smtClean="0">
              <a:latin typeface="Times New Roman" pitchFamily="18" charset="0"/>
              <a:cs typeface="Times New Roman" pitchFamily="18" charset="0"/>
            </a:endParaRPr>
          </a:p>
          <a:p>
            <a:pPr indent="-283464" algn="l" rtl="0">
              <a:buNone/>
              <a:defRPr/>
            </a:pPr>
            <a:r>
              <a:rPr lang="en-US" sz="2800" dirty="0" smtClean="0">
                <a:latin typeface="Times New Roman" pitchFamily="18" charset="0"/>
                <a:cs typeface="Times New Roman" pitchFamily="18" charset="0"/>
              </a:rPr>
              <a:t>* It means </a:t>
            </a:r>
            <a:r>
              <a:rPr lang="en-US" sz="2800" b="1" dirty="0" smtClean="0">
                <a:latin typeface="Times New Roman" pitchFamily="18" charset="0"/>
                <a:cs typeface="Times New Roman" pitchFamily="18" charset="0"/>
              </a:rPr>
              <a:t>learning about </a:t>
            </a:r>
            <a:r>
              <a:rPr lang="en-US" sz="2800" dirty="0" smtClean="0">
                <a:latin typeface="Times New Roman" pitchFamily="18" charset="0"/>
                <a:cs typeface="Times New Roman" pitchFamily="18" charset="0"/>
              </a:rPr>
              <a:t>and identifying symptoms of disease, getting regular medical checkups, and protecting from injuries and harm.</a:t>
            </a:r>
            <a:endParaRPr lang="ar-EG" sz="2800" dirty="0" smtClean="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endParaRPr lang="en-US" sz="2800" dirty="0" smtClean="0">
              <a:latin typeface="Times New Roman" pitchFamily="18" charset="0"/>
              <a:cs typeface="Times New Roman" pitchFamily="18" charset="0"/>
            </a:endParaRPr>
          </a:p>
          <a:p>
            <a:pPr marL="365760" indent="-283464" algn="l" rtl="0" eaLnBrk="1" fontAlgn="auto" hangingPunct="1">
              <a:spcAft>
                <a:spcPts val="0"/>
              </a:spcAft>
              <a:buNone/>
              <a:defRPr/>
            </a:pPr>
            <a:r>
              <a:rPr lang="en-US" sz="2800" dirty="0" smtClean="0">
                <a:latin typeface="Times New Roman" pitchFamily="18" charset="0"/>
                <a:cs typeface="Times New Roman" pitchFamily="18" charset="0"/>
              </a:rPr>
              <a:t>* Encompasses </a:t>
            </a:r>
            <a:r>
              <a:rPr lang="en-US" sz="2800" dirty="0">
                <a:latin typeface="Times New Roman" pitchFamily="18" charset="0"/>
                <a:cs typeface="Times New Roman" pitchFamily="18" charset="0"/>
              </a:rPr>
              <a:t>a variety of healthy </a:t>
            </a:r>
            <a:r>
              <a:rPr lang="en-US" sz="2800" b="1" dirty="0">
                <a:latin typeface="Times New Roman" pitchFamily="18" charset="0"/>
                <a:cs typeface="Times New Roman" pitchFamily="18" charset="0"/>
              </a:rPr>
              <a:t>behaviors </a:t>
            </a:r>
            <a:r>
              <a:rPr lang="en-US" sz="2800" dirty="0">
                <a:latin typeface="Times New Roman" pitchFamily="18" charset="0"/>
                <a:cs typeface="Times New Roman" pitchFamily="18" charset="0"/>
              </a:rPr>
              <a:t>including adequate exercise, proper nutrition, and abstaining from harmful habits such as drug use and alcohol abuse</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274638"/>
            <a:ext cx="8629650" cy="944562"/>
          </a:xfrm>
        </p:spPr>
        <p:txBody>
          <a:bodyPr>
            <a:noAutofit/>
          </a:bodyPr>
          <a:lstStyle/>
          <a:p>
            <a:pPr algn="ctr" eaLnBrk="1" fontAlgn="auto" hangingPunct="1">
              <a:spcAft>
                <a:spcPts val="0"/>
              </a:spcAft>
              <a:defRPr/>
            </a:pPr>
            <a:r>
              <a:rPr lang="en-US" sz="3600" b="1" dirty="0">
                <a:solidFill>
                  <a:schemeClr val="tx2">
                    <a:satMod val="130000"/>
                  </a:schemeClr>
                </a:solidFill>
                <a:cs typeface="+mj-cs"/>
              </a:rPr>
              <a:t>Measures  </a:t>
            </a:r>
            <a:r>
              <a:rPr lang="en-US" sz="3600" b="1" dirty="0" smtClean="0">
                <a:solidFill>
                  <a:schemeClr val="tx2">
                    <a:satMod val="130000"/>
                  </a:schemeClr>
                </a:solidFill>
                <a:cs typeface="+mj-cs"/>
              </a:rPr>
              <a:t>to improve physical </a:t>
            </a:r>
            <a:r>
              <a:rPr lang="en-US" sz="3600" b="1" dirty="0">
                <a:solidFill>
                  <a:schemeClr val="tx2">
                    <a:satMod val="130000"/>
                  </a:schemeClr>
                </a:solidFill>
                <a:cs typeface="+mj-cs"/>
              </a:rPr>
              <a:t>wellness</a:t>
            </a:r>
            <a:endParaRPr lang="ar-EG" sz="3600" dirty="0">
              <a:solidFill>
                <a:schemeClr val="tx2">
                  <a:satMod val="130000"/>
                </a:schemeClr>
              </a:solidFill>
              <a:cs typeface="+mj-cs"/>
            </a:endParaRPr>
          </a:p>
        </p:txBody>
      </p:sp>
      <p:sp>
        <p:nvSpPr>
          <p:cNvPr id="15363" name="Content Placeholder 2"/>
          <p:cNvSpPr>
            <a:spLocks noGrp="1"/>
          </p:cNvSpPr>
          <p:nvPr>
            <p:ph idx="1"/>
          </p:nvPr>
        </p:nvSpPr>
        <p:spPr>
          <a:xfrm>
            <a:off x="0" y="1295400"/>
            <a:ext cx="8810625" cy="4876800"/>
          </a:xfrm>
        </p:spPr>
        <p:txBody>
          <a:bodyPr/>
          <a:lstStyle/>
          <a:p>
            <a:pPr algn="l" rtl="0" eaLnBrk="1" hangingPunct="1"/>
            <a:r>
              <a:rPr lang="en-US" altLang="en-US" dirty="0" smtClean="0"/>
              <a:t> </a:t>
            </a:r>
            <a:r>
              <a:rPr lang="en-US" altLang="en-US" dirty="0" smtClean="0">
                <a:latin typeface="Times New Roman" pitchFamily="18" charset="0"/>
                <a:cs typeface="Times New Roman" pitchFamily="18" charset="0"/>
              </a:rPr>
              <a:t>Exercise daily </a:t>
            </a:r>
          </a:p>
          <a:p>
            <a:pPr algn="l" rtl="0" eaLnBrk="1" hangingPunct="1"/>
            <a:r>
              <a:rPr lang="en-US" altLang="en-US" dirty="0" smtClean="0">
                <a:latin typeface="Times New Roman" pitchFamily="18" charset="0"/>
                <a:cs typeface="Times New Roman" pitchFamily="18" charset="0"/>
              </a:rPr>
              <a:t> Get adequate rest </a:t>
            </a:r>
          </a:p>
          <a:p>
            <a:pPr algn="l" rtl="0" eaLnBrk="1" hangingPunct="1"/>
            <a:r>
              <a:rPr lang="en-US" altLang="en-US" dirty="0" smtClean="0">
                <a:latin typeface="Times New Roman" pitchFamily="18" charset="0"/>
                <a:cs typeface="Times New Roman" pitchFamily="18" charset="0"/>
              </a:rPr>
              <a:t> Use seat belts, and other protective equipment</a:t>
            </a:r>
          </a:p>
          <a:p>
            <a:pPr algn="l" rtl="0" eaLnBrk="1" hangingPunct="1"/>
            <a:r>
              <a:rPr lang="en-US" altLang="en-US" dirty="0" smtClean="0">
                <a:latin typeface="Times New Roman" pitchFamily="18" charset="0"/>
                <a:cs typeface="Times New Roman" pitchFamily="18" charset="0"/>
              </a:rPr>
              <a:t> Learn to recognize early signs of illness </a:t>
            </a:r>
          </a:p>
          <a:p>
            <a:pPr algn="l" rtl="0" eaLnBrk="1" hangingPunct="1"/>
            <a:r>
              <a:rPr lang="en-US" altLang="en-US" dirty="0" smtClean="0">
                <a:latin typeface="Times New Roman" pitchFamily="18" charset="0"/>
                <a:cs typeface="Times New Roman" pitchFamily="18" charset="0"/>
              </a:rPr>
              <a:t> Eat a variety of healthy foods </a:t>
            </a:r>
          </a:p>
          <a:p>
            <a:pPr algn="l" rtl="0" eaLnBrk="1" hangingPunct="1"/>
            <a:r>
              <a:rPr lang="en-US" altLang="en-US" dirty="0" smtClean="0">
                <a:latin typeface="Times New Roman" pitchFamily="18" charset="0"/>
                <a:cs typeface="Times New Roman" pitchFamily="18" charset="0"/>
              </a:rPr>
              <a:t> Control your meal portions </a:t>
            </a:r>
          </a:p>
          <a:p>
            <a:pPr algn="l" rtl="0" eaLnBrk="1" hangingPunct="1"/>
            <a:r>
              <a:rPr lang="en-US" altLang="en-US" dirty="0" smtClean="0">
                <a:latin typeface="Times New Roman" pitchFamily="18" charset="0"/>
                <a:cs typeface="Times New Roman" pitchFamily="18" charset="0"/>
              </a:rPr>
              <a:t> Stop smoking and protect yourself against second-hand smoke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algn="ctr" eaLnBrk="1" fontAlgn="auto" hangingPunct="1">
              <a:spcAft>
                <a:spcPts val="0"/>
              </a:spcAft>
              <a:defRPr/>
            </a:pPr>
            <a:r>
              <a:rPr lang="en-US" sz="3600" b="1" dirty="0" smtClean="0">
                <a:solidFill>
                  <a:schemeClr val="tx2">
                    <a:satMod val="130000"/>
                  </a:schemeClr>
                </a:solidFill>
                <a:cs typeface="+mj-cs"/>
              </a:rPr>
              <a:t>2. Social </a:t>
            </a:r>
            <a:r>
              <a:rPr lang="en-US" sz="3600" b="1" dirty="0">
                <a:solidFill>
                  <a:schemeClr val="tx2">
                    <a:satMod val="130000"/>
                  </a:schemeClr>
                </a:solidFill>
                <a:cs typeface="+mj-cs"/>
              </a:rPr>
              <a:t>Dimension</a:t>
            </a:r>
            <a:endParaRPr lang="ar-EG" sz="3600" dirty="0">
              <a:solidFill>
                <a:schemeClr val="tx2">
                  <a:satMod val="130000"/>
                </a:schemeClr>
              </a:solidFill>
              <a:cs typeface="+mj-cs"/>
            </a:endParaRPr>
          </a:p>
        </p:txBody>
      </p:sp>
      <p:sp>
        <p:nvSpPr>
          <p:cNvPr id="16387" name="Content Placeholder 2"/>
          <p:cNvSpPr>
            <a:spLocks noGrp="1"/>
          </p:cNvSpPr>
          <p:nvPr>
            <p:ph idx="1"/>
          </p:nvPr>
        </p:nvSpPr>
        <p:spPr>
          <a:xfrm>
            <a:off x="0" y="1447800"/>
            <a:ext cx="8934450" cy="4800600"/>
          </a:xfrm>
        </p:spPr>
        <p:txBody>
          <a:bodyPr>
            <a:normAutofit/>
          </a:bodyPr>
          <a:lstStyle/>
          <a:p>
            <a:pPr marL="365760" indent="-283464" algn="l" rtl="0" eaLnBrk="1" fontAlgn="auto" hangingPunct="1">
              <a:spcAft>
                <a:spcPts val="0"/>
              </a:spcAft>
              <a:buFont typeface="Wingdings 2"/>
              <a:buChar char=""/>
              <a:defRPr/>
            </a:pPr>
            <a:r>
              <a:rPr lang="en-US" dirty="0">
                <a:latin typeface="Times New Roman" pitchFamily="18" charset="0"/>
                <a:cs typeface="Times New Roman" pitchFamily="18" charset="0"/>
              </a:rPr>
              <a:t>Social wellness refers to our ability to </a:t>
            </a:r>
            <a:r>
              <a:rPr lang="en-US" b="1" dirty="0">
                <a:latin typeface="Times New Roman" pitchFamily="18" charset="0"/>
                <a:cs typeface="Times New Roman" pitchFamily="18" charset="0"/>
              </a:rPr>
              <a:t>interact successfully in our community </a:t>
            </a:r>
            <a:r>
              <a:rPr lang="en-US" dirty="0">
                <a:latin typeface="Times New Roman" pitchFamily="18" charset="0"/>
                <a:cs typeface="Times New Roman" pitchFamily="18" charset="0"/>
              </a:rPr>
              <a:t>and to live up to the expectations and demands of our personal roles</a:t>
            </a:r>
            <a:r>
              <a:rPr lang="en-US" dirty="0" smtClean="0">
                <a:latin typeface="Times New Roman" pitchFamily="18" charset="0"/>
                <a:cs typeface="Times New Roman" pitchFamily="18" charset="0"/>
              </a:rPr>
              <a:t>.</a:t>
            </a:r>
          </a:p>
          <a:p>
            <a:pPr marL="365760" indent="-283464" algn="l" rtl="0" eaLnBrk="1" fontAlgn="auto" hangingPunct="1">
              <a:spcAft>
                <a:spcPts val="0"/>
              </a:spcAft>
              <a:buFont typeface="Wingdings 2"/>
              <a:buChar char=""/>
              <a:defRPr/>
            </a:pPr>
            <a:endParaRPr lang="en-US" dirty="0" smtClean="0">
              <a:latin typeface="Times New Roman" pitchFamily="18" charset="0"/>
              <a:cs typeface="Times New Roman" pitchFamily="18" charset="0"/>
            </a:endParaRPr>
          </a:p>
          <a:p>
            <a:pPr marL="365760" indent="-283464" algn="l" rtl="0" eaLnBrk="1" fontAlgn="auto" hangingPunct="1">
              <a:spcAft>
                <a:spcPts val="0"/>
              </a:spcAft>
              <a:buNone/>
              <a:defRPr/>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r>
              <a:rPr lang="en-US" dirty="0">
                <a:latin typeface="Times New Roman" pitchFamily="18" charset="0"/>
                <a:cs typeface="Times New Roman" pitchFamily="18" charset="0"/>
              </a:rPr>
              <a:t>This means learning good </a:t>
            </a:r>
            <a:r>
              <a:rPr lang="en-US" b="1" dirty="0">
                <a:latin typeface="Times New Roman" pitchFamily="18" charset="0"/>
                <a:cs typeface="Times New Roman" pitchFamily="18" charset="0"/>
              </a:rPr>
              <a:t>communication skills</a:t>
            </a:r>
            <a:r>
              <a:rPr lang="en-US" dirty="0">
                <a:latin typeface="Times New Roman" pitchFamily="18" charset="0"/>
                <a:cs typeface="Times New Roman" pitchFamily="18" charset="0"/>
              </a:rPr>
              <a:t>, developing </a:t>
            </a:r>
            <a:r>
              <a:rPr lang="en-US" b="1" dirty="0">
                <a:latin typeface="Times New Roman" pitchFamily="18" charset="0"/>
                <a:cs typeface="Times New Roman" pitchFamily="18" charset="0"/>
              </a:rPr>
              <a:t>intimacy</a:t>
            </a:r>
            <a:r>
              <a:rPr lang="en-US" dirty="0">
                <a:latin typeface="Times New Roman" pitchFamily="18" charset="0"/>
                <a:cs typeface="Times New Roman" pitchFamily="18" charset="0"/>
              </a:rPr>
              <a:t> with others, and creating a </a:t>
            </a:r>
            <a:r>
              <a:rPr lang="en-US" b="1" dirty="0">
                <a:latin typeface="Times New Roman" pitchFamily="18" charset="0"/>
                <a:cs typeface="Times New Roman" pitchFamily="18" charset="0"/>
              </a:rPr>
              <a:t>support network</a:t>
            </a:r>
            <a:r>
              <a:rPr lang="en-US" dirty="0">
                <a:latin typeface="Times New Roman" pitchFamily="18" charset="0"/>
                <a:cs typeface="Times New Roman" pitchFamily="18" charset="0"/>
              </a:rPr>
              <a:t> of friends and family members. </a:t>
            </a:r>
          </a:p>
          <a:p>
            <a:pPr marL="365760" indent="-283464" algn="just" eaLnBrk="1" fontAlgn="auto" hangingPunct="1">
              <a:spcAft>
                <a:spcPts val="0"/>
              </a:spcAft>
              <a:buFont typeface="Wingdings 2"/>
              <a:buChar char=""/>
              <a:defRPr/>
            </a:pPr>
            <a:endParaRPr lang="ar-EG"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274638"/>
            <a:ext cx="8382000" cy="1143000"/>
          </a:xfrm>
        </p:spPr>
        <p:txBody>
          <a:bodyPr>
            <a:normAutofit fontScale="90000"/>
          </a:bodyPr>
          <a:lstStyle/>
          <a:p>
            <a:pPr algn="ctr" eaLnBrk="1" fontAlgn="auto" hangingPunct="1">
              <a:spcAft>
                <a:spcPts val="0"/>
              </a:spcAft>
              <a:defRPr/>
            </a:pPr>
            <a:r>
              <a:rPr lang="en-US" sz="3600" b="1" dirty="0">
                <a:solidFill>
                  <a:schemeClr val="tx2">
                    <a:satMod val="130000"/>
                  </a:schemeClr>
                </a:solidFill>
                <a:cs typeface="+mj-cs"/>
              </a:rPr>
              <a:t/>
            </a:r>
            <a:br>
              <a:rPr lang="en-US" sz="3600" b="1" dirty="0">
                <a:solidFill>
                  <a:schemeClr val="tx2">
                    <a:satMod val="130000"/>
                  </a:schemeClr>
                </a:solidFill>
                <a:cs typeface="+mj-cs"/>
              </a:rPr>
            </a:br>
            <a:r>
              <a:rPr lang="en-US" sz="4000" b="1" dirty="0">
                <a:solidFill>
                  <a:schemeClr val="tx2">
                    <a:satMod val="130000"/>
                  </a:schemeClr>
                </a:solidFill>
                <a:cs typeface="+mj-cs"/>
              </a:rPr>
              <a:t>Measures to improve social wellness </a:t>
            </a:r>
            <a:r>
              <a:rPr lang="en-US" sz="4000" dirty="0">
                <a:solidFill>
                  <a:schemeClr val="tx2">
                    <a:satMod val="130000"/>
                  </a:schemeClr>
                </a:solidFill>
                <a:cs typeface="+mj-cs"/>
              </a:rPr>
              <a:t/>
            </a:r>
            <a:br>
              <a:rPr lang="en-US" sz="4000" dirty="0">
                <a:solidFill>
                  <a:schemeClr val="tx2">
                    <a:satMod val="130000"/>
                  </a:schemeClr>
                </a:solidFill>
                <a:cs typeface="+mj-cs"/>
              </a:rPr>
            </a:br>
            <a:endParaRPr lang="ar-EG" sz="4000" dirty="0">
              <a:solidFill>
                <a:schemeClr val="tx2">
                  <a:satMod val="130000"/>
                </a:schemeClr>
              </a:solidFill>
              <a:cs typeface="+mj-cs"/>
            </a:endParaRPr>
          </a:p>
        </p:txBody>
      </p:sp>
      <p:sp>
        <p:nvSpPr>
          <p:cNvPr id="21507" name="Content Placeholder 2"/>
          <p:cNvSpPr>
            <a:spLocks noGrp="1"/>
          </p:cNvSpPr>
          <p:nvPr>
            <p:ph idx="1"/>
          </p:nvPr>
        </p:nvSpPr>
        <p:spPr>
          <a:xfrm>
            <a:off x="228600" y="1714500"/>
            <a:ext cx="8705850" cy="4533900"/>
          </a:xfrm>
        </p:spPr>
        <p:txBody>
          <a:bodyPr/>
          <a:lstStyle/>
          <a:p>
            <a:pPr algn="l" rtl="0" eaLnBrk="1" hangingPunct="1"/>
            <a:r>
              <a:rPr lang="en-US" altLang="en-US" dirty="0" smtClean="0">
                <a:latin typeface="Times New Roman" pitchFamily="18" charset="0"/>
                <a:cs typeface="Times New Roman" pitchFamily="18" charset="0"/>
              </a:rPr>
              <a:t>Cultivate healthy relationships </a:t>
            </a:r>
          </a:p>
          <a:p>
            <a:pPr algn="l" rtl="0" eaLnBrk="1" hangingPunct="1"/>
            <a:r>
              <a:rPr lang="en-US" altLang="en-US" dirty="0" smtClean="0">
                <a:latin typeface="Times New Roman" pitchFamily="18" charset="0"/>
                <a:cs typeface="Times New Roman" pitchFamily="18" charset="0"/>
              </a:rPr>
              <a:t> Get involved </a:t>
            </a:r>
          </a:p>
          <a:p>
            <a:pPr algn="l" rtl="0" eaLnBrk="1" hangingPunct="1"/>
            <a:r>
              <a:rPr lang="en-US" altLang="en-US" dirty="0" smtClean="0">
                <a:latin typeface="Times New Roman" pitchFamily="18" charset="0"/>
                <a:cs typeface="Times New Roman" pitchFamily="18" charset="0"/>
              </a:rPr>
              <a:t> Contribute to your community </a:t>
            </a:r>
          </a:p>
          <a:p>
            <a:pPr algn="l" rtl="0" eaLnBrk="1" hangingPunct="1"/>
            <a:r>
              <a:rPr lang="en-US" altLang="en-US" dirty="0" smtClean="0">
                <a:latin typeface="Times New Roman" pitchFamily="18" charset="0"/>
                <a:cs typeface="Times New Roman" pitchFamily="18" charset="0"/>
              </a:rPr>
              <a:t> Share your talents and skills </a:t>
            </a:r>
          </a:p>
          <a:p>
            <a:pPr algn="l" rtl="0" eaLnBrk="1" hangingPunct="1"/>
            <a:r>
              <a:rPr lang="en-US" altLang="en-US" dirty="0" smtClean="0">
                <a:latin typeface="Times New Roman" pitchFamily="18" charset="0"/>
                <a:cs typeface="Times New Roman" pitchFamily="18" charset="0"/>
              </a:rPr>
              <a:t> Communicate your thoughts, feelings, and ideas </a:t>
            </a:r>
          </a:p>
          <a:p>
            <a:pPr eaLnBrk="1" hangingPunct="1"/>
            <a:endParaRPr lang="ar-EG" altLang="en-US" dirty="0" smtClean="0">
              <a:ea typeface="Majalla UI"/>
              <a:cs typeface="Majalla UI"/>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6371</TotalTime>
  <Words>3011</Words>
  <Application>Microsoft Office PowerPoint</Application>
  <PresentationFormat>On-screen Show (4:3)</PresentationFormat>
  <Paragraphs>492</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Concourse</vt:lpstr>
      <vt:lpstr>2. Concept and Theories of Personality Development</vt:lpstr>
      <vt:lpstr>Outline</vt:lpstr>
      <vt:lpstr>Learning Outcomes</vt:lpstr>
      <vt:lpstr>Personality </vt:lpstr>
      <vt:lpstr>Personality Wellness dimensions </vt:lpstr>
      <vt:lpstr>       1.Physical Dimension</vt:lpstr>
      <vt:lpstr>Measures  to improve physical wellness</vt:lpstr>
      <vt:lpstr>2. Social Dimension</vt:lpstr>
      <vt:lpstr> Measures to improve social wellness  </vt:lpstr>
      <vt:lpstr>3.Emotional Dimension</vt:lpstr>
      <vt:lpstr>Measures to improve emotional wellness  </vt:lpstr>
      <vt:lpstr>4.Intellectual Dimension</vt:lpstr>
      <vt:lpstr> Measures to improve intellectual wellness  </vt:lpstr>
      <vt:lpstr>5.Spiritual Dimension</vt:lpstr>
      <vt:lpstr>Measures to improve spiritual wellness</vt:lpstr>
      <vt:lpstr>6.Environmental dimension</vt:lpstr>
      <vt:lpstr>Measures to improve environmental wellness</vt:lpstr>
      <vt:lpstr>7.Occupational Dimension</vt:lpstr>
      <vt:lpstr>Measures to improve occupational wellness</vt:lpstr>
      <vt:lpstr>Slide 20</vt:lpstr>
      <vt:lpstr>Theories of Personality Development</vt:lpstr>
      <vt:lpstr>1. Freud psychosexual theory </vt:lpstr>
      <vt:lpstr>Freud’s  Three-Part Personality Structure</vt:lpstr>
      <vt:lpstr>Slide 24</vt:lpstr>
      <vt:lpstr>Id, Ego, and Super Ego</vt:lpstr>
      <vt:lpstr>Slide 26</vt:lpstr>
      <vt:lpstr>Behavior Motivated by Subconscious  Thoughts and Feelings</vt:lpstr>
      <vt:lpstr>Behavior Motivated by Subconscious  Thoughts and Feelings</vt:lpstr>
      <vt:lpstr>Psychoanalysis treatment </vt:lpstr>
      <vt:lpstr>Psychoanalysis: Terms </vt:lpstr>
      <vt:lpstr>Transference </vt:lpstr>
      <vt:lpstr>Counter-transference </vt:lpstr>
      <vt:lpstr>Psychoanalysis Techniques  </vt:lpstr>
      <vt:lpstr>Psychoanalysis treatment </vt:lpstr>
      <vt:lpstr>Defense Mechanisms (Ego defense Mechanisms) </vt:lpstr>
      <vt:lpstr>The most Common Defense mechanisms </vt:lpstr>
      <vt:lpstr>The most Common Defense mechanisms </vt:lpstr>
      <vt:lpstr>The most Common Defense mechanisms </vt:lpstr>
      <vt:lpstr>Psychosexual development in Freud theory</vt:lpstr>
      <vt:lpstr>Five Psychosexual Stages</vt:lpstr>
      <vt:lpstr>Freud’s Psychosexual States  of Personality Development</vt:lpstr>
      <vt:lpstr>2. Erikson Developmental theory</vt:lpstr>
      <vt:lpstr>Erikson’s eight psychosocial stages</vt:lpstr>
      <vt:lpstr>Erikson’s eight psychosocial stages</vt:lpstr>
      <vt:lpstr>Erikson’s eight psychosocial stages</vt:lpstr>
      <vt:lpstr>Slide 46</vt:lpstr>
      <vt:lpstr>3. Piaget Cognitive theory</vt:lpstr>
      <vt:lpstr>3. Piaget Cognitive theory</vt:lpstr>
      <vt:lpstr>3. Piaget Cognitive theory</vt:lpstr>
      <vt:lpstr>3. Piaget Cognitive theory</vt:lpstr>
      <vt:lpstr> 4. Humanistic theory</vt:lpstr>
      <vt:lpstr>Maslow’s Hierarchy of Needs</vt:lpstr>
      <vt:lpstr>Maslow’s Hierarchy of Needs</vt:lpstr>
      <vt:lpstr> 4. Humanistic theory</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8-Nursing Care of Patients with Anxiety Disorders</dc:title>
  <dc:creator>osama abualruz</dc:creator>
  <cp:lastModifiedBy>osama abualruz</cp:lastModifiedBy>
  <cp:revision>68</cp:revision>
  <dcterms:created xsi:type="dcterms:W3CDTF">2006-08-16T00:00:00Z</dcterms:created>
  <dcterms:modified xsi:type="dcterms:W3CDTF">2022-11-02T19:07:26Z</dcterms:modified>
</cp:coreProperties>
</file>