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2"/>
  </p:notesMasterIdLst>
  <p:sldIdLst>
    <p:sldId id="351" r:id="rId2"/>
    <p:sldId id="257" r:id="rId3"/>
    <p:sldId id="258" r:id="rId4"/>
    <p:sldId id="260" r:id="rId5"/>
    <p:sldId id="297" r:id="rId6"/>
    <p:sldId id="316" r:id="rId7"/>
    <p:sldId id="315" r:id="rId8"/>
    <p:sldId id="318" r:id="rId9"/>
    <p:sldId id="317" r:id="rId10"/>
    <p:sldId id="319" r:id="rId11"/>
    <p:sldId id="320" r:id="rId12"/>
    <p:sldId id="321" r:id="rId13"/>
    <p:sldId id="322" r:id="rId14"/>
    <p:sldId id="347" r:id="rId15"/>
    <p:sldId id="323" r:id="rId16"/>
    <p:sldId id="324" r:id="rId17"/>
    <p:sldId id="325" r:id="rId18"/>
    <p:sldId id="326" r:id="rId19"/>
    <p:sldId id="327" r:id="rId20"/>
    <p:sldId id="328" r:id="rId21"/>
    <p:sldId id="298" r:id="rId22"/>
    <p:sldId id="349" r:id="rId23"/>
    <p:sldId id="261" r:id="rId24"/>
    <p:sldId id="348" r:id="rId25"/>
    <p:sldId id="294" r:id="rId26"/>
    <p:sldId id="332" r:id="rId27"/>
    <p:sldId id="333" r:id="rId28"/>
    <p:sldId id="350" r:id="rId29"/>
    <p:sldId id="303" r:id="rId30"/>
    <p:sldId id="293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150" autoAdjust="0"/>
    <p:restoredTop sz="94660"/>
  </p:normalViewPr>
  <p:slideViewPr>
    <p:cSldViewPr>
      <p:cViewPr varScale="1">
        <p:scale>
          <a:sx n="66" d="100"/>
          <a:sy n="66" d="100"/>
        </p:scale>
        <p:origin x="-14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CCAF38E-F0C4-4588-8A28-53BBF4267EF6}" type="datetimeFigureOut">
              <a:rPr lang="ar-SA" smtClean="0"/>
              <a:pPr/>
              <a:t>04/08/1444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76653823-6C2C-4C14-A392-AC994718977A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3733800"/>
            <a:ext cx="7500990" cy="609600"/>
          </a:xfrm>
        </p:spPr>
        <p:txBody>
          <a:bodyPr>
            <a:normAutofit/>
          </a:bodyPr>
          <a:lstStyle/>
          <a:p>
            <a:pPr algn="ctr" rtl="0">
              <a:defRPr/>
            </a:pPr>
            <a:r>
              <a:rPr lang="en-US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Neurobiology of Mental Disorders</a:t>
            </a:r>
            <a:endParaRPr sz="3200" smtClean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Rectangle 5"/>
          <p:cNvSpPr>
            <a:spLocks noChangeArrowheads="1"/>
          </p:cNvSpPr>
          <p:nvPr/>
        </p:nvSpPr>
        <p:spPr bwMode="auto">
          <a:xfrm>
            <a:off x="571500" y="714375"/>
            <a:ext cx="7315200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tabLst>
                <a:tab pos="4065588" algn="l"/>
              </a:tabLst>
            </a:pPr>
            <a:r>
              <a:rPr lang="en-US" sz="2800" b="1" dirty="0" smtClean="0"/>
              <a:t>Al-</a:t>
            </a:r>
            <a:r>
              <a:rPr lang="en-US" sz="2800" b="1" dirty="0" err="1" smtClean="0"/>
              <a:t>Zaytoonah</a:t>
            </a:r>
            <a:r>
              <a:rPr lang="en-US" sz="2800" b="1" dirty="0" smtClean="0"/>
              <a:t> University </a:t>
            </a:r>
            <a:endParaRPr lang="en-US" sz="2800" dirty="0"/>
          </a:p>
          <a:p>
            <a:pPr>
              <a:tabLst>
                <a:tab pos="4065588" algn="l"/>
              </a:tabLst>
            </a:pPr>
            <a:endParaRPr lang="en-US" dirty="0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0" y="1676400"/>
            <a:ext cx="8001000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tabLst>
                <a:tab pos="4149725" algn="l"/>
              </a:tabLst>
            </a:pP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Psychiatric and Mental Health Nursing</a:t>
            </a:r>
          </a:p>
          <a:p>
            <a:pPr algn="ctr">
              <a:tabLst>
                <a:tab pos="4149725" algn="l"/>
              </a:tabLst>
            </a:pP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( Theory )</a:t>
            </a:r>
          </a:p>
          <a:p>
            <a:pPr algn="ctr">
              <a:tabLst>
                <a:tab pos="4149725" algn="l"/>
              </a:tabLst>
            </a:pPr>
            <a:endParaRPr lang="en-US" alt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tabLst>
                <a:tab pos="4149725" algn="l"/>
              </a:tabLst>
            </a:pP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2" name="Subtitle 6"/>
          <p:cNvSpPr>
            <a:spLocks noGrp="1"/>
          </p:cNvSpPr>
          <p:nvPr>
            <p:ph type="subTitle" idx="1"/>
          </p:nvPr>
        </p:nvSpPr>
        <p:spPr>
          <a:xfrm>
            <a:off x="685800" y="4419600"/>
            <a:ext cx="7772400" cy="762000"/>
          </a:xfrm>
        </p:spPr>
        <p:txBody>
          <a:bodyPr>
            <a:normAutofit fontScale="92500" lnSpcReduction="20000"/>
          </a:bodyPr>
          <a:lstStyle/>
          <a:p>
            <a:pPr marR="0" algn="ctr" eaLnBrk="1" hangingPunct="1"/>
            <a:endParaRPr lang="en-US" b="1" dirty="0" smtClean="0">
              <a:solidFill>
                <a:schemeClr val="tx1"/>
              </a:solidFill>
            </a:endParaRPr>
          </a:p>
          <a:p>
            <a:pPr marR="0" algn="ctr"/>
            <a:r>
              <a:rPr lang="en-US" dirty="0" smtClean="0">
                <a:solidFill>
                  <a:schemeClr val="tx1"/>
                </a:solidFill>
              </a:rPr>
              <a:t>By Dr: Hasan Abualruz RN, MSN, PhD</a:t>
            </a:r>
            <a:endParaRPr lang="ar-SA" dirty="0" smtClean="0">
              <a:solidFill>
                <a:schemeClr val="tx1"/>
              </a:solidFill>
            </a:endParaRPr>
          </a:p>
          <a:p>
            <a:pPr marR="0" algn="ctr" eaLnBrk="1" hangingPunct="1"/>
            <a:endParaRPr lang="en-US" b="1" dirty="0" smtClean="0">
              <a:solidFill>
                <a:schemeClr val="tx1"/>
              </a:solidFill>
            </a:endParaRPr>
          </a:p>
        </p:txBody>
      </p:sp>
      <p:pic>
        <p:nvPicPr>
          <p:cNvPr id="7" name="Picture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4200" y="152400"/>
            <a:ext cx="2209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3600" dirty="0" smtClean="0"/>
              <a:t>1.Central Nervous system</a:t>
            </a:r>
            <a:endParaRPr lang="ar-EG" sz="3600" dirty="0">
              <a:solidFill>
                <a:schemeClr val="tx2">
                  <a:satMod val="130000"/>
                </a:schemeClr>
              </a:solidFill>
              <a:cs typeface="+mj-cs"/>
            </a:endParaRP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462588"/>
          </a:xfrm>
        </p:spPr>
        <p:txBody>
          <a:bodyPr>
            <a:normAutofit/>
          </a:bodyPr>
          <a:lstStyle/>
          <a:p>
            <a:pPr marL="365760" indent="-283464" algn="ctr" eaLnBrk="1" fontAlgn="auto" hangingPunct="1">
              <a:spcAft>
                <a:spcPts val="0"/>
              </a:spcAft>
              <a:buNone/>
              <a:defRPr/>
            </a:pPr>
            <a:r>
              <a:rPr lang="en-US" b="1" dirty="0" smtClean="0">
                <a:cs typeface="+mn-cs"/>
              </a:rPr>
              <a:t>A) Brain</a:t>
            </a:r>
          </a:p>
          <a:p>
            <a:pPr marL="365760" indent="-283464" algn="l" rtl="0" eaLnBrk="1" fontAlgn="auto" hangingPunct="1">
              <a:spcAft>
                <a:spcPts val="0"/>
              </a:spcAft>
              <a:buNone/>
              <a:defRPr/>
            </a:pPr>
            <a:r>
              <a:rPr lang="en-US" b="1" dirty="0" smtClean="0">
                <a:cs typeface="+mn-cs"/>
              </a:rPr>
              <a:t>4) Limbic system</a:t>
            </a:r>
          </a:p>
          <a:p>
            <a:pPr indent="-283464" algn="l" rtl="0">
              <a:buNone/>
              <a:defRPr/>
            </a:pPr>
            <a:r>
              <a:rPr lang="en-US" sz="2400" dirty="0" smtClean="0"/>
              <a:t>* The limbic system is an area of the brain located above the brain stem that includes: </a:t>
            </a:r>
            <a:r>
              <a:rPr lang="en-US" sz="2400" b="1" dirty="0" smtClean="0"/>
              <a:t>Thalamus, Hypothalamus,  hippocampus, and </a:t>
            </a:r>
            <a:r>
              <a:rPr lang="en-US" sz="2400" b="1" dirty="0" err="1" smtClean="0"/>
              <a:t>amygdala</a:t>
            </a:r>
            <a:r>
              <a:rPr lang="en-US" sz="2400" b="1" dirty="0" smtClean="0"/>
              <a:t>.</a:t>
            </a:r>
            <a:r>
              <a:rPr lang="en-US" sz="2400" dirty="0" smtClean="0"/>
              <a:t> </a:t>
            </a:r>
          </a:p>
          <a:p>
            <a:pPr indent="-283464" algn="l" rtl="0">
              <a:buNone/>
              <a:defRPr/>
            </a:pPr>
            <a:endParaRPr lang="en-US" sz="2400" dirty="0" smtClean="0">
              <a:cs typeface="+mn-cs"/>
            </a:endParaRPr>
          </a:p>
          <a:p>
            <a:pPr indent="-283464" algn="l" rtl="0">
              <a:buNone/>
              <a:defRPr/>
            </a:pPr>
            <a:r>
              <a:rPr lang="en-US" sz="2400" dirty="0" smtClean="0"/>
              <a:t>- </a:t>
            </a:r>
            <a:r>
              <a:rPr lang="en-US" sz="2400" b="1" dirty="0" smtClean="0"/>
              <a:t>Thalamus: </a:t>
            </a:r>
            <a:r>
              <a:rPr lang="en-US" sz="2400" dirty="0" smtClean="0"/>
              <a:t>regulates activity, sensation, and emotion.</a:t>
            </a:r>
          </a:p>
          <a:p>
            <a:pPr indent="-283464" algn="l" rtl="0">
              <a:buNone/>
              <a:defRPr/>
            </a:pPr>
            <a:r>
              <a:rPr lang="en-US" sz="2400" dirty="0" smtClean="0"/>
              <a:t>- </a:t>
            </a:r>
            <a:r>
              <a:rPr lang="en-US" sz="2400" b="1" dirty="0" smtClean="0"/>
              <a:t>Hypothalamus:</a:t>
            </a:r>
            <a:r>
              <a:rPr lang="en-US" sz="2400" dirty="0" smtClean="0"/>
              <a:t> is involved in temperature regulation, appetite control, endocrine function, sexual drive, and impulsive behavior. </a:t>
            </a:r>
          </a:p>
          <a:p>
            <a:pPr indent="-283464" algn="l" rtl="0">
              <a:buFontTx/>
              <a:buChar char="-"/>
              <a:defRPr/>
            </a:pPr>
            <a:r>
              <a:rPr lang="en-US" sz="2400" b="1" dirty="0" smtClean="0"/>
              <a:t>Hippocampus and </a:t>
            </a:r>
            <a:r>
              <a:rPr lang="en-US" sz="2400" b="1" dirty="0" err="1" smtClean="0"/>
              <a:t>Amygdala</a:t>
            </a:r>
            <a:r>
              <a:rPr lang="en-US" sz="2400" b="1" dirty="0" smtClean="0"/>
              <a:t>: </a:t>
            </a:r>
            <a:r>
              <a:rPr lang="en-US" sz="2400" dirty="0" smtClean="0"/>
              <a:t>involved in </a:t>
            </a:r>
            <a:r>
              <a:rPr lang="en-US" sz="2400" b="1" dirty="0" smtClean="0"/>
              <a:t>emotional arousal and memory.</a:t>
            </a:r>
          </a:p>
          <a:p>
            <a:pPr indent="-283464" algn="l">
              <a:buNone/>
              <a:defRPr/>
            </a:pPr>
            <a:r>
              <a:rPr lang="en-US" sz="2400" dirty="0" smtClean="0"/>
              <a:t> </a:t>
            </a:r>
            <a:endParaRPr lang="ar-EG" sz="2400" dirty="0"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sz="3600" dirty="0" smtClean="0"/>
              <a:t>1.Central Nervous system</a:t>
            </a:r>
            <a:r>
              <a:rPr lang="en-US" sz="3600" dirty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dirty="0">
                <a:solidFill>
                  <a:schemeClr val="tx2">
                    <a:satMod val="13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ar-EG" sz="3600" dirty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092891"/>
          </a:xfrm>
        </p:spPr>
        <p:txBody>
          <a:bodyPr/>
          <a:lstStyle/>
          <a:p>
            <a:pPr algn="ctr" rtl="0">
              <a:buNone/>
            </a:pPr>
            <a:r>
              <a:rPr lang="en-US" b="1" dirty="0" smtClean="0"/>
              <a:t>A) Brain</a:t>
            </a:r>
          </a:p>
          <a:p>
            <a:pPr indent="-283464" algn="l" rtl="0">
              <a:buNone/>
              <a:defRPr/>
            </a:pPr>
            <a:r>
              <a:rPr lang="en-US" b="1" dirty="0" smtClean="0"/>
              <a:t>4) Limbic system</a:t>
            </a:r>
          </a:p>
          <a:p>
            <a:pPr algn="l" rtl="0">
              <a:buNone/>
            </a:pPr>
            <a:endParaRPr lang="en-US" b="1" dirty="0" smtClean="0"/>
          </a:p>
          <a:p>
            <a:pPr indent="-283464" algn="l" rtl="0">
              <a:buNone/>
              <a:defRPr/>
            </a:pPr>
            <a:r>
              <a:rPr lang="en-US" sz="2800" dirty="0" smtClean="0"/>
              <a:t>* Disturbances in the limbic system have been implicated in a variety of mental illnesses, such as the </a:t>
            </a:r>
            <a:r>
              <a:rPr lang="en-US" sz="2800" b="1" dirty="0" smtClean="0"/>
              <a:t>memory loss </a:t>
            </a:r>
            <a:r>
              <a:rPr lang="en-US" sz="2800" dirty="0" smtClean="0"/>
              <a:t>that accompanies </a:t>
            </a:r>
            <a:r>
              <a:rPr lang="en-US" sz="2800" b="1" dirty="0" smtClean="0"/>
              <a:t>dementia</a:t>
            </a:r>
            <a:r>
              <a:rPr lang="en-US" sz="2800" dirty="0" smtClean="0"/>
              <a:t> and the poorly </a:t>
            </a:r>
            <a:r>
              <a:rPr lang="en-US" sz="2800" b="1" dirty="0" smtClean="0"/>
              <a:t>controlled emotions </a:t>
            </a:r>
            <a:r>
              <a:rPr lang="en-US" sz="2800" dirty="0" smtClean="0"/>
              <a:t>and  impulses seen with psychotic or </a:t>
            </a:r>
            <a:r>
              <a:rPr lang="en-US" sz="2800" b="1" dirty="0" smtClean="0"/>
              <a:t>manic behavior</a:t>
            </a:r>
            <a:r>
              <a:rPr lang="en-US" sz="2800" dirty="0" smtClean="0"/>
              <a:t>.</a:t>
            </a:r>
          </a:p>
          <a:p>
            <a:pPr algn="ctr" rtl="0"/>
            <a:endParaRPr lang="en-US" b="1" dirty="0" smtClean="0"/>
          </a:p>
          <a:p>
            <a:pPr algn="ctr" rtl="0" eaLnBrk="1" hangingPunct="1"/>
            <a:endParaRPr lang="en-US" alt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ctr" rtl="0" eaLnBrk="1" hangingPunct="1"/>
            <a:endParaRPr lang="ar-EG" altLang="en-US" dirty="0" smtClean="0">
              <a:ea typeface="Majalla UI"/>
              <a:cs typeface="Majalla UI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3600" dirty="0" smtClean="0"/>
              <a:t>1.Central Nervous system</a:t>
            </a:r>
            <a:endParaRPr lang="ar-EG" sz="3600" dirty="0">
              <a:solidFill>
                <a:schemeClr val="tx2">
                  <a:satMod val="130000"/>
                </a:schemeClr>
              </a:solidFill>
              <a:cs typeface="+mj-cs"/>
            </a:endParaRP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686800" cy="5181600"/>
          </a:xfrm>
        </p:spPr>
        <p:txBody>
          <a:bodyPr/>
          <a:lstStyle/>
          <a:p>
            <a:pPr algn="ctr" rtl="0" eaLnBrk="1" hangingPunct="1">
              <a:buNone/>
            </a:pP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B) Spinal Cord </a:t>
            </a:r>
          </a:p>
          <a:p>
            <a:pPr algn="ctr" rtl="0" eaLnBrk="1" hangingPunct="1">
              <a:buNone/>
            </a:pPr>
            <a:endParaRPr lang="en-US" altLang="en-US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152400" y="1600200"/>
            <a:ext cx="4511675" cy="5257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Goes down back of body from Medulla Oblongata.</a:t>
            </a:r>
          </a:p>
          <a:p>
            <a:pPr marL="365760" marR="0" lvl="0" indent="-256032" algn="l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en-US" alt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65760" marR="0" lvl="0" indent="-256032" algn="l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Surrounded and protected by vertebrae.</a:t>
            </a:r>
          </a:p>
          <a:p>
            <a:pPr marL="365760" marR="0" lvl="0" indent="-256032" algn="l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en-US" alt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65760" marR="0" lvl="0" indent="-256032" algn="l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Responsible for reflex actions.</a:t>
            </a:r>
          </a:p>
          <a:p>
            <a:pPr marL="365760" marR="0" lvl="0" indent="-256032" algn="l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en-US" alt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65760" marR="0" lvl="0" indent="-256032" algn="l" defTabSz="91440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Carries sensory and motor messages.</a:t>
            </a:r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2">
            <a:lum bright="-20000"/>
          </a:blip>
          <a:srcRect t="1215" b="5951"/>
          <a:stretch>
            <a:fillRect/>
          </a:stretch>
        </p:blipFill>
        <p:spPr bwMode="auto">
          <a:xfrm>
            <a:off x="4830762" y="1600200"/>
            <a:ext cx="4313238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57201" y="333375"/>
            <a:ext cx="8001000" cy="962025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sz="3200" b="1" dirty="0">
                <a:solidFill>
                  <a:schemeClr val="tx2">
                    <a:satMod val="130000"/>
                  </a:schemeClr>
                </a:solidFill>
                <a:cs typeface="+mj-cs"/>
              </a:rPr>
              <a:t/>
            </a:r>
            <a:br>
              <a:rPr lang="en-US" sz="3200" b="1" dirty="0">
                <a:solidFill>
                  <a:schemeClr val="tx2">
                    <a:satMod val="130000"/>
                  </a:schemeClr>
                </a:solidFill>
                <a:cs typeface="+mj-cs"/>
              </a:rPr>
            </a:br>
            <a:r>
              <a:rPr lang="en-US" sz="4400" dirty="0" smtClean="0"/>
              <a:t>1.Central Nervous system</a:t>
            </a:r>
            <a:r>
              <a:rPr lang="en-US" dirty="0">
                <a:solidFill>
                  <a:schemeClr val="tx2">
                    <a:satMod val="130000"/>
                  </a:schemeClr>
                </a:solidFill>
                <a:cs typeface="+mj-cs"/>
              </a:rPr>
              <a:t/>
            </a:r>
            <a:br>
              <a:rPr lang="en-US" dirty="0">
                <a:solidFill>
                  <a:schemeClr val="tx2">
                    <a:satMod val="130000"/>
                  </a:schemeClr>
                </a:solidFill>
                <a:cs typeface="+mj-cs"/>
              </a:rPr>
            </a:br>
            <a:endParaRPr lang="ar-EG" dirty="0">
              <a:solidFill>
                <a:schemeClr val="tx2">
                  <a:satMod val="130000"/>
                </a:schemeClr>
              </a:solidFill>
              <a:cs typeface="+mj-cs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705850" cy="5257800"/>
          </a:xfrm>
        </p:spPr>
        <p:txBody>
          <a:bodyPr/>
          <a:lstStyle/>
          <a:p>
            <a:pPr algn="ctr" rtl="0">
              <a:buNone/>
            </a:pP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Meninges</a:t>
            </a:r>
            <a:endParaRPr lang="en-US" alt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rtl="0">
              <a:buNone/>
            </a:pPr>
            <a:endParaRPr lang="en-US" alt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Covers and protects the brain and spinal cord</a:t>
            </a:r>
          </a:p>
          <a:p>
            <a:pPr algn="l" rtl="0"/>
            <a:endParaRPr lang="en-US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/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Consists of 3 membranes:</a:t>
            </a:r>
          </a:p>
          <a:p>
            <a:pPr algn="l" rtl="0">
              <a:buNone/>
            </a:pPr>
            <a:endParaRPr lang="en-US" altLang="en-US" sz="2400" b="1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- A. Dura mater: 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(thick, tough outer layer).</a:t>
            </a:r>
          </a:p>
          <a:p>
            <a:pPr algn="l" rtl="0">
              <a:buNone/>
            </a:pP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- B. </a:t>
            </a: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Arachnoid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membrane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: (middle delicate web like layer).</a:t>
            </a:r>
          </a:p>
          <a:p>
            <a:pPr algn="l" rtl="0">
              <a:buNone/>
            </a:pP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- C. </a:t>
            </a: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Pia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mater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: (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inner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most layer with blood vessels to 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nourish nerves).    </a:t>
            </a:r>
          </a:p>
          <a:p>
            <a:pPr algn="l" rtl="0">
              <a:buNone/>
            </a:pPr>
            <a:endParaRPr lang="ar-EG" altLang="en-US" dirty="0" smtClean="0">
              <a:ea typeface="Majalla UI"/>
              <a:cs typeface="Majalla UI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xfrm>
            <a:off x="990600" y="304800"/>
            <a:ext cx="7772400" cy="838200"/>
          </a:xfrm>
        </p:spPr>
        <p:txBody>
          <a:bodyPr/>
          <a:lstStyle/>
          <a:p>
            <a:pPr algn="ctr" eaLnBrk="1" hangingPunct="1"/>
            <a:r>
              <a:rPr lang="en-US" altLang="en-US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Cerebrospinal Fluid (CSF)</a:t>
            </a:r>
          </a:p>
        </p:txBody>
      </p:sp>
      <p:sp>
        <p:nvSpPr>
          <p:cNvPr id="16387" name="Rectangle 3"/>
          <p:cNvSpPr>
            <a:spLocks noGrp="1"/>
          </p:cNvSpPr>
          <p:nvPr>
            <p:ph sz="quarter" idx="1"/>
          </p:nvPr>
        </p:nvSpPr>
        <p:spPr>
          <a:xfrm>
            <a:off x="381000" y="1295400"/>
            <a:ext cx="8305800" cy="5105400"/>
          </a:xfrm>
        </p:spPr>
        <p:txBody>
          <a:bodyPr>
            <a:normAutofit lnSpcReduction="10000"/>
          </a:bodyPr>
          <a:lstStyle/>
          <a:p>
            <a:pPr algn="l" rtl="0" eaLnBrk="1" hangingPunct="1"/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Circulates continuously.</a:t>
            </a:r>
          </a:p>
          <a:p>
            <a:pPr algn="l" rtl="0" eaLnBrk="1" hangingPunct="1"/>
            <a:endParaRPr lang="en-US" alt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/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Serves as shock absorber to protect brain and spinal cord.</a:t>
            </a:r>
          </a:p>
          <a:p>
            <a:pPr algn="l" rtl="0" eaLnBrk="1" hangingPunct="1"/>
            <a:endParaRPr lang="en-US" alt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/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Carries nutrients to parts of brain and spinal cord.</a:t>
            </a:r>
          </a:p>
          <a:p>
            <a:pPr algn="l" rtl="0" eaLnBrk="1" hangingPunct="1"/>
            <a:endParaRPr lang="en-US" alt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/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Helps remove metabolic products &amp; wastes.</a:t>
            </a:r>
          </a:p>
          <a:p>
            <a:pPr algn="l" rtl="0" eaLnBrk="1" hangingPunct="1"/>
            <a:endParaRPr lang="en-US" alt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 eaLnBrk="1" hangingPunct="1"/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After circulation, absorbed into the blood vessels of the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dura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mater.</a:t>
            </a:r>
          </a:p>
          <a:p>
            <a:pPr eaLnBrk="1" hangingPunct="1"/>
            <a:endParaRPr lang="en-US" alt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2)Peripheral Nervous System</a:t>
            </a:r>
            <a:endParaRPr lang="ar-EG" sz="3600" dirty="0">
              <a:solidFill>
                <a:schemeClr val="tx1"/>
              </a:solidFill>
              <a:cs typeface="+mj-cs"/>
            </a:endParaRP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8934450" cy="4953000"/>
          </a:xfrm>
        </p:spPr>
        <p:txBody>
          <a:bodyPr>
            <a:normAutofit lnSpcReduction="10000"/>
          </a:bodyPr>
          <a:lstStyle/>
          <a:p>
            <a:pPr algn="l" rtl="0" eaLnBrk="1" hangingPunct="1"/>
            <a:r>
              <a:rPr lang="en-US" altLang="en-US" sz="2800" b="1" dirty="0" smtClean="0">
                <a:ea typeface="Majalla UI"/>
                <a:cs typeface="Majalla UI"/>
              </a:rPr>
              <a:t>Peripheral nervous system Consists of: </a:t>
            </a:r>
          </a:p>
          <a:p>
            <a:pPr algn="l" rtl="0" eaLnBrk="1" hangingPunct="1">
              <a:buNone/>
            </a:pPr>
            <a:r>
              <a:rPr lang="en-US" altLang="en-US" sz="2400" b="1" dirty="0" smtClean="0">
                <a:latin typeface="+mj-lt"/>
                <a:ea typeface="Majalla UI"/>
                <a:cs typeface="Majalla UI"/>
              </a:rPr>
              <a:t>A- Cranial nerves.</a:t>
            </a:r>
          </a:p>
          <a:p>
            <a:pPr algn="l" rtl="0" eaLnBrk="1" hangingPunct="1">
              <a:buNone/>
            </a:pPr>
            <a:r>
              <a:rPr lang="en-US" altLang="en-US" sz="2400" b="1" dirty="0" smtClean="0">
                <a:latin typeface="+mj-lt"/>
                <a:ea typeface="Majalla UI"/>
                <a:cs typeface="Majalla UI"/>
              </a:rPr>
              <a:t>B- Spinal nerves.</a:t>
            </a:r>
          </a:p>
          <a:p>
            <a:pPr algn="l" rtl="0">
              <a:buNone/>
            </a:pPr>
            <a:r>
              <a:rPr lang="en-US" altLang="en-US" sz="2400" b="1" dirty="0" smtClean="0">
                <a:latin typeface="+mj-lt"/>
                <a:ea typeface="Majalla UI"/>
                <a:cs typeface="Majalla UI"/>
              </a:rPr>
              <a:t>C- </a:t>
            </a:r>
            <a:r>
              <a:rPr lang="en-US" altLang="en-US" sz="2400" b="1" dirty="0" smtClean="0">
                <a:latin typeface="+mj-lt"/>
                <a:cs typeface="Times New Roman" pitchFamily="18" charset="0"/>
              </a:rPr>
              <a:t>Autonomic Nervous System.</a:t>
            </a:r>
          </a:p>
          <a:p>
            <a:pPr algn="l" rtl="0">
              <a:buNone/>
            </a:pPr>
            <a:r>
              <a:rPr lang="en-US" altLang="en-US" sz="2400" b="1" dirty="0" smtClean="0">
                <a:latin typeface="+mj-lt"/>
                <a:ea typeface="Majalla UI"/>
                <a:cs typeface="Times New Roman" pitchFamily="18" charset="0"/>
              </a:rPr>
              <a:t>________________________________________________________</a:t>
            </a:r>
          </a:p>
          <a:p>
            <a:pPr algn="ctr" rtl="0">
              <a:buNone/>
            </a:pPr>
            <a:r>
              <a:rPr lang="en-US" altLang="en-US" sz="2400" b="1" dirty="0" smtClean="0">
                <a:latin typeface="+mj-lt"/>
                <a:ea typeface="Majalla UI"/>
                <a:cs typeface="Times New Roman" pitchFamily="18" charset="0"/>
              </a:rPr>
              <a:t>A) Cranial nerves: </a:t>
            </a:r>
          </a:p>
          <a:p>
            <a:pPr algn="l" rtl="0">
              <a:buNone/>
            </a:pP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- 12 pairs &amp; their branches.</a:t>
            </a:r>
          </a:p>
          <a:p>
            <a:pPr algn="l" rtl="0">
              <a:buNone/>
            </a:pP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- Each nerve is responsible about sensation or movement, or both of them. </a:t>
            </a:r>
          </a:p>
          <a:p>
            <a:pPr algn="ctr" rtl="0">
              <a:buNone/>
            </a:pPr>
            <a:r>
              <a:rPr lang="en-US" altLang="en-US" sz="2400" b="1" dirty="0" smtClean="0">
                <a:ea typeface="Majalla UI"/>
                <a:cs typeface="Majalla UI"/>
              </a:rPr>
              <a:t>B) Spinal nerves.</a:t>
            </a:r>
          </a:p>
          <a:p>
            <a:pPr algn="l" rtl="0">
              <a:defRPr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Consists of 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31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pairs &amp; their branches: ( 8 cervical, 12 thoracic, 5 lumber, 5 sacral, and 1 </a:t>
            </a:r>
            <a:r>
              <a:rPr lang="en-US" alt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coccygeal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l" rtl="0">
              <a:defRPr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They  carry messages from and to the spinal cord.</a:t>
            </a:r>
          </a:p>
          <a:p>
            <a:pPr algn="l" rtl="0">
              <a:buNone/>
            </a:pPr>
            <a:endParaRPr lang="ar-EG" altLang="en-US" sz="2400" b="1" dirty="0" smtClean="0">
              <a:latin typeface="+mj-lt"/>
              <a:ea typeface="Majalla UI"/>
              <a:cs typeface="Majalla UI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458200" cy="868362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altLang="en-US" sz="4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2)Peripheral Nervous System</a:t>
            </a:r>
            <a:endParaRPr lang="ar-EG" sz="4000" dirty="0">
              <a:solidFill>
                <a:schemeClr val="tx2">
                  <a:satMod val="130000"/>
                </a:schemeClr>
              </a:solidFill>
              <a:cs typeface="+mj-cs"/>
            </a:endParaRP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228601" y="1295400"/>
            <a:ext cx="8229600" cy="5302250"/>
          </a:xfrm>
        </p:spPr>
        <p:txBody>
          <a:bodyPr>
            <a:normAutofit/>
          </a:bodyPr>
          <a:lstStyle/>
          <a:p>
            <a:pPr algn="ctr" rtl="0">
              <a:buNone/>
            </a:pPr>
            <a:r>
              <a:rPr lang="en-US" altLang="en-US" sz="2800" b="1" dirty="0" smtClean="0">
                <a:cs typeface="Arial" pitchFamily="34" charset="0"/>
              </a:rPr>
              <a:t>C) 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Autonomic Nervous System</a:t>
            </a:r>
          </a:p>
          <a:p>
            <a:pPr algn="l" rtl="0">
              <a:buFontTx/>
              <a:buChar char="-"/>
            </a:pP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Allows the body to react in times of emergency.</a:t>
            </a:r>
            <a:r>
              <a:rPr lang="en-US" altLang="en-US" sz="2800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 rtl="0">
              <a:buFontTx/>
              <a:buChar char="-"/>
            </a:pPr>
            <a:endParaRPr lang="en-US" altLang="en-US" sz="2800" dirty="0" smtClean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Tx/>
              <a:buChar char="-"/>
            </a:pP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Control 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involuntary body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functions. </a:t>
            </a:r>
          </a:p>
          <a:p>
            <a:pPr algn="l" rtl="0">
              <a:buFontTx/>
              <a:buChar char="-"/>
            </a:pPr>
            <a:endParaRPr lang="en-US" alt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Tx/>
              <a:buChar char="-"/>
            </a:pPr>
            <a:r>
              <a:rPr lang="en-US" altLang="en-US" sz="2800" dirty="0" smtClean="0">
                <a:latin typeface="Times New Roman" pitchFamily="18" charset="0"/>
                <a:ea typeface="Majalla UI"/>
                <a:cs typeface="Times New Roman" pitchFamily="18" charset="0"/>
              </a:rPr>
              <a:t>It is divided into </a:t>
            </a:r>
            <a:r>
              <a:rPr lang="en-US" altLang="en-US" sz="2800" b="1" dirty="0" smtClean="0">
                <a:latin typeface="Times New Roman" pitchFamily="18" charset="0"/>
                <a:ea typeface="Majalla UI"/>
                <a:cs typeface="Times New Roman" pitchFamily="18" charset="0"/>
              </a:rPr>
              <a:t>sympathetic</a:t>
            </a:r>
            <a:r>
              <a:rPr lang="en-US" altLang="en-US" sz="2800" dirty="0" smtClean="0">
                <a:latin typeface="Times New Roman" pitchFamily="18" charset="0"/>
                <a:ea typeface="Majalla UI"/>
                <a:cs typeface="Times New Roman" pitchFamily="18" charset="0"/>
              </a:rPr>
              <a:t> and </a:t>
            </a:r>
            <a:r>
              <a:rPr lang="en-US" altLang="en-US" sz="2800" b="1" dirty="0" smtClean="0">
                <a:latin typeface="Times New Roman" pitchFamily="18" charset="0"/>
                <a:ea typeface="Majalla UI"/>
                <a:cs typeface="Times New Roman" pitchFamily="18" charset="0"/>
              </a:rPr>
              <a:t>parasympathetic </a:t>
            </a:r>
            <a:r>
              <a:rPr lang="en-US" altLang="en-US" sz="2800" dirty="0" smtClean="0">
                <a:latin typeface="Times New Roman" pitchFamily="18" charset="0"/>
                <a:ea typeface="Majalla UI"/>
                <a:cs typeface="Times New Roman" pitchFamily="18" charset="0"/>
              </a:rPr>
              <a:t>nervous systems.</a:t>
            </a:r>
            <a:endParaRPr lang="en-US" altLang="en-US" sz="2800" dirty="0" smtClean="0">
              <a:ea typeface="Majalla UI"/>
              <a:cs typeface="Majalla UI"/>
            </a:endParaRPr>
          </a:p>
          <a:p>
            <a:pPr algn="ctr" rtl="0" eaLnBrk="1" hangingPunct="1">
              <a:buFont typeface="Wingdings" pitchFamily="2" charset="2"/>
              <a:buNone/>
            </a:pPr>
            <a:endParaRPr lang="ar-EG" altLang="en-US" dirty="0" smtClean="0">
              <a:ea typeface="Majalla UI"/>
              <a:cs typeface="Majalla UI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alt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2)Peripheral Nervous System</a:t>
            </a:r>
            <a:endParaRPr lang="ar-EG" sz="3600" dirty="0">
              <a:solidFill>
                <a:schemeClr val="tx2">
                  <a:satMod val="130000"/>
                </a:schemeClr>
              </a:solidFill>
              <a:cs typeface="+mj-cs"/>
            </a:endParaRP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257800"/>
          </a:xfrm>
        </p:spPr>
        <p:txBody>
          <a:bodyPr/>
          <a:lstStyle/>
          <a:p>
            <a:pPr algn="ctr" rtl="0">
              <a:buNone/>
            </a:pPr>
            <a:r>
              <a:rPr lang="en-US" altLang="en-US" sz="2800" b="1" dirty="0" smtClean="0">
                <a:cs typeface="Arial" pitchFamily="34" charset="0"/>
              </a:rPr>
              <a:t>C) 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Autonomic Nervous System</a:t>
            </a:r>
          </a:p>
          <a:p>
            <a:pPr algn="ctr" rtl="0"/>
            <a:endParaRPr lang="en-US" alt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rtl="0" eaLnBrk="1" hangingPunct="1"/>
            <a:endParaRPr lang="ar-EG" alt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" y="1828798"/>
          <a:ext cx="8839200" cy="4442587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488542"/>
                <a:gridCol w="4350658"/>
              </a:tblGrid>
              <a:tr h="542287">
                <a:tc>
                  <a:txBody>
                    <a:bodyPr/>
                    <a:lstStyle/>
                    <a:p>
                      <a:pPr algn="ctr" rtl="1"/>
                      <a:r>
                        <a:rPr lang="en-US" altLang="en-US" sz="1800" b="1" dirty="0" smtClean="0">
                          <a:latin typeface="Times New Roman" pitchFamily="18" charset="0"/>
                          <a:ea typeface="Majalla UI"/>
                          <a:cs typeface="Times New Roman" pitchFamily="18" charset="0"/>
                        </a:rPr>
                        <a:t>Parasympathetic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altLang="en-US" sz="1800" b="1" dirty="0" smtClean="0">
                          <a:latin typeface="Times New Roman" pitchFamily="18" charset="0"/>
                          <a:ea typeface="Majalla UI"/>
                          <a:cs typeface="Times New Roman" pitchFamily="18" charset="0"/>
                        </a:rPr>
                        <a:t>Sympathetic</a:t>
                      </a:r>
                      <a:r>
                        <a:rPr lang="en-US" altLang="en-US" sz="1800" dirty="0" smtClean="0">
                          <a:latin typeface="Times New Roman" pitchFamily="18" charset="0"/>
                          <a:ea typeface="Majalla UI"/>
                          <a:cs typeface="Times New Roman" pitchFamily="18" charset="0"/>
                        </a:rPr>
                        <a:t> </a:t>
                      </a:r>
                      <a:endParaRPr lang="ar-SA" dirty="0"/>
                    </a:p>
                  </a:txBody>
                  <a:tcPr/>
                </a:tc>
              </a:tr>
              <a:tr h="1633359">
                <a:tc>
                  <a:txBody>
                    <a:bodyPr/>
                    <a:lstStyle/>
                    <a:p>
                      <a:pPr marL="0" marR="0" lvl="1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800" dirty="0" smtClean="0"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en-US" altLang="en-US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Counter acts the sympathetic ns after     the emergency.</a:t>
                      </a:r>
                    </a:p>
                    <a:p>
                      <a:pPr algn="l"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en-US" sz="2000" b="0" dirty="0" smtClean="0">
                          <a:latin typeface="+mj-lt"/>
                          <a:cs typeface="Times New Roman" pitchFamily="18" charset="0"/>
                        </a:rPr>
                        <a:t>- Acts in emergency</a:t>
                      </a:r>
                    </a:p>
                    <a:p>
                      <a:pPr algn="l" rtl="1"/>
                      <a:endParaRPr lang="ar-SA" sz="2000" b="0" dirty="0">
                        <a:latin typeface="+mj-lt"/>
                      </a:endParaRPr>
                    </a:p>
                  </a:txBody>
                  <a:tcPr/>
                </a:tc>
              </a:tr>
              <a:tr h="542287">
                <a:tc>
                  <a:txBody>
                    <a:bodyPr/>
                    <a:lstStyle/>
                    <a:p>
                      <a:pPr algn="l" rtl="1"/>
                      <a:r>
                        <a:rPr lang="en-US" sz="2000" b="0" dirty="0" smtClean="0">
                          <a:latin typeface="+mj-lt"/>
                        </a:rPr>
                        <a:t>-</a:t>
                      </a:r>
                      <a:r>
                        <a:rPr lang="en-US" sz="2000" b="0" baseline="0" dirty="0" smtClean="0">
                          <a:latin typeface="+mj-lt"/>
                        </a:rPr>
                        <a:t> Decrease heart rate.</a:t>
                      </a:r>
                      <a:endParaRPr lang="ar-SA" sz="2000" b="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2000" b="0" dirty="0" smtClean="0">
                          <a:latin typeface="+mj-lt"/>
                        </a:rPr>
                        <a:t>-</a:t>
                      </a:r>
                      <a:r>
                        <a:rPr lang="en-US" sz="2000" b="0" baseline="0" dirty="0" smtClean="0">
                          <a:latin typeface="+mj-lt"/>
                        </a:rPr>
                        <a:t> Increase heart rate.</a:t>
                      </a:r>
                      <a:endParaRPr lang="ar-SA" sz="2000" b="0" dirty="0">
                        <a:latin typeface="+mj-lt"/>
                      </a:endParaRPr>
                    </a:p>
                  </a:txBody>
                  <a:tcPr/>
                </a:tc>
              </a:tr>
              <a:tr h="542287">
                <a:tc>
                  <a:txBody>
                    <a:bodyPr/>
                    <a:lstStyle/>
                    <a:p>
                      <a:pPr algn="l" rtl="1"/>
                      <a:r>
                        <a:rPr lang="en-US" sz="2000" b="0" dirty="0" smtClean="0">
                          <a:latin typeface="+mj-lt"/>
                        </a:rPr>
                        <a:t>- Decrease Blood pressure.</a:t>
                      </a:r>
                      <a:endParaRPr lang="ar-SA" sz="2000" b="0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sz="2000" b="0" dirty="0" smtClean="0">
                          <a:latin typeface="+mj-lt"/>
                        </a:rPr>
                        <a:t>- Increase Blood pressure.</a:t>
                      </a:r>
                      <a:endParaRPr lang="ar-SA" sz="2000" b="0" dirty="0">
                        <a:latin typeface="+mj-lt"/>
                      </a:endParaRPr>
                    </a:p>
                  </a:txBody>
                  <a:tcPr/>
                </a:tc>
              </a:tr>
              <a:tr h="542287"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- Decrease respiratory rate.</a:t>
                      </a:r>
                      <a:r>
                        <a:rPr lang="en-US" baseline="0" dirty="0" smtClean="0"/>
                        <a:t>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- Increase respiratory rate.</a:t>
                      </a:r>
                      <a:r>
                        <a:rPr lang="en-US" baseline="0" dirty="0" smtClean="0"/>
                        <a:t> </a:t>
                      </a:r>
                      <a:endParaRPr lang="ar-SA" dirty="0"/>
                    </a:p>
                  </a:txBody>
                  <a:tcPr/>
                </a:tc>
              </a:tr>
              <a:tr h="542287">
                <a:tc>
                  <a:txBody>
                    <a:bodyPr/>
                    <a:lstStyle/>
                    <a:p>
                      <a:pPr algn="l" rtl="0">
                        <a:buFontTx/>
                        <a:buChar char="-"/>
                      </a:pPr>
                      <a:r>
                        <a:rPr lang="en-US" dirty="0" smtClean="0"/>
                        <a:t>Increase digestive system    </a:t>
                      </a:r>
                    </a:p>
                    <a:p>
                      <a:pPr algn="l" rtl="0">
                        <a:buFontTx/>
                        <a:buNone/>
                      </a:pPr>
                      <a:r>
                        <a:rPr lang="en-US" baseline="0" dirty="0" smtClean="0"/>
                        <a:t>  </a:t>
                      </a:r>
                      <a:r>
                        <a:rPr lang="en-US" dirty="0" smtClean="0"/>
                        <a:t>activities.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- Decrease digestive system    </a:t>
                      </a:r>
                    </a:p>
                    <a:p>
                      <a:pPr algn="l" rtl="0"/>
                      <a:r>
                        <a:rPr lang="en-US" dirty="0" smtClean="0"/>
                        <a:t>   activities. </a:t>
                      </a:r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0" y="533400"/>
            <a:ext cx="8782050" cy="12954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altLang="en-US" sz="6600" dirty="0" smtClean="0">
                <a:ea typeface="Majalla UI"/>
                <a:cs typeface="Majalla UI"/>
              </a:rPr>
              <a:t>Neurotransmitters</a:t>
            </a:r>
            <a:endParaRPr lang="ar-EG" sz="6600" dirty="0">
              <a:solidFill>
                <a:schemeClr val="tx2">
                  <a:satMod val="130000"/>
                </a:schemeClr>
              </a:solidFill>
              <a:cs typeface="+mj-cs"/>
            </a:endParaRPr>
          </a:p>
        </p:txBody>
      </p:sp>
      <p:pic>
        <p:nvPicPr>
          <p:cNvPr id="1028" name="Picture 4" descr="C:\Users\osama\Desktop\تنزيل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2362200"/>
            <a:ext cx="7696200" cy="35814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altLang="en-US" sz="3600" dirty="0" smtClean="0">
                <a:ea typeface="Majalla UI"/>
                <a:cs typeface="Majalla UI"/>
              </a:rPr>
              <a:t>Neurotransmitters</a:t>
            </a:r>
            <a:endParaRPr lang="ar-EG" sz="3600" dirty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>
          <a:xfrm>
            <a:off x="304800" y="1219200"/>
            <a:ext cx="8839200" cy="5105400"/>
          </a:xfrm>
        </p:spPr>
        <p:txBody>
          <a:bodyPr>
            <a:normAutofit lnSpcReduction="10000"/>
          </a:bodyPr>
          <a:lstStyle/>
          <a:p>
            <a:pPr algn="just" rtl="0"/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Approximately 100 billion brain cells form groups of  neurons, or nerve cells, that are arranged in networks.</a:t>
            </a:r>
          </a:p>
          <a:p>
            <a:pPr algn="just" rtl="0"/>
            <a:endParaRPr lang="en-US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 rtl="0"/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These neurons communicate information with one another by sending 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electrochemical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messages from neuron to neuron, a process  called  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neurotransmission. </a:t>
            </a:r>
          </a:p>
          <a:p>
            <a:pPr algn="just" rtl="0"/>
            <a:endParaRPr lang="en-US" alt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rtl="0"/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Neurotransmitters: 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are the chemical substances manufactured in the neuron that aid in the transmission of information throughout  the body.</a:t>
            </a:r>
          </a:p>
          <a:p>
            <a:pPr algn="just" rtl="0"/>
            <a:endParaRPr lang="en-US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 rtl="0"/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They either excite or stimulate an action in the cells (excitatory) or inhibit or stop an action (inhibitory). </a:t>
            </a:r>
            <a:endParaRPr lang="ar-EG" alt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53000"/>
          </a:xfrm>
        </p:spPr>
        <p:txBody>
          <a:bodyPr>
            <a:normAutofit/>
          </a:bodyPr>
          <a:lstStyle/>
          <a:p>
            <a:pPr algn="l" rtl="0">
              <a:buFont typeface="Arial" pitchFamily="34" charset="0"/>
              <a:buChar char="•"/>
            </a:pPr>
            <a:r>
              <a:rPr lang="en-US" sz="2400" dirty="0" smtClean="0"/>
              <a:t>Introduction/ Nervous system .</a:t>
            </a:r>
          </a:p>
          <a:p>
            <a:pPr algn="l" rtl="0">
              <a:buFont typeface="Arial" pitchFamily="34" charset="0"/>
              <a:buChar char="•"/>
            </a:pPr>
            <a:r>
              <a:rPr lang="en-US" sz="2400" dirty="0" smtClean="0"/>
              <a:t>Central nerves system components and functions. </a:t>
            </a:r>
          </a:p>
          <a:p>
            <a:pPr algn="l" rtl="0">
              <a:buFont typeface="Arial" pitchFamily="34" charset="0"/>
              <a:buChar char="•"/>
            </a:pPr>
            <a:r>
              <a:rPr lang="en-US" sz="2400" dirty="0" smtClean="0"/>
              <a:t>Peripheral nervous system components and functions. </a:t>
            </a:r>
          </a:p>
          <a:p>
            <a:pPr algn="l" rtl="0">
              <a:buFont typeface="Arial" pitchFamily="34" charset="0"/>
              <a:buChar char="•"/>
            </a:pPr>
            <a:r>
              <a:rPr lang="en-US" sz="2400" dirty="0" smtClean="0"/>
              <a:t>Neurotransmitters:</a:t>
            </a:r>
          </a:p>
          <a:p>
            <a:pPr algn="l" rtl="0">
              <a:buNone/>
            </a:pPr>
            <a:r>
              <a:rPr lang="en-US" sz="2000" dirty="0" smtClean="0"/>
              <a:t>      - Dopamine</a:t>
            </a:r>
          </a:p>
          <a:p>
            <a:pPr algn="l" rtl="0">
              <a:buNone/>
            </a:pPr>
            <a:r>
              <a:rPr lang="en-US" sz="2000" dirty="0" smtClean="0"/>
              <a:t>      - Noradrenalin</a:t>
            </a:r>
          </a:p>
          <a:p>
            <a:pPr algn="l" rtl="0">
              <a:buNone/>
            </a:pPr>
            <a:r>
              <a:rPr lang="en-US" sz="2000" dirty="0" smtClean="0"/>
              <a:t>      - Serotonin</a:t>
            </a:r>
          </a:p>
          <a:p>
            <a:pPr algn="l" rtl="0">
              <a:buNone/>
            </a:pPr>
            <a:r>
              <a:rPr lang="en-US" sz="2000" dirty="0" smtClean="0"/>
              <a:t>      - Acetylcholine </a:t>
            </a:r>
          </a:p>
          <a:p>
            <a:pPr algn="l" rtl="0">
              <a:buFont typeface="Arial" pitchFamily="34" charset="0"/>
              <a:buChar char="•"/>
            </a:pPr>
            <a:r>
              <a:rPr lang="en-US" sz="2400" dirty="0" smtClean="0"/>
              <a:t>Relationships between neurotransmitters and psychiatric illnesses. </a:t>
            </a:r>
          </a:p>
          <a:p>
            <a:pPr algn="l" rtl="0">
              <a:buFont typeface="Arial" pitchFamily="34" charset="0"/>
              <a:buChar char="•"/>
            </a:pPr>
            <a:endParaRPr lang="en-US" dirty="0" smtClean="0"/>
          </a:p>
          <a:p>
            <a:pPr algn="l" rtl="0">
              <a:buFont typeface="Arial" pitchFamily="34" charset="0"/>
              <a:buChar char="•"/>
            </a:pPr>
            <a:endParaRPr lang="en-US" dirty="0" smtClean="0"/>
          </a:p>
          <a:p>
            <a:pPr algn="l" rtl="0">
              <a:buNone/>
            </a:pPr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>
              <a:buNone/>
            </a:pPr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algn="ctr" rtl="0"/>
            <a:r>
              <a:rPr lang="en-US" dirty="0" smtClean="0"/>
              <a:t>Outline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0" y="274639"/>
            <a:ext cx="8934450" cy="792162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altLang="en-US" sz="3600" dirty="0" smtClean="0">
                <a:ea typeface="Majalla UI"/>
                <a:cs typeface="Majalla UI"/>
              </a:rPr>
              <a:t>Neurotransmitters and Psychiatric Diseases</a:t>
            </a:r>
            <a:endParaRPr lang="ar-EG" sz="3600" dirty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629650" cy="5105401"/>
          </a:xfrm>
        </p:spPr>
        <p:txBody>
          <a:bodyPr>
            <a:normAutofit lnSpcReduction="10000"/>
          </a:bodyPr>
          <a:lstStyle/>
          <a:p>
            <a:pPr indent="-283464" algn="l" rtl="0">
              <a:buFont typeface="Arial" pitchFamily="34" charset="0"/>
              <a:buChar char="•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Major neurotransmitters have been found to play a role in  psychiatric illnesses as well as in the actions and side effects of psychotropic drugs.</a:t>
            </a:r>
          </a:p>
          <a:p>
            <a:pPr indent="-283464" algn="l" rtl="0">
              <a:buFont typeface="Arial" pitchFamily="34" charset="0"/>
              <a:buChar char="•"/>
              <a:defRPr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indent="-283464" algn="l" rtl="0">
              <a:buFont typeface="Arial" pitchFamily="34" charset="0"/>
              <a:buChar char="•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Studies showed differences in the amount of some  neurotransmitters available in the brains of people with certain mental disorders compared with those who have  no signs of mental illness.</a:t>
            </a:r>
            <a:endParaRPr lang="ar-EG" dirty="0" smtClean="0">
              <a:latin typeface="Times New Roman" pitchFamily="18" charset="0"/>
              <a:cs typeface="Times New Roman" pitchFamily="18" charset="0"/>
            </a:endParaRPr>
          </a:p>
          <a:p>
            <a:pPr indent="-283464" algn="l" rtl="0">
              <a:buFont typeface="Arial" pitchFamily="34" charset="0"/>
              <a:buChar char="•"/>
              <a:defRPr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indent="-283464" algn="l" rtl="0">
              <a:buFont typeface="Arial" pitchFamily="34" charset="0"/>
              <a:buChar char="•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Abnormal neurotransmission causing some mental  disorders because of excess transmission or excess responsiveness of receptors. </a:t>
            </a:r>
          </a:p>
          <a:p>
            <a:pPr indent="-283464" algn="l" rtl="0">
              <a:buFont typeface="Arial" pitchFamily="34" charset="0"/>
              <a:buChar char="•"/>
              <a:defRPr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486400"/>
          </a:xfrm>
        </p:spPr>
        <p:txBody>
          <a:bodyPr>
            <a:normAutofit fontScale="92500" lnSpcReduction="20000"/>
          </a:bodyPr>
          <a:lstStyle/>
          <a:p>
            <a:pPr marL="624078" indent="-514350" algn="l" rtl="0">
              <a:buNone/>
            </a:pPr>
            <a:r>
              <a:rPr lang="en-US" sz="2400" dirty="0" smtClean="0"/>
              <a:t>*   The are approximately </a:t>
            </a:r>
            <a:r>
              <a:rPr lang="en-US" sz="2400" b="1" dirty="0" smtClean="0"/>
              <a:t>50</a:t>
            </a:r>
            <a:r>
              <a:rPr lang="en-US" sz="2400" dirty="0" smtClean="0"/>
              <a:t> identified neurotransmitters. </a:t>
            </a:r>
          </a:p>
          <a:p>
            <a:pPr marL="624078" indent="-514350" algn="l" rtl="0">
              <a:buFont typeface="Arial" pitchFamily="34" charset="0"/>
              <a:buChar char="•"/>
            </a:pPr>
            <a:endParaRPr lang="en-US" sz="2400" dirty="0" smtClean="0"/>
          </a:p>
          <a:p>
            <a:pPr marL="624078" indent="-514350" algn="l" rtl="0">
              <a:buNone/>
            </a:pPr>
            <a:r>
              <a:rPr lang="en-US" sz="2400" dirty="0" smtClean="0"/>
              <a:t>*   The following are the most common neurotransmitters that affect the mental health of people: </a:t>
            </a:r>
          </a:p>
          <a:p>
            <a:pPr marL="624078" indent="-514350" algn="l" rtl="0">
              <a:buAutoNum type="arabicPeriod"/>
            </a:pPr>
            <a:r>
              <a:rPr lang="en-US" sz="2400" b="1" dirty="0" smtClean="0"/>
              <a:t>Dopamine</a:t>
            </a:r>
          </a:p>
          <a:p>
            <a:pPr marL="624078" indent="-514350" algn="l" rtl="0">
              <a:buAutoNum type="arabicPeriod"/>
            </a:pPr>
            <a:r>
              <a:rPr lang="en-US" sz="2400" b="1" dirty="0" smtClean="0"/>
              <a:t>Noradrenalin ( Nor-epinephrine) </a:t>
            </a:r>
          </a:p>
          <a:p>
            <a:pPr marL="624078" indent="-514350" algn="l" rtl="0">
              <a:buAutoNum type="arabicPeriod"/>
            </a:pPr>
            <a:r>
              <a:rPr lang="en-US" sz="2400" b="1" dirty="0" smtClean="0"/>
              <a:t>Serotonin</a:t>
            </a:r>
          </a:p>
          <a:p>
            <a:pPr marL="624078" indent="-514350" algn="l" rtl="0">
              <a:buAutoNum type="arabicPeriod"/>
            </a:pPr>
            <a:r>
              <a:rPr lang="en-US" sz="2400" b="1" dirty="0" smtClean="0"/>
              <a:t>Acetylcholine </a:t>
            </a:r>
          </a:p>
          <a:p>
            <a:pPr marL="624078" indent="-514350" algn="l" rtl="0">
              <a:buAutoNum type="arabicPeriod"/>
            </a:pPr>
            <a:r>
              <a:rPr lang="en-US" sz="2400" dirty="0" smtClean="0"/>
              <a:t>Histamine  (role in mental illness is under investigation). </a:t>
            </a:r>
          </a:p>
          <a:p>
            <a:pPr marL="624078" indent="-514350" algn="l" rtl="0">
              <a:buAutoNum type="arabicPeriod"/>
            </a:pPr>
            <a:r>
              <a:rPr lang="en-US" sz="2400" dirty="0" smtClean="0"/>
              <a:t>Glutamate</a:t>
            </a:r>
          </a:p>
          <a:p>
            <a:pPr marL="624078" indent="-514350" algn="l" rtl="0">
              <a:buAutoNum type="arabicPeriod"/>
            </a:pPr>
            <a:r>
              <a:rPr lang="en-US" sz="2400" dirty="0" smtClean="0"/>
              <a:t>GABA (</a:t>
            </a:r>
            <a:r>
              <a:rPr lang="en-US" sz="2400" b="1" dirty="0" smtClean="0"/>
              <a:t>Gamma-</a:t>
            </a:r>
            <a:r>
              <a:rPr lang="en-US" sz="2400" b="1" dirty="0" err="1" smtClean="0"/>
              <a:t>aminobutyric</a:t>
            </a:r>
            <a:r>
              <a:rPr lang="en-US" sz="2400" b="1" dirty="0" smtClean="0"/>
              <a:t> acid)</a:t>
            </a:r>
            <a:endParaRPr lang="en-US" sz="2400" dirty="0" smtClean="0"/>
          </a:p>
          <a:p>
            <a:pPr marL="624078" indent="-514350" algn="l" rtl="0">
              <a:buAutoNum type="arabicPeriod"/>
            </a:pPr>
            <a:endParaRPr lang="en-US" sz="2400" dirty="0" smtClean="0"/>
          </a:p>
          <a:p>
            <a:pPr marL="624078" indent="-514350" algn="l" rtl="0">
              <a:buNone/>
            </a:pPr>
            <a:r>
              <a:rPr lang="en-US" sz="2400" dirty="0" smtClean="0"/>
              <a:t>*    Dopamine and Noradrenalin are excitatory neurotransmitters, serotonin is inhibitory neurotransmitter, and acetylcholine can be either excitatory or inhibitory neurotransmitter.   </a:t>
            </a:r>
          </a:p>
          <a:p>
            <a:pPr marL="624078" indent="-514350" algn="ctr" rtl="0">
              <a:buNone/>
            </a:pPr>
            <a:r>
              <a:rPr lang="en-US" sz="2400" dirty="0" smtClean="0"/>
              <a:t> </a:t>
            </a:r>
            <a:endParaRPr lang="ar-SA" sz="8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n-US" sz="4400" dirty="0" smtClean="0">
                <a:ea typeface="Majalla UI"/>
                <a:cs typeface="Majalla UI"/>
              </a:rPr>
              <a:t>Neurotransmitters</a:t>
            </a:r>
            <a:endParaRPr lang="ar-SA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2"/>
          <a:ext cx="9144000" cy="7096396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51828"/>
                <a:gridCol w="2220686"/>
                <a:gridCol w="1701800"/>
                <a:gridCol w="569686"/>
              </a:tblGrid>
              <a:tr h="734784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Effect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Action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err="1" smtClean="0"/>
                        <a:t>Neuro</a:t>
                      </a:r>
                      <a:r>
                        <a:rPr lang="en-US" dirty="0" smtClean="0"/>
                        <a:t>-transmitter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No</a:t>
                      </a:r>
                      <a:endParaRPr lang="ar-SA" dirty="0"/>
                    </a:p>
                  </a:txBody>
                  <a:tcPr/>
                </a:tc>
              </a:tr>
              <a:tr h="1224643"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Controls complex movements, motivation, cognition; regulates</a:t>
                      </a:r>
                    </a:p>
                    <a:p>
                      <a:pPr algn="l" rtl="0"/>
                      <a:r>
                        <a:rPr lang="en-US" dirty="0" smtClean="0"/>
                        <a:t>emotional response.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Excitatory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Dopamine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1</a:t>
                      </a:r>
                      <a:endParaRPr lang="ar-SA" dirty="0"/>
                    </a:p>
                  </a:txBody>
                  <a:tcPr/>
                </a:tc>
              </a:tr>
              <a:tr h="1224643"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Causes changes in attention, learning and memory, sleep and</a:t>
                      </a:r>
                    </a:p>
                    <a:p>
                      <a:pPr algn="l" rtl="0"/>
                      <a:r>
                        <a:rPr lang="en-US" dirty="0" smtClean="0"/>
                        <a:t>wakefulness, mood.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Excitatory </a:t>
                      </a:r>
                      <a:endParaRPr lang="ar-SA" dirty="0" smtClean="0"/>
                    </a:p>
                    <a:p>
                      <a:pPr algn="ctr" rtl="0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Noradrenalin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2</a:t>
                      </a:r>
                      <a:endParaRPr lang="ar-SA" dirty="0"/>
                    </a:p>
                  </a:txBody>
                  <a:tcPr/>
                </a:tc>
              </a:tr>
              <a:tr h="1224643"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Controls food intake, sleep and wakefulness, temperature</a:t>
                      </a:r>
                    </a:p>
                    <a:p>
                      <a:pPr algn="l" rtl="0"/>
                      <a:r>
                        <a:rPr lang="en-US" dirty="0" smtClean="0"/>
                        <a:t>regulation, pain control, sexual behaviors, regulation of</a:t>
                      </a:r>
                    </a:p>
                    <a:p>
                      <a:pPr algn="l" rtl="0"/>
                      <a:r>
                        <a:rPr lang="en-US" dirty="0" smtClean="0"/>
                        <a:t>Emotions.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Inhibitory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Serotonin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3</a:t>
                      </a:r>
                      <a:endParaRPr lang="ar-SA" dirty="0"/>
                    </a:p>
                  </a:txBody>
                  <a:tcPr/>
                </a:tc>
              </a:tr>
              <a:tr h="1224643"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Controls sleep and wakefulness cycle; signals muscles to become</a:t>
                      </a:r>
                    </a:p>
                    <a:p>
                      <a:pPr algn="l" rtl="0"/>
                      <a:r>
                        <a:rPr lang="en-US" dirty="0" smtClean="0"/>
                        <a:t>alert.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Excitatory or inhibitory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Acetylcholine</a:t>
                      </a:r>
                      <a:r>
                        <a:rPr lang="en-US" baseline="0" dirty="0" smtClean="0"/>
                        <a:t>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4</a:t>
                      </a:r>
                      <a:endParaRPr lang="ar-SA" dirty="0"/>
                    </a:p>
                  </a:txBody>
                  <a:tcPr/>
                </a:tc>
              </a:tr>
              <a:tr h="1224643"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Modulates other neurotransmitters.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The major Inhibitory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GABA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US" dirty="0" smtClean="0"/>
                        <a:t>5</a:t>
                      </a:r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915400" cy="5410200"/>
          </a:xfrm>
        </p:spPr>
        <p:txBody>
          <a:bodyPr>
            <a:normAutofit/>
          </a:bodyPr>
          <a:lstStyle/>
          <a:p>
            <a:pPr algn="ctr" rtl="0">
              <a:buNone/>
            </a:pPr>
            <a:r>
              <a:rPr lang="en-US" sz="2400" b="1" dirty="0" smtClean="0">
                <a:cs typeface="Andalus" pitchFamily="18" charset="-78"/>
              </a:rPr>
              <a:t>1. Dopamine </a:t>
            </a:r>
          </a:p>
          <a:p>
            <a:pPr algn="l" rtl="0">
              <a:buFont typeface="Arial" pitchFamily="34" charset="0"/>
              <a:buChar char="•"/>
            </a:pPr>
            <a:r>
              <a:rPr lang="en-US" sz="2400" dirty="0" smtClean="0">
                <a:cs typeface="Andalus" pitchFamily="18" charset="-78"/>
              </a:rPr>
              <a:t>Dopamine is an </a:t>
            </a:r>
            <a:r>
              <a:rPr lang="en-US" sz="2400" b="1" dirty="0" smtClean="0">
                <a:cs typeface="Andalus" pitchFamily="18" charset="-78"/>
              </a:rPr>
              <a:t>excitatory</a:t>
            </a:r>
            <a:r>
              <a:rPr lang="en-US" sz="2400" dirty="0" smtClean="0">
                <a:cs typeface="Andalus" pitchFamily="18" charset="-78"/>
              </a:rPr>
              <a:t> neurotransmitter located primarily in the brainstem.</a:t>
            </a:r>
          </a:p>
          <a:p>
            <a:pPr algn="l" rtl="0">
              <a:buFont typeface="Arial" pitchFamily="34" charset="0"/>
              <a:buChar char="•"/>
            </a:pPr>
            <a:endParaRPr lang="en-US" sz="2400" dirty="0" smtClean="0">
              <a:cs typeface="Andalus" pitchFamily="18" charset="-78"/>
            </a:endParaRPr>
          </a:p>
          <a:p>
            <a:pPr algn="l" rtl="0">
              <a:buFont typeface="Arial" pitchFamily="34" charset="0"/>
              <a:buChar char="•"/>
            </a:pPr>
            <a:r>
              <a:rPr lang="en-US" sz="2400" dirty="0" smtClean="0">
                <a:cs typeface="Andalus" pitchFamily="18" charset="-78"/>
              </a:rPr>
              <a:t>It is involved in the control of complex movements, motivation, cognition, and regulation of emotional responses</a:t>
            </a:r>
            <a:r>
              <a:rPr lang="en-US" sz="2400" b="1" dirty="0" smtClean="0">
                <a:cs typeface="Andalus" pitchFamily="18" charset="-78"/>
              </a:rPr>
              <a:t>.</a:t>
            </a:r>
          </a:p>
          <a:p>
            <a:pPr algn="l" rtl="0">
              <a:buFont typeface="Arial" pitchFamily="34" charset="0"/>
              <a:buChar char="•"/>
            </a:pPr>
            <a:endParaRPr lang="en-US" sz="2400" b="1" dirty="0" smtClean="0">
              <a:cs typeface="Andalus" pitchFamily="18" charset="-78"/>
            </a:endParaRPr>
          </a:p>
          <a:p>
            <a:pPr algn="l" rtl="0">
              <a:buFont typeface="Arial" pitchFamily="34" charset="0"/>
              <a:buChar char="•"/>
            </a:pPr>
            <a:r>
              <a:rPr lang="en-US" sz="2400" dirty="0" smtClean="0">
                <a:cs typeface="Andalus" pitchFamily="18" charset="-78"/>
              </a:rPr>
              <a:t>It has been found that dopamine </a:t>
            </a:r>
            <a:r>
              <a:rPr lang="en-US" sz="2400" b="1" dirty="0" smtClean="0">
                <a:solidFill>
                  <a:srgbClr val="FF0000"/>
                </a:solidFill>
                <a:cs typeface="Andalus" pitchFamily="18" charset="-78"/>
              </a:rPr>
              <a:t>is increased in Patients with schizophrenia,</a:t>
            </a:r>
            <a:r>
              <a:rPr lang="en-US" sz="2400" dirty="0" smtClean="0">
                <a:cs typeface="Andalus" pitchFamily="18" charset="-78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cs typeface="Andalus" pitchFamily="18" charset="-78"/>
              </a:rPr>
              <a:t>and mania</a:t>
            </a:r>
            <a:r>
              <a:rPr lang="en-US" sz="2400" dirty="0" smtClean="0">
                <a:cs typeface="Andalus" pitchFamily="18" charset="-78"/>
              </a:rPr>
              <a:t>; </a:t>
            </a:r>
            <a:r>
              <a:rPr lang="en-US" sz="2400" b="1" dirty="0" smtClean="0">
                <a:solidFill>
                  <a:srgbClr val="FF0000"/>
                </a:solidFill>
                <a:cs typeface="Andalus" pitchFamily="18" charset="-78"/>
              </a:rPr>
              <a:t>decreased in patients with Parkinson and depression. 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10600" cy="792162"/>
          </a:xfrm>
        </p:spPr>
        <p:txBody>
          <a:bodyPr>
            <a:normAutofit/>
          </a:bodyPr>
          <a:lstStyle/>
          <a:p>
            <a:pPr algn="ctr"/>
            <a:r>
              <a:rPr lang="en-US" altLang="en-US" sz="4000" dirty="0" smtClean="0">
                <a:ea typeface="Majalla UI"/>
                <a:cs typeface="Majalla UI"/>
              </a:rPr>
              <a:t>Neurotransmitters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en-US" sz="4400" dirty="0" smtClean="0">
                <a:ea typeface="Majalla UI"/>
                <a:cs typeface="Majalla UI"/>
              </a:rPr>
              <a:t>Neurotransmitters</a:t>
            </a:r>
            <a:r>
              <a:rPr lang="en-US" altLang="en-US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9699" name="عنصر نائب للمحتوى 2"/>
          <p:cNvSpPr>
            <a:spLocks noGrp="1"/>
          </p:cNvSpPr>
          <p:nvPr>
            <p:ph sz="quarter" idx="1"/>
          </p:nvPr>
        </p:nvSpPr>
        <p:spPr>
          <a:xfrm>
            <a:off x="0" y="990600"/>
            <a:ext cx="9144000" cy="5562600"/>
          </a:xfrm>
        </p:spPr>
        <p:txBody>
          <a:bodyPr>
            <a:normAutofit fontScale="92500"/>
          </a:bodyPr>
          <a:lstStyle/>
          <a:p>
            <a:pPr algn="ctr" rtl="0" eaLnBrk="1" hangingPunct="1">
              <a:buNone/>
            </a:pP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1. Dopamine </a:t>
            </a:r>
          </a:p>
          <a:p>
            <a:pPr algn="just" rtl="0" eaLnBrk="1" hangingPunct="1"/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Dopamine is available as an intravenous medication acting on the sympathetic nervous system, producing effects such as increased heart rate and blood pressure.</a:t>
            </a:r>
          </a:p>
          <a:p>
            <a:pPr algn="just" rtl="0" eaLnBrk="1" hangingPunct="1"/>
            <a:endParaRPr lang="en-US" alt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rtl="0" eaLnBrk="1" hangingPunct="1"/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However, because dopamine cannot cross the blood-brain barrier, dopamine given as a drug does not directly affect the central nervous system. </a:t>
            </a:r>
          </a:p>
          <a:p>
            <a:pPr algn="just" rtl="0" eaLnBrk="1" hangingPunct="1"/>
            <a:endParaRPr lang="en-US" alt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 rtl="0" eaLnBrk="1" hangingPunct="1"/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To increase the amount of dopamine in the brains of patients with diseases such as Parkinson's disease and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dopa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-responsive </a:t>
            </a:r>
            <a:r>
              <a:rPr lang="en-US" altLang="en-US" sz="2800" dirty="0" err="1" smtClean="0">
                <a:latin typeface="Times New Roman" pitchFamily="18" charset="0"/>
                <a:cs typeface="Times New Roman" pitchFamily="18" charset="0"/>
              </a:rPr>
              <a:t>dystonia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, L-DOPA (the precursor of dopamine) is often given because it crosses the blood-brain barrier relatively easily.</a:t>
            </a:r>
          </a:p>
          <a:p>
            <a:pPr algn="just" eaLnBrk="1" hangingPunct="1"/>
            <a:endParaRPr lang="en-US" altLang="en-US" sz="2800" dirty="0" smtClean="0"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990600"/>
            <a:ext cx="9144000" cy="5257800"/>
          </a:xfrm>
        </p:spPr>
        <p:txBody>
          <a:bodyPr>
            <a:normAutofit/>
          </a:bodyPr>
          <a:lstStyle/>
          <a:p>
            <a:pPr algn="ctr" rtl="0">
              <a:buNone/>
            </a:pP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2.Nor epinephrine (Nor adrenalin)</a:t>
            </a:r>
          </a:p>
          <a:p>
            <a:pPr algn="l" rtl="0">
              <a:buFont typeface="Arial" pitchFamily="34" charset="0"/>
              <a:buChar char="•"/>
            </a:pP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Is the most prevalent neurotransmitter in the nervous system, it is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excitatory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and 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located  primarily  in  the  brain  stem.</a:t>
            </a:r>
          </a:p>
          <a:p>
            <a:pPr algn="l" rtl="0">
              <a:buFont typeface="Arial" pitchFamily="34" charset="0"/>
              <a:buChar char="•"/>
            </a:pPr>
            <a:endParaRPr lang="en-US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Arial" pitchFamily="34" charset="0"/>
              <a:buChar char="•"/>
            </a:pP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Nor-epinephrine plays a role in changing  attention, learning and  memory, sleep and wakefulness, and mood regulation.  </a:t>
            </a:r>
          </a:p>
          <a:p>
            <a:pPr algn="l" rtl="0">
              <a:buFont typeface="Arial" pitchFamily="34" charset="0"/>
              <a:buChar char="•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Font typeface="Arial" pitchFamily="34" charset="0"/>
              <a:buChar char="•"/>
            </a:pPr>
            <a:r>
              <a:rPr lang="en-US" sz="2400" dirty="0" smtClean="0">
                <a:cs typeface="Andalus" pitchFamily="18" charset="-78"/>
              </a:rPr>
              <a:t>It has been found that Noradrenalin </a:t>
            </a:r>
            <a:r>
              <a:rPr lang="en-US" sz="2400" b="1" dirty="0" smtClean="0">
                <a:solidFill>
                  <a:srgbClr val="FF0000"/>
                </a:solidFill>
                <a:cs typeface="Andalus" pitchFamily="18" charset="-78"/>
              </a:rPr>
              <a:t>is increased in Patients with Anxiety, Mania, and Schizophrenia</a:t>
            </a:r>
            <a:r>
              <a:rPr lang="en-US" sz="2400" b="1" dirty="0" smtClean="0">
                <a:cs typeface="Andalus" pitchFamily="18" charset="-78"/>
              </a:rPr>
              <a:t>,</a:t>
            </a:r>
            <a:r>
              <a:rPr lang="en-US" sz="2400" dirty="0" smtClean="0">
                <a:cs typeface="Andalus" pitchFamily="18" charset="-78"/>
              </a:rPr>
              <a:t> and </a:t>
            </a:r>
            <a:r>
              <a:rPr lang="en-US" sz="2400" b="1" dirty="0" smtClean="0">
                <a:solidFill>
                  <a:srgbClr val="FF0000"/>
                </a:solidFill>
                <a:cs typeface="Andalus" pitchFamily="18" charset="-78"/>
              </a:rPr>
              <a:t>decreased in patients with Depression. </a:t>
            </a:r>
          </a:p>
          <a:p>
            <a:pPr algn="l" rtl="0">
              <a:buFont typeface="Arial" pitchFamily="34" charset="0"/>
              <a:buChar char="•"/>
            </a:pPr>
            <a:endParaRPr lang="en-US" sz="24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ctr"/>
            <a:r>
              <a:rPr lang="en-US" altLang="en-US" sz="4400" dirty="0" smtClean="0">
                <a:ea typeface="Majalla UI"/>
                <a:cs typeface="Majalla UI"/>
              </a:rPr>
              <a:t>Neurotransmitters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2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altLang="en-US" sz="3600" dirty="0" smtClean="0">
                <a:ea typeface="Majalla UI"/>
                <a:cs typeface="Majalla UI"/>
              </a:rPr>
              <a:t>Neurotransmitters</a:t>
            </a:r>
            <a:endParaRPr lang="ar-EG" sz="3600" dirty="0">
              <a:solidFill>
                <a:schemeClr val="tx1"/>
              </a:solidFill>
            </a:endParaRP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562600"/>
          </a:xfrm>
        </p:spPr>
        <p:txBody>
          <a:bodyPr>
            <a:normAutofit/>
          </a:bodyPr>
          <a:lstStyle/>
          <a:p>
            <a:pPr indent="-283464" algn="ctr" rtl="0">
              <a:buNone/>
              <a:defRPr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3. Serotonin </a:t>
            </a:r>
          </a:p>
          <a:p>
            <a:pPr indent="-283464" algn="l" rtl="0">
              <a:buNone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*  The function of serotonin is mostly inhibitory, and it is involved in  the control of food intake, sleep and wakefulness, temperature  regulation, pain control, sexual behavior, and regulation of emotions.</a:t>
            </a:r>
          </a:p>
          <a:p>
            <a:pPr indent="-283464" algn="l" rtl="0">
              <a:buNone/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-283464" algn="l" rtl="0">
              <a:buNone/>
              <a:defRPr/>
            </a:pPr>
            <a:r>
              <a:rPr lang="en-US" sz="2400" dirty="0" smtClean="0">
                <a:cs typeface="Andalus" pitchFamily="18" charset="-78"/>
              </a:rPr>
              <a:t>* It has been found that Serotonin </a:t>
            </a:r>
            <a:r>
              <a:rPr lang="en-US" sz="2400" b="1" dirty="0" smtClean="0">
                <a:solidFill>
                  <a:srgbClr val="FF0000"/>
                </a:solidFill>
                <a:cs typeface="Andalus" pitchFamily="18" charset="-78"/>
              </a:rPr>
              <a:t>is increased in Patients with Anxiety and Mania, </a:t>
            </a:r>
            <a:r>
              <a:rPr lang="en-US" sz="2400" dirty="0" smtClean="0">
                <a:cs typeface="Andalus" pitchFamily="18" charset="-78"/>
              </a:rPr>
              <a:t>and </a:t>
            </a:r>
            <a:r>
              <a:rPr lang="en-US" sz="2400" b="1" dirty="0" smtClean="0">
                <a:solidFill>
                  <a:srgbClr val="FF0000"/>
                </a:solidFill>
                <a:cs typeface="Andalus" pitchFamily="18" charset="-78"/>
              </a:rPr>
              <a:t>decreased in patients with Depression.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-283464" algn="l" rtl="0">
              <a:buNone/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-283464" algn="l" rtl="0">
              <a:buNone/>
              <a:defRPr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486400"/>
          </a:xfrm>
        </p:spPr>
        <p:txBody>
          <a:bodyPr>
            <a:normAutofit/>
          </a:bodyPr>
          <a:lstStyle/>
          <a:p>
            <a:pPr algn="ctr" rtl="0">
              <a:buNone/>
            </a:pPr>
            <a:r>
              <a:rPr lang="en-US" sz="2800" b="1" dirty="0" smtClean="0"/>
              <a:t>4. Acetylcholine </a:t>
            </a:r>
          </a:p>
          <a:p>
            <a:pPr algn="l" rtl="0"/>
            <a:r>
              <a:rPr lang="en-US" dirty="0" smtClean="0"/>
              <a:t>Acetylcholine is a neurotransmitter found in the brain, spinal cord, and peripheral nervous system. 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It can be excitatory or inhibitory neurotransmitter, It affect the sleep–wake cycle and to signal muscles  to become active.  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sz="2800" dirty="0" smtClean="0">
                <a:cs typeface="Andalus" pitchFamily="18" charset="-78"/>
              </a:rPr>
              <a:t>It has been found that </a:t>
            </a:r>
            <a:r>
              <a:rPr lang="en-US" sz="2800" dirty="0" smtClean="0"/>
              <a:t>Acetylcholine</a:t>
            </a:r>
            <a:r>
              <a:rPr lang="en-US" sz="2800" dirty="0" smtClean="0">
                <a:cs typeface="Andalus" pitchFamily="18" charset="-78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cs typeface="Andalus" pitchFamily="18" charset="-78"/>
              </a:rPr>
              <a:t>is decreased in patients with Alzheimer and Parkinson, and increased in patients with depression. </a:t>
            </a:r>
            <a:endParaRPr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915400" cy="715962"/>
          </a:xfrm>
        </p:spPr>
        <p:txBody>
          <a:bodyPr>
            <a:normAutofit/>
          </a:bodyPr>
          <a:lstStyle/>
          <a:p>
            <a:pPr algn="ctr"/>
            <a:r>
              <a:rPr lang="en-US" altLang="en-US" sz="3200" dirty="0" smtClean="0">
                <a:ea typeface="Majalla UI"/>
                <a:cs typeface="Majalla UI"/>
              </a:rPr>
              <a:t>Neurotransmitters</a:t>
            </a:r>
            <a:endParaRPr lang="ar-SA" sz="32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486400"/>
          </a:xfrm>
        </p:spPr>
        <p:txBody>
          <a:bodyPr>
            <a:normAutofit/>
          </a:bodyPr>
          <a:lstStyle/>
          <a:p>
            <a:pPr algn="ctr" rtl="0">
              <a:buNone/>
            </a:pPr>
            <a:r>
              <a:rPr lang="en-US" sz="2800" b="1" dirty="0" smtClean="0"/>
              <a:t>5. GABA</a:t>
            </a:r>
          </a:p>
          <a:p>
            <a:pPr algn="l" rtl="0"/>
            <a:r>
              <a:rPr lang="en-US" dirty="0" smtClean="0"/>
              <a:t>Is </a:t>
            </a:r>
            <a:r>
              <a:rPr lang="en-US" dirty="0" smtClean="0">
                <a:solidFill>
                  <a:srgbClr val="FF0000"/>
                </a:solidFill>
              </a:rPr>
              <a:t>the major inhibitory neurotransmitter </a:t>
            </a:r>
            <a:r>
              <a:rPr lang="en-US" dirty="0" smtClean="0"/>
              <a:t>in the brain and has been found to modulate  other  neurotransmitter systems rather than to provide  a  direct stimulus.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Drugs that increase GABA function, such as benzodiazepines, are used to treat anxiety and to induce sleep.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>
                <a:solidFill>
                  <a:srgbClr val="FF0000"/>
                </a:solidFill>
              </a:rPr>
              <a:t>Decreased in patients with anxiety and schizophrenia. </a:t>
            </a:r>
            <a:endParaRPr lang="ar-SA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4638"/>
            <a:ext cx="8915400" cy="715962"/>
          </a:xfrm>
        </p:spPr>
        <p:txBody>
          <a:bodyPr>
            <a:normAutofit/>
          </a:bodyPr>
          <a:lstStyle/>
          <a:p>
            <a:pPr algn="ctr"/>
            <a:r>
              <a:rPr lang="en-US" altLang="en-US" sz="3200" dirty="0" smtClean="0">
                <a:ea typeface="Majalla UI"/>
                <a:cs typeface="Majalla UI"/>
              </a:rPr>
              <a:t>Neurotransmitters</a:t>
            </a:r>
            <a:endParaRPr lang="ar-SA" sz="32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09600" y="1600200"/>
          <a:ext cx="8001000" cy="469797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216400"/>
                <a:gridCol w="3784600"/>
              </a:tblGrid>
              <a:tr h="443824"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Neurotransmitter 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dirty="0" smtClean="0"/>
                        <a:t>Psychiatric</a:t>
                      </a:r>
                      <a:r>
                        <a:rPr lang="en-US" baseline="0" dirty="0" smtClean="0"/>
                        <a:t> illness </a:t>
                      </a:r>
                      <a:r>
                        <a:rPr lang="en-US" dirty="0" smtClean="0"/>
                        <a:t> </a:t>
                      </a:r>
                      <a:endParaRPr lang="ar-SA" dirty="0"/>
                    </a:p>
                  </a:txBody>
                  <a:tcPr/>
                </a:tc>
              </a:tr>
              <a:tr h="443824">
                <a:tc>
                  <a:txBody>
                    <a:bodyPr/>
                    <a:lstStyle/>
                    <a:p>
                      <a:pPr algn="l" rtl="1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Increased </a:t>
                      </a:r>
                      <a:r>
                        <a:rPr lang="en-US" b="1" i="1" u="sng" dirty="0" smtClean="0">
                          <a:solidFill>
                            <a:srgbClr val="FF0000"/>
                          </a:solidFill>
                        </a:rPr>
                        <a:t>dopamine</a:t>
                      </a:r>
                      <a:r>
                        <a:rPr lang="en-US" b="1" i="1" u="sng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b="1" baseline="0" dirty="0" smtClean="0">
                          <a:solidFill>
                            <a:srgbClr val="FF0000"/>
                          </a:solidFill>
                        </a:rPr>
                        <a:t>, </a:t>
                      </a:r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noradrenalin;</a:t>
                      </a:r>
                      <a:r>
                        <a:rPr lang="en-US" b="1" baseline="0" dirty="0" smtClean="0">
                          <a:solidFill>
                            <a:srgbClr val="FF0000"/>
                          </a:solidFill>
                        </a:rPr>
                        <a:t> and decreased GABA.  </a:t>
                      </a:r>
                      <a:endParaRPr lang="ar-SA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1. Schizophrenia</a:t>
                      </a:r>
                      <a:endParaRPr lang="ar-SA" dirty="0"/>
                    </a:p>
                  </a:txBody>
                  <a:tcPr/>
                </a:tc>
              </a:tr>
              <a:tr h="927776">
                <a:tc>
                  <a:txBody>
                    <a:bodyPr/>
                    <a:lstStyle/>
                    <a:p>
                      <a:pPr algn="l" rtl="1"/>
                      <a:r>
                        <a:rPr lang="en-US" b="1" i="1" u="sng" dirty="0" smtClean="0">
                          <a:solidFill>
                            <a:srgbClr val="FF0000"/>
                          </a:solidFill>
                        </a:rPr>
                        <a:t>Decreased noradrenalin, serotonin, </a:t>
                      </a:r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dopamine</a:t>
                      </a:r>
                      <a:r>
                        <a:rPr lang="en-US" b="1" baseline="0" dirty="0" smtClean="0">
                          <a:solidFill>
                            <a:srgbClr val="FF0000"/>
                          </a:solidFill>
                        </a:rPr>
                        <a:t>; and increased acetylcholine.   </a:t>
                      </a:r>
                      <a:endParaRPr lang="ar-SA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US" dirty="0" smtClean="0"/>
                        <a:t>2. Depression</a:t>
                      </a:r>
                      <a:endParaRPr lang="ar-SA" dirty="0"/>
                    </a:p>
                  </a:txBody>
                  <a:tcPr/>
                </a:tc>
              </a:tr>
              <a:tr h="443824">
                <a:tc>
                  <a:txBody>
                    <a:bodyPr/>
                    <a:lstStyle/>
                    <a:p>
                      <a:pPr algn="l" rtl="1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Increased noradrenalin , serotonin,</a:t>
                      </a:r>
                      <a:r>
                        <a:rPr lang="en-US" b="1" baseline="0" dirty="0" smtClean="0">
                          <a:solidFill>
                            <a:srgbClr val="FF0000"/>
                          </a:solidFill>
                        </a:rPr>
                        <a:t> and dopamine. </a:t>
                      </a:r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endParaRPr lang="ar-SA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3. Mania</a:t>
                      </a:r>
                      <a:endParaRPr lang="ar-SA" dirty="0"/>
                    </a:p>
                  </a:txBody>
                  <a:tcPr/>
                </a:tc>
              </a:tr>
              <a:tr h="443824">
                <a:tc>
                  <a:txBody>
                    <a:bodyPr/>
                    <a:lstStyle/>
                    <a:p>
                      <a:pPr algn="l" rtl="1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Increased noradrenalin</a:t>
                      </a:r>
                      <a:r>
                        <a:rPr lang="en-US" b="1" baseline="0" dirty="0" smtClean="0">
                          <a:solidFill>
                            <a:srgbClr val="FF0000"/>
                          </a:solidFill>
                        </a:rPr>
                        <a:t> and serotonin; </a:t>
                      </a:r>
                      <a:r>
                        <a:rPr lang="en-US" b="1" u="sng" baseline="0" dirty="0" smtClean="0">
                          <a:solidFill>
                            <a:srgbClr val="FF0000"/>
                          </a:solidFill>
                        </a:rPr>
                        <a:t>decreased GABA. </a:t>
                      </a:r>
                      <a:endParaRPr lang="ar-SA" b="1" u="sng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4. Anxiety </a:t>
                      </a:r>
                      <a:endParaRPr lang="ar-SA" dirty="0"/>
                    </a:p>
                  </a:txBody>
                  <a:tcPr/>
                </a:tc>
              </a:tr>
              <a:tr h="443824">
                <a:tc>
                  <a:txBody>
                    <a:bodyPr/>
                    <a:lstStyle/>
                    <a:p>
                      <a:pPr algn="l" rtl="1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Decreased </a:t>
                      </a:r>
                      <a:r>
                        <a:rPr lang="en-US" b="1" u="sng" dirty="0" smtClean="0">
                          <a:solidFill>
                            <a:srgbClr val="FF0000"/>
                          </a:solidFill>
                        </a:rPr>
                        <a:t>dopamine</a:t>
                      </a:r>
                      <a:r>
                        <a:rPr lang="en-US" b="1" baseline="0" dirty="0" smtClean="0">
                          <a:solidFill>
                            <a:srgbClr val="FF0000"/>
                          </a:solidFill>
                        </a:rPr>
                        <a:t> and </a:t>
                      </a:r>
                      <a:r>
                        <a:rPr lang="en-US" b="1" u="sng" baseline="0" dirty="0" smtClean="0">
                          <a:solidFill>
                            <a:srgbClr val="FF0000"/>
                          </a:solidFill>
                        </a:rPr>
                        <a:t>acetylcholine. </a:t>
                      </a:r>
                      <a:endParaRPr lang="ar-SA" b="1" u="sng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5. Parkinson </a:t>
                      </a:r>
                      <a:endParaRPr lang="ar-SA" dirty="0"/>
                    </a:p>
                  </a:txBody>
                  <a:tcPr/>
                </a:tc>
              </a:tr>
              <a:tr h="766053">
                <a:tc>
                  <a:txBody>
                    <a:bodyPr/>
                    <a:lstStyle/>
                    <a:p>
                      <a:pPr algn="l" rtl="1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Decreased </a:t>
                      </a:r>
                      <a:r>
                        <a:rPr lang="en-US" b="1" u="sng" dirty="0" smtClean="0">
                          <a:solidFill>
                            <a:srgbClr val="FF0000"/>
                          </a:solidFill>
                        </a:rPr>
                        <a:t>acetylcholine.  </a:t>
                      </a:r>
                      <a:endParaRPr lang="ar-SA" b="1" u="sng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1"/>
                      <a:r>
                        <a:rPr lang="en-US" dirty="0" smtClean="0"/>
                        <a:t>6. Cognitive disorder ( Alzheimer…)</a:t>
                      </a:r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 Psychiatric illnesses and </a:t>
            </a:r>
            <a:r>
              <a:rPr lang="en-US" altLang="en-US" sz="4400" dirty="0" smtClean="0">
                <a:ea typeface="Majalla UI"/>
                <a:cs typeface="Majalla UI"/>
              </a:rPr>
              <a:t>neurotransmitters</a:t>
            </a:r>
            <a:endParaRPr lang="ar-S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562600"/>
          </a:xfrm>
        </p:spPr>
        <p:txBody>
          <a:bodyPr>
            <a:normAutofit fontScale="92500" lnSpcReduction="10000"/>
          </a:bodyPr>
          <a:lstStyle/>
          <a:p>
            <a:pPr algn="l" rtl="0"/>
            <a:endParaRPr lang="en-US" sz="2400" dirty="0" smtClean="0"/>
          </a:p>
          <a:p>
            <a:pPr algn="l" rtl="0"/>
            <a:r>
              <a:rPr lang="en-US" sz="2400" dirty="0" smtClean="0"/>
              <a:t>To understand the exact function of the nervous system.</a:t>
            </a:r>
          </a:p>
          <a:p>
            <a:pPr algn="l" rtl="0"/>
            <a:endParaRPr lang="en-US" sz="2400" dirty="0" smtClean="0"/>
          </a:p>
          <a:p>
            <a:pPr algn="l" rtl="0"/>
            <a:r>
              <a:rPr lang="en-US" sz="2400" dirty="0" smtClean="0"/>
              <a:t>To acknowledge the components of central nervous system and exact function for each component. </a:t>
            </a:r>
          </a:p>
          <a:p>
            <a:pPr algn="l" rtl="0"/>
            <a:endParaRPr lang="en-US" sz="2400" dirty="0" smtClean="0"/>
          </a:p>
          <a:p>
            <a:pPr algn="l" rtl="0"/>
            <a:r>
              <a:rPr lang="en-US" sz="2400" dirty="0" smtClean="0"/>
              <a:t>To acknowledge the components Peripheral nervous system and exact function for each component. </a:t>
            </a:r>
          </a:p>
          <a:p>
            <a:pPr algn="l" rtl="0"/>
            <a:endParaRPr lang="en-US" sz="2400" dirty="0" smtClean="0"/>
          </a:p>
          <a:p>
            <a:pPr algn="l" rtl="0"/>
            <a:r>
              <a:rPr lang="en-US" sz="2400" dirty="0" smtClean="0"/>
              <a:t>To understand the process of neurotransmissions.</a:t>
            </a:r>
          </a:p>
          <a:p>
            <a:pPr algn="l" rtl="0"/>
            <a:endParaRPr lang="en-US" sz="2400" dirty="0" smtClean="0"/>
          </a:p>
          <a:p>
            <a:pPr algn="l" rtl="0"/>
            <a:r>
              <a:rPr lang="en-US" sz="2400" dirty="0" smtClean="0"/>
              <a:t>To list the most common neurotransmissions and discuss its functions.</a:t>
            </a:r>
          </a:p>
          <a:p>
            <a:pPr algn="l" rtl="0"/>
            <a:endParaRPr lang="en-US" sz="2400" dirty="0" smtClean="0"/>
          </a:p>
          <a:p>
            <a:pPr algn="l" rtl="0"/>
            <a:r>
              <a:rPr lang="en-US" sz="2400" dirty="0" smtClean="0"/>
              <a:t>To understand the relationships between neurotransmitters and psychiatric illnesses. </a:t>
            </a:r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>
              <a:buNone/>
            </a:pPr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algn="ctr" rtl="0"/>
            <a:r>
              <a:rPr lang="en-US" dirty="0" smtClean="0"/>
              <a:t>Learning Outcomes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rtl="0"/>
            <a:endParaRPr lang="en-US" dirty="0" smtClean="0"/>
          </a:p>
          <a:p>
            <a:pPr algn="ctr" rtl="0"/>
            <a:endParaRPr lang="en-US" dirty="0" smtClean="0"/>
          </a:p>
          <a:p>
            <a:pPr algn="ctr" rtl="0">
              <a:buNone/>
            </a:pPr>
            <a:endParaRPr lang="en-US" sz="4800" dirty="0" smtClean="0"/>
          </a:p>
          <a:p>
            <a:pPr algn="ctr" rtl="0">
              <a:buNone/>
            </a:pPr>
            <a:r>
              <a:rPr lang="en-US" sz="4800" dirty="0" smtClean="0"/>
              <a:t>Thank You</a:t>
            </a:r>
            <a:endParaRPr lang="ar-SA" sz="4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686800" cy="5943600"/>
          </a:xfrm>
        </p:spPr>
        <p:txBody>
          <a:bodyPr anchor="t">
            <a:normAutofit/>
          </a:bodyPr>
          <a:lstStyle/>
          <a:p>
            <a:pPr algn="l" rtl="0">
              <a:buNone/>
            </a:pPr>
            <a:r>
              <a:rPr lang="en-US" sz="2800" b="1" dirty="0" smtClean="0">
                <a:cs typeface="Andalus" pitchFamily="18" charset="-78"/>
              </a:rPr>
              <a:t>* The Nervous system composed of: </a:t>
            </a:r>
          </a:p>
          <a:p>
            <a:pPr algn="l" rtl="0">
              <a:buNone/>
            </a:pPr>
            <a:endParaRPr lang="en-US" sz="2800" b="1" dirty="0" smtClean="0">
              <a:cs typeface="Andalus" pitchFamily="18" charset="-78"/>
            </a:endParaRPr>
          </a:p>
          <a:p>
            <a:pPr marL="0" indent="0" algn="l" rtl="0">
              <a:buNone/>
            </a:pP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1- Central nervous system (CNS):</a:t>
            </a:r>
          </a:p>
          <a:p>
            <a:pPr lvl="1" algn="l" rtl="0"/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Consists of brain, spinal cord, </a:t>
            </a:r>
            <a:r>
              <a:rPr lang="en-US" altLang="en-US" sz="2400" dirty="0" err="1" smtClean="0">
                <a:latin typeface="Times New Roman" pitchFamily="18" charset="0"/>
                <a:cs typeface="Times New Roman" pitchFamily="18" charset="0"/>
              </a:rPr>
              <a:t>meninges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and the associated nerves that control the 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voluntary movements. </a:t>
            </a:r>
          </a:p>
          <a:p>
            <a:pPr lvl="1" algn="l" rtl="0"/>
            <a:endParaRPr lang="ar-SA" alt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l" rtl="0">
              <a:lnSpc>
                <a:spcPct val="150000"/>
              </a:lnSpc>
              <a:buNone/>
            </a:pP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2- Peripheral Nervous System (PNS)</a:t>
            </a:r>
          </a:p>
          <a:p>
            <a:pPr lvl="1" algn="l" rtl="0">
              <a:lnSpc>
                <a:spcPct val="150000"/>
              </a:lnSpc>
            </a:pP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Consists of  cranial nerves, spinal nerves, and autonomic nervous system (control 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involuntary body</a:t>
            </a:r>
            <a:r>
              <a:rPr lang="en-US" altLang="en-US" sz="2400" dirty="0" smtClean="0">
                <a:latin typeface="Times New Roman" pitchFamily="18" charset="0"/>
                <a:cs typeface="Times New Roman" pitchFamily="18" charset="0"/>
              </a:rPr>
              <a:t> functions). </a:t>
            </a:r>
          </a:p>
          <a:p>
            <a:pPr algn="l" rtl="0">
              <a:buNone/>
            </a:pPr>
            <a:endParaRPr lang="en-US" sz="2400" b="1" dirty="0" smtClean="0">
              <a:cs typeface="Andalus" pitchFamily="18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ctr" rtl="0"/>
            <a:r>
              <a:rPr lang="en-US" dirty="0" smtClean="0"/>
              <a:t> Introduction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066800"/>
            <a:ext cx="8991600" cy="5410200"/>
          </a:xfrm>
        </p:spPr>
        <p:txBody>
          <a:bodyPr>
            <a:normAutofit lnSpcReduction="10000"/>
          </a:bodyPr>
          <a:lstStyle/>
          <a:p>
            <a:pPr marL="0" indent="0" algn="l" rtl="0">
              <a:buNone/>
            </a:pP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* Central Nervous System consists of:</a:t>
            </a:r>
          </a:p>
          <a:p>
            <a:pPr marL="0" indent="0" algn="l" rtl="0">
              <a:buNone/>
            </a:pP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A. Brain </a:t>
            </a:r>
            <a:b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B. Spinal cord</a:t>
            </a:r>
            <a:b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C. </a:t>
            </a: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Meninges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l" rtl="0">
              <a:buNone/>
            </a:pP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_________________________________________________________</a:t>
            </a:r>
          </a:p>
          <a:p>
            <a:pPr marL="0" indent="0" algn="l" rtl="0">
              <a:buNone/>
            </a:pP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A. Brain: a mass tissue of nerves protected by membranes   </a:t>
            </a:r>
          </a:p>
          <a:p>
            <a:pPr marL="0" indent="0" algn="l" rtl="0">
              <a:buNone/>
            </a:pP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    (</a:t>
            </a:r>
            <a:r>
              <a:rPr lang="en-US" altLang="en-US" sz="2400" b="1" dirty="0" err="1" smtClean="0">
                <a:latin typeface="Times New Roman" pitchFamily="18" charset="0"/>
                <a:cs typeface="Times New Roman" pitchFamily="18" charset="0"/>
              </a:rPr>
              <a:t>meninges</a:t>
            </a: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marL="0" indent="0" algn="l" rtl="0">
              <a:buNone/>
            </a:pPr>
            <a:endParaRPr lang="en-US" alt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l" rtl="0">
              <a:buNone/>
            </a:pPr>
            <a:r>
              <a:rPr lang="en-US" altLang="en-US" sz="2400" b="1" dirty="0" smtClean="0">
                <a:latin typeface="Times New Roman" pitchFamily="18" charset="0"/>
                <a:cs typeface="Times New Roman" pitchFamily="18" charset="0"/>
              </a:rPr>
              <a:t>* The brain consists of: </a:t>
            </a:r>
          </a:p>
          <a:p>
            <a:pPr marL="457200" indent="-457200" algn="l" rtl="0">
              <a:buNone/>
            </a:pPr>
            <a:r>
              <a:rPr lang="en-US" altLang="en-US" sz="24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1. Cerebrum</a:t>
            </a:r>
          </a:p>
          <a:p>
            <a:pPr marL="457200" indent="-457200" algn="l" rtl="0">
              <a:buNone/>
            </a:pPr>
            <a:r>
              <a:rPr lang="en-US" altLang="en-US" sz="24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2. Cerebellum </a:t>
            </a:r>
          </a:p>
          <a:p>
            <a:pPr marL="457200" indent="-457200" algn="l" rtl="0">
              <a:buNone/>
            </a:pPr>
            <a:r>
              <a:rPr lang="en-US" altLang="en-US" sz="24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3. Brainstem</a:t>
            </a:r>
          </a:p>
          <a:p>
            <a:pPr marL="457200" indent="-457200" algn="l" rtl="0">
              <a:buNone/>
            </a:pPr>
            <a:r>
              <a:rPr lang="en-US" altLang="en-US" sz="24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4. Limbic System </a:t>
            </a:r>
            <a:endParaRPr lang="en-US" alt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l" rtl="0">
              <a:buNone/>
            </a:pPr>
            <a:endParaRPr lang="en-US" alt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l" rtl="0">
              <a:buNone/>
            </a:pPr>
            <a:endParaRPr lang="en-US" altLang="en-US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1.Central Nervous system </a:t>
            </a:r>
            <a:endParaRPr lang="ar-SA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29200" y="3810000"/>
            <a:ext cx="36576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29650" cy="944562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tx2">
                    <a:satMod val="130000"/>
                  </a:schemeClr>
                </a:solidFill>
                <a:cs typeface="+mj-cs"/>
              </a:rPr>
              <a:t>Brain </a:t>
            </a:r>
            <a:r>
              <a:rPr lang="en-US" sz="3600" dirty="0" err="1" smtClean="0">
                <a:solidFill>
                  <a:schemeClr val="tx2">
                    <a:satMod val="130000"/>
                  </a:schemeClr>
                </a:solidFill>
                <a:cs typeface="+mj-cs"/>
              </a:rPr>
              <a:t>Strucutre</a:t>
            </a:r>
            <a:endParaRPr lang="ar-EG" sz="3600" dirty="0">
              <a:solidFill>
                <a:schemeClr val="tx2">
                  <a:satMod val="130000"/>
                </a:schemeClr>
              </a:solidFill>
              <a:cs typeface="+mj-cs"/>
            </a:endParaRPr>
          </a:p>
        </p:txBody>
      </p:sp>
      <p:pic>
        <p:nvPicPr>
          <p:cNvPr id="4" name="Picture 7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b="8730"/>
          <a:stretch>
            <a:fillRect/>
          </a:stretch>
        </p:blipFill>
        <p:spPr bwMode="auto">
          <a:xfrm>
            <a:off x="0" y="1447800"/>
            <a:ext cx="9144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3600" dirty="0" smtClean="0"/>
              <a:t>1.Central Nervous system</a:t>
            </a:r>
            <a:endParaRPr lang="ar-EG" sz="3600" dirty="0">
              <a:solidFill>
                <a:schemeClr val="tx2">
                  <a:satMod val="130000"/>
                </a:schemeClr>
              </a:solidFill>
              <a:cs typeface="+mj-cs"/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410199"/>
          </a:xfrm>
        </p:spPr>
        <p:txBody>
          <a:bodyPr>
            <a:normAutofit/>
          </a:bodyPr>
          <a:lstStyle/>
          <a:p>
            <a:pPr marL="365760" indent="-283464" algn="ctr" rtl="0" eaLnBrk="1" fontAlgn="auto" hangingPunct="1">
              <a:spcAft>
                <a:spcPts val="0"/>
              </a:spcAft>
              <a:buNone/>
              <a:defRPr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A) Brain</a:t>
            </a:r>
          </a:p>
          <a:p>
            <a:pPr marL="365760" indent="-283464" algn="l" rtl="0" eaLnBrk="1" fontAlgn="auto" hangingPunct="1">
              <a:spcAft>
                <a:spcPts val="0"/>
              </a:spcAft>
              <a:buNone/>
              <a:defRPr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1. Cerebrum:</a:t>
            </a:r>
          </a:p>
          <a:p>
            <a:pPr indent="-283464" algn="l" rtl="0">
              <a:buFontTx/>
              <a:buChar char="-"/>
              <a:defRPr/>
            </a:pPr>
            <a:r>
              <a:rPr lang="en-US" altLang="en-US" sz="2000" dirty="0" smtClean="0">
                <a:latin typeface="Times New Roman" pitchFamily="18" charset="0"/>
                <a:cs typeface="Times New Roman" pitchFamily="18" charset="0"/>
              </a:rPr>
              <a:t>Largest section of the brain. </a:t>
            </a:r>
          </a:p>
          <a:p>
            <a:pPr indent="-283464" algn="l" rtl="0">
              <a:buFontTx/>
              <a:buChar char="-"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indent="-283464" algn="l" rtl="0">
              <a:buFontTx/>
              <a:buChar char="-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cerebrum is divided into two hemispheres, each hemisphere consists of 4 lobes ( frontal, temporal, partial, and occipital). </a:t>
            </a:r>
          </a:p>
          <a:p>
            <a:pPr indent="-283464" algn="l" rtl="0">
              <a:buFontTx/>
              <a:buChar char="-"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indent="-283464" algn="l" rtl="0">
              <a:buFontTx/>
              <a:buChar char="-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left hemisphere controls the right side of the body and is  the center for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logical reasoning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analytic functions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such as reading, writing, and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mathematical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tasks.  </a:t>
            </a:r>
          </a:p>
          <a:p>
            <a:pPr indent="-283464" algn="l" rtl="0">
              <a:buFontTx/>
              <a:buChar char="-"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indent="-283464" algn="l" rtl="0">
              <a:buNone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  The right hemisphere controls the left side of the body and is  the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center for creative thinking, intuition, and artistic abilities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3600" dirty="0" smtClean="0"/>
              <a:t>1.Central Nervous system</a:t>
            </a:r>
            <a:endParaRPr lang="ar-EG" sz="3600" dirty="0">
              <a:solidFill>
                <a:schemeClr val="tx2">
                  <a:satMod val="130000"/>
                </a:schemeClr>
              </a:solidFill>
              <a:cs typeface="+mj-cs"/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410200"/>
          </a:xfrm>
        </p:spPr>
        <p:txBody>
          <a:bodyPr>
            <a:normAutofit/>
          </a:bodyPr>
          <a:lstStyle/>
          <a:p>
            <a:pPr indent="-283464" algn="ctr" rtl="0">
              <a:buNone/>
              <a:defRPr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A) Brain</a:t>
            </a:r>
          </a:p>
          <a:p>
            <a:pPr indent="-283464" algn="l" rtl="0">
              <a:buNone/>
              <a:defRPr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1. Cerebrum:</a:t>
            </a:r>
          </a:p>
          <a:p>
            <a:pPr indent="-283464" algn="l" rtl="0">
              <a:buNone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The frontal lobes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control the organization of thought, body movement,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memories, emotions, and moral  behaviors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Enables 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problem solving and decision-making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-283464" algn="l" rtl="0">
              <a:buNone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* abnormalities in the frontal lobes are associated with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schizophrenia, (ADHD), and dementia. </a:t>
            </a:r>
          </a:p>
          <a:p>
            <a:pPr indent="-283464" algn="l" rtl="0">
              <a:buNone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The parietal lobes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interpret sensations of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taste and touch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and assist in  spatial  orientation.</a:t>
            </a:r>
          </a:p>
          <a:p>
            <a:pPr indent="-283464" algn="l" rtl="0">
              <a:buNone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The temporal lobes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are centers for the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senses of smell and hearing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and  for memory and emotional expression.</a:t>
            </a:r>
          </a:p>
          <a:p>
            <a:pPr indent="-283464" algn="l" rtl="0">
              <a:buNone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The occipital lobes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assist in coordinating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language generation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and      </a:t>
            </a:r>
          </a:p>
          <a:p>
            <a:pPr indent="-283464" algn="l" rtl="0">
              <a:buNone/>
              <a:defRPr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                            visual interpretation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such as depth perception.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792162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sz="3600" b="1" dirty="0">
                <a:solidFill>
                  <a:schemeClr val="tx2">
                    <a:satMod val="130000"/>
                  </a:schemeClr>
                </a:solidFill>
                <a:cs typeface="+mj-cs"/>
              </a:rPr>
              <a:t/>
            </a:r>
            <a:br>
              <a:rPr lang="en-US" sz="3600" b="1" dirty="0">
                <a:solidFill>
                  <a:schemeClr val="tx2">
                    <a:satMod val="130000"/>
                  </a:schemeClr>
                </a:solidFill>
                <a:cs typeface="+mj-cs"/>
              </a:rPr>
            </a:br>
            <a:r>
              <a:rPr lang="en-US" sz="4000" dirty="0" smtClean="0"/>
              <a:t>1.Central Nervous system</a:t>
            </a:r>
            <a:r>
              <a:rPr lang="en-US" sz="4000" dirty="0">
                <a:solidFill>
                  <a:schemeClr val="tx2">
                    <a:satMod val="130000"/>
                  </a:schemeClr>
                </a:solidFill>
                <a:cs typeface="+mj-cs"/>
              </a:rPr>
              <a:t/>
            </a:r>
            <a:br>
              <a:rPr lang="en-US" sz="4000" dirty="0">
                <a:solidFill>
                  <a:schemeClr val="tx2">
                    <a:satMod val="130000"/>
                  </a:schemeClr>
                </a:solidFill>
                <a:cs typeface="+mj-cs"/>
              </a:rPr>
            </a:br>
            <a:endParaRPr lang="ar-EG" sz="4000" dirty="0">
              <a:solidFill>
                <a:schemeClr val="tx2">
                  <a:satMod val="130000"/>
                </a:schemeClr>
              </a:solidFill>
              <a:cs typeface="+mj-cs"/>
            </a:endParaRP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8934450" cy="5410200"/>
          </a:xfrm>
        </p:spPr>
        <p:txBody>
          <a:bodyPr>
            <a:normAutofit fontScale="92500" lnSpcReduction="20000"/>
          </a:bodyPr>
          <a:lstStyle/>
          <a:p>
            <a:pPr algn="ctr" rtl="0"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A) Brain</a:t>
            </a:r>
          </a:p>
          <a:p>
            <a:pPr algn="l" rtl="0">
              <a:buNone/>
            </a:pP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2. Cerebellum </a:t>
            </a:r>
          </a:p>
          <a:p>
            <a:pPr algn="l" rtl="0">
              <a:buFontTx/>
              <a:buChar char="-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Is located below the cerebrum and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is the center for coordination of movements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and postural adjustments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 rtl="0">
              <a:buNone/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3. Brainstem</a:t>
            </a:r>
          </a:p>
          <a:p>
            <a:pPr algn="l" rtl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* Consists of  three parts: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Midbrain, Pons, and Medulla oblongata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 rtl="0">
              <a:buFont typeface="Arial" pitchFamily="34" charset="0"/>
              <a:buChar char="•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- Medulla oblongata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: contains vital centers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for respiration and cardiovascular functions.</a:t>
            </a:r>
          </a:p>
          <a:p>
            <a:pPr algn="l" rtl="0">
              <a:buFontTx/>
              <a:buChar char="-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l" rtl="0">
              <a:buNone/>
              <a:defRPr/>
            </a:pP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Pons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conduct messages to other parts of brain (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Reflexes chewing, production of saliva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l" rtl="0">
              <a:buFontTx/>
              <a:buChar char="-"/>
              <a:defRPr/>
            </a:pPr>
            <a:endParaRPr lang="en-US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>
              <a:buNone/>
              <a:defRPr/>
            </a:pP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Midbrain: </a:t>
            </a:r>
            <a:r>
              <a:rPr lang="en-US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Conducting impulses between brain parts. </a:t>
            </a:r>
          </a:p>
          <a:p>
            <a:pPr algn="l" rtl="0">
              <a:buNone/>
              <a:defRPr/>
            </a:pPr>
            <a:endParaRPr lang="en-US" alt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 rtl="0" eaLnBrk="1" hangingPunct="1"/>
            <a:endParaRPr lang="ar-EG" altLang="en-US" dirty="0" smtClean="0">
              <a:ea typeface="Majalla UI"/>
              <a:cs typeface="Majalla UI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7706</TotalTime>
  <Words>1764</Words>
  <Application>Microsoft Office PowerPoint</Application>
  <PresentationFormat>On-screen Show (4:3)</PresentationFormat>
  <Paragraphs>291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Concourse</vt:lpstr>
      <vt:lpstr>3. Neurobiology of Mental Disorders</vt:lpstr>
      <vt:lpstr>Outline</vt:lpstr>
      <vt:lpstr>Learning Outcomes</vt:lpstr>
      <vt:lpstr> Introduction</vt:lpstr>
      <vt:lpstr>1.Central Nervous system </vt:lpstr>
      <vt:lpstr>Brain Strucutre</vt:lpstr>
      <vt:lpstr>1.Central Nervous system</vt:lpstr>
      <vt:lpstr>1.Central Nervous system</vt:lpstr>
      <vt:lpstr> 1.Central Nervous system </vt:lpstr>
      <vt:lpstr>1.Central Nervous system</vt:lpstr>
      <vt:lpstr>1.Central Nervous system </vt:lpstr>
      <vt:lpstr>1.Central Nervous system</vt:lpstr>
      <vt:lpstr> 1.Central Nervous system </vt:lpstr>
      <vt:lpstr>Cerebrospinal Fluid (CSF)</vt:lpstr>
      <vt:lpstr>2)Peripheral Nervous System</vt:lpstr>
      <vt:lpstr>2)Peripheral Nervous System</vt:lpstr>
      <vt:lpstr>2)Peripheral Nervous System</vt:lpstr>
      <vt:lpstr>Neurotransmitters</vt:lpstr>
      <vt:lpstr>Neurotransmitters</vt:lpstr>
      <vt:lpstr>Neurotransmitters and Psychiatric Diseases</vt:lpstr>
      <vt:lpstr>Neurotransmitters</vt:lpstr>
      <vt:lpstr>Slide 22</vt:lpstr>
      <vt:lpstr>Neurotransmitters</vt:lpstr>
      <vt:lpstr>Neurotransmitters </vt:lpstr>
      <vt:lpstr>Neurotransmitters</vt:lpstr>
      <vt:lpstr>Neurotransmitters</vt:lpstr>
      <vt:lpstr>Neurotransmitters</vt:lpstr>
      <vt:lpstr>Neurotransmitters</vt:lpstr>
      <vt:lpstr> Psychiatric illnesses and neurotransmitters</vt:lpstr>
      <vt:lpstr>Slide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8-Nursing Care of Patients with Anxiety Disorders</dc:title>
  <dc:creator>osama abualruz</dc:creator>
  <cp:lastModifiedBy>osama abualruz</cp:lastModifiedBy>
  <cp:revision>69</cp:revision>
  <dcterms:created xsi:type="dcterms:W3CDTF">2006-08-16T00:00:00Z</dcterms:created>
  <dcterms:modified xsi:type="dcterms:W3CDTF">2022-11-02T19:01:54Z</dcterms:modified>
</cp:coreProperties>
</file>