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317" r:id="rId2"/>
    <p:sldId id="257" r:id="rId3"/>
    <p:sldId id="258" r:id="rId4"/>
    <p:sldId id="260" r:id="rId5"/>
    <p:sldId id="261" r:id="rId6"/>
    <p:sldId id="294" r:id="rId7"/>
    <p:sldId id="297" r:id="rId8"/>
    <p:sldId id="298" r:id="rId9"/>
    <p:sldId id="299" r:id="rId10"/>
    <p:sldId id="300" r:id="rId11"/>
    <p:sldId id="301" r:id="rId12"/>
    <p:sldId id="302" r:id="rId13"/>
    <p:sldId id="303" r:id="rId14"/>
    <p:sldId id="305" r:id="rId15"/>
    <p:sldId id="272" r:id="rId16"/>
    <p:sldId id="262" r:id="rId17"/>
    <p:sldId id="269" r:id="rId18"/>
    <p:sldId id="264" r:id="rId19"/>
    <p:sldId id="265" r:id="rId20"/>
    <p:sldId id="266" r:id="rId21"/>
    <p:sldId id="267" r:id="rId22"/>
    <p:sldId id="295" r:id="rId23"/>
    <p:sldId id="268" r:id="rId24"/>
    <p:sldId id="271" r:id="rId25"/>
    <p:sldId id="274" r:id="rId26"/>
    <p:sldId id="275" r:id="rId27"/>
    <p:sldId id="276" r:id="rId28"/>
    <p:sldId id="278" r:id="rId29"/>
    <p:sldId id="280" r:id="rId30"/>
    <p:sldId id="277" r:id="rId31"/>
    <p:sldId id="279" r:id="rId32"/>
    <p:sldId id="293"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6" d="100"/>
          <a:sy n="66" d="100"/>
        </p:scale>
        <p:origin x="-149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CCAF38E-F0C4-4588-8A28-53BBF4267EF6}" type="datetimeFigureOut">
              <a:rPr lang="ar-SA" smtClean="0"/>
              <a:pPr/>
              <a:t>04/08/1444</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6653823-6C2C-4C14-A392-AC994718977A}"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dirty="0"/>
          </a:p>
        </p:txBody>
      </p:sp>
      <p:sp>
        <p:nvSpPr>
          <p:cNvPr id="4" name="Slide Number Placeholder 3"/>
          <p:cNvSpPr>
            <a:spLocks noGrp="1"/>
          </p:cNvSpPr>
          <p:nvPr>
            <p:ph type="sldNum" sz="quarter" idx="10"/>
          </p:nvPr>
        </p:nvSpPr>
        <p:spPr/>
        <p:txBody>
          <a:bodyPr/>
          <a:lstStyle/>
          <a:p>
            <a:fld id="{76653823-6C2C-4C14-A392-AC994718977A}" type="slidenum">
              <a:rPr lang="ar-SA" smtClean="0"/>
              <a:pPr/>
              <a:t>15</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11/2/2022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11/2/2022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762000" y="3733800"/>
            <a:ext cx="7500990" cy="609600"/>
          </a:xfrm>
        </p:spPr>
        <p:txBody>
          <a:bodyPr>
            <a:noAutofit/>
          </a:bodyPr>
          <a:lstStyle/>
          <a:p>
            <a:pPr algn="ctr" rtl="0">
              <a:defRPr/>
            </a:pPr>
            <a:r>
              <a:rPr lang="en-US" sz="3200" dirty="0" smtClean="0">
                <a:solidFill>
                  <a:schemeClr val="tx1"/>
                </a:solidFill>
                <a:effectLst>
                  <a:outerShdw blurRad="38100" dist="38100" dir="2700000" algn="tl">
                    <a:srgbClr val="000000">
                      <a:alpha val="43137"/>
                    </a:srgbClr>
                  </a:outerShdw>
                </a:effectLst>
              </a:rPr>
              <a:t>4-</a:t>
            </a:r>
            <a:r>
              <a:rPr lang="en-US" sz="3200" dirty="0" smtClean="0">
                <a:solidFill>
                  <a:schemeClr val="tx1"/>
                </a:solidFill>
              </a:rPr>
              <a:t>Mental disorders in infancy, childhood, and adolescence</a:t>
            </a:r>
            <a:endParaRPr sz="3200" smtClean="0">
              <a:solidFill>
                <a:schemeClr val="tx2">
                  <a:satMod val="130000"/>
                </a:schemeClr>
              </a:solidFill>
              <a:latin typeface="Times New Roman" pitchFamily="18" charset="0"/>
              <a:cs typeface="Times New Roman" pitchFamily="18" charset="0"/>
            </a:endParaRPr>
          </a:p>
        </p:txBody>
      </p:sp>
      <p:sp>
        <p:nvSpPr>
          <p:cNvPr id="9219" name="Rectangle 5"/>
          <p:cNvSpPr>
            <a:spLocks noChangeArrowheads="1"/>
          </p:cNvSpPr>
          <p:nvPr/>
        </p:nvSpPr>
        <p:spPr bwMode="auto">
          <a:xfrm>
            <a:off x="571500" y="714375"/>
            <a:ext cx="7315200" cy="800219"/>
          </a:xfrm>
          <a:prstGeom prst="rect">
            <a:avLst/>
          </a:prstGeom>
          <a:noFill/>
          <a:ln w="9525">
            <a:noFill/>
            <a:miter lim="800000"/>
            <a:headEnd/>
            <a:tailEnd/>
          </a:ln>
        </p:spPr>
        <p:txBody>
          <a:bodyPr anchor="ctr">
            <a:spAutoFit/>
          </a:bodyPr>
          <a:lstStyle/>
          <a:p>
            <a:pPr algn="ctr">
              <a:tabLst>
                <a:tab pos="4065588" algn="l"/>
              </a:tabLst>
            </a:pPr>
            <a:r>
              <a:rPr lang="en-US" sz="2800" b="1" dirty="0" smtClean="0"/>
              <a:t>Al-</a:t>
            </a:r>
            <a:r>
              <a:rPr lang="en-US" sz="2800" b="1" dirty="0" err="1" smtClean="0"/>
              <a:t>Zaytoonah</a:t>
            </a:r>
            <a:r>
              <a:rPr lang="en-US" sz="2800" b="1" dirty="0" smtClean="0"/>
              <a:t> University </a:t>
            </a:r>
            <a:endParaRPr lang="en-US" sz="2800" dirty="0"/>
          </a:p>
          <a:p>
            <a:pPr>
              <a:tabLst>
                <a:tab pos="4065588" algn="l"/>
              </a:tabLst>
            </a:pPr>
            <a:endParaRPr lang="en-US" dirty="0"/>
          </a:p>
        </p:txBody>
      </p:sp>
      <p:sp>
        <p:nvSpPr>
          <p:cNvPr id="9221" name="Rectangle 5"/>
          <p:cNvSpPr>
            <a:spLocks noChangeArrowheads="1"/>
          </p:cNvSpPr>
          <p:nvPr/>
        </p:nvSpPr>
        <p:spPr bwMode="auto">
          <a:xfrm>
            <a:off x="0" y="1676400"/>
            <a:ext cx="8001000" cy="1815882"/>
          </a:xfrm>
          <a:prstGeom prst="rect">
            <a:avLst/>
          </a:prstGeom>
          <a:noFill/>
          <a:ln w="9525">
            <a:noFill/>
            <a:miter lim="800000"/>
            <a:headEnd/>
            <a:tailEnd/>
          </a:ln>
        </p:spPr>
        <p:txBody>
          <a:bodyPr wrap="square">
            <a:spAutoFit/>
          </a:bodyPr>
          <a:lstStyle/>
          <a:p>
            <a:pPr algn="ctr">
              <a:tabLst>
                <a:tab pos="4149725" algn="l"/>
              </a:tabLst>
            </a:pPr>
            <a:r>
              <a:rPr lang="en-US" altLang="en-US" sz="2800" b="1" dirty="0" smtClean="0">
                <a:latin typeface="Times New Roman" pitchFamily="18" charset="0"/>
                <a:cs typeface="Times New Roman" pitchFamily="18" charset="0"/>
              </a:rPr>
              <a:t>Psychiatric and Mental Health Nursing</a:t>
            </a:r>
          </a:p>
          <a:p>
            <a:pPr algn="ctr">
              <a:tabLst>
                <a:tab pos="4149725" algn="l"/>
              </a:tabLst>
            </a:pPr>
            <a:r>
              <a:rPr lang="en-US" altLang="en-US" sz="2800" b="1" dirty="0" smtClean="0">
                <a:latin typeface="Times New Roman" pitchFamily="18" charset="0"/>
                <a:cs typeface="Times New Roman" pitchFamily="18" charset="0"/>
              </a:rPr>
              <a:t>( Theory )</a:t>
            </a:r>
          </a:p>
          <a:p>
            <a:pPr algn="ctr">
              <a:tabLst>
                <a:tab pos="4149725" algn="l"/>
              </a:tabLst>
            </a:pPr>
            <a:endParaRPr lang="en-US" altLang="en-US" sz="2800" b="1" dirty="0" smtClean="0">
              <a:latin typeface="Times New Roman" pitchFamily="18" charset="0"/>
              <a:cs typeface="Times New Roman" pitchFamily="18" charset="0"/>
            </a:endParaRPr>
          </a:p>
          <a:p>
            <a:pPr algn="ctr">
              <a:tabLst>
                <a:tab pos="4149725" algn="l"/>
              </a:tabLst>
            </a:pPr>
            <a:endParaRPr lang="en-US" altLang="en-US" sz="2800" dirty="0">
              <a:latin typeface="Times New Roman" pitchFamily="18" charset="0"/>
              <a:cs typeface="Times New Roman" pitchFamily="18" charset="0"/>
            </a:endParaRPr>
          </a:p>
        </p:txBody>
      </p:sp>
      <p:sp>
        <p:nvSpPr>
          <p:cNvPr id="9222" name="Subtitle 6"/>
          <p:cNvSpPr>
            <a:spLocks noGrp="1"/>
          </p:cNvSpPr>
          <p:nvPr>
            <p:ph type="subTitle" idx="1"/>
          </p:nvPr>
        </p:nvSpPr>
        <p:spPr>
          <a:xfrm>
            <a:off x="685800" y="4419600"/>
            <a:ext cx="7772400" cy="762000"/>
          </a:xfrm>
        </p:spPr>
        <p:txBody>
          <a:bodyPr>
            <a:normAutofit fontScale="92500" lnSpcReduction="20000"/>
          </a:bodyPr>
          <a:lstStyle/>
          <a:p>
            <a:pPr marR="0" algn="ctr" eaLnBrk="1" hangingPunct="1"/>
            <a:endParaRPr lang="en-US" b="1" dirty="0" smtClean="0">
              <a:solidFill>
                <a:schemeClr val="tx1"/>
              </a:solidFill>
            </a:endParaRPr>
          </a:p>
          <a:p>
            <a:pPr marR="0" algn="ctr"/>
            <a:r>
              <a:rPr lang="en-US" dirty="0" smtClean="0">
                <a:solidFill>
                  <a:schemeClr val="tx1"/>
                </a:solidFill>
              </a:rPr>
              <a:t>By Dr: Hasan Abualruz RN, MSN, PhD</a:t>
            </a:r>
            <a:endParaRPr lang="ar-SA" dirty="0" smtClean="0">
              <a:solidFill>
                <a:schemeClr val="tx1"/>
              </a:solidFill>
            </a:endParaRPr>
          </a:p>
          <a:p>
            <a:pPr marR="0" algn="ctr" eaLnBrk="1" hangingPunct="1"/>
            <a:endParaRPr lang="en-US" b="1" dirty="0" smtClean="0">
              <a:solidFill>
                <a:schemeClr val="tx1"/>
              </a:solidFill>
            </a:endParaRPr>
          </a:p>
        </p:txBody>
      </p:sp>
      <p:pic>
        <p:nvPicPr>
          <p:cNvPr id="7" name="Picture 6"/>
          <p:cNvPicPr/>
          <p:nvPr/>
        </p:nvPicPr>
        <p:blipFill>
          <a:blip r:embed="rId2"/>
          <a:srcRect/>
          <a:stretch>
            <a:fillRect/>
          </a:stretch>
        </p:blipFill>
        <p:spPr bwMode="auto">
          <a:xfrm>
            <a:off x="6934200" y="152400"/>
            <a:ext cx="2209800"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عنصر نائب للمحتوى 7"/>
          <p:cNvGraphicFramePr>
            <a:graphicFrameLocks noGrp="1"/>
          </p:cNvGraphicFramePr>
          <p:nvPr>
            <p:ph sz="quarter" idx="1"/>
          </p:nvPr>
        </p:nvGraphicFramePr>
        <p:xfrm>
          <a:off x="304800" y="990600"/>
          <a:ext cx="8458201" cy="5410200"/>
        </p:xfrm>
        <a:graphic>
          <a:graphicData uri="http://schemas.openxmlformats.org/drawingml/2006/table">
            <a:tbl>
              <a:tblPr rtl="1" firstRow="1" bandRow="1">
                <a:tableStyleId>{5940675A-B579-460E-94D1-54222C63F5DA}</a:tableStyleId>
              </a:tblPr>
              <a:tblGrid>
                <a:gridCol w="3614358"/>
                <a:gridCol w="2641300"/>
                <a:gridCol w="2202543"/>
              </a:tblGrid>
              <a:tr h="97383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v-SE" sz="2000" b="0" kern="1200" dirty="0" smtClean="0">
                          <a:solidFill>
                            <a:srgbClr val="FF0000"/>
                          </a:solidFill>
                          <a:latin typeface="+mn-lt"/>
                          <a:ea typeface="+mn-ea"/>
                          <a:cs typeface="+mn-cs"/>
                        </a:rPr>
                        <a:t>E.g</a:t>
                      </a:r>
                      <a:r>
                        <a:rPr lang="sv-SE" sz="2000" b="0" kern="1200" dirty="0" smtClean="0">
                          <a:solidFill>
                            <a:schemeClr val="tx1"/>
                          </a:solidFill>
                          <a:latin typeface="+mn-lt"/>
                          <a:ea typeface="+mn-ea"/>
                          <a:cs typeface="+mn-cs"/>
                        </a:rPr>
                        <a:t>. Downs </a:t>
                      </a:r>
                      <a:r>
                        <a:rPr lang="sv-SE" sz="2000" b="0" kern="1200" dirty="0">
                          <a:solidFill>
                            <a:schemeClr val="tx1"/>
                          </a:solidFill>
                          <a:latin typeface="+mn-lt"/>
                          <a:ea typeface="+mn-ea"/>
                          <a:cs typeface="+mn-cs"/>
                        </a:rPr>
                        <a:t>syndrome, </a:t>
                      </a:r>
                    </a:p>
                  </a:txBody>
                  <a:tcPr marL="91442" marR="91442"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0" kern="1200" dirty="0">
                          <a:solidFill>
                            <a:schemeClr val="tx1"/>
                          </a:solidFill>
                          <a:latin typeface="+mn-lt"/>
                          <a:ea typeface="+mn-ea"/>
                          <a:cs typeface="+mn-cs"/>
                        </a:rPr>
                        <a:t>Chromosomal disorders</a:t>
                      </a:r>
                    </a:p>
                  </a:txBody>
                  <a:tcPr marL="91442" marR="91442" anchor="ctr"/>
                </a:tc>
                <a:tc rowSpan="3">
                  <a:txBody>
                    <a:bodyPr/>
                    <a:lstStyle/>
                    <a:p>
                      <a:pPr algn="ctr" rtl="0"/>
                      <a:r>
                        <a:rPr lang="en-US" sz="2000" b="1" dirty="0" smtClean="0"/>
                        <a:t>1. Prenatal</a:t>
                      </a:r>
                      <a:endParaRPr lang="ar-SA" sz="2000" b="1" dirty="0"/>
                    </a:p>
                  </a:txBody>
                  <a:tcPr marL="91442" marR="91442" anchor="ctr"/>
                </a:tc>
              </a:tr>
              <a:tr h="1406652">
                <a:tc>
                  <a:txBody>
                    <a:bodyPr/>
                    <a:lstStyle/>
                    <a:p>
                      <a:pPr algn="ctr" rtl="0">
                        <a:buFont typeface="Wingdings" pitchFamily="2" charset="2"/>
                        <a:buNone/>
                      </a:pPr>
                      <a:r>
                        <a:rPr lang="en-US" sz="2000" b="0" u="sng" kern="1200" dirty="0" smtClean="0">
                          <a:solidFill>
                            <a:srgbClr val="FF0000"/>
                          </a:solidFill>
                          <a:latin typeface="+mn-lt"/>
                          <a:ea typeface="+mn-ea"/>
                          <a:cs typeface="+mn-cs"/>
                        </a:rPr>
                        <a:t>E.g</a:t>
                      </a:r>
                      <a:r>
                        <a:rPr lang="en-US" sz="2000" b="0" u="sng" kern="1200" dirty="0" smtClean="0">
                          <a:solidFill>
                            <a:schemeClr val="tx1"/>
                          </a:solidFill>
                          <a:latin typeface="+mn-lt"/>
                          <a:ea typeface="+mn-ea"/>
                          <a:cs typeface="+mn-cs"/>
                        </a:rPr>
                        <a:t>.</a:t>
                      </a:r>
                      <a:r>
                        <a:rPr lang="en-US" sz="2000" b="0" u="sng" kern="1200" baseline="0" dirty="0" smtClean="0">
                          <a:solidFill>
                            <a:schemeClr val="tx1"/>
                          </a:solidFill>
                          <a:latin typeface="+mn-lt"/>
                          <a:ea typeface="+mn-ea"/>
                          <a:cs typeface="+mn-cs"/>
                        </a:rPr>
                        <a:t> </a:t>
                      </a:r>
                      <a:r>
                        <a:rPr lang="en-US" sz="2000" b="0" u="sng" kern="1200" dirty="0" smtClean="0">
                          <a:solidFill>
                            <a:schemeClr val="tx1"/>
                          </a:solidFill>
                          <a:latin typeface="+mn-lt"/>
                          <a:ea typeface="+mn-ea"/>
                          <a:cs typeface="+mn-cs"/>
                        </a:rPr>
                        <a:t>Brain </a:t>
                      </a:r>
                      <a:r>
                        <a:rPr lang="en-US" sz="2000" b="0" u="sng" kern="1200" dirty="0">
                          <a:solidFill>
                            <a:schemeClr val="tx1"/>
                          </a:solidFill>
                          <a:latin typeface="+mn-lt"/>
                          <a:ea typeface="+mn-ea"/>
                          <a:cs typeface="+mn-cs"/>
                        </a:rPr>
                        <a:t>malformations</a:t>
                      </a:r>
                      <a:r>
                        <a:rPr lang="en-US" sz="2000" b="0" kern="1200" dirty="0">
                          <a:solidFill>
                            <a:schemeClr val="tx1"/>
                          </a:solidFill>
                          <a:latin typeface="+mn-lt"/>
                          <a:ea typeface="+mn-ea"/>
                          <a:cs typeface="+mn-cs"/>
                        </a:rPr>
                        <a:t> such as genetic </a:t>
                      </a:r>
                      <a:r>
                        <a:rPr lang="en-US" sz="2000" b="0" kern="1200" dirty="0" smtClean="0">
                          <a:solidFill>
                            <a:schemeClr val="tx1"/>
                          </a:solidFill>
                          <a:latin typeface="+mn-lt"/>
                          <a:ea typeface="+mn-ea"/>
                          <a:cs typeface="+mn-cs"/>
                        </a:rPr>
                        <a:t>hydrocephalus. </a:t>
                      </a:r>
                      <a:endParaRPr lang="ar-SA" sz="2000" b="0" dirty="0"/>
                    </a:p>
                  </a:txBody>
                  <a:tcPr marL="91442" marR="91442"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0" kern="1200" dirty="0">
                          <a:solidFill>
                            <a:schemeClr val="tx1"/>
                          </a:solidFill>
                          <a:latin typeface="+mn-lt"/>
                          <a:ea typeface="+mn-ea"/>
                          <a:cs typeface="+mn-cs"/>
                        </a:rPr>
                        <a:t>Single gene disorders</a:t>
                      </a:r>
                    </a:p>
                  </a:txBody>
                  <a:tcPr marL="91442" marR="91442" anchor="ctr"/>
                </a:tc>
                <a:tc vMerge="1">
                  <a:txBody>
                    <a:bodyPr/>
                    <a:lstStyle/>
                    <a:p>
                      <a:pPr algn="ctr" rtl="0"/>
                      <a:endParaRPr lang="ar-SA" dirty="0"/>
                    </a:p>
                  </a:txBody>
                  <a:tcPr anchor="ctr"/>
                </a:tc>
              </a:tr>
              <a:tr h="3029712">
                <a:tc>
                  <a:txBody>
                    <a:bodyPr/>
                    <a:lstStyle/>
                    <a:p>
                      <a:pPr algn="ctr" rtl="0">
                        <a:buFont typeface="Wingdings" pitchFamily="2" charset="2"/>
                        <a:buNone/>
                      </a:pPr>
                      <a:r>
                        <a:rPr kumimoji="0" lang="en-US" sz="2000" b="0" u="none" kern="1200" dirty="0" smtClean="0">
                          <a:solidFill>
                            <a:srgbClr val="FF0000"/>
                          </a:solidFill>
                          <a:latin typeface="+mn-lt"/>
                          <a:ea typeface="+mn-ea"/>
                          <a:cs typeface="+mn-cs"/>
                        </a:rPr>
                        <a:t>E.g.</a:t>
                      </a:r>
                      <a:r>
                        <a:rPr kumimoji="0" lang="en-US" sz="2000" b="0" u="none" kern="1200" baseline="0" dirty="0" smtClean="0">
                          <a:solidFill>
                            <a:srgbClr val="FF0000"/>
                          </a:solidFill>
                          <a:latin typeface="+mn-lt"/>
                          <a:ea typeface="+mn-ea"/>
                          <a:cs typeface="+mn-cs"/>
                        </a:rPr>
                        <a:t> </a:t>
                      </a:r>
                      <a:r>
                        <a:rPr kumimoji="0" lang="en-US" sz="2000" b="0" u="none" kern="1200" dirty="0" smtClean="0">
                          <a:solidFill>
                            <a:schemeClr val="tx1"/>
                          </a:solidFill>
                          <a:latin typeface="+mn-lt"/>
                          <a:ea typeface="+mn-ea"/>
                          <a:cs typeface="+mn-cs"/>
                        </a:rPr>
                        <a:t>Exposure </a:t>
                      </a:r>
                      <a:r>
                        <a:rPr kumimoji="0" lang="en-US" sz="2000" b="0" u="none" kern="1200" dirty="0">
                          <a:solidFill>
                            <a:schemeClr val="tx1"/>
                          </a:solidFill>
                          <a:latin typeface="+mn-lt"/>
                          <a:ea typeface="+mn-ea"/>
                          <a:cs typeface="+mn-cs"/>
                        </a:rPr>
                        <a:t>to other harmful chemicals such as pollutants, heavy metals, harmful </a:t>
                      </a:r>
                      <a:r>
                        <a:rPr kumimoji="0" lang="en-US" sz="2000" b="0" u="none" kern="1200" dirty="0" smtClean="0">
                          <a:solidFill>
                            <a:schemeClr val="tx1"/>
                          </a:solidFill>
                          <a:latin typeface="+mn-lt"/>
                          <a:ea typeface="+mn-ea"/>
                          <a:cs typeface="+mn-cs"/>
                        </a:rPr>
                        <a:t>medications.</a:t>
                      </a:r>
                      <a:endParaRPr kumimoji="0" lang="en-US" sz="2000" b="0" u="none" kern="1200" dirty="0">
                        <a:solidFill>
                          <a:schemeClr val="tx1"/>
                        </a:solidFill>
                        <a:latin typeface="+mn-lt"/>
                        <a:ea typeface="+mn-ea"/>
                        <a:cs typeface="+mn-cs"/>
                      </a:endParaRPr>
                    </a:p>
                  </a:txBody>
                  <a:tcPr marL="91442" marR="91442"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0" kern="1200" dirty="0">
                          <a:solidFill>
                            <a:schemeClr val="tx1"/>
                          </a:solidFill>
                          <a:latin typeface="+mn-lt"/>
                          <a:ea typeface="+mn-ea"/>
                          <a:cs typeface="+mn-cs"/>
                        </a:rPr>
                        <a:t>Adverse material / environmental influences</a:t>
                      </a:r>
                    </a:p>
                  </a:txBody>
                  <a:tcPr marL="91442" marR="91442" anchor="ctr"/>
                </a:tc>
                <a:tc vMerge="1">
                  <a:txBody>
                    <a:bodyPr/>
                    <a:lstStyle/>
                    <a:p>
                      <a:pPr algn="ctr" rtl="0"/>
                      <a:endParaRPr lang="ar-SA" dirty="0"/>
                    </a:p>
                  </a:txBody>
                  <a:tcPr anchor="ct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عنصر نائب للمحتوى 4"/>
          <p:cNvGraphicFramePr>
            <a:graphicFrameLocks noGrp="1"/>
          </p:cNvGraphicFramePr>
          <p:nvPr>
            <p:ph sz="quarter" idx="1"/>
          </p:nvPr>
        </p:nvGraphicFramePr>
        <p:xfrm>
          <a:off x="142875" y="533399"/>
          <a:ext cx="8786813" cy="5965825"/>
        </p:xfrm>
        <a:graphic>
          <a:graphicData uri="http://schemas.openxmlformats.org/drawingml/2006/table">
            <a:tbl>
              <a:tblPr rtl="1" firstRow="1" bandRow="1">
                <a:tableStyleId>{5940675A-B579-460E-94D1-54222C63F5DA}</a:tableStyleId>
              </a:tblPr>
              <a:tblGrid>
                <a:gridCol w="3496328"/>
                <a:gridCol w="3429380"/>
                <a:gridCol w="1861105"/>
              </a:tblGrid>
              <a:tr h="2263031">
                <a:tc>
                  <a:txBody>
                    <a:bodyPr/>
                    <a:lstStyle/>
                    <a:p>
                      <a:pPr marL="0" marR="0" indent="0" algn="ctr" defTabSz="914400" rtl="0" eaLnBrk="1" fontAlgn="auto" latinLnBrk="0" hangingPunct="1">
                        <a:lnSpc>
                          <a:spcPct val="100000"/>
                        </a:lnSpc>
                        <a:spcBef>
                          <a:spcPts val="0"/>
                        </a:spcBef>
                        <a:spcAft>
                          <a:spcPts val="0"/>
                        </a:spcAft>
                        <a:buClrTx/>
                        <a:buSzTx/>
                        <a:buFont typeface="Wingdings" pitchFamily="2" charset="2"/>
                        <a:buNone/>
                        <a:tabLst/>
                        <a:defRPr/>
                      </a:pPr>
                      <a:r>
                        <a:rPr lang="en-US" sz="2000" b="0" kern="1200" dirty="0">
                          <a:solidFill>
                            <a:schemeClr val="tx1"/>
                          </a:solidFill>
                          <a:latin typeface="+mn-lt"/>
                          <a:ea typeface="+mn-ea"/>
                          <a:cs typeface="+mn-cs"/>
                        </a:rPr>
                        <a:t/>
                      </a:r>
                      <a:br>
                        <a:rPr lang="en-US" sz="2000" b="0" kern="1200" dirty="0">
                          <a:solidFill>
                            <a:schemeClr val="tx1"/>
                          </a:solidFill>
                          <a:latin typeface="+mn-lt"/>
                          <a:ea typeface="+mn-ea"/>
                          <a:cs typeface="+mn-cs"/>
                        </a:rPr>
                      </a:br>
                      <a:r>
                        <a:rPr lang="en-US" sz="2000" b="0" kern="1200" dirty="0" smtClean="0">
                          <a:solidFill>
                            <a:srgbClr val="FF0000"/>
                          </a:solidFill>
                          <a:latin typeface="+mn-lt"/>
                          <a:ea typeface="+mn-ea"/>
                          <a:cs typeface="+mn-cs"/>
                        </a:rPr>
                        <a:t>E.g. </a:t>
                      </a:r>
                      <a:r>
                        <a:rPr lang="en-US" sz="2000" b="0" kern="1200" dirty="0" smtClean="0">
                          <a:solidFill>
                            <a:schemeClr val="tx1"/>
                          </a:solidFill>
                          <a:latin typeface="+mn-lt"/>
                          <a:ea typeface="+mn-ea"/>
                          <a:cs typeface="+mn-cs"/>
                        </a:rPr>
                        <a:t>Diseases </a:t>
                      </a:r>
                      <a:r>
                        <a:rPr lang="en-US" sz="2000" b="0" kern="1200" dirty="0">
                          <a:solidFill>
                            <a:schemeClr val="tx1"/>
                          </a:solidFill>
                          <a:latin typeface="+mn-lt"/>
                          <a:ea typeface="+mn-ea"/>
                          <a:cs typeface="+mn-cs"/>
                        </a:rPr>
                        <a:t>in mother such as heart and kidney </a:t>
                      </a:r>
                      <a:br>
                        <a:rPr lang="en-US" sz="2000" b="0" kern="1200" dirty="0">
                          <a:solidFill>
                            <a:schemeClr val="tx1"/>
                          </a:solidFill>
                          <a:latin typeface="+mn-lt"/>
                          <a:ea typeface="+mn-ea"/>
                          <a:cs typeface="+mn-cs"/>
                        </a:rPr>
                      </a:br>
                      <a:r>
                        <a:rPr lang="en-US" sz="2000" b="0" kern="1200" dirty="0">
                          <a:solidFill>
                            <a:schemeClr val="tx1"/>
                          </a:solidFill>
                          <a:latin typeface="+mn-lt"/>
                          <a:ea typeface="+mn-ea"/>
                          <a:cs typeface="+mn-cs"/>
                        </a:rPr>
                        <a:t>disease and diabetes</a:t>
                      </a:r>
                      <a:br>
                        <a:rPr lang="en-US" sz="2000" b="0" kern="1200" dirty="0">
                          <a:solidFill>
                            <a:schemeClr val="tx1"/>
                          </a:solidFill>
                          <a:latin typeface="+mn-lt"/>
                          <a:ea typeface="+mn-ea"/>
                          <a:cs typeface="+mn-cs"/>
                        </a:rPr>
                      </a:br>
                      <a:r>
                        <a:rPr lang="en-US" sz="2000" b="0" kern="1200" dirty="0">
                          <a:solidFill>
                            <a:schemeClr val="tx1"/>
                          </a:solidFill>
                          <a:latin typeface="+mn-lt"/>
                          <a:ea typeface="+mn-ea"/>
                          <a:cs typeface="+mn-cs"/>
                        </a:rPr>
                        <a:t>Placental </a:t>
                      </a:r>
                      <a:r>
                        <a:rPr lang="en-US" sz="2000" b="0" kern="1200" dirty="0" smtClean="0">
                          <a:solidFill>
                            <a:schemeClr val="tx1"/>
                          </a:solidFill>
                          <a:latin typeface="+mn-lt"/>
                          <a:ea typeface="+mn-ea"/>
                          <a:cs typeface="+mn-cs"/>
                        </a:rPr>
                        <a:t>dysfunction.</a:t>
                      </a:r>
                      <a:endParaRPr lang="en-US" sz="2000" b="0" kern="1200" dirty="0">
                        <a:solidFill>
                          <a:schemeClr val="tx1"/>
                        </a:solidFill>
                        <a:latin typeface="+mn-lt"/>
                        <a:ea typeface="+mn-ea"/>
                        <a:cs typeface="+mn-cs"/>
                      </a:endParaRPr>
                    </a:p>
                  </a:txBody>
                  <a:tcPr marL="91439" marR="91439" marT="45724" marB="4572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0" kern="1200" dirty="0">
                          <a:solidFill>
                            <a:schemeClr val="tx1"/>
                          </a:solidFill>
                          <a:latin typeface="+mn-lt"/>
                          <a:ea typeface="+mn-ea"/>
                          <a:cs typeface="+mn-cs"/>
                        </a:rPr>
                        <a:t>Third trimester </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b="0" kern="1200" dirty="0">
                          <a:solidFill>
                            <a:schemeClr val="tx1"/>
                          </a:solidFill>
                          <a:latin typeface="+mn-lt"/>
                          <a:ea typeface="+mn-ea"/>
                          <a:cs typeface="+mn-cs"/>
                        </a:rPr>
                        <a:t>( late pregnancy)</a:t>
                      </a:r>
                    </a:p>
                  </a:txBody>
                  <a:tcPr marL="91439" marR="91439" marT="45724" marB="45724" anchor="ctr"/>
                </a:tc>
                <a:tc rowSpan="3">
                  <a:txBody>
                    <a:bodyPr/>
                    <a:lstStyle/>
                    <a:p>
                      <a:pPr algn="ctr" rtl="0"/>
                      <a:r>
                        <a:rPr lang="en-US" sz="2000" b="1" dirty="0" smtClean="0"/>
                        <a:t>2. Natal</a:t>
                      </a:r>
                      <a:endParaRPr lang="ar-SA" sz="2000" b="1" dirty="0"/>
                    </a:p>
                  </a:txBody>
                  <a:tcPr marL="91439" marR="91439" marT="45724" marB="45724" anchor="ctr"/>
                </a:tc>
              </a:tr>
              <a:tr h="1954436">
                <a:tc>
                  <a:txBody>
                    <a:bodyPr/>
                    <a:lstStyle/>
                    <a:p>
                      <a:pPr algn="ctr" rtl="0">
                        <a:buFont typeface="Wingdings" pitchFamily="2" charset="2"/>
                        <a:buNone/>
                      </a:pPr>
                      <a:r>
                        <a:rPr lang="en-US" sz="2000" b="0" kern="1200" dirty="0" smtClean="0">
                          <a:solidFill>
                            <a:srgbClr val="FF0000"/>
                          </a:solidFill>
                          <a:latin typeface="+mn-lt"/>
                          <a:ea typeface="+mn-ea"/>
                          <a:cs typeface="+mn-cs"/>
                        </a:rPr>
                        <a:t>E.g.</a:t>
                      </a:r>
                      <a:r>
                        <a:rPr lang="en-US" sz="2000" b="0" kern="1200" baseline="0" dirty="0" smtClean="0">
                          <a:solidFill>
                            <a:srgbClr val="FF0000"/>
                          </a:solidFill>
                          <a:latin typeface="+mn-lt"/>
                          <a:ea typeface="+mn-ea"/>
                          <a:cs typeface="+mn-cs"/>
                        </a:rPr>
                        <a:t> </a:t>
                      </a:r>
                      <a:r>
                        <a:rPr lang="en-US" sz="2000" b="0" kern="1200" dirty="0" smtClean="0">
                          <a:solidFill>
                            <a:schemeClr val="tx1"/>
                          </a:solidFill>
                          <a:latin typeface="+mn-lt"/>
                          <a:ea typeface="+mn-ea"/>
                          <a:cs typeface="+mn-cs"/>
                        </a:rPr>
                        <a:t>Severe </a:t>
                      </a:r>
                      <a:r>
                        <a:rPr lang="en-US" sz="2000" b="0" kern="1200" dirty="0">
                          <a:solidFill>
                            <a:schemeClr val="tx1"/>
                          </a:solidFill>
                          <a:latin typeface="+mn-lt"/>
                          <a:ea typeface="+mn-ea"/>
                          <a:cs typeface="+mn-cs"/>
                        </a:rPr>
                        <a:t>prematurity, very low birth weight, birth asphyxia</a:t>
                      </a:r>
                      <a:br>
                        <a:rPr lang="en-US" sz="2000" b="0" kern="1200" dirty="0">
                          <a:solidFill>
                            <a:schemeClr val="tx1"/>
                          </a:solidFill>
                          <a:latin typeface="+mn-lt"/>
                          <a:ea typeface="+mn-ea"/>
                          <a:cs typeface="+mn-cs"/>
                        </a:rPr>
                      </a:br>
                      <a:r>
                        <a:rPr lang="en-US" sz="2000" b="0" kern="1200" dirty="0">
                          <a:solidFill>
                            <a:schemeClr val="tx1"/>
                          </a:solidFill>
                          <a:latin typeface="+mn-lt"/>
                          <a:ea typeface="+mn-ea"/>
                          <a:cs typeface="+mn-cs"/>
                        </a:rPr>
                        <a:t>Difficult and/or complicated delivery </a:t>
                      </a:r>
                      <a:br>
                        <a:rPr lang="en-US" sz="2000" b="0" kern="1200" dirty="0">
                          <a:solidFill>
                            <a:schemeClr val="tx1"/>
                          </a:solidFill>
                          <a:latin typeface="+mn-lt"/>
                          <a:ea typeface="+mn-ea"/>
                          <a:cs typeface="+mn-cs"/>
                        </a:rPr>
                      </a:br>
                      <a:r>
                        <a:rPr lang="en-US" sz="2000" b="0" kern="1200" dirty="0">
                          <a:solidFill>
                            <a:schemeClr val="tx1"/>
                          </a:solidFill>
                          <a:latin typeface="+mn-lt"/>
                          <a:ea typeface="+mn-ea"/>
                          <a:cs typeface="+mn-cs"/>
                        </a:rPr>
                        <a:t>Birth </a:t>
                      </a:r>
                      <a:r>
                        <a:rPr lang="en-US" sz="2000" b="0" kern="1200" dirty="0" smtClean="0">
                          <a:solidFill>
                            <a:schemeClr val="tx1"/>
                          </a:solidFill>
                          <a:latin typeface="+mn-lt"/>
                          <a:ea typeface="+mn-ea"/>
                          <a:cs typeface="+mn-cs"/>
                        </a:rPr>
                        <a:t>trauma.</a:t>
                      </a:r>
                      <a:endParaRPr lang="ar-SA" sz="2000" b="0" dirty="0"/>
                    </a:p>
                  </a:txBody>
                  <a:tcPr marL="91439" marR="91439" marT="45724" marB="4572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0" kern="1200" dirty="0" err="1">
                          <a:solidFill>
                            <a:schemeClr val="tx1"/>
                          </a:solidFill>
                          <a:latin typeface="+mn-lt"/>
                          <a:ea typeface="+mn-ea"/>
                          <a:cs typeface="+mn-cs"/>
                        </a:rPr>
                        <a:t>Labour</a:t>
                      </a:r>
                      <a:r>
                        <a:rPr lang="en-US" sz="2000" b="0" kern="1200" dirty="0">
                          <a:solidFill>
                            <a:schemeClr val="tx1"/>
                          </a:solidFill>
                          <a:latin typeface="+mn-lt"/>
                          <a:ea typeface="+mn-ea"/>
                          <a:cs typeface="+mn-cs"/>
                        </a:rPr>
                        <a:t> </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b="0" kern="1200" dirty="0">
                          <a:solidFill>
                            <a:schemeClr val="tx1"/>
                          </a:solidFill>
                          <a:latin typeface="+mn-lt"/>
                          <a:ea typeface="+mn-ea"/>
                          <a:cs typeface="+mn-cs"/>
                        </a:rPr>
                        <a:t>(during delivery)</a:t>
                      </a:r>
                    </a:p>
                  </a:txBody>
                  <a:tcPr marL="91439" marR="91439" marT="45724" marB="45724" anchor="ctr"/>
                </a:tc>
                <a:tc vMerge="1">
                  <a:txBody>
                    <a:bodyPr/>
                    <a:lstStyle/>
                    <a:p>
                      <a:pPr rtl="1"/>
                      <a:endParaRPr lang="ar-SA" dirty="0"/>
                    </a:p>
                  </a:txBody>
                  <a:tcPr/>
                </a:tc>
              </a:tr>
              <a:tr h="1748358">
                <a:tc>
                  <a:txBody>
                    <a:bodyPr/>
                    <a:lstStyle/>
                    <a:p>
                      <a:pPr marL="0" marR="0" indent="0" algn="ctr" defTabSz="914400" rtl="0" eaLnBrk="1" fontAlgn="auto" latinLnBrk="0" hangingPunct="1">
                        <a:lnSpc>
                          <a:spcPct val="100000"/>
                        </a:lnSpc>
                        <a:spcBef>
                          <a:spcPts val="0"/>
                        </a:spcBef>
                        <a:spcAft>
                          <a:spcPts val="0"/>
                        </a:spcAft>
                        <a:buClrTx/>
                        <a:buSzTx/>
                        <a:buFont typeface="Wingdings" pitchFamily="2" charset="2"/>
                        <a:buNone/>
                        <a:tabLst/>
                        <a:defRPr/>
                      </a:pPr>
                      <a:r>
                        <a:rPr lang="en-US" sz="2000" b="0" kern="1200" dirty="0" smtClean="0">
                          <a:solidFill>
                            <a:srgbClr val="FF0000"/>
                          </a:solidFill>
                          <a:latin typeface="+mn-lt"/>
                          <a:ea typeface="+mn-ea"/>
                          <a:cs typeface="+mn-cs"/>
                        </a:rPr>
                        <a:t>E.g</a:t>
                      </a:r>
                      <a:r>
                        <a:rPr lang="en-US" sz="2000" b="0" kern="1200" dirty="0" smtClean="0">
                          <a:solidFill>
                            <a:schemeClr val="tx1"/>
                          </a:solidFill>
                          <a:latin typeface="+mn-lt"/>
                          <a:ea typeface="+mn-ea"/>
                          <a:cs typeface="+mn-cs"/>
                        </a:rPr>
                        <a:t>.</a:t>
                      </a:r>
                      <a:r>
                        <a:rPr lang="en-US" sz="2000" b="0" kern="1200" baseline="0" dirty="0" smtClean="0">
                          <a:solidFill>
                            <a:schemeClr val="tx1"/>
                          </a:solidFill>
                          <a:latin typeface="+mn-lt"/>
                          <a:ea typeface="+mn-ea"/>
                          <a:cs typeface="+mn-cs"/>
                        </a:rPr>
                        <a:t> </a:t>
                      </a:r>
                      <a:r>
                        <a:rPr lang="en-US" sz="2000" b="0" kern="1200" dirty="0" smtClean="0">
                          <a:solidFill>
                            <a:schemeClr val="tx1"/>
                          </a:solidFill>
                          <a:latin typeface="+mn-lt"/>
                          <a:ea typeface="+mn-ea"/>
                          <a:cs typeface="+mn-cs"/>
                        </a:rPr>
                        <a:t>Septicemia</a:t>
                      </a:r>
                      <a:r>
                        <a:rPr lang="en-US" sz="2000" b="0" kern="1200" dirty="0">
                          <a:solidFill>
                            <a:schemeClr val="tx1"/>
                          </a:solidFill>
                          <a:latin typeface="+mn-lt"/>
                          <a:ea typeface="+mn-ea"/>
                          <a:cs typeface="+mn-cs"/>
                        </a:rPr>
                        <a:t>, severe jaundice, </a:t>
                      </a:r>
                      <a:r>
                        <a:rPr lang="en-US" sz="2000" b="0" kern="1200" dirty="0" smtClean="0">
                          <a:solidFill>
                            <a:schemeClr val="tx1"/>
                          </a:solidFill>
                          <a:latin typeface="+mn-lt"/>
                          <a:ea typeface="+mn-ea"/>
                          <a:cs typeface="+mn-cs"/>
                        </a:rPr>
                        <a:t>hypoglycemia.</a:t>
                      </a:r>
                      <a:r>
                        <a:rPr lang="en-US" sz="2000" b="0" kern="1200" dirty="0">
                          <a:solidFill>
                            <a:schemeClr val="tx1"/>
                          </a:solidFill>
                          <a:latin typeface="+mn-lt"/>
                          <a:ea typeface="+mn-ea"/>
                          <a:cs typeface="+mn-cs"/>
                        </a:rPr>
                        <a:t> </a:t>
                      </a:r>
                    </a:p>
                  </a:txBody>
                  <a:tcPr marL="91439" marR="91439" marT="45724" marB="4572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0" kern="1200" dirty="0">
                          <a:solidFill>
                            <a:schemeClr val="tx1"/>
                          </a:solidFill>
                          <a:latin typeface="+mn-lt"/>
                          <a:ea typeface="+mn-ea"/>
                          <a:cs typeface="+mn-cs"/>
                        </a:rPr>
                        <a:t>Neonatal </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b="0" kern="1200" dirty="0">
                          <a:solidFill>
                            <a:schemeClr val="tx1"/>
                          </a:solidFill>
                          <a:latin typeface="+mn-lt"/>
                          <a:ea typeface="+mn-ea"/>
                          <a:cs typeface="+mn-cs"/>
                        </a:rPr>
                        <a:t>(first four weeks of life)</a:t>
                      </a:r>
                    </a:p>
                  </a:txBody>
                  <a:tcPr marL="91439" marR="91439" marT="45724" marB="45724" anchor="ctr"/>
                </a:tc>
                <a:tc vMerge="1">
                  <a:txBody>
                    <a:bodyPr/>
                    <a:lstStyle/>
                    <a:p>
                      <a:pPr rtl="1"/>
                      <a:endParaRPr lang="ar-SA"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sz="quarter" idx="1"/>
          </p:nvPr>
        </p:nvGraphicFramePr>
        <p:xfrm>
          <a:off x="228600" y="685801"/>
          <a:ext cx="8610600" cy="5638800"/>
        </p:xfrm>
        <a:graphic>
          <a:graphicData uri="http://schemas.openxmlformats.org/drawingml/2006/table">
            <a:tbl>
              <a:tblPr rtl="1" firstRow="1" bandRow="1">
                <a:tableStyleId>{5940675A-B579-460E-94D1-54222C63F5DA}</a:tableStyleId>
              </a:tblPr>
              <a:tblGrid>
                <a:gridCol w="5003800"/>
                <a:gridCol w="3606800"/>
              </a:tblGrid>
              <a:tr h="5638800">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None/>
                        <a:tabLst/>
                        <a:defRPr/>
                      </a:pPr>
                      <a:r>
                        <a:rPr lang="en-US" sz="2000" b="0" kern="1200" dirty="0" smtClean="0">
                          <a:solidFill>
                            <a:schemeClr val="tx1"/>
                          </a:solidFill>
                          <a:latin typeface="+mn-lt"/>
                          <a:ea typeface="+mn-ea"/>
                          <a:cs typeface="+mn-cs"/>
                        </a:rPr>
                        <a:t>- Brain </a:t>
                      </a:r>
                      <a:r>
                        <a:rPr lang="en-US" sz="2000" b="0" kern="1200" dirty="0">
                          <a:solidFill>
                            <a:schemeClr val="tx1"/>
                          </a:solidFill>
                          <a:latin typeface="+mn-lt"/>
                          <a:ea typeface="+mn-ea"/>
                          <a:cs typeface="+mn-cs"/>
                        </a:rPr>
                        <a:t>infections such </a:t>
                      </a:r>
                      <a:r>
                        <a:rPr lang="en-US" sz="2000" b="0" kern="1200" dirty="0" smtClean="0">
                          <a:solidFill>
                            <a:schemeClr val="tx1"/>
                          </a:solidFill>
                          <a:latin typeface="+mn-lt"/>
                          <a:ea typeface="+mn-ea"/>
                          <a:cs typeface="+mn-cs"/>
                        </a:rPr>
                        <a:t>as </a:t>
                      </a:r>
                      <a:r>
                        <a:rPr lang="en-US" sz="2000" b="0" kern="1200" dirty="0">
                          <a:solidFill>
                            <a:schemeClr val="tx1"/>
                          </a:solidFill>
                          <a:latin typeface="+mn-lt"/>
                          <a:ea typeface="+mn-ea"/>
                          <a:cs typeface="+mn-cs"/>
                        </a:rPr>
                        <a:t>tuberculosis, </a:t>
                      </a:r>
                      <a:br>
                        <a:rPr lang="en-US" sz="2000" b="0" kern="1200" dirty="0">
                          <a:solidFill>
                            <a:schemeClr val="tx1"/>
                          </a:solidFill>
                          <a:latin typeface="+mn-lt"/>
                          <a:ea typeface="+mn-ea"/>
                          <a:cs typeface="+mn-cs"/>
                        </a:rPr>
                      </a:br>
                      <a:r>
                        <a:rPr lang="en-US" sz="2000" b="0" kern="1200" dirty="0">
                          <a:solidFill>
                            <a:schemeClr val="tx1"/>
                          </a:solidFill>
                          <a:latin typeface="+mn-lt"/>
                          <a:ea typeface="+mn-ea"/>
                          <a:cs typeface="+mn-cs"/>
                        </a:rPr>
                        <a:t>encephalitis, and bacterial </a:t>
                      </a:r>
                      <a:r>
                        <a:rPr lang="en-US" sz="2000" b="0" kern="1200" dirty="0" smtClean="0">
                          <a:solidFill>
                            <a:schemeClr val="tx1"/>
                          </a:solidFill>
                          <a:latin typeface="+mn-lt"/>
                          <a:ea typeface="+mn-ea"/>
                          <a:cs typeface="+mn-cs"/>
                        </a:rPr>
                        <a:t>meningitis.</a:t>
                      </a:r>
                      <a:r>
                        <a:rPr lang="en-US" sz="2000" b="0" kern="1200" dirty="0">
                          <a:solidFill>
                            <a:schemeClr val="tx1"/>
                          </a:solidFill>
                          <a:latin typeface="+mn-lt"/>
                          <a:ea typeface="+mn-ea"/>
                          <a:cs typeface="+mn-cs"/>
                        </a:rPr>
                        <a:t/>
                      </a:r>
                      <a:br>
                        <a:rPr lang="en-US" sz="2000" b="0" kern="1200" dirty="0">
                          <a:solidFill>
                            <a:schemeClr val="tx1"/>
                          </a:solidFill>
                          <a:latin typeface="+mn-lt"/>
                          <a:ea typeface="+mn-ea"/>
                          <a:cs typeface="+mn-cs"/>
                        </a:rPr>
                      </a:br>
                      <a:r>
                        <a:rPr lang="en-US" sz="2000" b="0" kern="1200" dirty="0">
                          <a:solidFill>
                            <a:schemeClr val="tx1"/>
                          </a:solidFill>
                          <a:latin typeface="+mn-lt"/>
                          <a:ea typeface="+mn-ea"/>
                          <a:cs typeface="+mn-cs"/>
                        </a:rPr>
                        <a:t>Head </a:t>
                      </a:r>
                      <a:r>
                        <a:rPr lang="en-US" sz="2000" b="0" kern="1200" dirty="0" smtClean="0">
                          <a:solidFill>
                            <a:schemeClr val="tx1"/>
                          </a:solidFill>
                          <a:latin typeface="+mn-lt"/>
                          <a:ea typeface="+mn-ea"/>
                          <a:cs typeface="+mn-cs"/>
                        </a:rPr>
                        <a:t>injury.</a:t>
                      </a:r>
                      <a:r>
                        <a:rPr lang="en-US" sz="2000" b="0" kern="1200" dirty="0">
                          <a:solidFill>
                            <a:schemeClr val="tx1"/>
                          </a:solidFill>
                          <a:latin typeface="+mn-lt"/>
                          <a:ea typeface="+mn-ea"/>
                          <a:cs typeface="+mn-cs"/>
                        </a:rPr>
                        <a:t/>
                      </a:r>
                      <a:br>
                        <a:rPr lang="en-US" sz="2000" b="0" kern="1200" dirty="0">
                          <a:solidFill>
                            <a:schemeClr val="tx1"/>
                          </a:solidFill>
                          <a:latin typeface="+mn-lt"/>
                          <a:ea typeface="+mn-ea"/>
                          <a:cs typeface="+mn-cs"/>
                        </a:rPr>
                      </a:br>
                      <a:r>
                        <a:rPr lang="en-US" sz="2000" b="0" kern="1200" dirty="0" smtClean="0">
                          <a:solidFill>
                            <a:schemeClr val="tx1"/>
                          </a:solidFill>
                          <a:latin typeface="+mn-lt"/>
                          <a:ea typeface="+mn-ea"/>
                          <a:cs typeface="+mn-cs"/>
                        </a:rPr>
                        <a:t>- Chronic </a:t>
                      </a:r>
                      <a:r>
                        <a:rPr lang="en-US" sz="2000" b="0" kern="1200" dirty="0">
                          <a:solidFill>
                            <a:schemeClr val="tx1"/>
                          </a:solidFill>
                          <a:latin typeface="+mn-lt"/>
                          <a:ea typeface="+mn-ea"/>
                          <a:cs typeface="+mn-cs"/>
                        </a:rPr>
                        <a:t>lead </a:t>
                      </a:r>
                      <a:r>
                        <a:rPr lang="en-US" sz="2000" b="0" kern="1200" dirty="0" smtClean="0">
                          <a:solidFill>
                            <a:schemeClr val="tx1"/>
                          </a:solidFill>
                          <a:latin typeface="+mn-lt"/>
                          <a:ea typeface="+mn-ea"/>
                          <a:cs typeface="+mn-cs"/>
                        </a:rPr>
                        <a:t>exposure.</a:t>
                      </a:r>
                      <a:r>
                        <a:rPr lang="en-US" sz="2000" b="0" kern="1200" dirty="0">
                          <a:solidFill>
                            <a:schemeClr val="tx1"/>
                          </a:solidFill>
                          <a:latin typeface="+mn-lt"/>
                          <a:ea typeface="+mn-ea"/>
                          <a:cs typeface="+mn-cs"/>
                        </a:rPr>
                        <a:t/>
                      </a:r>
                      <a:br>
                        <a:rPr lang="en-US" sz="2000" b="0" kern="1200" dirty="0">
                          <a:solidFill>
                            <a:schemeClr val="tx1"/>
                          </a:solidFill>
                          <a:latin typeface="+mn-lt"/>
                          <a:ea typeface="+mn-ea"/>
                          <a:cs typeface="+mn-cs"/>
                        </a:rPr>
                      </a:br>
                      <a:r>
                        <a:rPr lang="en-US" sz="2000" b="0" kern="1200" dirty="0" smtClean="0">
                          <a:solidFill>
                            <a:schemeClr val="tx1"/>
                          </a:solidFill>
                          <a:latin typeface="+mn-lt"/>
                          <a:ea typeface="+mn-ea"/>
                          <a:cs typeface="+mn-cs"/>
                        </a:rPr>
                        <a:t>- Severe </a:t>
                      </a:r>
                      <a:r>
                        <a:rPr lang="en-US" sz="2000" b="0" kern="1200" dirty="0">
                          <a:solidFill>
                            <a:schemeClr val="tx1"/>
                          </a:solidFill>
                          <a:latin typeface="+mn-lt"/>
                          <a:ea typeface="+mn-ea"/>
                          <a:cs typeface="+mn-cs"/>
                        </a:rPr>
                        <a:t>and prolonged </a:t>
                      </a:r>
                      <a:r>
                        <a:rPr lang="en-US" sz="2000" b="0" kern="1200" dirty="0" smtClean="0">
                          <a:solidFill>
                            <a:schemeClr val="tx1"/>
                          </a:solidFill>
                          <a:latin typeface="+mn-lt"/>
                          <a:ea typeface="+mn-ea"/>
                          <a:cs typeface="+mn-cs"/>
                        </a:rPr>
                        <a:t>malnutrition.</a:t>
                      </a:r>
                      <a:r>
                        <a:rPr lang="en-US" sz="2000" b="0" kern="1200" dirty="0">
                          <a:solidFill>
                            <a:schemeClr val="tx1"/>
                          </a:solidFill>
                          <a:latin typeface="+mn-lt"/>
                          <a:ea typeface="+mn-ea"/>
                          <a:cs typeface="+mn-cs"/>
                        </a:rPr>
                        <a:t/>
                      </a:r>
                      <a:br>
                        <a:rPr lang="en-US" sz="2000" b="0" kern="1200" dirty="0">
                          <a:solidFill>
                            <a:schemeClr val="tx1"/>
                          </a:solidFill>
                          <a:latin typeface="+mn-lt"/>
                          <a:ea typeface="+mn-ea"/>
                          <a:cs typeface="+mn-cs"/>
                        </a:rPr>
                      </a:br>
                      <a:endParaRPr lang="en-US" sz="2000" b="0" kern="1200" dirty="0">
                        <a:solidFill>
                          <a:schemeClr val="tx1"/>
                        </a:solidFill>
                        <a:latin typeface="+mn-lt"/>
                        <a:ea typeface="+mn-ea"/>
                        <a:cs typeface="+mn-cs"/>
                      </a:endParaRPr>
                    </a:p>
                  </a:txBody>
                  <a:tcPr marL="91431" marR="91431" anchor="ctr"/>
                </a:tc>
                <a:tc>
                  <a:txBody>
                    <a:bodyPr/>
                    <a:lstStyle/>
                    <a:p>
                      <a:pPr algn="ctr" rtl="0"/>
                      <a:r>
                        <a:rPr lang="en-US" sz="2000" b="1" kern="1200" dirty="0" smtClean="0">
                          <a:solidFill>
                            <a:schemeClr val="tx1"/>
                          </a:solidFill>
                          <a:latin typeface="+mn-lt"/>
                          <a:ea typeface="+mn-ea"/>
                          <a:cs typeface="+mn-cs"/>
                        </a:rPr>
                        <a:t>3. Postnatal</a:t>
                      </a:r>
                      <a:endParaRPr lang="en-US" sz="2000" b="1" kern="1200" dirty="0">
                        <a:solidFill>
                          <a:schemeClr val="tx1"/>
                        </a:solidFill>
                        <a:latin typeface="+mn-lt"/>
                        <a:ea typeface="+mn-ea"/>
                        <a:cs typeface="+mn-cs"/>
                      </a:endParaRPr>
                    </a:p>
                    <a:p>
                      <a:pPr algn="ctr" rtl="0"/>
                      <a:r>
                        <a:rPr lang="en-US" sz="2000" b="1" kern="1200" dirty="0">
                          <a:solidFill>
                            <a:schemeClr val="tx1"/>
                          </a:solidFill>
                          <a:latin typeface="+mn-lt"/>
                          <a:ea typeface="+mn-ea"/>
                          <a:cs typeface="+mn-cs"/>
                        </a:rPr>
                        <a:t>(in infancy and childhood)</a:t>
                      </a:r>
                      <a:endParaRPr lang="ar-SA" sz="2000" b="1" dirty="0"/>
                    </a:p>
                  </a:txBody>
                  <a:tcPr marL="91431" marR="91431" anchor="ct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p:txBody>
          <a:bodyPr/>
          <a:lstStyle/>
          <a:p>
            <a:pPr algn="ctr"/>
            <a:r>
              <a:rPr lang="en-US" sz="4400" dirty="0" smtClean="0">
                <a:cs typeface="Andalus" pitchFamily="18" charset="-78"/>
              </a:rPr>
              <a:t>1. </a:t>
            </a:r>
            <a:r>
              <a:rPr lang="en-US" sz="4400" dirty="0" smtClean="0"/>
              <a:t>Mental retardation</a:t>
            </a:r>
            <a:endParaRPr lang="en-US" altLang="en-US" u="sng" dirty="0" smtClean="0">
              <a:solidFill>
                <a:srgbClr val="C00000"/>
              </a:solidFill>
              <a:cs typeface="Tahoma" pitchFamily="34" charset="0"/>
            </a:endParaRPr>
          </a:p>
        </p:txBody>
      </p:sp>
      <p:sp>
        <p:nvSpPr>
          <p:cNvPr id="19459" name="Rectangle 3"/>
          <p:cNvSpPr>
            <a:spLocks noGrp="1"/>
          </p:cNvSpPr>
          <p:nvPr>
            <p:ph sz="quarter" idx="1"/>
          </p:nvPr>
        </p:nvSpPr>
        <p:spPr>
          <a:xfrm>
            <a:off x="0" y="1447800"/>
            <a:ext cx="8964613" cy="5029200"/>
          </a:xfrm>
        </p:spPr>
        <p:txBody>
          <a:bodyPr>
            <a:normAutofit fontScale="92500" lnSpcReduction="20000"/>
          </a:bodyPr>
          <a:lstStyle/>
          <a:p>
            <a:pPr algn="ctr" rtl="0">
              <a:buNone/>
            </a:pPr>
            <a:r>
              <a:rPr lang="en-US" altLang="en-US" sz="3000" b="1" u="sng" dirty="0" smtClean="0">
                <a:cs typeface="Tahoma" pitchFamily="34" charset="0"/>
              </a:rPr>
              <a:t>* Treatment</a:t>
            </a:r>
          </a:p>
          <a:p>
            <a:pPr algn="ctr" rtl="0">
              <a:buNone/>
            </a:pPr>
            <a:endParaRPr lang="en-US" altLang="en-US" sz="3000" b="1" dirty="0" smtClean="0">
              <a:cs typeface="Times New Roman" pitchFamily="18" charset="0"/>
            </a:endParaRPr>
          </a:p>
          <a:p>
            <a:pPr algn="l" rtl="0" eaLnBrk="1" hangingPunct="1"/>
            <a:r>
              <a:rPr lang="en-US" altLang="en-US" sz="2800" dirty="0" smtClean="0">
                <a:cs typeface="Times New Roman" pitchFamily="18" charset="0"/>
              </a:rPr>
              <a:t>Management of mental retardation (MR) begins with </a:t>
            </a:r>
            <a:r>
              <a:rPr lang="en-US" altLang="en-US" sz="2800" b="1" dirty="0" smtClean="0">
                <a:cs typeface="Times New Roman" pitchFamily="18" charset="0"/>
              </a:rPr>
              <a:t>breaking the news </a:t>
            </a:r>
            <a:r>
              <a:rPr lang="en-US" altLang="en-US" sz="2800" dirty="0" smtClean="0">
                <a:cs typeface="Times New Roman" pitchFamily="18" charset="0"/>
              </a:rPr>
              <a:t>to parents of affected children sensitively and culturally appropriately.</a:t>
            </a:r>
          </a:p>
          <a:p>
            <a:pPr algn="l" rtl="0" eaLnBrk="1" hangingPunct="1">
              <a:buNone/>
            </a:pPr>
            <a:endParaRPr lang="en-US" altLang="en-US" sz="2800" dirty="0" smtClean="0">
              <a:cs typeface="Times New Roman" pitchFamily="18" charset="0"/>
            </a:endParaRPr>
          </a:p>
          <a:p>
            <a:pPr algn="l" rtl="0" eaLnBrk="1" hangingPunct="1"/>
            <a:r>
              <a:rPr lang="en-US" altLang="en-US" sz="2800" dirty="0" smtClean="0">
                <a:cs typeface="Times New Roman" pitchFamily="18" charset="0"/>
              </a:rPr>
              <a:t> By most definitions mental retardation is more accurately </a:t>
            </a:r>
            <a:r>
              <a:rPr lang="en-US" altLang="en-US" sz="2800" b="1" dirty="0" smtClean="0">
                <a:cs typeface="Times New Roman" pitchFamily="18" charset="0"/>
              </a:rPr>
              <a:t>considered a disability rather than a disease</a:t>
            </a:r>
            <a:r>
              <a:rPr lang="en-US" altLang="en-US" sz="2800" dirty="0" smtClean="0">
                <a:cs typeface="Times New Roman" pitchFamily="18" charset="0"/>
              </a:rPr>
              <a:t>. </a:t>
            </a:r>
          </a:p>
          <a:p>
            <a:pPr algn="l" rtl="0" eaLnBrk="1" hangingPunct="1">
              <a:buNone/>
            </a:pPr>
            <a:endParaRPr lang="en-US" altLang="en-US" sz="2800" dirty="0" smtClean="0">
              <a:cs typeface="Times New Roman" pitchFamily="18" charset="0"/>
            </a:endParaRPr>
          </a:p>
          <a:p>
            <a:pPr algn="l" rtl="0" eaLnBrk="1" hangingPunct="1"/>
            <a:r>
              <a:rPr lang="en-US" altLang="en-US" sz="2800" dirty="0" smtClean="0">
                <a:cs typeface="Times New Roman" pitchFamily="18" charset="0"/>
              </a:rPr>
              <a:t>Currently, there </a:t>
            </a:r>
            <a:r>
              <a:rPr lang="en-US" altLang="en-US" sz="2800" b="1" dirty="0" smtClean="0">
                <a:cs typeface="Times New Roman" pitchFamily="18" charset="0"/>
              </a:rPr>
              <a:t>is no "cure</a:t>
            </a:r>
            <a:r>
              <a:rPr lang="en-US" altLang="en-US" sz="2800" dirty="0" smtClean="0">
                <a:cs typeface="Times New Roman" pitchFamily="18" charset="0"/>
              </a:rPr>
              <a:t>" for an established disability, though with appropriate support and teaching, most individuals can learn to do many things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p:txBody>
          <a:bodyPr/>
          <a:lstStyle/>
          <a:p>
            <a:pPr algn="ctr"/>
            <a:r>
              <a:rPr lang="en-US" sz="4400" dirty="0" smtClean="0">
                <a:cs typeface="Andalus" pitchFamily="18" charset="-78"/>
              </a:rPr>
              <a:t>1. </a:t>
            </a:r>
            <a:r>
              <a:rPr lang="en-US" sz="4400" dirty="0" smtClean="0"/>
              <a:t>Mental retardation</a:t>
            </a:r>
            <a:endParaRPr lang="en-US" altLang="en-US" u="sng" dirty="0" smtClean="0">
              <a:solidFill>
                <a:srgbClr val="C00000"/>
              </a:solidFill>
              <a:cs typeface="Tahoma" pitchFamily="34" charset="0"/>
            </a:endParaRPr>
          </a:p>
        </p:txBody>
      </p:sp>
      <p:sp>
        <p:nvSpPr>
          <p:cNvPr id="19459" name="Rectangle 3"/>
          <p:cNvSpPr>
            <a:spLocks noGrp="1"/>
          </p:cNvSpPr>
          <p:nvPr>
            <p:ph sz="quarter" idx="1"/>
          </p:nvPr>
        </p:nvSpPr>
        <p:spPr>
          <a:xfrm>
            <a:off x="0" y="1447800"/>
            <a:ext cx="8964613" cy="5029200"/>
          </a:xfrm>
        </p:spPr>
        <p:txBody>
          <a:bodyPr>
            <a:normAutofit lnSpcReduction="10000"/>
          </a:bodyPr>
          <a:lstStyle/>
          <a:p>
            <a:pPr algn="ctr" rtl="0">
              <a:buNone/>
            </a:pPr>
            <a:r>
              <a:rPr lang="en-US" altLang="en-US" sz="3000" b="1" u="sng" dirty="0" smtClean="0">
                <a:cs typeface="Tahoma" pitchFamily="34" charset="0"/>
              </a:rPr>
              <a:t>* Treatment</a:t>
            </a:r>
          </a:p>
          <a:p>
            <a:pPr algn="ctr" rtl="0">
              <a:buNone/>
            </a:pPr>
            <a:endParaRPr lang="en-US" altLang="en-US" sz="3000" b="1" u="sng" dirty="0" smtClean="0">
              <a:cs typeface="Tahoma" pitchFamily="34" charset="0"/>
            </a:endParaRPr>
          </a:p>
          <a:p>
            <a:pPr algn="l" rtl="0">
              <a:buFont typeface="Arial" pitchFamily="34" charset="0"/>
              <a:buChar char="•"/>
            </a:pPr>
            <a:r>
              <a:rPr lang="en-US" altLang="en-US" sz="3200" dirty="0" smtClean="0">
                <a:cs typeface="Times New Roman" pitchFamily="18" charset="0"/>
              </a:rPr>
              <a:t>A</a:t>
            </a:r>
            <a:r>
              <a:rPr lang="en-US" altLang="en-US" sz="3200" b="1" dirty="0" smtClean="0">
                <a:cs typeface="Times New Roman" pitchFamily="18" charset="0"/>
              </a:rPr>
              <a:t> </a:t>
            </a:r>
            <a:r>
              <a:rPr lang="en-US" altLang="en-US" sz="3200" u="sng" dirty="0" smtClean="0">
                <a:cs typeface="Times New Roman" pitchFamily="18" charset="0"/>
              </a:rPr>
              <a:t>comprehensive management plan </a:t>
            </a:r>
            <a:r>
              <a:rPr lang="en-US" altLang="en-US" sz="3200" dirty="0" smtClean="0">
                <a:cs typeface="Times New Roman" pitchFamily="18" charset="0"/>
              </a:rPr>
              <a:t>for the condition from multiple disciplines is needed including:</a:t>
            </a:r>
          </a:p>
          <a:p>
            <a:pPr algn="l" rtl="0">
              <a:buFontTx/>
              <a:buChar char="-"/>
            </a:pPr>
            <a:r>
              <a:rPr lang="en-US" altLang="en-US" sz="3200" dirty="0" smtClean="0">
                <a:solidFill>
                  <a:srgbClr val="C00000"/>
                </a:solidFill>
                <a:cs typeface="Times New Roman" pitchFamily="18" charset="0"/>
              </a:rPr>
              <a:t> </a:t>
            </a:r>
            <a:r>
              <a:rPr lang="en-US" altLang="en-US" sz="2600" dirty="0" smtClean="0">
                <a:cs typeface="Times New Roman" pitchFamily="18" charset="0"/>
              </a:rPr>
              <a:t>Special educators.</a:t>
            </a:r>
          </a:p>
          <a:p>
            <a:pPr algn="l" rtl="0">
              <a:buFontTx/>
              <a:buChar char="-"/>
            </a:pPr>
            <a:r>
              <a:rPr lang="en-US" altLang="en-US" sz="2600" dirty="0" smtClean="0">
                <a:cs typeface="Times New Roman" pitchFamily="18" charset="0"/>
              </a:rPr>
              <a:t> Language therapists.</a:t>
            </a:r>
          </a:p>
          <a:p>
            <a:pPr algn="l" rtl="0">
              <a:buFontTx/>
              <a:buChar char="-"/>
            </a:pPr>
            <a:r>
              <a:rPr lang="en-US" altLang="en-US" sz="2600" dirty="0" smtClean="0">
                <a:cs typeface="Times New Roman" pitchFamily="18" charset="0"/>
              </a:rPr>
              <a:t> Behavioral therapists.</a:t>
            </a:r>
          </a:p>
          <a:p>
            <a:pPr algn="l" rtl="0">
              <a:buFontTx/>
              <a:buChar char="-"/>
            </a:pPr>
            <a:r>
              <a:rPr lang="en-US" altLang="en-US" sz="2600" dirty="0" smtClean="0">
                <a:cs typeface="Times New Roman" pitchFamily="18" charset="0"/>
              </a:rPr>
              <a:t> Occupational therapists.</a:t>
            </a:r>
          </a:p>
          <a:p>
            <a:pPr algn="l" rtl="0">
              <a:buFontTx/>
              <a:buChar char="-"/>
            </a:pPr>
            <a:r>
              <a:rPr lang="en-US" altLang="en-US" sz="2600" dirty="0" smtClean="0">
                <a:cs typeface="Times New Roman" pitchFamily="18" charset="0"/>
              </a:rPr>
              <a:t> Community services that provide social support    </a:t>
            </a:r>
          </a:p>
          <a:p>
            <a:pPr algn="l" rtl="0">
              <a:buNone/>
            </a:pPr>
            <a:r>
              <a:rPr lang="en-US" altLang="en-US" sz="2600" dirty="0" smtClean="0">
                <a:cs typeface="Times New Roman" pitchFamily="18" charset="0"/>
              </a:rPr>
              <a:t>    and respite care for families affected by MR</a:t>
            </a:r>
            <a:r>
              <a:rPr lang="en-US" altLang="en-US" sz="2600" b="1" dirty="0" smtClean="0">
                <a:cs typeface="Times New Roman" pitchFamily="18" charset="0"/>
              </a:rPr>
              <a:t>.</a:t>
            </a:r>
          </a:p>
          <a:p>
            <a:pPr algn="ctr" rtl="0">
              <a:buNone/>
            </a:pPr>
            <a:endParaRPr lang="en-US" altLang="en-US" sz="3000" b="1" dirty="0" smtClean="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991600" cy="4800600"/>
          </a:xfrm>
        </p:spPr>
        <p:txBody>
          <a:bodyPr>
            <a:normAutofit/>
          </a:bodyPr>
          <a:lstStyle/>
          <a:p>
            <a:pPr marL="624078" indent="-514350" algn="l" rtl="0">
              <a:buNone/>
            </a:pPr>
            <a:r>
              <a:rPr lang="en-US" sz="2400" dirty="0" smtClean="0"/>
              <a:t> *   </a:t>
            </a:r>
            <a:r>
              <a:rPr lang="en-US" sz="2400" b="1" dirty="0" smtClean="0"/>
              <a:t>Autism</a:t>
            </a:r>
            <a:r>
              <a:rPr lang="en-US" sz="2400" dirty="0" smtClean="0"/>
              <a:t> is a disorder that characterized by pervasive and usually severe impairment of reciprocal </a:t>
            </a:r>
            <a:r>
              <a:rPr lang="en-US" sz="2400" b="1" dirty="0" smtClean="0"/>
              <a:t>social interaction skills</a:t>
            </a:r>
            <a:r>
              <a:rPr lang="en-US" sz="2400" dirty="0" smtClean="0"/>
              <a:t>, </a:t>
            </a:r>
            <a:r>
              <a:rPr lang="en-US" sz="2400" b="1" dirty="0" smtClean="0"/>
              <a:t>communication deviance</a:t>
            </a:r>
            <a:r>
              <a:rPr lang="en-US" sz="2400" dirty="0" smtClean="0"/>
              <a:t>, and restricted stereotypical </a:t>
            </a:r>
            <a:r>
              <a:rPr lang="en-US" sz="2400" b="1" dirty="0" smtClean="0"/>
              <a:t>behavioral patterns</a:t>
            </a:r>
            <a:r>
              <a:rPr lang="en-US" sz="2400" dirty="0" smtClean="0"/>
              <a:t>.</a:t>
            </a:r>
          </a:p>
          <a:p>
            <a:pPr marL="624078" indent="-514350" algn="l" rtl="0">
              <a:buNone/>
            </a:pPr>
            <a:endParaRPr lang="en-US" sz="2400" dirty="0" smtClean="0"/>
          </a:p>
          <a:p>
            <a:pPr marL="624078" indent="-514350" algn="l" rtl="0">
              <a:buNone/>
            </a:pPr>
            <a:r>
              <a:rPr lang="en-US" sz="2400" dirty="0" smtClean="0"/>
              <a:t>*    Is almost </a:t>
            </a:r>
            <a:r>
              <a:rPr lang="en-US" sz="2400" b="1" dirty="0" smtClean="0"/>
              <a:t>five times </a:t>
            </a:r>
            <a:r>
              <a:rPr lang="en-US" sz="2400" dirty="0" smtClean="0"/>
              <a:t>more prevalent in </a:t>
            </a:r>
            <a:r>
              <a:rPr lang="en-US" sz="2400" b="1" dirty="0" smtClean="0"/>
              <a:t>boys</a:t>
            </a:r>
            <a:r>
              <a:rPr lang="en-US" sz="2400" dirty="0" smtClean="0"/>
              <a:t> than in girls, and it is usually identified by </a:t>
            </a:r>
            <a:r>
              <a:rPr lang="en-US" sz="2400" b="1" dirty="0" smtClean="0"/>
              <a:t>18 months </a:t>
            </a:r>
            <a:r>
              <a:rPr lang="en-US" sz="2400" dirty="0" smtClean="0"/>
              <a:t>and no later than </a:t>
            </a:r>
            <a:r>
              <a:rPr lang="en-US" sz="2400" b="1" dirty="0" smtClean="0"/>
              <a:t>3 years of age</a:t>
            </a:r>
            <a:r>
              <a:rPr lang="en-US" sz="2400" dirty="0" smtClean="0"/>
              <a:t>.</a:t>
            </a:r>
          </a:p>
          <a:p>
            <a:pPr marL="624078" indent="-514350" algn="l" rtl="0">
              <a:buNone/>
            </a:pPr>
            <a:r>
              <a:rPr lang="en-US" sz="2400" dirty="0" smtClean="0"/>
              <a:t> </a:t>
            </a:r>
          </a:p>
          <a:p>
            <a:pPr marL="624078" indent="-514350" algn="l" rtl="0">
              <a:buNone/>
            </a:pPr>
            <a:r>
              <a:rPr lang="en-US" sz="2400" dirty="0" smtClean="0"/>
              <a:t>*   The behaviors and difficulties experienced vary along </a:t>
            </a:r>
          </a:p>
          <a:p>
            <a:pPr marL="624078" indent="-514350" algn="l" rtl="0">
              <a:buNone/>
            </a:pPr>
            <a:r>
              <a:rPr lang="en-US" sz="2400" dirty="0" smtClean="0"/>
              <a:t>     the continuum from mild to severe.</a:t>
            </a:r>
          </a:p>
        </p:txBody>
      </p:sp>
      <p:sp>
        <p:nvSpPr>
          <p:cNvPr id="3" name="Title 2"/>
          <p:cNvSpPr>
            <a:spLocks noGrp="1"/>
          </p:cNvSpPr>
          <p:nvPr>
            <p:ph type="title"/>
          </p:nvPr>
        </p:nvSpPr>
        <p:spPr>
          <a:xfrm>
            <a:off x="457200" y="274638"/>
            <a:ext cx="8229600" cy="639762"/>
          </a:xfrm>
        </p:spPr>
        <p:txBody>
          <a:bodyPr>
            <a:normAutofit fontScale="90000"/>
          </a:bodyPr>
          <a:lstStyle/>
          <a:p>
            <a:pPr algn="ctr"/>
            <a:r>
              <a:rPr lang="en-US" dirty="0" smtClean="0"/>
              <a:t>2. Autism Spectrum Disorder/ Autistic Disorder/ or Autism </a:t>
            </a:r>
            <a:endParaRPr lang="ar-S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81328"/>
            <a:ext cx="8991600" cy="5376672"/>
          </a:xfrm>
        </p:spPr>
        <p:txBody>
          <a:bodyPr>
            <a:normAutofit/>
          </a:bodyPr>
          <a:lstStyle/>
          <a:p>
            <a:pPr marL="624078" indent="-514350" algn="l" rtl="0">
              <a:buNone/>
            </a:pPr>
            <a:r>
              <a:rPr lang="en-US" sz="2400" dirty="0" smtClean="0"/>
              <a:t>* 80% are early onset, with developmental delays starting  </a:t>
            </a:r>
          </a:p>
          <a:p>
            <a:pPr marL="624078" indent="-514350" algn="l" rtl="0">
              <a:buNone/>
            </a:pPr>
            <a:r>
              <a:rPr lang="en-US" sz="2400" dirty="0" smtClean="0"/>
              <a:t>   in infancy. The other 20% of children with autism have </a:t>
            </a:r>
          </a:p>
          <a:p>
            <a:pPr marL="624078" indent="-514350" algn="l" rtl="0">
              <a:buNone/>
            </a:pPr>
            <a:r>
              <a:rPr lang="en-US" sz="2400" dirty="0" smtClean="0"/>
              <a:t>   seemingly normal growth and development until 2 or 3  </a:t>
            </a:r>
          </a:p>
          <a:p>
            <a:pPr marL="624078" indent="-514350" algn="l" rtl="0">
              <a:buNone/>
            </a:pPr>
            <a:r>
              <a:rPr lang="en-US" sz="2400" dirty="0" smtClean="0"/>
              <a:t>   years of age, when developmental regression or loss  of </a:t>
            </a:r>
          </a:p>
          <a:p>
            <a:pPr marL="624078" indent="-514350" algn="l" rtl="0">
              <a:buNone/>
            </a:pPr>
            <a:r>
              <a:rPr lang="en-US" sz="2400" dirty="0" smtClean="0"/>
              <a:t>   abilities begins.</a:t>
            </a:r>
          </a:p>
          <a:p>
            <a:pPr marL="624078" indent="-514350" algn="l" rtl="0">
              <a:buNone/>
            </a:pPr>
            <a:endParaRPr lang="en-US" sz="2400" dirty="0" smtClean="0"/>
          </a:p>
          <a:p>
            <a:pPr marL="624078" indent="-514350" algn="l" rtl="0">
              <a:buNone/>
            </a:pPr>
            <a:r>
              <a:rPr lang="en-US" sz="2400" dirty="0" smtClean="0"/>
              <a:t>* It is estimated that 1-2% of children are diagnosed with</a:t>
            </a:r>
          </a:p>
          <a:p>
            <a:pPr marL="624078" indent="-514350" algn="l" rtl="0">
              <a:buNone/>
            </a:pPr>
            <a:r>
              <a:rPr lang="en-US" sz="2400" dirty="0" smtClean="0"/>
              <a:t>   Autism worldwide. </a:t>
            </a:r>
          </a:p>
          <a:p>
            <a:pPr marL="624078" indent="-514350" algn="l" rtl="0">
              <a:buNone/>
            </a:pPr>
            <a:endParaRPr lang="en-US" sz="2400" dirty="0" smtClean="0"/>
          </a:p>
          <a:p>
            <a:pPr marL="624078" indent="-514350" algn="l" rtl="0">
              <a:buNone/>
            </a:pPr>
            <a:r>
              <a:rPr lang="en-US" sz="2400" dirty="0" smtClean="0"/>
              <a:t>* Current research estimates that only 20% of adults with </a:t>
            </a:r>
          </a:p>
          <a:p>
            <a:pPr marL="624078" indent="-514350" algn="l" rtl="0">
              <a:buNone/>
            </a:pPr>
            <a:r>
              <a:rPr lang="en-US" sz="2400" dirty="0" smtClean="0"/>
              <a:t>   ASD achieve most independent living outcomes.</a:t>
            </a:r>
          </a:p>
          <a:p>
            <a:pPr marL="624078" indent="-514350" algn="l" rtl="0">
              <a:buNone/>
            </a:pPr>
            <a:endParaRPr lang="en-US" sz="2400" dirty="0" smtClean="0"/>
          </a:p>
        </p:txBody>
      </p:sp>
      <p:sp>
        <p:nvSpPr>
          <p:cNvPr id="2" name="Title 1"/>
          <p:cNvSpPr>
            <a:spLocks noGrp="1"/>
          </p:cNvSpPr>
          <p:nvPr>
            <p:ph type="title"/>
          </p:nvPr>
        </p:nvSpPr>
        <p:spPr>
          <a:xfrm>
            <a:off x="457200" y="274638"/>
            <a:ext cx="8229600" cy="944562"/>
          </a:xfrm>
        </p:spPr>
        <p:txBody>
          <a:bodyPr>
            <a:normAutofit fontScale="90000"/>
          </a:bodyPr>
          <a:lstStyle/>
          <a:p>
            <a:pPr algn="ctr" rtl="0"/>
            <a:r>
              <a:rPr lang="en-US" dirty="0" smtClean="0"/>
              <a:t>2. Autism Spectrum Disorder/ Autistic Disorder/ or Autism </a:t>
            </a:r>
            <a:endParaRPr lang="ar-S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219200"/>
            <a:ext cx="8991600" cy="5029200"/>
          </a:xfrm>
        </p:spPr>
        <p:txBody>
          <a:bodyPr>
            <a:normAutofit/>
          </a:bodyPr>
          <a:lstStyle/>
          <a:p>
            <a:pPr algn="ctr" rtl="0">
              <a:buNone/>
            </a:pPr>
            <a:endParaRPr lang="en-US" sz="3600" b="1" dirty="0" smtClean="0"/>
          </a:p>
          <a:p>
            <a:pPr algn="ctr" rtl="0">
              <a:buNone/>
            </a:pPr>
            <a:r>
              <a:rPr lang="en-US" sz="3600" b="1" dirty="0" smtClean="0"/>
              <a:t>* Causes/ Etiology</a:t>
            </a:r>
          </a:p>
          <a:p>
            <a:pPr algn="ctr" rtl="0">
              <a:buNone/>
            </a:pPr>
            <a:r>
              <a:rPr lang="en-US" sz="3600" b="1" dirty="0" smtClean="0"/>
              <a:t> </a:t>
            </a:r>
          </a:p>
          <a:p>
            <a:pPr algn="l" rtl="0">
              <a:buNone/>
            </a:pPr>
            <a:r>
              <a:rPr lang="en-US" altLang="en-US" b="1" dirty="0" smtClean="0">
                <a:cs typeface="Times New Roman" pitchFamily="18" charset="0"/>
              </a:rPr>
              <a:t>* No definitive cause, </a:t>
            </a:r>
            <a:r>
              <a:rPr lang="en-US" altLang="en-US" dirty="0" smtClean="0">
                <a:cs typeface="Times New Roman" pitchFamily="18" charset="0"/>
              </a:rPr>
              <a:t>but in general </a:t>
            </a:r>
            <a:r>
              <a:rPr lang="en-US" altLang="en-US" u="sng" dirty="0" smtClean="0">
                <a:cs typeface="Times New Roman" pitchFamily="18" charset="0"/>
              </a:rPr>
              <a:t>autism</a:t>
            </a:r>
            <a:r>
              <a:rPr lang="en-US" altLang="en-US" dirty="0" smtClean="0">
                <a:cs typeface="Times New Roman" pitchFamily="18" charset="0"/>
              </a:rPr>
              <a:t> might be caused by:</a:t>
            </a:r>
          </a:p>
          <a:p>
            <a:pPr algn="l" rtl="0">
              <a:buNone/>
            </a:pPr>
            <a:endParaRPr lang="en-US" altLang="en-US" dirty="0" smtClean="0">
              <a:cs typeface="Times New Roman" pitchFamily="18" charset="0"/>
            </a:endParaRPr>
          </a:p>
          <a:p>
            <a:pPr algn="l" rtl="0">
              <a:buFontTx/>
              <a:buChar char="-"/>
            </a:pPr>
            <a:r>
              <a:rPr lang="en-US" altLang="en-US" dirty="0" smtClean="0">
                <a:cs typeface="Times New Roman" pitchFamily="18" charset="0"/>
              </a:rPr>
              <a:t>Abnormalities in brain development. </a:t>
            </a:r>
          </a:p>
          <a:p>
            <a:pPr algn="l" rtl="0">
              <a:buFontTx/>
              <a:buChar char="-"/>
            </a:pPr>
            <a:r>
              <a:rPr lang="en-US" altLang="en-US" dirty="0" smtClean="0">
                <a:cs typeface="Times New Roman" pitchFamily="18" charset="0"/>
              </a:rPr>
              <a:t>Neurochemistry. </a:t>
            </a:r>
          </a:p>
          <a:p>
            <a:pPr algn="l" rtl="0">
              <a:buFontTx/>
              <a:buChar char="-"/>
            </a:pPr>
            <a:r>
              <a:rPr lang="en-US" altLang="en-US" dirty="0" smtClean="0">
                <a:cs typeface="Times New Roman" pitchFamily="18" charset="0"/>
              </a:rPr>
              <a:t>Genetic factors.</a:t>
            </a:r>
          </a:p>
          <a:p>
            <a:pPr algn="l" rtl="0">
              <a:buNone/>
            </a:pPr>
            <a:endParaRPr lang="en-US" altLang="en-US" b="1" dirty="0" smtClean="0">
              <a:cs typeface="Times New Roman" pitchFamily="18" charset="0"/>
            </a:endParaRPr>
          </a:p>
          <a:p>
            <a:pPr algn="ctr" rtl="0">
              <a:buNone/>
            </a:pPr>
            <a:endParaRPr lang="en-US" b="1" dirty="0" smtClean="0"/>
          </a:p>
        </p:txBody>
      </p:sp>
      <p:sp>
        <p:nvSpPr>
          <p:cNvPr id="3" name="Title 2"/>
          <p:cNvSpPr>
            <a:spLocks noGrp="1"/>
          </p:cNvSpPr>
          <p:nvPr>
            <p:ph type="title"/>
          </p:nvPr>
        </p:nvSpPr>
        <p:spPr>
          <a:xfrm>
            <a:off x="457200" y="274638"/>
            <a:ext cx="8229600" cy="868362"/>
          </a:xfrm>
        </p:spPr>
        <p:txBody>
          <a:bodyPr>
            <a:normAutofit fontScale="90000"/>
          </a:bodyPr>
          <a:lstStyle/>
          <a:p>
            <a:pPr algn="ctr"/>
            <a:r>
              <a:rPr lang="en-US" dirty="0" smtClean="0"/>
              <a:t>2. Autism Spectrum Disorder/ Autistic Disorder/ or Autism </a:t>
            </a:r>
            <a:endParaRPr lang="ar-S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481328"/>
            <a:ext cx="9144000" cy="5148072"/>
          </a:xfrm>
        </p:spPr>
        <p:txBody>
          <a:bodyPr>
            <a:normAutofit fontScale="77500" lnSpcReduction="20000"/>
          </a:bodyPr>
          <a:lstStyle/>
          <a:p>
            <a:pPr algn="ctr" rtl="0">
              <a:buNone/>
            </a:pPr>
            <a:endParaRPr lang="en-US" sz="3800" b="1" dirty="0" smtClean="0"/>
          </a:p>
          <a:p>
            <a:pPr algn="ctr" rtl="0">
              <a:buNone/>
            </a:pPr>
            <a:r>
              <a:rPr lang="en-US" sz="3800" b="1" dirty="0" smtClean="0"/>
              <a:t>* Symptoms/ Behaviors</a:t>
            </a:r>
          </a:p>
          <a:p>
            <a:pPr algn="ctr" rtl="0">
              <a:buFont typeface="Arial" pitchFamily="34" charset="0"/>
              <a:buChar char="•"/>
            </a:pPr>
            <a:endParaRPr lang="en-US" b="1" dirty="0" smtClean="0"/>
          </a:p>
          <a:p>
            <a:pPr algn="l" rtl="0">
              <a:buNone/>
            </a:pPr>
            <a:r>
              <a:rPr lang="en-US" dirty="0" smtClean="0"/>
              <a:t>• Not responding to own name by 1year. </a:t>
            </a:r>
          </a:p>
          <a:p>
            <a:pPr algn="l" rtl="0">
              <a:buNone/>
            </a:pPr>
            <a:r>
              <a:rPr lang="en-US" dirty="0" smtClean="0"/>
              <a:t>• Doesn’t show interest by pointing to objects or people by 14 months of age.</a:t>
            </a:r>
          </a:p>
          <a:p>
            <a:pPr algn="l" rtl="0">
              <a:buNone/>
            </a:pPr>
            <a:r>
              <a:rPr lang="en-US" dirty="0" smtClean="0"/>
              <a:t>• Doesn’t play pretend games by 18 months of age.</a:t>
            </a:r>
          </a:p>
          <a:p>
            <a:pPr algn="l" rtl="0">
              <a:buNone/>
            </a:pPr>
            <a:r>
              <a:rPr lang="en-US" dirty="0" smtClean="0"/>
              <a:t>• Avoids eye contact.</a:t>
            </a:r>
          </a:p>
          <a:p>
            <a:pPr algn="l" rtl="0">
              <a:buNone/>
            </a:pPr>
            <a:r>
              <a:rPr lang="en-US" dirty="0" smtClean="0"/>
              <a:t>• Prefers to be alone.</a:t>
            </a:r>
          </a:p>
          <a:p>
            <a:pPr algn="l" rtl="0">
              <a:buNone/>
            </a:pPr>
            <a:r>
              <a:rPr lang="en-US" dirty="0" smtClean="0"/>
              <a:t>• Delayed speech and language skills.</a:t>
            </a:r>
          </a:p>
          <a:p>
            <a:pPr algn="l" rtl="0">
              <a:buNone/>
            </a:pPr>
            <a:r>
              <a:rPr lang="en-US" dirty="0" smtClean="0"/>
              <a:t>• Obsessive interests (e.g., gets stuck on an idea).</a:t>
            </a:r>
          </a:p>
          <a:p>
            <a:pPr algn="l" rtl="0">
              <a:buNone/>
            </a:pPr>
            <a:r>
              <a:rPr lang="en-US" dirty="0" smtClean="0"/>
              <a:t>• Upset by minor changes in routine.</a:t>
            </a:r>
          </a:p>
          <a:p>
            <a:pPr algn="l" rtl="0">
              <a:buNone/>
            </a:pPr>
            <a:r>
              <a:rPr lang="en-US" dirty="0" smtClean="0"/>
              <a:t>• Repeats words or phrases over and over.</a:t>
            </a:r>
          </a:p>
          <a:p>
            <a:pPr algn="l" rtl="0">
              <a:buNone/>
            </a:pPr>
            <a:r>
              <a:rPr lang="en-US" dirty="0" smtClean="0"/>
              <a:t>• Flaps hands answers are unrelated to questions.</a:t>
            </a:r>
          </a:p>
          <a:p>
            <a:pPr algn="l" rtl="0">
              <a:buNone/>
            </a:pPr>
            <a:r>
              <a:rPr lang="en-US" dirty="0" smtClean="0"/>
              <a:t>• Unusual reactions to sounds, smells, or other sensory    </a:t>
            </a:r>
          </a:p>
          <a:p>
            <a:pPr algn="l" rtl="0">
              <a:buNone/>
            </a:pPr>
            <a:r>
              <a:rPr lang="en-US" dirty="0" smtClean="0"/>
              <a:t>                              experiences. </a:t>
            </a:r>
            <a:endParaRPr lang="ar-SA" dirty="0"/>
          </a:p>
        </p:txBody>
      </p:sp>
      <p:sp>
        <p:nvSpPr>
          <p:cNvPr id="3" name="Title 2"/>
          <p:cNvSpPr>
            <a:spLocks noGrp="1"/>
          </p:cNvSpPr>
          <p:nvPr>
            <p:ph type="title"/>
          </p:nvPr>
        </p:nvSpPr>
        <p:spPr/>
        <p:txBody>
          <a:bodyPr>
            <a:normAutofit fontScale="90000"/>
          </a:bodyPr>
          <a:lstStyle/>
          <a:p>
            <a:pPr algn="ctr"/>
            <a:r>
              <a:rPr lang="en-US" dirty="0" smtClean="0"/>
              <a:t>2. Autism Spectrum Disorder/ Autistic Disorder/ or Autism </a:t>
            </a:r>
            <a:endParaRPr lang="ar-S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639762"/>
          </a:xfrm>
        </p:spPr>
        <p:txBody>
          <a:bodyPr>
            <a:normAutofit fontScale="90000"/>
          </a:bodyPr>
          <a:lstStyle/>
          <a:p>
            <a:pPr algn="ctr" rtl="0"/>
            <a:r>
              <a:rPr lang="en-US" sz="3200" dirty="0" smtClean="0"/>
              <a:t>2. Autism Spectrum Disorder/ Autistic Disorder/ or Autism </a:t>
            </a:r>
            <a:endParaRPr lang="ar-SA" sz="3200" dirty="0"/>
          </a:p>
        </p:txBody>
      </p:sp>
      <p:sp>
        <p:nvSpPr>
          <p:cNvPr id="4" name="Content Placeholder 3"/>
          <p:cNvSpPr>
            <a:spLocks noGrp="1"/>
          </p:cNvSpPr>
          <p:nvPr>
            <p:ph idx="1"/>
          </p:nvPr>
        </p:nvSpPr>
        <p:spPr>
          <a:xfrm>
            <a:off x="0" y="1143000"/>
            <a:ext cx="8991600" cy="5715000"/>
          </a:xfrm>
        </p:spPr>
        <p:txBody>
          <a:bodyPr>
            <a:normAutofit/>
          </a:bodyPr>
          <a:lstStyle/>
          <a:p>
            <a:pPr algn="ctr" rtl="0">
              <a:buNone/>
            </a:pPr>
            <a:r>
              <a:rPr lang="en-US" sz="3200" dirty="0" smtClean="0"/>
              <a:t>*</a:t>
            </a:r>
            <a:r>
              <a:rPr lang="en-US" sz="3200" b="1" dirty="0" smtClean="0"/>
              <a:t> Treatment</a:t>
            </a:r>
          </a:p>
          <a:p>
            <a:pPr algn="l" rtl="0">
              <a:buNone/>
            </a:pPr>
            <a:r>
              <a:rPr lang="en-US" sz="2400" dirty="0" smtClean="0"/>
              <a:t>* The goals of treatment of children with autism are to reduce behavioral symptoms and to promote learning and development, particularly the acquisition of language skills.</a:t>
            </a:r>
          </a:p>
          <a:p>
            <a:pPr algn="l" rtl="0">
              <a:buNone/>
            </a:pPr>
            <a:r>
              <a:rPr lang="en-US" sz="2400" b="1" dirty="0" smtClean="0"/>
              <a:t>* Comprehensive and individualized treatment including:</a:t>
            </a:r>
          </a:p>
          <a:p>
            <a:pPr algn="l" rtl="0">
              <a:buNone/>
            </a:pPr>
            <a:endParaRPr lang="en-US" sz="2400" b="1" dirty="0" smtClean="0"/>
          </a:p>
          <a:p>
            <a:pPr algn="l" rtl="0">
              <a:buNone/>
            </a:pPr>
            <a:r>
              <a:rPr lang="en-US" sz="2400" b="1" dirty="0" smtClean="0"/>
              <a:t> </a:t>
            </a:r>
            <a:r>
              <a:rPr lang="en-US" sz="2400" dirty="0" smtClean="0"/>
              <a:t>1. Special education and language therapy.</a:t>
            </a:r>
          </a:p>
          <a:p>
            <a:pPr algn="l" rtl="0">
              <a:buNone/>
            </a:pPr>
            <a:r>
              <a:rPr lang="en-US" sz="2400" dirty="0" smtClean="0"/>
              <a:t> 2. Cognitive behavioral therapy for anxiety and agitation</a:t>
            </a:r>
            <a:r>
              <a:rPr lang="en-US" sz="2400" b="1" dirty="0" smtClean="0"/>
              <a:t>.</a:t>
            </a:r>
          </a:p>
          <a:p>
            <a:pPr algn="l" rtl="0">
              <a:buNone/>
            </a:pPr>
            <a:r>
              <a:rPr lang="en-US" sz="2400" b="1" dirty="0" smtClean="0"/>
              <a:t> </a:t>
            </a:r>
            <a:r>
              <a:rPr lang="en-US" sz="2400" dirty="0" smtClean="0"/>
              <a:t>3. Pharmacological interventions such as antipsychotic  </a:t>
            </a:r>
          </a:p>
          <a:p>
            <a:pPr algn="l" rtl="0">
              <a:buNone/>
            </a:pPr>
            <a:r>
              <a:rPr lang="en-US" sz="2400" dirty="0" smtClean="0"/>
              <a:t>     and other medications to stop aggressiveness, self-</a:t>
            </a:r>
          </a:p>
          <a:p>
            <a:pPr algn="l" rtl="0">
              <a:buNone/>
            </a:pPr>
            <a:r>
              <a:rPr lang="en-US" sz="2400" dirty="0" smtClean="0"/>
              <a:t>     injury, hyperactivity, and stereotyped behaviors.   </a:t>
            </a:r>
            <a:endParaRPr lang="ar-SA"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l" rtl="0"/>
            <a:r>
              <a:rPr lang="en-US" dirty="0" smtClean="0"/>
              <a:t>Introduction.</a:t>
            </a:r>
          </a:p>
          <a:p>
            <a:pPr algn="l" rtl="0"/>
            <a:r>
              <a:rPr lang="en-US" dirty="0" smtClean="0"/>
              <a:t>Mental Retardation/ Intellectual disabilities.</a:t>
            </a:r>
          </a:p>
          <a:p>
            <a:pPr algn="l" rtl="0"/>
            <a:r>
              <a:rPr lang="en-US" dirty="0" smtClean="0"/>
              <a:t>Autism Disorder.</a:t>
            </a:r>
          </a:p>
          <a:p>
            <a:pPr algn="l" rtl="0"/>
            <a:r>
              <a:rPr lang="en-US" dirty="0" smtClean="0"/>
              <a:t>Conduct Disorder.</a:t>
            </a:r>
          </a:p>
          <a:p>
            <a:pPr algn="l" rtl="0"/>
            <a:r>
              <a:rPr lang="en-US" dirty="0" smtClean="0"/>
              <a:t>Separation Disorder.</a:t>
            </a:r>
          </a:p>
          <a:p>
            <a:pPr algn="l" rtl="0"/>
            <a:r>
              <a:rPr lang="en-US" dirty="0" smtClean="0"/>
              <a:t>ADHD.</a:t>
            </a:r>
          </a:p>
          <a:p>
            <a:pPr algn="l" rtl="0"/>
            <a:endParaRPr lang="en-US" dirty="0" smtClean="0"/>
          </a:p>
          <a:p>
            <a:pPr algn="l" rtl="0"/>
            <a:endParaRPr lang="en-US" dirty="0" smtClean="0"/>
          </a:p>
          <a:p>
            <a:pPr algn="l" rtl="0">
              <a:buNone/>
            </a:pPr>
            <a:endParaRPr lang="en-US" dirty="0" smtClean="0"/>
          </a:p>
          <a:p>
            <a:pPr algn="l" rtl="0"/>
            <a:endParaRPr lang="en-US" dirty="0" smtClean="0"/>
          </a:p>
          <a:p>
            <a:pPr algn="l" rtl="0"/>
            <a:endParaRPr lang="ar-SA" dirty="0"/>
          </a:p>
        </p:txBody>
      </p:sp>
      <p:sp>
        <p:nvSpPr>
          <p:cNvPr id="2" name="Title 1"/>
          <p:cNvSpPr>
            <a:spLocks noGrp="1"/>
          </p:cNvSpPr>
          <p:nvPr>
            <p:ph type="title"/>
          </p:nvPr>
        </p:nvSpPr>
        <p:spPr/>
        <p:txBody>
          <a:bodyPr/>
          <a:lstStyle/>
          <a:p>
            <a:pPr algn="ctr" rtl="0"/>
            <a:r>
              <a:rPr lang="en-US" dirty="0" smtClean="0"/>
              <a:t>Outline</a:t>
            </a:r>
            <a:endParaRPr lang="ar-S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143000"/>
            <a:ext cx="9144000" cy="5410200"/>
          </a:xfrm>
        </p:spPr>
        <p:txBody>
          <a:bodyPr>
            <a:normAutofit lnSpcReduction="10000"/>
          </a:bodyPr>
          <a:lstStyle/>
          <a:p>
            <a:pPr algn="l" rtl="0">
              <a:buFont typeface="Arial" pitchFamily="34" charset="0"/>
              <a:buChar char="•"/>
            </a:pPr>
            <a:r>
              <a:rPr lang="en-US" sz="2400" b="1" dirty="0" smtClean="0"/>
              <a:t>Conduct disorder: </a:t>
            </a:r>
            <a:r>
              <a:rPr lang="en-US" sz="2400" dirty="0" smtClean="0"/>
              <a:t>is characterized by persistent behavior that violates societal norms, rules, laws, and the rights of others.</a:t>
            </a:r>
          </a:p>
          <a:p>
            <a:pPr algn="l" rtl="0">
              <a:buFont typeface="Arial" pitchFamily="34" charset="0"/>
              <a:buChar char="•"/>
            </a:pPr>
            <a:endParaRPr lang="en-US" sz="2400" dirty="0" smtClean="0"/>
          </a:p>
          <a:p>
            <a:pPr algn="l" rtl="0">
              <a:buFont typeface="Arial" pitchFamily="34" charset="0"/>
              <a:buChar char="•"/>
            </a:pPr>
            <a:r>
              <a:rPr lang="en-US" sz="2400" dirty="0" smtClean="0"/>
              <a:t>These children and adolescents have significantly  impaired abilities to function in social, academic,  or occupational areas.</a:t>
            </a:r>
          </a:p>
          <a:p>
            <a:pPr algn="l" rtl="0">
              <a:buFont typeface="Arial" pitchFamily="34" charset="0"/>
              <a:buChar char="•"/>
            </a:pPr>
            <a:endParaRPr lang="en-US" sz="2400" dirty="0" smtClean="0"/>
          </a:p>
          <a:p>
            <a:pPr algn="l" rtl="0">
              <a:buFont typeface="Arial" pitchFamily="34" charset="0"/>
              <a:buChar char="•"/>
            </a:pPr>
            <a:r>
              <a:rPr lang="en-US" sz="2400" dirty="0" smtClean="0"/>
              <a:t>About 8% of children and adolescents have conduct disorder. </a:t>
            </a:r>
          </a:p>
          <a:p>
            <a:pPr algn="l" rtl="0">
              <a:buFont typeface="Arial" pitchFamily="34" charset="0"/>
              <a:buChar char="•"/>
            </a:pPr>
            <a:endParaRPr lang="en-US" sz="2400" dirty="0" smtClean="0"/>
          </a:p>
          <a:p>
            <a:pPr algn="l" rtl="0">
              <a:buFont typeface="Arial" pitchFamily="34" charset="0"/>
              <a:buChar char="•"/>
            </a:pPr>
            <a:r>
              <a:rPr lang="en-US" sz="2400" dirty="0" smtClean="0"/>
              <a:t>Onset of conduct disorder behaviors before age 10 occurs primarily in boys; onset after age 10 occurs in girls and boys. </a:t>
            </a:r>
          </a:p>
          <a:p>
            <a:pPr algn="l" rtl="0">
              <a:buFont typeface="Arial" pitchFamily="34" charset="0"/>
              <a:buChar char="•"/>
            </a:pPr>
            <a:endParaRPr lang="en-US" sz="2400" dirty="0" smtClean="0"/>
          </a:p>
          <a:p>
            <a:pPr algn="l" rtl="0">
              <a:buFont typeface="Arial" pitchFamily="34" charset="0"/>
              <a:buChar char="•"/>
            </a:pPr>
            <a:endParaRPr lang="en-US" sz="2800" dirty="0" smtClean="0"/>
          </a:p>
          <a:p>
            <a:pPr algn="l" rtl="0"/>
            <a:endParaRPr lang="en-US" dirty="0" smtClean="0"/>
          </a:p>
          <a:p>
            <a:pPr algn="l" rtl="0"/>
            <a:endParaRPr lang="ar-SA" dirty="0"/>
          </a:p>
        </p:txBody>
      </p:sp>
      <p:sp>
        <p:nvSpPr>
          <p:cNvPr id="3" name="Title 2"/>
          <p:cNvSpPr>
            <a:spLocks noGrp="1"/>
          </p:cNvSpPr>
          <p:nvPr>
            <p:ph type="title"/>
          </p:nvPr>
        </p:nvSpPr>
        <p:spPr>
          <a:xfrm>
            <a:off x="457200" y="274638"/>
            <a:ext cx="8229600" cy="792162"/>
          </a:xfrm>
        </p:spPr>
        <p:txBody>
          <a:bodyPr>
            <a:normAutofit/>
          </a:bodyPr>
          <a:lstStyle/>
          <a:p>
            <a:pPr algn="ctr"/>
            <a:r>
              <a:rPr lang="en-US" dirty="0" smtClean="0"/>
              <a:t>3. Conduct disorder </a:t>
            </a:r>
            <a:endParaRPr lang="ar-SA"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219200"/>
            <a:ext cx="9144000" cy="5410200"/>
          </a:xfrm>
        </p:spPr>
        <p:txBody>
          <a:bodyPr>
            <a:normAutofit/>
          </a:bodyPr>
          <a:lstStyle/>
          <a:p>
            <a:pPr algn="ctr" rtl="0">
              <a:buFont typeface="Arial" pitchFamily="34" charset="0"/>
              <a:buChar char="•"/>
            </a:pPr>
            <a:r>
              <a:rPr lang="en-US" sz="2800" b="1" dirty="0" smtClean="0"/>
              <a:t>Symptoms </a:t>
            </a:r>
          </a:p>
          <a:p>
            <a:pPr algn="l" rtl="0">
              <a:buFont typeface="Arial" pitchFamily="34" charset="0"/>
              <a:buChar char="•"/>
            </a:pPr>
            <a:r>
              <a:rPr lang="en-US" sz="2400" dirty="0" smtClean="0"/>
              <a:t>Behaviors associated with conduct disorders fall into categories of </a:t>
            </a:r>
            <a:r>
              <a:rPr lang="en-US" sz="2400" b="1" dirty="0" smtClean="0"/>
              <a:t>aggression, destruction, deceit/theft, and  rule violation</a:t>
            </a:r>
            <a:r>
              <a:rPr lang="en-US" sz="2400" dirty="0" smtClean="0"/>
              <a:t>, but they can vary in intensity. They are often described as </a:t>
            </a:r>
            <a:r>
              <a:rPr lang="en-US" sz="2400" b="1" dirty="0" smtClean="0"/>
              <a:t>mild, moderate, or severe.</a:t>
            </a:r>
          </a:p>
          <a:p>
            <a:pPr algn="l" rtl="0">
              <a:buFont typeface="Arial" pitchFamily="34" charset="0"/>
              <a:buChar char="•"/>
            </a:pPr>
            <a:endParaRPr lang="en-US" sz="2400" dirty="0" smtClean="0"/>
          </a:p>
          <a:p>
            <a:pPr algn="l" rtl="0">
              <a:buFont typeface="Arial" pitchFamily="34" charset="0"/>
              <a:buChar char="•"/>
            </a:pPr>
            <a:r>
              <a:rPr lang="en-US" sz="2400" dirty="0" smtClean="0"/>
              <a:t>Children with conduct disorder often exhibit </a:t>
            </a:r>
            <a:r>
              <a:rPr lang="en-US" sz="2400" b="1" dirty="0" smtClean="0"/>
              <a:t>callous and  unemotional traits</a:t>
            </a:r>
            <a:r>
              <a:rPr lang="en-US" sz="2400" dirty="0" smtClean="0"/>
              <a:t>, similar to those seen in adults with antisocial personality disorder.</a:t>
            </a:r>
          </a:p>
          <a:p>
            <a:pPr algn="l" rtl="0">
              <a:buFont typeface="Arial" pitchFamily="34" charset="0"/>
              <a:buChar char="•"/>
            </a:pPr>
            <a:endParaRPr lang="en-US" sz="2400" dirty="0" smtClean="0"/>
          </a:p>
          <a:p>
            <a:pPr algn="l" rtl="0">
              <a:buFont typeface="Arial" pitchFamily="34" charset="0"/>
              <a:buChar char="•"/>
            </a:pPr>
            <a:r>
              <a:rPr lang="en-US" sz="2400" dirty="0" smtClean="0"/>
              <a:t>30% to 50% of these children are diagnosed with antisocial personality disorder as adults.</a:t>
            </a:r>
          </a:p>
          <a:p>
            <a:pPr algn="l" rtl="0">
              <a:buFont typeface="Arial" pitchFamily="34" charset="0"/>
              <a:buChar char="•"/>
            </a:pPr>
            <a:endParaRPr lang="en-US" sz="2400" dirty="0" smtClean="0"/>
          </a:p>
          <a:p>
            <a:pPr algn="l" rtl="0">
              <a:buNone/>
            </a:pPr>
            <a:endParaRPr lang="ar-SA" dirty="0"/>
          </a:p>
        </p:txBody>
      </p:sp>
      <p:sp>
        <p:nvSpPr>
          <p:cNvPr id="3" name="Title 2"/>
          <p:cNvSpPr>
            <a:spLocks noGrp="1"/>
          </p:cNvSpPr>
          <p:nvPr>
            <p:ph type="title"/>
          </p:nvPr>
        </p:nvSpPr>
        <p:spPr>
          <a:xfrm>
            <a:off x="457200" y="274638"/>
            <a:ext cx="8229600" cy="868362"/>
          </a:xfrm>
        </p:spPr>
        <p:txBody>
          <a:bodyPr>
            <a:normAutofit/>
          </a:bodyPr>
          <a:lstStyle/>
          <a:p>
            <a:pPr algn="ctr" rtl="0"/>
            <a:r>
              <a:rPr lang="en-US" sz="3200" dirty="0" smtClean="0"/>
              <a:t>3. Conduct disorder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914400"/>
            <a:ext cx="8763000" cy="5562600"/>
          </a:xfrm>
        </p:spPr>
        <p:txBody>
          <a:bodyPr>
            <a:normAutofit/>
          </a:bodyPr>
          <a:lstStyle/>
          <a:p>
            <a:pPr algn="ctr" rtl="0">
              <a:buNone/>
            </a:pPr>
            <a:r>
              <a:rPr lang="en-US" sz="2800" b="1" dirty="0" smtClean="0"/>
              <a:t>* Symptoms </a:t>
            </a:r>
          </a:p>
          <a:p>
            <a:pPr algn="l" rtl="0">
              <a:buNone/>
            </a:pPr>
            <a:endParaRPr lang="en-US" sz="2400" dirty="0" smtClean="0"/>
          </a:p>
          <a:p>
            <a:pPr algn="l" rtl="0">
              <a:buFont typeface="Arial" pitchFamily="34" charset="0"/>
              <a:buChar char="•"/>
            </a:pPr>
            <a:r>
              <a:rPr lang="en-US" sz="2400" dirty="0" smtClean="0"/>
              <a:t>Children with conduct disorder have little empathy for others, do not feel “bad” or guilty or show remorse for their  behavior, have shallow or superficial emotions, unconcerned about poor performance at school or home, have low self-esteem, poor  frustration tolerance, and temper outbursts.</a:t>
            </a:r>
          </a:p>
          <a:p>
            <a:pPr algn="l" rtl="0">
              <a:buFont typeface="Arial" pitchFamily="34" charset="0"/>
              <a:buChar char="•"/>
            </a:pPr>
            <a:endParaRPr lang="en-US" sz="2400" dirty="0" smtClean="0"/>
          </a:p>
          <a:p>
            <a:pPr algn="l" rtl="0">
              <a:buFont typeface="Arial" pitchFamily="34" charset="0"/>
              <a:buChar char="•"/>
            </a:pPr>
            <a:r>
              <a:rPr lang="en-US" sz="2400" dirty="0" smtClean="0"/>
              <a:t>Conduct disorder is frequently associated with early onset of sexual behavior, drinking, smoking, use of illegal substances, and other reckless or risky behaviors.</a:t>
            </a:r>
          </a:p>
          <a:p>
            <a:pPr algn="l" rtl="0">
              <a:buFontTx/>
              <a:buChar char="-"/>
            </a:pPr>
            <a:endParaRPr lang="en-US" dirty="0" smtClean="0"/>
          </a:p>
        </p:txBody>
      </p:sp>
      <p:sp>
        <p:nvSpPr>
          <p:cNvPr id="3" name="Title 2"/>
          <p:cNvSpPr>
            <a:spLocks noGrp="1"/>
          </p:cNvSpPr>
          <p:nvPr>
            <p:ph type="title"/>
          </p:nvPr>
        </p:nvSpPr>
        <p:spPr>
          <a:xfrm>
            <a:off x="457200" y="274638"/>
            <a:ext cx="8229600" cy="868362"/>
          </a:xfrm>
        </p:spPr>
        <p:txBody>
          <a:bodyPr>
            <a:normAutofit/>
          </a:bodyPr>
          <a:lstStyle/>
          <a:p>
            <a:pPr algn="ctr"/>
            <a:r>
              <a:rPr lang="en-US" dirty="0" smtClean="0"/>
              <a:t>3. Conduct disorder </a:t>
            </a:r>
            <a:endParaRPr lang="ar-SA"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838200"/>
            <a:ext cx="8686800" cy="5562600"/>
          </a:xfrm>
        </p:spPr>
        <p:txBody>
          <a:bodyPr>
            <a:normAutofit/>
          </a:bodyPr>
          <a:lstStyle/>
          <a:p>
            <a:pPr algn="ctr" rtl="0">
              <a:buNone/>
            </a:pPr>
            <a:r>
              <a:rPr lang="en-US" sz="2800" b="1" dirty="0" smtClean="0"/>
              <a:t>* Causes/ Etiology </a:t>
            </a:r>
          </a:p>
          <a:p>
            <a:pPr algn="ctr" rtl="0">
              <a:buNone/>
            </a:pPr>
            <a:endParaRPr lang="en-US" sz="2800" b="1" dirty="0" smtClean="0"/>
          </a:p>
          <a:p>
            <a:pPr marL="624078" indent="-514350" algn="l" rtl="0">
              <a:buAutoNum type="arabicPeriod"/>
            </a:pPr>
            <a:r>
              <a:rPr lang="en-US" sz="2800" dirty="0" smtClean="0"/>
              <a:t>Genetic  vulnerability/ no specific gene. </a:t>
            </a:r>
          </a:p>
          <a:p>
            <a:pPr marL="624078" indent="-514350" algn="l" rtl="0">
              <a:buAutoNum type="arabicPeriod"/>
            </a:pPr>
            <a:r>
              <a:rPr lang="en-US" sz="2800" dirty="0" smtClean="0"/>
              <a:t>Environmental adversity.</a:t>
            </a:r>
          </a:p>
          <a:p>
            <a:pPr marL="624078" indent="-514350" algn="l" rtl="0">
              <a:buAutoNum type="arabicPeriod"/>
            </a:pPr>
            <a:r>
              <a:rPr lang="en-US" sz="2800" dirty="0" smtClean="0"/>
              <a:t>Another factors such as poor coping.</a:t>
            </a:r>
          </a:p>
          <a:p>
            <a:pPr marL="624078" indent="-514350" algn="l" rtl="0">
              <a:buAutoNum type="arabicPeriod"/>
            </a:pPr>
            <a:endParaRPr lang="en-US" sz="2800" b="1" dirty="0" smtClean="0"/>
          </a:p>
        </p:txBody>
      </p:sp>
      <p:sp>
        <p:nvSpPr>
          <p:cNvPr id="3" name="Title 2"/>
          <p:cNvSpPr>
            <a:spLocks noGrp="1"/>
          </p:cNvSpPr>
          <p:nvPr>
            <p:ph type="title"/>
          </p:nvPr>
        </p:nvSpPr>
        <p:spPr>
          <a:xfrm>
            <a:off x="381000" y="0"/>
            <a:ext cx="8229600" cy="715962"/>
          </a:xfrm>
        </p:spPr>
        <p:txBody>
          <a:bodyPr>
            <a:normAutofit fontScale="90000"/>
          </a:bodyPr>
          <a:lstStyle/>
          <a:p>
            <a:pPr algn="ctr"/>
            <a:r>
              <a:rPr lang="en-US" dirty="0" smtClean="0"/>
              <a:t>3. Conduct disorder </a:t>
            </a:r>
            <a:endParaRPr lang="ar-SA"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15962"/>
          </a:xfrm>
        </p:spPr>
        <p:txBody>
          <a:bodyPr>
            <a:normAutofit/>
          </a:bodyPr>
          <a:lstStyle/>
          <a:p>
            <a:pPr algn="ctr" rtl="0"/>
            <a:r>
              <a:rPr lang="en-US" sz="3200" dirty="0" smtClean="0"/>
              <a:t>3. Conduct disorder </a:t>
            </a:r>
            <a:endParaRPr lang="ar-SA" sz="3200" dirty="0"/>
          </a:p>
        </p:txBody>
      </p:sp>
      <p:sp>
        <p:nvSpPr>
          <p:cNvPr id="4" name="Content Placeholder 3"/>
          <p:cNvSpPr>
            <a:spLocks noGrp="1"/>
          </p:cNvSpPr>
          <p:nvPr>
            <p:ph idx="1"/>
          </p:nvPr>
        </p:nvSpPr>
        <p:spPr>
          <a:xfrm>
            <a:off x="152400" y="1066800"/>
            <a:ext cx="8839200" cy="5562600"/>
          </a:xfrm>
        </p:spPr>
        <p:txBody>
          <a:bodyPr>
            <a:normAutofit fontScale="92500" lnSpcReduction="20000"/>
          </a:bodyPr>
          <a:lstStyle/>
          <a:p>
            <a:pPr algn="ctr" rtl="0">
              <a:buNone/>
            </a:pPr>
            <a:r>
              <a:rPr lang="en-US" sz="2800" b="1" dirty="0" smtClean="0"/>
              <a:t>* Treatment</a:t>
            </a:r>
          </a:p>
          <a:p>
            <a:pPr algn="l" rtl="0">
              <a:buFontTx/>
              <a:buChar char="-"/>
            </a:pPr>
            <a:r>
              <a:rPr lang="en-US" sz="2400" dirty="0" smtClean="0"/>
              <a:t>Many treatments have been used for conduct disorder with only modest effectiveness. </a:t>
            </a:r>
          </a:p>
          <a:p>
            <a:pPr algn="l" rtl="0">
              <a:buFontTx/>
              <a:buChar char="-"/>
            </a:pPr>
            <a:endParaRPr lang="en-US" sz="2400" dirty="0" smtClean="0"/>
          </a:p>
          <a:p>
            <a:pPr algn="l" rtl="0">
              <a:buFontTx/>
              <a:buChar char="-"/>
            </a:pPr>
            <a:r>
              <a:rPr lang="en-US" sz="2400" dirty="0" smtClean="0"/>
              <a:t>Early intervention is more effective, and prevention is more effective than treatment.</a:t>
            </a:r>
          </a:p>
          <a:p>
            <a:pPr algn="l" rtl="0">
              <a:buFontTx/>
              <a:buChar char="-"/>
            </a:pPr>
            <a:endParaRPr lang="en-US" sz="2400" dirty="0" smtClean="0"/>
          </a:p>
          <a:p>
            <a:pPr algn="l" rtl="0">
              <a:buFontTx/>
              <a:buChar char="-"/>
            </a:pPr>
            <a:r>
              <a:rPr lang="en-US" sz="2400" dirty="0" smtClean="0"/>
              <a:t>No one treatment is suitable for all ages. </a:t>
            </a:r>
          </a:p>
          <a:p>
            <a:pPr algn="l" rtl="0">
              <a:buFontTx/>
              <a:buChar char="-"/>
            </a:pPr>
            <a:endParaRPr lang="en-US" sz="2400" dirty="0" smtClean="0"/>
          </a:p>
          <a:p>
            <a:pPr algn="l" rtl="0">
              <a:buFontTx/>
              <a:buChar char="-"/>
            </a:pPr>
            <a:r>
              <a:rPr lang="en-US" sz="2400" dirty="0" smtClean="0"/>
              <a:t>Preschool programs, such as parental education and stimulation for the child.</a:t>
            </a:r>
          </a:p>
          <a:p>
            <a:pPr algn="l" rtl="0">
              <a:buFontTx/>
              <a:buChar char="-"/>
            </a:pPr>
            <a:endParaRPr lang="en-US" sz="2400" dirty="0" smtClean="0"/>
          </a:p>
          <a:p>
            <a:pPr algn="l" rtl="0">
              <a:buFontTx/>
              <a:buChar char="-"/>
            </a:pPr>
            <a:r>
              <a:rPr lang="en-US" sz="2400" dirty="0" smtClean="0"/>
              <a:t>For  school-aged, techniques such parenting education,  social  skills are suitable. </a:t>
            </a:r>
          </a:p>
          <a:p>
            <a:pPr algn="l" rtl="0">
              <a:buFontTx/>
              <a:buChar char="-"/>
            </a:pPr>
            <a:endParaRPr lang="en-US" sz="2400" dirty="0" smtClean="0"/>
          </a:p>
          <a:p>
            <a:pPr algn="l" rtl="0">
              <a:buFontTx/>
              <a:buChar char="-"/>
            </a:pPr>
            <a:r>
              <a:rPr lang="en-US" sz="2400" dirty="0" smtClean="0"/>
              <a:t>Adolescents rely less on their parents and more on peers, so  treatment for this age group includes individual therapy.</a:t>
            </a:r>
            <a:endParaRPr lang="ar-SA"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90600"/>
            <a:ext cx="9144000" cy="5562600"/>
          </a:xfrm>
        </p:spPr>
        <p:txBody>
          <a:bodyPr>
            <a:normAutofit/>
          </a:bodyPr>
          <a:lstStyle/>
          <a:p>
            <a:pPr algn="l" rtl="0">
              <a:buFont typeface="Arial" pitchFamily="34" charset="0"/>
              <a:buChar char="•"/>
            </a:pPr>
            <a:r>
              <a:rPr lang="en-US" sz="2400" b="1" dirty="0" smtClean="0"/>
              <a:t>Separation anxiety disorder: </a:t>
            </a:r>
            <a:r>
              <a:rPr lang="en-US" sz="2400" dirty="0" smtClean="0"/>
              <a:t>is excessive anxiety concerning separation from home or from persons, parents, or caregivers to whom the client is attached.</a:t>
            </a:r>
          </a:p>
          <a:p>
            <a:pPr algn="ctr" rtl="0">
              <a:buNone/>
            </a:pPr>
            <a:endParaRPr lang="en-US" sz="2400" b="1" dirty="0" smtClean="0"/>
          </a:p>
          <a:p>
            <a:pPr algn="ctr" rtl="0">
              <a:buNone/>
            </a:pPr>
            <a:r>
              <a:rPr lang="en-US" sz="2800" b="1" dirty="0" smtClean="0"/>
              <a:t>* Symptoms</a:t>
            </a:r>
          </a:p>
          <a:p>
            <a:pPr algn="ctr" rtl="0">
              <a:buFont typeface="Arial" pitchFamily="34" charset="0"/>
              <a:buChar char="•"/>
            </a:pPr>
            <a:endParaRPr lang="en-US" sz="2400" b="1" dirty="0" smtClean="0"/>
          </a:p>
          <a:p>
            <a:pPr algn="l" rtl="0">
              <a:buNone/>
              <a:defRPr/>
            </a:pPr>
            <a:r>
              <a:rPr lang="en-US" sz="2400" dirty="0" smtClean="0"/>
              <a:t>- Crying or whining.</a:t>
            </a:r>
          </a:p>
          <a:p>
            <a:pPr algn="l" rtl="0">
              <a:buNone/>
              <a:defRPr/>
            </a:pPr>
            <a:r>
              <a:rPr lang="en-US" sz="2400" dirty="0" smtClean="0"/>
              <a:t>- holding hand or leg, wanting to be held, hiding behind parent.</a:t>
            </a:r>
          </a:p>
          <a:p>
            <a:pPr algn="l" rtl="0">
              <a:buNone/>
              <a:defRPr/>
            </a:pPr>
            <a:r>
              <a:rPr lang="en-US" sz="2400" dirty="0" smtClean="0"/>
              <a:t>- Shyness.</a:t>
            </a:r>
          </a:p>
          <a:p>
            <a:pPr algn="l" rtl="0">
              <a:buNone/>
              <a:defRPr/>
            </a:pPr>
            <a:r>
              <a:rPr lang="en-US" sz="2400" dirty="0" smtClean="0"/>
              <a:t>- Silence (instead of constant talking or babbling).</a:t>
            </a:r>
          </a:p>
          <a:p>
            <a:pPr algn="l" rtl="0">
              <a:buNone/>
              <a:defRPr/>
            </a:pPr>
            <a:r>
              <a:rPr lang="en-US" sz="2400" dirty="0" smtClean="0"/>
              <a:t>- Unwillingness to interact with others, even if they are familiar people.</a:t>
            </a:r>
          </a:p>
          <a:p>
            <a:pPr algn="l" rtl="0">
              <a:buNone/>
            </a:pPr>
            <a:endParaRPr lang="en-US" sz="2400" b="1" dirty="0" smtClean="0"/>
          </a:p>
        </p:txBody>
      </p:sp>
      <p:sp>
        <p:nvSpPr>
          <p:cNvPr id="3" name="Title 2"/>
          <p:cNvSpPr>
            <a:spLocks noGrp="1"/>
          </p:cNvSpPr>
          <p:nvPr>
            <p:ph type="title"/>
          </p:nvPr>
        </p:nvSpPr>
        <p:spPr>
          <a:xfrm>
            <a:off x="457200" y="274638"/>
            <a:ext cx="8229600" cy="792162"/>
          </a:xfrm>
        </p:spPr>
        <p:txBody>
          <a:bodyPr>
            <a:normAutofit fontScale="90000"/>
          </a:bodyPr>
          <a:lstStyle/>
          <a:p>
            <a:pPr algn="ctr"/>
            <a:r>
              <a:rPr lang="en-US" sz="4000" dirty="0" smtClean="0"/>
              <a:t>4. Separation Anxiety </a:t>
            </a:r>
            <a:r>
              <a:rPr lang="en-US" sz="5400" dirty="0" smtClean="0"/>
              <a:t/>
            </a:r>
            <a:br>
              <a:rPr lang="en-US" sz="5400" dirty="0" smtClean="0"/>
            </a:br>
            <a:endParaRPr lang="ar-SA"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219200"/>
            <a:ext cx="8915400" cy="5105400"/>
          </a:xfrm>
        </p:spPr>
        <p:txBody>
          <a:bodyPr>
            <a:normAutofit/>
          </a:bodyPr>
          <a:lstStyle/>
          <a:p>
            <a:pPr algn="ctr" rtl="0">
              <a:buNone/>
            </a:pPr>
            <a:r>
              <a:rPr lang="en-US" sz="2800" b="1" dirty="0" smtClean="0"/>
              <a:t>* Situations/ causes/ Etiology </a:t>
            </a:r>
          </a:p>
          <a:p>
            <a:pPr algn="ctr" rtl="0">
              <a:buNone/>
            </a:pPr>
            <a:endParaRPr lang="en-US" sz="2600" dirty="0" smtClean="0"/>
          </a:p>
          <a:p>
            <a:pPr algn="l" rtl="0">
              <a:buNone/>
            </a:pPr>
            <a:r>
              <a:rPr lang="en-US" altLang="en-US" sz="2400" dirty="0" smtClean="0">
                <a:cs typeface="Times New Roman" pitchFamily="18" charset="0"/>
              </a:rPr>
              <a:t>- New child care setting or teacher.</a:t>
            </a:r>
          </a:p>
          <a:p>
            <a:pPr algn="l" rtl="0">
              <a:buNone/>
            </a:pPr>
            <a:r>
              <a:rPr lang="en-US" altLang="en-US" sz="2400" dirty="0" smtClean="0">
                <a:cs typeface="Times New Roman" pitchFamily="18" charset="0"/>
              </a:rPr>
              <a:t>- New brother or sister.</a:t>
            </a:r>
          </a:p>
          <a:p>
            <a:pPr algn="l" rtl="0">
              <a:buNone/>
            </a:pPr>
            <a:r>
              <a:rPr lang="en-US" altLang="en-US" sz="2400" dirty="0" smtClean="0">
                <a:cs typeface="Times New Roman" pitchFamily="18" charset="0"/>
              </a:rPr>
              <a:t>- Moving to a new home.</a:t>
            </a:r>
          </a:p>
          <a:p>
            <a:pPr algn="l" rtl="0">
              <a:buNone/>
            </a:pPr>
            <a:r>
              <a:rPr lang="en-US" altLang="en-US" sz="2400" dirty="0" smtClean="0">
                <a:cs typeface="Times New Roman" pitchFamily="18" charset="0"/>
              </a:rPr>
              <a:t>- Tension at home (such as a divorce, death, or serious illness).</a:t>
            </a:r>
          </a:p>
          <a:p>
            <a:pPr algn="l" rtl="0">
              <a:buNone/>
            </a:pPr>
            <a:r>
              <a:rPr lang="en-US" altLang="en-US" sz="2400" dirty="0" smtClean="0">
                <a:cs typeface="Times New Roman" pitchFamily="18" charset="0"/>
              </a:rPr>
              <a:t>- A parents service in the military.</a:t>
            </a:r>
          </a:p>
          <a:p>
            <a:pPr algn="ctr" rtl="0">
              <a:buFont typeface="Arial" pitchFamily="34" charset="0"/>
              <a:buChar char="•"/>
            </a:pPr>
            <a:endParaRPr lang="en-US" sz="2800" b="1" dirty="0" smtClean="0"/>
          </a:p>
        </p:txBody>
      </p:sp>
      <p:sp>
        <p:nvSpPr>
          <p:cNvPr id="3" name="Title 2"/>
          <p:cNvSpPr>
            <a:spLocks noGrp="1"/>
          </p:cNvSpPr>
          <p:nvPr>
            <p:ph type="title"/>
          </p:nvPr>
        </p:nvSpPr>
        <p:spPr>
          <a:xfrm>
            <a:off x="457200" y="274638"/>
            <a:ext cx="8229600" cy="563562"/>
          </a:xfrm>
        </p:spPr>
        <p:txBody>
          <a:bodyPr>
            <a:noAutofit/>
          </a:bodyPr>
          <a:lstStyle/>
          <a:p>
            <a:pPr algn="ctr"/>
            <a:r>
              <a:rPr lang="en-US" sz="3200" dirty="0" smtClean="0"/>
              <a:t>4. Separation Anxiety</a:t>
            </a:r>
            <a:endParaRPr lang="ar-SA" sz="32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066800"/>
            <a:ext cx="8763000" cy="5562600"/>
          </a:xfrm>
        </p:spPr>
        <p:txBody>
          <a:bodyPr>
            <a:noAutofit/>
          </a:bodyPr>
          <a:lstStyle/>
          <a:p>
            <a:pPr algn="ctr" rtl="0">
              <a:buNone/>
            </a:pPr>
            <a:r>
              <a:rPr lang="en-US" sz="2400" b="1" dirty="0" smtClean="0"/>
              <a:t>* Treatment </a:t>
            </a:r>
          </a:p>
          <a:p>
            <a:pPr algn="l" rtl="0">
              <a:defRPr/>
            </a:pPr>
            <a:r>
              <a:rPr lang="en-US" sz="2400" dirty="0" smtClean="0"/>
              <a:t>Addressing physical symptoms.</a:t>
            </a:r>
          </a:p>
          <a:p>
            <a:pPr algn="l" rtl="0">
              <a:buNone/>
              <a:defRPr/>
            </a:pPr>
            <a:endParaRPr lang="en-US" sz="2400" dirty="0" smtClean="0"/>
          </a:p>
          <a:p>
            <a:pPr algn="l" rtl="0">
              <a:defRPr/>
            </a:pPr>
            <a:r>
              <a:rPr lang="en-US" sz="2400" dirty="0" smtClean="0"/>
              <a:t>Identifying anxious thoughts.</a:t>
            </a:r>
          </a:p>
          <a:p>
            <a:pPr algn="l" rtl="0">
              <a:defRPr/>
            </a:pPr>
            <a:endParaRPr lang="en-US" sz="2400" dirty="0" smtClean="0"/>
          </a:p>
          <a:p>
            <a:pPr algn="l" rtl="0">
              <a:defRPr/>
            </a:pPr>
            <a:r>
              <a:rPr lang="en-US" sz="2400" dirty="0" smtClean="0"/>
              <a:t>Helping the child understand that the parent will return.</a:t>
            </a:r>
          </a:p>
          <a:p>
            <a:pPr algn="l" rtl="0">
              <a:defRPr/>
            </a:pPr>
            <a:endParaRPr lang="en-US" sz="2400" dirty="0" smtClean="0"/>
          </a:p>
          <a:p>
            <a:pPr algn="l" rtl="0">
              <a:defRPr/>
            </a:pPr>
            <a:r>
              <a:rPr lang="en-US" sz="2400" dirty="0" smtClean="0"/>
              <a:t>Offering possible explanations for where the parent is.</a:t>
            </a:r>
          </a:p>
          <a:p>
            <a:pPr algn="l" rtl="0">
              <a:buNone/>
              <a:defRPr/>
            </a:pPr>
            <a:endParaRPr lang="en-US" sz="2400" dirty="0" smtClean="0"/>
          </a:p>
          <a:p>
            <a:pPr algn="l" rtl="0">
              <a:defRPr/>
            </a:pPr>
            <a:r>
              <a:rPr lang="en-US" sz="2400" dirty="0" smtClean="0"/>
              <a:t>A good first step would be to have one parent leave for 15 minutes while the child stays with the other parent.  This will build trust with both parents.</a:t>
            </a:r>
          </a:p>
          <a:p>
            <a:pPr algn="l" rtl="0">
              <a:buNone/>
            </a:pPr>
            <a:endParaRPr lang="en-US" sz="2400" b="1" dirty="0" smtClean="0"/>
          </a:p>
        </p:txBody>
      </p:sp>
      <p:sp>
        <p:nvSpPr>
          <p:cNvPr id="3" name="Title 2"/>
          <p:cNvSpPr>
            <a:spLocks noGrp="1"/>
          </p:cNvSpPr>
          <p:nvPr>
            <p:ph type="title"/>
          </p:nvPr>
        </p:nvSpPr>
        <p:spPr>
          <a:xfrm>
            <a:off x="457200" y="228600"/>
            <a:ext cx="8229600" cy="533400"/>
          </a:xfrm>
        </p:spPr>
        <p:txBody>
          <a:bodyPr>
            <a:normAutofit fontScale="90000"/>
          </a:bodyPr>
          <a:lstStyle/>
          <a:p>
            <a:pPr algn="ctr"/>
            <a:r>
              <a:rPr lang="en-US" dirty="0" smtClean="0"/>
              <a:t/>
            </a:r>
            <a:br>
              <a:rPr lang="en-US" dirty="0" smtClean="0"/>
            </a:br>
            <a:r>
              <a:rPr lang="en-US" sz="3600" dirty="0" smtClean="0"/>
              <a:t>4. Separation Anxiety</a:t>
            </a:r>
            <a:endParaRPr lang="ar-SA" sz="3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066800"/>
            <a:ext cx="9144000" cy="5791200"/>
          </a:xfrm>
        </p:spPr>
        <p:txBody>
          <a:bodyPr>
            <a:normAutofit/>
          </a:bodyPr>
          <a:lstStyle/>
          <a:p>
            <a:pPr algn="l" rtl="0">
              <a:buFont typeface="Arial" pitchFamily="34" charset="0"/>
              <a:buChar char="•"/>
            </a:pPr>
            <a:r>
              <a:rPr lang="en-US" sz="2400" b="1" dirty="0" smtClean="0"/>
              <a:t>Attention-deficit/hyperactivity disorder (ADHD): </a:t>
            </a:r>
            <a:r>
              <a:rPr lang="en-US" sz="2400" dirty="0" smtClean="0"/>
              <a:t>is  characterized by </a:t>
            </a:r>
            <a:r>
              <a:rPr lang="en-US" sz="2400" b="1" dirty="0" smtClean="0"/>
              <a:t>inattentiveness, over-activity,-and  impulsiveness</a:t>
            </a:r>
            <a:r>
              <a:rPr lang="en-US" sz="2400" dirty="0" smtClean="0"/>
              <a:t>. </a:t>
            </a:r>
          </a:p>
          <a:p>
            <a:pPr algn="l" rtl="0">
              <a:buFont typeface="Arial" pitchFamily="34" charset="0"/>
              <a:buChar char="•"/>
            </a:pPr>
            <a:endParaRPr lang="en-US" sz="2400" dirty="0" smtClean="0"/>
          </a:p>
          <a:p>
            <a:pPr algn="l" rtl="0">
              <a:buFont typeface="Arial" pitchFamily="34" charset="0"/>
              <a:buChar char="•"/>
            </a:pPr>
            <a:r>
              <a:rPr lang="en-US" sz="2400" dirty="0" smtClean="0"/>
              <a:t>ADHD is usually identified and diagnosed when the child begins preschool or school, though many parents  report problems from a much younger age.</a:t>
            </a:r>
          </a:p>
          <a:p>
            <a:pPr algn="l" rtl="0">
              <a:buNone/>
            </a:pPr>
            <a:endParaRPr lang="en-US" sz="2400" dirty="0" smtClean="0"/>
          </a:p>
          <a:p>
            <a:pPr algn="l" rtl="0">
              <a:buFont typeface="Arial" pitchFamily="34" charset="0"/>
              <a:buChar char="•"/>
            </a:pPr>
            <a:r>
              <a:rPr lang="en-US" sz="2400" dirty="0" smtClean="0"/>
              <a:t>ADHD affects 5% to 8% of school-aged children, with  60% to 85% having symptoms persisting into adolescence. Up to 60% continue to be symptomatic</a:t>
            </a:r>
          </a:p>
          <a:p>
            <a:pPr algn="l" rtl="0">
              <a:buNone/>
            </a:pPr>
            <a:r>
              <a:rPr lang="en-US" sz="2400" dirty="0" smtClean="0"/>
              <a:t>  into adulthood. </a:t>
            </a:r>
            <a:endParaRPr lang="ar-SA" sz="2400" dirty="0"/>
          </a:p>
        </p:txBody>
      </p:sp>
      <p:sp>
        <p:nvSpPr>
          <p:cNvPr id="3" name="Title 2"/>
          <p:cNvSpPr>
            <a:spLocks noGrp="1"/>
          </p:cNvSpPr>
          <p:nvPr>
            <p:ph type="title"/>
          </p:nvPr>
        </p:nvSpPr>
        <p:spPr>
          <a:xfrm>
            <a:off x="457200" y="274638"/>
            <a:ext cx="8229600" cy="792162"/>
          </a:xfrm>
        </p:spPr>
        <p:txBody>
          <a:bodyPr>
            <a:normAutofit fontScale="90000"/>
          </a:bodyPr>
          <a:lstStyle/>
          <a:p>
            <a:pPr algn="ctr"/>
            <a:r>
              <a:rPr lang="en-US" altLang="en-US" sz="3600" dirty="0" smtClean="0">
                <a:cs typeface="Tahoma" pitchFamily="34" charset="0"/>
              </a:rPr>
              <a:t>5. Attention-Deficit Hyperactivity Disorder (ADHD)</a:t>
            </a:r>
            <a:endParaRPr lang="ar-SA" sz="36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066800"/>
            <a:ext cx="8915400" cy="5562600"/>
          </a:xfrm>
        </p:spPr>
        <p:txBody>
          <a:bodyPr>
            <a:normAutofit/>
          </a:bodyPr>
          <a:lstStyle/>
          <a:p>
            <a:pPr algn="ctr" rtl="0">
              <a:buFont typeface="Arial" pitchFamily="34" charset="0"/>
              <a:buChar char="•"/>
            </a:pPr>
            <a:r>
              <a:rPr lang="en-US" sz="2800" b="1" dirty="0" smtClean="0"/>
              <a:t>Symptoms </a:t>
            </a:r>
          </a:p>
          <a:p>
            <a:pPr algn="l" rtl="0">
              <a:buNone/>
            </a:pPr>
            <a:r>
              <a:rPr lang="en-US" sz="2400" dirty="0" smtClean="0"/>
              <a:t>* The essential feature of ADHD is a persistent pattern of  inattention and/or hyperactivity and  impulsivity more</a:t>
            </a:r>
          </a:p>
          <a:p>
            <a:pPr algn="l" rtl="0">
              <a:buNone/>
            </a:pPr>
            <a:r>
              <a:rPr lang="en-US" sz="2400" dirty="0" smtClean="0"/>
              <a:t>  common than generally observed in children of the same age.</a:t>
            </a:r>
          </a:p>
          <a:p>
            <a:pPr algn="l" rtl="0">
              <a:buNone/>
            </a:pPr>
            <a:endParaRPr lang="en-US" sz="2400" b="1" dirty="0"/>
          </a:p>
          <a:p>
            <a:pPr algn="l" rtl="0">
              <a:buFont typeface="Arial" pitchFamily="34" charset="0"/>
              <a:buChar char="•"/>
            </a:pPr>
            <a:r>
              <a:rPr lang="en-US" sz="2400" dirty="0" smtClean="0"/>
              <a:t>A key feature of ADHD is the consistency of the child’s  behavior everyday, in almost all situations, and with  almost all caregivers, the child demonstrates the  problematic behaviors</a:t>
            </a:r>
            <a:r>
              <a:rPr lang="en-US" sz="2800" b="1" dirty="0" smtClean="0"/>
              <a:t>.</a:t>
            </a:r>
          </a:p>
        </p:txBody>
      </p:sp>
      <p:sp>
        <p:nvSpPr>
          <p:cNvPr id="3" name="Title 2"/>
          <p:cNvSpPr>
            <a:spLocks noGrp="1"/>
          </p:cNvSpPr>
          <p:nvPr>
            <p:ph type="title"/>
          </p:nvPr>
        </p:nvSpPr>
        <p:spPr>
          <a:xfrm>
            <a:off x="457200" y="274638"/>
            <a:ext cx="8229600" cy="792162"/>
          </a:xfrm>
        </p:spPr>
        <p:txBody>
          <a:bodyPr>
            <a:normAutofit fontScale="90000"/>
          </a:bodyPr>
          <a:lstStyle/>
          <a:p>
            <a:pPr algn="ctr"/>
            <a:r>
              <a:rPr lang="en-US" altLang="en-US" sz="3600" dirty="0" smtClean="0">
                <a:cs typeface="Tahoma" pitchFamily="34" charset="0"/>
              </a:rPr>
              <a:t>5. Attention-Deficit Hyperactivity Disorder (ADHD)</a:t>
            </a:r>
            <a:endParaRPr lang="ar-SA" sz="3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5071872"/>
          </a:xfrm>
        </p:spPr>
        <p:txBody>
          <a:bodyPr>
            <a:normAutofit fontScale="92500" lnSpcReduction="20000"/>
          </a:bodyPr>
          <a:lstStyle/>
          <a:p>
            <a:pPr algn="l" rtl="0"/>
            <a:r>
              <a:rPr lang="en-US" dirty="0" smtClean="0"/>
              <a:t>To discuss the diseases, symptoms, causes, and treatment of </a:t>
            </a:r>
            <a:r>
              <a:rPr lang="en-US" b="1" dirty="0" smtClean="0"/>
              <a:t>mental retardation. </a:t>
            </a:r>
          </a:p>
          <a:p>
            <a:pPr algn="l" rtl="0"/>
            <a:endParaRPr lang="en-US" b="1" dirty="0" smtClean="0"/>
          </a:p>
          <a:p>
            <a:pPr algn="l" rtl="0"/>
            <a:r>
              <a:rPr lang="en-US" dirty="0" smtClean="0"/>
              <a:t>To discuss the diseases, symptoms, causes, and treatment of </a:t>
            </a:r>
            <a:r>
              <a:rPr lang="en-US" b="1" dirty="0" smtClean="0"/>
              <a:t>autism disorder.</a:t>
            </a:r>
          </a:p>
          <a:p>
            <a:pPr algn="l" rtl="0"/>
            <a:endParaRPr lang="en-US" b="1" dirty="0" smtClean="0"/>
          </a:p>
          <a:p>
            <a:pPr algn="l" rtl="0"/>
            <a:r>
              <a:rPr lang="en-US" dirty="0" smtClean="0"/>
              <a:t>To discuss the diseases, symptoms, causes, and treatment of </a:t>
            </a:r>
            <a:r>
              <a:rPr lang="en-US" b="1" dirty="0" smtClean="0"/>
              <a:t>conduct disorder. </a:t>
            </a:r>
          </a:p>
          <a:p>
            <a:pPr algn="l" rtl="0"/>
            <a:endParaRPr lang="en-US" b="1" dirty="0" smtClean="0"/>
          </a:p>
          <a:p>
            <a:pPr algn="l" rtl="0"/>
            <a:r>
              <a:rPr lang="en-US" dirty="0" smtClean="0"/>
              <a:t>To discuss the diseases, symptoms, causes, and treatment of </a:t>
            </a:r>
            <a:r>
              <a:rPr lang="en-US" b="1" dirty="0" smtClean="0"/>
              <a:t>separation anxiety disorder. </a:t>
            </a:r>
          </a:p>
          <a:p>
            <a:pPr algn="l" rtl="0"/>
            <a:endParaRPr lang="en-US" b="1" dirty="0" smtClean="0"/>
          </a:p>
          <a:p>
            <a:pPr algn="l" rtl="0"/>
            <a:r>
              <a:rPr lang="en-US" dirty="0" smtClean="0"/>
              <a:t>To discuss the diseases, symptoms, causes, and treatment of </a:t>
            </a:r>
            <a:r>
              <a:rPr lang="en-US" b="1" dirty="0" smtClean="0"/>
              <a:t>ADHD disorder. </a:t>
            </a:r>
          </a:p>
          <a:p>
            <a:pPr algn="l" rtl="0"/>
            <a:endParaRPr lang="en-US" dirty="0" smtClean="0"/>
          </a:p>
          <a:p>
            <a:pPr algn="l" rtl="0"/>
            <a:endParaRPr lang="en-US" dirty="0" smtClean="0"/>
          </a:p>
          <a:p>
            <a:pPr algn="l" rtl="0"/>
            <a:endParaRPr lang="ar-SA" dirty="0"/>
          </a:p>
        </p:txBody>
      </p:sp>
      <p:sp>
        <p:nvSpPr>
          <p:cNvPr id="2" name="Title 1"/>
          <p:cNvSpPr>
            <a:spLocks noGrp="1"/>
          </p:cNvSpPr>
          <p:nvPr>
            <p:ph type="title"/>
          </p:nvPr>
        </p:nvSpPr>
        <p:spPr/>
        <p:txBody>
          <a:bodyPr/>
          <a:lstStyle/>
          <a:p>
            <a:pPr algn="ctr" rtl="0"/>
            <a:r>
              <a:rPr lang="en-US" dirty="0" smtClean="0"/>
              <a:t>Learning Outcomes</a:t>
            </a:r>
            <a:endParaRPr lang="ar-S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219200"/>
            <a:ext cx="9144000" cy="5334000"/>
          </a:xfrm>
        </p:spPr>
        <p:txBody>
          <a:bodyPr>
            <a:normAutofit/>
          </a:bodyPr>
          <a:lstStyle/>
          <a:p>
            <a:pPr algn="ctr" rtl="0">
              <a:buNone/>
            </a:pPr>
            <a:r>
              <a:rPr lang="fi-FI" sz="3200" b="1" dirty="0" smtClean="0"/>
              <a:t>* Casues/ Etiology</a:t>
            </a:r>
          </a:p>
          <a:p>
            <a:pPr algn="l" rtl="0">
              <a:buFont typeface="Arial" pitchFamily="34" charset="0"/>
              <a:buChar char="•"/>
            </a:pPr>
            <a:r>
              <a:rPr lang="en-US" sz="2800" dirty="0" smtClean="0"/>
              <a:t>The definitive causes of ADHD remain unknown.</a:t>
            </a:r>
          </a:p>
          <a:p>
            <a:pPr algn="l" rtl="0">
              <a:buFont typeface="Arial" pitchFamily="34" charset="0"/>
              <a:buChar char="•"/>
            </a:pPr>
            <a:r>
              <a:rPr lang="en-US" sz="2800" dirty="0" smtClean="0"/>
              <a:t>The following factors might cause ADHD: </a:t>
            </a:r>
          </a:p>
          <a:p>
            <a:pPr algn="l" rtl="0">
              <a:buNone/>
            </a:pPr>
            <a:endParaRPr lang="fi-FI" sz="2800" dirty="0" smtClean="0"/>
          </a:p>
          <a:p>
            <a:pPr algn="l" rtl="0">
              <a:buFontTx/>
              <a:buChar char="-"/>
            </a:pPr>
            <a:r>
              <a:rPr lang="en-US" sz="2400" dirty="0" smtClean="0"/>
              <a:t>Maturational abnormalities in the brain. </a:t>
            </a:r>
          </a:p>
          <a:p>
            <a:pPr algn="l" rtl="0">
              <a:buFontTx/>
              <a:buChar char="-"/>
            </a:pPr>
            <a:r>
              <a:rPr lang="en-US" sz="2400" dirty="0" smtClean="0"/>
              <a:t>Environmental toxins.</a:t>
            </a:r>
          </a:p>
          <a:p>
            <a:pPr algn="l" rtl="0">
              <a:buFontTx/>
              <a:buChar char="-"/>
            </a:pPr>
            <a:r>
              <a:rPr lang="en-US" sz="2400" dirty="0" smtClean="0"/>
              <a:t>Prenatal  influences.</a:t>
            </a:r>
          </a:p>
          <a:p>
            <a:pPr algn="l" rtl="0">
              <a:buFontTx/>
              <a:buChar char="-"/>
            </a:pPr>
            <a:r>
              <a:rPr lang="en-US" sz="2400" dirty="0" smtClean="0"/>
              <a:t>Heredity.</a:t>
            </a:r>
          </a:p>
          <a:p>
            <a:pPr algn="l" rtl="0">
              <a:buFontTx/>
              <a:buChar char="-"/>
            </a:pPr>
            <a:r>
              <a:rPr lang="en-US" sz="2400" dirty="0" smtClean="0"/>
              <a:t>Damage to brain structure and functions</a:t>
            </a:r>
          </a:p>
          <a:p>
            <a:pPr algn="l" rtl="0">
              <a:buFontTx/>
              <a:buChar char="-"/>
            </a:pPr>
            <a:r>
              <a:rPr lang="en-US" sz="2400" dirty="0" smtClean="0"/>
              <a:t>Prenatal exposure to alcohol and tobacco.</a:t>
            </a:r>
          </a:p>
          <a:p>
            <a:pPr algn="l" rtl="0">
              <a:buFontTx/>
              <a:buChar char="-"/>
            </a:pPr>
            <a:r>
              <a:rPr lang="en-US" sz="2400" dirty="0" smtClean="0"/>
              <a:t>Severe malnutrition in early childhood. </a:t>
            </a:r>
            <a:endParaRPr lang="fi-FI" sz="2400" dirty="0" smtClean="0"/>
          </a:p>
        </p:txBody>
      </p:sp>
      <p:sp>
        <p:nvSpPr>
          <p:cNvPr id="3" name="Title 2"/>
          <p:cNvSpPr>
            <a:spLocks noGrp="1"/>
          </p:cNvSpPr>
          <p:nvPr>
            <p:ph type="title"/>
          </p:nvPr>
        </p:nvSpPr>
        <p:spPr>
          <a:xfrm>
            <a:off x="457200" y="457200"/>
            <a:ext cx="8229600" cy="533400"/>
          </a:xfrm>
        </p:spPr>
        <p:txBody>
          <a:bodyPr>
            <a:noAutofit/>
          </a:bodyPr>
          <a:lstStyle/>
          <a:p>
            <a:pPr algn="ctr" rtl="0"/>
            <a:r>
              <a:rPr lang="en-US" altLang="en-US" sz="3200" dirty="0" smtClean="0">
                <a:cs typeface="Tahoma" pitchFamily="34" charset="0"/>
              </a:rPr>
              <a:t>5. Attention-Deficit Hyperactivity Disorder (ADHD)</a:t>
            </a:r>
            <a:endParaRPr lang="ar-SA" sz="32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90600"/>
            <a:ext cx="9144000" cy="5867400"/>
          </a:xfrm>
        </p:spPr>
        <p:txBody>
          <a:bodyPr>
            <a:normAutofit/>
          </a:bodyPr>
          <a:lstStyle/>
          <a:p>
            <a:pPr algn="ctr" rtl="0">
              <a:buNone/>
            </a:pPr>
            <a:r>
              <a:rPr lang="en-US" sz="3200" b="1" dirty="0" smtClean="0"/>
              <a:t>* Treatment</a:t>
            </a:r>
          </a:p>
          <a:p>
            <a:pPr algn="l" rtl="0">
              <a:buNone/>
            </a:pPr>
            <a:r>
              <a:rPr lang="en-US" sz="2400" b="1" dirty="0" smtClean="0"/>
              <a:t>*</a:t>
            </a:r>
            <a:r>
              <a:rPr lang="en-US" sz="3200" b="1" dirty="0" smtClean="0"/>
              <a:t> </a:t>
            </a:r>
            <a:r>
              <a:rPr lang="en-US" sz="2400" dirty="0" smtClean="0"/>
              <a:t>No one treatment has been found to be effective for ADHD. </a:t>
            </a:r>
          </a:p>
          <a:p>
            <a:pPr algn="l" rtl="0">
              <a:buNone/>
            </a:pPr>
            <a:endParaRPr lang="en-US" sz="2400" dirty="0" smtClean="0"/>
          </a:p>
          <a:p>
            <a:pPr algn="l" rtl="0">
              <a:buNone/>
            </a:pPr>
            <a:r>
              <a:rPr lang="en-US" sz="2400" dirty="0" smtClean="0"/>
              <a:t>* ADHD is chronic; goals of treatment involve managing symptoms, reducing hyperactivity and impulsivity, and</a:t>
            </a:r>
          </a:p>
          <a:p>
            <a:pPr algn="l" rtl="0">
              <a:buNone/>
            </a:pPr>
            <a:r>
              <a:rPr lang="en-US" sz="2400" dirty="0" smtClean="0"/>
              <a:t>   increasing the child’s attention so that he or she can  grow and develop normally. </a:t>
            </a:r>
          </a:p>
          <a:p>
            <a:pPr algn="l" rtl="0">
              <a:buNone/>
            </a:pPr>
            <a:r>
              <a:rPr lang="en-US" sz="2400" dirty="0" smtClean="0"/>
              <a:t>* Stimulant is an effective treatment for children with ADHD. </a:t>
            </a:r>
          </a:p>
          <a:p>
            <a:pPr algn="l" rtl="0">
              <a:buNone/>
            </a:pPr>
            <a:endParaRPr lang="en-US" sz="2400" dirty="0" smtClean="0"/>
          </a:p>
          <a:p>
            <a:pPr algn="l" rtl="0">
              <a:buNone/>
            </a:pPr>
            <a:r>
              <a:rPr lang="en-US" sz="2400" dirty="0" smtClean="0"/>
              <a:t>* The most effective treatment combines pharmacotherapy  with behavioral, psychosocial, and educational interventions.</a:t>
            </a:r>
          </a:p>
        </p:txBody>
      </p:sp>
      <p:sp>
        <p:nvSpPr>
          <p:cNvPr id="3" name="Title 2"/>
          <p:cNvSpPr>
            <a:spLocks noGrp="1"/>
          </p:cNvSpPr>
          <p:nvPr>
            <p:ph type="title"/>
          </p:nvPr>
        </p:nvSpPr>
        <p:spPr>
          <a:xfrm>
            <a:off x="457200" y="274638"/>
            <a:ext cx="8229600" cy="639762"/>
          </a:xfrm>
        </p:spPr>
        <p:txBody>
          <a:bodyPr>
            <a:normAutofit fontScale="90000"/>
          </a:bodyPr>
          <a:lstStyle/>
          <a:p>
            <a:pPr algn="ctr"/>
            <a:r>
              <a:rPr lang="en-US" altLang="en-US" sz="3200" dirty="0" smtClean="0">
                <a:cs typeface="Tahoma" pitchFamily="34" charset="0"/>
              </a:rPr>
              <a:t>5. Attention-Deficit Hyperactivity Disorder (ADHD)</a:t>
            </a:r>
            <a:endParaRPr lang="ar-SA" sz="32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rtl="0"/>
            <a:endParaRPr lang="en-US" dirty="0" smtClean="0"/>
          </a:p>
          <a:p>
            <a:pPr algn="ctr" rtl="0"/>
            <a:endParaRPr lang="en-US" dirty="0" smtClean="0"/>
          </a:p>
          <a:p>
            <a:pPr algn="ctr" rtl="0"/>
            <a:endParaRPr lang="en-US" sz="4800" dirty="0" smtClean="0"/>
          </a:p>
          <a:p>
            <a:pPr algn="ctr" rtl="0">
              <a:buNone/>
            </a:pPr>
            <a:r>
              <a:rPr lang="en-US" sz="4800" dirty="0" smtClean="0"/>
              <a:t>Thank You</a:t>
            </a:r>
            <a:endParaRPr lang="ar-SA" sz="4800" dirty="0"/>
          </a:p>
        </p:txBody>
      </p:sp>
      <p:sp>
        <p:nvSpPr>
          <p:cNvPr id="3" name="Title 2"/>
          <p:cNvSpPr>
            <a:spLocks noGrp="1"/>
          </p:cNvSpPr>
          <p:nvPr>
            <p:ph type="title"/>
          </p:nvPr>
        </p:nvSpPr>
        <p:spPr/>
        <p:txBody>
          <a:bodyPr/>
          <a:lstStyle/>
          <a:p>
            <a:endParaRPr lang="ar-SA"/>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8915400" cy="6019800"/>
          </a:xfrm>
        </p:spPr>
        <p:txBody>
          <a:bodyPr>
            <a:normAutofit/>
          </a:bodyPr>
          <a:lstStyle/>
          <a:p>
            <a:pPr algn="l" rtl="0">
              <a:buFontTx/>
              <a:buChar char="-"/>
            </a:pPr>
            <a:endParaRPr lang="en-US" sz="2400" b="1" dirty="0" smtClean="0">
              <a:cs typeface="Andalus" pitchFamily="18" charset="-78"/>
            </a:endParaRPr>
          </a:p>
          <a:p>
            <a:pPr algn="l" rtl="0">
              <a:buNone/>
            </a:pPr>
            <a:r>
              <a:rPr lang="en-US" sz="2400" b="1" dirty="0" smtClean="0">
                <a:cs typeface="Andalus" pitchFamily="18" charset="-78"/>
              </a:rPr>
              <a:t>* Children and adolescents </a:t>
            </a:r>
            <a:r>
              <a:rPr lang="en-US" sz="2400" dirty="0" smtClean="0">
                <a:cs typeface="Andalus" pitchFamily="18" charset="-78"/>
              </a:rPr>
              <a:t>experience some of the same  mental health problems as adults. </a:t>
            </a:r>
          </a:p>
          <a:p>
            <a:pPr algn="l" rtl="0">
              <a:buNone/>
            </a:pPr>
            <a:endParaRPr lang="en-US" sz="2400" dirty="0" smtClean="0">
              <a:cs typeface="Andalus" pitchFamily="18" charset="-78"/>
            </a:endParaRPr>
          </a:p>
          <a:p>
            <a:pPr algn="l" rtl="0">
              <a:buFont typeface="Arial" pitchFamily="34" charset="0"/>
              <a:buChar char="•"/>
            </a:pPr>
            <a:r>
              <a:rPr lang="en-US" sz="2400" b="1" dirty="0" smtClean="0">
                <a:cs typeface="Andalus" pitchFamily="18" charset="-78"/>
              </a:rPr>
              <a:t>Some of theses Mental health problems: </a:t>
            </a:r>
          </a:p>
          <a:p>
            <a:pPr algn="l" rtl="0">
              <a:buFont typeface="Arial" pitchFamily="34" charset="0"/>
              <a:buChar char="•"/>
            </a:pPr>
            <a:endParaRPr lang="en-US" sz="2400" b="1" dirty="0" smtClean="0">
              <a:cs typeface="Andalus" pitchFamily="18" charset="-78"/>
            </a:endParaRPr>
          </a:p>
          <a:p>
            <a:pPr lvl="0" algn="l" rtl="0">
              <a:buNone/>
            </a:pPr>
            <a:r>
              <a:rPr lang="en-US" sz="2400" b="1" dirty="0" smtClean="0">
                <a:cs typeface="Andalus" pitchFamily="18" charset="-78"/>
              </a:rPr>
              <a:t>1. </a:t>
            </a:r>
            <a:r>
              <a:rPr lang="en-US" sz="2400" b="1" dirty="0" smtClean="0"/>
              <a:t>Mental retardation</a:t>
            </a:r>
          </a:p>
          <a:p>
            <a:pPr lvl="0" algn="l" rtl="0">
              <a:buNone/>
            </a:pPr>
            <a:r>
              <a:rPr lang="en-US" sz="2400" b="1" dirty="0" smtClean="0"/>
              <a:t>2. Autistic disorder </a:t>
            </a:r>
          </a:p>
          <a:p>
            <a:pPr lvl="0" algn="l" rtl="0">
              <a:buNone/>
            </a:pPr>
            <a:r>
              <a:rPr lang="en-US" sz="2400" b="1" dirty="0" smtClean="0"/>
              <a:t>3. Conduct disorder</a:t>
            </a:r>
          </a:p>
          <a:p>
            <a:pPr lvl="0" algn="l" rtl="0">
              <a:buNone/>
            </a:pPr>
            <a:r>
              <a:rPr lang="en-US" sz="2400" b="1" dirty="0" smtClean="0"/>
              <a:t>4. Separation anxiety </a:t>
            </a:r>
          </a:p>
          <a:p>
            <a:pPr lvl="0" algn="l" rtl="0">
              <a:buNone/>
            </a:pPr>
            <a:r>
              <a:rPr lang="en-US" sz="2400" b="1" dirty="0" smtClean="0"/>
              <a:t>5. Attention deficit and hyperactivity disorder ( ADHD). </a:t>
            </a:r>
          </a:p>
          <a:p>
            <a:pPr algn="l" rtl="0">
              <a:buNone/>
            </a:pPr>
            <a:endParaRPr lang="en-US" sz="2400" dirty="0">
              <a:cs typeface="Andalus" pitchFamily="18" charset="-78"/>
            </a:endParaRPr>
          </a:p>
        </p:txBody>
      </p:sp>
      <p:sp>
        <p:nvSpPr>
          <p:cNvPr id="2" name="Title 1"/>
          <p:cNvSpPr>
            <a:spLocks noGrp="1"/>
          </p:cNvSpPr>
          <p:nvPr>
            <p:ph type="title"/>
          </p:nvPr>
        </p:nvSpPr>
        <p:spPr>
          <a:xfrm>
            <a:off x="457200" y="274638"/>
            <a:ext cx="8229600" cy="1096962"/>
          </a:xfrm>
        </p:spPr>
        <p:txBody>
          <a:bodyPr>
            <a:normAutofit/>
          </a:bodyPr>
          <a:lstStyle/>
          <a:p>
            <a:pPr algn="ctr" rtl="0"/>
            <a:r>
              <a:rPr lang="en-US" dirty="0" smtClean="0"/>
              <a:t>Introduction </a:t>
            </a:r>
            <a:endParaRPr lang="ar-S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791200"/>
          </a:xfrm>
        </p:spPr>
        <p:txBody>
          <a:bodyPr>
            <a:normAutofit fontScale="92500"/>
          </a:bodyPr>
          <a:lstStyle/>
          <a:p>
            <a:pPr algn="l" rtl="0">
              <a:buFontTx/>
              <a:buChar char="-"/>
            </a:pPr>
            <a:r>
              <a:rPr lang="en-US" sz="2400" dirty="0" smtClean="0">
                <a:cs typeface="Andalus" pitchFamily="18" charset="-78"/>
              </a:rPr>
              <a:t>Newly, it is called</a:t>
            </a:r>
            <a:r>
              <a:rPr lang="en-US" sz="2400" b="1" dirty="0" smtClean="0">
                <a:cs typeface="Andalus" pitchFamily="18" charset="-78"/>
              </a:rPr>
              <a:t> intellectual disability. </a:t>
            </a:r>
            <a:r>
              <a:rPr lang="en-US" sz="2400" dirty="0" smtClean="0">
                <a:cs typeface="Andalus" pitchFamily="18" charset="-78"/>
              </a:rPr>
              <a:t>Some experts consider using the term of mental retardation as stigmatization for patients.</a:t>
            </a:r>
          </a:p>
          <a:p>
            <a:pPr algn="l" rtl="0">
              <a:buFontTx/>
              <a:buChar char="-"/>
            </a:pPr>
            <a:r>
              <a:rPr lang="en-US" sz="2400" dirty="0" smtClean="0">
                <a:cs typeface="Andalus" pitchFamily="18" charset="-78"/>
              </a:rPr>
              <a:t>  </a:t>
            </a:r>
          </a:p>
          <a:p>
            <a:pPr algn="ctr" rtl="0">
              <a:buNone/>
            </a:pPr>
            <a:r>
              <a:rPr lang="en-US" sz="2400" b="1" dirty="0" smtClean="0">
                <a:cs typeface="Andalus" pitchFamily="18" charset="-78"/>
              </a:rPr>
              <a:t>* Cognitive </a:t>
            </a:r>
            <a:r>
              <a:rPr lang="en-US" sz="2400" b="1" dirty="0" err="1" smtClean="0">
                <a:cs typeface="Andalus" pitchFamily="18" charset="-78"/>
              </a:rPr>
              <a:t>vs</a:t>
            </a:r>
            <a:r>
              <a:rPr lang="en-US" sz="2400" b="1" dirty="0" smtClean="0">
                <a:cs typeface="Andalus" pitchFamily="18" charset="-78"/>
              </a:rPr>
              <a:t> intellectual disabilities </a:t>
            </a:r>
          </a:p>
          <a:p>
            <a:pPr algn="l" rtl="0"/>
            <a:r>
              <a:rPr lang="en-US" sz="2400" b="1" dirty="0" smtClean="0"/>
              <a:t>Cognitive disabilities</a:t>
            </a:r>
            <a:r>
              <a:rPr lang="en-US" sz="2400" dirty="0" smtClean="0"/>
              <a:t> are obstacles to learning. A person with this type of problem experiences difficulty in perceiving, recognizing, choosing, understanding, etc. It can be an inability to focus for any significant period of time.</a:t>
            </a:r>
            <a:endParaRPr lang="en-US" sz="2400" b="1" dirty="0" smtClean="0"/>
          </a:p>
          <a:p>
            <a:pPr algn="l" rtl="0"/>
            <a:endParaRPr lang="en-US" sz="2400" b="1" dirty="0" smtClean="0"/>
          </a:p>
          <a:p>
            <a:pPr algn="l" rtl="0"/>
            <a:r>
              <a:rPr lang="en-US" sz="2400" b="1" dirty="0" smtClean="0"/>
              <a:t>Intellectual disabilities:</a:t>
            </a:r>
            <a:r>
              <a:rPr lang="en-US" sz="2400" dirty="0" smtClean="0"/>
              <a:t> are specific cognitive difficulties that create a low intelligence quotient (IQ) score and significant problems in the ways learners adapt to new situations, such as their ability to socialize or take a test. It's harder for them to understand and apply new information that comes their way. </a:t>
            </a:r>
            <a:r>
              <a:rPr lang="en-US" sz="2400" b="1" dirty="0" smtClean="0"/>
              <a:t>  </a:t>
            </a:r>
            <a:endParaRPr lang="ar-SA" sz="2400" b="1" dirty="0" smtClean="0"/>
          </a:p>
          <a:p>
            <a:pPr algn="l" rtl="0">
              <a:buFontTx/>
              <a:buChar char="-"/>
            </a:pPr>
            <a:endParaRPr lang="en-US" sz="2400" dirty="0" smtClean="0">
              <a:cs typeface="Andalus" pitchFamily="18" charset="-78"/>
            </a:endParaRPr>
          </a:p>
        </p:txBody>
      </p:sp>
      <p:sp>
        <p:nvSpPr>
          <p:cNvPr id="2" name="Title 1"/>
          <p:cNvSpPr>
            <a:spLocks noGrp="1"/>
          </p:cNvSpPr>
          <p:nvPr>
            <p:ph type="title"/>
          </p:nvPr>
        </p:nvSpPr>
        <p:spPr>
          <a:xfrm>
            <a:off x="304800" y="274638"/>
            <a:ext cx="8610600" cy="792162"/>
          </a:xfrm>
        </p:spPr>
        <p:txBody>
          <a:bodyPr>
            <a:normAutofit fontScale="90000"/>
          </a:bodyPr>
          <a:lstStyle/>
          <a:p>
            <a:pPr lvl="0" algn="ctr"/>
            <a:r>
              <a:rPr lang="en-US" sz="4400" dirty="0" smtClean="0">
                <a:cs typeface="Andalus" pitchFamily="18" charset="-78"/>
              </a:rPr>
              <a:t>1. </a:t>
            </a:r>
            <a:r>
              <a:rPr lang="en-US" sz="4400" dirty="0" smtClean="0"/>
              <a:t>Mental retardation</a:t>
            </a:r>
            <a:br>
              <a:rPr lang="en-US" sz="4400" dirty="0" smtClean="0"/>
            </a:br>
            <a:endParaRPr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991600" cy="4767072"/>
          </a:xfrm>
        </p:spPr>
        <p:txBody>
          <a:bodyPr>
            <a:normAutofit/>
          </a:bodyPr>
          <a:lstStyle/>
          <a:p>
            <a:pPr algn="ctr" rtl="0">
              <a:buNone/>
            </a:pPr>
            <a:r>
              <a:rPr lang="en-US" sz="2400" b="1" dirty="0" smtClean="0"/>
              <a:t>* Symptoms </a:t>
            </a:r>
          </a:p>
          <a:p>
            <a:pPr algn="l" rtl="0">
              <a:buFontTx/>
              <a:buChar char="-"/>
            </a:pPr>
            <a:r>
              <a:rPr lang="en-US" sz="2400" dirty="0" smtClean="0">
                <a:cs typeface="Andalus" pitchFamily="18" charset="-78"/>
              </a:rPr>
              <a:t>The essential feature of intellectual disability is below-average intellectual functioning (intelligence quotient </a:t>
            </a:r>
            <a:r>
              <a:rPr lang="en-US" sz="2400" b="1" dirty="0" smtClean="0">
                <a:solidFill>
                  <a:srgbClr val="FF0000"/>
                </a:solidFill>
                <a:cs typeface="Andalus" pitchFamily="18" charset="-78"/>
              </a:rPr>
              <a:t>[IQ] &lt;70) </a:t>
            </a:r>
            <a:r>
              <a:rPr lang="en-US" sz="2400" dirty="0" smtClean="0">
                <a:cs typeface="Andalus" pitchFamily="18" charset="-78"/>
              </a:rPr>
              <a:t>accompanied by </a:t>
            </a:r>
            <a:r>
              <a:rPr lang="en-US" sz="2400" b="1" dirty="0" smtClean="0">
                <a:cs typeface="Andalus" pitchFamily="18" charset="-78"/>
              </a:rPr>
              <a:t>significant limitations in areas of adaptive functioning </a:t>
            </a:r>
            <a:r>
              <a:rPr lang="en-US" sz="2400" dirty="0" smtClean="0">
                <a:cs typeface="Andalus" pitchFamily="18" charset="-78"/>
              </a:rPr>
              <a:t>such as:</a:t>
            </a:r>
          </a:p>
          <a:p>
            <a:pPr algn="ctr" rtl="0">
              <a:buFontTx/>
              <a:buChar char="-"/>
            </a:pPr>
            <a:r>
              <a:rPr lang="en-US" sz="2400" dirty="0" smtClean="0">
                <a:cs typeface="Andalus" pitchFamily="18" charset="-78"/>
              </a:rPr>
              <a:t>  </a:t>
            </a:r>
            <a:r>
              <a:rPr lang="en-US" sz="2000" b="1" dirty="0" smtClean="0">
                <a:cs typeface="Andalus" pitchFamily="18" charset="-78"/>
              </a:rPr>
              <a:t>Communication skills.</a:t>
            </a:r>
          </a:p>
          <a:p>
            <a:pPr algn="ctr" rtl="0">
              <a:buFontTx/>
              <a:buChar char="-"/>
            </a:pPr>
            <a:r>
              <a:rPr lang="en-US" sz="2000" b="1" dirty="0" smtClean="0">
                <a:cs typeface="Andalus" pitchFamily="18" charset="-78"/>
              </a:rPr>
              <a:t>  Self-care.</a:t>
            </a:r>
          </a:p>
          <a:p>
            <a:pPr algn="ctr" rtl="0">
              <a:buFontTx/>
              <a:buChar char="-"/>
            </a:pPr>
            <a:r>
              <a:rPr lang="en-US" sz="2000" b="1" dirty="0" smtClean="0">
                <a:cs typeface="Andalus" pitchFamily="18" charset="-78"/>
              </a:rPr>
              <a:t>  Home living.</a:t>
            </a:r>
          </a:p>
          <a:p>
            <a:pPr algn="ctr" rtl="0">
              <a:buFontTx/>
              <a:buChar char="-"/>
            </a:pPr>
            <a:r>
              <a:rPr lang="en-US" sz="2000" b="1" dirty="0" smtClean="0">
                <a:cs typeface="Andalus" pitchFamily="18" charset="-78"/>
              </a:rPr>
              <a:t>  Social or interpersonal skills.</a:t>
            </a:r>
          </a:p>
          <a:p>
            <a:pPr algn="ctr" rtl="0">
              <a:buFontTx/>
              <a:buChar char="-"/>
            </a:pPr>
            <a:r>
              <a:rPr lang="en-US" sz="2000" b="1" dirty="0" smtClean="0">
                <a:cs typeface="Andalus" pitchFamily="18" charset="-78"/>
              </a:rPr>
              <a:t>  Use of community resources.</a:t>
            </a:r>
          </a:p>
          <a:p>
            <a:pPr algn="ctr" rtl="0">
              <a:buFontTx/>
              <a:buChar char="-"/>
            </a:pPr>
            <a:r>
              <a:rPr lang="en-US" sz="2000" b="1" dirty="0" smtClean="0">
                <a:cs typeface="Andalus" pitchFamily="18" charset="-78"/>
              </a:rPr>
              <a:t>  Self-direction, academic skills, work, leisure. </a:t>
            </a:r>
          </a:p>
          <a:p>
            <a:pPr algn="ctr" rtl="0">
              <a:buFontTx/>
              <a:buChar char="-"/>
            </a:pPr>
            <a:r>
              <a:rPr lang="en-US" sz="2000" b="1" dirty="0" smtClean="0">
                <a:cs typeface="Andalus" pitchFamily="18" charset="-78"/>
              </a:rPr>
              <a:t>  Health and safety. </a:t>
            </a:r>
          </a:p>
          <a:p>
            <a:pPr algn="l" rtl="0">
              <a:buNone/>
            </a:pPr>
            <a:endParaRPr lang="ar-SA" sz="2400" b="1" dirty="0"/>
          </a:p>
        </p:txBody>
      </p:sp>
      <p:sp>
        <p:nvSpPr>
          <p:cNvPr id="3" name="Title 2"/>
          <p:cNvSpPr>
            <a:spLocks noGrp="1"/>
          </p:cNvSpPr>
          <p:nvPr>
            <p:ph type="title"/>
          </p:nvPr>
        </p:nvSpPr>
        <p:spPr/>
        <p:txBody>
          <a:bodyPr>
            <a:normAutofit/>
          </a:bodyPr>
          <a:lstStyle/>
          <a:p>
            <a:pPr algn="ctr"/>
            <a:r>
              <a:rPr lang="en-US" sz="4000" dirty="0" smtClean="0">
                <a:cs typeface="Andalus" pitchFamily="18" charset="-78"/>
              </a:rPr>
              <a:t>1. </a:t>
            </a:r>
            <a:r>
              <a:rPr lang="en-US" sz="4000" dirty="0" smtClean="0"/>
              <a:t>Mental retardation</a:t>
            </a:r>
            <a:endParaRPr lang="ar-S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891"/>
          </a:xfrm>
        </p:spPr>
        <p:txBody>
          <a:bodyPr>
            <a:normAutofit lnSpcReduction="10000"/>
          </a:bodyPr>
          <a:lstStyle/>
          <a:p>
            <a:pPr algn="ctr" rtl="0">
              <a:buFont typeface="Arial" pitchFamily="34" charset="0"/>
              <a:buChar char="•"/>
            </a:pPr>
            <a:r>
              <a:rPr lang="en-US" b="1" dirty="0" smtClean="0"/>
              <a:t>Degree of mental retardation</a:t>
            </a:r>
          </a:p>
          <a:p>
            <a:pPr algn="ctr" rtl="0">
              <a:buFont typeface="Arial" pitchFamily="34" charset="0"/>
              <a:buChar char="•"/>
            </a:pPr>
            <a:endParaRPr lang="en-US" b="1" dirty="0" smtClean="0"/>
          </a:p>
          <a:p>
            <a:pPr algn="l" rtl="0">
              <a:buFont typeface="Arial" pitchFamily="34" charset="0"/>
              <a:buChar char="•"/>
            </a:pPr>
            <a:r>
              <a:rPr lang="en-US" sz="2600" dirty="0" smtClean="0"/>
              <a:t>The degree of disability is based on IQ and  cognitive functioning, often categorized as mild, moderate, severe, or profound:  </a:t>
            </a:r>
          </a:p>
          <a:p>
            <a:pPr algn="l" rtl="0">
              <a:buFont typeface="Arial" pitchFamily="34" charset="0"/>
              <a:buChar char="•"/>
            </a:pPr>
            <a:endParaRPr lang="en-US" dirty="0" smtClean="0"/>
          </a:p>
          <a:p>
            <a:pPr algn="l" rtl="0">
              <a:lnSpc>
                <a:spcPct val="150000"/>
              </a:lnSpc>
              <a:buNone/>
            </a:pPr>
            <a:r>
              <a:rPr lang="en-US" altLang="en-US" sz="2200" b="1" dirty="0" smtClean="0">
                <a:cs typeface="Times New Roman" pitchFamily="18" charset="0"/>
              </a:rPr>
              <a:t>- Profound mental retardation Below 20.</a:t>
            </a:r>
          </a:p>
          <a:p>
            <a:pPr algn="l" rtl="0">
              <a:lnSpc>
                <a:spcPct val="150000"/>
              </a:lnSpc>
              <a:buNone/>
            </a:pPr>
            <a:r>
              <a:rPr lang="en-US" altLang="en-US" sz="2200" b="1" dirty="0" smtClean="0">
                <a:cs typeface="Times New Roman" pitchFamily="18" charset="0"/>
              </a:rPr>
              <a:t>- Severe mental retardation 20</a:t>
            </a:r>
            <a:r>
              <a:rPr lang="en-US" altLang="en-US" sz="2200" b="1" dirty="0" smtClean="0">
                <a:latin typeface="Arial" pitchFamily="34" charset="0"/>
                <a:cs typeface="Times New Roman" pitchFamily="18" charset="0"/>
              </a:rPr>
              <a:t>–</a:t>
            </a:r>
            <a:r>
              <a:rPr lang="en-US" altLang="en-US" sz="2200" b="1" dirty="0" smtClean="0">
                <a:cs typeface="Times New Roman" pitchFamily="18" charset="0"/>
              </a:rPr>
              <a:t>34.</a:t>
            </a:r>
          </a:p>
          <a:p>
            <a:pPr algn="l" rtl="0">
              <a:lnSpc>
                <a:spcPct val="150000"/>
              </a:lnSpc>
              <a:buNone/>
            </a:pPr>
            <a:r>
              <a:rPr lang="en-US" altLang="en-US" sz="2200" b="1" dirty="0" smtClean="0">
                <a:cs typeface="Times New Roman" pitchFamily="18" charset="0"/>
              </a:rPr>
              <a:t>- Moderate mental retardation 35</a:t>
            </a:r>
            <a:r>
              <a:rPr lang="en-US" altLang="en-US" sz="2200" b="1" dirty="0" smtClean="0">
                <a:latin typeface="Arial" pitchFamily="34" charset="0"/>
                <a:cs typeface="Times New Roman" pitchFamily="18" charset="0"/>
              </a:rPr>
              <a:t>–</a:t>
            </a:r>
            <a:r>
              <a:rPr lang="en-US" altLang="en-US" sz="2200" b="1" dirty="0" smtClean="0">
                <a:cs typeface="Times New Roman" pitchFamily="18" charset="0"/>
              </a:rPr>
              <a:t>49.</a:t>
            </a:r>
          </a:p>
          <a:p>
            <a:pPr algn="l" rtl="0">
              <a:lnSpc>
                <a:spcPct val="150000"/>
              </a:lnSpc>
              <a:buNone/>
            </a:pPr>
            <a:r>
              <a:rPr lang="en-US" altLang="en-US" sz="2200" b="1" dirty="0" smtClean="0">
                <a:cs typeface="Times New Roman" pitchFamily="18" charset="0"/>
              </a:rPr>
              <a:t>- Mild mental retardation 50</a:t>
            </a:r>
            <a:r>
              <a:rPr lang="en-US" altLang="en-US" sz="2200" b="1" dirty="0" smtClean="0">
                <a:latin typeface="Arial" pitchFamily="34" charset="0"/>
                <a:cs typeface="Times New Roman" pitchFamily="18" charset="0"/>
              </a:rPr>
              <a:t>–</a:t>
            </a:r>
            <a:r>
              <a:rPr lang="en-US" altLang="en-US" sz="2200" b="1" dirty="0" smtClean="0">
                <a:cs typeface="Times New Roman" pitchFamily="18" charset="0"/>
              </a:rPr>
              <a:t>69.</a:t>
            </a:r>
          </a:p>
          <a:p>
            <a:pPr algn="l" rtl="0"/>
            <a:endParaRPr lang="ar-SA" dirty="0"/>
          </a:p>
        </p:txBody>
      </p:sp>
      <p:sp>
        <p:nvSpPr>
          <p:cNvPr id="3" name="Title 2"/>
          <p:cNvSpPr>
            <a:spLocks noGrp="1"/>
          </p:cNvSpPr>
          <p:nvPr>
            <p:ph type="title"/>
          </p:nvPr>
        </p:nvSpPr>
        <p:spPr/>
        <p:txBody>
          <a:bodyPr/>
          <a:lstStyle/>
          <a:p>
            <a:pPr algn="ctr"/>
            <a:r>
              <a:rPr lang="en-US" sz="4000" dirty="0" smtClean="0">
                <a:cs typeface="Andalus" pitchFamily="18" charset="-78"/>
              </a:rPr>
              <a:t>1. </a:t>
            </a:r>
            <a:r>
              <a:rPr lang="en-US" sz="4000" dirty="0" smtClean="0"/>
              <a:t>Mental retardation</a:t>
            </a:r>
            <a:endParaRPr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rtl="0">
              <a:buNone/>
            </a:pPr>
            <a:r>
              <a:rPr lang="en-US" b="1" dirty="0" smtClean="0"/>
              <a:t>* IQ Grades </a:t>
            </a:r>
          </a:p>
          <a:p>
            <a:pPr algn="ctr" rtl="0">
              <a:buNone/>
            </a:pPr>
            <a:endParaRPr lang="en-US" b="1" dirty="0" smtClean="0"/>
          </a:p>
          <a:p>
            <a:pPr algn="l" rtl="0"/>
            <a:r>
              <a:rPr lang="en-US" altLang="en-US" dirty="0" smtClean="0">
                <a:cs typeface="Times New Roman" pitchFamily="18" charset="0"/>
              </a:rPr>
              <a:t>140 +          Genius</a:t>
            </a:r>
          </a:p>
          <a:p>
            <a:pPr algn="l" rtl="0"/>
            <a:r>
              <a:rPr lang="en-US" altLang="en-US" dirty="0" smtClean="0">
                <a:cs typeface="Times New Roman" pitchFamily="18" charset="0"/>
              </a:rPr>
              <a:t>120 to 140  Very superior intelligence</a:t>
            </a:r>
          </a:p>
          <a:p>
            <a:pPr algn="l" rtl="0"/>
            <a:r>
              <a:rPr lang="en-US" altLang="en-US" dirty="0" smtClean="0">
                <a:cs typeface="Times New Roman" pitchFamily="18" charset="0"/>
              </a:rPr>
              <a:t>110 to 119  Superior intelligence</a:t>
            </a:r>
          </a:p>
          <a:p>
            <a:pPr algn="l" rtl="0"/>
            <a:r>
              <a:rPr lang="en-US" altLang="en-US" dirty="0" smtClean="0">
                <a:cs typeface="Times New Roman" pitchFamily="18" charset="0"/>
              </a:rPr>
              <a:t>90 to 109    Normal or average intelligence</a:t>
            </a:r>
          </a:p>
          <a:p>
            <a:pPr algn="l" rtl="0"/>
            <a:r>
              <a:rPr lang="en-US" altLang="en-US" dirty="0" smtClean="0">
                <a:cs typeface="Times New Roman" pitchFamily="18" charset="0"/>
              </a:rPr>
              <a:t>80 to 89      Dull</a:t>
            </a:r>
          </a:p>
          <a:p>
            <a:pPr algn="l" rtl="0"/>
            <a:r>
              <a:rPr lang="en-US" altLang="en-US" dirty="0" smtClean="0">
                <a:cs typeface="Times New Roman" pitchFamily="18" charset="0"/>
              </a:rPr>
              <a:t>70 to 79      Borderline deficiency</a:t>
            </a:r>
          </a:p>
          <a:p>
            <a:pPr algn="l" rtl="0"/>
            <a:r>
              <a:rPr lang="en-US" altLang="en-US" dirty="0" smtClean="0">
                <a:cs typeface="Times New Roman" pitchFamily="18" charset="0"/>
              </a:rPr>
              <a:t>Under 70     Definite feeble mindedness</a:t>
            </a:r>
            <a:endParaRPr lang="ar-SA" dirty="0"/>
          </a:p>
        </p:txBody>
      </p:sp>
      <p:sp>
        <p:nvSpPr>
          <p:cNvPr id="3" name="Title 2"/>
          <p:cNvSpPr>
            <a:spLocks noGrp="1"/>
          </p:cNvSpPr>
          <p:nvPr>
            <p:ph type="title"/>
          </p:nvPr>
        </p:nvSpPr>
        <p:spPr/>
        <p:txBody>
          <a:bodyPr/>
          <a:lstStyle/>
          <a:p>
            <a:pPr algn="ctr"/>
            <a:r>
              <a:rPr lang="en-US" sz="4400" dirty="0" smtClean="0">
                <a:cs typeface="Andalus" pitchFamily="18" charset="-78"/>
              </a:rPr>
              <a:t>1. </a:t>
            </a:r>
            <a:r>
              <a:rPr lang="en-US" sz="4400" dirty="0" smtClean="0"/>
              <a:t>Mental retardation</a:t>
            </a:r>
            <a:endParaRPr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635691"/>
          </a:xfrm>
        </p:spPr>
        <p:txBody>
          <a:bodyPr/>
          <a:lstStyle/>
          <a:p>
            <a:pPr algn="ctr">
              <a:buNone/>
            </a:pPr>
            <a:r>
              <a:rPr lang="en-US" b="1" dirty="0" smtClean="0"/>
              <a:t>* Causes/ Etiology</a:t>
            </a:r>
          </a:p>
          <a:p>
            <a:pPr algn="l" rtl="0">
              <a:lnSpc>
                <a:spcPct val="150000"/>
              </a:lnSpc>
              <a:buNone/>
            </a:pPr>
            <a:r>
              <a:rPr lang="en-US" altLang="en-US" sz="2800" b="1" dirty="0" smtClean="0">
                <a:cs typeface="Times New Roman" pitchFamily="18" charset="0"/>
              </a:rPr>
              <a:t>1. Prenatal</a:t>
            </a:r>
          </a:p>
          <a:p>
            <a:pPr algn="l" rtl="0">
              <a:lnSpc>
                <a:spcPct val="150000"/>
              </a:lnSpc>
              <a:buNone/>
            </a:pPr>
            <a:r>
              <a:rPr lang="en-US" altLang="en-US" sz="2800" b="1" dirty="0" smtClean="0">
                <a:cs typeface="Times New Roman" pitchFamily="18" charset="0"/>
              </a:rPr>
              <a:t>2. Natal</a:t>
            </a:r>
          </a:p>
          <a:p>
            <a:pPr algn="l" rtl="0">
              <a:lnSpc>
                <a:spcPct val="150000"/>
              </a:lnSpc>
              <a:buNone/>
            </a:pPr>
            <a:r>
              <a:rPr lang="en-US" altLang="en-US" sz="2800" b="1" dirty="0" smtClean="0">
                <a:cs typeface="Times New Roman" pitchFamily="18" charset="0"/>
              </a:rPr>
              <a:t>3. Postnatal</a:t>
            </a:r>
          </a:p>
          <a:p>
            <a:pPr algn="ctr">
              <a:buNone/>
            </a:pPr>
            <a:endParaRPr lang="ar-SA" b="1" dirty="0"/>
          </a:p>
        </p:txBody>
      </p:sp>
      <p:sp>
        <p:nvSpPr>
          <p:cNvPr id="3" name="Title 2"/>
          <p:cNvSpPr>
            <a:spLocks noGrp="1"/>
          </p:cNvSpPr>
          <p:nvPr>
            <p:ph type="title"/>
          </p:nvPr>
        </p:nvSpPr>
        <p:spPr/>
        <p:txBody>
          <a:bodyPr/>
          <a:lstStyle/>
          <a:p>
            <a:pPr algn="ctr"/>
            <a:r>
              <a:rPr lang="en-US" sz="4000" dirty="0" smtClean="0">
                <a:cs typeface="Andalus" pitchFamily="18" charset="-78"/>
              </a:rPr>
              <a:t>1. </a:t>
            </a:r>
            <a:r>
              <a:rPr lang="en-US" sz="4000" dirty="0" smtClean="0"/>
              <a:t>Mental retardation</a:t>
            </a:r>
            <a:endParaRPr lang="ar-SA"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7846</TotalTime>
  <Words>1923</Words>
  <Application>Microsoft Office PowerPoint</Application>
  <PresentationFormat>On-screen Show (4:3)</PresentationFormat>
  <Paragraphs>281</Paragraphs>
  <Slides>32</Slides>
  <Notes>1</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Concourse</vt:lpstr>
      <vt:lpstr>4-Mental disorders in infancy, childhood, and adolescence</vt:lpstr>
      <vt:lpstr>Outline</vt:lpstr>
      <vt:lpstr>Learning Outcomes</vt:lpstr>
      <vt:lpstr>Introduction </vt:lpstr>
      <vt:lpstr>1. Mental retardation </vt:lpstr>
      <vt:lpstr>1. Mental retardation</vt:lpstr>
      <vt:lpstr>1. Mental retardation</vt:lpstr>
      <vt:lpstr>1. Mental retardation</vt:lpstr>
      <vt:lpstr>1. Mental retardation</vt:lpstr>
      <vt:lpstr>Slide 10</vt:lpstr>
      <vt:lpstr>Slide 11</vt:lpstr>
      <vt:lpstr>Slide 12</vt:lpstr>
      <vt:lpstr>1. Mental retardation</vt:lpstr>
      <vt:lpstr>1. Mental retardation</vt:lpstr>
      <vt:lpstr>2. Autism Spectrum Disorder/ Autistic Disorder/ or Autism </vt:lpstr>
      <vt:lpstr>2. Autism Spectrum Disorder/ Autistic Disorder/ or Autism </vt:lpstr>
      <vt:lpstr>2. Autism Spectrum Disorder/ Autistic Disorder/ or Autism </vt:lpstr>
      <vt:lpstr>2. Autism Spectrum Disorder/ Autistic Disorder/ or Autism </vt:lpstr>
      <vt:lpstr>2. Autism Spectrum Disorder/ Autistic Disorder/ or Autism </vt:lpstr>
      <vt:lpstr>3. Conduct disorder </vt:lpstr>
      <vt:lpstr>3. Conduct disorder </vt:lpstr>
      <vt:lpstr>3. Conduct disorder </vt:lpstr>
      <vt:lpstr>3. Conduct disorder </vt:lpstr>
      <vt:lpstr>3. Conduct disorder </vt:lpstr>
      <vt:lpstr>4. Separation Anxiety  </vt:lpstr>
      <vt:lpstr>4. Separation Anxiety</vt:lpstr>
      <vt:lpstr> 4. Separation Anxiety</vt:lpstr>
      <vt:lpstr>5. Attention-Deficit Hyperactivity Disorder (ADHD)</vt:lpstr>
      <vt:lpstr>5. Attention-Deficit Hyperactivity Disorder (ADHD)</vt:lpstr>
      <vt:lpstr>5. Attention-Deficit Hyperactivity Disorder (ADHD)</vt:lpstr>
      <vt:lpstr>5. Attention-Deficit Hyperactivity Disorder (ADHD)</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8-Nursing Care of Patients with Anxiety Disorders</dc:title>
  <dc:creator>osama abualruz</dc:creator>
  <cp:lastModifiedBy>osama abualruz</cp:lastModifiedBy>
  <cp:revision>43</cp:revision>
  <dcterms:created xsi:type="dcterms:W3CDTF">2006-08-16T00:00:00Z</dcterms:created>
  <dcterms:modified xsi:type="dcterms:W3CDTF">2022-11-02T19:08:20Z</dcterms:modified>
</cp:coreProperties>
</file>