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317" r:id="rId2"/>
    <p:sldId id="257" r:id="rId3"/>
    <p:sldId id="258" r:id="rId4"/>
    <p:sldId id="260" r:id="rId5"/>
    <p:sldId id="261" r:id="rId6"/>
    <p:sldId id="294" r:id="rId7"/>
    <p:sldId id="272" r:id="rId8"/>
    <p:sldId id="262" r:id="rId9"/>
    <p:sldId id="296" r:id="rId10"/>
    <p:sldId id="264" r:id="rId11"/>
    <p:sldId id="297" r:id="rId12"/>
    <p:sldId id="269" r:id="rId13"/>
    <p:sldId id="265" r:id="rId14"/>
    <p:sldId id="266" r:id="rId15"/>
    <p:sldId id="295"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11" r:id="rId29"/>
    <p:sldId id="312" r:id="rId30"/>
    <p:sldId id="313" r:id="rId31"/>
    <p:sldId id="315" r:id="rId32"/>
    <p:sldId id="314" r:id="rId33"/>
    <p:sldId id="316" r:id="rId34"/>
    <p:sldId id="293"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CCAF38E-F0C4-4588-8A28-53BBF4267EF6}" type="datetimeFigureOut">
              <a:rPr lang="ar-SA" smtClean="0"/>
              <a:pPr/>
              <a:t>04/08/1444</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6653823-6C2C-4C14-A392-AC994718977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76653823-6C2C-4C14-A392-AC994718977A}" type="slidenum">
              <a:rPr lang="ar-SA" smtClean="0"/>
              <a:pPr/>
              <a:t>7</a:t>
            </a:fld>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miter lim="800000"/>
            <a:headEnd/>
            <a:tailEnd/>
          </a:ln>
        </p:spPr>
        <p:txBody>
          <a:bodyPr/>
          <a:lstStyle/>
          <a:p>
            <a:fld id="{0B11E338-EA16-4AB6-80F2-16941B642041}" type="slidenum">
              <a:rPr lang="en-US" altLang="en-US"/>
              <a:pPr/>
              <a:t>22</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r>
              <a:rPr lang="en-US" altLang="en-US" smtClean="0">
                <a:latin typeface="Arial" pitchFamily="34" charset="0"/>
              </a:rPr>
              <a:t>It is okay to decline a request for a favor. Saying "no" does not mean you are bad, self-centered, or uncaring. Learn skills of assertiveness so that you can feel more confident and have effective ways of saying "no."</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miter lim="800000"/>
            <a:headEnd/>
            <a:tailEnd/>
          </a:ln>
        </p:spPr>
        <p:txBody>
          <a:bodyPr/>
          <a:lstStyle/>
          <a:p>
            <a:fld id="{E36D7B45-DD6F-49FF-A467-23C6328C1E57}" type="slidenum">
              <a:rPr lang="en-US" altLang="en-US"/>
              <a:pPr/>
              <a:t>23</a:t>
            </a:fld>
            <a:endParaRPr lang="en-US" alt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lvl="1" eaLnBrk="1" hangingPunct="1"/>
            <a:r>
              <a:rPr lang="en-US" altLang="en-US" smtClean="0">
                <a:latin typeface="Arial" pitchFamily="34" charset="0"/>
              </a:rPr>
              <a:t>Exercise can build confidence, self-esteem, and self-image.</a:t>
            </a:r>
          </a:p>
          <a:p>
            <a:pPr lvl="1" eaLnBrk="1" hangingPunct="1"/>
            <a:r>
              <a:rPr lang="en-US" altLang="en-US" smtClean="0">
                <a:latin typeface="Arial" pitchFamily="34" charset="0"/>
              </a:rPr>
              <a:t>It is also a great way to take time for yourself, blow off steam, and release physical tension. </a:t>
            </a:r>
          </a:p>
          <a:p>
            <a:pPr eaLnBrk="1" hangingPunct="1"/>
            <a:endParaRPr lang="en-US" alt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miter lim="800000"/>
            <a:headEnd/>
            <a:tailEnd/>
          </a:ln>
        </p:spPr>
        <p:txBody>
          <a:bodyPr/>
          <a:lstStyle/>
          <a:p>
            <a:fld id="{FAF02047-65F2-4F71-B9EB-26302474A279}" type="slidenum">
              <a:rPr lang="en-US" altLang="en-US"/>
              <a:pPr/>
              <a:t>24</a:t>
            </a:fld>
            <a:endParaRPr lang="en-US" alt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eaLnBrk="1" hangingPunct="1"/>
            <a:r>
              <a:rPr lang="en-US" altLang="en-US" smtClean="0">
                <a:latin typeface="Arial" pitchFamily="34" charset="0"/>
              </a:rPr>
              <a:t>Leisure activities and hobbies can be very enjoyable and inspiring, and they can offer an added sense of accomplishment to our lives. For ideas on new hobbies, browse through a bookstore or a crafts store, surf the internet, look up local organizations, see what classes or courses are available in your community or from a nearby college or university. Don't quickly dismiss new opportunities.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ChangeArrowheads="1" noTextEdit="1"/>
          </p:cNvSpPr>
          <p:nvPr>
            <p:ph type="sldImg"/>
          </p:nvPr>
        </p:nvSpPr>
        <p:spPr>
          <a:ln/>
        </p:spPr>
      </p:sp>
      <p:sp>
        <p:nvSpPr>
          <p:cNvPr id="58371" name="Notes Placeholder 2"/>
          <p:cNvSpPr>
            <a:spLocks noGrp="1"/>
          </p:cNvSpPr>
          <p:nvPr>
            <p:ph type="body" idx="1"/>
          </p:nvPr>
        </p:nvSpPr>
        <p:spPr>
          <a:noFill/>
        </p:spPr>
        <p:txBody>
          <a:bodyPr/>
          <a:lstStyle/>
          <a:p>
            <a:endParaRPr lang="en-US" altLang="en-US" smtClean="0">
              <a:latin typeface="Arial" pitchFamily="34" charset="0"/>
            </a:endParaRPr>
          </a:p>
        </p:txBody>
      </p:sp>
      <p:sp>
        <p:nvSpPr>
          <p:cNvPr id="58372" name="Slide Number Placeholder 3"/>
          <p:cNvSpPr>
            <a:spLocks noGrp="1"/>
          </p:cNvSpPr>
          <p:nvPr>
            <p:ph type="sldNum" sz="quarter" idx="5"/>
          </p:nvPr>
        </p:nvSpPr>
        <p:spPr>
          <a:noFill/>
          <a:ln>
            <a:miter lim="800000"/>
            <a:headEnd/>
            <a:tailEnd/>
          </a:ln>
        </p:spPr>
        <p:txBody>
          <a:bodyPr/>
          <a:lstStyle/>
          <a:p>
            <a:fld id="{6DEC3DA4-183F-4225-BFA9-A815B30A001E}" type="slidenum">
              <a:rPr lang="en-US" altLang="en-US"/>
              <a:pPr/>
              <a:t>25</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C2B57A5C-93D2-4A19-BCC7-66CC0C0B185E}" type="slidenum">
              <a:rPr lang="en-US" altLang="en-US"/>
              <a:pPr/>
              <a:t>26</a:t>
            </a:fld>
            <a:endParaRPr lang="en-US" alt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pPr eaLnBrk="1" hangingPunct="1"/>
            <a:r>
              <a:rPr lang="en-US" altLang="en-US" smtClean="0">
                <a:latin typeface="Arial" pitchFamily="34" charset="0"/>
              </a:rPr>
              <a:t>Relaxation techniques are skills that need to be developed with patience and practice so that we can use them effectively during difficult times of stress later 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miter lim="800000"/>
            <a:headEnd/>
            <a:tailEnd/>
          </a:ln>
        </p:spPr>
        <p:txBody>
          <a:bodyPr/>
          <a:lstStyle/>
          <a:p>
            <a:fld id="{ACA173AC-72F8-4755-A99C-0077585DD502}" type="slidenum">
              <a:rPr lang="en-US" altLang="en-US"/>
              <a:pPr/>
              <a:t>9</a:t>
            </a:fld>
            <a:endParaRPr lang="en-US" alt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US" alt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miter lim="800000"/>
            <a:headEnd/>
            <a:tailEnd/>
          </a:ln>
        </p:spPr>
        <p:txBody>
          <a:bodyPr/>
          <a:lstStyle/>
          <a:p>
            <a:fld id="{6D8A0DD9-E93F-4D20-B747-4E295D5365DB}" type="slidenum">
              <a:rPr lang="en-US" altLang="en-US"/>
              <a:pPr/>
              <a:t>11</a:t>
            </a:fld>
            <a:endParaRPr lang="en-US"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r>
              <a:rPr lang="en-US" altLang="en-US" sz="1400" smtClean="0">
                <a:latin typeface="Arial" pitchFamily="34" charset="0"/>
              </a:rPr>
              <a:t>In the days of the cavemen, the fight or flight response was key to their survival. When faced with a threatening tiger, for instance, a caveman had two main choices. He could fight the tiger or he could run away. Either way, his body had to prepare quickly to respond. The caveman's heart began to race, his breathing rate increased, his pupils dilated, his muscles became tense, and his mind processed information rapidly. This natural response to danger helped the cavemen to protect himself and to survive.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ECD5AC40-A3A7-4888-B92F-F780A7673688}" type="slidenum">
              <a:rPr lang="en-US" altLang="en-US"/>
              <a:pPr/>
              <a:t>16</a:t>
            </a:fld>
            <a:endParaRPr lang="en-US" alt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r>
              <a:rPr lang="en-US" altLang="en-US" smtClean="0">
                <a:latin typeface="Arial" pitchFamily="34" charset="0"/>
              </a:rPr>
              <a:t>Speak to friends, family, a teacher, a minister, or a counselor. Sometimes we just need to "vent" or get something "off our chest." Expressing our feelings can be relieving, we can feel supported by others, and it can help us work out our problems.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A9BC9890-522B-4911-8661-75EFC0E204FE}" type="slidenum">
              <a:rPr lang="en-US" altLang="en-US"/>
              <a:pPr/>
              <a:t>17</a:t>
            </a:fld>
            <a:endParaRPr lang="en-US" alt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r>
              <a:rPr lang="en-US" altLang="en-US" smtClean="0">
                <a:latin typeface="Arial" pitchFamily="34" charset="0"/>
              </a:rPr>
              <a:t>Talk to yourself positively. Remember, "I can handle it, " "this will be over soon," or "I have handled difficult things before, and I can do it again." Also, practice acceptance. We need to learn to accept things we cannot change without trying to exert more control over them.</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68BB23C5-2DBB-46F0-B1FF-D2AD9A0B1EE7}" type="slidenum">
              <a:rPr lang="en-US" altLang="en-US"/>
              <a:pPr/>
              <a:t>18</a:t>
            </a:fld>
            <a:endParaRPr lang="en-US"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r>
              <a:rPr lang="en-US" altLang="en-US" smtClean="0">
                <a:latin typeface="Arial" pitchFamily="34" charset="0"/>
              </a:rPr>
              <a:t>Setting our expectations or goals high may seem like a useful way to push ourselves and get things done, but we may also set ourselves up for disappointment and continued stress. Find the courage to recognize your limits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miter lim="800000"/>
            <a:headEnd/>
            <a:tailEnd/>
          </a:ln>
        </p:spPr>
        <p:txBody>
          <a:bodyPr/>
          <a:lstStyle/>
          <a:p>
            <a:fld id="{24D5411A-7FB4-466F-BD7D-BAAC15123E6C}" type="slidenum">
              <a:rPr lang="en-US" altLang="en-US"/>
              <a:pPr/>
              <a:t>19</a:t>
            </a:fld>
            <a:endParaRPr lang="en-US"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r>
              <a:rPr lang="en-US" altLang="en-US" smtClean="0">
                <a:latin typeface="Arial" pitchFamily="34" charset="0"/>
              </a:rPr>
              <a:t>Do this regularly until it becomes a productive habit. Take responsibility for your life. Be proactive. Problem solve and look for solutions rather than worry. </a:t>
            </a:r>
          </a:p>
          <a:p>
            <a:pPr eaLnBrk="1" hangingPunct="1"/>
            <a:endParaRPr lang="en-US" alt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miter lim="800000"/>
            <a:headEnd/>
            <a:tailEnd/>
          </a:ln>
        </p:spPr>
        <p:txBody>
          <a:bodyPr/>
          <a:lstStyle/>
          <a:p>
            <a:fld id="{1ED755C6-BCCA-48F2-B76E-B22F32FFE4BD}" type="slidenum">
              <a:rPr lang="en-US" altLang="en-US"/>
              <a:pPr/>
              <a:t>20</a:t>
            </a:fld>
            <a:endParaRPr lang="en-US" alt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r>
              <a:rPr lang="en-US" altLang="en-US" smtClean="0">
                <a:latin typeface="Arial" pitchFamily="34" charset="0"/>
              </a:rPr>
              <a:t>You might purposely schedule time in your day planner just for yourself so that you can recharge for all the other things you need to do. Learn your "red flags" for stress, and be willing to take time to do something about it.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miter lim="800000"/>
            <a:headEnd/>
            <a:tailEnd/>
          </a:ln>
        </p:spPr>
        <p:txBody>
          <a:bodyPr/>
          <a:lstStyle/>
          <a:p>
            <a:fld id="{4DADCB2D-96CA-45B3-A7D2-5DE875BC736E}" type="slidenum">
              <a:rPr lang="en-US" altLang="en-US"/>
              <a:pPr/>
              <a:t>21</a:t>
            </a:fld>
            <a:endParaRPr lang="en-US" alt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eaLnBrk="1" hangingPunct="1"/>
            <a:r>
              <a:rPr lang="en-US" altLang="en-US" smtClean="0">
                <a:latin typeface="Arial" pitchFamily="34" charset="0"/>
              </a:rPr>
              <a:t>When we feel overwhelmed we tend to eat poorly, sleep less, stop exercising, and generally push ourselves harder. This can tax the immune system and cause us to become ill more easily. If we take good care of ourselves to begin with, we will be better prepared to manage stress and accomplish our tasks in the long run.</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11/2/2022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D6E21A27-56C2-4DEF-9F25-31D16EFB45B5}" type="slidenum">
              <a:rPr lang="en-US" altLang="en-US"/>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945B8A4E-8BDC-46EA-A258-09CE9D67E014}"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11/2/2022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14.gif"/><Relationship Id="rId4" Type="http://schemas.openxmlformats.org/officeDocument/2006/relationships/image" Target="../media/image13.gif"/></Relationships>
</file>

<file path=ppt/slides/_rels/slide24.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17.jpeg"/><Relationship Id="rId4" Type="http://schemas.openxmlformats.org/officeDocument/2006/relationships/image" Target="../media/image16.gif"/></Relationships>
</file>

<file path=ppt/slides/_rels/slide25.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62000" y="3733800"/>
            <a:ext cx="7500990" cy="609600"/>
          </a:xfrm>
        </p:spPr>
        <p:txBody>
          <a:bodyPr>
            <a:normAutofit fontScale="90000"/>
          </a:bodyPr>
          <a:lstStyle/>
          <a:p>
            <a:pPr algn="ctr" rtl="0">
              <a:defRPr/>
            </a:pPr>
            <a:r>
              <a:rPr lang="en-US" sz="3200" dirty="0" smtClean="0">
                <a:solidFill>
                  <a:schemeClr val="tx1"/>
                </a:solidFill>
                <a:effectLst>
                  <a:outerShdw blurRad="38100" dist="38100" dir="2700000" algn="tl">
                    <a:srgbClr val="000000">
                      <a:alpha val="43137"/>
                    </a:srgbClr>
                  </a:outerShdw>
                </a:effectLst>
              </a:rPr>
              <a:t>5. Stress and Stress Management Techniques</a:t>
            </a:r>
            <a:endParaRPr sz="3200" smtClean="0">
              <a:solidFill>
                <a:schemeClr val="tx2">
                  <a:satMod val="130000"/>
                </a:schemeClr>
              </a:solidFill>
              <a:latin typeface="Times New Roman" pitchFamily="18" charset="0"/>
              <a:cs typeface="Times New Roman" pitchFamily="18" charset="0"/>
            </a:endParaRPr>
          </a:p>
        </p:txBody>
      </p:sp>
      <p:sp>
        <p:nvSpPr>
          <p:cNvPr id="9219" name="Rectangle 5"/>
          <p:cNvSpPr>
            <a:spLocks noChangeArrowheads="1"/>
          </p:cNvSpPr>
          <p:nvPr/>
        </p:nvSpPr>
        <p:spPr bwMode="auto">
          <a:xfrm>
            <a:off x="571500" y="714375"/>
            <a:ext cx="7315200" cy="800219"/>
          </a:xfrm>
          <a:prstGeom prst="rect">
            <a:avLst/>
          </a:prstGeom>
          <a:noFill/>
          <a:ln w="9525">
            <a:noFill/>
            <a:miter lim="800000"/>
            <a:headEnd/>
            <a:tailEnd/>
          </a:ln>
        </p:spPr>
        <p:txBody>
          <a:bodyPr anchor="ctr">
            <a:spAutoFit/>
          </a:bodyPr>
          <a:lstStyle/>
          <a:p>
            <a:pPr algn="ctr">
              <a:tabLst>
                <a:tab pos="4065588" algn="l"/>
              </a:tabLst>
            </a:pPr>
            <a:r>
              <a:rPr lang="en-US" sz="2800" b="1" dirty="0" smtClean="0"/>
              <a:t>Al-</a:t>
            </a:r>
            <a:r>
              <a:rPr lang="en-US" sz="2800" b="1" dirty="0" err="1" smtClean="0"/>
              <a:t>Zaytoonah</a:t>
            </a:r>
            <a:r>
              <a:rPr lang="en-US" sz="2800" b="1" dirty="0" smtClean="0"/>
              <a:t> University </a:t>
            </a:r>
            <a:endParaRPr lang="en-US" sz="2800" dirty="0"/>
          </a:p>
          <a:p>
            <a:pPr>
              <a:tabLst>
                <a:tab pos="4065588" algn="l"/>
              </a:tabLst>
            </a:pPr>
            <a:endParaRPr lang="en-US" dirty="0"/>
          </a:p>
        </p:txBody>
      </p:sp>
      <p:sp>
        <p:nvSpPr>
          <p:cNvPr id="9221" name="Rectangle 5"/>
          <p:cNvSpPr>
            <a:spLocks noChangeArrowheads="1"/>
          </p:cNvSpPr>
          <p:nvPr/>
        </p:nvSpPr>
        <p:spPr bwMode="auto">
          <a:xfrm>
            <a:off x="0" y="1676400"/>
            <a:ext cx="8001000" cy="1815882"/>
          </a:xfrm>
          <a:prstGeom prst="rect">
            <a:avLst/>
          </a:prstGeom>
          <a:noFill/>
          <a:ln w="9525">
            <a:noFill/>
            <a:miter lim="800000"/>
            <a:headEnd/>
            <a:tailEnd/>
          </a:ln>
        </p:spPr>
        <p:txBody>
          <a:bodyPr wrap="square">
            <a:spAutoFit/>
          </a:bodyPr>
          <a:lstStyle/>
          <a:p>
            <a:pPr algn="ctr">
              <a:tabLst>
                <a:tab pos="4149725" algn="l"/>
              </a:tabLst>
            </a:pPr>
            <a:r>
              <a:rPr lang="en-US" altLang="en-US" sz="2800" b="1" dirty="0" smtClean="0">
                <a:latin typeface="Times New Roman" pitchFamily="18" charset="0"/>
                <a:cs typeface="Times New Roman" pitchFamily="18" charset="0"/>
              </a:rPr>
              <a:t>Psychiatric and Mental Health Nursing</a:t>
            </a:r>
          </a:p>
          <a:p>
            <a:pPr algn="ctr">
              <a:tabLst>
                <a:tab pos="4149725" algn="l"/>
              </a:tabLst>
            </a:pPr>
            <a:r>
              <a:rPr lang="en-US" altLang="en-US" sz="2800" b="1" dirty="0" smtClean="0">
                <a:latin typeface="Times New Roman" pitchFamily="18" charset="0"/>
                <a:cs typeface="Times New Roman" pitchFamily="18" charset="0"/>
              </a:rPr>
              <a:t>( Theory )</a:t>
            </a:r>
          </a:p>
          <a:p>
            <a:pPr algn="ctr">
              <a:tabLst>
                <a:tab pos="4149725" algn="l"/>
              </a:tabLst>
            </a:pPr>
            <a:endParaRPr lang="en-US" altLang="en-US" sz="2800" b="1" dirty="0" smtClean="0">
              <a:latin typeface="Times New Roman" pitchFamily="18" charset="0"/>
              <a:cs typeface="Times New Roman" pitchFamily="18" charset="0"/>
            </a:endParaRPr>
          </a:p>
          <a:p>
            <a:pPr algn="ctr">
              <a:tabLst>
                <a:tab pos="4149725" algn="l"/>
              </a:tabLst>
            </a:pPr>
            <a:endParaRPr lang="en-US" altLang="en-US" sz="2800" dirty="0">
              <a:latin typeface="Times New Roman" pitchFamily="18" charset="0"/>
              <a:cs typeface="Times New Roman" pitchFamily="18" charset="0"/>
            </a:endParaRPr>
          </a:p>
        </p:txBody>
      </p:sp>
      <p:sp>
        <p:nvSpPr>
          <p:cNvPr id="9222" name="Subtitle 6"/>
          <p:cNvSpPr>
            <a:spLocks noGrp="1"/>
          </p:cNvSpPr>
          <p:nvPr>
            <p:ph type="subTitle" idx="1"/>
          </p:nvPr>
        </p:nvSpPr>
        <p:spPr>
          <a:xfrm>
            <a:off x="685800" y="4419600"/>
            <a:ext cx="7772400" cy="762000"/>
          </a:xfrm>
        </p:spPr>
        <p:txBody>
          <a:bodyPr>
            <a:normAutofit fontScale="92500" lnSpcReduction="20000"/>
          </a:bodyPr>
          <a:lstStyle/>
          <a:p>
            <a:pPr marR="0" algn="ctr" eaLnBrk="1" hangingPunct="1"/>
            <a:endParaRPr lang="en-US" b="1" dirty="0" smtClean="0">
              <a:solidFill>
                <a:schemeClr val="tx1"/>
              </a:solidFill>
            </a:endParaRPr>
          </a:p>
          <a:p>
            <a:pPr marR="0" algn="ctr"/>
            <a:r>
              <a:rPr lang="en-US" dirty="0" smtClean="0">
                <a:solidFill>
                  <a:schemeClr val="tx1"/>
                </a:solidFill>
              </a:rPr>
              <a:t>By Dr: Hasan Abualruz RN, MSN, PhD</a:t>
            </a:r>
            <a:endParaRPr lang="ar-SA" dirty="0" smtClean="0">
              <a:solidFill>
                <a:schemeClr val="tx1"/>
              </a:solidFill>
            </a:endParaRPr>
          </a:p>
          <a:p>
            <a:pPr marR="0" algn="ctr" eaLnBrk="1" hangingPunct="1"/>
            <a:endParaRPr lang="en-US" b="1" dirty="0" smtClean="0">
              <a:solidFill>
                <a:schemeClr val="tx1"/>
              </a:solidFill>
            </a:endParaRPr>
          </a:p>
        </p:txBody>
      </p:sp>
      <p:pic>
        <p:nvPicPr>
          <p:cNvPr id="7" name="Picture 6"/>
          <p:cNvPicPr/>
          <p:nvPr/>
        </p:nvPicPr>
        <p:blipFill>
          <a:blip r:embed="rId2"/>
          <a:srcRect/>
          <a:stretch>
            <a:fillRect/>
          </a:stretch>
        </p:blipFill>
        <p:spPr bwMode="auto">
          <a:xfrm>
            <a:off x="6934200" y="152400"/>
            <a:ext cx="220980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371600"/>
            <a:ext cx="8991600" cy="4953000"/>
          </a:xfrm>
        </p:spPr>
        <p:txBody>
          <a:bodyPr>
            <a:normAutofit/>
          </a:bodyPr>
          <a:lstStyle/>
          <a:p>
            <a:pPr algn="l" rtl="0">
              <a:buNone/>
            </a:pPr>
            <a:r>
              <a:rPr lang="en-US" dirty="0" smtClean="0"/>
              <a:t>* </a:t>
            </a:r>
            <a:r>
              <a:rPr lang="en-US" b="1" dirty="0" smtClean="0"/>
              <a:t>Frequent and long exposures to stress might lead to: </a:t>
            </a:r>
          </a:p>
          <a:p>
            <a:pPr marL="624078" indent="-514350" algn="l" rtl="0">
              <a:buAutoNum type="arabicPeriod"/>
            </a:pPr>
            <a:r>
              <a:rPr lang="en-US" sz="2400" b="1" dirty="0" smtClean="0"/>
              <a:t>Physiological problems: </a:t>
            </a:r>
            <a:r>
              <a:rPr lang="en-US" sz="2400" dirty="0" smtClean="0"/>
              <a:t>such as sleep disturbances and fatigue.</a:t>
            </a:r>
          </a:p>
          <a:p>
            <a:pPr marL="624078" indent="-514350" algn="l" rtl="0">
              <a:buAutoNum type="arabicPeriod"/>
            </a:pPr>
            <a:endParaRPr lang="en-US" sz="2400" dirty="0" smtClean="0"/>
          </a:p>
          <a:p>
            <a:pPr marL="624078" indent="-514350" algn="l" rtl="0">
              <a:buAutoNum type="arabicPeriod"/>
            </a:pPr>
            <a:r>
              <a:rPr lang="en-US" sz="2400" b="1" dirty="0" smtClean="0"/>
              <a:t>Psychological problems: </a:t>
            </a:r>
            <a:r>
              <a:rPr lang="en-US" sz="2400" dirty="0" smtClean="0"/>
              <a:t>such as burnout, compassion fatigue, emotional exhaustion, sleeping disorder, post traumatic stress disorder ( PTSD), substance abuse, anxiety, fatigue, and depression.</a:t>
            </a:r>
          </a:p>
          <a:p>
            <a:pPr marL="624078" indent="-514350" algn="l" rtl="0">
              <a:buAutoNum type="arabicPeriod"/>
            </a:pPr>
            <a:endParaRPr lang="en-US" sz="2400" dirty="0" smtClean="0"/>
          </a:p>
          <a:p>
            <a:pPr marL="624078" indent="-514350" algn="l" rtl="0">
              <a:buAutoNum type="arabicPeriod"/>
            </a:pPr>
            <a:r>
              <a:rPr lang="en-US" sz="2400" b="1" dirty="0" smtClean="0"/>
              <a:t>Unfavorable</a:t>
            </a:r>
            <a:r>
              <a:rPr lang="en-US" sz="2400" dirty="0" smtClean="0"/>
              <a:t> </a:t>
            </a:r>
            <a:r>
              <a:rPr lang="en-US" sz="2400" b="1" dirty="0" smtClean="0"/>
              <a:t>consequences:</a:t>
            </a:r>
            <a:r>
              <a:rPr lang="en-US" sz="2400" dirty="0" smtClean="0"/>
              <a:t> such as turnover, intent to stay, performance, and quality of care.    </a:t>
            </a:r>
            <a:endParaRPr lang="ar-SA" sz="2400" dirty="0"/>
          </a:p>
        </p:txBody>
      </p:sp>
      <p:sp>
        <p:nvSpPr>
          <p:cNvPr id="3" name="Title 2"/>
          <p:cNvSpPr>
            <a:spLocks noGrp="1"/>
          </p:cNvSpPr>
          <p:nvPr>
            <p:ph type="title"/>
          </p:nvPr>
        </p:nvSpPr>
        <p:spPr>
          <a:xfrm>
            <a:off x="457200" y="274638"/>
            <a:ext cx="8229600" cy="944562"/>
          </a:xfrm>
        </p:spPr>
        <p:txBody>
          <a:bodyPr>
            <a:normAutofit/>
          </a:bodyPr>
          <a:lstStyle/>
          <a:p>
            <a:pPr algn="ctr"/>
            <a:r>
              <a:rPr lang="en-US" dirty="0" smtClean="0"/>
              <a:t>The effect of stress on humans</a:t>
            </a:r>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fontAlgn="auto" hangingPunct="1">
              <a:spcAft>
                <a:spcPts val="0"/>
              </a:spcAft>
              <a:defRPr/>
            </a:pPr>
            <a:r>
              <a:rPr lang="en-US"/>
              <a:t>The “Fight or Flight” Response</a:t>
            </a:r>
          </a:p>
        </p:txBody>
      </p:sp>
      <p:pic>
        <p:nvPicPr>
          <p:cNvPr id="14339" name="Picture 5" descr="j0121071"/>
          <p:cNvPicPr>
            <a:picLocks noGrp="1" noChangeAspect="1" noChangeArrowheads="1"/>
          </p:cNvPicPr>
          <p:nvPr>
            <p:ph sz="half" idx="1"/>
          </p:nvPr>
        </p:nvPicPr>
        <p:blipFill>
          <a:blip r:embed="rId3"/>
          <a:srcRect/>
          <a:stretch>
            <a:fillRect/>
          </a:stretch>
        </p:blipFill>
        <p:spPr>
          <a:xfrm>
            <a:off x="533400" y="1676400"/>
            <a:ext cx="2819400" cy="2108200"/>
          </a:xfrm>
        </p:spPr>
      </p:pic>
      <p:sp>
        <p:nvSpPr>
          <p:cNvPr id="14340" name="Rectangle 3"/>
          <p:cNvSpPr>
            <a:spLocks noGrp="1"/>
          </p:cNvSpPr>
          <p:nvPr>
            <p:ph type="body" sz="half" idx="2"/>
          </p:nvPr>
        </p:nvSpPr>
        <p:spPr>
          <a:xfrm>
            <a:off x="4648200" y="1600200"/>
            <a:ext cx="4038600" cy="4876800"/>
          </a:xfrm>
        </p:spPr>
        <p:txBody>
          <a:bodyPr>
            <a:normAutofit lnSpcReduction="10000"/>
          </a:bodyPr>
          <a:lstStyle/>
          <a:p>
            <a:pPr algn="l" rtl="0" eaLnBrk="1" hangingPunct="1">
              <a:lnSpc>
                <a:spcPct val="80000"/>
              </a:lnSpc>
            </a:pPr>
            <a:r>
              <a:rPr lang="en-US" altLang="en-US" dirty="0" smtClean="0"/>
              <a:t>When situations seem threatening to us, our bodies react quickly to supply protection by preparing to take action. This physiological reaction is known as the "fight or flight" response. 	</a:t>
            </a:r>
          </a:p>
          <a:p>
            <a:pPr lvl="1" algn="l" rtl="0" eaLnBrk="1" hangingPunct="1">
              <a:lnSpc>
                <a:spcPct val="80000"/>
              </a:lnSpc>
            </a:pPr>
            <a:r>
              <a:rPr lang="en-US" altLang="en-US" sz="2000" dirty="0" smtClean="0"/>
              <a:t>The physiological response to a stressor is known as reactivity</a:t>
            </a:r>
          </a:p>
          <a:p>
            <a:pPr lvl="1" algn="l" rtl="0" eaLnBrk="1" hangingPunct="1">
              <a:lnSpc>
                <a:spcPct val="80000"/>
              </a:lnSpc>
            </a:pPr>
            <a:r>
              <a:rPr lang="en-US" altLang="en-US" sz="2000" dirty="0" smtClean="0"/>
              <a:t>Physiological responses can accumulate and result in long-term wear on the body</a:t>
            </a:r>
          </a:p>
          <a:p>
            <a:pPr eaLnBrk="1" hangingPunct="1">
              <a:lnSpc>
                <a:spcPct val="80000"/>
              </a:lnSpc>
            </a:pPr>
            <a:endParaRPr lang="en-US" altLang="en-US" sz="2000" dirty="0" smtClean="0"/>
          </a:p>
          <a:p>
            <a:pPr eaLnBrk="1" hangingPunct="1">
              <a:lnSpc>
                <a:spcPct val="80000"/>
              </a:lnSpc>
            </a:pPr>
            <a:endParaRPr lang="en-US" altLang="en-US" sz="2000" dirty="0" smtClean="0"/>
          </a:p>
          <a:p>
            <a:pPr eaLnBrk="1" hangingPunct="1">
              <a:lnSpc>
                <a:spcPct val="80000"/>
              </a:lnSpc>
              <a:buFont typeface="Wingdings" pitchFamily="2" charset="2"/>
              <a:buNone/>
            </a:pPr>
            <a:endParaRPr lang="en-US" altLang="en-US" sz="2000" dirty="0" smtClean="0"/>
          </a:p>
          <a:p>
            <a:pPr eaLnBrk="1" hangingPunct="1">
              <a:lnSpc>
                <a:spcPct val="80000"/>
              </a:lnSpc>
            </a:pPr>
            <a:endParaRPr lang="en-US" altLang="en-US" sz="2000" dirty="0" smtClean="0"/>
          </a:p>
        </p:txBody>
      </p:sp>
      <p:pic>
        <p:nvPicPr>
          <p:cNvPr id="14341" name="Picture 6" descr="j0283567"/>
          <p:cNvPicPr>
            <a:picLocks noChangeAspect="1" noChangeArrowheads="1" noCrop="1"/>
          </p:cNvPicPr>
          <p:nvPr/>
        </p:nvPicPr>
        <p:blipFill>
          <a:blip r:embed="rId4"/>
          <a:srcRect/>
          <a:stretch>
            <a:fillRect/>
          </a:stretch>
        </p:blipFill>
        <p:spPr bwMode="auto">
          <a:xfrm>
            <a:off x="2438400" y="4114800"/>
            <a:ext cx="1774825"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219200"/>
            <a:ext cx="8991600" cy="5029200"/>
          </a:xfrm>
        </p:spPr>
        <p:txBody>
          <a:bodyPr>
            <a:normAutofit/>
          </a:bodyPr>
          <a:lstStyle/>
          <a:p>
            <a:pPr marL="566928" indent="-457200" algn="l" rtl="0">
              <a:buNone/>
            </a:pPr>
            <a:r>
              <a:rPr lang="en-US" sz="2400" dirty="0" smtClean="0"/>
              <a:t>* Many Stress management techniques had been </a:t>
            </a:r>
          </a:p>
          <a:p>
            <a:pPr marL="566928" indent="-457200" algn="l" rtl="0">
              <a:buNone/>
            </a:pPr>
            <a:r>
              <a:rPr lang="en-US" sz="2400" dirty="0" smtClean="0"/>
              <a:t>   developed in last few decades. </a:t>
            </a:r>
          </a:p>
          <a:p>
            <a:pPr marL="566928" indent="-457200" algn="l" rtl="0">
              <a:buNone/>
            </a:pPr>
            <a:endParaRPr lang="en-US" sz="2400" dirty="0" smtClean="0"/>
          </a:p>
          <a:p>
            <a:pPr algn="l" rtl="0">
              <a:lnSpc>
                <a:spcPct val="110000"/>
              </a:lnSpc>
              <a:buNone/>
            </a:pPr>
            <a:r>
              <a:rPr lang="en-US" altLang="en-US" dirty="0" smtClean="0"/>
              <a:t>1. Physical:</a:t>
            </a:r>
          </a:p>
          <a:p>
            <a:pPr lvl="1" algn="l" rtl="0">
              <a:lnSpc>
                <a:spcPct val="110000"/>
              </a:lnSpc>
            </a:pPr>
            <a:r>
              <a:rPr lang="en-US" altLang="en-US" dirty="0" smtClean="0"/>
              <a:t>Nutrition</a:t>
            </a:r>
          </a:p>
          <a:p>
            <a:pPr lvl="1" algn="l" rtl="0">
              <a:lnSpc>
                <a:spcPct val="110000"/>
              </a:lnSpc>
            </a:pPr>
            <a:r>
              <a:rPr lang="en-US" altLang="en-US" dirty="0" smtClean="0"/>
              <a:t>Exercise</a:t>
            </a:r>
          </a:p>
          <a:p>
            <a:pPr lvl="1" algn="l" rtl="0">
              <a:lnSpc>
                <a:spcPct val="110000"/>
              </a:lnSpc>
            </a:pPr>
            <a:r>
              <a:rPr lang="en-US" altLang="en-US" dirty="0" smtClean="0"/>
              <a:t>Sleep</a:t>
            </a:r>
          </a:p>
          <a:p>
            <a:pPr lvl="1" algn="l" rtl="0">
              <a:lnSpc>
                <a:spcPct val="110000"/>
              </a:lnSpc>
            </a:pPr>
            <a:r>
              <a:rPr lang="en-US" altLang="en-US" dirty="0" smtClean="0"/>
              <a:t>Biofeedback</a:t>
            </a:r>
          </a:p>
          <a:p>
            <a:pPr lvl="1" algn="l" rtl="0">
              <a:lnSpc>
                <a:spcPct val="110000"/>
              </a:lnSpc>
            </a:pPr>
            <a:r>
              <a:rPr lang="en-US" altLang="en-US" dirty="0" smtClean="0"/>
              <a:t>Massage</a:t>
            </a:r>
          </a:p>
          <a:p>
            <a:pPr lvl="1" algn="l" rtl="0">
              <a:lnSpc>
                <a:spcPct val="110000"/>
              </a:lnSpc>
            </a:pPr>
            <a:r>
              <a:rPr lang="en-US" altLang="en-US" dirty="0" smtClean="0"/>
              <a:t>Progressive Relaxation</a:t>
            </a:r>
          </a:p>
          <a:p>
            <a:pPr marL="566928" indent="-457200" algn="l" rtl="0">
              <a:buNone/>
            </a:pPr>
            <a:endParaRPr lang="en-US" sz="2400" dirty="0" smtClean="0"/>
          </a:p>
        </p:txBody>
      </p:sp>
      <p:sp>
        <p:nvSpPr>
          <p:cNvPr id="3" name="Title 2"/>
          <p:cNvSpPr>
            <a:spLocks noGrp="1"/>
          </p:cNvSpPr>
          <p:nvPr>
            <p:ph type="title"/>
          </p:nvPr>
        </p:nvSpPr>
        <p:spPr>
          <a:xfrm>
            <a:off x="457200" y="274638"/>
            <a:ext cx="8229600" cy="1020762"/>
          </a:xfrm>
        </p:spPr>
        <p:txBody>
          <a:bodyPr>
            <a:normAutofit/>
          </a:bodyPr>
          <a:lstStyle/>
          <a:p>
            <a:pPr algn="ctr"/>
            <a:r>
              <a:rPr lang="en-US" dirty="0" smtClean="0"/>
              <a:t>Stress Management techniques </a:t>
            </a:r>
            <a:endParaRPr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39762"/>
          </a:xfrm>
        </p:spPr>
        <p:txBody>
          <a:bodyPr>
            <a:normAutofit/>
          </a:bodyPr>
          <a:lstStyle/>
          <a:p>
            <a:pPr algn="ctr" rtl="0"/>
            <a:r>
              <a:rPr lang="en-US" sz="3200" dirty="0" smtClean="0"/>
              <a:t>Stress Management techniques </a:t>
            </a:r>
            <a:endParaRPr lang="ar-SA" sz="3200" dirty="0"/>
          </a:p>
        </p:txBody>
      </p:sp>
      <p:sp>
        <p:nvSpPr>
          <p:cNvPr id="4" name="Content Placeholder 3"/>
          <p:cNvSpPr>
            <a:spLocks noGrp="1"/>
          </p:cNvSpPr>
          <p:nvPr>
            <p:ph idx="1"/>
          </p:nvPr>
        </p:nvSpPr>
        <p:spPr>
          <a:xfrm>
            <a:off x="457200" y="1143000"/>
            <a:ext cx="8229600" cy="5715000"/>
          </a:xfrm>
        </p:spPr>
        <p:txBody>
          <a:bodyPr>
            <a:normAutofit/>
          </a:bodyPr>
          <a:lstStyle/>
          <a:p>
            <a:pPr algn="l" rtl="0">
              <a:lnSpc>
                <a:spcPct val="130000"/>
              </a:lnSpc>
              <a:buNone/>
            </a:pPr>
            <a:r>
              <a:rPr lang="en-US" altLang="en-US" dirty="0" smtClean="0"/>
              <a:t>2. Cognitive (thoughts):</a:t>
            </a:r>
          </a:p>
          <a:p>
            <a:pPr lvl="1" algn="l" rtl="0">
              <a:lnSpc>
                <a:spcPct val="130000"/>
              </a:lnSpc>
            </a:pPr>
            <a:r>
              <a:rPr lang="en-US" altLang="en-US" dirty="0" smtClean="0"/>
              <a:t>Self-talk</a:t>
            </a:r>
          </a:p>
          <a:p>
            <a:pPr lvl="1" algn="l" rtl="0">
              <a:lnSpc>
                <a:spcPct val="130000"/>
              </a:lnSpc>
            </a:pPr>
            <a:r>
              <a:rPr lang="en-US" altLang="en-US" dirty="0" smtClean="0"/>
              <a:t>Meditation</a:t>
            </a:r>
          </a:p>
          <a:p>
            <a:pPr lvl="1" algn="l" rtl="0">
              <a:lnSpc>
                <a:spcPct val="130000"/>
              </a:lnSpc>
            </a:pPr>
            <a:r>
              <a:rPr lang="en-US" altLang="en-US" dirty="0" smtClean="0"/>
              <a:t>Imagery</a:t>
            </a:r>
          </a:p>
          <a:p>
            <a:pPr lvl="1" algn="l" rtl="0">
              <a:lnSpc>
                <a:spcPct val="130000"/>
              </a:lnSpc>
            </a:pPr>
            <a:r>
              <a:rPr lang="en-US" altLang="en-US" dirty="0" smtClean="0"/>
              <a:t>Refocusing Strategies</a:t>
            </a:r>
          </a:p>
          <a:p>
            <a:pPr lvl="1" algn="l" rtl="0">
              <a:lnSpc>
                <a:spcPct val="130000"/>
              </a:lnSpc>
            </a:pPr>
            <a:r>
              <a:rPr lang="en-US" altLang="en-US" dirty="0" smtClean="0"/>
              <a:t>Systematic Relaxation</a:t>
            </a:r>
          </a:p>
          <a:p>
            <a:pPr algn="l" rtl="0"/>
            <a:endParaRPr lang="ar-SA" sz="2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486400"/>
          </a:xfrm>
        </p:spPr>
        <p:txBody>
          <a:bodyPr>
            <a:normAutofit/>
          </a:bodyPr>
          <a:lstStyle/>
          <a:p>
            <a:pPr algn="l" rtl="0">
              <a:buNone/>
            </a:pPr>
            <a:r>
              <a:rPr lang="en-US" b="1" dirty="0" smtClean="0"/>
              <a:t>3. </a:t>
            </a:r>
            <a:r>
              <a:rPr lang="en-US" altLang="en-US" dirty="0" smtClean="0"/>
              <a:t>Behavioral:</a:t>
            </a:r>
          </a:p>
          <a:p>
            <a:pPr lvl="1" algn="l" rtl="0">
              <a:lnSpc>
                <a:spcPct val="130000"/>
              </a:lnSpc>
            </a:pPr>
            <a:r>
              <a:rPr lang="en-US" altLang="en-US" dirty="0" smtClean="0"/>
              <a:t>Assertiveness</a:t>
            </a:r>
          </a:p>
          <a:p>
            <a:pPr lvl="1" algn="l" rtl="0">
              <a:lnSpc>
                <a:spcPct val="130000"/>
              </a:lnSpc>
            </a:pPr>
            <a:r>
              <a:rPr lang="en-US" altLang="en-US" dirty="0" smtClean="0"/>
              <a:t>Time-management</a:t>
            </a:r>
          </a:p>
          <a:p>
            <a:pPr lvl="1" algn="l" rtl="0">
              <a:lnSpc>
                <a:spcPct val="130000"/>
              </a:lnSpc>
            </a:pPr>
            <a:r>
              <a:rPr lang="en-US" altLang="en-US" dirty="0" smtClean="0"/>
              <a:t>Support Groups</a:t>
            </a:r>
          </a:p>
          <a:p>
            <a:pPr lvl="1" algn="l" rtl="0">
              <a:lnSpc>
                <a:spcPct val="130000"/>
              </a:lnSpc>
            </a:pPr>
            <a:r>
              <a:rPr lang="en-US" altLang="en-US" dirty="0" smtClean="0"/>
              <a:t>Segmentation</a:t>
            </a:r>
          </a:p>
          <a:p>
            <a:pPr lvl="1" algn="l" rtl="0">
              <a:lnSpc>
                <a:spcPct val="130000"/>
              </a:lnSpc>
            </a:pPr>
            <a:r>
              <a:rPr lang="en-US" altLang="en-US" dirty="0" smtClean="0"/>
              <a:t>The Breath</a:t>
            </a:r>
          </a:p>
          <a:p>
            <a:pPr algn="l" rtl="0"/>
            <a:endParaRPr lang="en-US" dirty="0" smtClean="0"/>
          </a:p>
          <a:p>
            <a:pPr algn="l" rtl="0"/>
            <a:endParaRPr lang="ar-SA" dirty="0"/>
          </a:p>
        </p:txBody>
      </p:sp>
      <p:sp>
        <p:nvSpPr>
          <p:cNvPr id="3" name="Title 2"/>
          <p:cNvSpPr>
            <a:spLocks noGrp="1"/>
          </p:cNvSpPr>
          <p:nvPr>
            <p:ph type="title"/>
          </p:nvPr>
        </p:nvSpPr>
        <p:spPr>
          <a:xfrm>
            <a:off x="457200" y="274638"/>
            <a:ext cx="8229600" cy="792162"/>
          </a:xfrm>
        </p:spPr>
        <p:txBody>
          <a:bodyPr>
            <a:normAutofit/>
          </a:bodyPr>
          <a:lstStyle/>
          <a:p>
            <a:pPr algn="ctr"/>
            <a:r>
              <a:rPr lang="en-US" dirty="0" smtClean="0"/>
              <a:t>Stress Management techniques </a:t>
            </a:r>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rtl="0">
              <a:buFontTx/>
              <a:buChar char="-"/>
            </a:pPr>
            <a:endParaRPr lang="en-US" dirty="0" smtClean="0"/>
          </a:p>
          <a:p>
            <a:pPr algn="ctr" rtl="0">
              <a:buFontTx/>
              <a:buChar char="-"/>
            </a:pPr>
            <a:endParaRPr lang="en-US" dirty="0" smtClean="0"/>
          </a:p>
          <a:p>
            <a:pPr algn="ctr" rtl="0">
              <a:buFontTx/>
              <a:buChar char="-"/>
            </a:pPr>
            <a:endParaRPr lang="en-US" dirty="0" smtClean="0"/>
          </a:p>
          <a:p>
            <a:pPr algn="ctr" rtl="0">
              <a:buFontTx/>
              <a:buChar char="-"/>
            </a:pPr>
            <a:r>
              <a:rPr lang="en-US" dirty="0" smtClean="0"/>
              <a:t>The following are another recommended suggestions to decrease stress</a:t>
            </a:r>
          </a:p>
        </p:txBody>
      </p:sp>
      <p:sp>
        <p:nvSpPr>
          <p:cNvPr id="3" name="Title 2"/>
          <p:cNvSpPr>
            <a:spLocks noGrp="1"/>
          </p:cNvSpPr>
          <p:nvPr>
            <p:ph type="title"/>
          </p:nvPr>
        </p:nvSpPr>
        <p:spPr/>
        <p:txBody>
          <a:bodyPr>
            <a:normAutofit/>
          </a:bodyPr>
          <a:lstStyle/>
          <a:p>
            <a:pPr algn="ctr"/>
            <a:r>
              <a:rPr lang="en-US" dirty="0" smtClean="0"/>
              <a:t>Stress Management </a:t>
            </a:r>
            <a:endParaRPr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a:bodyPr>
          <a:lstStyle/>
          <a:p>
            <a:pPr eaLnBrk="1" fontAlgn="auto" hangingPunct="1">
              <a:spcAft>
                <a:spcPts val="0"/>
              </a:spcAft>
              <a:defRPr/>
            </a:pPr>
            <a:r>
              <a:rPr lang="en-US" sz="4000" dirty="0"/>
              <a:t>Suggestions for Reducing Stress</a:t>
            </a:r>
          </a:p>
        </p:txBody>
      </p:sp>
      <p:sp>
        <p:nvSpPr>
          <p:cNvPr id="38915" name="Rectangle 3"/>
          <p:cNvSpPr>
            <a:spLocks noGrp="1"/>
          </p:cNvSpPr>
          <p:nvPr>
            <p:ph sz="quarter" idx="1"/>
          </p:nvPr>
        </p:nvSpPr>
        <p:spPr>
          <a:xfrm>
            <a:off x="457200" y="1600200"/>
            <a:ext cx="7467600" cy="4873625"/>
          </a:xfrm>
        </p:spPr>
        <p:txBody>
          <a:bodyPr/>
          <a:lstStyle/>
          <a:p>
            <a:pPr algn="l" rtl="0" eaLnBrk="1" hangingPunct="1"/>
            <a:r>
              <a:rPr lang="en-US" altLang="en-US" b="1" dirty="0" smtClean="0"/>
              <a:t>1. Find a support system.</a:t>
            </a:r>
            <a:r>
              <a:rPr lang="en-US" altLang="en-US" dirty="0" smtClean="0"/>
              <a:t> Find someone to talk to about your feelings and experiences. </a:t>
            </a:r>
          </a:p>
          <a:p>
            <a:pPr eaLnBrk="1" hangingPunct="1"/>
            <a:endParaRPr lang="en-US" altLang="en-US" dirty="0" smtClean="0"/>
          </a:p>
        </p:txBody>
      </p:sp>
      <p:pic>
        <p:nvPicPr>
          <p:cNvPr id="38916" name="Picture 4" descr="j0399897"/>
          <p:cNvPicPr>
            <a:picLocks noChangeAspect="1" noChangeArrowheads="1"/>
          </p:cNvPicPr>
          <p:nvPr/>
        </p:nvPicPr>
        <p:blipFill>
          <a:blip r:embed="rId3"/>
          <a:srcRect/>
          <a:stretch>
            <a:fillRect/>
          </a:stretch>
        </p:blipFill>
        <p:spPr bwMode="auto">
          <a:xfrm>
            <a:off x="914400" y="3200400"/>
            <a:ext cx="7162800" cy="28956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a:bodyPr>
          <a:lstStyle/>
          <a:p>
            <a:pPr eaLnBrk="1" fontAlgn="auto" hangingPunct="1">
              <a:spcAft>
                <a:spcPts val="0"/>
              </a:spcAft>
              <a:defRPr/>
            </a:pPr>
            <a:r>
              <a:rPr lang="en-US" sz="4000" dirty="0"/>
              <a:t>Suggestions for Reducing Stress</a:t>
            </a:r>
          </a:p>
        </p:txBody>
      </p:sp>
      <p:sp>
        <p:nvSpPr>
          <p:cNvPr id="40963" name="Rectangle 3"/>
          <p:cNvSpPr>
            <a:spLocks noGrp="1"/>
          </p:cNvSpPr>
          <p:nvPr>
            <p:ph sz="quarter" idx="1"/>
          </p:nvPr>
        </p:nvSpPr>
        <p:spPr>
          <a:xfrm>
            <a:off x="457200" y="1600200"/>
            <a:ext cx="7467600" cy="4873625"/>
          </a:xfrm>
        </p:spPr>
        <p:txBody>
          <a:bodyPr/>
          <a:lstStyle/>
          <a:p>
            <a:pPr algn="l" rtl="0" eaLnBrk="1" hangingPunct="1"/>
            <a:r>
              <a:rPr lang="en-US" altLang="en-US" b="1" dirty="0" smtClean="0"/>
              <a:t>2. Change your attitude.</a:t>
            </a:r>
            <a:r>
              <a:rPr lang="en-US" altLang="en-US" dirty="0" smtClean="0"/>
              <a:t> Find other ways to think about stressful situations. </a:t>
            </a:r>
          </a:p>
          <a:p>
            <a:pPr lvl="1" algn="l" rtl="0" eaLnBrk="1" hangingPunct="1"/>
            <a:r>
              <a:rPr lang="en-US" altLang="en-US" dirty="0" smtClean="0"/>
              <a:t>"Life is 10% what happens to us, and 90% how we react to it."</a:t>
            </a:r>
          </a:p>
        </p:txBody>
      </p:sp>
      <p:pic>
        <p:nvPicPr>
          <p:cNvPr id="40964" name="Picture 4" descr="bd06663_"/>
          <p:cNvPicPr>
            <a:picLocks noChangeAspect="1" noChangeArrowheads="1"/>
          </p:cNvPicPr>
          <p:nvPr/>
        </p:nvPicPr>
        <p:blipFill>
          <a:blip r:embed="rId3"/>
          <a:srcRect/>
          <a:stretch>
            <a:fillRect/>
          </a:stretch>
        </p:blipFill>
        <p:spPr bwMode="auto">
          <a:xfrm>
            <a:off x="1676400" y="3810000"/>
            <a:ext cx="4724400" cy="23622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a:bodyPr>
          <a:lstStyle/>
          <a:p>
            <a:pPr eaLnBrk="1" fontAlgn="auto" hangingPunct="1">
              <a:spcAft>
                <a:spcPts val="0"/>
              </a:spcAft>
              <a:defRPr/>
            </a:pPr>
            <a:r>
              <a:rPr lang="en-US" sz="4000"/>
              <a:t>Suggestions for Reducing Stress</a:t>
            </a:r>
          </a:p>
        </p:txBody>
      </p:sp>
      <p:pic>
        <p:nvPicPr>
          <p:cNvPr id="43011" name="Picture 6" descr="bd07022_"/>
          <p:cNvPicPr>
            <a:picLocks noGrp="1" noChangeAspect="1" noChangeArrowheads="1"/>
          </p:cNvPicPr>
          <p:nvPr>
            <p:ph sz="half" idx="1"/>
          </p:nvPr>
        </p:nvPicPr>
        <p:blipFill>
          <a:blip r:embed="rId3"/>
          <a:srcRect/>
          <a:stretch>
            <a:fillRect/>
          </a:stretch>
        </p:blipFill>
        <p:spPr>
          <a:xfrm>
            <a:off x="1066800" y="1905000"/>
            <a:ext cx="2971800" cy="4114800"/>
          </a:xfrm>
        </p:spPr>
      </p:pic>
      <p:sp>
        <p:nvSpPr>
          <p:cNvPr id="43012" name="Rectangle 5"/>
          <p:cNvSpPr>
            <a:spLocks noGrp="1"/>
          </p:cNvSpPr>
          <p:nvPr>
            <p:ph type="body" sz="half" idx="2"/>
          </p:nvPr>
        </p:nvSpPr>
        <p:spPr/>
        <p:txBody>
          <a:bodyPr/>
          <a:lstStyle/>
          <a:p>
            <a:pPr algn="l" rtl="0" eaLnBrk="1" hangingPunct="1"/>
            <a:r>
              <a:rPr lang="en-US" altLang="en-US" sz="2800" b="1" dirty="0" smtClean="0"/>
              <a:t>3. Be realistic.</a:t>
            </a:r>
            <a:r>
              <a:rPr lang="en-US" altLang="en-US" sz="2800" dirty="0" smtClean="0"/>
              <a:t> Set practical goals for dealing with situations and solving problems. </a:t>
            </a:r>
          </a:p>
          <a:p>
            <a:pPr lvl="1" algn="l" rtl="0" eaLnBrk="1" hangingPunct="1"/>
            <a:r>
              <a:rPr lang="en-US" altLang="en-US" sz="2400" dirty="0" smtClean="0"/>
              <a:t>Develop realistic expectations of yourself and others.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4"/>
          <p:cNvSpPr>
            <a:spLocks noGrp="1" noChangeArrowheads="1"/>
          </p:cNvSpPr>
          <p:nvPr>
            <p:ph type="title"/>
          </p:nvPr>
        </p:nvSpPr>
        <p:spPr/>
        <p:txBody>
          <a:bodyPr>
            <a:normAutofit/>
          </a:bodyPr>
          <a:lstStyle/>
          <a:p>
            <a:pPr eaLnBrk="1" fontAlgn="auto" hangingPunct="1">
              <a:spcAft>
                <a:spcPts val="0"/>
              </a:spcAft>
              <a:defRPr/>
            </a:pPr>
            <a:r>
              <a:rPr lang="en-US" sz="4000"/>
              <a:t>Suggestions for Reducing Stress</a:t>
            </a:r>
          </a:p>
        </p:txBody>
      </p:sp>
      <p:sp>
        <p:nvSpPr>
          <p:cNvPr id="45059" name="Rectangle 5"/>
          <p:cNvSpPr>
            <a:spLocks noGrp="1"/>
          </p:cNvSpPr>
          <p:nvPr>
            <p:ph type="body" sz="half" idx="1"/>
          </p:nvPr>
        </p:nvSpPr>
        <p:spPr/>
        <p:txBody>
          <a:bodyPr>
            <a:normAutofit fontScale="92500"/>
          </a:bodyPr>
          <a:lstStyle/>
          <a:p>
            <a:pPr algn="l" rtl="0" eaLnBrk="1" hangingPunct="1"/>
            <a:r>
              <a:rPr lang="en-US" altLang="en-US" b="1" dirty="0" smtClean="0"/>
              <a:t>4. Get organized and take charge.</a:t>
            </a:r>
            <a:r>
              <a:rPr lang="en-US" altLang="en-US" dirty="0" smtClean="0"/>
              <a:t> Being unorganized or engaging in poor planning often leads to frustration or crisis situations, which most always leads to feeling stressed. </a:t>
            </a:r>
          </a:p>
          <a:p>
            <a:pPr lvl="1" algn="l" rtl="0" eaLnBrk="1" hangingPunct="1"/>
            <a:r>
              <a:rPr lang="en-US" altLang="en-US" sz="2000" dirty="0" smtClean="0"/>
              <a:t>Plan your time, make a schedule, establish your priorities. </a:t>
            </a:r>
          </a:p>
        </p:txBody>
      </p:sp>
      <p:pic>
        <p:nvPicPr>
          <p:cNvPr id="45060" name="Picture 7" descr="j0230502"/>
          <p:cNvPicPr>
            <a:picLocks noGrp="1" noChangeAspect="1" noChangeArrowheads="1"/>
          </p:cNvPicPr>
          <p:nvPr>
            <p:ph sz="half" idx="2"/>
          </p:nvPr>
        </p:nvPicPr>
        <p:blipFill>
          <a:blip r:embed="rId3"/>
          <a:srcRect/>
          <a:stretch>
            <a:fillRect/>
          </a:stretch>
        </p:blipFill>
        <p:spPr>
          <a:xfrm>
            <a:off x="4689475" y="2130425"/>
            <a:ext cx="3956050" cy="347027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635691"/>
          </a:xfrm>
        </p:spPr>
        <p:txBody>
          <a:bodyPr>
            <a:normAutofit lnSpcReduction="10000"/>
          </a:bodyPr>
          <a:lstStyle/>
          <a:p>
            <a:pPr algn="l" rtl="0"/>
            <a:r>
              <a:rPr lang="en-US" dirty="0" smtClean="0"/>
              <a:t>Introduction to stress.</a:t>
            </a:r>
          </a:p>
          <a:p>
            <a:pPr algn="l" rtl="0"/>
            <a:r>
              <a:rPr lang="en-US" dirty="0" smtClean="0"/>
              <a:t>Stress in nursing.</a:t>
            </a:r>
          </a:p>
          <a:p>
            <a:pPr algn="l" rtl="0"/>
            <a:r>
              <a:rPr lang="en-US" dirty="0" smtClean="0"/>
              <a:t>Stressors in human life.</a:t>
            </a:r>
          </a:p>
          <a:p>
            <a:pPr algn="l" rtl="0"/>
            <a:r>
              <a:rPr lang="en-US" dirty="0" smtClean="0"/>
              <a:t>Stressors in nursing.</a:t>
            </a:r>
          </a:p>
          <a:p>
            <a:pPr algn="l" rtl="0"/>
            <a:r>
              <a:rPr lang="en-US" dirty="0" smtClean="0"/>
              <a:t>Factors that impacts stress.</a:t>
            </a:r>
          </a:p>
          <a:p>
            <a:pPr algn="l" rtl="0"/>
            <a:r>
              <a:rPr lang="en-US" dirty="0" smtClean="0"/>
              <a:t>The effect of stress.</a:t>
            </a:r>
          </a:p>
          <a:p>
            <a:pPr algn="l" rtl="0"/>
            <a:r>
              <a:rPr lang="en-US" dirty="0" smtClean="0"/>
              <a:t>Fight or flight response.</a:t>
            </a:r>
          </a:p>
          <a:p>
            <a:pPr algn="l" rtl="0"/>
            <a:r>
              <a:rPr lang="en-US" dirty="0" smtClean="0"/>
              <a:t>Stress management techniques.</a:t>
            </a:r>
          </a:p>
          <a:p>
            <a:pPr algn="l" rtl="0"/>
            <a:r>
              <a:rPr lang="en-US" dirty="0" smtClean="0"/>
              <a:t>Additional recommendations to manage stress.</a:t>
            </a:r>
          </a:p>
          <a:p>
            <a:pPr algn="l" rtl="0"/>
            <a:r>
              <a:rPr lang="en-US" dirty="0" smtClean="0"/>
              <a:t>Stress test. </a:t>
            </a:r>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buNone/>
            </a:pPr>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algn="ctr" rtl="0"/>
            <a:r>
              <a:rPr lang="en-US" dirty="0" smtClean="0"/>
              <a:t>Outline</a:t>
            </a:r>
            <a:endParaRPr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normAutofit/>
          </a:bodyPr>
          <a:lstStyle/>
          <a:p>
            <a:pPr eaLnBrk="1" fontAlgn="auto" hangingPunct="1">
              <a:spcAft>
                <a:spcPts val="0"/>
              </a:spcAft>
              <a:defRPr/>
            </a:pPr>
            <a:r>
              <a:rPr lang="en-US" sz="4000"/>
              <a:t>Suggestions for Reducing Stress</a:t>
            </a:r>
          </a:p>
        </p:txBody>
      </p:sp>
      <p:sp>
        <p:nvSpPr>
          <p:cNvPr id="47107" name="Rectangle 3"/>
          <p:cNvSpPr>
            <a:spLocks noGrp="1"/>
          </p:cNvSpPr>
          <p:nvPr>
            <p:ph sz="quarter" idx="1"/>
          </p:nvPr>
        </p:nvSpPr>
        <p:spPr>
          <a:xfrm>
            <a:off x="457200" y="1600200"/>
            <a:ext cx="7467600" cy="4873625"/>
          </a:xfrm>
        </p:spPr>
        <p:txBody>
          <a:bodyPr/>
          <a:lstStyle/>
          <a:p>
            <a:pPr algn="l" rtl="0" eaLnBrk="1" hangingPunct="1"/>
            <a:r>
              <a:rPr lang="en-US" altLang="en-US" b="1" dirty="0" smtClean="0"/>
              <a:t>5. Take breaks, give yourself "me time."</a:t>
            </a:r>
            <a:r>
              <a:rPr lang="en-US" altLang="en-US" dirty="0" smtClean="0"/>
              <a:t> Learn that taking time to yourself for rejuvenation and relaxation is just as important as giving time to other activities. </a:t>
            </a:r>
          </a:p>
          <a:p>
            <a:pPr lvl="1" algn="l" rtl="0" eaLnBrk="1" hangingPunct="1"/>
            <a:r>
              <a:rPr lang="en-US" altLang="en-US" dirty="0" smtClean="0"/>
              <a:t>At minimum, take short breaks during your busy day. </a:t>
            </a:r>
          </a:p>
        </p:txBody>
      </p:sp>
      <p:pic>
        <p:nvPicPr>
          <p:cNvPr id="47108" name="Picture 5" descr="j0404427"/>
          <p:cNvPicPr>
            <a:picLocks noChangeAspect="1" noChangeArrowheads="1"/>
          </p:cNvPicPr>
          <p:nvPr/>
        </p:nvPicPr>
        <p:blipFill>
          <a:blip r:embed="rId3"/>
          <a:srcRect/>
          <a:stretch>
            <a:fillRect/>
          </a:stretch>
        </p:blipFill>
        <p:spPr bwMode="auto">
          <a:xfrm>
            <a:off x="4191000" y="4724400"/>
            <a:ext cx="1825625" cy="167957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a:bodyPr>
          <a:lstStyle/>
          <a:p>
            <a:pPr eaLnBrk="1" fontAlgn="auto" hangingPunct="1">
              <a:spcAft>
                <a:spcPts val="0"/>
              </a:spcAft>
              <a:defRPr/>
            </a:pPr>
            <a:r>
              <a:rPr lang="en-US" sz="4000"/>
              <a:t>Suggestions for Reducing Stress</a:t>
            </a:r>
          </a:p>
        </p:txBody>
      </p:sp>
      <p:sp>
        <p:nvSpPr>
          <p:cNvPr id="49155" name="Rectangle 3"/>
          <p:cNvSpPr>
            <a:spLocks noGrp="1"/>
          </p:cNvSpPr>
          <p:nvPr>
            <p:ph sz="quarter" idx="1"/>
          </p:nvPr>
        </p:nvSpPr>
        <p:spPr>
          <a:xfrm>
            <a:off x="457200" y="1600200"/>
            <a:ext cx="7467600" cy="4873625"/>
          </a:xfrm>
        </p:spPr>
        <p:txBody>
          <a:bodyPr/>
          <a:lstStyle/>
          <a:p>
            <a:pPr algn="l" rtl="0" eaLnBrk="1" hangingPunct="1"/>
            <a:r>
              <a:rPr lang="en-US" altLang="en-US" b="1" dirty="0" smtClean="0"/>
              <a:t>6. Take good care of yourself.</a:t>
            </a:r>
            <a:r>
              <a:rPr lang="en-US" altLang="en-US" dirty="0" smtClean="0"/>
              <a:t> Eat properly, get regular rest, keep a routine. Allow yourself to do something you enjoy each day. </a:t>
            </a:r>
          </a:p>
          <a:p>
            <a:pPr lvl="1" algn="l" rtl="0" eaLnBrk="1" hangingPunct="1"/>
            <a:r>
              <a:rPr lang="en-US" altLang="en-US" dirty="0" smtClean="0"/>
              <a:t>Paradoxically, the time we need to take care of ourselves the most, when we are stressed, is the time we do it the least. </a:t>
            </a:r>
          </a:p>
        </p:txBody>
      </p:sp>
      <p:pic>
        <p:nvPicPr>
          <p:cNvPr id="49156" name="Picture 6" descr="j0283964"/>
          <p:cNvPicPr>
            <a:picLocks noChangeAspect="1" noChangeArrowheads="1" noCrop="1"/>
          </p:cNvPicPr>
          <p:nvPr/>
        </p:nvPicPr>
        <p:blipFill>
          <a:blip r:embed="rId3"/>
          <a:srcRect/>
          <a:stretch>
            <a:fillRect/>
          </a:stretch>
        </p:blipFill>
        <p:spPr bwMode="auto">
          <a:xfrm>
            <a:off x="3352800" y="5029200"/>
            <a:ext cx="1676400" cy="15494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a:bodyPr>
          <a:lstStyle/>
          <a:p>
            <a:pPr eaLnBrk="1" fontAlgn="auto" hangingPunct="1">
              <a:spcAft>
                <a:spcPts val="0"/>
              </a:spcAft>
              <a:defRPr/>
            </a:pPr>
            <a:r>
              <a:rPr lang="en-US" sz="4000"/>
              <a:t>Suggestions for Reducing Stress</a:t>
            </a:r>
          </a:p>
        </p:txBody>
      </p:sp>
      <p:sp>
        <p:nvSpPr>
          <p:cNvPr id="51203" name="Rectangle 4"/>
          <p:cNvSpPr>
            <a:spLocks noGrp="1"/>
          </p:cNvSpPr>
          <p:nvPr>
            <p:ph type="body" sz="half" idx="1"/>
          </p:nvPr>
        </p:nvSpPr>
        <p:spPr>
          <a:xfrm>
            <a:off x="457200" y="1600200"/>
            <a:ext cx="4648200" cy="4530725"/>
          </a:xfrm>
        </p:spPr>
        <p:txBody>
          <a:bodyPr/>
          <a:lstStyle/>
          <a:p>
            <a:pPr algn="l" rtl="0" eaLnBrk="1" hangingPunct="1">
              <a:lnSpc>
                <a:spcPct val="90000"/>
              </a:lnSpc>
            </a:pPr>
            <a:r>
              <a:rPr lang="en-US" altLang="en-US" sz="2800" b="1" dirty="0" smtClean="0"/>
              <a:t>7. Learn to say "no."</a:t>
            </a:r>
            <a:r>
              <a:rPr lang="en-US" altLang="en-US" sz="2800" dirty="0" smtClean="0"/>
              <a:t> Learn to pick and choose which things you will say "yes" to and which things you will not.</a:t>
            </a:r>
          </a:p>
          <a:p>
            <a:pPr lvl="1" algn="l" rtl="0" eaLnBrk="1" hangingPunct="1">
              <a:lnSpc>
                <a:spcPct val="90000"/>
              </a:lnSpc>
            </a:pPr>
            <a:r>
              <a:rPr lang="en-US" altLang="en-US" sz="2400" dirty="0" smtClean="0"/>
              <a:t>Protect yourself by not allowing yourself to take on every request or opportunity that comes your way. </a:t>
            </a:r>
          </a:p>
        </p:txBody>
      </p:sp>
      <p:pic>
        <p:nvPicPr>
          <p:cNvPr id="51204" name="Picture 8" descr="bd10015_"/>
          <p:cNvPicPr>
            <a:picLocks noChangeAspect="1" noChangeArrowheads="1"/>
          </p:cNvPicPr>
          <p:nvPr/>
        </p:nvPicPr>
        <p:blipFill>
          <a:blip r:embed="rId3"/>
          <a:srcRect/>
          <a:stretch>
            <a:fillRect/>
          </a:stretch>
        </p:blipFill>
        <p:spPr bwMode="auto">
          <a:xfrm>
            <a:off x="5334000" y="2057400"/>
            <a:ext cx="3200400" cy="32004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normAutofit/>
          </a:bodyPr>
          <a:lstStyle/>
          <a:p>
            <a:pPr eaLnBrk="1" fontAlgn="auto" hangingPunct="1">
              <a:spcAft>
                <a:spcPts val="0"/>
              </a:spcAft>
              <a:defRPr/>
            </a:pPr>
            <a:r>
              <a:rPr lang="en-US" sz="4000"/>
              <a:t>Suggestions for Reducing Stress</a:t>
            </a:r>
          </a:p>
        </p:txBody>
      </p:sp>
      <p:pic>
        <p:nvPicPr>
          <p:cNvPr id="53251" name="Picture 6" descr="j0303458"/>
          <p:cNvPicPr>
            <a:picLocks noGrp="1" noChangeAspect="1" noChangeArrowheads="1" noCrop="1"/>
          </p:cNvPicPr>
          <p:nvPr>
            <p:ph sz="half" idx="1"/>
          </p:nvPr>
        </p:nvPicPr>
        <p:blipFill>
          <a:blip r:embed="rId3"/>
          <a:srcRect/>
          <a:stretch>
            <a:fillRect/>
          </a:stretch>
        </p:blipFill>
        <p:spPr>
          <a:xfrm>
            <a:off x="685800" y="1752600"/>
            <a:ext cx="2362200" cy="1981200"/>
          </a:xfrm>
        </p:spPr>
      </p:pic>
      <p:sp>
        <p:nvSpPr>
          <p:cNvPr id="53252" name="Rectangle 5"/>
          <p:cNvSpPr>
            <a:spLocks noGrp="1"/>
          </p:cNvSpPr>
          <p:nvPr>
            <p:ph type="body" sz="half" idx="2"/>
          </p:nvPr>
        </p:nvSpPr>
        <p:spPr>
          <a:xfrm>
            <a:off x="4648200" y="1600200"/>
            <a:ext cx="4038600" cy="4876800"/>
          </a:xfrm>
        </p:spPr>
        <p:txBody>
          <a:bodyPr/>
          <a:lstStyle/>
          <a:p>
            <a:pPr algn="l" rtl="0" eaLnBrk="1" hangingPunct="1"/>
            <a:r>
              <a:rPr lang="en-US" altLang="en-US" sz="2800" b="1" dirty="0" smtClean="0"/>
              <a:t>8. Get regular exercise.</a:t>
            </a:r>
            <a:r>
              <a:rPr lang="en-US" altLang="en-US" sz="2800" dirty="0" smtClean="0"/>
              <a:t> Exercising regularly can help relieve some symptoms of depression and stress, and help us to maintain our health.</a:t>
            </a:r>
          </a:p>
        </p:txBody>
      </p:sp>
      <p:pic>
        <p:nvPicPr>
          <p:cNvPr id="53253" name="Picture 7" descr="j0303384"/>
          <p:cNvPicPr>
            <a:picLocks noChangeAspect="1" noChangeArrowheads="1" noCrop="1"/>
          </p:cNvPicPr>
          <p:nvPr/>
        </p:nvPicPr>
        <p:blipFill>
          <a:blip r:embed="rId4"/>
          <a:srcRect/>
          <a:stretch>
            <a:fillRect/>
          </a:stretch>
        </p:blipFill>
        <p:spPr bwMode="auto">
          <a:xfrm>
            <a:off x="2743200" y="3897312"/>
            <a:ext cx="1600200" cy="2046287"/>
          </a:xfrm>
          <a:prstGeom prst="rect">
            <a:avLst/>
          </a:prstGeom>
          <a:noFill/>
          <a:ln w="9525">
            <a:noFill/>
            <a:miter lim="800000"/>
            <a:headEnd/>
            <a:tailEnd/>
          </a:ln>
        </p:spPr>
      </p:pic>
      <p:pic>
        <p:nvPicPr>
          <p:cNvPr id="53254" name="Picture 8" descr="j0303490"/>
          <p:cNvPicPr>
            <a:picLocks noChangeAspect="1" noChangeArrowheads="1" noCrop="1"/>
          </p:cNvPicPr>
          <p:nvPr/>
        </p:nvPicPr>
        <p:blipFill>
          <a:blip r:embed="rId5"/>
          <a:srcRect/>
          <a:stretch>
            <a:fillRect/>
          </a:stretch>
        </p:blipFill>
        <p:spPr bwMode="auto">
          <a:xfrm>
            <a:off x="533400" y="4495800"/>
            <a:ext cx="1676400" cy="177165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normAutofit/>
          </a:bodyPr>
          <a:lstStyle/>
          <a:p>
            <a:pPr eaLnBrk="1" fontAlgn="auto" hangingPunct="1">
              <a:spcAft>
                <a:spcPts val="0"/>
              </a:spcAft>
              <a:defRPr/>
            </a:pPr>
            <a:r>
              <a:rPr lang="en-US" sz="4000"/>
              <a:t>Suggestions for Reducing Stress</a:t>
            </a:r>
          </a:p>
        </p:txBody>
      </p:sp>
      <p:sp>
        <p:nvSpPr>
          <p:cNvPr id="55299" name="Rectangle 3"/>
          <p:cNvSpPr>
            <a:spLocks noGrp="1"/>
          </p:cNvSpPr>
          <p:nvPr>
            <p:ph type="body" sz="half" idx="1"/>
          </p:nvPr>
        </p:nvSpPr>
        <p:spPr>
          <a:xfrm>
            <a:off x="457200" y="1600200"/>
            <a:ext cx="4800600" cy="4530725"/>
          </a:xfrm>
        </p:spPr>
        <p:txBody>
          <a:bodyPr/>
          <a:lstStyle/>
          <a:p>
            <a:pPr algn="l" rtl="0" eaLnBrk="1" hangingPunct="1"/>
            <a:r>
              <a:rPr lang="en-US" altLang="en-US" sz="2800" b="1" dirty="0" smtClean="0"/>
              <a:t>9. Get a hobby, do something different.</a:t>
            </a:r>
            <a:r>
              <a:rPr lang="en-US" altLang="en-US" sz="2800" dirty="0" smtClean="0"/>
              <a:t> For a balanced lifestyle, play is as important as work. </a:t>
            </a:r>
          </a:p>
        </p:txBody>
      </p:sp>
      <p:pic>
        <p:nvPicPr>
          <p:cNvPr id="55300" name="Picture 5" descr="j0354641"/>
          <p:cNvPicPr>
            <a:picLocks noChangeAspect="1" noChangeArrowheads="1" noCrop="1"/>
          </p:cNvPicPr>
          <p:nvPr/>
        </p:nvPicPr>
        <p:blipFill>
          <a:blip r:embed="rId3"/>
          <a:srcRect/>
          <a:stretch>
            <a:fillRect/>
          </a:stretch>
        </p:blipFill>
        <p:spPr bwMode="auto">
          <a:xfrm>
            <a:off x="914400" y="4495800"/>
            <a:ext cx="1905000" cy="1784350"/>
          </a:xfrm>
          <a:prstGeom prst="rect">
            <a:avLst/>
          </a:prstGeom>
          <a:noFill/>
          <a:ln w="9525">
            <a:noFill/>
            <a:miter lim="800000"/>
            <a:headEnd/>
            <a:tailEnd/>
          </a:ln>
        </p:spPr>
      </p:pic>
      <p:pic>
        <p:nvPicPr>
          <p:cNvPr id="55301" name="Picture 6" descr="j0283896"/>
          <p:cNvPicPr>
            <a:picLocks noChangeAspect="1" noChangeArrowheads="1" noCrop="1"/>
          </p:cNvPicPr>
          <p:nvPr/>
        </p:nvPicPr>
        <p:blipFill>
          <a:blip r:embed="rId4"/>
          <a:srcRect/>
          <a:stretch>
            <a:fillRect/>
          </a:stretch>
        </p:blipFill>
        <p:spPr bwMode="auto">
          <a:xfrm>
            <a:off x="6615113" y="2057400"/>
            <a:ext cx="1458912" cy="1828800"/>
          </a:xfrm>
          <a:prstGeom prst="rect">
            <a:avLst/>
          </a:prstGeom>
          <a:noFill/>
          <a:ln w="9525">
            <a:noFill/>
            <a:miter lim="800000"/>
            <a:headEnd/>
            <a:tailEnd/>
          </a:ln>
        </p:spPr>
      </p:pic>
      <p:pic>
        <p:nvPicPr>
          <p:cNvPr id="55302" name="Picture 10" descr="PH01580J"/>
          <p:cNvPicPr>
            <a:picLocks noChangeAspect="1" noChangeArrowheads="1"/>
          </p:cNvPicPr>
          <p:nvPr/>
        </p:nvPicPr>
        <p:blipFill>
          <a:blip r:embed="rId5"/>
          <a:srcRect/>
          <a:stretch>
            <a:fillRect/>
          </a:stretch>
        </p:blipFill>
        <p:spPr bwMode="auto">
          <a:xfrm>
            <a:off x="3962400" y="3505200"/>
            <a:ext cx="1614488"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normAutofit/>
          </a:bodyPr>
          <a:lstStyle/>
          <a:p>
            <a:pPr eaLnBrk="1" fontAlgn="auto" hangingPunct="1">
              <a:spcAft>
                <a:spcPts val="0"/>
              </a:spcAft>
              <a:defRPr/>
            </a:pPr>
            <a:r>
              <a:rPr lang="en-US" sz="4000"/>
              <a:t>Suggestions for Reducing Stress</a:t>
            </a:r>
          </a:p>
        </p:txBody>
      </p:sp>
      <p:sp>
        <p:nvSpPr>
          <p:cNvPr id="57347" name="Rectangle 3"/>
          <p:cNvSpPr>
            <a:spLocks noGrp="1"/>
          </p:cNvSpPr>
          <p:nvPr>
            <p:ph sz="quarter" idx="1"/>
          </p:nvPr>
        </p:nvSpPr>
        <p:spPr>
          <a:xfrm>
            <a:off x="457200" y="1600200"/>
            <a:ext cx="8229600" cy="2057400"/>
          </a:xfrm>
        </p:spPr>
        <p:txBody>
          <a:bodyPr/>
          <a:lstStyle/>
          <a:p>
            <a:pPr algn="l" rtl="0" eaLnBrk="1" hangingPunct="1"/>
            <a:r>
              <a:rPr lang="en-US" altLang="en-US" sz="2800" b="1" dirty="0" smtClean="0"/>
              <a:t>10. Slow down.</a:t>
            </a:r>
            <a:r>
              <a:rPr lang="en-US" altLang="en-US" sz="2800" dirty="0" smtClean="0"/>
              <a:t> Know your limits and cut down on the number of things you try to do each day, particularly if you do not have enough time for them or for yourself.</a:t>
            </a:r>
          </a:p>
        </p:txBody>
      </p:sp>
      <p:sp>
        <p:nvSpPr>
          <p:cNvPr id="78854" name="Rectangle 6"/>
          <p:cNvSpPr>
            <a:spLocks noChangeArrowheads="1"/>
          </p:cNvSpPr>
          <p:nvPr/>
        </p:nvSpPr>
        <p:spPr bwMode="auto">
          <a:xfrm>
            <a:off x="2362200" y="3276600"/>
            <a:ext cx="6781800" cy="32004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70000"/>
              <a:buFont typeface="Wingdings" pitchFamily="2" charset="2"/>
              <a:buChar char="u"/>
              <a:defRPr/>
            </a:pPr>
            <a:endParaRPr lang="en-US" dirty="0">
              <a:effectLst>
                <a:outerShdw blurRad="38100" dist="38100" dir="2700000" algn="tl">
                  <a:srgbClr val="000000"/>
                </a:outerShdw>
              </a:effectLst>
              <a:ea typeface="ＭＳ Ｐゴシック" pitchFamily="34" charset="-128"/>
            </a:endParaRPr>
          </a:p>
          <a:p>
            <a:pPr marL="742950" lvl="1" indent="-285750" eaLnBrk="1" hangingPunct="1">
              <a:lnSpc>
                <a:spcPct val="80000"/>
              </a:lnSpc>
              <a:spcBef>
                <a:spcPct val="20000"/>
              </a:spcBef>
              <a:buFontTx/>
              <a:buChar char="–"/>
              <a:defRPr/>
            </a:pPr>
            <a:r>
              <a:rPr lang="en-US" sz="2000" dirty="0">
                <a:effectLst>
                  <a:outerShdw blurRad="38100" dist="38100" dir="2700000" algn="tl">
                    <a:srgbClr val="000000"/>
                  </a:outerShdw>
                </a:effectLst>
                <a:ea typeface="ＭＳ Ｐゴシック" pitchFamily="34" charset="-128"/>
              </a:rPr>
              <a:t>Be realistic about what you can accomplish effectively each day. </a:t>
            </a:r>
          </a:p>
          <a:p>
            <a:pPr marL="742950" lvl="1" indent="-285750" eaLnBrk="1" hangingPunct="1">
              <a:lnSpc>
                <a:spcPct val="80000"/>
              </a:lnSpc>
              <a:spcBef>
                <a:spcPct val="20000"/>
              </a:spcBef>
              <a:buFontTx/>
              <a:buChar char="–"/>
              <a:defRPr/>
            </a:pPr>
            <a:r>
              <a:rPr lang="en-US" sz="2000" dirty="0">
                <a:effectLst>
                  <a:outerShdw blurRad="38100" dist="38100" dir="2700000" algn="tl">
                    <a:srgbClr val="000000"/>
                  </a:outerShdw>
                </a:effectLst>
                <a:ea typeface="ＭＳ Ｐゴシック" pitchFamily="34" charset="-128"/>
              </a:rPr>
              <a:t>Monitor your pace. Rushing through things can lead to mistakes or poor performance. Take the time you need to do a good job. </a:t>
            </a:r>
          </a:p>
        </p:txBody>
      </p:sp>
      <p:pic>
        <p:nvPicPr>
          <p:cNvPr id="57349" name="Picture 7" descr="j0236207"/>
          <p:cNvPicPr>
            <a:picLocks noChangeAspect="1" noChangeArrowheads="1" noCrop="1"/>
          </p:cNvPicPr>
          <p:nvPr/>
        </p:nvPicPr>
        <p:blipFill>
          <a:blip r:embed="rId3"/>
          <a:srcRect/>
          <a:stretch>
            <a:fillRect/>
          </a:stretch>
        </p:blipFill>
        <p:spPr bwMode="auto">
          <a:xfrm>
            <a:off x="533400" y="4191000"/>
            <a:ext cx="1585913"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normAutofit/>
          </a:bodyPr>
          <a:lstStyle/>
          <a:p>
            <a:pPr eaLnBrk="1" fontAlgn="auto" hangingPunct="1">
              <a:spcAft>
                <a:spcPts val="0"/>
              </a:spcAft>
              <a:defRPr/>
            </a:pPr>
            <a:r>
              <a:rPr lang="en-US" sz="4000"/>
              <a:t>Suggestions for Reducing Stress</a:t>
            </a:r>
          </a:p>
        </p:txBody>
      </p:sp>
      <p:sp>
        <p:nvSpPr>
          <p:cNvPr id="59395" name="Rectangle 3"/>
          <p:cNvSpPr>
            <a:spLocks noGrp="1"/>
          </p:cNvSpPr>
          <p:nvPr>
            <p:ph sz="quarter" idx="1"/>
          </p:nvPr>
        </p:nvSpPr>
        <p:spPr>
          <a:xfrm>
            <a:off x="457200" y="1600200"/>
            <a:ext cx="7467600" cy="4873625"/>
          </a:xfrm>
        </p:spPr>
        <p:txBody>
          <a:bodyPr/>
          <a:lstStyle/>
          <a:p>
            <a:pPr algn="l" rtl="0" eaLnBrk="1" hangingPunct="1"/>
            <a:r>
              <a:rPr lang="en-US" altLang="en-US" b="1" dirty="0" smtClean="0"/>
              <a:t>11. Learn to relax.</a:t>
            </a:r>
            <a:r>
              <a:rPr lang="en-US" altLang="en-US" dirty="0" smtClean="0"/>
              <a:t> Develop a regular relaxation routine. </a:t>
            </a:r>
          </a:p>
          <a:p>
            <a:pPr lvl="1" algn="l" rtl="0" eaLnBrk="1" hangingPunct="1"/>
            <a:r>
              <a:rPr lang="en-US" altLang="en-US" dirty="0" smtClean="0"/>
              <a:t>Try yoga, meditation, or some simple quiet time. </a:t>
            </a:r>
          </a:p>
        </p:txBody>
      </p:sp>
      <p:pic>
        <p:nvPicPr>
          <p:cNvPr id="59396" name="Picture 7" descr="j0407059"/>
          <p:cNvPicPr>
            <a:picLocks noChangeAspect="1" noChangeArrowheads="1"/>
          </p:cNvPicPr>
          <p:nvPr/>
        </p:nvPicPr>
        <p:blipFill>
          <a:blip r:embed="rId3"/>
          <a:srcRect/>
          <a:stretch>
            <a:fillRect/>
          </a:stretch>
        </p:blipFill>
        <p:spPr bwMode="auto">
          <a:xfrm>
            <a:off x="3657600" y="3505200"/>
            <a:ext cx="2084388" cy="3124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2" y="914401"/>
          <a:ext cx="8762999" cy="3447385"/>
        </p:xfrm>
        <a:graphic>
          <a:graphicData uri="http://schemas.openxmlformats.org/drawingml/2006/table">
            <a:tbl>
              <a:tblPr rtl="1" firstRow="1" bandRow="1">
                <a:tableStyleId>{5C22544A-7EE6-4342-B048-85BDC9FD1C3A}</a:tableStyleId>
              </a:tblPr>
              <a:tblGrid>
                <a:gridCol w="732090"/>
                <a:gridCol w="320059"/>
                <a:gridCol w="309022"/>
                <a:gridCol w="349490"/>
                <a:gridCol w="367883"/>
                <a:gridCol w="6684455"/>
              </a:tblGrid>
              <a:tr h="517856">
                <a:tc>
                  <a:txBody>
                    <a:bodyPr/>
                    <a:lstStyle/>
                    <a:p>
                      <a:pPr algn="ctr" rtl="0"/>
                      <a:r>
                        <a:rPr lang="en-US" dirty="0" smtClean="0"/>
                        <a:t>total</a:t>
                      </a:r>
                      <a:endParaRPr lang="ar-SA" dirty="0"/>
                    </a:p>
                  </a:txBody>
                  <a:tcPr/>
                </a:tc>
                <a:tc>
                  <a:txBody>
                    <a:bodyPr/>
                    <a:lstStyle/>
                    <a:p>
                      <a:pPr algn="ctr" rtl="0"/>
                      <a:r>
                        <a:rPr lang="en-US" dirty="0" smtClean="0"/>
                        <a:t>3</a:t>
                      </a:r>
                      <a:endParaRPr lang="ar-SA" dirty="0"/>
                    </a:p>
                  </a:txBody>
                  <a:tcPr/>
                </a:tc>
                <a:tc>
                  <a:txBody>
                    <a:bodyPr/>
                    <a:lstStyle/>
                    <a:p>
                      <a:pPr algn="ctr" rtl="0"/>
                      <a:r>
                        <a:rPr lang="en-US" dirty="0" smtClean="0"/>
                        <a:t>2</a:t>
                      </a:r>
                      <a:endParaRPr lang="ar-SA" dirty="0"/>
                    </a:p>
                  </a:txBody>
                  <a:tcPr/>
                </a:tc>
                <a:tc>
                  <a:txBody>
                    <a:bodyPr/>
                    <a:lstStyle/>
                    <a:p>
                      <a:pPr algn="ctr" rtl="0"/>
                      <a:r>
                        <a:rPr lang="en-US" dirty="0" smtClean="0"/>
                        <a:t>1</a:t>
                      </a:r>
                      <a:endParaRPr lang="ar-SA" dirty="0"/>
                    </a:p>
                  </a:txBody>
                  <a:tcPr/>
                </a:tc>
                <a:tc>
                  <a:txBody>
                    <a:bodyPr/>
                    <a:lstStyle/>
                    <a:p>
                      <a:pPr algn="ctr" rtl="0"/>
                      <a:r>
                        <a:rPr lang="en-US" dirty="0" smtClean="0"/>
                        <a:t>0</a:t>
                      </a:r>
                      <a:endParaRPr lang="ar-SA" dirty="0"/>
                    </a:p>
                  </a:txBody>
                  <a:tcPr/>
                </a:tc>
                <a:tc>
                  <a:txBody>
                    <a:bodyPr/>
                    <a:lstStyle/>
                    <a:p>
                      <a:pPr algn="ctr" rtl="0"/>
                      <a:r>
                        <a:rPr lang="en-US" dirty="0" smtClean="0"/>
                        <a:t>Item</a:t>
                      </a:r>
                      <a:endParaRPr lang="ar-SA" dirty="0"/>
                    </a:p>
                  </a:txBody>
                  <a:tcPr/>
                </a:tc>
              </a:tr>
              <a:tr h="369897">
                <a:tc rowSpan="7">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l" rtl="0">
                        <a:lnSpc>
                          <a:spcPct val="115000"/>
                        </a:lnSpc>
                        <a:spcAft>
                          <a:spcPts val="0"/>
                        </a:spcAft>
                        <a:tabLst>
                          <a:tab pos="1059180" algn="l"/>
                        </a:tabLst>
                      </a:pPr>
                      <a:r>
                        <a:rPr lang="en-US" sz="1800" dirty="0">
                          <a:latin typeface="Times New Roman"/>
                          <a:ea typeface="Times New Roman"/>
                          <a:cs typeface="Arial"/>
                        </a:rPr>
                        <a:t>I found it hard to wind down</a:t>
                      </a:r>
                      <a:endParaRPr lang="en-US" sz="1800" dirty="0">
                        <a:latin typeface="Calibri"/>
                        <a:ea typeface="Times New Roman"/>
                        <a:cs typeface="Arial"/>
                      </a:endParaRPr>
                    </a:p>
                  </a:txBody>
                  <a:tcPr marL="68580" marR="68580" marT="0" marB="0"/>
                </a:tc>
              </a:tr>
              <a:tr h="369897">
                <a:tc vMerge="1">
                  <a:txBody>
                    <a:bodyPr/>
                    <a:lstStyle/>
                    <a:p>
                      <a:pPr algn="ctr" rtl="0"/>
                      <a:endParaRPr lang="ar-SA" dirty="0"/>
                    </a:p>
                  </a:txBody>
                  <a:tcPr/>
                </a:tc>
                <a:tc>
                  <a:txBody>
                    <a:bodyPr/>
                    <a:lstStyle/>
                    <a:p>
                      <a:pPr algn="ctr" rtl="0"/>
                      <a:endParaRPr lang="ar-SA" dirty="0"/>
                    </a:p>
                  </a:txBody>
                  <a:tcPr/>
                </a:tc>
                <a:tc>
                  <a:txBody>
                    <a:bodyPr/>
                    <a:lstStyle/>
                    <a:p>
                      <a:pPr algn="ctr" rtl="0"/>
                      <a:r>
                        <a:rPr lang="en-US" dirty="0" smtClean="0"/>
                        <a:t>  </a:t>
                      </a:r>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l" rtl="0"/>
                      <a:r>
                        <a:rPr kumimoji="0" lang="en-US" sz="1800" kern="1200" dirty="0" smtClean="0">
                          <a:solidFill>
                            <a:schemeClr val="dk1"/>
                          </a:solidFill>
                          <a:latin typeface="+mn-lt"/>
                          <a:ea typeface="+mn-ea"/>
                          <a:cs typeface="+mn-cs"/>
                        </a:rPr>
                        <a:t>I tended to over-react to situations </a:t>
                      </a:r>
                      <a:endParaRPr lang="ar-SA" dirty="0"/>
                    </a:p>
                  </a:txBody>
                  <a:tcPr/>
                </a:tc>
              </a:tr>
              <a:tr h="369897">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l" rtl="0"/>
                      <a:r>
                        <a:rPr kumimoji="0" lang="en-US" sz="1800" kern="1200" dirty="0" smtClean="0">
                          <a:solidFill>
                            <a:schemeClr val="dk1"/>
                          </a:solidFill>
                          <a:latin typeface="+mn-lt"/>
                          <a:ea typeface="+mn-ea"/>
                          <a:cs typeface="+mn-cs"/>
                        </a:rPr>
                        <a:t>I felt that I was using a lot of nervous energy </a:t>
                      </a:r>
                      <a:endParaRPr lang="ar-SA" dirty="0"/>
                    </a:p>
                  </a:txBody>
                  <a:tcPr/>
                </a:tc>
              </a:tr>
              <a:tr h="364772">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l" rtl="0">
                        <a:lnSpc>
                          <a:spcPct val="115000"/>
                        </a:lnSpc>
                        <a:spcAft>
                          <a:spcPts val="0"/>
                        </a:spcAft>
                      </a:pPr>
                      <a:r>
                        <a:rPr lang="en-US" sz="1800" dirty="0">
                          <a:latin typeface="Times New Roman"/>
                          <a:ea typeface="Times New Roman"/>
                          <a:cs typeface="Arial"/>
                        </a:rPr>
                        <a:t>I found myself getting agitated    </a:t>
                      </a:r>
                      <a:endParaRPr lang="en-US" sz="1800" dirty="0">
                        <a:latin typeface="Calibri"/>
                        <a:ea typeface="Times New Roman"/>
                        <a:cs typeface="Arial"/>
                      </a:endParaRPr>
                    </a:p>
                  </a:txBody>
                  <a:tcPr marL="68580" marR="68580" marT="0" marB="0"/>
                </a:tc>
              </a:tr>
              <a:tr h="384693">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l" rtl="0">
                        <a:lnSpc>
                          <a:spcPct val="115000"/>
                        </a:lnSpc>
                        <a:spcAft>
                          <a:spcPts val="0"/>
                        </a:spcAft>
                      </a:pPr>
                      <a:r>
                        <a:rPr lang="en-US" sz="1800" dirty="0">
                          <a:latin typeface="Times New Roman"/>
                          <a:ea typeface="Times New Roman"/>
                          <a:cs typeface="Arial"/>
                        </a:rPr>
                        <a:t>I found it difficult to relax    </a:t>
                      </a:r>
                      <a:endParaRPr lang="en-US" sz="1800" dirty="0">
                        <a:latin typeface="Calibri"/>
                        <a:ea typeface="Times New Roman"/>
                        <a:cs typeface="Arial"/>
                      </a:endParaRPr>
                    </a:p>
                  </a:txBody>
                  <a:tcPr marL="68580" marR="68580" marT="0" marB="0"/>
                </a:tc>
              </a:tr>
              <a:tr h="612550">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l" rtl="0">
                        <a:lnSpc>
                          <a:spcPct val="115000"/>
                        </a:lnSpc>
                        <a:spcAft>
                          <a:spcPts val="0"/>
                        </a:spcAft>
                      </a:pPr>
                      <a:r>
                        <a:rPr lang="en-US" sz="1800" dirty="0">
                          <a:latin typeface="Times New Roman"/>
                          <a:ea typeface="Times New Roman"/>
                          <a:cs typeface="Arial"/>
                        </a:rPr>
                        <a:t>I was intolerant of anything that kept me from getting on with what I was doing</a:t>
                      </a:r>
                      <a:endParaRPr lang="en-US" sz="1800" dirty="0">
                        <a:latin typeface="Calibri"/>
                        <a:ea typeface="Times New Roman"/>
                        <a:cs typeface="Arial"/>
                      </a:endParaRPr>
                    </a:p>
                  </a:txBody>
                  <a:tcPr marL="68580" marR="68580" marT="0" marB="0"/>
                </a:tc>
              </a:tr>
              <a:tr h="438449">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l" rtl="0"/>
                      <a:r>
                        <a:rPr kumimoji="0" lang="en-US" sz="1800" kern="1200" dirty="0" smtClean="0">
                          <a:solidFill>
                            <a:schemeClr val="dk1"/>
                          </a:solidFill>
                          <a:latin typeface="+mn-lt"/>
                          <a:ea typeface="+mn-ea"/>
                          <a:cs typeface="+mn-cs"/>
                        </a:rPr>
                        <a:t>I felt that I was rather touchy </a:t>
                      </a:r>
                      <a:endParaRPr lang="ar-SA" dirty="0"/>
                    </a:p>
                  </a:txBody>
                  <a:tcPr/>
                </a:tc>
              </a:tr>
            </a:tbl>
          </a:graphicData>
        </a:graphic>
      </p:graphicFrame>
      <p:sp>
        <p:nvSpPr>
          <p:cNvPr id="3" name="Title 2"/>
          <p:cNvSpPr>
            <a:spLocks noGrp="1"/>
          </p:cNvSpPr>
          <p:nvPr>
            <p:ph type="title"/>
          </p:nvPr>
        </p:nvSpPr>
        <p:spPr>
          <a:xfrm>
            <a:off x="457200" y="274638"/>
            <a:ext cx="8229600" cy="715962"/>
          </a:xfrm>
        </p:spPr>
        <p:txBody>
          <a:bodyPr>
            <a:normAutofit/>
          </a:bodyPr>
          <a:lstStyle/>
          <a:p>
            <a:pPr algn="ctr"/>
            <a:r>
              <a:rPr lang="en-US" sz="2800" dirty="0" smtClean="0"/>
              <a:t>Test your stress level DASS-21</a:t>
            </a:r>
            <a:r>
              <a:rPr lang="en-US" sz="2000" dirty="0" smtClean="0"/>
              <a:t> </a:t>
            </a:r>
            <a:endParaRPr lang="ar-SA" sz="2000" dirty="0"/>
          </a:p>
        </p:txBody>
      </p:sp>
      <p:sp>
        <p:nvSpPr>
          <p:cNvPr id="7" name="TextBox 6"/>
          <p:cNvSpPr txBox="1"/>
          <p:nvPr/>
        </p:nvSpPr>
        <p:spPr>
          <a:xfrm>
            <a:off x="304800" y="4495800"/>
            <a:ext cx="8839200" cy="1754326"/>
          </a:xfrm>
          <a:prstGeom prst="rect">
            <a:avLst/>
          </a:prstGeom>
          <a:noFill/>
        </p:spPr>
        <p:txBody>
          <a:bodyPr wrap="square" rtlCol="1">
            <a:spAutoFit/>
          </a:bodyPr>
          <a:lstStyle/>
          <a:p>
            <a:pPr algn="ctr"/>
            <a:r>
              <a:rPr lang="en-US" b="1" dirty="0" smtClean="0"/>
              <a:t>Interpretation: </a:t>
            </a:r>
          </a:p>
          <a:p>
            <a:pPr algn="ctr"/>
            <a:r>
              <a:rPr lang="en-US" dirty="0" smtClean="0"/>
              <a:t>0-14: Normal</a:t>
            </a:r>
          </a:p>
          <a:p>
            <a:pPr algn="ctr"/>
            <a:r>
              <a:rPr lang="en-US" dirty="0" smtClean="0"/>
              <a:t>15-18: Mild Stress</a:t>
            </a:r>
          </a:p>
          <a:p>
            <a:pPr algn="ctr"/>
            <a:r>
              <a:rPr lang="en-US" dirty="0" smtClean="0"/>
              <a:t>19-25: Moderate</a:t>
            </a:r>
          </a:p>
          <a:p>
            <a:pPr algn="ctr"/>
            <a:r>
              <a:rPr lang="en-US" dirty="0" smtClean="0"/>
              <a:t>26-33: Severe</a:t>
            </a:r>
          </a:p>
          <a:p>
            <a:pPr algn="ctr"/>
            <a:r>
              <a:rPr lang="en-US" dirty="0" smtClean="0"/>
              <a:t>34+: Extremely severe  </a:t>
            </a:r>
            <a:endParaRPr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smtClean="0"/>
              <a:t>The new concept of resilience in facing workplace stress and stressors</a:t>
            </a:r>
            <a:endParaRPr lang="ar-SA" dirty="0"/>
          </a:p>
        </p:txBody>
      </p:sp>
      <p:pic>
        <p:nvPicPr>
          <p:cNvPr id="4" name="Content Placeholder 3"/>
          <p:cNvPicPr>
            <a:picLocks noGrp="1" noChangeAspect="1" noChangeArrowheads="1"/>
          </p:cNvPicPr>
          <p:nvPr>
            <p:ph idx="1"/>
          </p:nvPr>
        </p:nvPicPr>
        <p:blipFill>
          <a:blip r:embed="rId2"/>
          <a:srcRect/>
          <a:stretch>
            <a:fillRect/>
          </a:stretch>
        </p:blipFill>
        <p:spPr bwMode="auto">
          <a:xfrm>
            <a:off x="-2438400" y="1828800"/>
            <a:ext cx="13487400" cy="5334000"/>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lstStyle/>
          <a:p>
            <a:pPr marL="624078" indent="-514350" algn="ctr" rtl="0">
              <a:buNone/>
            </a:pPr>
            <a:r>
              <a:rPr lang="en-US" b="1" dirty="0" smtClean="0"/>
              <a:t>* Resilience is about:</a:t>
            </a:r>
          </a:p>
          <a:p>
            <a:pPr marL="624078" indent="-514350" algn="l" rtl="0">
              <a:buNone/>
            </a:pPr>
            <a:endParaRPr lang="en-US" b="1" dirty="0" smtClean="0"/>
          </a:p>
          <a:p>
            <a:pPr marL="624078" indent="-514350" algn="l" rtl="0">
              <a:buAutoNum type="arabicParenR"/>
            </a:pPr>
            <a:r>
              <a:rPr lang="en-US" b="1" dirty="0" smtClean="0"/>
              <a:t>Protecting: </a:t>
            </a:r>
            <a:r>
              <a:rPr lang="en-US" sz="2400" dirty="0" smtClean="0"/>
              <a:t>building emotional and cognitive barrier against stressors and adversities. </a:t>
            </a:r>
          </a:p>
          <a:p>
            <a:pPr marL="624078" indent="-514350" algn="l" rtl="0">
              <a:buAutoNum type="arabicParenR"/>
            </a:pPr>
            <a:r>
              <a:rPr lang="en-US" b="1" dirty="0" smtClean="0"/>
              <a:t>processing: </a:t>
            </a:r>
            <a:r>
              <a:rPr lang="en-US" sz="2400" dirty="0" smtClean="0"/>
              <a:t>relief the impact of workplace stressors and adversities. </a:t>
            </a:r>
          </a:p>
          <a:p>
            <a:pPr marL="624078" indent="-514350" algn="l" rtl="0">
              <a:buAutoNum type="arabicParenR"/>
            </a:pPr>
            <a:r>
              <a:rPr lang="en-US" b="1" dirty="0" smtClean="0"/>
              <a:t>Decontaminating</a:t>
            </a:r>
            <a:r>
              <a:rPr lang="en-US" dirty="0" smtClean="0"/>
              <a:t>: </a:t>
            </a:r>
            <a:r>
              <a:rPr lang="en-US" sz="2400" dirty="0" smtClean="0"/>
              <a:t>removing the influence of workplace stressors. </a:t>
            </a:r>
          </a:p>
          <a:p>
            <a:pPr marL="624078" indent="-514350" algn="l" rtl="0">
              <a:buAutoNum type="arabicParenR"/>
            </a:pPr>
            <a:r>
              <a:rPr lang="en-US" b="1" dirty="0" smtClean="0"/>
              <a:t>Distancing: </a:t>
            </a:r>
            <a:r>
              <a:rPr lang="en-US" sz="2400" dirty="0" smtClean="0"/>
              <a:t>to be physically away from the stressors and adversities environment</a:t>
            </a:r>
            <a:r>
              <a:rPr lang="en-US" dirty="0" smtClean="0"/>
              <a:t>. </a:t>
            </a:r>
          </a:p>
          <a:p>
            <a:pPr marL="624078" indent="-514350" algn="l" rtl="0">
              <a:buAutoNum type="arabicParenR"/>
            </a:pPr>
            <a:endParaRPr lang="ar-SA" dirty="0"/>
          </a:p>
        </p:txBody>
      </p:sp>
      <p:sp>
        <p:nvSpPr>
          <p:cNvPr id="3" name="Title 2"/>
          <p:cNvSpPr>
            <a:spLocks noGrp="1"/>
          </p:cNvSpPr>
          <p:nvPr>
            <p:ph type="title"/>
          </p:nvPr>
        </p:nvSpPr>
        <p:spPr>
          <a:xfrm>
            <a:off x="457200" y="274638"/>
            <a:ext cx="8229600" cy="792162"/>
          </a:xfrm>
        </p:spPr>
        <p:txBody>
          <a:bodyPr/>
          <a:lstStyle/>
          <a:p>
            <a:pPr algn="ctr" rtl="0"/>
            <a:endParaRPr lang="ar-S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305800" cy="5334000"/>
          </a:xfrm>
        </p:spPr>
        <p:txBody>
          <a:bodyPr>
            <a:normAutofit/>
          </a:bodyPr>
          <a:lstStyle/>
          <a:p>
            <a:pPr algn="l" rtl="0"/>
            <a:r>
              <a:rPr lang="en-US" dirty="0" smtClean="0"/>
              <a:t>To define stress appropriately. </a:t>
            </a:r>
          </a:p>
          <a:p>
            <a:pPr algn="l" rtl="0"/>
            <a:r>
              <a:rPr lang="en-US" dirty="0" smtClean="0"/>
              <a:t>To define stress in nursing environment.</a:t>
            </a:r>
          </a:p>
          <a:p>
            <a:pPr algn="l" rtl="0"/>
            <a:r>
              <a:rPr lang="en-US" dirty="0" smtClean="0"/>
              <a:t>To identify the stressors in human life.</a:t>
            </a:r>
          </a:p>
          <a:p>
            <a:pPr algn="l" rtl="0"/>
            <a:r>
              <a:rPr lang="en-US" dirty="0" smtClean="0"/>
              <a:t>To discuss stressors in nursing work environment. </a:t>
            </a:r>
          </a:p>
          <a:p>
            <a:pPr algn="l" rtl="0"/>
            <a:r>
              <a:rPr lang="en-US" dirty="0" smtClean="0"/>
              <a:t>The discuss the factors that affect stress.</a:t>
            </a:r>
          </a:p>
          <a:p>
            <a:pPr algn="l" rtl="0"/>
            <a:r>
              <a:rPr lang="en-US" dirty="0" smtClean="0"/>
              <a:t>To understand fight and flight responses.</a:t>
            </a:r>
          </a:p>
          <a:p>
            <a:pPr algn="l" rtl="0"/>
            <a:r>
              <a:rPr lang="en-US" dirty="0" smtClean="0"/>
              <a:t>To discuss stress management techniques.</a:t>
            </a:r>
          </a:p>
          <a:p>
            <a:pPr algn="l" rtl="0"/>
            <a:r>
              <a:rPr lang="en-US" dirty="0" smtClean="0"/>
              <a:t>To acknowledge the additional recommended strategies to mange stress.</a:t>
            </a:r>
          </a:p>
          <a:p>
            <a:pPr algn="l" rtl="0"/>
            <a:r>
              <a:rPr lang="en-US" dirty="0" smtClean="0"/>
              <a:t>To test your stress level using DASS-21.</a:t>
            </a:r>
          </a:p>
          <a:p>
            <a:pPr algn="l" rtl="0"/>
            <a:endParaRPr lang="en-US" dirty="0" smtClean="0"/>
          </a:p>
          <a:p>
            <a:pPr algn="l" rtl="0"/>
            <a:endParaRPr lang="ar-SA" dirty="0"/>
          </a:p>
        </p:txBody>
      </p:sp>
      <p:sp>
        <p:nvSpPr>
          <p:cNvPr id="2" name="Title 1"/>
          <p:cNvSpPr>
            <a:spLocks noGrp="1"/>
          </p:cNvSpPr>
          <p:nvPr>
            <p:ph type="title"/>
          </p:nvPr>
        </p:nvSpPr>
        <p:spPr/>
        <p:txBody>
          <a:bodyPr/>
          <a:lstStyle/>
          <a:p>
            <a:pPr algn="ctr" rtl="0"/>
            <a:r>
              <a:rPr lang="en-US" dirty="0" smtClean="0"/>
              <a:t>Learning Outcomes</a:t>
            </a:r>
            <a:endParaRPr lang="ar-S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525963"/>
          </a:xfrm>
        </p:spPr>
        <p:txBody>
          <a:bodyPr/>
          <a:lstStyle/>
          <a:p>
            <a:pPr algn="l" rtl="0"/>
            <a:endParaRPr lang="en-US" dirty="0" smtClean="0"/>
          </a:p>
          <a:p>
            <a:pPr algn="l" rtl="0"/>
            <a:r>
              <a:rPr lang="en-US" dirty="0" smtClean="0"/>
              <a:t>A) Developing a shell: cognitive and            </a:t>
            </a:r>
          </a:p>
          <a:p>
            <a:pPr algn="l" rtl="0">
              <a:buNone/>
            </a:pPr>
            <a:r>
              <a:rPr lang="en-US" dirty="0" smtClean="0"/>
              <a:t>      emotional shell. </a:t>
            </a:r>
          </a:p>
          <a:p>
            <a:pPr algn="l" rtl="0"/>
            <a:r>
              <a:rPr lang="en-US" dirty="0" smtClean="0"/>
              <a:t>B) Disengaging and depersonalizing.</a:t>
            </a:r>
          </a:p>
          <a:p>
            <a:pPr algn="l" rtl="0"/>
            <a:r>
              <a:rPr lang="en-US" dirty="0" smtClean="0"/>
              <a:t>C) Using </a:t>
            </a:r>
            <a:r>
              <a:rPr lang="en-US" dirty="0" err="1" smtClean="0"/>
              <a:t>Humuor</a:t>
            </a:r>
            <a:r>
              <a:rPr lang="en-US" dirty="0" smtClean="0"/>
              <a:t>.</a:t>
            </a:r>
          </a:p>
          <a:p>
            <a:pPr algn="l" rtl="0"/>
            <a:r>
              <a:rPr lang="en-US" dirty="0" smtClean="0"/>
              <a:t>D) Getting Help.</a:t>
            </a:r>
          </a:p>
          <a:p>
            <a:pPr algn="ctr" rtl="0"/>
            <a:endParaRPr lang="en-US" dirty="0" smtClean="0"/>
          </a:p>
          <a:p>
            <a:pPr algn="l" rtl="0"/>
            <a:endParaRPr lang="en-US" dirty="0" smtClean="0"/>
          </a:p>
          <a:p>
            <a:pPr algn="l" rtl="0"/>
            <a:endParaRPr lang="en-US" dirty="0" smtClean="0"/>
          </a:p>
        </p:txBody>
      </p:sp>
      <p:sp>
        <p:nvSpPr>
          <p:cNvPr id="3" name="Title 2"/>
          <p:cNvSpPr>
            <a:spLocks noGrp="1"/>
          </p:cNvSpPr>
          <p:nvPr>
            <p:ph type="title"/>
          </p:nvPr>
        </p:nvSpPr>
        <p:spPr/>
        <p:txBody>
          <a:bodyPr/>
          <a:lstStyle/>
          <a:p>
            <a:pPr algn="ctr"/>
            <a:r>
              <a:rPr lang="en-US" dirty="0" smtClean="0"/>
              <a:t>1) Protecting </a:t>
            </a:r>
            <a:endParaRPr lang="ar-SA"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l" rtl="0">
              <a:buNone/>
            </a:pPr>
            <a:r>
              <a:rPr lang="en-US" dirty="0" smtClean="0"/>
              <a:t>A- Rationalizing</a:t>
            </a:r>
          </a:p>
          <a:p>
            <a:pPr algn="l" rtl="0">
              <a:buNone/>
            </a:pPr>
            <a:r>
              <a:rPr lang="en-US" dirty="0" smtClean="0"/>
              <a:t>B- Reflection</a:t>
            </a:r>
          </a:p>
          <a:p>
            <a:pPr algn="l" rtl="0">
              <a:buNone/>
            </a:pPr>
            <a:r>
              <a:rPr lang="en-US" dirty="0" smtClean="0"/>
              <a:t>C- Taking About it</a:t>
            </a:r>
          </a:p>
          <a:p>
            <a:pPr algn="l" rtl="0">
              <a:buNone/>
            </a:pPr>
            <a:r>
              <a:rPr lang="en-US" dirty="0" smtClean="0"/>
              <a:t>D- Avoiding Rumination</a:t>
            </a:r>
          </a:p>
          <a:p>
            <a:pPr algn="l" rtl="0">
              <a:buNone/>
            </a:pPr>
            <a:r>
              <a:rPr lang="en-US" dirty="0" smtClean="0"/>
              <a:t>E- Debriefing </a:t>
            </a:r>
            <a:endParaRPr lang="ar-SA" dirty="0"/>
          </a:p>
        </p:txBody>
      </p:sp>
      <p:sp>
        <p:nvSpPr>
          <p:cNvPr id="3" name="Title 2"/>
          <p:cNvSpPr>
            <a:spLocks noGrp="1"/>
          </p:cNvSpPr>
          <p:nvPr>
            <p:ph type="title"/>
          </p:nvPr>
        </p:nvSpPr>
        <p:spPr/>
        <p:txBody>
          <a:bodyPr/>
          <a:lstStyle/>
          <a:p>
            <a:pPr algn="ctr"/>
            <a:r>
              <a:rPr lang="en-US" dirty="0" smtClean="0"/>
              <a:t>2- Processing</a:t>
            </a:r>
            <a:endParaRPr lang="ar-S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02291"/>
          </a:xfrm>
        </p:spPr>
        <p:txBody>
          <a:bodyPr/>
          <a:lstStyle/>
          <a:p>
            <a:pPr marL="624078" indent="-514350" algn="l" rtl="0">
              <a:buNone/>
            </a:pPr>
            <a:r>
              <a:rPr lang="en-US" dirty="0" smtClean="0"/>
              <a:t>A- Developing Relationships at work. </a:t>
            </a:r>
          </a:p>
          <a:p>
            <a:pPr marL="624078" indent="-514350" algn="l" rtl="0">
              <a:buAutoNum type="arabicParenR"/>
            </a:pPr>
            <a:endParaRPr lang="en-US" dirty="0" smtClean="0"/>
          </a:p>
          <a:p>
            <a:pPr marL="624078" indent="-514350" algn="l" rtl="0">
              <a:buNone/>
            </a:pPr>
            <a:r>
              <a:rPr lang="en-US" dirty="0" smtClean="0"/>
              <a:t>B- Fostering Relationships outside the work.</a:t>
            </a:r>
          </a:p>
          <a:p>
            <a:pPr marL="624078" indent="-514350" algn="l" rtl="0">
              <a:buAutoNum type="arabicParenR"/>
            </a:pPr>
            <a:endParaRPr lang="en-US" dirty="0" smtClean="0"/>
          </a:p>
          <a:p>
            <a:pPr marL="624078" indent="-514350" algn="l" rtl="0">
              <a:buNone/>
            </a:pPr>
            <a:r>
              <a:rPr lang="en-US" dirty="0" smtClean="0"/>
              <a:t>C- Engaging in meaningful activities. </a:t>
            </a:r>
            <a:endParaRPr lang="ar-SA" dirty="0"/>
          </a:p>
        </p:txBody>
      </p:sp>
      <p:sp>
        <p:nvSpPr>
          <p:cNvPr id="3" name="Title 2"/>
          <p:cNvSpPr>
            <a:spLocks noGrp="1"/>
          </p:cNvSpPr>
          <p:nvPr>
            <p:ph type="title"/>
          </p:nvPr>
        </p:nvSpPr>
        <p:spPr>
          <a:xfrm>
            <a:off x="533400" y="533400"/>
            <a:ext cx="8229600" cy="1096962"/>
          </a:xfrm>
        </p:spPr>
        <p:txBody>
          <a:bodyPr>
            <a:normAutofit/>
          </a:bodyPr>
          <a:lstStyle/>
          <a:p>
            <a:pPr algn="ctr"/>
            <a:r>
              <a:rPr lang="en-US" sz="4400" dirty="0" smtClean="0">
                <a:solidFill>
                  <a:schemeClr val="tx1"/>
                </a:solidFill>
              </a:rPr>
              <a:t>3-Decontaminating</a:t>
            </a:r>
            <a:endParaRPr lang="ar-SA" dirty="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62200"/>
            <a:ext cx="8229600" cy="3645091"/>
          </a:xfrm>
        </p:spPr>
        <p:txBody>
          <a:bodyPr/>
          <a:lstStyle/>
          <a:p>
            <a:pPr algn="l" rtl="0"/>
            <a:r>
              <a:rPr lang="en-US" dirty="0" smtClean="0"/>
              <a:t>A: Distancing from the bedside.</a:t>
            </a:r>
          </a:p>
          <a:p>
            <a:pPr algn="l" rtl="0"/>
            <a:endParaRPr lang="en-US" dirty="0" smtClean="0"/>
          </a:p>
          <a:p>
            <a:pPr algn="l" rtl="0"/>
            <a:r>
              <a:rPr lang="en-US" dirty="0" smtClean="0"/>
              <a:t>B: Distancing from the Unit.</a:t>
            </a:r>
          </a:p>
          <a:p>
            <a:pPr algn="l" rtl="0"/>
            <a:endParaRPr lang="en-US" dirty="0" smtClean="0"/>
          </a:p>
          <a:p>
            <a:pPr algn="l" rtl="0"/>
            <a:r>
              <a:rPr lang="en-US" dirty="0" smtClean="0"/>
              <a:t>C: Planning an Exit strategy. </a:t>
            </a:r>
            <a:endParaRPr lang="ar-SA" dirty="0"/>
          </a:p>
        </p:txBody>
      </p:sp>
      <p:sp>
        <p:nvSpPr>
          <p:cNvPr id="3" name="Title 2"/>
          <p:cNvSpPr>
            <a:spLocks noGrp="1"/>
          </p:cNvSpPr>
          <p:nvPr>
            <p:ph type="title"/>
          </p:nvPr>
        </p:nvSpPr>
        <p:spPr>
          <a:xfrm>
            <a:off x="457200" y="274638"/>
            <a:ext cx="8229600" cy="1554162"/>
          </a:xfrm>
        </p:spPr>
        <p:txBody>
          <a:bodyPr>
            <a:normAutofit/>
          </a:bodyPr>
          <a:lstStyle/>
          <a:p>
            <a:pPr algn="ctr" rtl="0"/>
            <a:r>
              <a:rPr lang="en-US" dirty="0" smtClean="0">
                <a:solidFill>
                  <a:schemeClr val="tx1"/>
                </a:solidFill>
              </a:rPr>
              <a:t>4. Distancing:</a:t>
            </a:r>
            <a:endParaRPr lang="ar-SA" sz="2700" dirty="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rtl="0"/>
            <a:endParaRPr lang="en-US" dirty="0" smtClean="0"/>
          </a:p>
          <a:p>
            <a:pPr algn="ctr" rtl="0"/>
            <a:endParaRPr lang="en-US" dirty="0" smtClean="0"/>
          </a:p>
          <a:p>
            <a:pPr algn="ctr" rtl="0"/>
            <a:endParaRPr lang="en-US" sz="4800" dirty="0" smtClean="0"/>
          </a:p>
          <a:p>
            <a:pPr algn="ctr" rtl="0">
              <a:buNone/>
            </a:pPr>
            <a:r>
              <a:rPr lang="en-US" sz="4800" dirty="0" smtClean="0"/>
              <a:t>Thank You</a:t>
            </a:r>
            <a:endParaRPr lang="ar-SA" sz="4800" dirty="0"/>
          </a:p>
        </p:txBody>
      </p:sp>
      <p:sp>
        <p:nvSpPr>
          <p:cNvPr id="3" name="Title 2"/>
          <p:cNvSpPr>
            <a:spLocks noGrp="1"/>
          </p:cNvSpPr>
          <p:nvPr>
            <p:ph type="title"/>
          </p:nvPr>
        </p:nvSpPr>
        <p:spPr/>
        <p:txBody>
          <a:bodyPr/>
          <a:lstStyle/>
          <a:p>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6019800"/>
          </a:xfrm>
        </p:spPr>
        <p:txBody>
          <a:bodyPr>
            <a:normAutofit/>
          </a:bodyPr>
          <a:lstStyle/>
          <a:p>
            <a:pPr algn="l" rtl="0">
              <a:buFontTx/>
              <a:buChar char="-"/>
            </a:pPr>
            <a:endParaRPr lang="en-US" sz="2400" b="1" dirty="0" smtClean="0">
              <a:cs typeface="Andalus" pitchFamily="18" charset="-78"/>
            </a:endParaRPr>
          </a:p>
          <a:p>
            <a:pPr algn="l" rtl="0">
              <a:buNone/>
            </a:pPr>
            <a:endParaRPr lang="en-US" altLang="en-US" sz="2400" dirty="0" smtClean="0"/>
          </a:p>
          <a:p>
            <a:pPr algn="l" rtl="0">
              <a:buNone/>
            </a:pPr>
            <a:r>
              <a:rPr lang="en-US" altLang="en-US" sz="2400" dirty="0" smtClean="0"/>
              <a:t>* </a:t>
            </a:r>
            <a:r>
              <a:rPr lang="en-US" altLang="en-US" sz="2400" b="1" dirty="0" smtClean="0"/>
              <a:t>Stress</a:t>
            </a:r>
            <a:r>
              <a:rPr lang="en-US" altLang="en-US" sz="2400" dirty="0" smtClean="0"/>
              <a:t> can be defined as our mental, physical, emotional, and behavioral reactions to any perceived demands or threats. </a:t>
            </a:r>
          </a:p>
          <a:p>
            <a:pPr algn="l" rtl="0">
              <a:buNone/>
            </a:pPr>
            <a:endParaRPr lang="en-US" sz="2400" dirty="0" smtClean="0"/>
          </a:p>
          <a:p>
            <a:pPr algn="l" rtl="0">
              <a:buNone/>
            </a:pPr>
            <a:endParaRPr lang="en-US" sz="2400" dirty="0" smtClean="0"/>
          </a:p>
          <a:p>
            <a:pPr algn="l" rtl="0">
              <a:buNone/>
            </a:pPr>
            <a:r>
              <a:rPr lang="en-US" sz="2400" dirty="0" smtClean="0"/>
              <a:t>*  </a:t>
            </a:r>
            <a:r>
              <a:rPr lang="en-US" sz="2400" b="1" dirty="0" smtClean="0"/>
              <a:t>Stress</a:t>
            </a:r>
            <a:r>
              <a:rPr lang="en-US" sz="2400" dirty="0" smtClean="0"/>
              <a:t> is defined as "a relationship between the person and the environment that is appraised by the person as taxing or exceeding his or her resources and endangering his or her well-being" (Lazarus &amp; </a:t>
            </a:r>
            <a:r>
              <a:rPr lang="en-US" sz="2400" dirty="0" err="1" smtClean="0"/>
              <a:t>Folkman</a:t>
            </a:r>
            <a:r>
              <a:rPr lang="en-US" sz="2400" dirty="0" smtClean="0"/>
              <a:t>, 1984, P. 21). </a:t>
            </a:r>
          </a:p>
          <a:p>
            <a:pPr algn="l" rtl="0">
              <a:buNone/>
            </a:pPr>
            <a:endParaRPr lang="en-US" sz="2000" dirty="0" smtClean="0"/>
          </a:p>
        </p:txBody>
      </p:sp>
      <p:sp>
        <p:nvSpPr>
          <p:cNvPr id="2" name="Title 1"/>
          <p:cNvSpPr>
            <a:spLocks noGrp="1"/>
          </p:cNvSpPr>
          <p:nvPr>
            <p:ph type="title"/>
          </p:nvPr>
        </p:nvSpPr>
        <p:spPr>
          <a:xfrm>
            <a:off x="457200" y="274638"/>
            <a:ext cx="8229600" cy="1096962"/>
          </a:xfrm>
        </p:spPr>
        <p:txBody>
          <a:bodyPr>
            <a:normAutofit/>
          </a:bodyPr>
          <a:lstStyle/>
          <a:p>
            <a:pPr algn="ctr" rtl="0"/>
            <a:r>
              <a:rPr lang="en-US" dirty="0" smtClean="0"/>
              <a:t>Introduction</a:t>
            </a:r>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915400" cy="5257800"/>
          </a:xfrm>
        </p:spPr>
        <p:txBody>
          <a:bodyPr>
            <a:normAutofit/>
          </a:bodyPr>
          <a:lstStyle/>
          <a:p>
            <a:pPr algn="l" rtl="0">
              <a:buNone/>
            </a:pPr>
            <a:r>
              <a:rPr lang="en-US" sz="2400" dirty="0" smtClean="0"/>
              <a:t>* The term 'Stress' is usually used and defined in the literature in negative meanings only, although it has positive meanings and responses.</a:t>
            </a:r>
          </a:p>
          <a:p>
            <a:pPr algn="l" rtl="0">
              <a:buNone/>
            </a:pPr>
            <a:endParaRPr lang="en-US" sz="2400" dirty="0" smtClean="0"/>
          </a:p>
          <a:p>
            <a:pPr algn="l" rtl="0">
              <a:buNone/>
            </a:pPr>
            <a:r>
              <a:rPr lang="en-US" sz="2400" dirty="0" smtClean="0"/>
              <a:t> * </a:t>
            </a:r>
            <a:r>
              <a:rPr lang="en-US" sz="2400" dirty="0" err="1" smtClean="0"/>
              <a:t>Donkor</a:t>
            </a:r>
            <a:r>
              <a:rPr lang="en-US" sz="2400" dirty="0" smtClean="0"/>
              <a:t> (2013) explained the term </a:t>
            </a:r>
            <a:r>
              <a:rPr lang="en-US" sz="2400" b="1" dirty="0" smtClean="0"/>
              <a:t>'</a:t>
            </a:r>
            <a:r>
              <a:rPr lang="en-US" sz="2400" b="1" dirty="0" err="1" smtClean="0"/>
              <a:t>Eustress</a:t>
            </a:r>
            <a:r>
              <a:rPr lang="en-US" sz="2400" b="1" dirty="0" smtClean="0"/>
              <a:t>‘: as the positive part and responses of stress, </a:t>
            </a:r>
            <a:r>
              <a:rPr lang="en-US" sz="2400" dirty="0" smtClean="0"/>
              <a:t>while the term </a:t>
            </a:r>
            <a:r>
              <a:rPr lang="en-US" sz="2400" b="1" dirty="0" smtClean="0"/>
              <a:t>'Distress' :is the negative part and responses of stress.</a:t>
            </a:r>
            <a:endParaRPr lang="ar-SA" sz="2400" b="1" dirty="0" smtClean="0"/>
          </a:p>
          <a:p>
            <a:pPr algn="l" rtl="0">
              <a:buNone/>
            </a:pPr>
            <a:endParaRPr lang="en-US" sz="2400" dirty="0" smtClean="0">
              <a:cs typeface="Andalus" pitchFamily="18" charset="-78"/>
            </a:endParaRPr>
          </a:p>
          <a:p>
            <a:pPr algn="l" rtl="0">
              <a:buNone/>
            </a:pPr>
            <a:r>
              <a:rPr lang="en-US" sz="2400" dirty="0" smtClean="0">
                <a:cs typeface="Andalus" pitchFamily="18" charset="-78"/>
              </a:rPr>
              <a:t>* </a:t>
            </a:r>
            <a:r>
              <a:rPr lang="en-US" sz="2400" b="1" dirty="0" smtClean="0"/>
              <a:t>Stress is highly subjective</a:t>
            </a:r>
            <a:r>
              <a:rPr lang="en-US" sz="2400" dirty="0" smtClean="0"/>
              <a:t>, because what cause stress for a person may not cause it for another one. Thus, stress is categorized and perceived in different dimensions as stimulus or antecedents, responses or consequences, or as interactions(</a:t>
            </a:r>
            <a:r>
              <a:rPr lang="en-US" sz="2400" dirty="0" err="1" smtClean="0"/>
              <a:t>Donkor</a:t>
            </a:r>
            <a:r>
              <a:rPr lang="en-US" sz="2400" dirty="0" smtClean="0"/>
              <a:t>, 2013). </a:t>
            </a:r>
            <a:endParaRPr lang="en-US" sz="2400" dirty="0" smtClean="0">
              <a:cs typeface="Andalus" pitchFamily="18" charset="-78"/>
            </a:endParaRPr>
          </a:p>
        </p:txBody>
      </p:sp>
      <p:sp>
        <p:nvSpPr>
          <p:cNvPr id="2" name="Title 1"/>
          <p:cNvSpPr>
            <a:spLocks noGrp="1"/>
          </p:cNvSpPr>
          <p:nvPr>
            <p:ph type="title"/>
          </p:nvPr>
        </p:nvSpPr>
        <p:spPr>
          <a:xfrm>
            <a:off x="304800" y="274638"/>
            <a:ext cx="8610600" cy="1143000"/>
          </a:xfrm>
        </p:spPr>
        <p:txBody>
          <a:bodyPr>
            <a:normAutofit/>
          </a:bodyPr>
          <a:lstStyle/>
          <a:p>
            <a:pPr algn="ctr"/>
            <a:r>
              <a:rPr lang="en-US" dirty="0" smtClean="0"/>
              <a:t>Introduction</a:t>
            </a: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8915400" cy="5334000"/>
          </a:xfrm>
        </p:spPr>
        <p:txBody>
          <a:bodyPr>
            <a:noAutofit/>
          </a:bodyPr>
          <a:lstStyle/>
          <a:p>
            <a:pPr algn="l" rtl="0"/>
            <a:r>
              <a:rPr lang="en-US" sz="2400" dirty="0" smtClean="0"/>
              <a:t>Nursing by its nature is a strenuous and stressful profession (</a:t>
            </a:r>
            <a:r>
              <a:rPr lang="en-US" sz="2400" dirty="0" err="1" smtClean="0"/>
              <a:t>Sarafis</a:t>
            </a:r>
            <a:r>
              <a:rPr lang="en-US" sz="2400" dirty="0" smtClean="0"/>
              <a:t> et al., 2016). </a:t>
            </a:r>
          </a:p>
          <a:p>
            <a:pPr algn="l" rtl="0"/>
            <a:endParaRPr lang="en-US" sz="2400" b="1" dirty="0" smtClean="0"/>
          </a:p>
          <a:p>
            <a:pPr algn="l" rtl="0"/>
            <a:r>
              <a:rPr lang="en-US" sz="2400" dirty="0" smtClean="0"/>
              <a:t>Stress in nursing is seen as the negative psychological and physiological responses of nurses that resulting when the work requirements are higher than nurses capabilities (Al </a:t>
            </a:r>
            <a:r>
              <a:rPr lang="en-US" sz="2400" dirty="0" err="1" smtClean="0"/>
              <a:t>Rasasi</a:t>
            </a:r>
            <a:r>
              <a:rPr lang="en-US" sz="2400" dirty="0" smtClean="0"/>
              <a:t>, 2015). </a:t>
            </a:r>
          </a:p>
          <a:p>
            <a:pPr algn="l" rtl="0"/>
            <a:endParaRPr lang="en-US" sz="2400" dirty="0" smtClean="0"/>
          </a:p>
          <a:p>
            <a:pPr algn="l" rtl="0"/>
            <a:r>
              <a:rPr lang="en-US" sz="2400" dirty="0" smtClean="0"/>
              <a:t>The prevalence of stress among nurses is at significant high level (</a:t>
            </a:r>
            <a:r>
              <a:rPr lang="en-US" sz="2400" dirty="0" err="1" smtClean="0"/>
              <a:t>Khodadadi</a:t>
            </a:r>
            <a:r>
              <a:rPr lang="en-US" sz="2400" dirty="0" smtClean="0"/>
              <a:t> et al., 2016).</a:t>
            </a:r>
          </a:p>
          <a:p>
            <a:pPr algn="l" rtl="0"/>
            <a:endParaRPr lang="en-US" sz="2400" dirty="0" smtClean="0"/>
          </a:p>
          <a:p>
            <a:pPr algn="l" rtl="0"/>
            <a:r>
              <a:rPr lang="en-US" sz="2400" dirty="0" smtClean="0"/>
              <a:t>In a national survey in the United States among 744 nurses from different hospitals, 80 % of the nurses had stress symptoms (</a:t>
            </a:r>
            <a:r>
              <a:rPr lang="en-US" sz="2400" dirty="0" err="1" smtClean="0"/>
              <a:t>Mealer</a:t>
            </a:r>
            <a:r>
              <a:rPr lang="en-US" sz="2400" dirty="0" smtClean="0"/>
              <a:t> et al., 2012).</a:t>
            </a:r>
            <a:endParaRPr lang="ar-SA" sz="2400" b="1" dirty="0"/>
          </a:p>
        </p:txBody>
      </p:sp>
      <p:sp>
        <p:nvSpPr>
          <p:cNvPr id="3" name="Title 2"/>
          <p:cNvSpPr>
            <a:spLocks noGrp="1"/>
          </p:cNvSpPr>
          <p:nvPr>
            <p:ph type="title"/>
          </p:nvPr>
        </p:nvSpPr>
        <p:spPr>
          <a:xfrm>
            <a:off x="457200" y="274638"/>
            <a:ext cx="8229600" cy="715962"/>
          </a:xfrm>
        </p:spPr>
        <p:txBody>
          <a:bodyPr>
            <a:normAutofit fontScale="90000"/>
          </a:bodyPr>
          <a:lstStyle/>
          <a:p>
            <a:pPr algn="ctr"/>
            <a:r>
              <a:rPr lang="en-US" dirty="0" smtClean="0"/>
              <a:t>Stress in nursing </a:t>
            </a:r>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991600" cy="4767072"/>
          </a:xfrm>
        </p:spPr>
        <p:txBody>
          <a:bodyPr>
            <a:normAutofit/>
          </a:bodyPr>
          <a:lstStyle/>
          <a:p>
            <a:pPr marL="624078" indent="-514350" algn="l" rtl="0">
              <a:buNone/>
            </a:pPr>
            <a:r>
              <a:rPr lang="en-US" sz="2400" dirty="0" smtClean="0"/>
              <a:t>* </a:t>
            </a:r>
            <a:r>
              <a:rPr lang="en-US" sz="2400" b="1" dirty="0" smtClean="0"/>
              <a:t>Stressors - </a:t>
            </a:r>
            <a:r>
              <a:rPr lang="en-US" sz="2400" dirty="0" smtClean="0"/>
              <a:t>events or environmental stimulus that cause a person to feel tense or aroused. In another words stressors </a:t>
            </a:r>
            <a:r>
              <a:rPr lang="en-US" sz="2400" b="1" dirty="0" smtClean="0"/>
              <a:t>are the causes of stress. </a:t>
            </a:r>
          </a:p>
          <a:p>
            <a:pPr marL="624078" indent="-514350" algn="l" rtl="0">
              <a:buNone/>
            </a:pPr>
            <a:endParaRPr lang="en-US" sz="2400" b="1" dirty="0" smtClean="0"/>
          </a:p>
          <a:p>
            <a:pPr marL="624078" indent="-514350" algn="l" rtl="0">
              <a:buNone/>
            </a:pPr>
            <a:r>
              <a:rPr lang="en-US" sz="2400" b="1" dirty="0" smtClean="0"/>
              <a:t>* Stressors in human life: </a:t>
            </a:r>
          </a:p>
          <a:p>
            <a:pPr algn="l" rtl="0">
              <a:lnSpc>
                <a:spcPct val="90000"/>
              </a:lnSpc>
            </a:pPr>
            <a:r>
              <a:rPr lang="en-US" altLang="en-US" sz="2400" dirty="0" smtClean="0"/>
              <a:t>Situations that have strong demands.</a:t>
            </a:r>
          </a:p>
          <a:p>
            <a:pPr algn="l" rtl="0">
              <a:lnSpc>
                <a:spcPct val="90000"/>
              </a:lnSpc>
            </a:pPr>
            <a:r>
              <a:rPr lang="en-US" altLang="en-US" sz="2400" dirty="0" smtClean="0"/>
              <a:t>Situations that are imminent.</a:t>
            </a:r>
          </a:p>
          <a:p>
            <a:pPr algn="l" rtl="0">
              <a:lnSpc>
                <a:spcPct val="90000"/>
              </a:lnSpc>
            </a:pPr>
            <a:r>
              <a:rPr lang="en-US" altLang="en-US" sz="2400" dirty="0" smtClean="0"/>
              <a:t>Life transitions.</a:t>
            </a:r>
          </a:p>
          <a:p>
            <a:pPr algn="l" rtl="0">
              <a:lnSpc>
                <a:spcPct val="90000"/>
              </a:lnSpc>
            </a:pPr>
            <a:r>
              <a:rPr lang="en-US" altLang="en-US" sz="2400" dirty="0" smtClean="0"/>
              <a:t>Timing (e.g., deviation from the “norm”).</a:t>
            </a:r>
          </a:p>
          <a:p>
            <a:pPr algn="l" rtl="0">
              <a:lnSpc>
                <a:spcPct val="90000"/>
              </a:lnSpc>
            </a:pPr>
            <a:r>
              <a:rPr lang="en-US" altLang="en-US" sz="2400" dirty="0" smtClean="0"/>
              <a:t>Ambiguity.</a:t>
            </a:r>
          </a:p>
          <a:p>
            <a:pPr algn="l" rtl="0">
              <a:lnSpc>
                <a:spcPct val="90000"/>
              </a:lnSpc>
            </a:pPr>
            <a:r>
              <a:rPr lang="en-US" altLang="en-US" sz="2400" dirty="0" smtClean="0"/>
              <a:t>Desirability.</a:t>
            </a:r>
          </a:p>
          <a:p>
            <a:pPr algn="l" rtl="0">
              <a:lnSpc>
                <a:spcPct val="90000"/>
              </a:lnSpc>
            </a:pPr>
            <a:r>
              <a:rPr lang="en-US" altLang="en-US" sz="2400" dirty="0" smtClean="0"/>
              <a:t>Controllability.</a:t>
            </a:r>
          </a:p>
          <a:p>
            <a:pPr marL="624078" indent="-514350" algn="l" rtl="0">
              <a:buNone/>
            </a:pPr>
            <a:endParaRPr lang="en-US" sz="2400" b="1" dirty="0" smtClean="0"/>
          </a:p>
          <a:p>
            <a:pPr marL="624078" indent="-514350" algn="l" rtl="0">
              <a:buNone/>
            </a:pPr>
            <a:endParaRPr lang="en-US" sz="2400" dirty="0" smtClean="0"/>
          </a:p>
        </p:txBody>
      </p:sp>
      <p:sp>
        <p:nvSpPr>
          <p:cNvPr id="3" name="Title 2"/>
          <p:cNvSpPr>
            <a:spLocks noGrp="1"/>
          </p:cNvSpPr>
          <p:nvPr>
            <p:ph type="title"/>
          </p:nvPr>
        </p:nvSpPr>
        <p:spPr/>
        <p:txBody>
          <a:bodyPr/>
          <a:lstStyle/>
          <a:p>
            <a:pPr algn="ctr"/>
            <a:r>
              <a:rPr lang="en-US" dirty="0" smtClean="0"/>
              <a:t>Stressors </a:t>
            </a: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81328"/>
            <a:ext cx="8991600" cy="5376672"/>
          </a:xfrm>
        </p:spPr>
        <p:txBody>
          <a:bodyPr>
            <a:normAutofit lnSpcReduction="10000"/>
          </a:bodyPr>
          <a:lstStyle/>
          <a:p>
            <a:pPr marL="624078" indent="-514350" algn="l" rtl="0">
              <a:buFontTx/>
              <a:buChar char="-"/>
            </a:pPr>
            <a:r>
              <a:rPr lang="en-US" sz="2400" dirty="0" smtClean="0"/>
              <a:t>Workload.</a:t>
            </a:r>
          </a:p>
          <a:p>
            <a:pPr marL="624078" indent="-514350" algn="l" rtl="0">
              <a:buFontTx/>
              <a:buChar char="-"/>
            </a:pPr>
            <a:r>
              <a:rPr lang="en-US" sz="2400" dirty="0" smtClean="0"/>
              <a:t>Lack of autonomy.</a:t>
            </a:r>
          </a:p>
          <a:p>
            <a:pPr marL="624078" indent="-514350" algn="l" rtl="0">
              <a:buFontTx/>
              <a:buChar char="-"/>
            </a:pPr>
            <a:r>
              <a:rPr lang="en-US" sz="2400" dirty="0" smtClean="0"/>
              <a:t>Violence.</a:t>
            </a:r>
          </a:p>
          <a:p>
            <a:pPr marL="624078" indent="-514350" algn="l" rtl="0">
              <a:buFontTx/>
              <a:buChar char="-"/>
            </a:pPr>
            <a:r>
              <a:rPr lang="en-US" sz="2400" dirty="0" smtClean="0"/>
              <a:t>Organizational restructuring.</a:t>
            </a:r>
          </a:p>
          <a:p>
            <a:pPr marL="624078" indent="-514350" algn="l" rtl="0">
              <a:buFontTx/>
              <a:buChar char="-"/>
            </a:pPr>
            <a:r>
              <a:rPr lang="en-US" sz="2400" dirty="0" smtClean="0"/>
              <a:t>Shortage of nurses.</a:t>
            </a:r>
          </a:p>
          <a:p>
            <a:pPr marL="624078" indent="-514350" algn="l" rtl="0">
              <a:buFontTx/>
              <a:buChar char="-"/>
            </a:pPr>
            <a:r>
              <a:rPr lang="en-US" sz="2400" dirty="0" smtClean="0"/>
              <a:t>Patients' acuity levels.</a:t>
            </a:r>
          </a:p>
          <a:p>
            <a:pPr marL="624078" indent="-514350" algn="l" rtl="0">
              <a:buFontTx/>
              <a:buChar char="-"/>
            </a:pPr>
            <a:r>
              <a:rPr lang="en-US" sz="2400" dirty="0" smtClean="0"/>
              <a:t>Advanced technology.</a:t>
            </a:r>
          </a:p>
          <a:p>
            <a:pPr marL="624078" indent="-514350" algn="l" rtl="0">
              <a:buFontTx/>
              <a:buChar char="-"/>
            </a:pPr>
            <a:r>
              <a:rPr lang="en-US" sz="2400" dirty="0" smtClean="0"/>
              <a:t>Restricted policies.</a:t>
            </a:r>
          </a:p>
          <a:p>
            <a:pPr marL="624078" indent="-514350" algn="l" rtl="0">
              <a:buFontTx/>
              <a:buChar char="-"/>
            </a:pPr>
            <a:r>
              <a:rPr lang="en-US" sz="2400" dirty="0" smtClean="0"/>
              <a:t>Ethical issues.</a:t>
            </a:r>
          </a:p>
          <a:p>
            <a:pPr marL="624078" indent="-514350" algn="l" rtl="0">
              <a:buFontTx/>
              <a:buChar char="-"/>
            </a:pPr>
            <a:r>
              <a:rPr lang="en-US" sz="2400" dirty="0" smtClean="0"/>
              <a:t>Dealing with dying patients.</a:t>
            </a:r>
          </a:p>
          <a:p>
            <a:pPr marL="624078" indent="-514350" algn="l" rtl="0">
              <a:buFontTx/>
              <a:buChar char="-"/>
            </a:pPr>
            <a:r>
              <a:rPr lang="en-US" sz="2400" dirty="0" smtClean="0"/>
              <a:t>Shifting in population age.</a:t>
            </a:r>
          </a:p>
          <a:p>
            <a:pPr marL="624078" indent="-514350" algn="l" rtl="0">
              <a:buFontTx/>
              <a:buChar char="-"/>
            </a:pPr>
            <a:r>
              <a:rPr lang="en-US" sz="2400" dirty="0" smtClean="0"/>
              <a:t>The presence of new critical diseases.</a:t>
            </a:r>
          </a:p>
          <a:p>
            <a:pPr marL="624078" indent="-514350" algn="l" rtl="0">
              <a:buFontTx/>
              <a:buChar char="-"/>
            </a:pPr>
            <a:r>
              <a:rPr lang="en-US" sz="2400" dirty="0" smtClean="0"/>
              <a:t>Public awareness toward quality in health </a:t>
            </a:r>
          </a:p>
          <a:p>
            <a:pPr marL="624078" indent="-514350" algn="l" rtl="0">
              <a:buNone/>
            </a:pPr>
            <a:endParaRPr lang="en-US" sz="2400" dirty="0" smtClean="0"/>
          </a:p>
          <a:p>
            <a:pPr marL="624078" indent="-514350" algn="l" rtl="0">
              <a:buNone/>
            </a:pPr>
            <a:endParaRPr lang="en-US" sz="2400" dirty="0" smtClean="0"/>
          </a:p>
        </p:txBody>
      </p:sp>
      <p:sp>
        <p:nvSpPr>
          <p:cNvPr id="2" name="Title 1"/>
          <p:cNvSpPr>
            <a:spLocks noGrp="1"/>
          </p:cNvSpPr>
          <p:nvPr>
            <p:ph type="title"/>
          </p:nvPr>
        </p:nvSpPr>
        <p:spPr/>
        <p:txBody>
          <a:bodyPr>
            <a:normAutofit fontScale="90000"/>
          </a:bodyPr>
          <a:lstStyle/>
          <a:p>
            <a:pPr algn="ctr" rtl="0"/>
            <a:r>
              <a:rPr lang="en-US" dirty="0" smtClean="0"/>
              <a:t>Stressors in nursing work environment</a:t>
            </a: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fontAlgn="auto" hangingPunct="1">
              <a:spcAft>
                <a:spcPts val="0"/>
              </a:spcAft>
              <a:defRPr/>
            </a:pPr>
            <a:r>
              <a:rPr lang="en-US" dirty="0"/>
              <a:t>Factors that Impact Stress</a:t>
            </a:r>
          </a:p>
        </p:txBody>
      </p:sp>
      <p:sp>
        <p:nvSpPr>
          <p:cNvPr id="18435" name="Rectangle 3"/>
          <p:cNvSpPr>
            <a:spLocks noGrp="1"/>
          </p:cNvSpPr>
          <p:nvPr>
            <p:ph sz="quarter" idx="1"/>
          </p:nvPr>
        </p:nvSpPr>
        <p:spPr>
          <a:xfrm>
            <a:off x="457200" y="1600200"/>
            <a:ext cx="7467600" cy="4873625"/>
          </a:xfrm>
        </p:spPr>
        <p:txBody>
          <a:bodyPr/>
          <a:lstStyle/>
          <a:p>
            <a:pPr algn="l" rtl="0" eaLnBrk="1" hangingPunct="1">
              <a:lnSpc>
                <a:spcPct val="110000"/>
              </a:lnSpc>
            </a:pPr>
            <a:r>
              <a:rPr lang="en-US" altLang="en-US" dirty="0" smtClean="0"/>
              <a:t>Duration</a:t>
            </a:r>
          </a:p>
          <a:p>
            <a:pPr algn="l" rtl="0" eaLnBrk="1" hangingPunct="1">
              <a:lnSpc>
                <a:spcPct val="110000"/>
              </a:lnSpc>
            </a:pPr>
            <a:r>
              <a:rPr lang="en-US" altLang="en-US" dirty="0" smtClean="0"/>
              <a:t>Intensity</a:t>
            </a:r>
          </a:p>
          <a:p>
            <a:pPr algn="l" rtl="0" eaLnBrk="1" hangingPunct="1">
              <a:lnSpc>
                <a:spcPct val="110000"/>
              </a:lnSpc>
            </a:pPr>
            <a:r>
              <a:rPr lang="en-US" altLang="en-US" dirty="0" smtClean="0"/>
              <a:t>Frequency</a:t>
            </a:r>
          </a:p>
          <a:p>
            <a:pPr algn="l" rtl="0" eaLnBrk="1" hangingPunct="1">
              <a:lnSpc>
                <a:spcPct val="110000"/>
              </a:lnSpc>
            </a:pPr>
            <a:r>
              <a:rPr lang="en-US" altLang="en-US" dirty="0" smtClean="0"/>
              <a:t>Familiarity</a:t>
            </a:r>
          </a:p>
          <a:p>
            <a:pPr algn="l" rtl="0" eaLnBrk="1" hangingPunct="1">
              <a:lnSpc>
                <a:spcPct val="110000"/>
              </a:lnSpc>
            </a:pPr>
            <a:r>
              <a:rPr lang="en-US" altLang="en-US" dirty="0" smtClean="0"/>
              <a:t>Controllability</a:t>
            </a:r>
          </a:p>
          <a:p>
            <a:pPr algn="l" rtl="0" eaLnBrk="1" hangingPunct="1">
              <a:lnSpc>
                <a:spcPct val="110000"/>
              </a:lnSpc>
            </a:pPr>
            <a:r>
              <a:rPr lang="en-US" altLang="en-US" dirty="0" smtClean="0"/>
              <a:t>Personality</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5758</TotalTime>
  <Words>2028</Words>
  <Application>Microsoft Office PowerPoint</Application>
  <PresentationFormat>On-screen Show (4:3)</PresentationFormat>
  <Paragraphs>250</Paragraphs>
  <Slides>34</Slides>
  <Notes>14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Concourse</vt:lpstr>
      <vt:lpstr>5. Stress and Stress Management Techniques</vt:lpstr>
      <vt:lpstr>Outline</vt:lpstr>
      <vt:lpstr>Learning Outcomes</vt:lpstr>
      <vt:lpstr>Introduction</vt:lpstr>
      <vt:lpstr>Introduction</vt:lpstr>
      <vt:lpstr>Stress in nursing </vt:lpstr>
      <vt:lpstr>Stressors </vt:lpstr>
      <vt:lpstr>Stressors in nursing work environment</vt:lpstr>
      <vt:lpstr>Factors that Impact Stress</vt:lpstr>
      <vt:lpstr>The effect of stress on humans</vt:lpstr>
      <vt:lpstr>The “Fight or Flight” Response</vt:lpstr>
      <vt:lpstr>Stress Management techniques </vt:lpstr>
      <vt:lpstr>Stress Management techniques </vt:lpstr>
      <vt:lpstr>Stress Management techniques </vt:lpstr>
      <vt:lpstr>Stress Management </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Test your stress level DASS-21 </vt:lpstr>
      <vt:lpstr>The new concept of resilience in facing workplace stress and stressors</vt:lpstr>
      <vt:lpstr>Slide 29</vt:lpstr>
      <vt:lpstr>1) Protecting </vt:lpstr>
      <vt:lpstr>2- Processing</vt:lpstr>
      <vt:lpstr>3-Decontaminating</vt:lpstr>
      <vt:lpstr>4. Distancing:</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8-Nursing Care of Patients with Anxiety Disorders</dc:title>
  <dc:creator>osama abualruz</dc:creator>
  <cp:lastModifiedBy>osama abualruz</cp:lastModifiedBy>
  <cp:revision>38</cp:revision>
  <dcterms:created xsi:type="dcterms:W3CDTF">2006-08-16T00:00:00Z</dcterms:created>
  <dcterms:modified xsi:type="dcterms:W3CDTF">2022-11-02T19:02:41Z</dcterms:modified>
</cp:coreProperties>
</file>