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307" r:id="rId2"/>
    <p:sldId id="257" r:id="rId3"/>
    <p:sldId id="258" r:id="rId4"/>
    <p:sldId id="259" r:id="rId5"/>
    <p:sldId id="260" r:id="rId6"/>
    <p:sldId id="261" r:id="rId7"/>
    <p:sldId id="269" r:id="rId8"/>
    <p:sldId id="272" r:id="rId9"/>
    <p:sldId id="262" r:id="rId10"/>
    <p:sldId id="264" r:id="rId11"/>
    <p:sldId id="265" r:id="rId12"/>
    <p:sldId id="266" r:id="rId13"/>
    <p:sldId id="267" r:id="rId14"/>
    <p:sldId id="268" r:id="rId15"/>
    <p:sldId id="271" r:id="rId16"/>
    <p:sldId id="273" r:id="rId17"/>
    <p:sldId id="274" r:id="rId18"/>
    <p:sldId id="275" r:id="rId19"/>
    <p:sldId id="276" r:id="rId20"/>
    <p:sldId id="294" r:id="rId21"/>
    <p:sldId id="278" r:id="rId22"/>
    <p:sldId id="280" r:id="rId23"/>
    <p:sldId id="304" r:id="rId24"/>
    <p:sldId id="306" r:id="rId25"/>
    <p:sldId id="295" r:id="rId26"/>
    <p:sldId id="296" r:id="rId27"/>
    <p:sldId id="297" r:id="rId28"/>
    <p:sldId id="298" r:id="rId29"/>
    <p:sldId id="299" r:id="rId30"/>
    <p:sldId id="305" r:id="rId31"/>
    <p:sldId id="279" r:id="rId32"/>
    <p:sldId id="281" r:id="rId33"/>
    <p:sldId id="282" r:id="rId34"/>
    <p:sldId id="284" r:id="rId35"/>
    <p:sldId id="283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 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28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8-Nursing Care of Patients with Anxiety Disorders, PTSD, and OCD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843272"/>
          </a:xfr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  <a:defRPr/>
            </a:pPr>
            <a:r>
              <a:rPr lang="en-US" sz="2000" dirty="0" smtClean="0"/>
              <a:t>Associated with the tension of daily living and makes a person alert and increases the person's perceptual field. </a:t>
            </a:r>
            <a:r>
              <a:rPr lang="en-US" sz="2000" b="1" dirty="0" smtClean="0"/>
              <a:t>For example, </a:t>
            </a:r>
            <a:r>
              <a:rPr lang="en-US" sz="2000" dirty="0" smtClean="0"/>
              <a:t>it helps students focus on studying for an examination.</a:t>
            </a:r>
          </a:p>
          <a:p>
            <a:pPr algn="l" rtl="0">
              <a:buNone/>
              <a:defRPr/>
            </a:pPr>
            <a:endParaRPr lang="en-US" sz="2000" dirty="0" smtClean="0"/>
          </a:p>
          <a:p>
            <a:pPr algn="l" rtl="0">
              <a:buFont typeface="Arial" pitchFamily="34" charset="0"/>
              <a:buChar char="•"/>
              <a:defRPr/>
            </a:pPr>
            <a:r>
              <a:rPr lang="en-US" sz="2000" b="1" dirty="0" smtClean="0"/>
              <a:t>Physiological responses include: </a:t>
            </a:r>
            <a:r>
              <a:rPr lang="en-US" sz="2000" dirty="0" smtClean="0"/>
              <a:t>Restlessness, Difficulty sleeping, Hypersensitivity to noise.</a:t>
            </a:r>
          </a:p>
          <a:p>
            <a:pPr algn="l" rtl="0">
              <a:buNone/>
              <a:defRPr/>
            </a:pPr>
            <a:endParaRPr lang="en-US" sz="20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Psychological responses include</a:t>
            </a:r>
            <a:r>
              <a:rPr lang="en-US" sz="2000" dirty="0" smtClean="0"/>
              <a:t>: Wide perceptual field, Sharpened senses, Increased motivation, Effective problem-solving, Increased learning ability, Irritability.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Anxious patient with mild anxiety doesn’t need specific nursing interventions.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1. Mild Anxiety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148072"/>
          </a:xfrm>
        </p:spPr>
        <p:txBody>
          <a:bodyPr>
            <a:normAutofit fontScale="92500" lnSpcReduction="20000"/>
          </a:bodyPr>
          <a:lstStyle/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*     Patient focus on </a:t>
            </a:r>
            <a:r>
              <a:rPr lang="en-US" sz="2400" b="1" dirty="0" smtClean="0"/>
              <a:t>immediate concerns </a:t>
            </a:r>
            <a:r>
              <a:rPr lang="en-US" sz="2400" dirty="0" smtClean="0"/>
              <a:t>and Block out the periphery. It narrows the person‘s Perceptual filed. </a:t>
            </a:r>
          </a:p>
          <a:p>
            <a:pPr marL="609600" indent="-609600" algn="l" rtl="0">
              <a:buNone/>
              <a:defRPr/>
            </a:pPr>
            <a:endParaRPr lang="en-US" sz="2400" dirty="0" smtClean="0"/>
          </a:p>
          <a:p>
            <a:pPr marL="609600" indent="-609600" algn="l" rtl="0">
              <a:buNone/>
              <a:defRPr/>
            </a:pPr>
            <a:r>
              <a:rPr lang="en-US" sz="2400" b="1" dirty="0" smtClean="0"/>
              <a:t>*      Psychological responses include: </a:t>
            </a:r>
            <a:r>
              <a:rPr lang="en-US" sz="2400" dirty="0" smtClean="0"/>
              <a:t>perceptual field narrowed to immediate task, Cannot connect thoughts or events independently, Increased use of automatisms.</a:t>
            </a:r>
          </a:p>
          <a:p>
            <a:pPr marL="609600" indent="-609600" algn="l" rtl="0"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609600" indent="-609600" algn="l" rtl="0"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609600" indent="-609600" algn="l" rtl="0">
              <a:buNone/>
              <a:defRPr/>
            </a:pPr>
            <a:r>
              <a:rPr lang="en-US" sz="2400" dirty="0" smtClean="0"/>
              <a:t>*      </a:t>
            </a:r>
            <a:r>
              <a:rPr lang="en-US" sz="2400" b="1" dirty="0" smtClean="0"/>
              <a:t>Physiological responses include</a:t>
            </a:r>
            <a:r>
              <a:rPr lang="en-US" sz="2400" dirty="0" smtClean="0"/>
              <a:t>: Muscle tension, Pounding pulse, Headache, Dry mouth, High voice pitch, Faster rate of speech, GI upset, Frequent urination.</a:t>
            </a:r>
          </a:p>
          <a:p>
            <a:pPr marL="609600" indent="-609600" algn="l" rtl="0">
              <a:buNone/>
              <a:defRPr/>
            </a:pPr>
            <a:endParaRPr lang="en-US" sz="2400" dirty="0" smtClean="0"/>
          </a:p>
          <a:p>
            <a:pPr marL="609600" indent="-609600" algn="l" rtl="0">
              <a:buNone/>
              <a:defRPr/>
            </a:pPr>
            <a:r>
              <a:rPr lang="en-US" sz="2400" dirty="0" smtClean="0"/>
              <a:t>*      Patients with moderate anxiety may have some difficulties in concentrations, </a:t>
            </a:r>
            <a:r>
              <a:rPr lang="en-US" sz="2400" b="1" dirty="0" smtClean="0"/>
              <a:t>nurses</a:t>
            </a:r>
            <a:r>
              <a:rPr lang="en-US" sz="2400" dirty="0" smtClean="0"/>
              <a:t> need to use simple language and make sure that patients understand instructions. </a:t>
            </a:r>
          </a:p>
          <a:p>
            <a:pPr marL="609600" indent="-609600" algn="l" rtl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</a:t>
            </a:r>
          </a:p>
          <a:p>
            <a:pPr marL="609600" indent="-609600" algn="l" rtl="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2. Moderate Anxiety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Greatly reduces a person's perceptual field. The person tends to focus on a specific detail and not think about anything else.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2800" b="1" dirty="0" smtClean="0"/>
              <a:t>* Psychological responses include: </a:t>
            </a:r>
            <a:r>
              <a:rPr lang="en-US" sz="2800" dirty="0" smtClean="0"/>
              <a:t>Behavior geared toward anxiety relief and is usually ineffective.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/>
              <a:t>Physiological responses include</a:t>
            </a:r>
            <a:r>
              <a:rPr lang="en-US" sz="2800" dirty="0" smtClean="0"/>
              <a:t>: Severe headache, Nausea, vomiting, and diarrhea, Trembling, Vertigo, Pale, Tachycardia, Chest pain.</a:t>
            </a:r>
          </a:p>
          <a:p>
            <a:pPr algn="l" rtl="0">
              <a:buFont typeface="Arial" pitchFamily="34" charset="0"/>
              <a:buChar char="•"/>
            </a:pPr>
            <a:endParaRPr lang="en-US" sz="28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800" dirty="0" smtClean="0"/>
              <a:t>Patients with severe anxiety can no more pay attention, </a:t>
            </a:r>
            <a:r>
              <a:rPr lang="en-US" sz="2800" b="1" dirty="0" smtClean="0"/>
              <a:t>nurses</a:t>
            </a:r>
            <a:r>
              <a:rPr lang="en-US" sz="2800" dirty="0" smtClean="0"/>
              <a:t> need to lower anxiety level. Stay with patient, walk with patient, talk in low voice pitch in calm place. </a:t>
            </a:r>
          </a:p>
          <a:p>
            <a:pPr algn="l" rtl="0">
              <a:buFont typeface="Arial" pitchFamily="34" charset="0"/>
              <a:buChar char="•"/>
            </a:pPr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3. Severe Anxiety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14807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Is associated with awe, dread, and terror.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2400" b="1" dirty="0" smtClean="0"/>
              <a:t>* Psychological responses include: </a:t>
            </a:r>
            <a:r>
              <a:rPr lang="en-US" sz="2400" dirty="0" smtClean="0"/>
              <a:t>Doesn’t respond to redirection, Feels awe, dread, Loss of rational thought, Doesn’t recognize potential danger, Can’t communicate verbally</a:t>
            </a:r>
            <a:r>
              <a:rPr lang="en-US" sz="2400" b="1" dirty="0" smtClean="0"/>
              <a:t>   Possible delusions and hallucination, </a:t>
            </a:r>
            <a:r>
              <a:rPr lang="en-US" sz="2400" b="1" dirty="0" smtClean="0">
                <a:solidFill>
                  <a:srgbClr val="FF0000"/>
                </a:solidFill>
              </a:rPr>
              <a:t>May be suicidal</a:t>
            </a:r>
            <a:r>
              <a:rPr lang="en-US" sz="2400" b="1" dirty="0" smtClean="0"/>
              <a:t>. 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400" b="1" dirty="0" smtClean="0"/>
              <a:t>Physiological responses include</a:t>
            </a:r>
            <a:r>
              <a:rPr lang="en-US" sz="2400" dirty="0" smtClean="0"/>
              <a:t>: May bolt and run or totally immobile, and mute, Dilated pupils, Increased blood pressure and pulse, Flight, fight, or freeze.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The primary concern for nurses is </a:t>
            </a:r>
            <a:r>
              <a:rPr lang="en-US" sz="2400" dirty="0" smtClean="0">
                <a:solidFill>
                  <a:srgbClr val="FF0000"/>
                </a:solidFill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</a:rPr>
              <a:t>safety, </a:t>
            </a:r>
            <a:r>
              <a:rPr lang="en-US" sz="2400" dirty="0" smtClean="0"/>
              <a:t>nurses shall take patients to a quit, non stimulating environment. Attack might stay </a:t>
            </a:r>
            <a:r>
              <a:rPr lang="en-US" sz="2400" smtClean="0"/>
              <a:t>from 15-30 </a:t>
            </a:r>
            <a:r>
              <a:rPr lang="en-US" sz="2400" dirty="0" smtClean="0"/>
              <a:t>minutes.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4. Panic Anxiety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24000"/>
            <a:ext cx="8686800" cy="48768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000" dirty="0" smtClean="0"/>
              <a:t>Anxiety disorders are diagnosed when anxiety no longer functions  as a signal of danger or a motivation for needed change but  becomes </a:t>
            </a:r>
            <a:r>
              <a:rPr lang="en-US" sz="2000" b="1" dirty="0" smtClean="0"/>
              <a:t>chronic</a:t>
            </a:r>
            <a:r>
              <a:rPr lang="en-US" sz="2000" dirty="0" smtClean="0"/>
              <a:t> and permeates major portions of the person’s life, resulting in maladaptive behaviors and emotional  disability.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b="1" dirty="0" smtClean="0"/>
              <a:t>Types of Anxiety Disorders: </a:t>
            </a:r>
          </a:p>
          <a:p>
            <a:pPr marL="566928" indent="-457200" algn="l" rtl="0">
              <a:buAutoNum type="arabicParenR"/>
            </a:pPr>
            <a:r>
              <a:rPr lang="en-US" sz="2000" dirty="0" smtClean="0"/>
              <a:t>Panic Disorder.</a:t>
            </a:r>
          </a:p>
          <a:p>
            <a:pPr marL="566928" indent="-457200" algn="l" rtl="0">
              <a:buAutoNum type="arabicParenR"/>
            </a:pPr>
            <a:r>
              <a:rPr lang="en-US" sz="2000" dirty="0" smtClean="0"/>
              <a:t>Phobia ( social phobia, agoraphobia, and Specific phobia).</a:t>
            </a:r>
          </a:p>
          <a:p>
            <a:pPr marL="566928" indent="-457200" algn="l" rtl="0">
              <a:buAutoNum type="arabicParenR"/>
            </a:pPr>
            <a:r>
              <a:rPr lang="en-US" sz="2000" dirty="0" smtClean="0"/>
              <a:t>General Anxiety Disorder ( GAD).</a:t>
            </a:r>
          </a:p>
          <a:p>
            <a:pPr marL="566928" indent="-457200" algn="l" rtl="0">
              <a:buNone/>
            </a:pPr>
            <a:endParaRPr lang="en-US" sz="2000" dirty="0" smtClean="0"/>
          </a:p>
          <a:p>
            <a:pPr marL="566928" indent="-457200" algn="l" rtl="0">
              <a:buNone/>
            </a:pPr>
            <a:r>
              <a:rPr lang="en-US" sz="2000" dirty="0" smtClean="0"/>
              <a:t>*     Post traumatic stress disorder (PTSD), its no longer classified as anxiety disorder in DSMV.</a:t>
            </a:r>
          </a:p>
          <a:p>
            <a:pPr marL="566928" indent="-457200" algn="l" rtl="0">
              <a:buFont typeface="Arial" pitchFamily="34" charset="0"/>
              <a:buChar char="•"/>
            </a:pPr>
            <a:endParaRPr lang="en-US" sz="2000" dirty="0" smtClean="0"/>
          </a:p>
          <a:p>
            <a:pPr marL="566928" indent="-457200" algn="l" rtl="0">
              <a:buNone/>
            </a:pPr>
            <a:r>
              <a:rPr lang="en-US" sz="2000" dirty="0" smtClean="0"/>
              <a:t>*    Obsessive compulsive disorder (OCD), it is no longer classified as anxiety disorder in DSMV.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Types of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99567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b="1" dirty="0" smtClean="0"/>
              <a:t>Panic disorder </a:t>
            </a:r>
            <a:r>
              <a:rPr lang="en-US" sz="2400" dirty="0" smtClean="0"/>
              <a:t>is composed of discrete episodes of panic attacks, that is, 15-30  minutes of rapid, intense, escalating anxiety in which the person experiences great emotional fear as well as physiological discomfort.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b="1" dirty="0" smtClean="0"/>
              <a:t>During a panic attack:  </a:t>
            </a:r>
            <a:r>
              <a:rPr lang="en-US" sz="2400" dirty="0" smtClean="0"/>
              <a:t>the person develop four or more of  the  following  symptoms: palpitations,  sweating,  tremors,  shortness of  breath, sense of  suffocation, chest  pain,  nausea, abdominal distress, dizziness, </a:t>
            </a:r>
            <a:r>
              <a:rPr lang="en-US" sz="2400" dirty="0" err="1" smtClean="0"/>
              <a:t>paresthesias</a:t>
            </a:r>
            <a:r>
              <a:rPr lang="en-US" sz="2400" dirty="0" smtClean="0"/>
              <a:t>, chills, or hot flashes.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b="1" dirty="0" smtClean="0"/>
              <a:t>Panic disorder is diagnosed when the person has recurrent,  unexpected panic attacks followed by at least 1 month of  persistent concern or worry about future attacks or their  meaning or a significant behavioral change related to  them. </a:t>
            </a: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1. Panic disorder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algn="l" rtl="0"/>
            <a:r>
              <a:rPr lang="en-US" dirty="0" smtClean="0"/>
              <a:t> </a:t>
            </a:r>
            <a:r>
              <a:rPr lang="en-US" sz="2400" dirty="0" smtClean="0"/>
              <a:t>Half of those with panic disorder have accompanying  agoraphobia.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b="1" dirty="0" smtClean="0"/>
              <a:t>Agoraphobia: </a:t>
            </a:r>
            <a:r>
              <a:rPr lang="en-US" sz="2400" dirty="0" smtClean="0"/>
              <a:t>fear of the marketplace” or fear of being outside. person becomes homebound or stays in a limited area near home.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Agoraphobia can also occur alone without panic attacks ( Specific Phobia).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1. Panic disorder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7187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200" b="1" dirty="0" smtClean="0"/>
              <a:t>phobia: </a:t>
            </a:r>
            <a:r>
              <a:rPr lang="en-US" sz="2200" dirty="0" smtClean="0"/>
              <a:t>is an illogical, intense, and persistent  fear of a specific object or a social situation that causes extreme distress and interferes with normal functioning. </a:t>
            </a:r>
          </a:p>
          <a:p>
            <a:pPr algn="l" rtl="0">
              <a:buNone/>
            </a:pPr>
            <a:endParaRPr lang="en-US" sz="2200" dirty="0" smtClean="0"/>
          </a:p>
          <a:p>
            <a:pPr algn="l" rtl="0"/>
            <a:r>
              <a:rPr lang="en-US" sz="2200" dirty="0" smtClean="0"/>
              <a:t>The diagnosis of a phobic disorder is made only when  the phobic behavior significantly </a:t>
            </a:r>
            <a:r>
              <a:rPr lang="en-US" sz="2200" b="1" dirty="0" smtClean="0"/>
              <a:t>interferes with the  person’s life by creating marked distress or difficulty in interpersonal or occupational functioning.</a:t>
            </a:r>
            <a:endParaRPr lang="ar-SA" sz="2200" b="1" dirty="0" smtClean="0"/>
          </a:p>
          <a:p>
            <a:pPr algn="l" rtl="0"/>
            <a:endParaRPr lang="en-US" sz="2000" dirty="0" smtClean="0"/>
          </a:p>
          <a:p>
            <a:pPr algn="l" rtl="0"/>
            <a:r>
              <a:rPr lang="en-US" sz="2600" b="1" dirty="0" smtClean="0"/>
              <a:t>There are three categories of phobias: </a:t>
            </a:r>
          </a:p>
          <a:p>
            <a:pPr algn="l" rtl="0">
              <a:buNone/>
            </a:pPr>
            <a:r>
              <a:rPr lang="en-US" sz="2400" dirty="0" smtClean="0"/>
              <a:t>A.  </a:t>
            </a:r>
            <a:r>
              <a:rPr lang="en-US" sz="2400" b="1" dirty="0" smtClean="0"/>
              <a:t>Social phobia</a:t>
            </a:r>
            <a:r>
              <a:rPr lang="en-US" sz="2400" dirty="0" smtClean="0"/>
              <a:t>: is anxiety provoked by certain social or</a:t>
            </a:r>
          </a:p>
          <a:p>
            <a:pPr algn="l" rtl="0">
              <a:buNone/>
            </a:pPr>
            <a:r>
              <a:rPr lang="en-US" sz="2400" dirty="0" smtClean="0"/>
              <a:t>    performance situations.</a:t>
            </a:r>
          </a:p>
          <a:p>
            <a:pPr algn="l" rtl="0">
              <a:buNone/>
            </a:pPr>
            <a:r>
              <a:rPr lang="en-US" sz="2400" dirty="0" smtClean="0"/>
              <a:t>B</a:t>
            </a:r>
            <a:r>
              <a:rPr lang="en-US" sz="2400" b="1" dirty="0" smtClean="0"/>
              <a:t>. Specific phobia: </a:t>
            </a:r>
            <a:r>
              <a:rPr lang="en-US" sz="2400" dirty="0" smtClean="0"/>
              <a:t>which is an irrational fear of a particular object or a situation.</a:t>
            </a:r>
          </a:p>
          <a:p>
            <a:pPr algn="l" rtl="0">
              <a:buNone/>
            </a:pPr>
            <a:r>
              <a:rPr lang="en-US" sz="2400" dirty="0" smtClean="0"/>
              <a:t>C. </a:t>
            </a:r>
            <a:r>
              <a:rPr lang="en-US" sz="2400" b="1" dirty="0" smtClean="0"/>
              <a:t>Agoraphobia ( Discussed earlier) </a:t>
            </a:r>
            <a:endParaRPr lang="en-US" sz="2400" dirty="0" smtClean="0"/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2. phobia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15400" cy="4843272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 smtClean="0"/>
              <a:t>Person becomes severely anxious to the point of panic or incapacitation when confronting situations involving people. </a:t>
            </a:r>
          </a:p>
          <a:p>
            <a:pPr algn="l" rtl="0">
              <a:buNone/>
            </a:pPr>
            <a:endParaRPr lang="en-US" sz="2600" dirty="0" smtClean="0"/>
          </a:p>
          <a:p>
            <a:pPr algn="l" rtl="0"/>
            <a:r>
              <a:rPr lang="en-US" sz="2600" dirty="0" smtClean="0"/>
              <a:t> </a:t>
            </a:r>
            <a:r>
              <a:rPr lang="en-US" sz="2600" b="1" dirty="0" smtClean="0"/>
              <a:t>Examples</a:t>
            </a:r>
            <a:r>
              <a:rPr lang="en-US" sz="2600" dirty="0" smtClean="0"/>
              <a:t>: making a speech, attending a social engagement alone,  interacting with the opposite sex, and making complaints. The fear  is rooted in low self-esteem and concern  about  others’  judgments.</a:t>
            </a:r>
          </a:p>
          <a:p>
            <a:pPr algn="l" rtl="0">
              <a:buNone/>
            </a:pPr>
            <a:endParaRPr lang="en-US" sz="2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A. Social phobia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5148072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 smtClean="0"/>
              <a:t>Specific phobia: </a:t>
            </a:r>
            <a:r>
              <a:rPr lang="en-US" sz="2400" dirty="0" smtClean="0"/>
              <a:t>is an irrational fear of a particular object or a situation.</a:t>
            </a:r>
          </a:p>
          <a:p>
            <a:pPr algn="l" rtl="0"/>
            <a:r>
              <a:rPr lang="en-US" sz="2400" b="1" dirty="0" smtClean="0"/>
              <a:t>Types of specific phobia:</a:t>
            </a:r>
          </a:p>
          <a:p>
            <a:pPr algn="l" rtl="0">
              <a:buNone/>
            </a:pPr>
            <a:r>
              <a:rPr lang="en-US" sz="2000" dirty="0" smtClean="0"/>
              <a:t>- </a:t>
            </a:r>
            <a:r>
              <a:rPr lang="en-US" sz="2000" b="1" dirty="0" smtClean="0"/>
              <a:t>Natural environmental phobias</a:t>
            </a:r>
            <a:r>
              <a:rPr lang="en-US" sz="2000" dirty="0" smtClean="0"/>
              <a:t>: fear of storms, water, heights, or other natural phenomena.</a:t>
            </a:r>
          </a:p>
          <a:p>
            <a:pPr algn="l" rtl="0">
              <a:buFontTx/>
              <a:buChar char="-"/>
            </a:pPr>
            <a:r>
              <a:rPr lang="en-US" sz="2000" b="1" dirty="0" smtClean="0"/>
              <a:t>Blood–injection phobias: </a:t>
            </a:r>
            <a:r>
              <a:rPr lang="en-US" sz="2000" dirty="0" smtClean="0"/>
              <a:t>fear of seeing one’s own or others’ blood.</a:t>
            </a:r>
          </a:p>
          <a:p>
            <a:pPr algn="l" rtl="0">
              <a:buFontTx/>
              <a:buChar char="-"/>
            </a:pPr>
            <a:r>
              <a:rPr lang="en-US" sz="2000" b="1" dirty="0" smtClean="0"/>
              <a:t>Situational phobias: </a:t>
            </a:r>
            <a:r>
              <a:rPr lang="en-US" sz="2000" dirty="0" smtClean="0"/>
              <a:t>fear of being in a specific situation such as on a bridge or in a tunnel, elevator, small room, hospital, or airplane. </a:t>
            </a:r>
          </a:p>
          <a:p>
            <a:pPr algn="l" rtl="0">
              <a:buFontTx/>
              <a:buChar char="-"/>
            </a:pPr>
            <a:r>
              <a:rPr lang="en-US" sz="2000" b="1" dirty="0" smtClean="0"/>
              <a:t>Animal phobia: </a:t>
            </a:r>
            <a:r>
              <a:rPr lang="en-US" sz="2000" dirty="0" smtClean="0"/>
              <a:t>fear of animals or insects. </a:t>
            </a:r>
          </a:p>
          <a:p>
            <a:pPr algn="l" rtl="0">
              <a:buFontTx/>
              <a:buChar char="-"/>
            </a:pPr>
            <a:r>
              <a:rPr lang="en-US" sz="2000" b="1" dirty="0" smtClean="0"/>
              <a:t>Other types of specific phobias</a:t>
            </a:r>
            <a:r>
              <a:rPr lang="en-US" sz="2000" dirty="0" smtClean="0"/>
              <a:t>: for example, fear of getting lost.</a:t>
            </a:r>
          </a:p>
          <a:p>
            <a:pPr algn="l" rtl="0">
              <a:buNone/>
            </a:pP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B. Specific Phobia</a:t>
            </a:r>
            <a:br>
              <a:rPr lang="en-US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Introduction.</a:t>
            </a:r>
          </a:p>
          <a:p>
            <a:pPr algn="l" rtl="0"/>
            <a:r>
              <a:rPr lang="en-US" dirty="0" smtClean="0"/>
              <a:t>Anxiety symptoms </a:t>
            </a:r>
            <a:r>
              <a:rPr lang="en-US" dirty="0" err="1" smtClean="0"/>
              <a:t>vs</a:t>
            </a:r>
            <a:r>
              <a:rPr lang="en-US" dirty="0" smtClean="0"/>
              <a:t> disorders</a:t>
            </a:r>
          </a:p>
          <a:p>
            <a:pPr algn="l" rtl="0"/>
            <a:r>
              <a:rPr lang="en-US" dirty="0" smtClean="0"/>
              <a:t>Etiology.</a:t>
            </a:r>
          </a:p>
          <a:p>
            <a:pPr algn="l" rtl="0"/>
            <a:r>
              <a:rPr lang="en-US" dirty="0" smtClean="0"/>
              <a:t>Levels of Anxiety.</a:t>
            </a:r>
          </a:p>
          <a:p>
            <a:pPr algn="l" rtl="0"/>
            <a:r>
              <a:rPr lang="en-US" dirty="0" smtClean="0"/>
              <a:t>Types of anxiety Disorders.</a:t>
            </a:r>
          </a:p>
          <a:p>
            <a:pPr algn="l" rtl="0"/>
            <a:r>
              <a:rPr lang="en-US" dirty="0" smtClean="0"/>
              <a:t> Treatment of anxiety disorders</a:t>
            </a:r>
          </a:p>
          <a:p>
            <a:pPr algn="l" rtl="0"/>
            <a:r>
              <a:rPr lang="en-US" dirty="0" smtClean="0"/>
              <a:t>Nursing care plan for patients with anxiety disorders</a:t>
            </a:r>
          </a:p>
          <a:p>
            <a:pPr algn="l" rtl="0"/>
            <a:r>
              <a:rPr lang="en-US" dirty="0" smtClean="0"/>
              <a:t>Anxiety related disorders.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Acrophobia: </a:t>
            </a:r>
            <a:r>
              <a:rPr lang="en-US" dirty="0" smtClean="0"/>
              <a:t>fear of heights</a:t>
            </a:r>
          </a:p>
          <a:p>
            <a:pPr algn="l" rtl="0"/>
            <a:r>
              <a:rPr lang="en-US" b="1" dirty="0" smtClean="0"/>
              <a:t>Aerophobia: </a:t>
            </a:r>
            <a:r>
              <a:rPr lang="en-US" dirty="0" smtClean="0"/>
              <a:t>fear of flying</a:t>
            </a:r>
          </a:p>
          <a:p>
            <a:pPr algn="l" rtl="0"/>
            <a:r>
              <a:rPr lang="en-US" b="1" dirty="0" smtClean="0"/>
              <a:t>Arachnophobia: </a:t>
            </a:r>
            <a:r>
              <a:rPr lang="en-US" dirty="0" smtClean="0"/>
              <a:t>fear of spiders</a:t>
            </a:r>
          </a:p>
          <a:p>
            <a:pPr algn="l" rtl="0"/>
            <a:r>
              <a:rPr lang="en-US" b="1" dirty="0" smtClean="0"/>
              <a:t>Astraphobia: </a:t>
            </a:r>
            <a:r>
              <a:rPr lang="en-US" dirty="0" smtClean="0"/>
              <a:t>fear of thunder and lightning</a:t>
            </a:r>
          </a:p>
          <a:p>
            <a:pPr algn="l" rtl="0"/>
            <a:r>
              <a:rPr lang="en-US" b="1" dirty="0" err="1" smtClean="0"/>
              <a:t>Autophobia</a:t>
            </a:r>
            <a:r>
              <a:rPr lang="en-US" b="1" dirty="0" smtClean="0"/>
              <a:t>: </a:t>
            </a:r>
            <a:r>
              <a:rPr lang="en-US" dirty="0" smtClean="0"/>
              <a:t>fear of being alone</a:t>
            </a:r>
          </a:p>
          <a:p>
            <a:pPr algn="l" rtl="0"/>
            <a:r>
              <a:rPr lang="en-US" dirty="0" smtClean="0"/>
              <a:t>Claustrophobia: fear of closed spaces</a:t>
            </a:r>
          </a:p>
          <a:p>
            <a:pPr algn="l" rtl="0"/>
            <a:r>
              <a:rPr lang="en-US" dirty="0" smtClean="0"/>
              <a:t>Hydrophobia: fear of water</a:t>
            </a:r>
          </a:p>
          <a:p>
            <a:pPr algn="l" rtl="0"/>
            <a:r>
              <a:rPr lang="en-US" dirty="0" err="1" smtClean="0"/>
              <a:t>Ophidiophobia</a:t>
            </a:r>
            <a:r>
              <a:rPr lang="en-US" dirty="0" smtClean="0"/>
              <a:t>: fear of snakes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Unofficial types of specific phobia</a:t>
            </a:r>
            <a:br>
              <a:rPr lang="en-US" dirty="0" smtClean="0"/>
            </a:br>
            <a:r>
              <a:rPr lang="en-US" dirty="0" smtClean="0"/>
              <a:t>( are not included in DSM-V)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It might be associated with panic attack, or without panic attack.  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C. Agoraphobia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/>
          <a:lstStyle/>
          <a:p>
            <a:pPr algn="l" rtl="0"/>
            <a:r>
              <a:rPr lang="en-US" dirty="0" smtClean="0"/>
              <a:t>A person with GAD worries excessively and feels highly anxious at </a:t>
            </a:r>
            <a:r>
              <a:rPr lang="en-US" b="1" dirty="0" smtClean="0"/>
              <a:t>least 50% of  the  time  for 6 months or more.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/>
            <a:r>
              <a:rPr lang="en-US" dirty="0" smtClean="0"/>
              <a:t> Has three or more of the following symptoms:  uneasiness, irritability, muscle tension, fatigue, difficulty thinking, and sleep alterations.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3.General Anxiety Disorder (GAD)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71872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 smtClean="0"/>
              <a:t>Combination of </a:t>
            </a:r>
            <a:r>
              <a:rPr lang="en-US" sz="2600" b="1" dirty="0" smtClean="0"/>
              <a:t>medications</a:t>
            </a:r>
            <a:r>
              <a:rPr lang="en-US" sz="2600" dirty="0" smtClean="0"/>
              <a:t> and </a:t>
            </a:r>
            <a:r>
              <a:rPr lang="en-US" sz="2600" b="1" dirty="0" smtClean="0"/>
              <a:t>psychotherapy</a:t>
            </a:r>
            <a:r>
              <a:rPr lang="en-US" sz="2600" dirty="0" smtClean="0"/>
              <a:t> are used to treat anxiety disorders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1) Psychopharmacology (</a:t>
            </a:r>
            <a:r>
              <a:rPr lang="en-US" sz="2800" b="1" dirty="0" err="1" smtClean="0"/>
              <a:t>Anxiolytics</a:t>
            </a:r>
            <a:r>
              <a:rPr lang="en-US" sz="2800" b="1" dirty="0" smtClean="0"/>
              <a:t>- anti anxiety) </a:t>
            </a:r>
          </a:p>
          <a:p>
            <a:pPr marL="624078" indent="-514350" algn="l" rtl="0">
              <a:buAutoNum type="arabicParenR"/>
            </a:pPr>
            <a:endParaRPr lang="en-US" sz="2800" b="1" dirty="0" smtClean="0"/>
          </a:p>
          <a:p>
            <a:pPr marL="624078" indent="-514350" algn="l" rtl="0">
              <a:buAutoNum type="arabicParenR"/>
            </a:pPr>
            <a:endParaRPr lang="en-US" sz="2800" b="1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2) Psychotherapy includes</a:t>
            </a:r>
            <a:r>
              <a:rPr lang="en-US" sz="2400" b="1" dirty="0" smtClean="0"/>
              <a:t>: </a:t>
            </a:r>
            <a:r>
              <a:rPr lang="en-US" sz="2400" dirty="0" smtClean="0"/>
              <a:t>Cognitive behavioral therapy (CBT) including assertive therapy, flooding, relaxation technique… 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of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638800"/>
          </a:xfrm>
        </p:spPr>
        <p:txBody>
          <a:bodyPr>
            <a:normAutofit/>
          </a:bodyPr>
          <a:lstStyle/>
          <a:p>
            <a:pPr algn="l" rtl="0">
              <a:buFont typeface="Wingdings 3" pitchFamily="18" charset="2"/>
              <a:buNone/>
              <a:defRPr/>
            </a:pPr>
            <a:r>
              <a:rPr lang="en-US" sz="2400" b="1" dirty="0" smtClean="0">
                <a:cs typeface="Andalus" pitchFamily="18" charset="-78"/>
              </a:rPr>
              <a:t>* The main classification of psychiatric drugs include: </a:t>
            </a:r>
          </a:p>
          <a:p>
            <a:pPr algn="l" rtl="0">
              <a:buFont typeface="Wingdings 3" pitchFamily="18" charset="2"/>
              <a:buNone/>
              <a:defRPr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 typeface="Wingdings 3" pitchFamily="18" charset="2"/>
              <a:buNone/>
              <a:defRPr/>
            </a:pPr>
            <a:r>
              <a:rPr lang="en-US" sz="2400" dirty="0" smtClean="0">
                <a:cs typeface="Andalus" pitchFamily="18" charset="-78"/>
              </a:rPr>
              <a:t>1. Antipsychotic drugs. </a:t>
            </a:r>
          </a:p>
          <a:p>
            <a:pPr algn="l" rtl="0">
              <a:buFont typeface="Wingdings 3" pitchFamily="18" charset="2"/>
              <a:buNone/>
              <a:defRPr/>
            </a:pPr>
            <a:r>
              <a:rPr lang="en-US" sz="2400" dirty="0" smtClean="0">
                <a:cs typeface="Andalus" pitchFamily="18" charset="-78"/>
              </a:rPr>
              <a:t>2. Antidepressants drugs. </a:t>
            </a:r>
          </a:p>
          <a:p>
            <a:pPr algn="l" rtl="0">
              <a:buFont typeface="Wingdings 3" pitchFamily="18" charset="2"/>
              <a:buNone/>
              <a:defRPr/>
            </a:pPr>
            <a:r>
              <a:rPr lang="en-US" sz="2400" dirty="0" smtClean="0">
                <a:cs typeface="Andalus" pitchFamily="18" charset="-78"/>
              </a:rPr>
              <a:t>3. Mood stabilizer</a:t>
            </a:r>
          </a:p>
          <a:p>
            <a:pPr algn="l" rtl="0">
              <a:buFont typeface="Wingdings 3" pitchFamily="18" charset="2"/>
              <a:buNone/>
              <a:defRPr/>
            </a:pPr>
            <a:r>
              <a:rPr lang="en-US" sz="2400" u="sng" dirty="0" smtClean="0">
                <a:solidFill>
                  <a:srgbClr val="FF0000"/>
                </a:solidFill>
                <a:latin typeface="+mj-lt"/>
                <a:cs typeface="Andalus" pitchFamily="18" charset="-78"/>
              </a:rPr>
              <a:t>4. </a:t>
            </a:r>
            <a:r>
              <a:rPr lang="en-US" sz="2400" u="sng" spc="-15" dirty="0" smtClean="0">
                <a:solidFill>
                  <a:srgbClr val="FF0000"/>
                </a:solidFill>
                <a:latin typeface="+mj-lt"/>
                <a:cs typeface="Carlito"/>
              </a:rPr>
              <a:t>Anti-Anxiety/</a:t>
            </a:r>
            <a:r>
              <a:rPr lang="en-US" sz="2400" u="sng" spc="-15" dirty="0" err="1" smtClean="0">
                <a:solidFill>
                  <a:srgbClr val="FF0000"/>
                </a:solidFill>
                <a:latin typeface="+mj-lt"/>
                <a:cs typeface="Carlito"/>
              </a:rPr>
              <a:t>Anxiolytic</a:t>
            </a:r>
            <a:r>
              <a:rPr lang="en-US" sz="2400" u="sng" spc="-15" dirty="0" smtClean="0">
                <a:solidFill>
                  <a:srgbClr val="FF0000"/>
                </a:solidFill>
                <a:latin typeface="+mj-lt"/>
                <a:cs typeface="Carlito"/>
              </a:rPr>
              <a:t>. </a:t>
            </a:r>
          </a:p>
          <a:p>
            <a:pPr algn="l" rtl="0">
              <a:buFont typeface="Wingdings 3" pitchFamily="18" charset="2"/>
              <a:buNone/>
              <a:defRPr/>
            </a:pPr>
            <a:endParaRPr lang="en-US" sz="2400" spc="-15" dirty="0" smtClean="0">
              <a:latin typeface="+mj-lt"/>
              <a:cs typeface="Carlit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dirty="0" smtClean="0"/>
              <a:t>Psychiatric medications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1) </a:t>
            </a:r>
            <a:r>
              <a:rPr lang="en-US" sz="3200" dirty="0" err="1" smtClean="0"/>
              <a:t>Anxiolytic</a:t>
            </a:r>
            <a:r>
              <a:rPr lang="en-US" sz="3200" dirty="0" smtClean="0"/>
              <a:t> drugs: </a:t>
            </a:r>
            <a:br>
              <a:rPr lang="en-US" sz="3200" dirty="0" smtClean="0"/>
            </a:b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940491"/>
          </a:xfrm>
        </p:spPr>
        <p:txBody>
          <a:bodyPr/>
          <a:lstStyle/>
          <a:p>
            <a:pPr marL="624078" indent="-514350" algn="l" rtl="0">
              <a:buAutoNum type="alphaUcParenR"/>
            </a:pPr>
            <a:endParaRPr lang="en-US" sz="2800" dirty="0" smtClean="0"/>
          </a:p>
          <a:p>
            <a:pPr marL="624078" indent="-514350" algn="l" rtl="0">
              <a:buAutoNum type="alphaUcParenR"/>
            </a:pPr>
            <a:r>
              <a:rPr lang="en-US" sz="2400" b="1" dirty="0" smtClean="0"/>
              <a:t>Benzodiazepines: </a:t>
            </a:r>
            <a:r>
              <a:rPr lang="en-US" sz="2400" dirty="0" smtClean="0"/>
              <a:t>( diazepam, </a:t>
            </a:r>
            <a:r>
              <a:rPr lang="en-US" sz="2400" dirty="0" err="1" smtClean="0"/>
              <a:t>alprazolam</a:t>
            </a:r>
            <a:r>
              <a:rPr lang="en-US" sz="2400" dirty="0" smtClean="0"/>
              <a:t>, </a:t>
            </a:r>
            <a:r>
              <a:rPr lang="en-US" sz="2400" dirty="0" err="1" smtClean="0"/>
              <a:t>lorazepma</a:t>
            </a:r>
            <a:r>
              <a:rPr lang="en-US" sz="2400" dirty="0" smtClean="0"/>
              <a:t>, </a:t>
            </a:r>
            <a:r>
              <a:rPr lang="en-US" sz="2400" dirty="0" err="1" smtClean="0"/>
              <a:t>colnazepam</a:t>
            </a:r>
            <a:r>
              <a:rPr lang="en-US" sz="2400" dirty="0" smtClean="0"/>
              <a:t>).</a:t>
            </a:r>
          </a:p>
          <a:p>
            <a:pPr marL="624078" indent="-514350" algn="l" rtl="0">
              <a:buAutoNum type="alphaUcParenR"/>
            </a:pPr>
            <a:endParaRPr lang="en-US" sz="2400" dirty="0" smtClean="0"/>
          </a:p>
          <a:p>
            <a:pPr marL="624078" indent="-514350" algn="l" rtl="0">
              <a:buAutoNum type="alphaUcParenR"/>
            </a:pPr>
            <a:r>
              <a:rPr lang="en-US" sz="2400" b="1" dirty="0" smtClean="0"/>
              <a:t>Non-benzodiazepines</a:t>
            </a:r>
            <a:r>
              <a:rPr lang="en-US" sz="2400" dirty="0" smtClean="0"/>
              <a:t>: (</a:t>
            </a:r>
            <a:r>
              <a:rPr lang="en-US" sz="2400" dirty="0" err="1" smtClean="0"/>
              <a:t>Buspirone</a:t>
            </a:r>
            <a:r>
              <a:rPr lang="en-US" sz="2400" dirty="0" smtClean="0"/>
              <a:t>, </a:t>
            </a:r>
            <a:r>
              <a:rPr lang="en-US" sz="2400" dirty="0" err="1" smtClean="0"/>
              <a:t>meprobamate</a:t>
            </a:r>
            <a:r>
              <a:rPr lang="en-US" sz="2400" dirty="0" smtClean="0"/>
              <a:t>).</a:t>
            </a:r>
          </a:p>
          <a:p>
            <a:pPr marL="624078" indent="-514350" algn="l" rtl="0">
              <a:buAutoNum type="alphaUcParenR"/>
            </a:pPr>
            <a:endParaRPr lang="en-US" sz="2400" dirty="0" smtClean="0"/>
          </a:p>
          <a:p>
            <a:pPr marL="624078" indent="-514350" algn="l" rtl="0">
              <a:buAutoNum type="alphaUcParenR"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  Mainly used to treat anxiety, it might be used in combination with anti-depressant for better effect.  </a:t>
            </a:r>
          </a:p>
          <a:p>
            <a:pPr algn="l" rtl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GABA receptor channels selectively admit the neurons. </a:t>
            </a:r>
            <a:r>
              <a:rPr lang="en-US" sz="2400" dirty="0" smtClean="0">
                <a:solidFill>
                  <a:srgbClr val="FF0000"/>
                </a:solidFill>
              </a:rPr>
              <a:t>Benzodiazepines produce  their effects by binding to a specific site on  the </a:t>
            </a:r>
            <a:r>
              <a:rPr lang="en-US" sz="2400" b="1" dirty="0" smtClean="0">
                <a:solidFill>
                  <a:srgbClr val="FF0000"/>
                </a:solidFill>
              </a:rPr>
              <a:t>GABA receptor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/>
            <a:r>
              <a:rPr lang="en-US" sz="2400" dirty="0" err="1" smtClean="0">
                <a:solidFill>
                  <a:srgbClr val="FF0000"/>
                </a:solidFill>
              </a:rPr>
              <a:t>Buspirone</a:t>
            </a:r>
            <a:r>
              <a:rPr lang="en-US" sz="2400" dirty="0" smtClean="0"/>
              <a:t> is believed to exert its </a:t>
            </a:r>
            <a:r>
              <a:rPr lang="en-US" sz="2400" dirty="0" err="1" smtClean="0"/>
              <a:t>anxiolytic</a:t>
            </a:r>
            <a:r>
              <a:rPr lang="en-US" sz="2400" dirty="0" smtClean="0"/>
              <a:t>  effect by acting as a </a:t>
            </a:r>
            <a:r>
              <a:rPr lang="en-US" sz="2400" dirty="0" smtClean="0">
                <a:solidFill>
                  <a:srgbClr val="FF0000"/>
                </a:solidFill>
              </a:rPr>
              <a:t>partial agonist at  </a:t>
            </a:r>
            <a:r>
              <a:rPr lang="en-US" sz="2400" b="1" dirty="0" smtClean="0">
                <a:solidFill>
                  <a:srgbClr val="FF0000"/>
                </a:solidFill>
              </a:rPr>
              <a:t>serotonin receptors</a:t>
            </a:r>
            <a:r>
              <a:rPr lang="en-US" sz="2400" i="1" dirty="0" smtClean="0">
                <a:solidFill>
                  <a:srgbClr val="FF0000"/>
                </a:solidFill>
              </a:rPr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which decreases serotonin turnover.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Mechanism of Action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 fontAlgn="base"/>
            <a:r>
              <a:rPr lang="en-US" dirty="0" smtClean="0"/>
              <a:t>Anxiety </a:t>
            </a:r>
          </a:p>
          <a:p>
            <a:pPr algn="l" rtl="0" fontAlgn="base"/>
            <a:r>
              <a:rPr lang="en-US" dirty="0" smtClean="0"/>
              <a:t>MDD</a:t>
            </a:r>
          </a:p>
          <a:p>
            <a:pPr algn="l" rtl="0" fontAlgn="base"/>
            <a:r>
              <a:rPr lang="en-US" dirty="0" smtClean="0"/>
              <a:t>Bipolar</a:t>
            </a:r>
          </a:p>
          <a:p>
            <a:pPr algn="l" rtl="0" fontAlgn="base"/>
            <a:r>
              <a:rPr lang="en-US" dirty="0" smtClean="0"/>
              <a:t>OCD</a:t>
            </a:r>
          </a:p>
          <a:p>
            <a:pPr algn="l" rtl="0" fontAlgn="base"/>
            <a:r>
              <a:rPr lang="en-US" dirty="0" smtClean="0"/>
              <a:t>Schizophrenia </a:t>
            </a:r>
          </a:p>
          <a:p>
            <a:pPr algn="l" rtl="0" fontAlgn="base"/>
            <a:r>
              <a:rPr lang="en-US" dirty="0" smtClean="0"/>
              <a:t>Sleepwalking disorder</a:t>
            </a:r>
          </a:p>
          <a:p>
            <a:pPr algn="l" rtl="0" fontAlgn="base"/>
            <a:r>
              <a:rPr lang="en-US" dirty="0" smtClean="0"/>
              <a:t>Restless leg syndrome </a:t>
            </a:r>
          </a:p>
          <a:p>
            <a:pPr algn="l" rtl="0" fontAlgn="base"/>
            <a:r>
              <a:rPr lang="en-US" dirty="0" smtClean="0"/>
              <a:t>Muscle spasm</a:t>
            </a:r>
          </a:p>
          <a:p>
            <a:pPr algn="l" rtl="0" fontAlgn="base"/>
            <a:r>
              <a:rPr lang="en-US" dirty="0" smtClean="0"/>
              <a:t>Seizure </a:t>
            </a:r>
          </a:p>
          <a:p>
            <a:pPr algn="l" rtl="0" fontAlgn="base"/>
            <a:r>
              <a:rPr lang="en-US" dirty="0" smtClean="0"/>
              <a:t>Insomnia </a:t>
            </a:r>
          </a:p>
          <a:p>
            <a:pPr algn="l" rtl="0" fontAlgn="base"/>
            <a:r>
              <a:rPr lang="en-US" dirty="0" smtClean="0"/>
              <a:t>Alcohol </a:t>
            </a:r>
            <a:r>
              <a:rPr lang="en-US" dirty="0" err="1" smtClean="0"/>
              <a:t>withddrawl</a:t>
            </a:r>
            <a:r>
              <a:rPr lang="en-US" dirty="0" smtClean="0"/>
              <a:t> 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indications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486400"/>
          </a:xfrm>
        </p:spPr>
        <p:txBody>
          <a:bodyPr>
            <a:normAutofit/>
          </a:bodyPr>
          <a:lstStyle/>
          <a:p>
            <a:pPr marL="566928" lvl="0" indent="-457200" algn="l" rtl="0">
              <a:buNone/>
            </a:pP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*   Side </a:t>
            </a:r>
            <a:r>
              <a:rPr lang="en-US" sz="2400" spc="-25" dirty="0" smtClean="0">
                <a:solidFill>
                  <a:srgbClr val="2E2B1F"/>
                </a:solidFill>
                <a:latin typeface="+mj-lt"/>
                <a:cs typeface="Carlito"/>
              </a:rPr>
              <a:t>effects </a:t>
            </a: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of </a:t>
            </a:r>
            <a:r>
              <a:rPr lang="en-US" sz="2400" spc="-15" dirty="0" smtClean="0">
                <a:solidFill>
                  <a:srgbClr val="2E2B1F"/>
                </a:solidFill>
                <a:latin typeface="+mj-lt"/>
                <a:cs typeface="Carlito"/>
              </a:rPr>
              <a:t>benzodiazepines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are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primarily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related  to </a:t>
            </a: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the </a:t>
            </a:r>
            <a:r>
              <a:rPr lang="en-US" sz="2400" spc="-15" dirty="0" smtClean="0">
                <a:solidFill>
                  <a:srgbClr val="2E2B1F"/>
                </a:solidFill>
                <a:latin typeface="+mj-lt"/>
                <a:cs typeface="Carlito"/>
              </a:rPr>
              <a:t>general sedative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effects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including </a:t>
            </a:r>
            <a:r>
              <a:rPr lang="en-US" sz="2400" spc="-15" dirty="0" smtClean="0">
                <a:solidFill>
                  <a:srgbClr val="2E2B1F"/>
                </a:solidFill>
                <a:latin typeface="+mj-lt"/>
                <a:cs typeface="Carlito"/>
              </a:rPr>
              <a:t>drowsiness,  fatigue,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dizziness </a:t>
            </a: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and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psychomotor</a:t>
            </a:r>
            <a:r>
              <a:rPr lang="en-US" sz="2400" spc="105" dirty="0" smtClean="0">
                <a:solidFill>
                  <a:srgbClr val="2E2B1F"/>
                </a:solidFill>
                <a:latin typeface="+mj-lt"/>
                <a:cs typeface="Carlito"/>
              </a:rPr>
              <a:t>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impairment.</a:t>
            </a:r>
            <a:endParaRPr lang="ar-SA" sz="24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2800" spc="-80" dirty="0" smtClean="0">
                <a:solidFill>
                  <a:srgbClr val="675E46"/>
                </a:solidFill>
              </a:rPr>
              <a:t>Side</a:t>
            </a:r>
            <a:r>
              <a:rPr lang="en-US" sz="2800" spc="-215" dirty="0" smtClean="0">
                <a:solidFill>
                  <a:srgbClr val="675E46"/>
                </a:solidFill>
              </a:rPr>
              <a:t> </a:t>
            </a:r>
            <a:r>
              <a:rPr lang="en-US" sz="2800" spc="-95" dirty="0" smtClean="0">
                <a:solidFill>
                  <a:srgbClr val="675E46"/>
                </a:solidFill>
              </a:rPr>
              <a:t>effects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690872"/>
          </a:xfrm>
        </p:spPr>
        <p:txBody>
          <a:bodyPr/>
          <a:lstStyle/>
          <a:p>
            <a:pPr marL="241300" indent="-228600" algn="l" rtl="0">
              <a:lnSpc>
                <a:spcPct val="100000"/>
              </a:lnSpc>
              <a:spcBef>
                <a:spcPts val="439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All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anti anxiety medications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may </a:t>
            </a: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be </a:t>
            </a:r>
            <a:r>
              <a:rPr lang="en-US" sz="2400" spc="-30" dirty="0" smtClean="0">
                <a:solidFill>
                  <a:srgbClr val="2E2B1F"/>
                </a:solidFill>
                <a:latin typeface="+mj-lt"/>
                <a:cs typeface="Carlito"/>
              </a:rPr>
              <a:t>taken</a:t>
            </a:r>
            <a:r>
              <a:rPr lang="en-US" sz="2400" spc="75" dirty="0" smtClean="0">
                <a:solidFill>
                  <a:srgbClr val="2E2B1F"/>
                </a:solidFill>
                <a:latin typeface="+mj-lt"/>
                <a:cs typeface="Carlito"/>
              </a:rPr>
              <a:t> </a:t>
            </a:r>
            <a:r>
              <a:rPr lang="en-US" sz="2400" spc="-45" dirty="0" smtClean="0">
                <a:solidFill>
                  <a:srgbClr val="2E2B1F"/>
                </a:solidFill>
                <a:latin typeface="+mj-lt"/>
                <a:cs typeface="Carlito"/>
              </a:rPr>
              <a:t>orally.</a:t>
            </a:r>
          </a:p>
          <a:p>
            <a:pPr marL="241300" indent="-228600" algn="l" rtl="0">
              <a:lnSpc>
                <a:spcPct val="100000"/>
              </a:lnSpc>
              <a:spcBef>
                <a:spcPts val="439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endParaRPr lang="en-US" sz="2400" dirty="0" smtClean="0">
              <a:latin typeface="+mj-lt"/>
              <a:cs typeface="Carlito"/>
            </a:endParaRPr>
          </a:p>
          <a:p>
            <a:pPr marL="240665" marR="62230" indent="-228600" algn="l" rtl="0">
              <a:lnSpc>
                <a:spcPct val="90000"/>
              </a:lnSpc>
              <a:spcBef>
                <a:spcPts val="67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b="1" spc="-15" dirty="0" smtClean="0">
                <a:solidFill>
                  <a:srgbClr val="2E2B1F"/>
                </a:solidFill>
                <a:latin typeface="+mj-lt"/>
                <a:cs typeface="Carlito"/>
              </a:rPr>
              <a:t>Antacids </a:t>
            </a:r>
            <a:r>
              <a:rPr lang="en-US" sz="2400" b="1" spc="-25" dirty="0" smtClean="0">
                <a:solidFill>
                  <a:srgbClr val="2E2B1F"/>
                </a:solidFill>
                <a:latin typeface="+mj-lt"/>
                <a:cs typeface="Carlito"/>
              </a:rPr>
              <a:t>interfere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with the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absorption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of these 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medications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and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should not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be </a:t>
            </a:r>
            <a:r>
              <a:rPr lang="en-US" sz="2400" b="1" spc="-30" dirty="0" smtClean="0">
                <a:solidFill>
                  <a:srgbClr val="2E2B1F"/>
                </a:solidFill>
                <a:latin typeface="+mj-lt"/>
                <a:cs typeface="Carlito"/>
              </a:rPr>
              <a:t>taken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until </a:t>
            </a:r>
            <a:r>
              <a:rPr lang="en-US" sz="2400" b="1" spc="-20" dirty="0" smtClean="0">
                <a:solidFill>
                  <a:srgbClr val="2E2B1F"/>
                </a:solidFill>
                <a:latin typeface="+mj-lt"/>
                <a:cs typeface="Carlito"/>
              </a:rPr>
              <a:t>several hours</a:t>
            </a:r>
            <a:r>
              <a:rPr lang="en-US" sz="2400" b="1" spc="25" dirty="0" smtClean="0">
                <a:solidFill>
                  <a:srgbClr val="2E2B1F"/>
                </a:solidFill>
                <a:latin typeface="+mj-lt"/>
                <a:cs typeface="Carlito"/>
              </a:rPr>
              <a:t> </a:t>
            </a:r>
            <a:r>
              <a:rPr lang="en-US" sz="2400" b="1" spc="-60" dirty="0" smtClean="0">
                <a:solidFill>
                  <a:srgbClr val="2E2B1F"/>
                </a:solidFill>
                <a:latin typeface="+mj-lt"/>
                <a:cs typeface="Carlito"/>
              </a:rPr>
              <a:t>later.</a:t>
            </a:r>
          </a:p>
          <a:p>
            <a:pPr marL="240665" marR="62230" indent="-228600" algn="l" rtl="0">
              <a:lnSpc>
                <a:spcPct val="90000"/>
              </a:lnSpc>
              <a:spcBef>
                <a:spcPts val="67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endParaRPr lang="en-US" sz="2400" dirty="0" smtClean="0">
              <a:latin typeface="+mj-lt"/>
              <a:cs typeface="Carlito"/>
            </a:endParaRPr>
          </a:p>
          <a:p>
            <a:pPr marL="241300" indent="-228600" algn="l" rtl="0">
              <a:lnSpc>
                <a:spcPct val="100000"/>
              </a:lnSpc>
              <a:spcBef>
                <a:spcPts val="33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spc="-10" dirty="0" smtClean="0">
                <a:solidFill>
                  <a:srgbClr val="2E2B1F"/>
                </a:solidFill>
                <a:latin typeface="+mj-lt"/>
                <a:cs typeface="Carlito"/>
              </a:rPr>
              <a:t>Some medications </a:t>
            </a:r>
            <a:r>
              <a:rPr lang="en-US" sz="2400" spc="-20" dirty="0" smtClean="0">
                <a:solidFill>
                  <a:srgbClr val="2E2B1F"/>
                </a:solidFill>
                <a:latin typeface="+mj-lt"/>
                <a:cs typeface="Carlito"/>
              </a:rPr>
              <a:t>may </a:t>
            </a: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be </a:t>
            </a:r>
            <a:r>
              <a:rPr lang="en-US" sz="2400" spc="-15" dirty="0" smtClean="0">
                <a:solidFill>
                  <a:srgbClr val="2E2B1F"/>
                </a:solidFill>
                <a:latin typeface="+mj-lt"/>
                <a:cs typeface="Carlito"/>
              </a:rPr>
              <a:t>administered </a:t>
            </a:r>
            <a:r>
              <a:rPr lang="en-US" sz="2400" spc="-5" dirty="0" smtClean="0">
                <a:solidFill>
                  <a:srgbClr val="2E2B1F"/>
                </a:solidFill>
                <a:latin typeface="+mj-lt"/>
                <a:cs typeface="Carlito"/>
              </a:rPr>
              <a:t>IM or</a:t>
            </a:r>
            <a:r>
              <a:rPr lang="en-US" sz="2400" spc="105" dirty="0" smtClean="0">
                <a:solidFill>
                  <a:srgbClr val="2E2B1F"/>
                </a:solidFill>
                <a:latin typeface="+mj-lt"/>
                <a:cs typeface="Carlito"/>
              </a:rPr>
              <a:t> </a:t>
            </a:r>
            <a:r>
              <a:rPr lang="en-US" sz="2400" spc="-95" dirty="0" smtClean="0">
                <a:solidFill>
                  <a:srgbClr val="2E2B1F"/>
                </a:solidFill>
                <a:latin typeface="+mj-lt"/>
                <a:cs typeface="Carlito"/>
              </a:rPr>
              <a:t>IV.</a:t>
            </a:r>
          </a:p>
          <a:p>
            <a:pPr marL="241300" indent="-228600" algn="l" rtl="0">
              <a:lnSpc>
                <a:spcPct val="100000"/>
              </a:lnSpc>
              <a:spcBef>
                <a:spcPts val="33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endParaRPr lang="en-US" sz="2400" dirty="0" smtClean="0">
              <a:latin typeface="+mj-lt"/>
              <a:cs typeface="Carlito"/>
            </a:endParaRPr>
          </a:p>
          <a:p>
            <a:pPr marL="240665" marR="5080" indent="-228600" algn="l" rtl="0">
              <a:lnSpc>
                <a:spcPct val="90000"/>
              </a:lnSpc>
              <a:spcBef>
                <a:spcPts val="67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b="1" spc="-15" dirty="0" smtClean="0">
                <a:solidFill>
                  <a:srgbClr val="2E2B1F"/>
                </a:solidFill>
                <a:latin typeface="+mj-lt"/>
                <a:cs typeface="Carlito"/>
              </a:rPr>
              <a:t>Benzodiazepines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should not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be </a:t>
            </a:r>
            <a:r>
              <a:rPr lang="en-US" sz="2400" b="1" spc="-15" dirty="0" smtClean="0">
                <a:solidFill>
                  <a:srgbClr val="2E2B1F"/>
                </a:solidFill>
                <a:latin typeface="+mj-lt"/>
                <a:cs typeface="Carlito"/>
              </a:rPr>
              <a:t>discontinued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abruptly because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of the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risk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of </a:t>
            </a:r>
            <a:r>
              <a:rPr lang="en-US" sz="2400" b="1" spc="-15" dirty="0" smtClean="0">
                <a:solidFill>
                  <a:srgbClr val="2E2B1F"/>
                </a:solidFill>
                <a:latin typeface="+mj-lt"/>
                <a:cs typeface="Carlito"/>
              </a:rPr>
              <a:t>withdrawal  </a:t>
            </a:r>
            <a:r>
              <a:rPr lang="en-US" sz="2400" b="1" spc="-20" dirty="0" smtClean="0">
                <a:solidFill>
                  <a:srgbClr val="2E2B1F"/>
                </a:solidFill>
                <a:latin typeface="+mj-lt"/>
                <a:cs typeface="Carlito"/>
              </a:rPr>
              <a:t>symptoms.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They should </a:t>
            </a:r>
            <a:r>
              <a:rPr lang="en-US" sz="2400" b="1" spc="-5" dirty="0" smtClean="0">
                <a:solidFill>
                  <a:srgbClr val="2E2B1F"/>
                </a:solidFill>
                <a:latin typeface="+mj-lt"/>
                <a:cs typeface="Carlito"/>
              </a:rPr>
              <a:t>be </a:t>
            </a:r>
            <a:r>
              <a:rPr lang="en-US" sz="2400" b="1" spc="-15" dirty="0" smtClean="0">
                <a:solidFill>
                  <a:srgbClr val="2E2B1F"/>
                </a:solidFill>
                <a:latin typeface="+mj-lt"/>
                <a:cs typeface="Carlito"/>
              </a:rPr>
              <a:t>gradually </a:t>
            </a:r>
            <a:r>
              <a:rPr lang="en-US" sz="2400" b="1" spc="-10" dirty="0" smtClean="0">
                <a:solidFill>
                  <a:srgbClr val="2E2B1F"/>
                </a:solidFill>
                <a:latin typeface="+mj-lt"/>
                <a:cs typeface="Carlito"/>
              </a:rPr>
              <a:t>reduced very </a:t>
            </a:r>
            <a:r>
              <a:rPr lang="en-US" sz="2400" b="1" spc="-35" dirty="0" smtClean="0">
                <a:solidFill>
                  <a:srgbClr val="2E2B1F"/>
                </a:solidFill>
                <a:latin typeface="+mj-lt"/>
                <a:cs typeface="Carlito"/>
              </a:rPr>
              <a:t>carefully.</a:t>
            </a:r>
            <a:endParaRPr lang="en-US" sz="2400" b="1" dirty="0" smtClean="0">
              <a:latin typeface="+mj-lt"/>
              <a:cs typeface="Carlito"/>
            </a:endParaRPr>
          </a:p>
          <a:p>
            <a:pPr algn="ctr" rtl="0">
              <a:buNone/>
            </a:pP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Administration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Define anxiety disorders.</a:t>
            </a:r>
          </a:p>
          <a:p>
            <a:pPr algn="l" rtl="0"/>
            <a:r>
              <a:rPr lang="en-US" dirty="0" smtClean="0"/>
              <a:t> Identify anxiety levels.</a:t>
            </a:r>
          </a:p>
          <a:p>
            <a:pPr algn="l" rtl="0"/>
            <a:r>
              <a:rPr lang="en-US" dirty="0" smtClean="0"/>
              <a:t>Acknowledge the possible causes of anxiety.</a:t>
            </a:r>
          </a:p>
          <a:p>
            <a:pPr algn="l" rtl="0"/>
            <a:r>
              <a:rPr lang="en-US" dirty="0" smtClean="0"/>
              <a:t>Differentiate between anxiety disorders.</a:t>
            </a:r>
          </a:p>
          <a:p>
            <a:pPr algn="l" rtl="0"/>
            <a:r>
              <a:rPr lang="en-US" dirty="0" smtClean="0"/>
              <a:t>Discuss treatment modalities that are used. with patients with anxiety disorders.</a:t>
            </a:r>
          </a:p>
          <a:p>
            <a:pPr algn="l" rtl="0"/>
            <a:r>
              <a:rPr lang="en-US" dirty="0" smtClean="0"/>
              <a:t>Apply nursing care plan for patients with anxiety disorder. </a:t>
            </a:r>
          </a:p>
          <a:p>
            <a:pPr algn="l" rtl="0"/>
            <a:r>
              <a:rPr lang="en-US" dirty="0" smtClean="0"/>
              <a:t>Discuss PTSD and OCD as anxiety related disorders. 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71872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800" b="1" dirty="0" smtClean="0"/>
              <a:t>2) Psychotherapy :</a:t>
            </a:r>
          </a:p>
          <a:p>
            <a:pPr marL="624078" indent="-514350" algn="l" rtl="0">
              <a:buNone/>
            </a:pPr>
            <a:endParaRPr lang="en-US" sz="2800" b="1" dirty="0" smtClean="0"/>
          </a:p>
          <a:p>
            <a:pPr marL="624078" indent="-514350" algn="l" rtl="0">
              <a:buNone/>
            </a:pPr>
            <a:r>
              <a:rPr lang="en-US" sz="2800" b="1" smtClean="0"/>
              <a:t>*   Includes</a:t>
            </a:r>
            <a:r>
              <a:rPr lang="en-US" sz="2400" b="1" dirty="0" smtClean="0"/>
              <a:t>: </a:t>
            </a:r>
            <a:r>
              <a:rPr lang="en-US" sz="2400" dirty="0" smtClean="0"/>
              <a:t>Cognitive behavioral therapy (CBT) including assertive therapy, flooding, relaxation technique… 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of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 algn="l" rtl="0">
              <a:buAutoNum type="arabicPeriod"/>
            </a:pPr>
            <a:r>
              <a:rPr lang="en-US" b="1" dirty="0" smtClean="0"/>
              <a:t>Assessment:</a:t>
            </a:r>
          </a:p>
          <a:p>
            <a:pPr marL="624078" indent="-514350" algn="l" rtl="0">
              <a:buNone/>
            </a:pPr>
            <a:endParaRPr lang="en-US" b="1" dirty="0" smtClean="0"/>
          </a:p>
          <a:p>
            <a:pPr algn="l" rtl="0">
              <a:buFontTx/>
              <a:buChar char="-"/>
            </a:pPr>
            <a:r>
              <a:rPr lang="en-US" dirty="0" smtClean="0"/>
              <a:t>History</a:t>
            </a:r>
          </a:p>
          <a:p>
            <a:pPr algn="l" rtl="0">
              <a:buFontTx/>
              <a:buChar char="-"/>
            </a:pPr>
            <a:r>
              <a:rPr lang="en-US" dirty="0" smtClean="0"/>
              <a:t>General appearance: anxious or not??</a:t>
            </a:r>
          </a:p>
          <a:p>
            <a:pPr algn="l" rtl="0">
              <a:buFontTx/>
              <a:buChar char="-"/>
            </a:pPr>
            <a:r>
              <a:rPr lang="en-US" dirty="0" smtClean="0"/>
              <a:t>Mood and affect: anxious, worried, tens??</a:t>
            </a:r>
          </a:p>
          <a:p>
            <a:pPr algn="l" rtl="0">
              <a:buFontTx/>
              <a:buChar char="-"/>
            </a:pPr>
            <a:r>
              <a:rPr lang="en-US" dirty="0" smtClean="0"/>
              <a:t>Thought process and content: organized?</a:t>
            </a:r>
          </a:p>
          <a:p>
            <a:pPr algn="l" rtl="0">
              <a:buFontTx/>
              <a:buChar char="-"/>
            </a:pPr>
            <a:r>
              <a:rPr lang="en-US" dirty="0" smtClean="0"/>
              <a:t>Intellectual process: confused, oriented??</a:t>
            </a:r>
          </a:p>
          <a:p>
            <a:pPr algn="l" rtl="0">
              <a:buFontTx/>
              <a:buChar char="-"/>
            </a:pPr>
            <a:r>
              <a:rPr lang="en-US" dirty="0" smtClean="0"/>
              <a:t>Judgment and insight: good or bad ??</a:t>
            </a:r>
          </a:p>
          <a:p>
            <a:pPr algn="l" rtl="0">
              <a:buFontTx/>
              <a:buChar char="-"/>
            </a:pPr>
            <a:r>
              <a:rPr lang="en-US" dirty="0" smtClean="0"/>
              <a:t>Self concept??</a:t>
            </a:r>
          </a:p>
          <a:p>
            <a:pPr algn="l" rtl="0">
              <a:buFontTx/>
              <a:buChar char="-"/>
            </a:pPr>
            <a:r>
              <a:rPr lang="en-US" dirty="0" smtClean="0"/>
              <a:t>Roles and relationship??</a:t>
            </a:r>
          </a:p>
          <a:p>
            <a:pPr algn="l" rtl="0">
              <a:buFontTx/>
              <a:buChar char="-"/>
            </a:pPr>
            <a:r>
              <a:rPr lang="en-US" dirty="0" smtClean="0"/>
              <a:t>Self-care??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Nursing care plan for patients with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2. </a:t>
            </a:r>
            <a:r>
              <a:rPr lang="en-US" sz="2400" b="1" dirty="0" smtClean="0"/>
              <a:t>Diagnosis</a:t>
            </a:r>
            <a:r>
              <a:rPr lang="en-US" sz="2400" dirty="0" smtClean="0"/>
              <a:t>: according to symptoms, assessment, anxiety level, and anxiety type. Consider priority ( Safety). </a:t>
            </a:r>
          </a:p>
          <a:p>
            <a:pPr algn="ctr" rtl="0">
              <a:buNone/>
            </a:pPr>
            <a:r>
              <a:rPr lang="en-US" sz="2400" dirty="0" smtClean="0"/>
              <a:t>Risk for injury</a:t>
            </a:r>
          </a:p>
          <a:p>
            <a:pPr algn="ctr" rtl="0">
              <a:buNone/>
            </a:pPr>
            <a:r>
              <a:rPr lang="en-US" sz="2400" dirty="0" smtClean="0"/>
              <a:t>• Anxiety</a:t>
            </a:r>
          </a:p>
          <a:p>
            <a:pPr algn="ctr" rtl="0">
              <a:buNone/>
            </a:pPr>
            <a:r>
              <a:rPr lang="en-US" sz="2400" dirty="0" smtClean="0"/>
              <a:t>• Situational low self-esteem (panic attacks)</a:t>
            </a:r>
          </a:p>
          <a:p>
            <a:pPr algn="ctr" rtl="0">
              <a:buNone/>
            </a:pPr>
            <a:r>
              <a:rPr lang="en-US" sz="2400" dirty="0" smtClean="0"/>
              <a:t>• Ineffective coping</a:t>
            </a:r>
          </a:p>
          <a:p>
            <a:pPr algn="ctr" rtl="0">
              <a:buNone/>
            </a:pPr>
            <a:r>
              <a:rPr lang="en-US" sz="2400" dirty="0" smtClean="0"/>
              <a:t>• Powerlessness</a:t>
            </a:r>
          </a:p>
          <a:p>
            <a:pPr algn="ctr" rtl="0">
              <a:buNone/>
            </a:pPr>
            <a:r>
              <a:rPr lang="en-US" sz="2400" dirty="0" smtClean="0"/>
              <a:t>• Ineffective role performance</a:t>
            </a:r>
          </a:p>
          <a:p>
            <a:pPr algn="ctr" rtl="0">
              <a:buNone/>
            </a:pPr>
            <a:r>
              <a:rPr lang="en-US" sz="2400" dirty="0" smtClean="0"/>
              <a:t>• Disturbed sleep pattern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Nursing care plan for patients with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algn="l" rtl="0">
              <a:buNone/>
            </a:pPr>
            <a:r>
              <a:rPr lang="en-US" sz="2800" b="1" dirty="0" smtClean="0"/>
              <a:t>3- plan of care and interventions.</a:t>
            </a:r>
          </a:p>
          <a:p>
            <a:pPr algn="l" rtl="0">
              <a:buNone/>
            </a:pPr>
            <a:r>
              <a:rPr lang="en-US" sz="2000" dirty="0" smtClean="0"/>
              <a:t>A: </a:t>
            </a:r>
            <a:r>
              <a:rPr lang="en-US" sz="2000" b="1" dirty="0" smtClean="0"/>
              <a:t>Promoting Safety and Comfort :</a:t>
            </a:r>
            <a:r>
              <a:rPr lang="en-US" sz="2000" dirty="0" smtClean="0"/>
              <a:t> stay with pt, quiet environment…) </a:t>
            </a:r>
          </a:p>
          <a:p>
            <a:pPr algn="l" rtl="0">
              <a:buNone/>
            </a:pPr>
            <a:r>
              <a:rPr lang="en-US" sz="2000" dirty="0" smtClean="0"/>
              <a:t>B: </a:t>
            </a:r>
            <a:r>
              <a:rPr lang="en-US" sz="2000" b="1" dirty="0" smtClean="0"/>
              <a:t>Using Therapeutic Communication: </a:t>
            </a:r>
            <a:r>
              <a:rPr lang="en-US" sz="2000" dirty="0" smtClean="0"/>
              <a:t>simple and calm communication..</a:t>
            </a:r>
          </a:p>
          <a:p>
            <a:pPr algn="l" rtl="0">
              <a:buNone/>
            </a:pPr>
            <a:r>
              <a:rPr lang="en-US" sz="2000" dirty="0" smtClean="0"/>
              <a:t>C: </a:t>
            </a:r>
            <a:r>
              <a:rPr lang="en-US" sz="2000" b="1" dirty="0" smtClean="0"/>
              <a:t>Managing anxiety: </a:t>
            </a:r>
            <a:r>
              <a:rPr lang="en-US" sz="2000" dirty="0" smtClean="0"/>
              <a:t>relaxation, deep breath, CBT…..</a:t>
            </a:r>
          </a:p>
          <a:p>
            <a:pPr algn="l" rtl="0">
              <a:buNone/>
            </a:pPr>
            <a:r>
              <a:rPr lang="en-US" sz="2000" dirty="0" smtClean="0"/>
              <a:t>D: </a:t>
            </a:r>
            <a:r>
              <a:rPr lang="en-US" sz="2000" b="1" dirty="0" smtClean="0"/>
              <a:t>patient and family education</a:t>
            </a:r>
            <a:r>
              <a:rPr lang="en-US" sz="2000" dirty="0" smtClean="0"/>
              <a:t>: about disease, symptoms, management, relapse prevention….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800" b="1" dirty="0" smtClean="0"/>
              <a:t>4- Evaluation: </a:t>
            </a:r>
          </a:p>
          <a:p>
            <a:pPr algn="l" rtl="0">
              <a:buNone/>
            </a:pPr>
            <a:r>
              <a:rPr lang="en-US" sz="2000" dirty="0" smtClean="0"/>
              <a:t>Ongoing assessment provides data to determine whether the  client’s outcomes were achieved.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Nursing care plan for patients with anxiety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 algn="l" rtl="0">
              <a:buAutoNum type="arabicPeriod"/>
            </a:pPr>
            <a:endParaRPr lang="en-US" dirty="0" smtClean="0"/>
          </a:p>
          <a:p>
            <a:pPr marL="624078" indent="-514350" algn="l" rtl="0">
              <a:buNone/>
            </a:pPr>
            <a:r>
              <a:rPr lang="en-US" dirty="0" smtClean="0"/>
              <a:t>1. Obsessive Compulsive Disorder (OCD)</a:t>
            </a:r>
          </a:p>
          <a:p>
            <a:pPr marL="624078" indent="-514350" algn="l" rtl="0">
              <a:buAutoNum type="arabicPeriod"/>
            </a:pPr>
            <a:endParaRPr lang="en-US" dirty="0" smtClean="0"/>
          </a:p>
          <a:p>
            <a:pPr marL="624078" indent="-514350" algn="l" rtl="0">
              <a:buNone/>
            </a:pPr>
            <a:endParaRPr lang="en-US" dirty="0" smtClean="0"/>
          </a:p>
          <a:p>
            <a:pPr marL="624078" indent="-514350" algn="l" rtl="0">
              <a:buNone/>
            </a:pPr>
            <a:r>
              <a:rPr lang="en-US" dirty="0" smtClean="0"/>
              <a:t>2. Post Traumatic Stress Disorder (PTSD)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Anxiety related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525963"/>
          </a:xfrm>
        </p:spPr>
        <p:txBody>
          <a:bodyPr>
            <a:normAutofit fontScale="92500" lnSpcReduction="10000"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b="1" dirty="0" smtClean="0"/>
              <a:t>Obsessions: </a:t>
            </a:r>
            <a:r>
              <a:rPr lang="en-US" dirty="0" smtClean="0"/>
              <a:t>are recurrent, persistent, intrusive,  and  unwanted  thoughts, images, or impulses  that cause marked </a:t>
            </a:r>
            <a:r>
              <a:rPr lang="en-US" b="1" dirty="0" smtClean="0"/>
              <a:t>anxiety.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* </a:t>
            </a:r>
            <a:r>
              <a:rPr lang="en-US" b="1" dirty="0" smtClean="0"/>
              <a:t>Compulsions: </a:t>
            </a:r>
            <a:r>
              <a:rPr lang="en-US" dirty="0" smtClean="0"/>
              <a:t>are ritualistic or repetitive behaviors </a:t>
            </a:r>
          </a:p>
          <a:p>
            <a:pPr algn="l" rtl="0">
              <a:buNone/>
            </a:pPr>
            <a:r>
              <a:rPr lang="en-US" dirty="0" smtClean="0"/>
              <a:t>   or mental acts that a person carries out continuously    </a:t>
            </a:r>
          </a:p>
          <a:p>
            <a:pPr algn="l" rtl="0">
              <a:buNone/>
            </a:pPr>
            <a:r>
              <a:rPr lang="en-US" dirty="0" smtClean="0"/>
              <a:t>   in an attempt to neutralize </a:t>
            </a:r>
            <a:r>
              <a:rPr lang="en-US" b="1" dirty="0" smtClean="0"/>
              <a:t>anxiety</a:t>
            </a:r>
            <a:r>
              <a:rPr lang="en-US" dirty="0" smtClean="0"/>
              <a:t>. </a:t>
            </a:r>
          </a:p>
          <a:p>
            <a:pPr algn="l" rtl="0">
              <a:buNone/>
            </a:pPr>
            <a:r>
              <a:rPr lang="en-US" b="1" dirty="0" smtClean="0"/>
              <a:t>   Example: </a:t>
            </a:r>
            <a:r>
              <a:rPr lang="en-US" dirty="0" smtClean="0"/>
              <a:t>repetitive hand wash, prayer…</a:t>
            </a:r>
          </a:p>
          <a:p>
            <a:pPr algn="l" rtl="0">
              <a:buNone/>
            </a:pPr>
            <a:endParaRPr lang="en-US" sz="2600" dirty="0" smtClean="0"/>
          </a:p>
          <a:p>
            <a:pPr algn="l" rtl="0">
              <a:buNone/>
            </a:pPr>
            <a:r>
              <a:rPr lang="en-US" sz="2600" dirty="0" smtClean="0"/>
              <a:t>* OCD interfere with interpersonal, social, or occupational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1. Obsessive Compulsive Disorder      (OCD)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desktop\Desktop\OCD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762000"/>
            <a:ext cx="6777038" cy="2286000"/>
          </a:xfrm>
          <a:noFill/>
        </p:spPr>
      </p:pic>
      <p:pic>
        <p:nvPicPr>
          <p:cNvPr id="28675" name="Picture 3" descr="C:\Users\desktop\Desktop\OCDS09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200400"/>
            <a:ext cx="6781800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 algn="l" rtl="0">
              <a:buNone/>
            </a:pPr>
            <a:r>
              <a:rPr lang="en-US" dirty="0" smtClean="0"/>
              <a:t>1. medications:</a:t>
            </a:r>
          </a:p>
          <a:p>
            <a:pPr marL="624078" indent="-514350" algn="l" rtl="0">
              <a:buFontTx/>
              <a:buChar char="-"/>
            </a:pPr>
            <a:r>
              <a:rPr lang="en-US" dirty="0" smtClean="0"/>
              <a:t>Antidepressant</a:t>
            </a:r>
          </a:p>
          <a:p>
            <a:pPr marL="624078" indent="-514350" algn="l" rtl="0">
              <a:buFontTx/>
              <a:buChar char="-"/>
            </a:pPr>
            <a:r>
              <a:rPr lang="en-US" dirty="0" smtClean="0"/>
              <a:t>Anti psychotic</a:t>
            </a:r>
          </a:p>
          <a:p>
            <a:pPr marL="624078" indent="-514350" algn="l" rtl="0">
              <a:buFontTx/>
              <a:buChar char="-"/>
            </a:pPr>
            <a:endParaRPr lang="en-US" dirty="0" smtClean="0"/>
          </a:p>
          <a:p>
            <a:pPr marL="624078" indent="-514350" algn="l" rtl="0">
              <a:buNone/>
            </a:pPr>
            <a:r>
              <a:rPr lang="en-US" dirty="0" smtClean="0"/>
              <a:t>2. Behavioral therapy. </a:t>
            </a:r>
          </a:p>
          <a:p>
            <a:pPr marL="624078" indent="-514350" algn="l" rtl="0">
              <a:buFontTx/>
              <a:buChar char="-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OCD Treatment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70000" lnSpcReduction="20000"/>
          </a:bodyPr>
          <a:lstStyle/>
          <a:p>
            <a:pPr algn="l" rtl="0">
              <a:lnSpc>
                <a:spcPct val="90000"/>
              </a:lnSpc>
            </a:pPr>
            <a:endParaRPr lang="en-US" sz="2400" dirty="0" smtClean="0"/>
          </a:p>
          <a:p>
            <a:pPr algn="l" rtl="0">
              <a:buNone/>
            </a:pPr>
            <a:r>
              <a:rPr lang="en-US" dirty="0" smtClean="0"/>
              <a:t>• Offer encouragement, support, and compassion.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Be clear with the client that you believe he or she can change.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Encourage the client to talk about feelings and obsessions.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Gradually decrease time for the client to carry out ritualistic behaviors.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Assist the client in using exposure and response techniques.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Encourage the client to use techniques to manage anxiety responses.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• Assist the client in completing daily routine and activities.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Encourage the client to develop and follow a written schedule with</a:t>
            </a:r>
          </a:p>
          <a:p>
            <a:pPr algn="l" rtl="0">
              <a:buNone/>
            </a:pPr>
            <a:r>
              <a:rPr lang="en-US" dirty="0" smtClean="0"/>
              <a:t>specified times and activities. 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OCD Nursing Interventions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99567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b="1" dirty="0" smtClean="0"/>
              <a:t>PTSD: </a:t>
            </a:r>
            <a:r>
              <a:rPr lang="en-US" sz="2400" dirty="0" smtClean="0"/>
              <a:t>is a disturbing pattern of behavior demonstrated by someone who has experienced, witnessed, or  been confronted with a traumatic event.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 person persistently re-experiences the trauma through Memories, dreams, flashbacks, or reactions to external cues  about the event.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/>
            <a:r>
              <a:rPr lang="en-US" sz="2400" dirty="0" smtClean="0"/>
              <a:t>The victim feels a numbing of general responsiveness and  shows persistent signs of </a:t>
            </a:r>
            <a:r>
              <a:rPr lang="en-US" sz="2400" b="1" dirty="0" smtClean="0"/>
              <a:t>increased arousal such as insomnia, </a:t>
            </a:r>
            <a:r>
              <a:rPr lang="en-US" sz="2400" b="1" dirty="0" err="1" smtClean="0"/>
              <a:t>hyperarousal</a:t>
            </a:r>
            <a:r>
              <a:rPr lang="en-US" sz="2400" b="1" dirty="0" smtClean="0"/>
              <a:t> or </a:t>
            </a:r>
            <a:r>
              <a:rPr lang="en-US" sz="2400" b="1" dirty="0" err="1" smtClean="0"/>
              <a:t>hypervigilance</a:t>
            </a:r>
            <a:r>
              <a:rPr lang="en-US" sz="2400" b="1" dirty="0" smtClean="0"/>
              <a:t>, irritability, or angry outbursts. </a:t>
            </a:r>
          </a:p>
          <a:p>
            <a:pPr algn="l" rtl="0">
              <a:buNone/>
            </a:pPr>
            <a:endParaRPr lang="en-US" sz="2400" dirty="0" smtClean="0"/>
          </a:p>
          <a:p>
            <a:pPr algn="ctr" rtl="0"/>
            <a:r>
              <a:rPr lang="en-US" sz="2400" dirty="0" smtClean="0">
                <a:solidFill>
                  <a:srgbClr val="FF0000"/>
                </a:solidFill>
              </a:rPr>
              <a:t>See life events that cause PTSD in next slide. 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2. Post Traumatic Stress Disorder (PTSD)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5224272"/>
          </a:xfrm>
        </p:spPr>
        <p:txBody>
          <a:bodyPr/>
          <a:lstStyle/>
          <a:p>
            <a:pPr algn="l" rtl="0"/>
            <a:r>
              <a:rPr lang="en-US" sz="2400" b="1" dirty="0" smtClean="0">
                <a:cs typeface="Andalus" pitchFamily="18" charset="-78"/>
              </a:rPr>
              <a:t>Anxiety: </a:t>
            </a:r>
            <a:r>
              <a:rPr lang="en-US" sz="2400" dirty="0" smtClean="0">
                <a:cs typeface="Andalus" pitchFamily="18" charset="-78"/>
              </a:rPr>
              <a:t>is a </a:t>
            </a:r>
            <a:r>
              <a:rPr lang="en-US" sz="2400" u="sng" dirty="0" smtClean="0">
                <a:cs typeface="Andalus" pitchFamily="18" charset="-78"/>
              </a:rPr>
              <a:t>vague</a:t>
            </a:r>
            <a:r>
              <a:rPr lang="en-US" sz="2400" dirty="0" smtClean="0">
                <a:cs typeface="Andalus" pitchFamily="18" charset="-78"/>
              </a:rPr>
              <a:t> feeling of dread or apprehension; it  is a response to external or internal stimuli that can have behavioral, emotional, cognitive, and physical  symptoms. </a:t>
            </a:r>
          </a:p>
          <a:p>
            <a:pPr algn="l" rtl="0"/>
            <a:endParaRPr lang="en-US" sz="2400" dirty="0" smtClean="0">
              <a:cs typeface="Andalus" pitchFamily="18" charset="-78"/>
            </a:endParaRPr>
          </a:p>
          <a:p>
            <a:pPr algn="l" rtl="0"/>
            <a:r>
              <a:rPr lang="en-US" sz="2400" dirty="0" smtClean="0">
                <a:cs typeface="Andalus" pitchFamily="18" charset="-78"/>
              </a:rPr>
              <a:t>Anxiety is distinguished from </a:t>
            </a:r>
            <a:r>
              <a:rPr lang="en-US" sz="2400" b="1" dirty="0" smtClean="0">
                <a:cs typeface="Andalus" pitchFamily="18" charset="-78"/>
              </a:rPr>
              <a:t>fear</a:t>
            </a:r>
            <a:r>
              <a:rPr lang="en-US" sz="2400" dirty="0" smtClean="0">
                <a:cs typeface="Andalus" pitchFamily="18" charset="-78"/>
              </a:rPr>
              <a:t>, which is feeling   afraid or threatened by a </a:t>
            </a:r>
            <a:r>
              <a:rPr lang="en-US" sz="2400" b="1" dirty="0" smtClean="0">
                <a:cs typeface="Andalus" pitchFamily="18" charset="-78"/>
              </a:rPr>
              <a:t>clearly identifiable external  stimulus</a:t>
            </a:r>
            <a:r>
              <a:rPr lang="en-US" sz="2400" dirty="0" smtClean="0">
                <a:cs typeface="Andalus" pitchFamily="18" charset="-78"/>
              </a:rPr>
              <a:t> that </a:t>
            </a:r>
            <a:r>
              <a:rPr lang="en-US" sz="2400" b="1" dirty="0" smtClean="0">
                <a:cs typeface="Andalus" pitchFamily="18" charset="-78"/>
              </a:rPr>
              <a:t>represents danger to the person</a:t>
            </a:r>
            <a:r>
              <a:rPr lang="en-US" sz="2400" dirty="0" smtClean="0">
                <a:cs typeface="Andalus" pitchFamily="18" charset="-78"/>
              </a:rPr>
              <a:t>. </a:t>
            </a:r>
          </a:p>
          <a:p>
            <a:pPr algn="l" rtl="0"/>
            <a:endParaRPr lang="en-US" sz="2400" dirty="0" smtClean="0">
              <a:cs typeface="Andalus" pitchFamily="18" charset="-78"/>
            </a:endParaRPr>
          </a:p>
          <a:p>
            <a:pPr algn="l" rtl="0"/>
            <a:r>
              <a:rPr lang="en-US" sz="2400" dirty="0" smtClean="0">
                <a:cs typeface="Andalus" pitchFamily="18" charset="-78"/>
              </a:rPr>
              <a:t>Anxiety is seen as a result of long exposure to stress.</a:t>
            </a:r>
          </a:p>
          <a:p>
            <a:pPr algn="l" rtl="0"/>
            <a:endParaRPr lang="en-US" sz="2400" dirty="0" smtClean="0">
              <a:cs typeface="Andalus" pitchFamily="18" charset="-78"/>
            </a:endParaRP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C:\Users\osama\Desktop\6-Figure13-2-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Symptoms occur 3 months or more after the trauma, symptoms lasts 3 days up to 1 month.  The  onset  can  be  delayed  for months or even years.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2. Post Traumatic Stress Disorder (PTSD)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Combination of medications and psychotherapy is required to treat patients with PTSD.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PTSD Treatment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Promote desensitization through gradual exposure to event or situation similar  to the event.</a:t>
            </a:r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endParaRPr lang="en-US" dirty="0" smtClean="0"/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Teach relaxation techniques.</a:t>
            </a:r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endParaRPr lang="en-US" dirty="0" smtClean="0"/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Provide individual therapy to address loss of control issues.</a:t>
            </a:r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endParaRPr lang="en-US" dirty="0" smtClean="0"/>
          </a:p>
          <a:p>
            <a:pPr marL="457200" indent="-457200" algn="l" rtl="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Encourage use of support groups.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Interventions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 smtClean="0"/>
              <a:t>Does Anxiety have positive impacts??</a:t>
            </a:r>
          </a:p>
          <a:p>
            <a:pPr algn="l" rtl="0">
              <a:buNone/>
            </a:pPr>
            <a:endParaRPr lang="en-US" sz="2800" b="1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  Anxiety is unavoidable in life and can serve many positive functions such as  motivating the person to  take action to solve a problem or to resolve a crisis ( mild anxiety). 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dirty="0" err="1" smtClean="0"/>
              <a:t>Introducation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071872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sz="2400" dirty="0" smtClean="0"/>
              <a:t>Anxiety disorders are diagnosed when anxiety no longer functions  as a signal of danger or a motivation for needed change but becomes </a:t>
            </a:r>
            <a:r>
              <a:rPr lang="en-US" sz="2400" b="1" dirty="0" smtClean="0"/>
              <a:t>chronic</a:t>
            </a:r>
            <a:r>
              <a:rPr lang="en-US" sz="2400" dirty="0" smtClean="0"/>
              <a:t> and permeates major portions of the person’s  life, resulting in maladaptive behaviors and emotional disability.</a:t>
            </a:r>
          </a:p>
          <a:p>
            <a:pPr algn="l" rtl="0"/>
            <a:endParaRPr lang="en-US" sz="2400" b="1" dirty="0" smtClean="0"/>
          </a:p>
          <a:p>
            <a:pPr algn="l" rtl="0"/>
            <a:r>
              <a:rPr lang="en-US" sz="2400" b="1" dirty="0" smtClean="0"/>
              <a:t>Anxiety disorders: </a:t>
            </a:r>
            <a:r>
              <a:rPr lang="en-US" sz="2400" dirty="0" smtClean="0"/>
              <a:t>comprise a group of conditions that share a key feature of excessive anxiety with ensuing behavioral, emotional, cognitive, and physiological responses.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Patients with anxiety disorder experience significant distress over time, and the </a:t>
            </a:r>
            <a:r>
              <a:rPr lang="en-US" sz="2400" b="1" dirty="0" smtClean="0"/>
              <a:t>disorder  significantly impairs their daily routines, social lives, and occupational functioning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/>
            <a:r>
              <a:rPr lang="en-US" sz="2400" dirty="0" smtClean="0"/>
              <a:t>Clients suffering from anxiety disorders can demonstrate unusual behaviors </a:t>
            </a:r>
            <a:r>
              <a:rPr lang="en-US" sz="2400" b="1" dirty="0" smtClean="0"/>
              <a:t>such as panic without reason, unwarranted fear of  objects or life conditions,  or unexplainable or overwhelming worry.  </a:t>
            </a:r>
          </a:p>
          <a:p>
            <a:pPr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When does anxiety become a  disorder?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Anxiety disorders have the </a:t>
            </a:r>
            <a:r>
              <a:rPr lang="en-US" b="1" dirty="0" smtClean="0"/>
              <a:t>highest prevalence  rates of all mental disorders </a:t>
            </a:r>
            <a:r>
              <a:rPr lang="en-US" dirty="0" smtClean="0"/>
              <a:t>for both children and adults.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Nearly one in four adults is affected.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Anxiety disorders are more prevalent in women,  people younger than 45 years of age, people who are divorced or separated, and people of lower socioeconomic status.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Anxiety Disorder Prevalence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 fontScale="85000" lnSpcReduction="20000"/>
          </a:bodyPr>
          <a:lstStyle/>
          <a:p>
            <a:pPr marL="624078" indent="-514350" algn="l" rtl="0">
              <a:buNone/>
            </a:pPr>
            <a:r>
              <a:rPr lang="en-US" b="1" dirty="0" smtClean="0"/>
              <a:t>1) Biological</a:t>
            </a:r>
          </a:p>
          <a:p>
            <a:pPr marL="624078" indent="-514350" algn="l" rtl="0">
              <a:buNone/>
            </a:pPr>
            <a:endParaRPr lang="en-US" b="1" dirty="0" smtClean="0"/>
          </a:p>
          <a:p>
            <a:pPr marL="624078" indent="-514350" algn="l" rtl="0">
              <a:buAutoNum type="alphaLcParenR"/>
            </a:pPr>
            <a:r>
              <a:rPr lang="en-US" sz="2400" b="1" dirty="0" smtClean="0"/>
              <a:t>Genetic: </a:t>
            </a:r>
            <a:r>
              <a:rPr lang="en-US" sz="2400" dirty="0" smtClean="0"/>
              <a:t>Anxiety has inherited component.</a:t>
            </a:r>
          </a:p>
          <a:p>
            <a:pPr marL="624078" indent="-514350" algn="l" rtl="0">
              <a:buFont typeface="Wingdings 3"/>
              <a:buAutoNum type="alphaLcParenR"/>
            </a:pPr>
            <a:r>
              <a:rPr lang="en-US" sz="2400" b="1" dirty="0" smtClean="0"/>
              <a:t>Neurotransmitters: </a:t>
            </a:r>
            <a:r>
              <a:rPr lang="en-US" sz="2400" dirty="0" smtClean="0">
                <a:solidFill>
                  <a:srgbClr val="FF0000"/>
                </a:solidFill>
              </a:rPr>
              <a:t>Gamma-</a:t>
            </a:r>
            <a:r>
              <a:rPr lang="en-US" sz="2400" dirty="0" err="1" smtClean="0">
                <a:solidFill>
                  <a:srgbClr val="FF0000"/>
                </a:solidFill>
              </a:rPr>
              <a:t>aminobutyric</a:t>
            </a:r>
            <a:r>
              <a:rPr lang="en-US" sz="2400" dirty="0" smtClean="0">
                <a:solidFill>
                  <a:srgbClr val="FF0000"/>
                </a:solidFill>
              </a:rPr>
              <a:t>  acid  (GABA) dysfunctional (decreased</a:t>
            </a:r>
            <a:r>
              <a:rPr lang="en-US" sz="2400" dirty="0" smtClean="0"/>
              <a:t>); </a:t>
            </a:r>
            <a:r>
              <a:rPr lang="en-US" sz="2400" b="1" dirty="0" smtClean="0"/>
              <a:t>Increased noradrenalin and serotonin. </a:t>
            </a:r>
            <a:endParaRPr lang="ar-SA" sz="2400" b="1" dirty="0" smtClean="0"/>
          </a:p>
          <a:p>
            <a:pPr marL="624078" indent="-514350" algn="l" rtl="0">
              <a:buAutoNum type="alphaLcParenR"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2) psychodynamics: </a:t>
            </a:r>
            <a:r>
              <a:rPr lang="en-US" sz="2400" dirty="0" smtClean="0"/>
              <a:t>unconscious over use of defense mechanisms to deal with stress and stressors.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3200" b="1" dirty="0" smtClean="0"/>
              <a:t>3) Interpersonal</a:t>
            </a:r>
            <a:r>
              <a:rPr lang="en-US" sz="3200" dirty="0" smtClean="0"/>
              <a:t>: </a:t>
            </a:r>
            <a:r>
              <a:rPr lang="en-US" sz="2400" dirty="0" smtClean="0"/>
              <a:t>problems in interpersonal relationships.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4) Behavioral: </a:t>
            </a:r>
            <a:r>
              <a:rPr lang="en-US" sz="2400" dirty="0" smtClean="0"/>
              <a:t>as  being  learned  through  experiences.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Etiology/ causes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99567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Anxiety has both healthy and harmful aspects,  depending on </a:t>
            </a:r>
            <a:r>
              <a:rPr lang="en-US" sz="2400" b="1" dirty="0" smtClean="0"/>
              <a:t>its level</a:t>
            </a:r>
            <a:r>
              <a:rPr lang="en-US" sz="2400" dirty="0" smtClean="0"/>
              <a:t> and </a:t>
            </a:r>
            <a:r>
              <a:rPr lang="en-US" sz="2400" b="1" dirty="0" smtClean="0"/>
              <a:t>duration </a:t>
            </a:r>
            <a:r>
              <a:rPr lang="en-US" sz="2400" dirty="0" smtClean="0"/>
              <a:t>as well as  on how well the person </a:t>
            </a:r>
            <a:r>
              <a:rPr lang="en-US" sz="2400" b="1" dirty="0" smtClean="0"/>
              <a:t>copes with  it.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There are </a:t>
            </a:r>
            <a:r>
              <a:rPr lang="en-US" sz="2400" b="1" dirty="0" smtClean="0"/>
              <a:t>4 common anxiety levels, </a:t>
            </a:r>
            <a:r>
              <a:rPr lang="en-US" sz="2400" dirty="0" smtClean="0"/>
              <a:t>in each level there </a:t>
            </a:r>
            <a:r>
              <a:rPr lang="en-US" sz="2400" b="1" dirty="0" smtClean="0"/>
              <a:t>are common physiological and psychological responses. The 4 anxiety levels are: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Mild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Moderate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Severe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Panic</a:t>
            </a: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Levels of Anxiety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793</TotalTime>
  <Words>2525</Words>
  <Application>Microsoft Office PowerPoint</Application>
  <PresentationFormat>On-screen Show (4:3)</PresentationFormat>
  <Paragraphs>318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Concourse</vt:lpstr>
      <vt:lpstr>8-Nursing Care of Patients with Anxiety Disorders, PTSD, and OCD</vt:lpstr>
      <vt:lpstr>Outline</vt:lpstr>
      <vt:lpstr>Learning Outcomes</vt:lpstr>
      <vt:lpstr>Introduction</vt:lpstr>
      <vt:lpstr>Introducation</vt:lpstr>
      <vt:lpstr>When does anxiety become a  disorder?</vt:lpstr>
      <vt:lpstr>Anxiety Disorder Prevalence </vt:lpstr>
      <vt:lpstr>Etiology/ causes</vt:lpstr>
      <vt:lpstr>Levels of Anxiety</vt:lpstr>
      <vt:lpstr>1. Mild Anxiety</vt:lpstr>
      <vt:lpstr>2. Moderate Anxiety</vt:lpstr>
      <vt:lpstr>3. Severe Anxiety</vt:lpstr>
      <vt:lpstr>4. Panic Anxiety</vt:lpstr>
      <vt:lpstr> Types of Anxiety Disorders</vt:lpstr>
      <vt:lpstr>1. Panic disorder</vt:lpstr>
      <vt:lpstr>1. Panic disorder</vt:lpstr>
      <vt:lpstr>2. phobia</vt:lpstr>
      <vt:lpstr>A. Social phobia</vt:lpstr>
      <vt:lpstr>B. Specific Phobia </vt:lpstr>
      <vt:lpstr>Unofficial types of specific phobia ( are not included in DSM-V) </vt:lpstr>
      <vt:lpstr>C. Agoraphobia</vt:lpstr>
      <vt:lpstr>3.General Anxiety Disorder (GAD)</vt:lpstr>
      <vt:lpstr>Treatment of Anxiety Disorders</vt:lpstr>
      <vt:lpstr>Psychiatric medications </vt:lpstr>
      <vt:lpstr>1) Anxiolytic drugs:  </vt:lpstr>
      <vt:lpstr>Mechanism of Action </vt:lpstr>
      <vt:lpstr>Common indications </vt:lpstr>
      <vt:lpstr>Side effects</vt:lpstr>
      <vt:lpstr>Administration </vt:lpstr>
      <vt:lpstr>Treatment of Anxiety Disorders</vt:lpstr>
      <vt:lpstr>Nursing care plan for patients with anxiety disorders</vt:lpstr>
      <vt:lpstr>Nursing care plan for patients with anxiety disorders</vt:lpstr>
      <vt:lpstr>Nursing care plan for patients with anxiety disorders</vt:lpstr>
      <vt:lpstr>Anxiety related disorders</vt:lpstr>
      <vt:lpstr>1. Obsessive Compulsive Disorder      (OCD)</vt:lpstr>
      <vt:lpstr>Slide 36</vt:lpstr>
      <vt:lpstr> OCD Treatment</vt:lpstr>
      <vt:lpstr> OCD Nursing Interventions</vt:lpstr>
      <vt:lpstr>2. Post Traumatic Stress Disorder (PTSD)</vt:lpstr>
      <vt:lpstr>Slide 40</vt:lpstr>
      <vt:lpstr>2. Post Traumatic Stress Disorder (PTSD)</vt:lpstr>
      <vt:lpstr>PTSD Treatment</vt:lpstr>
      <vt:lpstr>Nursing Interventions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15</cp:revision>
  <dcterms:created xsi:type="dcterms:W3CDTF">2006-08-16T00:00:00Z</dcterms:created>
  <dcterms:modified xsi:type="dcterms:W3CDTF">2022-11-02T19:11:17Z</dcterms:modified>
</cp:coreProperties>
</file>