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sldIdLst>
    <p:sldId id="296" r:id="rId2"/>
    <p:sldId id="257" r:id="rId3"/>
    <p:sldId id="258" r:id="rId4"/>
    <p:sldId id="259" r:id="rId5"/>
    <p:sldId id="260" r:id="rId6"/>
    <p:sldId id="261" r:id="rId7"/>
    <p:sldId id="294" r:id="rId8"/>
    <p:sldId id="272" r:id="rId9"/>
    <p:sldId id="262" r:id="rId10"/>
    <p:sldId id="264" r:id="rId11"/>
    <p:sldId id="269" r:id="rId12"/>
    <p:sldId id="265" r:id="rId13"/>
    <p:sldId id="266" r:id="rId14"/>
    <p:sldId id="295" r:id="rId15"/>
    <p:sldId id="267" r:id="rId16"/>
    <p:sldId id="268" r:id="rId17"/>
    <p:sldId id="271" r:id="rId18"/>
    <p:sldId id="273" r:id="rId19"/>
    <p:sldId id="274" r:id="rId20"/>
    <p:sldId id="275" r:id="rId21"/>
    <p:sldId id="276" r:id="rId22"/>
    <p:sldId id="278" r:id="rId23"/>
    <p:sldId id="280" r:id="rId24"/>
    <p:sldId id="277" r:id="rId25"/>
    <p:sldId id="279" r:id="rId26"/>
    <p:sldId id="281" r:id="rId27"/>
    <p:sldId id="282" r:id="rId28"/>
    <p:sldId id="284" r:id="rId29"/>
    <p:sldId id="283" r:id="rId30"/>
    <p:sldId id="286" r:id="rId31"/>
    <p:sldId id="288" r:id="rId32"/>
    <p:sldId id="289" r:id="rId33"/>
    <p:sldId id="293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CCAF38E-F0C4-4588-8A28-53BBF4267EF6}" type="datetimeFigureOut">
              <a:rPr lang="ar-SA" smtClean="0"/>
              <a:pPr/>
              <a:t>04/08/1444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6653823-6C2C-4C14-A392-AC994718977A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53823-6C2C-4C14-A392-AC994718977A}" type="slidenum">
              <a:rPr lang="ar-SA" smtClean="0"/>
              <a:pPr/>
              <a:t>8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733800"/>
            <a:ext cx="7500990" cy="609600"/>
          </a:xfrm>
        </p:spPr>
        <p:txBody>
          <a:bodyPr>
            <a:normAutofit fontScale="90000"/>
          </a:bodyPr>
          <a:lstStyle/>
          <a:p>
            <a:pPr algn="ctr" rtl="0">
              <a:defRPr/>
            </a:pPr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9-Nursing </a:t>
            </a:r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Care of Patients with </a:t>
            </a:r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Personality Disorders</a:t>
            </a:r>
            <a:endParaRPr sz="3200" smtClean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571500" y="714375"/>
            <a:ext cx="73152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tabLst>
                <a:tab pos="4065588" algn="l"/>
              </a:tabLst>
            </a:pPr>
            <a:r>
              <a:rPr lang="en-US" sz="2800" b="1" dirty="0" smtClean="0"/>
              <a:t>Al-</a:t>
            </a:r>
            <a:r>
              <a:rPr lang="en-US" sz="2800" b="1" dirty="0" err="1" smtClean="0"/>
              <a:t>Zaytoonah</a:t>
            </a:r>
            <a:r>
              <a:rPr lang="en-US" sz="2800" b="1" dirty="0" smtClean="0"/>
              <a:t> University </a:t>
            </a:r>
            <a:endParaRPr lang="en-US" sz="2800" dirty="0"/>
          </a:p>
          <a:p>
            <a:pPr>
              <a:tabLst>
                <a:tab pos="4065588" algn="l"/>
              </a:tabLst>
            </a:pPr>
            <a:endParaRPr lang="en-US" dirty="0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1676400"/>
            <a:ext cx="8001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tabLst>
                <a:tab pos="4149725" algn="l"/>
              </a:tabLst>
            </a:pP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Psychiatric and Mental Health Nursing</a:t>
            </a:r>
          </a:p>
          <a:p>
            <a:pPr algn="ctr">
              <a:tabLst>
                <a:tab pos="4149725" algn="l"/>
              </a:tabLst>
            </a:pP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( Theory )</a:t>
            </a:r>
          </a:p>
          <a:p>
            <a:pPr algn="ctr">
              <a:tabLst>
                <a:tab pos="4149725" algn="l"/>
              </a:tabLst>
            </a:pPr>
            <a:endParaRPr lang="en-US" alt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tabLst>
                <a:tab pos="4149725" algn="l"/>
              </a:tabLst>
            </a:pP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2" name="Subtitle 6"/>
          <p:cNvSpPr>
            <a:spLocks noGrp="1"/>
          </p:cNvSpPr>
          <p:nvPr>
            <p:ph type="subTitle" idx="1"/>
          </p:nvPr>
        </p:nvSpPr>
        <p:spPr>
          <a:xfrm>
            <a:off x="685800" y="4419600"/>
            <a:ext cx="7772400" cy="762000"/>
          </a:xfrm>
        </p:spPr>
        <p:txBody>
          <a:bodyPr>
            <a:normAutofit fontScale="92500" lnSpcReduction="20000"/>
          </a:bodyPr>
          <a:lstStyle/>
          <a:p>
            <a:pPr marR="0" algn="ctr" eaLnBrk="1" hangingPunct="1"/>
            <a:endParaRPr lang="en-US" b="1" dirty="0" smtClean="0">
              <a:solidFill>
                <a:schemeClr val="tx1"/>
              </a:solidFill>
            </a:endParaRPr>
          </a:p>
          <a:p>
            <a:pPr marR="0" algn="ctr"/>
            <a:r>
              <a:rPr lang="en-US" dirty="0" smtClean="0">
                <a:solidFill>
                  <a:schemeClr val="tx1"/>
                </a:solidFill>
              </a:rPr>
              <a:t>By Dr: Hasan Abualruz RN, MSN, PhD</a:t>
            </a:r>
            <a:endParaRPr lang="ar-SA" dirty="0" smtClean="0">
              <a:solidFill>
                <a:schemeClr val="tx1"/>
              </a:solidFill>
            </a:endParaRPr>
          </a:p>
          <a:p>
            <a:pPr marR="0" algn="ctr" eaLnBrk="1" hangingPunct="1"/>
            <a:endParaRPr lang="en-US" b="1" dirty="0" smtClean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152400"/>
            <a:ext cx="2209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991600" cy="4843272"/>
          </a:xfrm>
        </p:spPr>
        <p:txBody>
          <a:bodyPr>
            <a:normAutofit/>
          </a:bodyPr>
          <a:lstStyle/>
          <a:p>
            <a:pPr marL="624078" indent="-514350" algn="l" rtl="0">
              <a:buNone/>
            </a:pPr>
            <a:r>
              <a:rPr lang="en-US" sz="2400" dirty="0" smtClean="0"/>
              <a:t>* Although a personality disorder is a psychiatric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diagnosis, it is important to remember that it is not an 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illness with treatable symptoms in the way other mental 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disorders are.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endParaRPr lang="en-US" sz="2400" dirty="0" smtClean="0"/>
          </a:p>
          <a:p>
            <a:pPr marL="624078" indent="-514350" algn="l" rtl="0">
              <a:buNone/>
            </a:pPr>
            <a:r>
              <a:rPr lang="en-US" sz="2400" dirty="0" smtClean="0"/>
              <a:t>* No specific medication alters personality. Other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disorders drugs are used with patients according to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their symptoms. 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Barriers to Personality Disorders Treatments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67072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b="1" dirty="0" smtClean="0"/>
              <a:t>1) Biological: </a:t>
            </a:r>
            <a:r>
              <a:rPr lang="en-US" dirty="0" smtClean="0"/>
              <a:t>heredity and environmental influences.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b="1" dirty="0" smtClean="0"/>
              <a:t>2) Psychosocial: </a:t>
            </a:r>
            <a:r>
              <a:rPr lang="en-US" dirty="0" smtClean="0"/>
              <a:t>social  learning, culture, and</a:t>
            </a:r>
          </a:p>
          <a:p>
            <a:pPr algn="l" rtl="0">
              <a:buNone/>
            </a:pPr>
            <a:r>
              <a:rPr lang="en-US" dirty="0" smtClean="0"/>
              <a:t>  random life events unique to each person and influence him/her. </a:t>
            </a:r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Etiology/ Causes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81328"/>
            <a:ext cx="8915400" cy="5148072"/>
          </a:xfrm>
        </p:spPr>
        <p:txBody>
          <a:bodyPr>
            <a:normAutofit/>
          </a:bodyPr>
          <a:lstStyle/>
          <a:p>
            <a:pPr marL="609600" indent="-609600" algn="l" rtl="0">
              <a:spcBef>
                <a:spcPts val="0"/>
              </a:spcBef>
              <a:buNone/>
              <a:defRPr/>
            </a:pPr>
            <a:endParaRPr lang="en-US" sz="2400" dirty="0" smtClean="0"/>
          </a:p>
          <a:p>
            <a:pPr marL="609600" indent="-609600" algn="l" rtl="0">
              <a:spcBef>
                <a:spcPts val="0"/>
              </a:spcBef>
              <a:buNone/>
              <a:defRPr/>
            </a:pPr>
            <a:endParaRPr lang="en-US" sz="2400" dirty="0" smtClean="0"/>
          </a:p>
          <a:p>
            <a:pPr marL="609600" indent="-609600" algn="l" rtl="0">
              <a:spcBef>
                <a:spcPts val="0"/>
              </a:spcBef>
              <a:buNone/>
              <a:defRPr/>
            </a:pPr>
            <a:r>
              <a:rPr lang="en-US" sz="2400" dirty="0" smtClean="0"/>
              <a:t>1) Impaired  </a:t>
            </a:r>
            <a:r>
              <a:rPr lang="en-US" sz="2400" b="1" dirty="0" smtClean="0"/>
              <a:t>personality  functioning  </a:t>
            </a:r>
            <a:r>
              <a:rPr lang="en-US" sz="2400" dirty="0" smtClean="0"/>
              <a:t>(areas  of  identity,  </a:t>
            </a:r>
          </a:p>
          <a:p>
            <a:pPr marL="609600" indent="-609600" algn="l" rtl="0">
              <a:spcBef>
                <a:spcPts val="0"/>
              </a:spcBef>
              <a:buNone/>
              <a:defRPr/>
            </a:pPr>
            <a:r>
              <a:rPr lang="en-US" sz="2400" dirty="0" smtClean="0"/>
              <a:t>    self-direction, empathy, and intimacy).</a:t>
            </a:r>
          </a:p>
          <a:p>
            <a:pPr marL="609600" indent="-609600" algn="l" rtl="0">
              <a:spcBef>
                <a:spcPts val="0"/>
              </a:spcBef>
              <a:buNone/>
              <a:defRPr/>
            </a:pPr>
            <a:endParaRPr lang="en-US" sz="2400" dirty="0" smtClean="0"/>
          </a:p>
          <a:p>
            <a:pPr marL="609600" indent="-609600" algn="l" rtl="0">
              <a:spcBef>
                <a:spcPts val="0"/>
              </a:spcBef>
              <a:buNone/>
              <a:defRPr/>
            </a:pPr>
            <a:endParaRPr lang="en-US" sz="2400" dirty="0" smtClean="0"/>
          </a:p>
          <a:p>
            <a:pPr marL="609600" indent="-609600" algn="l" rtl="0">
              <a:spcBef>
                <a:spcPts val="0"/>
              </a:spcBef>
              <a:buNone/>
              <a:defRPr/>
            </a:pPr>
            <a:endParaRPr lang="en-US" sz="2400" dirty="0" smtClean="0"/>
          </a:p>
          <a:p>
            <a:pPr marL="609600" indent="-609600" algn="l" rtl="0">
              <a:spcBef>
                <a:spcPts val="0"/>
              </a:spcBef>
              <a:buAutoNum type="arabicParenR"/>
              <a:defRPr/>
            </a:pPr>
            <a:endParaRPr lang="en-US" sz="2400" dirty="0" smtClean="0"/>
          </a:p>
          <a:p>
            <a:pPr marL="609600" indent="-609600" algn="l" rtl="0">
              <a:spcBef>
                <a:spcPts val="0"/>
              </a:spcBef>
              <a:buNone/>
              <a:defRPr/>
            </a:pPr>
            <a:r>
              <a:rPr lang="en-US" sz="2400" dirty="0" smtClean="0"/>
              <a:t>2) </a:t>
            </a:r>
            <a:r>
              <a:rPr lang="en-US" sz="2400" b="1" dirty="0" smtClean="0"/>
              <a:t>Pathological  personality  factors  </a:t>
            </a:r>
            <a:r>
              <a:rPr lang="en-US" sz="2400" dirty="0" smtClean="0"/>
              <a:t>(negative  affectivity,  </a:t>
            </a:r>
          </a:p>
          <a:p>
            <a:pPr marL="609600" indent="-609600" algn="l" rtl="0">
              <a:spcBef>
                <a:spcPts val="0"/>
              </a:spcBef>
              <a:buNone/>
              <a:defRPr/>
            </a:pPr>
            <a:r>
              <a:rPr lang="en-US" sz="2400" dirty="0" smtClean="0"/>
              <a:t>    detachment, antagonism, </a:t>
            </a:r>
            <a:r>
              <a:rPr lang="en-US" sz="2400" dirty="0" err="1" smtClean="0"/>
              <a:t>disinhibition</a:t>
            </a:r>
            <a:r>
              <a:rPr lang="en-US" sz="2400" dirty="0" smtClean="0"/>
              <a:t>, and </a:t>
            </a:r>
          </a:p>
          <a:p>
            <a:pPr marL="609600" indent="-609600" algn="l" rtl="0">
              <a:spcBef>
                <a:spcPts val="0"/>
              </a:spcBef>
              <a:buNone/>
              <a:defRPr/>
            </a:pPr>
            <a:r>
              <a:rPr lang="en-US" sz="2400" dirty="0" smtClean="0"/>
              <a:t>    </a:t>
            </a:r>
            <a:r>
              <a:rPr lang="en-US" sz="2400" dirty="0" err="1" smtClean="0"/>
              <a:t>psychoticism</a:t>
            </a:r>
            <a:r>
              <a:rPr lang="en-US" sz="2400" dirty="0" smtClean="0"/>
              <a:t>)</a:t>
            </a:r>
          </a:p>
          <a:p>
            <a:pPr marL="609600" indent="-609600" algn="l" rtl="0">
              <a:spcBef>
                <a:spcPts val="0"/>
              </a:spcBef>
              <a:buNone/>
              <a:defRPr/>
            </a:pPr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0"/>
            <a:r>
              <a:rPr lang="en-US" dirty="0" smtClean="0"/>
              <a:t>DSMV Criteria to Diagnose Patients with Personality Disorders.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 fontScale="70000" lnSpcReduction="20000"/>
          </a:bodyPr>
          <a:lstStyle/>
          <a:p>
            <a:pPr algn="ctr" rtl="0">
              <a:buNone/>
            </a:pPr>
            <a:r>
              <a:rPr lang="en-US" sz="3200" b="1" dirty="0" smtClean="0"/>
              <a:t>* Cluster A: odd or eccentric behaviors</a:t>
            </a:r>
          </a:p>
          <a:p>
            <a:pPr marL="624078" indent="-514350" algn="ctr" rtl="0">
              <a:buNone/>
            </a:pPr>
            <a:endParaRPr lang="en-US" sz="2200" dirty="0" smtClean="0"/>
          </a:p>
          <a:p>
            <a:pPr marL="624078" indent="-514350" algn="ctr" rtl="0">
              <a:buNone/>
            </a:pPr>
            <a:r>
              <a:rPr lang="en-US" sz="2900" dirty="0" smtClean="0"/>
              <a:t> 1. Paranoid personality disorder</a:t>
            </a:r>
          </a:p>
          <a:p>
            <a:pPr algn="ctr" rtl="0">
              <a:buNone/>
            </a:pPr>
            <a:r>
              <a:rPr lang="en-US" sz="2900" dirty="0" smtClean="0"/>
              <a:t>2. Schizoid personality disorder</a:t>
            </a:r>
          </a:p>
          <a:p>
            <a:pPr algn="ctr" rtl="0">
              <a:buNone/>
            </a:pPr>
            <a:r>
              <a:rPr lang="en-US" sz="2900" dirty="0" smtClean="0"/>
              <a:t>     3. </a:t>
            </a:r>
            <a:r>
              <a:rPr lang="en-US" sz="2900" dirty="0" err="1" smtClean="0"/>
              <a:t>Schizotypal</a:t>
            </a:r>
            <a:r>
              <a:rPr lang="en-US" sz="2900" dirty="0" smtClean="0"/>
              <a:t> personality disorder</a:t>
            </a:r>
          </a:p>
          <a:p>
            <a:pPr algn="ctr" rtl="0">
              <a:buNone/>
            </a:pPr>
            <a:endParaRPr lang="en-US" sz="2200" dirty="0" smtClean="0"/>
          </a:p>
          <a:p>
            <a:pPr algn="ctr" rtl="0">
              <a:buNone/>
            </a:pPr>
            <a:r>
              <a:rPr lang="en-US" sz="3200" b="1" dirty="0" smtClean="0"/>
              <a:t>* Cluster B:erratic or dramatic behaviors</a:t>
            </a:r>
          </a:p>
          <a:p>
            <a:pPr algn="ctr" rtl="0">
              <a:buNone/>
            </a:pPr>
            <a:endParaRPr lang="en-US" sz="2900" b="1" dirty="0" smtClean="0"/>
          </a:p>
          <a:p>
            <a:pPr algn="ctr" rtl="0">
              <a:buNone/>
            </a:pPr>
            <a:r>
              <a:rPr lang="en-US" sz="2900" dirty="0" smtClean="0">
                <a:solidFill>
                  <a:srgbClr val="FF0000"/>
                </a:solidFill>
              </a:rPr>
              <a:t>1. Antisocial personality disorder</a:t>
            </a:r>
          </a:p>
          <a:p>
            <a:pPr algn="ctr" rtl="0">
              <a:buNone/>
            </a:pPr>
            <a:r>
              <a:rPr lang="en-US" sz="2900" dirty="0" smtClean="0">
                <a:solidFill>
                  <a:srgbClr val="FF0000"/>
                </a:solidFill>
              </a:rPr>
              <a:t> 2. Borderline personality disorder</a:t>
            </a:r>
          </a:p>
          <a:p>
            <a:pPr algn="ctr" rtl="0">
              <a:buNone/>
            </a:pPr>
            <a:r>
              <a:rPr lang="en-US" sz="2900" dirty="0" smtClean="0"/>
              <a:t>3. Histrionic personality disorder</a:t>
            </a:r>
          </a:p>
          <a:p>
            <a:pPr marL="566928" indent="-457200" algn="ctr" rtl="0">
              <a:buNone/>
            </a:pPr>
            <a:r>
              <a:rPr lang="en-US" sz="2900" dirty="0" smtClean="0"/>
              <a:t>   4. Narcissistic personality disorder</a:t>
            </a:r>
          </a:p>
          <a:p>
            <a:pPr marL="566928" indent="-457200" algn="ctr" rtl="0">
              <a:buAutoNum type="arabicPeriod" startAt="4"/>
            </a:pPr>
            <a:endParaRPr lang="en-US" sz="3200" b="1" dirty="0" smtClean="0"/>
          </a:p>
          <a:p>
            <a:pPr algn="ctr" rtl="0">
              <a:buNone/>
            </a:pPr>
            <a:r>
              <a:rPr lang="en-US" sz="3200" b="1" dirty="0" smtClean="0"/>
              <a:t>* Cluster C: anxious or fearful behaviors</a:t>
            </a:r>
          </a:p>
          <a:p>
            <a:pPr algn="ctr" rtl="0">
              <a:buNone/>
            </a:pPr>
            <a:endParaRPr lang="en-US" sz="2900" b="1" dirty="0" smtClean="0"/>
          </a:p>
          <a:p>
            <a:pPr algn="ctr" rtl="0">
              <a:buNone/>
            </a:pPr>
            <a:r>
              <a:rPr lang="en-US" sz="2900" dirty="0" smtClean="0"/>
              <a:t>  1. Avoidant personality disorder</a:t>
            </a:r>
          </a:p>
          <a:p>
            <a:pPr algn="ctr" rtl="0">
              <a:buNone/>
            </a:pPr>
            <a:r>
              <a:rPr lang="en-US" sz="2900" dirty="0" smtClean="0"/>
              <a:t>     2. Dependent personality disorder</a:t>
            </a:r>
          </a:p>
          <a:p>
            <a:pPr algn="ctr" rtl="0">
              <a:buNone/>
            </a:pPr>
            <a:r>
              <a:rPr lang="en-US" sz="2900" dirty="0" smtClean="0"/>
              <a:t>    3. Obsessive personality disorder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algn="ctr"/>
            <a:r>
              <a:rPr lang="en-US" dirty="0" smtClean="0"/>
              <a:t>Types of Personality Disorders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Most of patients with personality disorders don’t need admission or hospitalization. 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Only patients with </a:t>
            </a:r>
            <a:r>
              <a:rPr lang="en-US" b="1" dirty="0" smtClean="0"/>
              <a:t>Antisocial and Borderline </a:t>
            </a:r>
            <a:r>
              <a:rPr lang="en-US" dirty="0" smtClean="0"/>
              <a:t>personality disorders might need admission to acute psychiatric settings.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Types of Personality Disorders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148072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b="1" dirty="0" smtClean="0"/>
              <a:t>1. Paranoid Personality disorder</a:t>
            </a:r>
          </a:p>
          <a:p>
            <a:pPr algn="l" rtl="0">
              <a:buNone/>
            </a:pPr>
            <a:r>
              <a:rPr lang="en-US" sz="2400" b="1" dirty="0" smtClean="0"/>
              <a:t>* Is characterized by pervasive </a:t>
            </a:r>
            <a:r>
              <a:rPr lang="en-US" sz="2400" b="1" dirty="0" smtClean="0">
                <a:solidFill>
                  <a:srgbClr val="FF0000"/>
                </a:solidFill>
              </a:rPr>
              <a:t>mistrust</a:t>
            </a:r>
            <a:r>
              <a:rPr lang="en-US" sz="2400" b="1" dirty="0" smtClean="0"/>
              <a:t> and </a:t>
            </a:r>
            <a:r>
              <a:rPr lang="en-US" sz="2400" b="1" dirty="0" smtClean="0">
                <a:solidFill>
                  <a:srgbClr val="FF0000"/>
                </a:solidFill>
              </a:rPr>
              <a:t>suspiciousness</a:t>
            </a:r>
            <a:r>
              <a:rPr lang="en-US" sz="2400" b="1" dirty="0" smtClean="0"/>
              <a:t>  of others.</a:t>
            </a:r>
          </a:p>
          <a:p>
            <a:pPr algn="l" rtl="0">
              <a:buNone/>
            </a:pPr>
            <a:endParaRPr lang="en-US" sz="2400" b="1" dirty="0" smtClean="0"/>
          </a:p>
          <a:p>
            <a:pPr algn="l" rtl="0">
              <a:buNone/>
            </a:pPr>
            <a:r>
              <a:rPr lang="en-US" sz="2400" b="1" dirty="0" smtClean="0"/>
              <a:t>* Nursing interventions include: </a:t>
            </a:r>
          </a:p>
          <a:p>
            <a:pPr algn="l" rtl="0">
              <a:buFontTx/>
              <a:buChar char="-"/>
            </a:pPr>
            <a:r>
              <a:rPr lang="en-US" sz="2400" dirty="0" smtClean="0"/>
              <a:t>Nurse must approach these clients in formal, businesslike manner.</a:t>
            </a:r>
          </a:p>
          <a:p>
            <a:pPr algn="l" rtl="0">
              <a:buFontTx/>
              <a:buChar char="-"/>
            </a:pPr>
            <a:r>
              <a:rPr lang="en-US" sz="2400" dirty="0" smtClean="0"/>
              <a:t> It is important to involve them in formulating their care  plan.</a:t>
            </a:r>
          </a:p>
          <a:p>
            <a:pPr algn="l" rtl="0">
              <a:buFontTx/>
              <a:buChar char="-"/>
            </a:pPr>
            <a:r>
              <a:rPr lang="en-US" sz="2400" dirty="0" smtClean="0"/>
              <a:t>One of the most effective interventions is helping clients  validate ideas before taking action. </a:t>
            </a:r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0"/>
            <a:r>
              <a:rPr lang="en-US" sz="3200" dirty="0" smtClean="0"/>
              <a:t>* Cluster A: odd or eccentric behaviors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914400"/>
            <a:ext cx="8686800" cy="548640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800" b="1" dirty="0" smtClean="0"/>
              <a:t>2. Schizoid personality disorder</a:t>
            </a:r>
          </a:p>
          <a:p>
            <a:pPr algn="l" rtl="0">
              <a:buNone/>
            </a:pPr>
            <a:endParaRPr lang="en-US" sz="2800" b="1" dirty="0" smtClean="0"/>
          </a:p>
          <a:p>
            <a:pPr algn="l" rtl="0">
              <a:buNone/>
            </a:pPr>
            <a:r>
              <a:rPr lang="en-US" sz="2400" b="1" dirty="0" smtClean="0"/>
              <a:t>* Is characterized by a pervasive pattern of </a:t>
            </a:r>
            <a:r>
              <a:rPr lang="en-US" sz="2400" b="1" dirty="0" smtClean="0">
                <a:solidFill>
                  <a:srgbClr val="FF0000"/>
                </a:solidFill>
              </a:rPr>
              <a:t>detachment from social relationships </a:t>
            </a:r>
            <a:r>
              <a:rPr lang="en-US" sz="2400" b="1" dirty="0" smtClean="0"/>
              <a:t>and a </a:t>
            </a:r>
            <a:r>
              <a:rPr lang="en-US" sz="2400" b="1" dirty="0" smtClean="0">
                <a:solidFill>
                  <a:srgbClr val="FF0000"/>
                </a:solidFill>
              </a:rPr>
              <a:t>restricted range of emotional expression</a:t>
            </a:r>
            <a:r>
              <a:rPr lang="en-US" sz="2400" b="1" dirty="0" smtClean="0"/>
              <a:t> in interpersonal settings.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*Clients may be lack future goals or direction. They see no need for planning and have no aspirations.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b="1" dirty="0" smtClean="0"/>
              <a:t>* Nursing interventions include: </a:t>
            </a:r>
          </a:p>
          <a:p>
            <a:pPr algn="l" rtl="0">
              <a:buNone/>
            </a:pPr>
            <a:r>
              <a:rPr lang="en-US" sz="2400" b="1" dirty="0" smtClean="0"/>
              <a:t>- </a:t>
            </a:r>
            <a:r>
              <a:rPr lang="en-US" sz="2400" dirty="0" smtClean="0"/>
              <a:t>Nursing interventions shall be directed toward         integrating patients in the community. </a:t>
            </a:r>
          </a:p>
          <a:p>
            <a:pPr algn="l" rtl="0"/>
            <a:endParaRPr lang="en-US" sz="20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 smtClean="0"/>
              <a:t>  Cluster A: odd or eccentric behaviors</a:t>
            </a:r>
            <a:r>
              <a:rPr lang="en-US" sz="4400" dirty="0" smtClean="0"/>
              <a:t/>
            </a:r>
            <a:br>
              <a:rPr lang="en-US" sz="4400" dirty="0" smtClean="0"/>
            </a:b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ctr" rtl="0"/>
            <a:r>
              <a:rPr lang="en-US" sz="3200" dirty="0" smtClean="0"/>
              <a:t>Cluster A: odd or eccentric behaviors</a:t>
            </a:r>
            <a:endParaRPr lang="ar-SA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4940491"/>
          </a:xfrm>
        </p:spPr>
        <p:txBody>
          <a:bodyPr>
            <a:normAutofit lnSpcReduction="10000"/>
          </a:bodyPr>
          <a:lstStyle/>
          <a:p>
            <a:pPr algn="l" rtl="0">
              <a:buNone/>
            </a:pPr>
            <a:r>
              <a:rPr lang="en-US" sz="2800" b="1" dirty="0" smtClean="0"/>
              <a:t>3. </a:t>
            </a:r>
            <a:r>
              <a:rPr lang="en-US" sz="2800" b="1" dirty="0" err="1" smtClean="0"/>
              <a:t>Schizotypal</a:t>
            </a:r>
            <a:r>
              <a:rPr lang="en-US" sz="2800" b="1" dirty="0" smtClean="0"/>
              <a:t> personality disorder</a:t>
            </a:r>
          </a:p>
          <a:p>
            <a:pPr algn="l" rtl="0">
              <a:buNone/>
            </a:pPr>
            <a:r>
              <a:rPr lang="en-US" sz="2000" dirty="0" smtClean="0"/>
              <a:t>* </a:t>
            </a:r>
            <a:r>
              <a:rPr lang="en-US" sz="2000" b="1" dirty="0" smtClean="0"/>
              <a:t>is characterized by a pervasive pattern of </a:t>
            </a:r>
            <a:r>
              <a:rPr lang="en-US" sz="2000" b="1" dirty="0" smtClean="0">
                <a:solidFill>
                  <a:srgbClr val="FF0000"/>
                </a:solidFill>
              </a:rPr>
              <a:t>social and interpersonal deficits </a:t>
            </a:r>
            <a:r>
              <a:rPr lang="en-US" sz="2000" b="1" dirty="0" smtClean="0"/>
              <a:t>marked by acute discomfort with and reduced capacity  for close relationships as well as </a:t>
            </a:r>
            <a:r>
              <a:rPr lang="en-US" sz="2000" b="1" dirty="0" smtClean="0">
                <a:solidFill>
                  <a:srgbClr val="FF0000"/>
                </a:solidFill>
              </a:rPr>
              <a:t>by cognitive or perceptual distortions and behavioral  eccentricities.</a:t>
            </a:r>
          </a:p>
          <a:p>
            <a:pPr algn="l" rtl="0">
              <a:buNone/>
            </a:pPr>
            <a:endParaRPr lang="en-US" sz="2000" b="1" dirty="0" smtClean="0"/>
          </a:p>
          <a:p>
            <a:pPr marL="365760" lvl="1" indent="-256032" algn="l" rtl="0">
              <a:spcBef>
                <a:spcPts val="400"/>
              </a:spcBef>
              <a:buSzPct val="68000"/>
              <a:buNone/>
            </a:pPr>
            <a:r>
              <a:rPr lang="fi-FI" sz="2000" dirty="0" smtClean="0"/>
              <a:t>* Appearance and behaviour restrict their lives ( hygien and clothes).</a:t>
            </a:r>
          </a:p>
          <a:p>
            <a:pPr marL="365760" lvl="1" indent="-256032" algn="l" rtl="0">
              <a:spcBef>
                <a:spcPts val="400"/>
              </a:spcBef>
              <a:buSzPct val="68000"/>
              <a:buNone/>
            </a:pPr>
            <a:endParaRPr lang="fi-FI" sz="2000" dirty="0" smtClean="0"/>
          </a:p>
          <a:p>
            <a:pPr marL="365760" lvl="1" indent="-256032" algn="l" rtl="0">
              <a:spcBef>
                <a:spcPts val="400"/>
              </a:spcBef>
              <a:buSzPct val="68000"/>
              <a:buNone/>
            </a:pPr>
            <a:r>
              <a:rPr 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* Ideas of reference, </a:t>
            </a:r>
            <a:r>
              <a:rPr lang="fi-FI" sz="2000" dirty="0" smtClean="0"/>
              <a:t>inappropriate affect, odd beliefs or magical thinking, illusions.</a:t>
            </a:r>
          </a:p>
          <a:p>
            <a:pPr marL="365760" lvl="1" indent="-256032" algn="l" rtl="0">
              <a:spcBef>
                <a:spcPts val="400"/>
              </a:spcBef>
              <a:buSzPct val="68000"/>
              <a:buNone/>
            </a:pPr>
            <a:endParaRPr lang="fi-FI" sz="2000" dirty="0" smtClean="0"/>
          </a:p>
          <a:p>
            <a:pPr algn="l" rtl="0">
              <a:buNone/>
            </a:pPr>
            <a:r>
              <a:rPr lang="en-US" sz="2400" b="1" dirty="0" smtClean="0"/>
              <a:t>* Nursing interventions include:</a:t>
            </a:r>
          </a:p>
          <a:p>
            <a:pPr algn="l" rtl="0">
              <a:buNone/>
            </a:pPr>
            <a:r>
              <a:rPr lang="en-US" sz="2400" b="1" dirty="0" smtClean="0"/>
              <a:t>- </a:t>
            </a:r>
            <a:r>
              <a:rPr lang="en-US" sz="2200" dirty="0" smtClean="0"/>
              <a:t>The focus of nursing care is the development of self-care and social skill and improved  functioning in the community.</a:t>
            </a:r>
            <a:endParaRPr lang="ar-S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62000"/>
            <a:ext cx="8686800" cy="5245291"/>
          </a:xfrm>
        </p:spPr>
        <p:txBody>
          <a:bodyPr>
            <a:normAutofit lnSpcReduction="10000"/>
          </a:bodyPr>
          <a:lstStyle/>
          <a:p>
            <a:pPr algn="l" rtl="0">
              <a:buNone/>
            </a:pPr>
            <a:r>
              <a:rPr lang="en-US" sz="2400" b="1" dirty="0" smtClean="0"/>
              <a:t>1. Antisocial personality disorder</a:t>
            </a:r>
          </a:p>
          <a:p>
            <a:pPr algn="l" rtl="0">
              <a:buNone/>
            </a:pPr>
            <a:endParaRPr lang="en-US" sz="2400" b="1" dirty="0" smtClean="0"/>
          </a:p>
          <a:p>
            <a:pPr algn="l" rtl="0">
              <a:buNone/>
            </a:pPr>
            <a:r>
              <a:rPr lang="en-US" sz="2400" b="1" dirty="0" smtClean="0"/>
              <a:t>* is characterized by a pervasive pattern of disregard for  and </a:t>
            </a:r>
            <a:r>
              <a:rPr lang="en-US" sz="2400" b="1" dirty="0" smtClean="0">
                <a:solidFill>
                  <a:srgbClr val="FF0000"/>
                </a:solidFill>
              </a:rPr>
              <a:t>violation of the rights </a:t>
            </a:r>
            <a:r>
              <a:rPr lang="en-US" sz="2400" b="1" dirty="0" smtClean="0"/>
              <a:t>of others and by the central</a:t>
            </a:r>
          </a:p>
          <a:p>
            <a:pPr algn="l" rtl="0">
              <a:buNone/>
            </a:pPr>
            <a:r>
              <a:rPr lang="en-US" sz="2400" b="1" dirty="0" smtClean="0"/>
              <a:t>  characteristics of </a:t>
            </a:r>
            <a:r>
              <a:rPr lang="en-US" sz="2400" b="1" dirty="0" smtClean="0">
                <a:solidFill>
                  <a:srgbClr val="FF0000"/>
                </a:solidFill>
              </a:rPr>
              <a:t>deceit and manipulation.</a:t>
            </a:r>
          </a:p>
          <a:p>
            <a:pPr algn="l" rtl="0">
              <a:buNone/>
            </a:pPr>
            <a:endParaRPr lang="en-US" sz="2400" b="1" dirty="0" smtClean="0"/>
          </a:p>
          <a:p>
            <a:pPr algn="l" rtl="0">
              <a:buNone/>
            </a:pPr>
            <a:r>
              <a:rPr lang="en-US" sz="2400" b="1" dirty="0" smtClean="0"/>
              <a:t>* </a:t>
            </a:r>
            <a:r>
              <a:rPr lang="en-US" sz="2400" dirty="0" smtClean="0"/>
              <a:t>In prison population, </a:t>
            </a:r>
            <a:r>
              <a:rPr lang="en-US" sz="2400" dirty="0" smtClean="0">
                <a:solidFill>
                  <a:srgbClr val="FF0000"/>
                </a:solidFill>
              </a:rPr>
              <a:t>about 75% </a:t>
            </a:r>
            <a:r>
              <a:rPr lang="en-US" sz="2400" dirty="0" smtClean="0"/>
              <a:t>are diagnosed with  antisocial personality disorder.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* Patients might need to be admitted for treatment.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* </a:t>
            </a:r>
            <a:r>
              <a:rPr lang="en-US" sz="2400" b="1" dirty="0" smtClean="0">
                <a:solidFill>
                  <a:srgbClr val="FF0000"/>
                </a:solidFill>
              </a:rPr>
              <a:t>Ineffective coping with stress </a:t>
            </a:r>
            <a:r>
              <a:rPr lang="en-US" sz="2400" dirty="0" smtClean="0">
                <a:solidFill>
                  <a:srgbClr val="FF0000"/>
                </a:solidFill>
              </a:rPr>
              <a:t>is an appropriate diagnosis </a:t>
            </a:r>
            <a:r>
              <a:rPr lang="en-US" sz="2400" dirty="0" smtClean="0"/>
              <a:t>for patients with antisocial personality disorder. 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endParaRPr lang="en-US" sz="2400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0"/>
            <a:r>
              <a:rPr lang="en-US" sz="3600" dirty="0" smtClean="0"/>
              <a:t>* Cluster B:erratic or dramatic behaviors</a:t>
            </a:r>
            <a:r>
              <a:rPr lang="en-US" sz="4400" dirty="0" smtClean="0"/>
              <a:t/>
            </a:r>
            <a:br>
              <a:rPr lang="en-US" sz="4400" dirty="0" smtClean="0"/>
            </a:b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579120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400" b="1" dirty="0" smtClean="0"/>
              <a:t>1. Antisocial personality disorder</a:t>
            </a:r>
          </a:p>
          <a:p>
            <a:pPr algn="l" rtl="0">
              <a:buNone/>
            </a:pPr>
            <a:endParaRPr lang="en-US" sz="2400" b="1" dirty="0" smtClean="0"/>
          </a:p>
          <a:p>
            <a:pPr algn="l" rtl="0">
              <a:buNone/>
            </a:pPr>
            <a:r>
              <a:rPr lang="en-US" sz="2400" b="1" dirty="0" smtClean="0"/>
              <a:t>* Nursing interventions include:</a:t>
            </a:r>
          </a:p>
          <a:p>
            <a:pPr algn="l" rtl="0">
              <a:buNone/>
            </a:pPr>
            <a:endParaRPr lang="en-US" sz="2400" b="1" dirty="0" smtClean="0"/>
          </a:p>
          <a:p>
            <a:pPr algn="l" rtl="0">
              <a:buNone/>
            </a:pPr>
            <a:r>
              <a:rPr lang="en-US" sz="2000" dirty="0" smtClean="0"/>
              <a:t>- Promoting responsible behavior</a:t>
            </a:r>
          </a:p>
          <a:p>
            <a:pPr algn="l" rtl="0">
              <a:buNone/>
            </a:pPr>
            <a:r>
              <a:rPr lang="en-US" sz="2000" b="1" dirty="0" smtClean="0"/>
              <a:t>- Limit setting: stop unacceptable behaviors</a:t>
            </a:r>
          </a:p>
          <a:p>
            <a:pPr algn="l" rtl="0">
              <a:buNone/>
            </a:pPr>
            <a:r>
              <a:rPr lang="en-US" sz="2000" b="1" dirty="0" smtClean="0"/>
              <a:t>- Confrontation</a:t>
            </a:r>
          </a:p>
          <a:p>
            <a:pPr algn="l" rtl="0">
              <a:buNone/>
            </a:pPr>
            <a:r>
              <a:rPr lang="en-US" sz="2000" dirty="0" smtClean="0"/>
              <a:t>- Teach patient problem solving technique</a:t>
            </a:r>
          </a:p>
          <a:p>
            <a:pPr algn="l" rtl="0">
              <a:buNone/>
            </a:pPr>
            <a:r>
              <a:rPr lang="en-US" sz="2000" dirty="0" smtClean="0"/>
              <a:t>- Decreased impulsivity</a:t>
            </a:r>
          </a:p>
          <a:p>
            <a:pPr algn="l" rtl="0">
              <a:buNone/>
            </a:pPr>
            <a:r>
              <a:rPr lang="en-US" sz="2000" dirty="0" smtClean="0"/>
              <a:t>- Expressing negative emotions such as anger or frustration</a:t>
            </a:r>
          </a:p>
          <a:p>
            <a:pPr algn="l" rtl="0">
              <a:buNone/>
            </a:pPr>
            <a:r>
              <a:rPr lang="en-US" sz="2000" dirty="0" smtClean="0"/>
              <a:t>- Taking a time-out from stressful situations</a:t>
            </a:r>
          </a:p>
          <a:p>
            <a:pPr algn="l" rtl="0">
              <a:buNone/>
            </a:pPr>
            <a:r>
              <a:rPr lang="en-US" sz="2000" dirty="0" smtClean="0"/>
              <a:t>- Enhancing role performance</a:t>
            </a:r>
          </a:p>
          <a:p>
            <a:pPr algn="l" rtl="0">
              <a:buNone/>
            </a:pPr>
            <a:r>
              <a:rPr lang="en-US" sz="2000" dirty="0" smtClean="0"/>
              <a:t>- Identifying barriers to role fulfillment</a:t>
            </a:r>
          </a:p>
          <a:p>
            <a:pPr algn="l" rtl="0">
              <a:buNone/>
            </a:pPr>
            <a:r>
              <a:rPr lang="en-US" sz="2000" dirty="0" smtClean="0"/>
              <a:t>- Decreasing or eliminating use of drugs and alcohol</a:t>
            </a:r>
          </a:p>
          <a:p>
            <a:pPr algn="l" rtl="0">
              <a:buFontTx/>
              <a:buChar char="-"/>
            </a:pPr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 smtClean="0"/>
              <a:t>Cluster B:erratic or dramatic behaviors</a:t>
            </a:r>
            <a:r>
              <a:rPr lang="en-US" sz="5400" dirty="0" smtClean="0"/>
              <a:t/>
            </a:r>
            <a:br>
              <a:rPr lang="en-US" sz="5400" dirty="0" smtClean="0"/>
            </a:b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US" dirty="0" smtClean="0"/>
              <a:t>Introduction</a:t>
            </a:r>
          </a:p>
          <a:p>
            <a:pPr algn="l" rtl="0"/>
            <a:r>
              <a:rPr lang="en-US" dirty="0" smtClean="0"/>
              <a:t>Personality disorders prevalence and related facts. </a:t>
            </a:r>
          </a:p>
          <a:p>
            <a:pPr algn="l" rtl="0"/>
            <a:r>
              <a:rPr lang="en-US" dirty="0" smtClean="0"/>
              <a:t>Barriers to personality disorders treatment.</a:t>
            </a:r>
          </a:p>
          <a:p>
            <a:pPr algn="l" rtl="0"/>
            <a:r>
              <a:rPr lang="en-US" dirty="0" smtClean="0"/>
              <a:t>Personality disorders etiology.</a:t>
            </a:r>
          </a:p>
          <a:p>
            <a:pPr algn="l" rtl="0"/>
            <a:r>
              <a:rPr lang="en-US" dirty="0" smtClean="0"/>
              <a:t>DSMV criteria for personality disorder diagnosis.</a:t>
            </a:r>
          </a:p>
          <a:p>
            <a:pPr algn="l" rtl="0"/>
            <a:r>
              <a:rPr lang="en-US" dirty="0" smtClean="0"/>
              <a:t>Types of personality disorders.</a:t>
            </a:r>
          </a:p>
          <a:p>
            <a:pPr algn="l" rtl="0"/>
            <a:r>
              <a:rPr lang="en-US" dirty="0" smtClean="0"/>
              <a:t>Treatment of the patients with personality disorders.</a:t>
            </a:r>
          </a:p>
          <a:p>
            <a:pPr algn="l" rtl="0"/>
            <a:r>
              <a:rPr lang="en-US" dirty="0" smtClean="0"/>
              <a:t>Nursing care plan for patients with personality disorders.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/>
            <a:r>
              <a:rPr lang="en-US" dirty="0" smtClean="0"/>
              <a:t>Outline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90600"/>
            <a:ext cx="8915400" cy="533400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600" b="1" dirty="0" smtClean="0"/>
              <a:t>2. Borderline Personality Disorder</a:t>
            </a:r>
          </a:p>
          <a:p>
            <a:pPr algn="l" rtl="0">
              <a:buNone/>
            </a:pPr>
            <a:endParaRPr lang="en-US" sz="2600" b="1" dirty="0" smtClean="0"/>
          </a:p>
          <a:p>
            <a:pPr algn="l" rtl="0">
              <a:buNone/>
            </a:pPr>
            <a:r>
              <a:rPr lang="en-US" sz="2000" b="1" dirty="0" smtClean="0"/>
              <a:t>* Is characterized by a pervasive pattern of </a:t>
            </a:r>
            <a:r>
              <a:rPr lang="en-US" sz="2000" b="1" dirty="0" smtClean="0">
                <a:solidFill>
                  <a:srgbClr val="FF0000"/>
                </a:solidFill>
              </a:rPr>
              <a:t>unstable</a:t>
            </a:r>
            <a:r>
              <a:rPr lang="en-US" sz="2000" b="1" dirty="0" smtClean="0"/>
              <a:t>  interpersonal relationships, </a:t>
            </a:r>
            <a:r>
              <a:rPr lang="en-US" sz="2000" b="1" dirty="0" smtClean="0">
                <a:solidFill>
                  <a:srgbClr val="FF0000"/>
                </a:solidFill>
              </a:rPr>
              <a:t>self-image, and affect  </a:t>
            </a:r>
            <a:r>
              <a:rPr lang="en-US" sz="2000" b="1" dirty="0" smtClean="0"/>
              <a:t>as well as marked </a:t>
            </a:r>
            <a:r>
              <a:rPr lang="en-US" sz="2000" b="1" dirty="0" smtClean="0">
                <a:solidFill>
                  <a:srgbClr val="FF0000"/>
                </a:solidFill>
              </a:rPr>
              <a:t>impulsivity.</a:t>
            </a:r>
          </a:p>
          <a:p>
            <a:pPr algn="l" rtl="0">
              <a:buNone/>
            </a:pPr>
            <a:endParaRPr lang="en-US" sz="2000" dirty="0" smtClean="0"/>
          </a:p>
          <a:p>
            <a:pPr algn="l" rtl="0">
              <a:buNone/>
            </a:pPr>
            <a:r>
              <a:rPr lang="en-US" sz="2000" dirty="0" smtClean="0"/>
              <a:t>* Between 8% and 10% of people with this diagnosis commit </a:t>
            </a:r>
            <a:r>
              <a:rPr lang="en-US" sz="2000" dirty="0" smtClean="0">
                <a:solidFill>
                  <a:srgbClr val="FF0000"/>
                </a:solidFill>
              </a:rPr>
              <a:t>suicide</a:t>
            </a:r>
            <a:r>
              <a:rPr lang="en-US" sz="2000" dirty="0" smtClean="0"/>
              <a:t>. Up  to  three-quarters  of  clients  with  BPD  engage  in deliberate  self-harm,  sometimes  called  </a:t>
            </a:r>
            <a:r>
              <a:rPr lang="en-US" sz="2000" b="1" dirty="0" err="1" smtClean="0">
                <a:solidFill>
                  <a:srgbClr val="FF0000"/>
                </a:solidFill>
              </a:rPr>
              <a:t>nonsuicidal</a:t>
            </a:r>
            <a:r>
              <a:rPr lang="en-US" sz="2000" b="1" dirty="0" smtClean="0">
                <a:solidFill>
                  <a:srgbClr val="FF0000"/>
                </a:solidFill>
              </a:rPr>
              <a:t>  self-injury ( form  of  self-punishment).</a:t>
            </a:r>
          </a:p>
          <a:p>
            <a:pPr algn="l" rtl="0">
              <a:buNone/>
            </a:pPr>
            <a:endParaRPr lang="en-US" sz="2000" dirty="0" smtClean="0"/>
          </a:p>
          <a:p>
            <a:pPr algn="l" rtl="0">
              <a:buNone/>
            </a:pPr>
            <a:r>
              <a:rPr lang="en-US" sz="2000" dirty="0" smtClean="0"/>
              <a:t>*  Patients might need to be admitted for treatment.</a:t>
            </a:r>
          </a:p>
          <a:p>
            <a:pPr algn="l" rtl="0">
              <a:buNone/>
            </a:pPr>
            <a:endParaRPr lang="en-US" sz="2000" dirty="0" smtClean="0"/>
          </a:p>
          <a:p>
            <a:pPr algn="l" rtl="0">
              <a:buNone/>
            </a:pPr>
            <a:r>
              <a:rPr lang="en-US" sz="2000" dirty="0" smtClean="0"/>
              <a:t>* </a:t>
            </a:r>
            <a:r>
              <a:rPr lang="en-US" sz="2000" b="1" dirty="0" smtClean="0"/>
              <a:t>Risk for self mutilation or suicide </a:t>
            </a:r>
            <a:r>
              <a:rPr lang="en-US" sz="2000" dirty="0" smtClean="0"/>
              <a:t>is an appropriate </a:t>
            </a:r>
            <a:r>
              <a:rPr lang="en-US" sz="2000" b="1" dirty="0" smtClean="0"/>
              <a:t>diagnosis</a:t>
            </a:r>
            <a:r>
              <a:rPr lang="en-US" sz="2000" dirty="0" smtClean="0"/>
              <a:t> for patients with borderline personality disorder. </a:t>
            </a:r>
          </a:p>
          <a:p>
            <a:pPr algn="l" rtl="0">
              <a:buNone/>
            </a:pPr>
            <a:endParaRPr lang="en-US" sz="20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/>
              <a:t>Cluster B:erratic or dramatic behaviors</a:t>
            </a:r>
            <a:endParaRPr lang="ar-S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81328"/>
            <a:ext cx="8763000" cy="5148072"/>
          </a:xfrm>
        </p:spPr>
        <p:txBody>
          <a:bodyPr>
            <a:noAutofit/>
          </a:bodyPr>
          <a:lstStyle/>
          <a:p>
            <a:pPr algn="l" rtl="0">
              <a:buNone/>
            </a:pPr>
            <a:r>
              <a:rPr lang="en-US" sz="2400" b="1" dirty="0" smtClean="0"/>
              <a:t>2. Borderline Personality Disorder</a:t>
            </a:r>
          </a:p>
          <a:p>
            <a:pPr algn="l" rtl="0">
              <a:buNone/>
            </a:pPr>
            <a:endParaRPr lang="en-US" sz="2000" dirty="0" smtClean="0"/>
          </a:p>
          <a:p>
            <a:pPr algn="l" rtl="0">
              <a:buNone/>
            </a:pPr>
            <a:r>
              <a:rPr lang="en-US" sz="2000" b="1" dirty="0" smtClean="0"/>
              <a:t>* Nursing intervention include: </a:t>
            </a:r>
          </a:p>
          <a:p>
            <a:pPr algn="l" rtl="0">
              <a:buNone/>
            </a:pPr>
            <a:r>
              <a:rPr lang="en-US" sz="2000" b="1" dirty="0" smtClean="0"/>
              <a:t>• </a:t>
            </a:r>
            <a:r>
              <a:rPr lang="en-US" sz="2000" dirty="0" smtClean="0"/>
              <a:t>Promoting client’s safety</a:t>
            </a:r>
          </a:p>
          <a:p>
            <a:pPr algn="l" rtl="0">
              <a:buNone/>
            </a:pPr>
            <a:r>
              <a:rPr lang="en-US" sz="2000" dirty="0" smtClean="0"/>
              <a:t>• Helping client to cope and control emotions</a:t>
            </a:r>
          </a:p>
          <a:p>
            <a:pPr algn="l" rtl="0">
              <a:buNone/>
            </a:pPr>
            <a:r>
              <a:rPr lang="en-US" sz="2000" dirty="0" smtClean="0"/>
              <a:t>• Cognitive restructuring techniques</a:t>
            </a:r>
          </a:p>
          <a:p>
            <a:pPr algn="l" rtl="0">
              <a:buNone/>
            </a:pPr>
            <a:r>
              <a:rPr lang="en-US" sz="2000" dirty="0" smtClean="0"/>
              <a:t>• Structuring time</a:t>
            </a:r>
          </a:p>
          <a:p>
            <a:pPr algn="l" rtl="0">
              <a:buNone/>
            </a:pPr>
            <a:r>
              <a:rPr lang="en-US" sz="2000" dirty="0" smtClean="0"/>
              <a:t>• Teaching social skills</a:t>
            </a:r>
          </a:p>
          <a:p>
            <a:pPr algn="l" rtl="0">
              <a:buNone/>
            </a:pPr>
            <a:r>
              <a:rPr lang="en-US" sz="2000" dirty="0" smtClean="0"/>
              <a:t>• Teaching effective communication skills</a:t>
            </a:r>
          </a:p>
          <a:p>
            <a:pPr algn="l" rtl="0">
              <a:buNone/>
            </a:pPr>
            <a:r>
              <a:rPr lang="en-US" sz="2000" dirty="0" smtClean="0"/>
              <a:t>• Entering therapeutic relationship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Cluster B:erratic or dramatic behaviors</a:t>
            </a:r>
            <a:endParaRPr lang="ar-SA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066800"/>
            <a:ext cx="8991600" cy="579120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800" b="1" dirty="0" smtClean="0"/>
              <a:t>3. Histrionic personality disorder</a:t>
            </a:r>
          </a:p>
          <a:p>
            <a:pPr algn="l" rtl="0">
              <a:buNone/>
            </a:pPr>
            <a:r>
              <a:rPr lang="en-US" sz="2000" b="1" dirty="0" smtClean="0"/>
              <a:t>* is characterized by a pervasive pattern of Excessive emotionality and attention seeking.</a:t>
            </a:r>
          </a:p>
          <a:p>
            <a:pPr algn="l" rtl="0">
              <a:buNone/>
            </a:pPr>
            <a:endParaRPr lang="en-US" sz="2000" dirty="0" smtClean="0"/>
          </a:p>
          <a:p>
            <a:pPr algn="l" rtl="0">
              <a:buNone/>
            </a:pPr>
            <a:r>
              <a:rPr lang="en-US" sz="2000" dirty="0" smtClean="0"/>
              <a:t>* Clients are emotionally expressive. They often exaggerate emotions inappropriately. </a:t>
            </a:r>
            <a:r>
              <a:rPr lang="en-US" sz="2000" b="1" dirty="0" smtClean="0"/>
              <a:t>For example</a:t>
            </a:r>
            <a:r>
              <a:rPr lang="en-US" sz="2000" dirty="0" smtClean="0"/>
              <a:t>: a client says, “He  is  the most  wonderful  doctor  she  has  seen  once  or  twice.</a:t>
            </a:r>
          </a:p>
          <a:p>
            <a:pPr algn="l" rtl="0">
              <a:buNone/>
            </a:pPr>
            <a:endParaRPr lang="en-US" sz="2000" dirty="0" smtClean="0"/>
          </a:p>
          <a:p>
            <a:pPr algn="l" rtl="0">
              <a:buNone/>
            </a:pPr>
            <a:r>
              <a:rPr lang="en-US" sz="2000" dirty="0" smtClean="0"/>
              <a:t>* Clients are uncomfortable when they are not the center of  attention.</a:t>
            </a:r>
          </a:p>
          <a:p>
            <a:pPr algn="l" rtl="0">
              <a:buNone/>
            </a:pPr>
            <a:endParaRPr lang="en-US" sz="2000" dirty="0" smtClean="0"/>
          </a:p>
          <a:p>
            <a:pPr algn="l" rtl="0">
              <a:buNone/>
            </a:pPr>
            <a:r>
              <a:rPr lang="en-US" sz="2000" b="1" dirty="0" smtClean="0"/>
              <a:t>* Nursing interventions: </a:t>
            </a:r>
          </a:p>
          <a:p>
            <a:pPr algn="l" rtl="0">
              <a:buNone/>
            </a:pPr>
            <a:r>
              <a:rPr lang="en-US" sz="2000" b="1" dirty="0" smtClean="0"/>
              <a:t>- </a:t>
            </a:r>
            <a:r>
              <a:rPr lang="en-US" sz="2000" dirty="0" smtClean="0"/>
              <a:t>The nurse gives clients feedback about their social interactions  with  others, It is important to explore personal strengths and assets and to give specific feedback about positive characteristics ( patients are sensitive to discuss self-esteem). </a:t>
            </a:r>
            <a:endParaRPr lang="ar-SA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Cluster B:erratic or dramatic behaviors</a:t>
            </a:r>
            <a:endParaRPr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5148072"/>
          </a:xfrm>
        </p:spPr>
        <p:txBody>
          <a:bodyPr>
            <a:normAutofit fontScale="92500" lnSpcReduction="20000"/>
          </a:bodyPr>
          <a:lstStyle/>
          <a:p>
            <a:pPr algn="l" rtl="0">
              <a:buNone/>
            </a:pPr>
            <a:r>
              <a:rPr lang="en-US" sz="2600" b="1" dirty="0" smtClean="0"/>
              <a:t>4. Narcissistic personality disorder</a:t>
            </a:r>
          </a:p>
          <a:p>
            <a:pPr algn="l" rtl="0">
              <a:buNone/>
            </a:pPr>
            <a:endParaRPr lang="en-US" sz="2800" dirty="0" smtClean="0"/>
          </a:p>
          <a:p>
            <a:pPr algn="l" rtl="0">
              <a:buNone/>
            </a:pPr>
            <a:r>
              <a:rPr lang="en-US" sz="2000" b="1" dirty="0" smtClean="0"/>
              <a:t>* is characterized by a pervasive pattern of grandiosity, need for admiration, and lack of empathy.</a:t>
            </a:r>
          </a:p>
          <a:p>
            <a:pPr algn="l" rtl="0">
              <a:buNone/>
            </a:pPr>
            <a:endParaRPr lang="en-US" sz="2000" dirty="0" smtClean="0"/>
          </a:p>
          <a:p>
            <a:pPr algn="l" rtl="0">
              <a:buNone/>
            </a:pPr>
            <a:r>
              <a:rPr lang="en-US" sz="2000" dirty="0" smtClean="0"/>
              <a:t>* They are often preoccupied with fantasies of unlimited  success, power, brilliance, beauty, or ideal  love.</a:t>
            </a:r>
          </a:p>
          <a:p>
            <a:pPr algn="l" rtl="0">
              <a:buNone/>
            </a:pPr>
            <a:endParaRPr lang="en-US" sz="2000" dirty="0" smtClean="0"/>
          </a:p>
          <a:p>
            <a:pPr algn="l" rtl="0">
              <a:buNone/>
            </a:pPr>
            <a:r>
              <a:rPr lang="en-US" sz="2000" dirty="0" smtClean="0"/>
              <a:t>* Underlying self-esteem is almost vulnerable. These clients are hypersensitive to criticism.</a:t>
            </a:r>
          </a:p>
          <a:p>
            <a:pPr algn="l" rtl="0">
              <a:buNone/>
            </a:pPr>
            <a:endParaRPr lang="en-US" sz="2000" dirty="0" smtClean="0"/>
          </a:p>
          <a:p>
            <a:pPr algn="l" rtl="0">
              <a:buNone/>
            </a:pPr>
            <a:r>
              <a:rPr lang="en-US" sz="2000" b="1" dirty="0" smtClean="0"/>
              <a:t>* Nursing interventions include: </a:t>
            </a:r>
          </a:p>
          <a:p>
            <a:pPr algn="l" rtl="0">
              <a:buNone/>
            </a:pPr>
            <a:r>
              <a:rPr lang="en-US" sz="2000" dirty="0" smtClean="0"/>
              <a:t>- The nurse must use self-awareness skills to avoid the</a:t>
            </a:r>
          </a:p>
          <a:p>
            <a:pPr algn="l" rtl="0">
              <a:buNone/>
            </a:pPr>
            <a:r>
              <a:rPr lang="en-US" sz="2000" dirty="0" smtClean="0"/>
              <a:t>   anger and frustration that these clients’ behavior and attitude.</a:t>
            </a:r>
          </a:p>
          <a:p>
            <a:pPr algn="l" rtl="0">
              <a:buNone/>
            </a:pPr>
            <a:endParaRPr lang="en-US" sz="2000" dirty="0" smtClean="0"/>
          </a:p>
          <a:p>
            <a:pPr algn="l" rtl="0">
              <a:buNone/>
            </a:pPr>
            <a:r>
              <a:rPr lang="en-US" sz="2000" dirty="0" smtClean="0"/>
              <a:t>- The goal is to gain the cooperation of these clients with other  treatment  as indicated.</a:t>
            </a:r>
            <a:endParaRPr lang="ar-SA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Cluster B:erratic or dramatic behaviors</a:t>
            </a:r>
            <a:endParaRPr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071872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400" b="1" dirty="0" smtClean="0"/>
              <a:t>1. Avoidant personality disorder</a:t>
            </a:r>
          </a:p>
          <a:p>
            <a:pPr algn="l" rtl="0">
              <a:buNone/>
            </a:pPr>
            <a:endParaRPr lang="en-US" sz="2400" b="1" dirty="0" smtClean="0"/>
          </a:p>
          <a:p>
            <a:pPr algn="l" rtl="0">
              <a:buNone/>
            </a:pPr>
            <a:r>
              <a:rPr lang="en-US" sz="2400" b="1" dirty="0" smtClean="0"/>
              <a:t>* </a:t>
            </a:r>
            <a:r>
              <a:rPr lang="en-US" sz="2000" b="1" dirty="0" smtClean="0"/>
              <a:t>is characterized by a pervasive pattern of social  discomfort and  reticence, low self-esteem, and hypersensitivity to negative evaluation.</a:t>
            </a:r>
          </a:p>
          <a:p>
            <a:pPr algn="l" rtl="0">
              <a:buNone/>
            </a:pPr>
            <a:endParaRPr lang="en-US" sz="2000" dirty="0" smtClean="0"/>
          </a:p>
          <a:p>
            <a:pPr algn="l" rtl="0">
              <a:buNone/>
              <a:defRPr/>
            </a:pPr>
            <a:r>
              <a:rPr lang="en-US" sz="2000" dirty="0" smtClean="0"/>
              <a:t>* </a:t>
            </a:r>
            <a:r>
              <a:rPr lang="fi-FI" sz="2000" dirty="0" smtClean="0"/>
              <a:t>Fearful and shy, easily hurt by criticism, often depressed and anxious, overly sensitive to opinions of others – low self-esteem.</a:t>
            </a:r>
          </a:p>
          <a:p>
            <a:pPr algn="l" rtl="0">
              <a:buNone/>
              <a:defRPr/>
            </a:pPr>
            <a:endParaRPr lang="fi-FI" sz="2000" dirty="0" smtClean="0"/>
          </a:p>
          <a:p>
            <a:pPr algn="l" rtl="0">
              <a:buNone/>
              <a:defRPr/>
            </a:pPr>
            <a:r>
              <a:rPr lang="fi-FI" sz="2400" b="1" dirty="0" smtClean="0"/>
              <a:t>* Nursing interventions include: </a:t>
            </a:r>
          </a:p>
          <a:p>
            <a:pPr algn="l" rtl="0">
              <a:buFontTx/>
              <a:buChar char="-"/>
              <a:defRPr/>
            </a:pPr>
            <a:r>
              <a:rPr lang="en-US" sz="2000" dirty="0" smtClean="0"/>
              <a:t>These clients require much support and reassurance from the nurse.</a:t>
            </a:r>
          </a:p>
          <a:p>
            <a:pPr algn="l" rtl="0">
              <a:buFontTx/>
              <a:buChar char="-"/>
              <a:defRPr/>
            </a:pPr>
            <a:r>
              <a:rPr lang="fi-FI" sz="2000" dirty="0" smtClean="0"/>
              <a:t>Promoting self-esteem.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09600"/>
          </a:xfrm>
        </p:spPr>
        <p:txBody>
          <a:bodyPr>
            <a:normAutofit fontScale="90000"/>
          </a:bodyPr>
          <a:lstStyle/>
          <a:p>
            <a:pPr rtl="0"/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* Cluster C: anxious or fearful behaviors</a:t>
            </a:r>
            <a:br>
              <a:rPr lang="en-US" sz="3600" dirty="0" smtClean="0"/>
            </a:br>
            <a:r>
              <a:rPr lang="en-US" sz="4400" dirty="0" smtClean="0"/>
              <a:t/>
            </a:r>
            <a:br>
              <a:rPr lang="en-US" sz="4400" dirty="0" smtClean="0"/>
            </a:b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5148072"/>
          </a:xfrm>
        </p:spPr>
        <p:txBody>
          <a:bodyPr>
            <a:normAutofit lnSpcReduction="10000"/>
          </a:bodyPr>
          <a:lstStyle/>
          <a:p>
            <a:pPr algn="l" rtl="0">
              <a:buNone/>
            </a:pPr>
            <a:r>
              <a:rPr lang="en-US" sz="2400" b="1" dirty="0" smtClean="0"/>
              <a:t>2. Dependent Personality Disorder</a:t>
            </a:r>
          </a:p>
          <a:p>
            <a:pPr algn="l" rtl="0">
              <a:buNone/>
            </a:pPr>
            <a:r>
              <a:rPr lang="en-US" sz="2000" dirty="0" smtClean="0"/>
              <a:t>* </a:t>
            </a:r>
            <a:r>
              <a:rPr lang="en-US" sz="2000" b="1" dirty="0" smtClean="0"/>
              <a:t>Is characterized by a pervasive and excessive need  to be taken care of, which leads to submissive and clinging behavior and fears of separation.</a:t>
            </a:r>
          </a:p>
          <a:p>
            <a:pPr algn="l" rtl="0">
              <a:buNone/>
            </a:pPr>
            <a:r>
              <a:rPr lang="en-US" sz="2000" dirty="0" smtClean="0"/>
              <a:t>* Clients are frequently anxious and depressed.</a:t>
            </a:r>
          </a:p>
          <a:p>
            <a:pPr algn="l" rtl="0">
              <a:buNone/>
            </a:pPr>
            <a:r>
              <a:rPr lang="en-US" sz="2000" dirty="0" smtClean="0"/>
              <a:t>* They are excessively preoccupied with unrealistic fears of being left alone to care for themselves</a:t>
            </a:r>
            <a:r>
              <a:rPr lang="en-US" sz="2400" dirty="0" smtClean="0"/>
              <a:t>.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000" dirty="0" smtClean="0"/>
              <a:t>They have difficulty initiating projects or completing simple daily  tasks independently.</a:t>
            </a:r>
          </a:p>
          <a:p>
            <a:pPr algn="l" rtl="0">
              <a:buFont typeface="Arial" pitchFamily="34" charset="0"/>
              <a:buChar char="•"/>
            </a:pPr>
            <a:endParaRPr lang="en-US" sz="2000" dirty="0" smtClean="0"/>
          </a:p>
          <a:p>
            <a:pPr algn="l" rtl="0">
              <a:buNone/>
            </a:pPr>
            <a:r>
              <a:rPr lang="en-US" sz="2000" b="1" dirty="0" smtClean="0"/>
              <a:t>* Nursing interventions include: </a:t>
            </a:r>
          </a:p>
          <a:p>
            <a:pPr algn="l" rtl="0">
              <a:buFontTx/>
              <a:buChar char="-"/>
            </a:pPr>
            <a:r>
              <a:rPr lang="en-US" sz="2000" dirty="0" smtClean="0"/>
              <a:t>Help clients express feelings of grief and loss.</a:t>
            </a:r>
          </a:p>
          <a:p>
            <a:pPr algn="l" rtl="0">
              <a:buFontTx/>
              <a:buChar char="-"/>
            </a:pPr>
            <a:r>
              <a:rPr lang="en-US" sz="2000" dirty="0" smtClean="0"/>
              <a:t>Helping clients identify their strengths.</a:t>
            </a:r>
          </a:p>
          <a:p>
            <a:pPr algn="l" rtl="0">
              <a:buFontTx/>
              <a:buChar char="-"/>
            </a:pPr>
            <a:r>
              <a:rPr lang="en-US" sz="2000" dirty="0" smtClean="0"/>
              <a:t>Assistance in daily functioning.</a:t>
            </a:r>
          </a:p>
          <a:p>
            <a:pPr algn="l" rtl="0">
              <a:buFontTx/>
              <a:buChar char="-"/>
            </a:pPr>
            <a:r>
              <a:rPr lang="en-US" sz="2000" dirty="0" smtClean="0"/>
              <a:t>Teach  problem-solving  and  decision-making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* Cluster C: anxious or fearful behaviors</a:t>
            </a:r>
            <a:endParaRPr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8991600" cy="4919472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400" b="1" dirty="0" smtClean="0"/>
              <a:t>3. Obsessive Personality Disorder</a:t>
            </a:r>
          </a:p>
          <a:p>
            <a:pPr algn="l" rtl="0">
              <a:buNone/>
            </a:pPr>
            <a:r>
              <a:rPr lang="en-US" sz="2000" b="1" dirty="0" smtClean="0"/>
              <a:t>* Is characterized by a pervasive pattern of preoccupation with </a:t>
            </a:r>
            <a:r>
              <a:rPr lang="en-US" sz="2000" b="1" dirty="0" smtClean="0">
                <a:solidFill>
                  <a:srgbClr val="FF0000"/>
                </a:solidFill>
              </a:rPr>
              <a:t>perfectionism</a:t>
            </a:r>
            <a:r>
              <a:rPr lang="en-US" sz="2000" b="1" dirty="0" smtClean="0"/>
              <a:t>, mental and interpersonal control, and orderliness at the expense of flexibility, openness, and efficiency.</a:t>
            </a:r>
          </a:p>
          <a:p>
            <a:pPr algn="l" rtl="0">
              <a:buNone/>
            </a:pPr>
            <a:r>
              <a:rPr lang="en-US" sz="2000" dirty="0" smtClean="0"/>
              <a:t>* These people often seek treatment because they recognize that their life is pleasure less. </a:t>
            </a:r>
          </a:p>
          <a:p>
            <a:pPr algn="l" rtl="0">
              <a:buNone/>
            </a:pPr>
            <a:r>
              <a:rPr lang="en-US" sz="2000" dirty="0" smtClean="0"/>
              <a:t>* Formal and serious.</a:t>
            </a:r>
          </a:p>
          <a:p>
            <a:pPr algn="l" rtl="0">
              <a:buNone/>
            </a:pPr>
            <a:r>
              <a:rPr lang="en-US" sz="2000" dirty="0" smtClean="0"/>
              <a:t>* Clients are preoccupied with orderliness and try to maintain it in all areas of life.</a:t>
            </a:r>
          </a:p>
          <a:p>
            <a:pPr algn="l" rtl="0">
              <a:buNone/>
            </a:pPr>
            <a:r>
              <a:rPr lang="en-US" sz="2000" dirty="0" smtClean="0"/>
              <a:t>* They strive for perfection. Preoccupied with details, rules, lists, and  schedules. </a:t>
            </a:r>
          </a:p>
          <a:p>
            <a:pPr algn="l" rtl="0">
              <a:buNone/>
            </a:pPr>
            <a:r>
              <a:rPr lang="en-US" sz="2000" dirty="0" smtClean="0"/>
              <a:t>* Clients check and recheck the details of any project or activity.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000" dirty="0" smtClean="0"/>
              <a:t>They have problems with judgment and decision making. They      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000" dirty="0" smtClean="0"/>
              <a:t>            consider and reconsider alternatives.</a:t>
            </a:r>
            <a:endParaRPr lang="ar-SA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* Cluster C: anxious or fearful behaviors</a:t>
            </a:r>
            <a:endParaRPr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4525963"/>
          </a:xfrm>
        </p:spPr>
        <p:txBody>
          <a:bodyPr/>
          <a:lstStyle/>
          <a:p>
            <a:pPr algn="l" rtl="0">
              <a:buNone/>
            </a:pPr>
            <a:r>
              <a:rPr lang="en-US" sz="2000" b="1" dirty="0" smtClean="0"/>
              <a:t>3. Obsessive Compulsive Personality Disorder</a:t>
            </a:r>
          </a:p>
          <a:p>
            <a:pPr algn="l" rtl="0">
              <a:buNone/>
            </a:pPr>
            <a:endParaRPr lang="en-US" sz="2000" dirty="0" smtClean="0"/>
          </a:p>
          <a:p>
            <a:pPr algn="l" rtl="0">
              <a:buNone/>
            </a:pPr>
            <a:r>
              <a:rPr lang="en-US" sz="2000" b="1" dirty="0" smtClean="0"/>
              <a:t>* Nursing interventions include: </a:t>
            </a:r>
          </a:p>
          <a:p>
            <a:pPr algn="l" rtl="0">
              <a:buFontTx/>
              <a:buChar char="-"/>
            </a:pPr>
            <a:r>
              <a:rPr lang="en-US" sz="2000" dirty="0" smtClean="0"/>
              <a:t>Help clients view decision-making and completion of projects.</a:t>
            </a:r>
          </a:p>
          <a:p>
            <a:pPr algn="l" rtl="0">
              <a:buFontTx/>
              <a:buChar char="-"/>
            </a:pPr>
            <a:r>
              <a:rPr lang="en-US" sz="2000" dirty="0" smtClean="0"/>
              <a:t>Completing the project or making the decision by a specified  deadline. </a:t>
            </a:r>
          </a:p>
          <a:p>
            <a:pPr algn="l" rtl="0">
              <a:buFontTx/>
              <a:buChar char="-"/>
            </a:pPr>
            <a:r>
              <a:rPr lang="en-US" sz="2000" dirty="0" smtClean="0"/>
              <a:t>Encouraging clients to take risks.</a:t>
            </a:r>
            <a:endParaRPr lang="ar-SA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* Cluster C: anxious or fearful behaviors</a:t>
            </a:r>
            <a:endParaRPr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24078" indent="-514350" algn="l" rtl="0">
              <a:buNone/>
            </a:pPr>
            <a:r>
              <a:rPr lang="en-US" sz="2000" dirty="0" smtClean="0"/>
              <a:t>* People with personality disorders are often described as </a:t>
            </a:r>
          </a:p>
          <a:p>
            <a:pPr marL="624078" indent="-514350" algn="l" rtl="0">
              <a:buNone/>
            </a:pPr>
            <a:r>
              <a:rPr lang="en-US" sz="2000" dirty="0" smtClean="0"/>
              <a:t>  “treatment resistant”, But a combination of medications and </a:t>
            </a:r>
          </a:p>
          <a:p>
            <a:pPr marL="624078" indent="-514350" algn="l" rtl="0">
              <a:buNone/>
            </a:pPr>
            <a:r>
              <a:rPr lang="en-US" sz="2000" dirty="0" smtClean="0"/>
              <a:t>   Cognitive behavioral therapy might be beneficial. </a:t>
            </a:r>
          </a:p>
          <a:p>
            <a:pPr marL="624078" indent="-514350" algn="l" rtl="0">
              <a:buNone/>
            </a:pPr>
            <a:endParaRPr lang="en-US" sz="2000" dirty="0" smtClean="0"/>
          </a:p>
          <a:p>
            <a:pPr marL="624078" indent="-514350" algn="l" rtl="0">
              <a:buNone/>
            </a:pPr>
            <a:r>
              <a:rPr lang="en-US" sz="2000" b="1" dirty="0" smtClean="0"/>
              <a:t>1. Medications: </a:t>
            </a:r>
            <a:r>
              <a:rPr lang="en-US" sz="2000" dirty="0" smtClean="0"/>
              <a:t>there is no one selective subtype can be used to </a:t>
            </a:r>
          </a:p>
          <a:p>
            <a:pPr marL="624078" indent="-514350" algn="l" rtl="0">
              <a:buNone/>
            </a:pPr>
            <a:r>
              <a:rPr lang="en-US" sz="2000" dirty="0" smtClean="0"/>
              <a:t>   treat patients with personality disorders, but according to </a:t>
            </a:r>
          </a:p>
          <a:p>
            <a:pPr marL="624078" indent="-514350" algn="l" rtl="0">
              <a:buNone/>
            </a:pPr>
            <a:r>
              <a:rPr lang="en-US" sz="2000" dirty="0" smtClean="0"/>
              <a:t>   symptoms we can use </a:t>
            </a:r>
            <a:r>
              <a:rPr lang="en-US" sz="2000" b="1" dirty="0" smtClean="0"/>
              <a:t>antipsychotic, antidepressant, lithium, </a:t>
            </a:r>
          </a:p>
          <a:p>
            <a:pPr marL="624078" indent="-514350" algn="l" rtl="0">
              <a:buNone/>
            </a:pPr>
            <a:r>
              <a:rPr lang="en-US" sz="2000" b="1" dirty="0" smtClean="0"/>
              <a:t>   </a:t>
            </a:r>
            <a:r>
              <a:rPr lang="en-US" sz="2000" b="1" dirty="0" err="1" smtClean="0"/>
              <a:t>anxiolytic</a:t>
            </a:r>
            <a:r>
              <a:rPr lang="en-US" sz="2000" b="1" dirty="0" smtClean="0"/>
              <a:t>, and mood stabilizer. </a:t>
            </a:r>
          </a:p>
          <a:p>
            <a:pPr marL="624078" indent="-514350" algn="l" rtl="0">
              <a:buNone/>
            </a:pPr>
            <a:r>
              <a:rPr lang="en-US" sz="2000" b="1" dirty="0" smtClean="0"/>
              <a:t>2. Psychotherapy:</a:t>
            </a:r>
          </a:p>
          <a:p>
            <a:pPr marL="624078" indent="-514350" algn="l" rtl="0">
              <a:buFontTx/>
              <a:buChar char="-"/>
            </a:pPr>
            <a:r>
              <a:rPr lang="en-US" sz="2000" dirty="0" smtClean="0"/>
              <a:t>Group therapy</a:t>
            </a:r>
          </a:p>
          <a:p>
            <a:pPr marL="624078" indent="-514350" algn="l" rtl="0">
              <a:buFontTx/>
              <a:buChar char="-"/>
            </a:pPr>
            <a:r>
              <a:rPr lang="en-US" sz="2000" dirty="0" smtClean="0"/>
              <a:t>Individual therapy</a:t>
            </a:r>
          </a:p>
          <a:p>
            <a:pPr marL="624078" indent="-514350" algn="l" rtl="0">
              <a:buFontTx/>
              <a:buChar char="-"/>
            </a:pPr>
            <a:r>
              <a:rPr lang="en-US" sz="2000" dirty="0" smtClean="0"/>
              <a:t>Cognitive therapy</a:t>
            </a:r>
          </a:p>
          <a:p>
            <a:pPr marL="624078" indent="-514350" algn="l" rtl="0">
              <a:buFontTx/>
              <a:buChar char="-"/>
            </a:pPr>
            <a:r>
              <a:rPr lang="en-US" sz="2000" dirty="0" smtClean="0"/>
              <a:t>Behavioral therapy</a:t>
            </a:r>
            <a:endParaRPr lang="en-US" sz="2400" dirty="0" smtClean="0"/>
          </a:p>
          <a:p>
            <a:pPr marL="624078" indent="-514350" algn="l" rtl="0">
              <a:buNone/>
            </a:pPr>
            <a:endParaRPr lang="en-US" sz="2400" dirty="0" smtClean="0"/>
          </a:p>
          <a:p>
            <a:pPr marL="624078" indent="-514350" algn="l" rtl="0">
              <a:buNone/>
            </a:pPr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Personality Disorders Treatment Modalities </a:t>
            </a:r>
            <a:endParaRPr lang="ar-SA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8991600" cy="4525963"/>
          </a:xfrm>
        </p:spPr>
        <p:txBody>
          <a:bodyPr>
            <a:normAutofit lnSpcReduction="10000"/>
          </a:bodyPr>
          <a:lstStyle/>
          <a:p>
            <a:pPr marL="624078" indent="-514350" algn="l" rtl="0">
              <a:buAutoNum type="arabicPeriod"/>
            </a:pPr>
            <a:r>
              <a:rPr lang="en-US" sz="2400" b="1" dirty="0" smtClean="0"/>
              <a:t>Assessment:</a:t>
            </a:r>
          </a:p>
          <a:p>
            <a:pPr marL="624078" indent="-514350" algn="l" rtl="0">
              <a:buNone/>
            </a:pPr>
            <a:endParaRPr lang="en-US" sz="2400" b="1" dirty="0" smtClean="0"/>
          </a:p>
          <a:p>
            <a:pPr algn="l" rtl="0">
              <a:buFontTx/>
              <a:buChar char="-"/>
            </a:pPr>
            <a:r>
              <a:rPr lang="en-US" sz="2400" dirty="0" smtClean="0"/>
              <a:t>History</a:t>
            </a:r>
          </a:p>
          <a:p>
            <a:pPr algn="l" rtl="0">
              <a:buFontTx/>
              <a:buChar char="-"/>
            </a:pPr>
            <a:r>
              <a:rPr lang="en-US" sz="2400" dirty="0" smtClean="0"/>
              <a:t>General appearance: anxious or not??</a:t>
            </a:r>
          </a:p>
          <a:p>
            <a:pPr algn="l" rtl="0">
              <a:buFontTx/>
              <a:buChar char="-"/>
            </a:pPr>
            <a:r>
              <a:rPr lang="en-US" sz="2400" dirty="0" smtClean="0"/>
              <a:t>Mood and affect: anxious, worried, tens??</a:t>
            </a:r>
          </a:p>
          <a:p>
            <a:pPr algn="l" rtl="0">
              <a:buFontTx/>
              <a:buChar char="-"/>
            </a:pPr>
            <a:r>
              <a:rPr lang="en-US" sz="2400" dirty="0" smtClean="0"/>
              <a:t>Thought process and content: organized?</a:t>
            </a:r>
          </a:p>
          <a:p>
            <a:pPr algn="l" rtl="0">
              <a:buFontTx/>
              <a:buChar char="-"/>
            </a:pPr>
            <a:r>
              <a:rPr lang="en-US" sz="2400" dirty="0" smtClean="0"/>
              <a:t>Intellectual process: confused, oriented??</a:t>
            </a:r>
          </a:p>
          <a:p>
            <a:pPr algn="l" rtl="0">
              <a:buFontTx/>
              <a:buChar char="-"/>
            </a:pPr>
            <a:r>
              <a:rPr lang="en-US" sz="2400" dirty="0" smtClean="0"/>
              <a:t>Judgment and insight: good or bad ??</a:t>
            </a:r>
          </a:p>
          <a:p>
            <a:pPr algn="l" rtl="0">
              <a:buFontTx/>
              <a:buChar char="-"/>
            </a:pPr>
            <a:r>
              <a:rPr lang="en-US" sz="2400" dirty="0" smtClean="0"/>
              <a:t>Self concept??</a:t>
            </a:r>
          </a:p>
          <a:p>
            <a:pPr algn="l" rtl="0">
              <a:buFontTx/>
              <a:buChar char="-"/>
            </a:pPr>
            <a:r>
              <a:rPr lang="en-US" sz="2400" dirty="0" smtClean="0"/>
              <a:t>Roles and relationship??</a:t>
            </a:r>
          </a:p>
          <a:p>
            <a:pPr algn="l" rtl="0">
              <a:buFontTx/>
              <a:buChar char="-"/>
            </a:pPr>
            <a:r>
              <a:rPr lang="en-US" sz="2400" dirty="0" smtClean="0"/>
              <a:t>Self-care??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Nursing care plan for patients with personality disorders</a:t>
            </a:r>
            <a:endParaRPr lang="ar-SA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US" dirty="0" smtClean="0"/>
              <a:t>Define personality and personality disorders.</a:t>
            </a:r>
          </a:p>
          <a:p>
            <a:pPr algn="l" rtl="0"/>
            <a:r>
              <a:rPr lang="en-US" dirty="0" smtClean="0"/>
              <a:t>Acknowledge the prevalence of personality disorders among population.</a:t>
            </a:r>
          </a:p>
          <a:p>
            <a:pPr algn="l" rtl="0"/>
            <a:r>
              <a:rPr lang="en-US" dirty="0" smtClean="0"/>
              <a:t> Identify the common causes of personality disorder.</a:t>
            </a:r>
          </a:p>
          <a:p>
            <a:pPr algn="l" rtl="0"/>
            <a:r>
              <a:rPr lang="en-US" dirty="0" smtClean="0"/>
              <a:t>Discuss personality disorder treatment barriers. </a:t>
            </a:r>
          </a:p>
          <a:p>
            <a:pPr algn="l" rtl="0"/>
            <a:r>
              <a:rPr lang="en-US" dirty="0" smtClean="0"/>
              <a:t>Differentiate between the different types of personality disorders.</a:t>
            </a:r>
          </a:p>
          <a:p>
            <a:pPr algn="l" rtl="0"/>
            <a:r>
              <a:rPr lang="en-US" dirty="0" smtClean="0"/>
              <a:t>Discuss treatment modalities for personality disorders.</a:t>
            </a:r>
          </a:p>
          <a:p>
            <a:pPr algn="l" rtl="0"/>
            <a:r>
              <a:rPr lang="en-US" dirty="0" smtClean="0"/>
              <a:t>Apply nursing care plan for patients with personality disorders. </a:t>
            </a:r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/>
            <a:r>
              <a:rPr lang="en-US" dirty="0" smtClean="0"/>
              <a:t>Learning Outcomes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Nursing care plan for patients with personality disorders</a:t>
            </a:r>
            <a:endParaRPr lang="ar-SA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buNone/>
            </a:pPr>
            <a:endParaRPr lang="en-US" b="1" dirty="0" smtClean="0"/>
          </a:p>
          <a:p>
            <a:pPr algn="l" rtl="0">
              <a:buNone/>
            </a:pPr>
            <a:r>
              <a:rPr lang="en-US" b="1" dirty="0" smtClean="0"/>
              <a:t>2. Diagnosis: </a:t>
            </a:r>
            <a:r>
              <a:rPr lang="en-US" sz="2400" dirty="0" smtClean="0"/>
              <a:t>Select the appropriate diagnosis based on the personality disorder type, assessment, and symptoms. consider priority in writing diagnoses ( Safety)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b="1" dirty="0" smtClean="0"/>
              <a:t>Example:</a:t>
            </a:r>
          </a:p>
          <a:p>
            <a:pPr algn="l" rtl="0">
              <a:buNone/>
            </a:pPr>
            <a:r>
              <a:rPr lang="en-US" sz="2400" dirty="0" smtClean="0"/>
              <a:t>- Antisocial personality disorder: Ineffective coping with stress and stressors. </a:t>
            </a:r>
          </a:p>
          <a:p>
            <a:pPr algn="l" rtl="0">
              <a:buNone/>
            </a:pPr>
            <a:r>
              <a:rPr lang="en-US" sz="2400" dirty="0" smtClean="0"/>
              <a:t>- Borderline personality disorder: </a:t>
            </a:r>
            <a:r>
              <a:rPr lang="en-US" sz="2400" smtClean="0"/>
              <a:t>Risk for mutilation or Suicide. </a:t>
            </a:r>
            <a:endParaRPr lang="ar-SA" sz="24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763000" cy="4995672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400" b="1" dirty="0" smtClean="0"/>
              <a:t>3) Plan and interventions: </a:t>
            </a:r>
          </a:p>
          <a:p>
            <a:pPr algn="l" rtl="0">
              <a:buNone/>
            </a:pPr>
            <a:endParaRPr lang="en-US" sz="2400" b="1" dirty="0" smtClean="0"/>
          </a:p>
          <a:p>
            <a:pPr algn="l" rtl="0">
              <a:buNone/>
            </a:pPr>
            <a:r>
              <a:rPr lang="en-US" sz="2400" dirty="0" smtClean="0"/>
              <a:t>* The proposed nursing interventions had been discussed in previous slides according to the personality disorder type. </a:t>
            </a:r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Nursing care plan for patients with personality disorders</a:t>
            </a:r>
            <a:endParaRPr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Nursing care plan for patients with personality disorders</a:t>
            </a:r>
            <a:endParaRPr lang="ar-SA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b="1" dirty="0" smtClean="0"/>
              <a:t>4) Evaluation:</a:t>
            </a:r>
          </a:p>
          <a:p>
            <a:pPr algn="l" rtl="0">
              <a:buNone/>
            </a:pPr>
            <a:endParaRPr lang="en-US" b="1" dirty="0" smtClean="0"/>
          </a:p>
          <a:p>
            <a:pPr algn="l" rtl="0">
              <a:buNone/>
            </a:pPr>
            <a:r>
              <a:rPr lang="en-US" dirty="0" smtClean="0"/>
              <a:t>* Keep in mind when you evaluate or reassess patients with personality disorders, the improvement is very slow in comparisons with other psychiatric illness. 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* Safety shall be on the top of evaluated areas</a:t>
            </a:r>
            <a:r>
              <a:rPr lang="en-US" b="1" dirty="0" smtClean="0"/>
              <a:t>. </a:t>
            </a:r>
            <a:endParaRPr lang="ar-SA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0"/>
            <a:endParaRPr lang="en-US" dirty="0" smtClean="0"/>
          </a:p>
          <a:p>
            <a:pPr algn="ctr" rtl="0"/>
            <a:endParaRPr lang="en-US" dirty="0" smtClean="0"/>
          </a:p>
          <a:p>
            <a:pPr algn="ctr" rtl="0"/>
            <a:endParaRPr lang="en-US" sz="4800" dirty="0" smtClean="0"/>
          </a:p>
          <a:p>
            <a:pPr algn="ctr" rtl="0">
              <a:buNone/>
            </a:pPr>
            <a:r>
              <a:rPr lang="en-US" sz="4800" dirty="0" smtClean="0"/>
              <a:t>Thank You</a:t>
            </a:r>
            <a:endParaRPr lang="ar-SA" sz="4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991600" cy="5486400"/>
          </a:xfrm>
        </p:spPr>
        <p:txBody>
          <a:bodyPr>
            <a:normAutofit/>
          </a:bodyPr>
          <a:lstStyle/>
          <a:p>
            <a:pPr algn="l" rtl="0"/>
            <a:endParaRPr lang="en-US" sz="2800" b="1" dirty="0" smtClean="0">
              <a:cs typeface="Andalus" pitchFamily="18" charset="-78"/>
            </a:endParaRPr>
          </a:p>
          <a:p>
            <a:pPr algn="l" rtl="0">
              <a:buNone/>
            </a:pPr>
            <a:endParaRPr lang="en-US" sz="2800" b="1" dirty="0" smtClean="0">
              <a:cs typeface="Andalus" pitchFamily="18" charset="-78"/>
            </a:endParaRPr>
          </a:p>
          <a:p>
            <a:pPr algn="l" rtl="0"/>
            <a:r>
              <a:rPr lang="en-US" sz="2800" b="1" dirty="0" smtClean="0">
                <a:cs typeface="Andalus" pitchFamily="18" charset="-78"/>
              </a:rPr>
              <a:t>Personality: </a:t>
            </a:r>
            <a:r>
              <a:rPr lang="en-US" sz="2800" dirty="0" smtClean="0">
                <a:cs typeface="Andalus" pitchFamily="18" charset="-78"/>
              </a:rPr>
              <a:t>is an </a:t>
            </a:r>
            <a:r>
              <a:rPr lang="en-US" sz="2800" b="1" dirty="0" smtClean="0">
                <a:cs typeface="Andalus" pitchFamily="18" charset="-78"/>
              </a:rPr>
              <a:t>ingrained, enduring </a:t>
            </a:r>
            <a:r>
              <a:rPr lang="en-US" sz="2800" dirty="0" smtClean="0">
                <a:cs typeface="Andalus" pitchFamily="18" charset="-78"/>
              </a:rPr>
              <a:t>pattern of  </a:t>
            </a:r>
            <a:r>
              <a:rPr lang="en-US" sz="2800" b="1" dirty="0" smtClean="0">
                <a:cs typeface="Andalus" pitchFamily="18" charset="-78"/>
              </a:rPr>
              <a:t>behaving </a:t>
            </a:r>
            <a:r>
              <a:rPr lang="en-US" sz="2800" dirty="0" smtClean="0">
                <a:cs typeface="Andalus" pitchFamily="18" charset="-78"/>
              </a:rPr>
              <a:t>and relating to the </a:t>
            </a:r>
            <a:r>
              <a:rPr lang="en-US" sz="2800" b="1" dirty="0" smtClean="0">
                <a:cs typeface="Andalus" pitchFamily="18" charset="-78"/>
              </a:rPr>
              <a:t>self</a:t>
            </a:r>
            <a:r>
              <a:rPr lang="en-US" sz="2800" dirty="0" smtClean="0">
                <a:cs typeface="Andalus" pitchFamily="18" charset="-78"/>
              </a:rPr>
              <a:t>, </a:t>
            </a:r>
            <a:r>
              <a:rPr lang="en-US" sz="2800" b="1" dirty="0" smtClean="0">
                <a:cs typeface="Andalus" pitchFamily="18" charset="-78"/>
              </a:rPr>
              <a:t>others</a:t>
            </a:r>
            <a:r>
              <a:rPr lang="en-US" sz="2800" dirty="0" smtClean="0">
                <a:cs typeface="Andalus" pitchFamily="18" charset="-78"/>
              </a:rPr>
              <a:t>, and the </a:t>
            </a:r>
            <a:r>
              <a:rPr lang="en-US" sz="2800" b="1" dirty="0" smtClean="0">
                <a:cs typeface="Andalus" pitchFamily="18" charset="-78"/>
              </a:rPr>
              <a:t>environment; </a:t>
            </a:r>
            <a:r>
              <a:rPr lang="en-US" sz="2800" dirty="0" smtClean="0">
                <a:cs typeface="Andalus" pitchFamily="18" charset="-78"/>
              </a:rPr>
              <a:t>it includes </a:t>
            </a:r>
            <a:r>
              <a:rPr lang="en-US" sz="2800" b="1" dirty="0" smtClean="0">
                <a:cs typeface="Andalus" pitchFamily="18" charset="-78"/>
              </a:rPr>
              <a:t>perceptions, attitudes, and  emotions. </a:t>
            </a:r>
            <a:r>
              <a:rPr lang="en-US" sz="2800" dirty="0" smtClean="0">
                <a:cs typeface="Andalus" pitchFamily="18" charset="-78"/>
              </a:rPr>
              <a:t>Consistent across a broad range of situations  and </a:t>
            </a:r>
            <a:r>
              <a:rPr lang="en-US" sz="2800" b="1" dirty="0" smtClean="0">
                <a:solidFill>
                  <a:srgbClr val="FF0000"/>
                </a:solidFill>
                <a:cs typeface="Andalus" pitchFamily="18" charset="-78"/>
              </a:rPr>
              <a:t>do not change easily</a:t>
            </a:r>
            <a:r>
              <a:rPr lang="en-US" sz="2800" dirty="0" smtClean="0">
                <a:solidFill>
                  <a:srgbClr val="FF0000"/>
                </a:solidFill>
                <a:cs typeface="Andalus" pitchFamily="18" charset="-78"/>
              </a:rPr>
              <a:t>.</a:t>
            </a:r>
          </a:p>
          <a:p>
            <a:pPr algn="l" rtl="0">
              <a:buFontTx/>
              <a:buChar char="-"/>
            </a:pPr>
            <a:endParaRPr lang="en-US" sz="2000" dirty="0" smtClean="0">
              <a:cs typeface="Andalus" pitchFamily="18" charset="-78"/>
            </a:endParaRPr>
          </a:p>
          <a:p>
            <a:pPr algn="l" rtl="0"/>
            <a:endParaRPr lang="en-US" sz="2400" b="1" dirty="0" smtClean="0">
              <a:cs typeface="Andalus" pitchFamily="18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pPr algn="ctr"/>
            <a:r>
              <a:rPr lang="en-US" dirty="0" smtClean="0"/>
              <a:t>Introduction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6019800"/>
          </a:xfrm>
        </p:spPr>
        <p:txBody>
          <a:bodyPr>
            <a:normAutofit fontScale="92500" lnSpcReduction="20000"/>
          </a:bodyPr>
          <a:lstStyle/>
          <a:p>
            <a:pPr algn="l" rtl="0"/>
            <a:r>
              <a:rPr lang="en-US" sz="2800" b="1" dirty="0" smtClean="0">
                <a:cs typeface="Andalus" pitchFamily="18" charset="-78"/>
              </a:rPr>
              <a:t>Personality disorders</a:t>
            </a:r>
            <a:r>
              <a:rPr lang="en-US" sz="2800" dirty="0" smtClean="0">
                <a:cs typeface="Andalus" pitchFamily="18" charset="-78"/>
              </a:rPr>
              <a:t>: </a:t>
            </a:r>
          </a:p>
          <a:p>
            <a:pPr algn="l" rtl="0">
              <a:buFontTx/>
              <a:buChar char="-"/>
            </a:pPr>
            <a:r>
              <a:rPr lang="en-US" sz="2400" dirty="0" smtClean="0">
                <a:cs typeface="Andalus" pitchFamily="18" charset="-78"/>
              </a:rPr>
              <a:t>Impairment of personality </a:t>
            </a:r>
            <a:r>
              <a:rPr lang="en-US" sz="2400" b="1" dirty="0" smtClean="0">
                <a:cs typeface="Andalus" pitchFamily="18" charset="-78"/>
              </a:rPr>
              <a:t>functioning and personality traits that are maladaptive.</a:t>
            </a:r>
          </a:p>
          <a:p>
            <a:pPr algn="l" rtl="0">
              <a:buFontTx/>
              <a:buChar char="-"/>
            </a:pPr>
            <a:endParaRPr lang="en-US" sz="2400" b="1" dirty="0" smtClean="0">
              <a:cs typeface="Andalus" pitchFamily="18" charset="-78"/>
            </a:endParaRPr>
          </a:p>
          <a:p>
            <a:pPr algn="l" rtl="0">
              <a:buNone/>
            </a:pPr>
            <a:r>
              <a:rPr lang="en-US" sz="2400" dirty="0" smtClean="0"/>
              <a:t>* </a:t>
            </a:r>
            <a:r>
              <a:rPr lang="en-US" sz="2400" b="1" dirty="0" smtClean="0"/>
              <a:t>Maladaptive or dysfunctional personality traits include</a:t>
            </a:r>
            <a:r>
              <a:rPr lang="en-US" sz="2400" dirty="0" smtClean="0"/>
              <a:t>: </a:t>
            </a:r>
          </a:p>
          <a:p>
            <a:pPr algn="l" rtl="0">
              <a:buNone/>
            </a:pPr>
            <a:r>
              <a:rPr lang="en-US" sz="2400" dirty="0" smtClean="0"/>
              <a:t>• Anger and/or hostility</a:t>
            </a:r>
          </a:p>
          <a:p>
            <a:pPr algn="l" rtl="0">
              <a:buNone/>
            </a:pPr>
            <a:r>
              <a:rPr lang="en-US" sz="2400" dirty="0" smtClean="0"/>
              <a:t>• Irritable moods</a:t>
            </a:r>
          </a:p>
          <a:p>
            <a:pPr algn="l" rtl="0">
              <a:buNone/>
            </a:pPr>
            <a:r>
              <a:rPr lang="en-US" sz="2400" dirty="0" smtClean="0"/>
              <a:t>• Lack of guilt or remorse, emotionally cold and uncaring</a:t>
            </a:r>
          </a:p>
          <a:p>
            <a:pPr algn="l" rtl="0">
              <a:buNone/>
            </a:pPr>
            <a:r>
              <a:rPr lang="en-US" sz="2400" dirty="0" smtClean="0"/>
              <a:t>• Impulsivity, distractibility, poor judgment</a:t>
            </a:r>
          </a:p>
          <a:p>
            <a:pPr algn="l" rtl="0">
              <a:buNone/>
            </a:pPr>
            <a:r>
              <a:rPr lang="en-US" sz="2400" dirty="0" smtClean="0"/>
              <a:t>• Irresponsible, not accountable for own actions</a:t>
            </a:r>
          </a:p>
          <a:p>
            <a:pPr algn="l" rtl="0">
              <a:buNone/>
            </a:pPr>
            <a:r>
              <a:rPr lang="en-US" sz="2400" dirty="0" smtClean="0"/>
              <a:t>• Risk-taking</a:t>
            </a:r>
          </a:p>
          <a:p>
            <a:pPr algn="l" rtl="0">
              <a:buNone/>
            </a:pPr>
            <a:r>
              <a:rPr lang="en-US" sz="2400" dirty="0" smtClean="0"/>
              <a:t>• Mistrust</a:t>
            </a:r>
          </a:p>
          <a:p>
            <a:pPr algn="l" rtl="0">
              <a:buNone/>
            </a:pPr>
            <a:r>
              <a:rPr lang="en-US" sz="2400" dirty="0" smtClean="0"/>
              <a:t>• Dishonest, deceitful, or lying</a:t>
            </a:r>
          </a:p>
          <a:p>
            <a:pPr algn="l" rtl="0">
              <a:buNone/>
            </a:pPr>
            <a:r>
              <a:rPr lang="en-US" sz="2400" dirty="0" smtClean="0"/>
              <a:t>• Dependency, insecurity</a:t>
            </a:r>
          </a:p>
          <a:p>
            <a:pPr algn="l" rtl="0">
              <a:buNone/>
            </a:pPr>
            <a:r>
              <a:rPr lang="en-US" sz="2400" dirty="0" smtClean="0"/>
              <a:t>• Eccentric perceptions</a:t>
            </a:r>
          </a:p>
          <a:p>
            <a:pPr algn="l" rtl="0">
              <a:buNone/>
            </a:pPr>
            <a:r>
              <a:rPr lang="en-US" sz="2400" dirty="0" smtClean="0"/>
              <a:t>* </a:t>
            </a:r>
            <a:r>
              <a:rPr lang="en-US" sz="2400" b="1" dirty="0" smtClean="0"/>
              <a:t>Not all these traits are a problem for each person     </a:t>
            </a:r>
          </a:p>
          <a:p>
            <a:pPr algn="l" rtl="0">
              <a:buNone/>
            </a:pPr>
            <a:r>
              <a:rPr lang="en-US" sz="2400" b="1" dirty="0" smtClean="0"/>
              <a:t>          diagnosed  with a  personality  disorder.</a:t>
            </a:r>
            <a:endParaRPr lang="en-US" sz="2400" b="1" dirty="0" smtClean="0">
              <a:cs typeface="Andalus" pitchFamily="18" charset="-78"/>
            </a:endParaRPr>
          </a:p>
          <a:p>
            <a:pPr algn="l" rtl="0">
              <a:buFontTx/>
              <a:buChar char="-"/>
            </a:pPr>
            <a:endParaRPr lang="en-US" sz="2400" dirty="0" smtClean="0">
              <a:cs typeface="Andalus" pitchFamily="18" charset="-78"/>
            </a:endParaRPr>
          </a:p>
          <a:p>
            <a:pPr algn="l" rtl="0">
              <a:buNone/>
            </a:pPr>
            <a:endParaRPr lang="ar-SA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algn="ctr" rtl="0"/>
            <a:r>
              <a:rPr lang="en-US" dirty="0" smtClean="0"/>
              <a:t>Personality Disorders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915400" cy="5257800"/>
          </a:xfrm>
        </p:spPr>
        <p:txBody>
          <a:bodyPr>
            <a:normAutofit/>
          </a:bodyPr>
          <a:lstStyle/>
          <a:p>
            <a:pPr algn="l" rtl="0">
              <a:buFontTx/>
              <a:buChar char="-"/>
            </a:pPr>
            <a:r>
              <a:rPr lang="en-US" sz="2400" dirty="0" smtClean="0">
                <a:cs typeface="Andalus" pitchFamily="18" charset="-78"/>
              </a:rPr>
              <a:t>Their behavior often fails to conform to cultural, social, or legal norms, and they are motivated by personal  gratification. </a:t>
            </a:r>
          </a:p>
          <a:p>
            <a:pPr algn="l" rtl="0">
              <a:buFontTx/>
              <a:buChar char="-"/>
            </a:pPr>
            <a:endParaRPr lang="en-US" sz="2400" dirty="0" smtClean="0">
              <a:cs typeface="Andalus" pitchFamily="18" charset="-78"/>
            </a:endParaRPr>
          </a:p>
          <a:p>
            <a:pPr algn="l" rtl="0">
              <a:buFontTx/>
              <a:buChar char="-"/>
            </a:pPr>
            <a:r>
              <a:rPr lang="en-US" sz="2400" dirty="0" smtClean="0">
                <a:cs typeface="Andalus" pitchFamily="18" charset="-78"/>
              </a:rPr>
              <a:t>Relationships with others are dysfunctional and often characterized  by deceit, coercion, or intimidation.</a:t>
            </a:r>
          </a:p>
          <a:p>
            <a:pPr algn="l" rtl="0">
              <a:buFontTx/>
              <a:buChar char="-"/>
            </a:pPr>
            <a:endParaRPr lang="en-US" sz="2400" dirty="0" smtClean="0">
              <a:cs typeface="Andalus" pitchFamily="18" charset="-78"/>
            </a:endParaRPr>
          </a:p>
          <a:p>
            <a:pPr algn="l" rtl="0">
              <a:buFontTx/>
              <a:buChar char="-"/>
            </a:pPr>
            <a:r>
              <a:rPr lang="en-US" sz="2400" dirty="0" smtClean="0">
                <a:cs typeface="Andalus" pitchFamily="18" charset="-78"/>
              </a:rPr>
              <a:t>They are not capable of mutual, intimate relationships and lack the capacity for empathy, remorse, or concern for others.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Personality Disorders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4767072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dirty="0" smtClean="0"/>
              <a:t>Personality disorders are not diagnosed until  adulthood, at age 18. </a:t>
            </a:r>
          </a:p>
          <a:p>
            <a:pPr algn="l" rtl="0">
              <a:buNone/>
            </a:pPr>
            <a:endParaRPr lang="en-US" dirty="0" smtClean="0"/>
          </a:p>
          <a:p>
            <a:pPr algn="l" rtl="0"/>
            <a:r>
              <a:rPr lang="en-US" dirty="0" smtClean="0"/>
              <a:t>Personality disorders are </a:t>
            </a:r>
            <a:r>
              <a:rPr lang="en-US" b="1" dirty="0" smtClean="0"/>
              <a:t>long-standing because  </a:t>
            </a:r>
            <a:r>
              <a:rPr lang="en-US" dirty="0" smtClean="0"/>
              <a:t>personality characteristics do not change easily.</a:t>
            </a:r>
          </a:p>
          <a:p>
            <a:pPr algn="l" rtl="0"/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algn="l" rtl="0"/>
            <a:r>
              <a:rPr lang="en-US" dirty="0" smtClean="0"/>
              <a:t>Many Patients, but not all, experience  significant impairment in fulfilling family, academic, employment, and other functional roles.</a:t>
            </a:r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Personality Disorders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991600" cy="4767072"/>
          </a:xfrm>
        </p:spPr>
        <p:txBody>
          <a:bodyPr>
            <a:normAutofit/>
          </a:bodyPr>
          <a:lstStyle/>
          <a:p>
            <a:pPr marL="624078" indent="-514350" algn="l" rtl="0">
              <a:buNone/>
            </a:pPr>
            <a:r>
              <a:rPr lang="en-US" sz="2400" dirty="0" smtClean="0"/>
              <a:t>* Personality disorders are relatively common, occurring </a:t>
            </a:r>
          </a:p>
          <a:p>
            <a:pPr marL="624078" indent="-514350" algn="l" rtl="0">
              <a:buNone/>
            </a:pPr>
            <a:r>
              <a:rPr lang="en-US" sz="2400" b="1" u="sng" dirty="0" smtClean="0"/>
              <a:t>  in10% to 20% </a:t>
            </a:r>
            <a:r>
              <a:rPr lang="en-US" sz="2400" dirty="0" smtClean="0"/>
              <a:t>of the general population. Incidence is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even higher for people in lower socioeconomic groups.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* Clients with personality disorders have a higher </a:t>
            </a:r>
            <a:r>
              <a:rPr lang="en-US" sz="2400" b="1" dirty="0" smtClean="0">
                <a:solidFill>
                  <a:srgbClr val="FF0000"/>
                </a:solidFill>
              </a:rPr>
              <a:t>death </a:t>
            </a:r>
          </a:p>
          <a:p>
            <a:pPr marL="624078" indent="-514350" algn="l" rtl="0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   rate</a:t>
            </a:r>
            <a:r>
              <a:rPr lang="en-US" sz="2400" dirty="0" smtClean="0"/>
              <a:t>, especially as a result of </a:t>
            </a:r>
            <a:r>
              <a:rPr lang="en-US" sz="2400" dirty="0" smtClean="0">
                <a:solidFill>
                  <a:srgbClr val="FF0000"/>
                </a:solidFill>
              </a:rPr>
              <a:t>suicide</a:t>
            </a:r>
            <a:r>
              <a:rPr lang="en-US" sz="2400" dirty="0" smtClean="0"/>
              <a:t>; they also have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 higher rates of </a:t>
            </a:r>
            <a:r>
              <a:rPr lang="en-US" sz="2400" dirty="0" smtClean="0">
                <a:solidFill>
                  <a:srgbClr val="FF0000"/>
                </a:solidFill>
              </a:rPr>
              <a:t>suicide attempts, accidents</a:t>
            </a:r>
            <a:r>
              <a:rPr lang="en-US" sz="2400" dirty="0" smtClean="0"/>
              <a:t>, and 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 emergency department visits, and increased rates of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 separation, and divorce.</a:t>
            </a:r>
          </a:p>
          <a:p>
            <a:pPr marL="624078" indent="-514350" algn="l" rtl="0">
              <a:buNone/>
            </a:pPr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Prevalence and Facts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81328"/>
            <a:ext cx="8991600" cy="5376672"/>
          </a:xfrm>
        </p:spPr>
        <p:txBody>
          <a:bodyPr>
            <a:normAutofit fontScale="92500"/>
          </a:bodyPr>
          <a:lstStyle/>
          <a:p>
            <a:pPr marL="624078" indent="-514350" algn="l" rtl="0">
              <a:buNone/>
            </a:pPr>
            <a:r>
              <a:rPr lang="en-US" sz="2400" dirty="0" smtClean="0"/>
              <a:t>* personality disorders are as </a:t>
            </a:r>
            <a:r>
              <a:rPr lang="en-US" sz="2400" b="1" dirty="0" smtClean="0">
                <a:solidFill>
                  <a:srgbClr val="FF0000"/>
                </a:solidFill>
              </a:rPr>
              <a:t>“treatment   resistant”.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Personality and behavioral patterns are difficult to be changed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if such changes occur, they </a:t>
            </a:r>
            <a:r>
              <a:rPr lang="en-US" sz="2400" b="1" dirty="0" smtClean="0"/>
              <a:t>evolve slowly.</a:t>
            </a:r>
          </a:p>
          <a:p>
            <a:pPr marL="624078" indent="-514350" algn="l" rtl="0">
              <a:buNone/>
            </a:pPr>
            <a:endParaRPr lang="en-US" sz="2400" b="1" dirty="0" smtClean="0"/>
          </a:p>
          <a:p>
            <a:pPr marL="624078" indent="-514350" algn="l" rtl="0">
              <a:buNone/>
            </a:pPr>
            <a:r>
              <a:rPr lang="en-US" sz="2400" b="1" dirty="0" smtClean="0"/>
              <a:t>*</a:t>
            </a:r>
            <a:r>
              <a:rPr lang="en-US" sz="2400" dirty="0" smtClean="0"/>
              <a:t>Another barrier to treatment is that patients do not perceive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their dysfunctional or maladaptive behaviors as a problem;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indeed, sometimes these behaviors are a </a:t>
            </a:r>
            <a:r>
              <a:rPr lang="en-US" sz="2400" b="1" dirty="0" smtClean="0"/>
              <a:t>source of pride. </a:t>
            </a:r>
          </a:p>
          <a:p>
            <a:pPr marL="624078" indent="-514350" algn="l" rtl="0">
              <a:buNone/>
            </a:pPr>
            <a:endParaRPr lang="en-US" sz="2400" b="1" dirty="0" smtClean="0"/>
          </a:p>
          <a:p>
            <a:pPr marL="624078" indent="-514350" algn="l" rtl="0">
              <a:buNone/>
            </a:pPr>
            <a:r>
              <a:rPr lang="en-US" sz="2400" b="1" dirty="0" smtClean="0"/>
              <a:t>  For example</a:t>
            </a:r>
            <a:r>
              <a:rPr lang="en-US" sz="2400" dirty="0" smtClean="0"/>
              <a:t>, aggressive person may perceive him or herself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as having a strong personality and as being someone who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can’t be taken advantage of or pushed around.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marL="624078" indent="-514350" algn="l" rtl="0">
              <a:buNone/>
            </a:pPr>
            <a:endParaRPr lang="en-US" sz="2400" dirty="0" smtClean="0"/>
          </a:p>
          <a:p>
            <a:pPr marL="624078" indent="-514350" algn="l" rtl="0">
              <a:buNone/>
            </a:pPr>
            <a:endParaRPr lang="en-US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0"/>
            <a:r>
              <a:rPr lang="en-US" dirty="0" smtClean="0"/>
              <a:t>Barriers to Personality Disorders Treatments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1736</TotalTime>
  <Words>2216</Words>
  <Application>Microsoft Office PowerPoint</Application>
  <PresentationFormat>On-screen Show (4:3)</PresentationFormat>
  <Paragraphs>321</Paragraphs>
  <Slides>33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Concourse</vt:lpstr>
      <vt:lpstr>9-Nursing Care of Patients with Personality Disorders</vt:lpstr>
      <vt:lpstr>Outline</vt:lpstr>
      <vt:lpstr>Learning Outcomes</vt:lpstr>
      <vt:lpstr>Introduction </vt:lpstr>
      <vt:lpstr>Personality Disorders</vt:lpstr>
      <vt:lpstr>Personality Disorders</vt:lpstr>
      <vt:lpstr>Personality Disorders</vt:lpstr>
      <vt:lpstr>Prevalence and Facts</vt:lpstr>
      <vt:lpstr>Barriers to Personality Disorders Treatments</vt:lpstr>
      <vt:lpstr>Barriers to Personality Disorders Treatments</vt:lpstr>
      <vt:lpstr>Etiology/ Causes </vt:lpstr>
      <vt:lpstr>DSMV Criteria to Diagnose Patients with Personality Disorders. </vt:lpstr>
      <vt:lpstr>Types of Personality Disorders</vt:lpstr>
      <vt:lpstr>Types of Personality Disorders</vt:lpstr>
      <vt:lpstr>* Cluster A: odd or eccentric behaviors</vt:lpstr>
      <vt:lpstr>  Cluster A: odd or eccentric behaviors </vt:lpstr>
      <vt:lpstr>Cluster A: odd or eccentric behaviors</vt:lpstr>
      <vt:lpstr>* Cluster B:erratic or dramatic behaviors </vt:lpstr>
      <vt:lpstr>Cluster B:erratic or dramatic behaviors </vt:lpstr>
      <vt:lpstr>Cluster B:erratic or dramatic behaviors</vt:lpstr>
      <vt:lpstr> Cluster B:erratic or dramatic behaviors</vt:lpstr>
      <vt:lpstr>Cluster B:erratic or dramatic behaviors</vt:lpstr>
      <vt:lpstr>Cluster B:erratic or dramatic behaviors</vt:lpstr>
      <vt:lpstr>  * Cluster C: anxious or fearful behaviors  </vt:lpstr>
      <vt:lpstr>* Cluster C: anxious or fearful behaviors</vt:lpstr>
      <vt:lpstr>* Cluster C: anxious or fearful behaviors</vt:lpstr>
      <vt:lpstr>* Cluster C: anxious or fearful behaviors</vt:lpstr>
      <vt:lpstr>Personality Disorders Treatment Modalities </vt:lpstr>
      <vt:lpstr>Nursing care plan for patients with personality disorders</vt:lpstr>
      <vt:lpstr>Nursing care plan for patients with personality disorders</vt:lpstr>
      <vt:lpstr>Nursing care plan for patients with personality disorders</vt:lpstr>
      <vt:lpstr>Nursing care plan for patients with personality disorders</vt:lpstr>
      <vt:lpstr>Slide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8-Nursing Care of Patients with Anxiety Disorders</dc:title>
  <dc:creator>osama abualruz</dc:creator>
  <cp:lastModifiedBy>osama abualruz</cp:lastModifiedBy>
  <cp:revision>25</cp:revision>
  <dcterms:created xsi:type="dcterms:W3CDTF">2006-08-16T00:00:00Z</dcterms:created>
  <dcterms:modified xsi:type="dcterms:W3CDTF">2022-11-02T19:04:41Z</dcterms:modified>
</cp:coreProperties>
</file>