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97" r:id="rId2"/>
    <p:sldId id="257" r:id="rId3"/>
    <p:sldId id="258" r:id="rId4"/>
    <p:sldId id="260" r:id="rId5"/>
    <p:sldId id="261" r:id="rId6"/>
    <p:sldId id="294" r:id="rId7"/>
    <p:sldId id="272" r:id="rId8"/>
    <p:sldId id="262" r:id="rId9"/>
    <p:sldId id="264" r:id="rId10"/>
    <p:sldId id="269" r:id="rId11"/>
    <p:sldId id="265" r:id="rId12"/>
    <p:sldId id="266" r:id="rId13"/>
    <p:sldId id="295" r:id="rId14"/>
    <p:sldId id="267" r:id="rId15"/>
    <p:sldId id="268" r:id="rId16"/>
    <p:sldId id="271" r:id="rId17"/>
    <p:sldId id="274" r:id="rId18"/>
    <p:sldId id="275" r:id="rId19"/>
    <p:sldId id="276" r:id="rId20"/>
    <p:sldId id="278" r:id="rId21"/>
    <p:sldId id="280" r:id="rId22"/>
    <p:sldId id="277" r:id="rId23"/>
    <p:sldId id="279" r:id="rId24"/>
    <p:sldId id="281" r:id="rId25"/>
    <p:sldId id="282" r:id="rId26"/>
    <p:sldId id="284" r:id="rId27"/>
    <p:sldId id="296" r:id="rId28"/>
    <p:sldId id="29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 fontScale="90000"/>
          </a:bodyPr>
          <a:lstStyle/>
          <a:p>
            <a:pPr algn="ctr" rtl="0">
              <a:defRPr/>
            </a:pP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10-Nursing 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 of Patients with 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Cognitive Disorders</a:t>
            </a:r>
            <a:endParaRPr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065588" algn="l"/>
              </a:tabLst>
            </a:pPr>
            <a:r>
              <a:rPr lang="en-US" sz="2800" b="1" dirty="0" smtClean="0"/>
              <a:t>Al-</a:t>
            </a:r>
            <a:r>
              <a:rPr lang="en-US" sz="2800" b="1" dirty="0" err="1" smtClean="0"/>
              <a:t>Zaytoonah</a:t>
            </a:r>
            <a:r>
              <a:rPr lang="en-US" sz="2800" b="1" dirty="0" smtClean="0"/>
              <a:t> University </a:t>
            </a:r>
            <a:endParaRPr lang="en-US" sz="2800" dirty="0"/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Psychiatric and Mental Health Nursing</a:t>
            </a:r>
          </a:p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( Theory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marR="0" algn="ctr"/>
            <a:r>
              <a:rPr lang="en-US" dirty="0" smtClean="0">
                <a:solidFill>
                  <a:schemeClr val="tx1"/>
                </a:solidFill>
              </a:rPr>
              <a:t>By Dr: Hasan Abualruz RN, MSN, PhD</a:t>
            </a:r>
            <a:endParaRPr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181600"/>
          </a:xfrm>
        </p:spPr>
        <p:txBody>
          <a:bodyPr>
            <a:normAutofit lnSpcReduction="10000"/>
          </a:bodyPr>
          <a:lstStyle/>
          <a:p>
            <a:pPr algn="ctr" rtl="0">
              <a:buNone/>
            </a:pPr>
            <a:r>
              <a:rPr lang="en-US" b="1" dirty="0" smtClean="0"/>
              <a:t>* Treatment 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Delirium is almost always a transient condition that clears with successful treatment of the underlying cause.</a:t>
            </a:r>
          </a:p>
          <a:p>
            <a:pPr marL="566928" indent="-457200" algn="l" rtl="0">
              <a:buNone/>
            </a:pPr>
            <a:r>
              <a:rPr lang="en-US" sz="2400" b="1" dirty="0" smtClean="0"/>
              <a:t>1. Medications: </a:t>
            </a:r>
          </a:p>
          <a:p>
            <a:pPr marL="566928" indent="-457200" algn="l" rtl="0">
              <a:buNone/>
            </a:pPr>
            <a:r>
              <a:rPr lang="en-US" sz="2000" dirty="0" smtClean="0"/>
              <a:t>Clients with quiet, hypoactive delirium need no specific medications. </a:t>
            </a:r>
          </a:p>
          <a:p>
            <a:pPr marL="566928" indent="-457200" algn="l" rtl="0">
              <a:buNone/>
            </a:pPr>
            <a:r>
              <a:rPr lang="en-US" sz="2000" dirty="0" smtClean="0"/>
              <a:t>Other than that and according to symptoms, </a:t>
            </a:r>
            <a:r>
              <a:rPr lang="en-US" sz="2000" b="1" dirty="0" smtClean="0"/>
              <a:t>we can use</a:t>
            </a:r>
            <a:r>
              <a:rPr lang="en-US" sz="2000" dirty="0" smtClean="0"/>
              <a:t>:</a:t>
            </a:r>
          </a:p>
          <a:p>
            <a:pPr marL="566928" indent="-457200" algn="l" rtl="0">
              <a:buAutoNum type="arabicPeriod"/>
            </a:pPr>
            <a:r>
              <a:rPr lang="en-US" sz="2400" dirty="0" smtClean="0"/>
              <a:t>Sedation.</a:t>
            </a:r>
          </a:p>
          <a:p>
            <a:pPr marL="566928" indent="-457200" algn="l" rtl="0">
              <a:buAutoNum type="arabicPeriod"/>
            </a:pPr>
            <a:r>
              <a:rPr lang="en-US" sz="2400" dirty="0" smtClean="0"/>
              <a:t>Antipsychotic.</a:t>
            </a:r>
          </a:p>
          <a:p>
            <a:pPr marL="566928" indent="-457200" algn="l" rtl="0">
              <a:buAutoNum type="arabicPeriod"/>
            </a:pPr>
            <a:r>
              <a:rPr lang="en-US" sz="2400" dirty="0" err="1" smtClean="0"/>
              <a:t>Benzodiazepam</a:t>
            </a:r>
            <a:r>
              <a:rPr lang="en-US" sz="2400" dirty="0" smtClean="0"/>
              <a:t>.</a:t>
            </a:r>
          </a:p>
          <a:p>
            <a:pPr marL="566928" indent="-457200" algn="l" rtl="0">
              <a:buAutoNum type="arabicPeriod"/>
            </a:pPr>
            <a:endParaRPr lang="en-US" sz="2400" dirty="0"/>
          </a:p>
          <a:p>
            <a:pPr marL="566928" indent="-457200" algn="l" rtl="0">
              <a:buNone/>
            </a:pPr>
            <a:r>
              <a:rPr lang="en-US" sz="2400" b="1" dirty="0" smtClean="0"/>
              <a:t>2. Other medical treatment: </a:t>
            </a:r>
          </a:p>
          <a:p>
            <a:pPr marL="566928" indent="-457200" algn="l" rtl="0">
              <a:buAutoNum type="arabicPeriod"/>
            </a:pPr>
            <a:r>
              <a:rPr lang="en-US" sz="2400" dirty="0" smtClean="0"/>
              <a:t>Adequate food and fluid.</a:t>
            </a:r>
          </a:p>
          <a:p>
            <a:pPr marL="566928" indent="-457200" algn="l" rtl="0">
              <a:buAutoNum type="arabicPeriod"/>
            </a:pPr>
            <a:r>
              <a:rPr lang="en-US" sz="2400" dirty="0" smtClean="0"/>
              <a:t>Physical restraint, if needed.</a:t>
            </a:r>
          </a:p>
          <a:p>
            <a:pPr marL="566928" indent="-457200" algn="l" rtl="0">
              <a:buNone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1.Delirium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ctr" rtl="0"/>
            <a:r>
              <a:rPr lang="en-US" sz="3200" dirty="0" smtClean="0"/>
              <a:t>Nursing care plan for pt with delirium</a:t>
            </a: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70000" lnSpcReduction="20000"/>
          </a:bodyPr>
          <a:lstStyle/>
          <a:p>
            <a:pPr algn="l" rtl="0">
              <a:buNone/>
            </a:pPr>
            <a:r>
              <a:rPr lang="en-US" sz="3400" b="1" dirty="0" smtClean="0"/>
              <a:t>1) Assessment</a:t>
            </a:r>
          </a:p>
          <a:p>
            <a:pPr algn="l" rtl="0">
              <a:buFontTx/>
              <a:buChar char="-"/>
            </a:pPr>
            <a:r>
              <a:rPr lang="en-US" sz="2600" b="1" dirty="0" smtClean="0"/>
              <a:t>History: </a:t>
            </a:r>
            <a:r>
              <a:rPr lang="en-US" sz="2600" dirty="0" smtClean="0"/>
              <a:t>illnesses, drug or alcohol use.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General appearance: </a:t>
            </a:r>
            <a:r>
              <a:rPr lang="en-US" sz="2600" dirty="0" smtClean="0"/>
              <a:t>restlessness, picking out clothes, trying to get out bed. 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Mood and affect: </a:t>
            </a:r>
            <a:r>
              <a:rPr lang="en-US" sz="2600" dirty="0" smtClean="0"/>
              <a:t>rapid and unpredictable mood shifts.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Thought process and content: </a:t>
            </a:r>
            <a:r>
              <a:rPr lang="en-US" sz="2600" dirty="0" smtClean="0"/>
              <a:t>disorganized and make no sense.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Intellectual process: </a:t>
            </a:r>
            <a:r>
              <a:rPr lang="en-US" sz="2600" dirty="0" smtClean="0"/>
              <a:t>altered level of consciousness; Oriented to people, but not oriented to time and place. 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Judgment and insight: </a:t>
            </a:r>
            <a:r>
              <a:rPr lang="en-US" sz="2600" dirty="0" smtClean="0"/>
              <a:t>impaired judgment, and no well insight. 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Self concept: </a:t>
            </a:r>
            <a:r>
              <a:rPr lang="en-US" sz="2600" dirty="0" smtClean="0"/>
              <a:t>Intact self concept.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Roles and relationship: </a:t>
            </a:r>
            <a:r>
              <a:rPr lang="en-US" sz="2600" dirty="0" smtClean="0"/>
              <a:t>can not achieve roles and contact normally      </a:t>
            </a:r>
          </a:p>
          <a:p>
            <a:pPr algn="l" rtl="0">
              <a:buNone/>
            </a:pPr>
            <a:r>
              <a:rPr lang="en-US" sz="2600" dirty="0" smtClean="0"/>
              <a:t>            during delirium. 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None/>
            </a:pPr>
            <a:r>
              <a:rPr lang="en-US" sz="2600" b="1" dirty="0" smtClean="0"/>
              <a:t>-  Self-care:                    </a:t>
            </a:r>
            <a:r>
              <a:rPr lang="en-US" sz="2600" dirty="0" smtClean="0"/>
              <a:t>Bad self care.</a:t>
            </a:r>
          </a:p>
          <a:p>
            <a:pPr algn="l" rtl="0"/>
            <a:endParaRPr lang="ar-SA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/>
          </a:bodyPr>
          <a:lstStyle/>
          <a:p>
            <a:pPr algn="l" rtl="0">
              <a:buNone/>
            </a:pPr>
            <a:r>
              <a:rPr lang="en-US" b="1" dirty="0" smtClean="0"/>
              <a:t>  2. Diagnosis: </a:t>
            </a:r>
            <a:r>
              <a:rPr lang="en-US" sz="2800" dirty="0" smtClean="0"/>
              <a:t>Select the appropriate diagnosis based on assessment and symptoms. consider priority in writing diagnoses ( Safety).</a:t>
            </a:r>
          </a:p>
          <a:p>
            <a:pPr algn="l" rtl="0"/>
            <a:endParaRPr lang="en-US" sz="2800" dirty="0" smtClean="0"/>
          </a:p>
          <a:p>
            <a:pPr algn="l" rtl="0">
              <a:buFontTx/>
              <a:buChar char="-"/>
            </a:pPr>
            <a:r>
              <a:rPr lang="en-US" sz="2800" dirty="0" smtClean="0"/>
              <a:t>Risk for injury.</a:t>
            </a:r>
          </a:p>
          <a:p>
            <a:pPr algn="l" rtl="0">
              <a:buFontTx/>
              <a:buChar char="-"/>
            </a:pPr>
            <a:r>
              <a:rPr lang="en-US" sz="2800" dirty="0" smtClean="0"/>
              <a:t>Acute confusion.</a:t>
            </a:r>
          </a:p>
          <a:p>
            <a:pPr algn="l" rtl="0">
              <a:buFontTx/>
              <a:buChar char="-"/>
            </a:pPr>
            <a:r>
              <a:rPr lang="en-US" sz="2800" dirty="0" smtClean="0"/>
              <a:t>Disturbed sensory perception.</a:t>
            </a:r>
          </a:p>
          <a:p>
            <a:pPr algn="l" rtl="0">
              <a:buFontTx/>
              <a:buChar char="-"/>
            </a:pPr>
            <a:r>
              <a:rPr lang="en-US" sz="2800" dirty="0" smtClean="0"/>
              <a:t>Disturbed thought processes.</a:t>
            </a:r>
          </a:p>
          <a:p>
            <a:pPr algn="l" rtl="0">
              <a:buFontTx/>
              <a:buChar char="-"/>
            </a:pPr>
            <a:r>
              <a:rPr lang="en-US" sz="2800" dirty="0" smtClean="0"/>
              <a:t>Disturbed sleep pattern.</a:t>
            </a:r>
          </a:p>
          <a:p>
            <a:pPr algn="l" rtl="0">
              <a:buFontTx/>
              <a:buChar char="-"/>
            </a:pPr>
            <a:r>
              <a:rPr lang="en-US" sz="2800" dirty="0" smtClean="0"/>
              <a:t>Risk for deficient fluid volume.</a:t>
            </a:r>
          </a:p>
          <a:p>
            <a:pPr algn="l" rtl="0">
              <a:buFontTx/>
              <a:buChar char="-"/>
            </a:pPr>
            <a:r>
              <a:rPr lang="en-US" sz="2800" dirty="0" smtClean="0"/>
              <a:t>Risk for imbalanced nutrition: Less than body requirements.</a:t>
            </a:r>
          </a:p>
          <a:p>
            <a:pPr algn="l" rtl="0">
              <a:buFontTx/>
              <a:buChar char="-"/>
            </a:pPr>
            <a:endParaRPr lang="en-US" sz="2800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Nursing care plan for pt with delirium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>
              <a:buNone/>
            </a:pPr>
            <a:r>
              <a:rPr lang="en-US" sz="3000" dirty="0" smtClean="0"/>
              <a:t>3. </a:t>
            </a:r>
            <a:r>
              <a:rPr lang="en-US" sz="3000" b="1" dirty="0" smtClean="0"/>
              <a:t>Plan and intervention: </a:t>
            </a:r>
          </a:p>
          <a:p>
            <a:pPr algn="l" rtl="0">
              <a:buNone/>
            </a:pPr>
            <a:endParaRPr lang="en-US" b="1" dirty="0" smtClean="0"/>
          </a:p>
          <a:p>
            <a:pPr algn="l" rtl="0">
              <a:buFontTx/>
              <a:buChar char="-"/>
            </a:pPr>
            <a:r>
              <a:rPr lang="en-US" dirty="0" smtClean="0"/>
              <a:t>Promoting client’s safety: close supervision, assistance, rapid response to call.</a:t>
            </a:r>
          </a:p>
          <a:p>
            <a:pPr algn="l" rtl="0">
              <a:buFontTx/>
              <a:buChar char="-"/>
            </a:pPr>
            <a:endParaRPr lang="en-US" dirty="0" smtClean="0"/>
          </a:p>
          <a:p>
            <a:pPr algn="l" rtl="0">
              <a:buFontTx/>
              <a:buChar char="-"/>
            </a:pPr>
            <a:r>
              <a:rPr lang="en-US" dirty="0" smtClean="0"/>
              <a:t>Managing confusion: simple sentence, low voice, orientation, supportive touches.</a:t>
            </a:r>
          </a:p>
          <a:p>
            <a:pPr algn="l" rtl="0">
              <a:buFontTx/>
              <a:buChar char="-"/>
            </a:pPr>
            <a:endParaRPr lang="en-US" dirty="0" smtClean="0"/>
          </a:p>
          <a:p>
            <a:pPr algn="l" rtl="0">
              <a:buFontTx/>
              <a:buChar char="-"/>
            </a:pPr>
            <a:r>
              <a:rPr lang="en-US" dirty="0" smtClean="0"/>
              <a:t>Reduce environmental sensory overload.</a:t>
            </a:r>
          </a:p>
          <a:p>
            <a:pPr algn="l" rtl="0">
              <a:buFontTx/>
              <a:buChar char="-"/>
            </a:pPr>
            <a:endParaRPr lang="en-US" dirty="0" smtClean="0"/>
          </a:p>
          <a:p>
            <a:pPr algn="l" rtl="0">
              <a:buFontTx/>
              <a:buChar char="-"/>
            </a:pPr>
            <a:r>
              <a:rPr lang="en-US" dirty="0" smtClean="0"/>
              <a:t>Promote sleep and proper nutrition.</a:t>
            </a:r>
          </a:p>
          <a:p>
            <a:pPr algn="l" rtl="0">
              <a:buFontTx/>
              <a:buChar char="-"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Nursing care plan for pt with delirium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14807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 smtClean="0"/>
              <a:t>4) Evaluation: 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/>
              <a:t>  Usually, successful treatment of the underlying  causes of delirium returns clients to their previous  levels of functioning.</a:t>
            </a: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sz="3200" dirty="0" smtClean="0"/>
              <a:t>Nursing care plan for pt with delirium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838200"/>
            <a:ext cx="8686800" cy="55626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000" b="1" dirty="0" smtClean="0"/>
              <a:t>* Dementia: </a:t>
            </a:r>
            <a:r>
              <a:rPr lang="en-US" sz="2000" dirty="0" smtClean="0"/>
              <a:t>disease process marked by </a:t>
            </a:r>
            <a:r>
              <a:rPr lang="en-US" sz="2000" b="1" dirty="0" smtClean="0"/>
              <a:t>progressive</a:t>
            </a:r>
            <a:r>
              <a:rPr lang="en-US" sz="2000" dirty="0" smtClean="0"/>
              <a:t> cognitive</a:t>
            </a:r>
          </a:p>
          <a:p>
            <a:pPr algn="l" rtl="0">
              <a:buNone/>
            </a:pPr>
            <a:r>
              <a:rPr lang="en-US" sz="2000" dirty="0" smtClean="0"/>
              <a:t>   impairment with </a:t>
            </a:r>
            <a:r>
              <a:rPr lang="en-US" sz="2000" b="1" dirty="0" smtClean="0">
                <a:solidFill>
                  <a:srgbClr val="FF0000"/>
                </a:solidFill>
              </a:rPr>
              <a:t>no</a:t>
            </a:r>
            <a:r>
              <a:rPr lang="en-US" sz="2000" b="1" dirty="0" smtClean="0"/>
              <a:t> change in the level of consciousness</a:t>
            </a:r>
            <a:r>
              <a:rPr lang="en-US" sz="2000" dirty="0" smtClean="0"/>
              <a:t>. 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* Dementia involves multiple cognitive deficits, </a:t>
            </a:r>
            <a:r>
              <a:rPr lang="en-US" sz="2000" b="1" dirty="0" smtClean="0"/>
              <a:t>initially memory  impairment</a:t>
            </a:r>
            <a:r>
              <a:rPr lang="en-US" sz="2000" dirty="0" smtClean="0"/>
              <a:t>, and  l</a:t>
            </a:r>
            <a:r>
              <a:rPr lang="en-US" sz="2000" b="1" dirty="0" smtClean="0"/>
              <a:t>ater:</a:t>
            </a:r>
          </a:p>
          <a:p>
            <a:pPr algn="l" rtl="0">
              <a:buNone/>
            </a:pPr>
            <a:endParaRPr lang="en-US" sz="2000" b="1" dirty="0" smtClean="0"/>
          </a:p>
          <a:p>
            <a:pPr algn="l" rtl="0">
              <a:buNone/>
            </a:pPr>
            <a:endParaRPr lang="en-US" sz="2000" b="1" dirty="0" smtClean="0"/>
          </a:p>
          <a:p>
            <a:pPr algn="l" rtl="0">
              <a:buFont typeface="Arial" pitchFamily="34" charset="0"/>
              <a:buChar char="•"/>
            </a:pPr>
            <a:r>
              <a:rPr lang="en-US" sz="2000" b="1" dirty="0" smtClean="0"/>
              <a:t>1. Aphasia: </a:t>
            </a:r>
            <a:r>
              <a:rPr lang="en-US" sz="2000" dirty="0" smtClean="0"/>
              <a:t>deterioration of language function.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b="1" dirty="0" smtClean="0"/>
              <a:t>2. </a:t>
            </a:r>
            <a:r>
              <a:rPr lang="en-US" sz="2000" b="1" dirty="0" err="1" smtClean="0"/>
              <a:t>Apraxia</a:t>
            </a:r>
            <a:r>
              <a:rPr lang="en-US" sz="2000" b="1" dirty="0" smtClean="0"/>
              <a:t>:  </a:t>
            </a:r>
            <a:r>
              <a:rPr lang="en-US" sz="2000" dirty="0" smtClean="0"/>
              <a:t>impaired ability to execute motor functions despite intact motor abilities.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b="1" dirty="0" smtClean="0"/>
              <a:t>3. </a:t>
            </a:r>
            <a:r>
              <a:rPr lang="en-US" sz="2000" b="1" dirty="0" err="1" smtClean="0"/>
              <a:t>Agnosia</a:t>
            </a:r>
            <a:r>
              <a:rPr lang="en-US" sz="2000" b="1" dirty="0" smtClean="0"/>
              <a:t>: </a:t>
            </a:r>
            <a:r>
              <a:rPr lang="en-US" sz="2000" dirty="0" smtClean="0"/>
              <a:t>inability to recognize or name objects despite intact sensory abilities.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b="1" dirty="0" smtClean="0"/>
              <a:t>4. Executive functioning disturbances: </a:t>
            </a:r>
            <a:r>
              <a:rPr lang="en-US" sz="2000" dirty="0" smtClean="0"/>
              <a:t>the ability to think abstractly and to plan, initiate, sequence, monitor, and stop complex behavior.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2. Dementia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ctr" rtl="0"/>
            <a:r>
              <a:rPr lang="en-US" sz="3200" dirty="0" smtClean="0"/>
              <a:t>2. Dementia</a:t>
            </a: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4940491"/>
          </a:xfrm>
        </p:spPr>
        <p:txBody>
          <a:bodyPr>
            <a:normAutofit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sz="2800" dirty="0" smtClean="0"/>
              <a:t>Memory impairment is the prominent early sign of dementia.</a:t>
            </a:r>
          </a:p>
          <a:p>
            <a:pPr algn="l" rtl="0">
              <a:buFont typeface="Arial" pitchFamily="34" charset="0"/>
              <a:buChar char="•"/>
            </a:pPr>
            <a:endParaRPr lang="en-US" sz="2800" dirty="0" smtClean="0"/>
          </a:p>
          <a:p>
            <a:pPr algn="l" rtl="0">
              <a:buFont typeface="Arial" pitchFamily="34" charset="0"/>
              <a:buChar char="•"/>
            </a:pPr>
            <a:r>
              <a:rPr lang="en-US" sz="2800" dirty="0" smtClean="0"/>
              <a:t>These cognitive deficits must be sufficiently </a:t>
            </a:r>
            <a:r>
              <a:rPr lang="en-US" sz="2800" b="1" dirty="0" smtClean="0"/>
              <a:t>severe to impair social or occupational functioning. </a:t>
            </a:r>
          </a:p>
          <a:p>
            <a:pPr algn="l" rtl="0">
              <a:buFont typeface="Arial" pitchFamily="34" charset="0"/>
              <a:buChar char="•"/>
            </a:pPr>
            <a:endParaRPr lang="en-US" sz="2800" b="1" dirty="0" smtClean="0"/>
          </a:p>
          <a:p>
            <a:pPr algn="l" rtl="0">
              <a:buFont typeface="Arial" pitchFamily="34" charset="0"/>
              <a:buChar char="•"/>
            </a:pPr>
            <a:r>
              <a:rPr lang="en-US" sz="2800" dirty="0" smtClean="0"/>
              <a:t>Clients may exhibit </a:t>
            </a:r>
            <a:r>
              <a:rPr lang="en-US" sz="2800" b="1" dirty="0" smtClean="0"/>
              <a:t>echolalia</a:t>
            </a:r>
            <a:r>
              <a:rPr lang="en-US" sz="2800" dirty="0" smtClean="0"/>
              <a:t> (repeating  words  or  sounds  over  and  over what is heard). </a:t>
            </a:r>
          </a:p>
          <a:p>
            <a:pPr algn="l" rtl="0">
              <a:buFont typeface="Arial" pitchFamily="34" charset="0"/>
              <a:buChar char="•"/>
            </a:pP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7912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800" b="1" dirty="0" smtClean="0"/>
              <a:t>* Dementia Stages</a:t>
            </a:r>
          </a:p>
          <a:p>
            <a:pPr algn="ctr" rtl="0">
              <a:buNone/>
            </a:pPr>
            <a:r>
              <a:rPr lang="en-US" sz="2800" b="1" dirty="0" smtClean="0"/>
              <a:t> </a:t>
            </a:r>
          </a:p>
          <a:p>
            <a:pPr algn="l" rtl="0">
              <a:buNone/>
            </a:pPr>
            <a:r>
              <a:rPr lang="en-US" sz="2400" b="1" dirty="0" smtClean="0"/>
              <a:t>1. Mild:  Forgetfulness</a:t>
            </a:r>
            <a:r>
              <a:rPr lang="en-US" sz="2400" dirty="0" smtClean="0"/>
              <a:t> is the hallmark of beginning, as part   of the aging process. </a:t>
            </a:r>
            <a:r>
              <a:rPr lang="en-US" sz="2400" b="1" dirty="0" smtClean="0"/>
              <a:t>Occupational and social setting are   less enjoyable</a:t>
            </a:r>
            <a:r>
              <a:rPr lang="en-US" sz="2400" dirty="0" smtClean="0"/>
              <a:t>. </a:t>
            </a:r>
            <a:r>
              <a:rPr lang="en-US" sz="2400" b="1" dirty="0" smtClean="0"/>
              <a:t>Most people remain in the community during this stage</a:t>
            </a:r>
            <a:r>
              <a:rPr lang="en-US" sz="2400" dirty="0" smtClean="0"/>
              <a:t>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2. Moderate</a:t>
            </a:r>
            <a:r>
              <a:rPr lang="en-US" sz="2400" dirty="0" smtClean="0"/>
              <a:t>: </a:t>
            </a:r>
            <a:r>
              <a:rPr lang="en-US" sz="2400" b="1" dirty="0" smtClean="0"/>
              <a:t>Confusion</a:t>
            </a:r>
            <a:r>
              <a:rPr lang="en-US" sz="2400" dirty="0" smtClean="0"/>
              <a:t> is apparent, along with progressive    </a:t>
            </a:r>
          </a:p>
          <a:p>
            <a:pPr algn="l" rtl="0">
              <a:buNone/>
            </a:pPr>
            <a:r>
              <a:rPr lang="en-US" sz="2400" dirty="0" smtClean="0"/>
              <a:t>    memory loss. The person may remain in the community   </a:t>
            </a:r>
          </a:p>
          <a:p>
            <a:pPr algn="l" rtl="0">
              <a:buNone/>
            </a:pPr>
            <a:r>
              <a:rPr lang="en-US" sz="2400" dirty="0" smtClean="0"/>
              <a:t>    if adequate caregiver support is available. 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3. Severe: Personality and emotional changes occur</a:t>
            </a:r>
            <a:r>
              <a:rPr lang="en-US" sz="2400" dirty="0" smtClean="0"/>
              <a:t>. </a:t>
            </a:r>
            <a:r>
              <a:rPr lang="en-US" sz="2400" b="1" dirty="0" smtClean="0"/>
              <a:t>Social or occupational functioning impairment.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2. Dementia</a:t>
            </a:r>
            <a:br>
              <a:rPr lang="en-US" sz="5400" dirty="0" smtClean="0"/>
            </a:b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8915400" cy="5105400"/>
          </a:xfrm>
        </p:spPr>
        <p:txBody>
          <a:bodyPr>
            <a:normAutofit/>
          </a:bodyPr>
          <a:lstStyle/>
          <a:p>
            <a:pPr algn="ctr" rtl="0">
              <a:buFont typeface="Arial" pitchFamily="34" charset="0"/>
              <a:buChar char="•"/>
            </a:pPr>
            <a:r>
              <a:rPr lang="en-US" sz="2800" b="1" dirty="0" smtClean="0"/>
              <a:t>Causes/ Etiology</a:t>
            </a:r>
          </a:p>
          <a:p>
            <a:pPr algn="ctr" rtl="0">
              <a:buFont typeface="Arial" pitchFamily="34" charset="0"/>
              <a:buChar char="•"/>
            </a:pPr>
            <a:endParaRPr lang="en-US" sz="2800" b="1" dirty="0" smtClean="0"/>
          </a:p>
          <a:p>
            <a:pPr marL="624078" indent="-514350" algn="l" rtl="0">
              <a:buNone/>
            </a:pPr>
            <a:r>
              <a:rPr lang="en-US" sz="2800" b="1" dirty="0" smtClean="0"/>
              <a:t>1. Decrease metabolic activities.</a:t>
            </a:r>
          </a:p>
          <a:p>
            <a:pPr marL="624078" indent="-514350" algn="l" rtl="0">
              <a:buAutoNum type="arabicPeriod"/>
            </a:pPr>
            <a:endParaRPr lang="en-US" sz="2800" b="1" dirty="0" smtClean="0"/>
          </a:p>
          <a:p>
            <a:pPr algn="l" rtl="0">
              <a:buNone/>
            </a:pPr>
            <a:r>
              <a:rPr lang="en-US" sz="2800" b="1" dirty="0" smtClean="0"/>
              <a:t>2. Genetic</a:t>
            </a:r>
          </a:p>
          <a:p>
            <a:pPr algn="l" rtl="0">
              <a:buNone/>
            </a:pPr>
            <a:endParaRPr lang="en-US" sz="2800" b="1" dirty="0" smtClean="0"/>
          </a:p>
          <a:p>
            <a:pPr algn="l" rtl="0">
              <a:buNone/>
            </a:pPr>
            <a:r>
              <a:rPr lang="en-US" sz="2800" b="1" dirty="0" smtClean="0"/>
              <a:t>3. Infection: HIV…. </a:t>
            </a:r>
          </a:p>
          <a:p>
            <a:pPr algn="l" rtl="0">
              <a:buNone/>
            </a:pPr>
            <a:endParaRPr lang="en-US" sz="2800" b="1" dirty="0" smtClean="0"/>
          </a:p>
          <a:p>
            <a:pPr algn="l" rtl="0">
              <a:buNone/>
            </a:pPr>
            <a:r>
              <a:rPr lang="en-US" sz="2800" b="1" dirty="0" smtClean="0"/>
              <a:t>4. Decrease of Acetylcholine and other    </a:t>
            </a:r>
          </a:p>
          <a:p>
            <a:pPr algn="l" rtl="0">
              <a:buNone/>
            </a:pPr>
            <a:r>
              <a:rPr lang="en-US" sz="2800" b="1" dirty="0" smtClean="0"/>
              <a:t>    neurotransmitters.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2. Dementia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562600"/>
          </a:xfrm>
        </p:spPr>
        <p:txBody>
          <a:bodyPr>
            <a:noAutofit/>
          </a:bodyPr>
          <a:lstStyle/>
          <a:p>
            <a:pPr algn="ctr" rtl="0">
              <a:buNone/>
            </a:pPr>
            <a:r>
              <a:rPr lang="en-US" sz="3200" b="1" dirty="0" smtClean="0"/>
              <a:t>* Types of dementia</a:t>
            </a:r>
          </a:p>
          <a:p>
            <a:pPr algn="l" rtl="0">
              <a:buNone/>
            </a:pPr>
            <a:r>
              <a:rPr lang="en-US" sz="2000" b="1" dirty="0" smtClean="0"/>
              <a:t>1. Alzheimer disease: </a:t>
            </a:r>
            <a:r>
              <a:rPr lang="en-US" sz="2000" dirty="0" smtClean="0"/>
              <a:t>is a progressive </a:t>
            </a:r>
            <a:r>
              <a:rPr lang="en-US" sz="2000" b="1" dirty="0" smtClean="0"/>
              <a:t>brain disorder </a:t>
            </a:r>
            <a:r>
              <a:rPr lang="en-US" sz="2000" dirty="0" smtClean="0"/>
              <a:t>that has a gradual onset, causes loss of speech, loss  of motor function behavioral changes such as paranoia, delusions, and hallucinations.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/>
              <a:t>Risk for Alzheimer disease increases with age, and  average duration from onset of symptoms to death is 8 to 10 years. More common in men. </a:t>
            </a:r>
          </a:p>
          <a:p>
            <a:pPr algn="l" rtl="0">
              <a:buFont typeface="Arial" pitchFamily="34" charset="0"/>
              <a:buChar char="•"/>
            </a:pPr>
            <a:endParaRPr lang="en-US" sz="2000" dirty="0" smtClean="0"/>
          </a:p>
          <a:p>
            <a:pPr algn="l" rtl="0">
              <a:buFont typeface="Arial" pitchFamily="34" charset="0"/>
              <a:buChar char="•"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2. </a:t>
            </a:r>
            <a:r>
              <a:rPr lang="en-US" sz="2000" b="1" dirty="0" err="1" smtClean="0"/>
              <a:t>Lewy</a:t>
            </a:r>
            <a:r>
              <a:rPr lang="en-US" sz="2000" b="1" dirty="0" smtClean="0"/>
              <a:t>  body  dementia: progressive cognitive impairment</a:t>
            </a:r>
            <a:r>
              <a:rPr lang="en-US" sz="2000" dirty="0" smtClean="0"/>
              <a:t> and </a:t>
            </a:r>
            <a:r>
              <a:rPr lang="en-US" sz="2000" b="1" dirty="0" smtClean="0"/>
              <a:t>extensive neuropsychiatric</a:t>
            </a:r>
          </a:p>
          <a:p>
            <a:pPr algn="l" rtl="0">
              <a:buNone/>
            </a:pPr>
            <a:r>
              <a:rPr lang="en-US" sz="2000" dirty="0" smtClean="0"/>
              <a:t>  symptoms as well as motor symptoms. Delusions and  visual hallucinations are  common. Differ from dementia by symptoms variation form day to day. More common in women.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2. Dementia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Learning outcomes</a:t>
            </a:r>
          </a:p>
          <a:p>
            <a:pPr algn="l" rtl="0"/>
            <a:r>
              <a:rPr lang="en-US" dirty="0" smtClean="0"/>
              <a:t>Introduction</a:t>
            </a:r>
          </a:p>
          <a:p>
            <a:pPr algn="l" rtl="0"/>
            <a:r>
              <a:rPr lang="en-US" dirty="0" smtClean="0"/>
              <a:t>Cognitive disorders diseases</a:t>
            </a:r>
          </a:p>
          <a:p>
            <a:pPr algn="l" rtl="0"/>
            <a:r>
              <a:rPr lang="en-US" dirty="0" smtClean="0"/>
              <a:t>Delirium as a cognitive disorder</a:t>
            </a:r>
          </a:p>
          <a:p>
            <a:pPr algn="l" rtl="0"/>
            <a:r>
              <a:rPr lang="en-US" dirty="0" smtClean="0"/>
              <a:t>Nursing care plan for patients with delirium disorder</a:t>
            </a:r>
          </a:p>
          <a:p>
            <a:pPr algn="l" rtl="0"/>
            <a:r>
              <a:rPr lang="en-US" dirty="0" smtClean="0"/>
              <a:t>Dementia as cognitive disorder</a:t>
            </a:r>
          </a:p>
          <a:p>
            <a:pPr algn="l" rtl="0"/>
            <a:r>
              <a:rPr lang="en-US" dirty="0" smtClean="0"/>
              <a:t>Nursing care plan for patients with dementia disorder</a:t>
            </a:r>
          </a:p>
          <a:p>
            <a:pPr algn="l" rtl="0"/>
            <a:r>
              <a:rPr lang="en-US" dirty="0" smtClean="0"/>
              <a:t>Comparison between delirium and dementia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Outline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7912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800" b="1" dirty="0" smtClean="0"/>
              <a:t>* Types of dementia</a:t>
            </a:r>
          </a:p>
          <a:p>
            <a:pPr algn="l" rtl="0">
              <a:buNone/>
            </a:pPr>
            <a:r>
              <a:rPr lang="en-US" sz="2400" b="1" dirty="0" smtClean="0"/>
              <a:t>3. Vascular  dementia:  </a:t>
            </a:r>
            <a:r>
              <a:rPr lang="en-US" sz="2400" dirty="0" smtClean="0"/>
              <a:t>has symptoms similar to those of  Alzheimer disease, but onset is typically abrupt.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4. </a:t>
            </a:r>
            <a:r>
              <a:rPr lang="en-US" sz="2400" b="1" dirty="0" err="1" smtClean="0"/>
              <a:t>Frontotemporal</a:t>
            </a:r>
            <a:r>
              <a:rPr lang="en-US" sz="2400" b="1" dirty="0" smtClean="0"/>
              <a:t> lobar degeneration: </a:t>
            </a:r>
            <a:r>
              <a:rPr lang="en-US" sz="2400" dirty="0" smtClean="0"/>
              <a:t>is a degenerative brain disease that particularly affects the frontal and temporal lobes and  results in a clinical picture similar to that of Alzheimer  disease.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5. </a:t>
            </a:r>
            <a:r>
              <a:rPr lang="en-US" sz="2400" b="1" dirty="0" err="1" smtClean="0"/>
              <a:t>Prion</a:t>
            </a:r>
            <a:r>
              <a:rPr lang="en-US" sz="2400" b="1" dirty="0" smtClean="0"/>
              <a:t> diseases: </a:t>
            </a:r>
            <a:r>
              <a:rPr lang="en-US" sz="2400" dirty="0" smtClean="0"/>
              <a:t>rare diseases caused by a </a:t>
            </a:r>
            <a:r>
              <a:rPr lang="en-US" sz="2400" dirty="0" err="1" smtClean="0"/>
              <a:t>prion</a:t>
            </a:r>
            <a:r>
              <a:rPr lang="en-US" sz="2400" dirty="0" smtClean="0"/>
              <a:t> (a type  of protein) that can trigger normal proteins in the brain  to fold abnormally.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2. Dementia</a:t>
            </a:r>
            <a:endParaRPr lang="ar-S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562600"/>
          </a:xfrm>
        </p:spPr>
        <p:txBody>
          <a:bodyPr>
            <a:normAutofit lnSpcReduction="10000"/>
          </a:bodyPr>
          <a:lstStyle/>
          <a:p>
            <a:pPr algn="ctr" rtl="0">
              <a:buFont typeface="Arial" pitchFamily="34" charset="0"/>
              <a:buChar char="•"/>
            </a:pPr>
            <a:r>
              <a:rPr lang="en-US" sz="2400" b="1" dirty="0" smtClean="0"/>
              <a:t>Types of dementia</a:t>
            </a:r>
          </a:p>
          <a:p>
            <a:pPr algn="l" rtl="0">
              <a:buNone/>
            </a:pPr>
            <a:r>
              <a:rPr lang="en-US" sz="2400" b="1" dirty="0" smtClean="0"/>
              <a:t>6. Parkinson disease: </a:t>
            </a:r>
            <a:r>
              <a:rPr lang="en-US" sz="2400" dirty="0" smtClean="0"/>
              <a:t>is a slowly progressive neurologic condition characterized by tremor, rigidity, </a:t>
            </a:r>
            <a:r>
              <a:rPr lang="en-US" sz="2400" dirty="0" err="1" smtClean="0"/>
              <a:t>bradykinesia</a:t>
            </a:r>
            <a:r>
              <a:rPr lang="en-US" sz="2400" dirty="0" smtClean="0"/>
              <a:t>, and postural  instability.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7. Huntington disease: </a:t>
            </a:r>
            <a:r>
              <a:rPr lang="en-US" sz="2400" dirty="0" smtClean="0"/>
              <a:t>is an inherited, dominant gene  disease that primarily involves cerebral atrophy, and enlargement of the brain ventricles.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8. Traumatic brain injury: </a:t>
            </a:r>
            <a:r>
              <a:rPr lang="en-US" sz="2400" dirty="0" smtClean="0"/>
              <a:t>dementia as a direct  </a:t>
            </a:r>
            <a:r>
              <a:rPr lang="en-US" sz="2400" dirty="0" err="1" smtClean="0"/>
              <a:t>pathophysiological</a:t>
            </a:r>
            <a:r>
              <a:rPr lang="en-US" sz="2400" dirty="0" smtClean="0"/>
              <a:t> consequence of head trauma. is  usually stable rather than progressive.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9. </a:t>
            </a:r>
            <a:r>
              <a:rPr lang="en-US" sz="2400" b="1" dirty="0" err="1" smtClean="0"/>
              <a:t>Korsakoff</a:t>
            </a:r>
            <a:r>
              <a:rPr lang="en-US" sz="2400" b="1" dirty="0" smtClean="0"/>
              <a:t> syndrome: </a:t>
            </a:r>
            <a:r>
              <a:rPr lang="en-US" sz="2400" dirty="0" smtClean="0"/>
              <a:t>resulted from Long-term use of     </a:t>
            </a:r>
          </a:p>
          <a:p>
            <a:pPr algn="l" rtl="0">
              <a:buNone/>
            </a:pPr>
            <a:r>
              <a:rPr lang="en-US" sz="2400" dirty="0" smtClean="0"/>
              <a:t>                   alcohol that results in dementia.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2. Dementia</a:t>
            </a:r>
            <a:endParaRPr lang="ar-S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3340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fi-FI" sz="2800" b="1" dirty="0" smtClean="0"/>
              <a:t>* Tretment </a:t>
            </a:r>
          </a:p>
          <a:p>
            <a:pPr algn="l" rtl="0">
              <a:buNone/>
            </a:pPr>
            <a:r>
              <a:rPr lang="fi-FI" sz="2800" dirty="0" smtClean="0"/>
              <a:t>* </a:t>
            </a:r>
            <a:r>
              <a:rPr lang="en-US" sz="2400" dirty="0" smtClean="0"/>
              <a:t>For degenerative dementias, no direct therapies  have been found to reverse or retard the fundamental </a:t>
            </a:r>
            <a:r>
              <a:rPr lang="en-US" sz="2400" dirty="0" err="1" smtClean="0"/>
              <a:t>pathophysiological</a:t>
            </a:r>
            <a:r>
              <a:rPr lang="en-US" sz="2400" dirty="0" smtClean="0"/>
              <a:t>  processes. </a:t>
            </a:r>
          </a:p>
          <a:p>
            <a:pPr algn="l" rtl="0">
              <a:buNone/>
            </a:pPr>
            <a:endParaRPr lang="fi-FI" sz="2400" dirty="0" smtClean="0"/>
          </a:p>
          <a:p>
            <a:pPr algn="l" rtl="0">
              <a:buNone/>
            </a:pPr>
            <a:r>
              <a:rPr lang="fi-FI" sz="2400" dirty="0" smtClean="0"/>
              <a:t>* </a:t>
            </a:r>
            <a:r>
              <a:rPr lang="fi-FI" sz="2400" b="1" dirty="0" smtClean="0"/>
              <a:t>Some drugs might be helpful according to symptoms, such as: </a:t>
            </a:r>
          </a:p>
          <a:p>
            <a:pPr algn="l" rtl="0">
              <a:buFontTx/>
              <a:buChar char="-"/>
            </a:pPr>
            <a:r>
              <a:rPr lang="fi-FI" sz="2400" dirty="0" smtClean="0"/>
              <a:t>Aacetylcholine</a:t>
            </a:r>
          </a:p>
          <a:p>
            <a:pPr algn="l" rtl="0">
              <a:buFontTx/>
              <a:buChar char="-"/>
            </a:pPr>
            <a:r>
              <a:rPr lang="fi-FI" sz="2400" dirty="0" smtClean="0"/>
              <a:t>Antidepressent</a:t>
            </a:r>
          </a:p>
          <a:p>
            <a:pPr algn="l" rtl="0">
              <a:buFontTx/>
              <a:buChar char="-"/>
            </a:pPr>
            <a:r>
              <a:rPr lang="fi-FI" sz="2400" dirty="0" smtClean="0"/>
              <a:t>Antipsychotic</a:t>
            </a:r>
          </a:p>
          <a:p>
            <a:pPr algn="l" rtl="0">
              <a:buFontTx/>
              <a:buChar char="-"/>
            </a:pPr>
            <a:r>
              <a:rPr lang="fi-FI" sz="2400" dirty="0" smtClean="0"/>
              <a:t>Lithium and mood stablizer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sz="3600" dirty="0" smtClean="0"/>
              <a:t>2. Dementia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 fontScale="70000" lnSpcReduction="20000"/>
          </a:bodyPr>
          <a:lstStyle/>
          <a:p>
            <a:pPr algn="l" rtl="0">
              <a:buNone/>
            </a:pPr>
            <a:r>
              <a:rPr lang="en-US" sz="2800" b="1" dirty="0" smtClean="0"/>
              <a:t>1) Assessment</a:t>
            </a:r>
          </a:p>
          <a:p>
            <a:pPr algn="l" rtl="0">
              <a:buFontTx/>
              <a:buChar char="-"/>
            </a:pPr>
            <a:r>
              <a:rPr lang="en-US" sz="2600" b="1" dirty="0" smtClean="0"/>
              <a:t>History: </a:t>
            </a:r>
            <a:r>
              <a:rPr lang="en-US" sz="2600" dirty="0" smtClean="0"/>
              <a:t>through interviews with relatives and caregivers. Pt has impaired memory. 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General appearance: </a:t>
            </a:r>
            <a:r>
              <a:rPr lang="en-US" sz="2600" dirty="0" smtClean="0"/>
              <a:t>Aphasia and </a:t>
            </a:r>
            <a:r>
              <a:rPr lang="en-US" sz="2600" dirty="0" err="1" smtClean="0"/>
              <a:t>Apraxia</a:t>
            </a:r>
            <a:r>
              <a:rPr lang="en-US" sz="2600" dirty="0" smtClean="0"/>
              <a:t>. 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Mood and affect: </a:t>
            </a:r>
            <a:r>
              <a:rPr lang="en-US" sz="2600" dirty="0" smtClean="0"/>
              <a:t>Mood shift rapidly and drastically for no apparent reason.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Thought process and content: </a:t>
            </a:r>
            <a:r>
              <a:rPr lang="en-US" sz="2600" dirty="0" smtClean="0"/>
              <a:t>the ability to think abstractly is impaired.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Intellectual process: </a:t>
            </a:r>
            <a:r>
              <a:rPr lang="en-US" sz="2600" dirty="0" err="1" smtClean="0"/>
              <a:t>Agnosia</a:t>
            </a:r>
            <a:r>
              <a:rPr lang="en-US" sz="2600" dirty="0" smtClean="0"/>
              <a:t> and loss of intellectual abilities. 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Judgment and insight: </a:t>
            </a:r>
            <a:r>
              <a:rPr lang="en-US" sz="2600" dirty="0" smtClean="0"/>
              <a:t>Poor judgment  and insight. 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Self concept: </a:t>
            </a:r>
            <a:r>
              <a:rPr lang="en-US" sz="2600" dirty="0" smtClean="0"/>
              <a:t>angry with themselves for losing objects or forgetting important things.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FontTx/>
              <a:buChar char="-"/>
            </a:pPr>
            <a:r>
              <a:rPr lang="en-US" sz="2600" b="1" dirty="0" smtClean="0"/>
              <a:t>Roles and relationship: </a:t>
            </a:r>
            <a:r>
              <a:rPr lang="en-US" sz="2600" dirty="0" smtClean="0"/>
              <a:t>negatively affects roles and relationships. </a:t>
            </a:r>
          </a:p>
          <a:p>
            <a:pPr algn="l" rtl="0">
              <a:buNone/>
            </a:pPr>
            <a:r>
              <a:rPr lang="en-US" sz="2600" dirty="0" smtClean="0"/>
              <a:t>            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algn="l" rtl="0">
              <a:buNone/>
            </a:pPr>
            <a:r>
              <a:rPr lang="en-US" sz="2600" b="1" dirty="0" smtClean="0"/>
              <a:t>-      Self-care:             </a:t>
            </a:r>
            <a:r>
              <a:rPr lang="en-US" sz="2600" dirty="0" smtClean="0"/>
              <a:t>disturbed sleep and difficulties in eating and drinking. </a:t>
            </a:r>
          </a:p>
          <a:p>
            <a:pPr algn="l" rtl="0">
              <a:buNone/>
            </a:pP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Nursing care for Pt with Dementia 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91600" cy="491947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000" b="1" dirty="0" smtClean="0"/>
              <a:t>2. Diagnosis: </a:t>
            </a:r>
            <a:r>
              <a:rPr lang="en-US" sz="2000" dirty="0" smtClean="0"/>
              <a:t>Select the appropriate diagnosis based on assessment and symptoms. consider priority in writing diagnoses ( Safety).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• Risk for injury</a:t>
            </a:r>
          </a:p>
          <a:p>
            <a:pPr algn="l" rtl="0">
              <a:buNone/>
            </a:pPr>
            <a:r>
              <a:rPr lang="en-US" sz="2000" dirty="0" smtClean="0"/>
              <a:t>• Disturbed sleep pattern</a:t>
            </a:r>
          </a:p>
          <a:p>
            <a:pPr algn="l" rtl="0">
              <a:buNone/>
            </a:pPr>
            <a:r>
              <a:rPr lang="en-US" sz="2000" dirty="0" smtClean="0"/>
              <a:t>• Risk for deficient fluid volume</a:t>
            </a:r>
          </a:p>
          <a:p>
            <a:pPr algn="l" rtl="0">
              <a:buNone/>
            </a:pPr>
            <a:r>
              <a:rPr lang="en-US" sz="2000" dirty="0" smtClean="0"/>
              <a:t>• Risk for imbalanced nutrition: Less than body requirements</a:t>
            </a:r>
          </a:p>
          <a:p>
            <a:pPr algn="l" rtl="0">
              <a:buNone/>
            </a:pPr>
            <a:r>
              <a:rPr lang="en-US" sz="2000" dirty="0" smtClean="0"/>
              <a:t>• Chronic confusion</a:t>
            </a:r>
          </a:p>
          <a:p>
            <a:pPr algn="l" rtl="0">
              <a:buNone/>
            </a:pPr>
            <a:r>
              <a:rPr lang="en-US" sz="2000" dirty="0" smtClean="0"/>
              <a:t>• Impaired environmental interpretation syndrome</a:t>
            </a:r>
          </a:p>
          <a:p>
            <a:pPr algn="l" rtl="0">
              <a:buNone/>
            </a:pPr>
            <a:r>
              <a:rPr lang="en-US" sz="2000" dirty="0" smtClean="0"/>
              <a:t>• Impaired memory</a:t>
            </a:r>
          </a:p>
          <a:p>
            <a:pPr algn="l" rtl="0">
              <a:buNone/>
            </a:pPr>
            <a:r>
              <a:rPr lang="en-US" sz="2000" dirty="0" smtClean="0"/>
              <a:t>• Impaired social interaction</a:t>
            </a:r>
          </a:p>
          <a:p>
            <a:pPr algn="l" rtl="0">
              <a:buNone/>
            </a:pPr>
            <a:r>
              <a:rPr lang="en-US" sz="2000" dirty="0" smtClean="0"/>
              <a:t>• Impaired verbal communication</a:t>
            </a:r>
          </a:p>
          <a:p>
            <a:pPr algn="l" rtl="0">
              <a:buNone/>
            </a:pPr>
            <a:r>
              <a:rPr lang="en-US" sz="2000" dirty="0" smtClean="0"/>
              <a:t>• Ineffective role performance</a:t>
            </a:r>
            <a:endParaRPr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Nursing care for Pt with Dementia 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pPr algn="l" rtl="0">
              <a:buNone/>
            </a:pPr>
            <a:r>
              <a:rPr lang="en-US" sz="2000" b="1" dirty="0" smtClean="0"/>
              <a:t>3) Plan and intervention</a:t>
            </a:r>
          </a:p>
          <a:p>
            <a:pPr algn="l" rtl="0">
              <a:buNone/>
            </a:pPr>
            <a:endParaRPr lang="en-US" sz="2000" b="1" dirty="0" smtClean="0"/>
          </a:p>
          <a:p>
            <a:pPr algn="l" rtl="0">
              <a:buFontTx/>
              <a:buChar char="-"/>
            </a:pPr>
            <a:r>
              <a:rPr lang="en-US" sz="2000" dirty="0" smtClean="0"/>
              <a:t>Promoting client’s safety and protecting from injury.</a:t>
            </a:r>
          </a:p>
          <a:p>
            <a:pPr algn="l" rtl="0">
              <a:buFontTx/>
              <a:buChar char="-"/>
            </a:pPr>
            <a:endParaRPr lang="en-US" sz="2000" dirty="0" smtClean="0"/>
          </a:p>
          <a:p>
            <a:pPr algn="l" rtl="0">
              <a:buFontTx/>
              <a:buChar char="-"/>
            </a:pPr>
            <a:r>
              <a:rPr lang="en-US" sz="2000" dirty="0" smtClean="0"/>
              <a:t>Promoting adequate sleep, proper nutrition and hygiene, and activity.</a:t>
            </a:r>
          </a:p>
          <a:p>
            <a:pPr algn="l" rtl="0">
              <a:buFontTx/>
              <a:buChar char="-"/>
            </a:pPr>
            <a:endParaRPr lang="en-US" sz="2000" dirty="0" smtClean="0"/>
          </a:p>
          <a:p>
            <a:pPr algn="l" rtl="0">
              <a:buFontTx/>
              <a:buChar char="-"/>
            </a:pPr>
            <a:r>
              <a:rPr lang="en-US" sz="2000" dirty="0" smtClean="0"/>
              <a:t>Structuring environment and routine.</a:t>
            </a:r>
          </a:p>
          <a:p>
            <a:pPr algn="l" rtl="0">
              <a:buFontTx/>
              <a:buChar char="-"/>
            </a:pPr>
            <a:endParaRPr lang="en-US" sz="2000" dirty="0" smtClean="0"/>
          </a:p>
          <a:p>
            <a:pPr algn="l" rtl="0">
              <a:buFontTx/>
              <a:buChar char="-"/>
            </a:pPr>
            <a:r>
              <a:rPr lang="en-US" sz="2000" dirty="0" smtClean="0"/>
              <a:t>Providing emotional support.</a:t>
            </a:r>
          </a:p>
          <a:p>
            <a:pPr algn="l" rtl="0">
              <a:buFontTx/>
              <a:buChar char="-"/>
            </a:pPr>
            <a:endParaRPr lang="en-US" sz="2000" dirty="0" smtClean="0"/>
          </a:p>
          <a:p>
            <a:pPr algn="l" rtl="0">
              <a:buFontTx/>
              <a:buChar char="-"/>
            </a:pPr>
            <a:r>
              <a:rPr lang="en-US" sz="2000" dirty="0" smtClean="0"/>
              <a:t>Promoting interaction and involvement.</a:t>
            </a:r>
            <a:endParaRPr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Nursing care for Pt with Dementia 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763000" cy="4525963"/>
          </a:xfrm>
        </p:spPr>
        <p:txBody>
          <a:bodyPr>
            <a:normAutofit/>
          </a:bodyPr>
          <a:lstStyle/>
          <a:p>
            <a:pPr marL="624078" indent="-514350" algn="l" rtl="0">
              <a:buNone/>
            </a:pPr>
            <a:r>
              <a:rPr lang="en-US" sz="2400" b="1" dirty="0" smtClean="0"/>
              <a:t>4) Evaluation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- Treatment outcomes change constantly as the disease progresses.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- The nurse must assess clients for changes as they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occur and revise outcomes and interventions as needed.</a:t>
            </a:r>
          </a:p>
          <a:p>
            <a:pPr marL="624078" indent="-514350" algn="l" rtl="0">
              <a:buNone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 smtClean="0"/>
              <a:t>Nursing care for Pt with Dementia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47186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43200"/>
                <a:gridCol w="2532742"/>
                <a:gridCol w="2953658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Dementia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Delirium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Indicator</a:t>
                      </a:r>
                      <a:endParaRPr lang="ar-SA" dirty="0"/>
                    </a:p>
                  </a:txBody>
                  <a:tcPr/>
                </a:tc>
              </a:tr>
              <a:tr h="815022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gradual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mtClean="0"/>
                        <a:t>rapid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onset</a:t>
                      </a:r>
                      <a:endParaRPr lang="ar-SA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algn="ctr" rtl="1"/>
                      <a:r>
                        <a:rPr lang="en-US" smtClean="0"/>
                        <a:t>Progressive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mtClean="0"/>
                        <a:t>Brief ( hours –days)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Duration</a:t>
                      </a:r>
                      <a:endParaRPr lang="ar-SA" dirty="0"/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pPr algn="ctr" rtl="1"/>
                      <a:r>
                        <a:rPr lang="en-US" smtClean="0"/>
                        <a:t>Not affected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mtClean="0"/>
                        <a:t>deteriorated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Level of consciousness</a:t>
                      </a:r>
                      <a:endParaRPr lang="ar-SA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ctr" rtl="1"/>
                      <a:r>
                        <a:rPr lang="en-US" smtClean="0"/>
                        <a:t>Short then long term memory loss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Short term memory loss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Memory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algn="ctr"/>
            <a:r>
              <a:rPr lang="en-US" dirty="0" smtClean="0"/>
              <a:t>Delirium </a:t>
            </a:r>
            <a:r>
              <a:rPr lang="en-US" dirty="0" err="1" smtClean="0"/>
              <a:t>vs</a:t>
            </a:r>
            <a:r>
              <a:rPr lang="en-US" dirty="0" smtClean="0"/>
              <a:t> Dementia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/>
            <a:endParaRPr lang="en-US" sz="4800" dirty="0" smtClean="0"/>
          </a:p>
          <a:p>
            <a:pPr algn="ctr" rtl="0">
              <a:buNone/>
            </a:pPr>
            <a:r>
              <a:rPr lang="en-US" sz="4800" dirty="0" smtClean="0"/>
              <a:t>Thank You</a:t>
            </a:r>
            <a:endParaRPr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sz="2600" dirty="0" smtClean="0"/>
              <a:t>To define cognition, cognitive disorders, delirium, and dementia. </a:t>
            </a:r>
          </a:p>
          <a:p>
            <a:pPr algn="l" rtl="0"/>
            <a:endParaRPr lang="en-US" sz="2600" dirty="0" smtClean="0"/>
          </a:p>
          <a:p>
            <a:pPr algn="l" rtl="0"/>
            <a:r>
              <a:rPr lang="en-US" sz="2600" dirty="0" smtClean="0"/>
              <a:t>To understand the major symptoms of delirium and dementia. </a:t>
            </a:r>
          </a:p>
          <a:p>
            <a:pPr algn="l" rtl="0"/>
            <a:endParaRPr lang="en-US" sz="2600" dirty="0" smtClean="0"/>
          </a:p>
          <a:p>
            <a:pPr algn="l" rtl="0"/>
            <a:r>
              <a:rPr lang="en-US" sz="2600" dirty="0" smtClean="0"/>
              <a:t>To acknowledge the major causes of delirium and dementia.</a:t>
            </a:r>
          </a:p>
          <a:p>
            <a:pPr algn="l" rtl="0"/>
            <a:endParaRPr lang="en-US" sz="2600" dirty="0" smtClean="0"/>
          </a:p>
          <a:p>
            <a:pPr algn="l" rtl="0"/>
            <a:r>
              <a:rPr lang="en-US" sz="2600" dirty="0" smtClean="0"/>
              <a:t>To identify dementia stages and types.</a:t>
            </a:r>
          </a:p>
          <a:p>
            <a:pPr algn="l" rtl="0"/>
            <a:endParaRPr lang="en-US" sz="2600" dirty="0" smtClean="0"/>
          </a:p>
          <a:p>
            <a:pPr algn="l" rtl="0"/>
            <a:r>
              <a:rPr lang="en-US" sz="2600" dirty="0" smtClean="0"/>
              <a:t>To apply proper nursing care plan for patients with delirium and patients with dementia. </a:t>
            </a:r>
          </a:p>
          <a:p>
            <a:pPr algn="l" rtl="0"/>
            <a:endParaRPr lang="en-US" sz="2600" dirty="0" smtClean="0"/>
          </a:p>
          <a:p>
            <a:pPr algn="l" rtl="0"/>
            <a:r>
              <a:rPr lang="en-US" sz="2600" dirty="0" smtClean="0"/>
              <a:t>To differentiate between delirium and dementia. 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Learning Outcomes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6019800"/>
          </a:xfrm>
        </p:spPr>
        <p:txBody>
          <a:bodyPr>
            <a:normAutofit/>
          </a:bodyPr>
          <a:lstStyle/>
          <a:p>
            <a:pPr algn="l" rtl="0">
              <a:buFontTx/>
              <a:buChar char="-"/>
            </a:pPr>
            <a:endParaRPr lang="en-US" sz="2400" b="1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endParaRPr lang="en-US" sz="2400" b="1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r>
              <a:rPr lang="en-US" sz="2400" b="1" dirty="0" smtClean="0">
                <a:cs typeface="Andalus" pitchFamily="18" charset="-78"/>
              </a:rPr>
              <a:t>Cognition:</a:t>
            </a:r>
            <a:r>
              <a:rPr lang="en-US" sz="2400" dirty="0" smtClean="0">
                <a:cs typeface="Andalus" pitchFamily="18" charset="-78"/>
              </a:rPr>
              <a:t> is the brain’s ability to process, retain, and use information. 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r>
              <a:rPr lang="en-US" sz="2400" dirty="0" smtClean="0">
                <a:cs typeface="Andalus" pitchFamily="18" charset="-78"/>
              </a:rPr>
              <a:t>Cognitive abilities include reasoning, judgment, perception, attention, comprehension, and memory.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r>
              <a:rPr lang="en-US" sz="2400" dirty="0" smtClean="0">
                <a:cs typeface="Andalus" pitchFamily="18" charset="-78"/>
              </a:rPr>
              <a:t>Cognitive abilities are essential for making decisions,  solving problems, interpreting, and learning. </a:t>
            </a:r>
          </a:p>
          <a:p>
            <a:pPr algn="l" rtl="0">
              <a:buNone/>
            </a:pPr>
            <a:endParaRPr lang="ar-SA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pPr algn="ctr" rtl="0"/>
            <a:r>
              <a:rPr lang="en-US" dirty="0" smtClean="0"/>
              <a:t>Introduction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algn="l" rtl="0">
              <a:buFontTx/>
              <a:buChar char="-"/>
            </a:pPr>
            <a:r>
              <a:rPr lang="en-US" sz="2400" b="1" dirty="0" smtClean="0">
                <a:cs typeface="Andalus" pitchFamily="18" charset="-78"/>
              </a:rPr>
              <a:t>Cognitive disorder:  </a:t>
            </a:r>
            <a:r>
              <a:rPr lang="en-US" sz="2400" dirty="0" smtClean="0">
                <a:cs typeface="Andalus" pitchFamily="18" charset="-78"/>
              </a:rPr>
              <a:t>is a disruption or impairment in  the higher level functions of the brain.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r>
              <a:rPr lang="en-US" sz="2400" dirty="0" smtClean="0">
                <a:cs typeface="Andalus" pitchFamily="18" charset="-78"/>
              </a:rPr>
              <a:t> Cognitive disorders can have devastating effects on  the ability to function in daily life. 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r>
              <a:rPr lang="en-US" sz="2400" dirty="0" smtClean="0">
                <a:cs typeface="Andalus" pitchFamily="18" charset="-78"/>
              </a:rPr>
              <a:t> Cognitive disorders can cause people to forget the  names of immediate family members, be unable to  perform daily household tasks, and neglect hygiene.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r>
              <a:rPr lang="en-US" sz="2400" dirty="0" smtClean="0">
                <a:cs typeface="Andalus" pitchFamily="18" charset="-78"/>
              </a:rPr>
              <a:t>In DSMV, its called </a:t>
            </a:r>
            <a:r>
              <a:rPr lang="en-US" sz="2400" dirty="0" err="1" smtClean="0">
                <a:cs typeface="Andalus" pitchFamily="18" charset="-78"/>
              </a:rPr>
              <a:t>neurocognitive</a:t>
            </a:r>
            <a:r>
              <a:rPr lang="en-US" sz="2400" dirty="0" smtClean="0">
                <a:cs typeface="Andalus" pitchFamily="18" charset="-78"/>
              </a:rPr>
              <a:t> disorders (NCD).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Introduction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767072"/>
          </a:xfrm>
        </p:spPr>
        <p:txBody>
          <a:bodyPr>
            <a:normAutofit/>
          </a:bodyPr>
          <a:lstStyle/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The two major cognitive or </a:t>
            </a:r>
            <a:r>
              <a:rPr lang="en-US" dirty="0" err="1" smtClean="0"/>
              <a:t>neurocognitive</a:t>
            </a:r>
            <a:r>
              <a:rPr lang="en-US" dirty="0" smtClean="0"/>
              <a:t> disorders are:</a:t>
            </a:r>
          </a:p>
          <a:p>
            <a:pPr algn="l" rtl="0"/>
            <a:endParaRPr lang="en-US" dirty="0" smtClean="0"/>
          </a:p>
          <a:p>
            <a:pPr marL="624078" indent="-514350" algn="l" rtl="0">
              <a:buAutoNum type="arabicPeriod"/>
            </a:pPr>
            <a:r>
              <a:rPr lang="en-US" b="1" dirty="0" smtClean="0"/>
              <a:t>Delirium</a:t>
            </a:r>
          </a:p>
          <a:p>
            <a:pPr marL="624078" indent="-514350" algn="l" rtl="0">
              <a:buAutoNum type="arabicPeriod"/>
            </a:pPr>
            <a:endParaRPr lang="en-US" b="1" dirty="0" smtClean="0"/>
          </a:p>
          <a:p>
            <a:pPr marL="624078" indent="-514350" algn="l" rtl="0">
              <a:buAutoNum type="arabicPeriod"/>
            </a:pPr>
            <a:r>
              <a:rPr lang="en-US" b="1" dirty="0" smtClean="0"/>
              <a:t>Dementia</a:t>
            </a:r>
            <a:endParaRPr lang="ar-SA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Cognitive disorders major types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767072"/>
          </a:xfrm>
        </p:spPr>
        <p:txBody>
          <a:bodyPr>
            <a:normAutofit/>
          </a:bodyPr>
          <a:lstStyle/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Delirium:</a:t>
            </a:r>
            <a:r>
              <a:rPr lang="en-US" sz="2400" dirty="0" smtClean="0"/>
              <a:t> is a syndrome that involves a disturbance of  </a:t>
            </a:r>
            <a:r>
              <a:rPr lang="en-US" sz="2400" b="1" dirty="0" smtClean="0">
                <a:solidFill>
                  <a:srgbClr val="FF0000"/>
                </a:solidFill>
              </a:rPr>
              <a:t>consciousness </a:t>
            </a:r>
            <a:r>
              <a:rPr lang="en-US" sz="2400" dirty="0" smtClean="0"/>
              <a:t>accompanied by a change in cognition, and usually develops </a:t>
            </a:r>
            <a:r>
              <a:rPr lang="en-US" sz="2400" dirty="0" smtClean="0">
                <a:solidFill>
                  <a:srgbClr val="FF0000"/>
                </a:solidFill>
              </a:rPr>
              <a:t>over a short period</a:t>
            </a:r>
            <a:r>
              <a:rPr lang="en-US" sz="2400" dirty="0" smtClean="0"/>
              <a:t>, sometimes   a matter of hours, and fluctuates during the day.</a:t>
            </a:r>
          </a:p>
          <a:p>
            <a:pPr marL="624078" indent="-514350" algn="l" rtl="0">
              <a:buFontTx/>
              <a:buChar char="-"/>
            </a:pPr>
            <a:endParaRPr lang="en-US" sz="2400" dirty="0" smtClean="0"/>
          </a:p>
          <a:p>
            <a:pPr marL="624078" indent="-514350" algn="l" rtl="0">
              <a:buFontTx/>
              <a:buChar char="-"/>
            </a:pPr>
            <a:r>
              <a:rPr lang="en-US" sz="2400" dirty="0" smtClean="0"/>
              <a:t>Elderly patients are the group most frequently diagnosed with delirium.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FontTx/>
              <a:buChar char="-"/>
            </a:pPr>
            <a:r>
              <a:rPr lang="en-US" sz="2400" dirty="0" smtClean="0"/>
              <a:t>Between 14% and 24% of  people admitted to the hospital for general medical conditions are delirious, which may worsen in the hospital.</a:t>
            </a:r>
          </a:p>
          <a:p>
            <a:pPr marL="624078" indent="-514350" algn="l" rtl="0">
              <a:buNone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1.Delirium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5376672"/>
          </a:xfrm>
        </p:spPr>
        <p:txBody>
          <a:bodyPr>
            <a:normAutofit/>
          </a:bodyPr>
          <a:lstStyle/>
          <a:p>
            <a:pPr marL="624078" indent="-514350" algn="ctr" rtl="0">
              <a:buNone/>
            </a:pPr>
            <a:r>
              <a:rPr lang="en-US" sz="2600" b="1" dirty="0" smtClean="0"/>
              <a:t>* Symptoms: </a:t>
            </a:r>
          </a:p>
          <a:p>
            <a:pPr marL="624078" indent="-514350" algn="l" rtl="0">
              <a:buNone/>
            </a:pPr>
            <a:endParaRPr lang="en-US" sz="2600" b="1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-    Difficulty paying </a:t>
            </a:r>
            <a:r>
              <a:rPr lang="en-US" sz="2400" b="1" dirty="0" smtClean="0"/>
              <a:t>attention</a:t>
            </a:r>
            <a:r>
              <a:rPr lang="en-US" sz="2400" dirty="0" smtClean="0"/>
              <a:t>, the are easily </a:t>
            </a:r>
            <a:r>
              <a:rPr lang="en-US" sz="2400" b="1" dirty="0" smtClean="0"/>
              <a:t>distracted.  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Disoriented.</a:t>
            </a:r>
            <a:endParaRPr lang="en-US" sz="2400" dirty="0" smtClean="0"/>
          </a:p>
          <a:p>
            <a:pPr marL="624078" indent="-514350" algn="l" rtl="0">
              <a:buFontTx/>
              <a:buChar char="-"/>
            </a:pPr>
            <a:r>
              <a:rPr lang="en-US" sz="2400" dirty="0" smtClean="0"/>
              <a:t>Sensory disturbances such as </a:t>
            </a:r>
            <a:r>
              <a:rPr lang="en-US" sz="2400" b="1" dirty="0" smtClean="0"/>
              <a:t>illusions or  hallucinations. </a:t>
            </a:r>
          </a:p>
          <a:p>
            <a:pPr marL="624078" indent="-514350" algn="l" rtl="0">
              <a:buFontTx/>
              <a:buChar char="-"/>
            </a:pPr>
            <a:r>
              <a:rPr lang="en-US" sz="2400" dirty="0" smtClean="0"/>
              <a:t>Disturbances in the sleep–wake cycle.</a:t>
            </a:r>
          </a:p>
          <a:p>
            <a:pPr marL="624078" indent="-514350" algn="l" rtl="0">
              <a:buFontTx/>
              <a:buChar char="-"/>
            </a:pPr>
            <a:r>
              <a:rPr lang="en-US" sz="2400" dirty="0" smtClean="0"/>
              <a:t>Changes in psychomotor activity.</a:t>
            </a:r>
          </a:p>
          <a:p>
            <a:pPr marL="624078" indent="-514350" algn="l" rtl="0">
              <a:buFontTx/>
              <a:buChar char="-"/>
            </a:pPr>
            <a:r>
              <a:rPr lang="en-US" sz="2400" dirty="0" smtClean="0"/>
              <a:t>Emotional problems such as anxiety, fear, irritability, euphoria, or apathy.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dirty="0" smtClean="0"/>
              <a:t>1.Delirium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843272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b="1" dirty="0" smtClean="0"/>
              <a:t>* Etiology/ causes</a:t>
            </a:r>
          </a:p>
          <a:p>
            <a:pPr marL="624078" indent="-514350" algn="l" rtl="0">
              <a:buAutoNum type="arabicPeriod"/>
            </a:pPr>
            <a:r>
              <a:rPr lang="en-US" b="1" dirty="0" smtClean="0"/>
              <a:t>physiological: </a:t>
            </a:r>
            <a:r>
              <a:rPr lang="en-US" dirty="0" smtClean="0"/>
              <a:t>such as hypoxemia and electrolyte imbalances…</a:t>
            </a:r>
          </a:p>
          <a:p>
            <a:pPr marL="624078" indent="-514350" algn="l" rtl="0">
              <a:buAutoNum type="arabicPeriod"/>
            </a:pPr>
            <a:endParaRPr lang="en-US" dirty="0" smtClean="0"/>
          </a:p>
          <a:p>
            <a:pPr marL="624078" indent="-514350" algn="l" rtl="0">
              <a:buAutoNum type="arabicPeriod"/>
            </a:pPr>
            <a:r>
              <a:rPr lang="en-US" b="1" dirty="0" smtClean="0"/>
              <a:t>Infection: </a:t>
            </a:r>
            <a:r>
              <a:rPr lang="en-US" dirty="0" smtClean="0"/>
              <a:t>such as meningitis, HIV, sepsis…</a:t>
            </a:r>
          </a:p>
          <a:p>
            <a:pPr marL="624078" indent="-514350" algn="l" rtl="0">
              <a:buAutoNum type="arabicPeriod"/>
            </a:pPr>
            <a:endParaRPr lang="en-US" b="1" dirty="0" smtClean="0"/>
          </a:p>
          <a:p>
            <a:pPr marL="624078" indent="-514350" algn="l" rtl="0">
              <a:buAutoNum type="arabicPeriod"/>
            </a:pPr>
            <a:endParaRPr lang="en-US" b="1" dirty="0" smtClean="0"/>
          </a:p>
          <a:p>
            <a:pPr marL="624078" indent="-514350" algn="l" rtl="0">
              <a:buAutoNum type="arabicPeriod"/>
            </a:pPr>
            <a:r>
              <a:rPr lang="en-US" b="1" dirty="0" smtClean="0"/>
              <a:t>Drug Related: </a:t>
            </a:r>
            <a:r>
              <a:rPr lang="en-US" dirty="0" smtClean="0"/>
              <a:t>drug or alcohol withdrawal. </a:t>
            </a:r>
          </a:p>
          <a:p>
            <a:pPr algn="l" rtl="0">
              <a:buNone/>
            </a:pP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1.Delirium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3229</TotalTime>
  <Words>1667</Words>
  <Application>Microsoft Office PowerPoint</Application>
  <PresentationFormat>On-screen Show (4:3)</PresentationFormat>
  <Paragraphs>283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Concourse</vt:lpstr>
      <vt:lpstr>10-Nursing Care of Patients with Cognitive Disorders</vt:lpstr>
      <vt:lpstr>Outline</vt:lpstr>
      <vt:lpstr>Learning Outcomes</vt:lpstr>
      <vt:lpstr>Introduction</vt:lpstr>
      <vt:lpstr>Introduction</vt:lpstr>
      <vt:lpstr>Cognitive disorders major types</vt:lpstr>
      <vt:lpstr>1.Delirium</vt:lpstr>
      <vt:lpstr>1.Delirium</vt:lpstr>
      <vt:lpstr>1.Delirium</vt:lpstr>
      <vt:lpstr>1.Delirium</vt:lpstr>
      <vt:lpstr>Nursing care plan for pt with delirium</vt:lpstr>
      <vt:lpstr>Nursing care plan for pt with delirium</vt:lpstr>
      <vt:lpstr>Nursing care plan for pt with delirium</vt:lpstr>
      <vt:lpstr>Nursing care plan for pt with delirium</vt:lpstr>
      <vt:lpstr>2. Dementia </vt:lpstr>
      <vt:lpstr>2. Dementia</vt:lpstr>
      <vt:lpstr>2. Dementia </vt:lpstr>
      <vt:lpstr>2. Dementia</vt:lpstr>
      <vt:lpstr>2. Dementia </vt:lpstr>
      <vt:lpstr>2. Dementia</vt:lpstr>
      <vt:lpstr>2. Dementia</vt:lpstr>
      <vt:lpstr>2. Dementia</vt:lpstr>
      <vt:lpstr>Nursing care for Pt with Dementia </vt:lpstr>
      <vt:lpstr>Nursing care for Pt with Dementia </vt:lpstr>
      <vt:lpstr>Nursing care for Pt with Dementia </vt:lpstr>
      <vt:lpstr>Nursing care for Pt with Dementia </vt:lpstr>
      <vt:lpstr>Delirium vs Dementia 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34</cp:revision>
  <dcterms:created xsi:type="dcterms:W3CDTF">2006-08-16T00:00:00Z</dcterms:created>
  <dcterms:modified xsi:type="dcterms:W3CDTF">2022-11-02T19:04:53Z</dcterms:modified>
</cp:coreProperties>
</file>