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306" r:id="rId2"/>
    <p:sldId id="257" r:id="rId3"/>
    <p:sldId id="258" r:id="rId4"/>
    <p:sldId id="260" r:id="rId5"/>
    <p:sldId id="298" r:id="rId6"/>
    <p:sldId id="294" r:id="rId7"/>
    <p:sldId id="261" r:id="rId8"/>
    <p:sldId id="272" r:id="rId9"/>
    <p:sldId id="264" r:id="rId10"/>
    <p:sldId id="262" r:id="rId11"/>
    <p:sldId id="299" r:id="rId12"/>
    <p:sldId id="300" r:id="rId13"/>
    <p:sldId id="269" r:id="rId14"/>
    <p:sldId id="265" r:id="rId15"/>
    <p:sldId id="301" r:id="rId16"/>
    <p:sldId id="266" r:id="rId17"/>
    <p:sldId id="302" r:id="rId18"/>
    <p:sldId id="303" r:id="rId19"/>
    <p:sldId id="304" r:id="rId20"/>
    <p:sldId id="305" r:id="rId21"/>
    <p:sldId id="293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>
    <p:restoredLeft sz="34587" autoAdjust="0"/>
    <p:restoredTop sz="86380" autoAdjust="0"/>
  </p:normalViewPr>
  <p:slideViewPr>
    <p:cSldViewPr>
      <p:cViewPr varScale="1">
        <p:scale>
          <a:sx n="63" d="100"/>
          <a:sy n="63" d="100"/>
        </p:scale>
        <p:origin x="-135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CCAF38E-F0C4-4588-8A28-53BBF4267EF6}" type="datetimeFigureOut">
              <a:rPr lang="ar-SA" smtClean="0"/>
              <a:pPr/>
              <a:t>04/08/1444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6653823-6C2C-4C14-A392-AC994718977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53823-6C2C-4C14-A392-AC994718977A}" type="slidenum">
              <a:rPr lang="ar-SA" smtClean="0"/>
              <a:pPr/>
              <a:t>8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733800"/>
            <a:ext cx="7500990" cy="609600"/>
          </a:xfrm>
        </p:spPr>
        <p:txBody>
          <a:bodyPr>
            <a:normAutofit fontScale="90000"/>
          </a:bodyPr>
          <a:lstStyle/>
          <a:p>
            <a:pPr algn="ctr" rtl="0">
              <a:defRPr/>
            </a:pP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11-Nursing </a:t>
            </a: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Care of Patients with </a:t>
            </a: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Eating Disorders</a:t>
            </a:r>
            <a:endParaRPr sz="3200" smtClean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571500" y="714375"/>
            <a:ext cx="73152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4065588" algn="l"/>
              </a:tabLst>
            </a:pPr>
            <a:r>
              <a:rPr lang="en-US" sz="2800" b="1" dirty="0" smtClean="0"/>
              <a:t>Al-</a:t>
            </a:r>
            <a:r>
              <a:rPr lang="en-US" sz="2800" b="1" dirty="0" err="1" smtClean="0"/>
              <a:t>Zaytoonah</a:t>
            </a:r>
            <a:r>
              <a:rPr lang="en-US" sz="2800" b="1" dirty="0" smtClean="0"/>
              <a:t> University </a:t>
            </a:r>
            <a:endParaRPr lang="en-US" sz="2800" dirty="0"/>
          </a:p>
          <a:p>
            <a:pPr>
              <a:tabLst>
                <a:tab pos="4065588" algn="l"/>
              </a:tabLst>
            </a:pPr>
            <a:endParaRPr lang="en-US" dirty="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1676400"/>
            <a:ext cx="8001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4149725" algn="l"/>
              </a:tabLst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Psychiatric and Mental Health Nursing</a:t>
            </a:r>
          </a:p>
          <a:p>
            <a:pPr algn="ctr">
              <a:tabLst>
                <a:tab pos="4149725" algn="l"/>
              </a:tabLst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( Theory )</a:t>
            </a:r>
          </a:p>
          <a:p>
            <a:pPr algn="ctr">
              <a:tabLst>
                <a:tab pos="4149725" algn="l"/>
              </a:tabLst>
            </a:pPr>
            <a:endParaRPr lang="en-US" alt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4149725" algn="l"/>
              </a:tabLst>
            </a:pP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Subtitle 6"/>
          <p:cNvSpPr>
            <a:spLocks noGrp="1"/>
          </p:cNvSpPr>
          <p:nvPr>
            <p:ph type="subTitle" idx="1"/>
          </p:nvPr>
        </p:nvSpPr>
        <p:spPr>
          <a:xfrm>
            <a:off x="685800" y="4419600"/>
            <a:ext cx="7772400" cy="762000"/>
          </a:xfrm>
        </p:spPr>
        <p:txBody>
          <a:bodyPr>
            <a:normAutofit fontScale="92500" lnSpcReduction="20000"/>
          </a:bodyPr>
          <a:lstStyle/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  <a:p>
            <a:pPr marR="0" algn="ctr"/>
            <a:r>
              <a:rPr lang="en-US" dirty="0" smtClean="0">
                <a:solidFill>
                  <a:schemeClr val="tx1"/>
                </a:solidFill>
              </a:rPr>
              <a:t>By Dr: Hasan Abualruz RN, MSN, PhD</a:t>
            </a:r>
            <a:endParaRPr lang="ar-SA" dirty="0" smtClean="0">
              <a:solidFill>
                <a:schemeClr val="tx1"/>
              </a:solidFill>
            </a:endParaRPr>
          </a:p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152400"/>
            <a:ext cx="2209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991600" cy="5715000"/>
          </a:xfrm>
        </p:spPr>
        <p:txBody>
          <a:bodyPr>
            <a:normAutofit fontScale="92500"/>
          </a:bodyPr>
          <a:lstStyle/>
          <a:p>
            <a:pPr marL="624078" indent="-514350" algn="ctr" rtl="0">
              <a:buNone/>
            </a:pPr>
            <a:r>
              <a:rPr lang="en-US" sz="3000" b="1" dirty="0" smtClean="0"/>
              <a:t>Types of Anorexia Nervosa</a:t>
            </a:r>
          </a:p>
          <a:p>
            <a:pPr marL="624078" indent="-514350" algn="l" rtl="0">
              <a:buNone/>
            </a:pPr>
            <a:r>
              <a:rPr lang="en-US" sz="2400" b="1" dirty="0" smtClean="0"/>
              <a:t>A) Restricting Anorexia Nervosa: </a:t>
            </a:r>
            <a:r>
              <a:rPr lang="en-US" sz="2400" dirty="0" smtClean="0"/>
              <a:t>clients lose weight 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  primarily through dieting, fasting, or excessive exercising.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400" b="1" dirty="0" smtClean="0"/>
              <a:t>B) Binge eating and purging: </a:t>
            </a:r>
            <a:r>
              <a:rPr lang="en-US" sz="2400" dirty="0" smtClean="0"/>
              <a:t>Clients engage </a:t>
            </a:r>
            <a:r>
              <a:rPr lang="en-US" sz="2400" b="1" dirty="0" smtClean="0"/>
              <a:t>regularly</a:t>
            </a:r>
            <a:r>
              <a:rPr lang="en-US" sz="2400" dirty="0" smtClean="0"/>
              <a:t> in 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 binge eating followed by purging.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400" b="1" dirty="0" smtClean="0"/>
              <a:t>* Binge eating: </a:t>
            </a:r>
            <a:r>
              <a:rPr lang="en-US" sz="2400" dirty="0" smtClean="0"/>
              <a:t>consuming a large amount of food (far greater 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than most people eat at one time) in a discrete period of 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usually 2 hours or less.</a:t>
            </a:r>
          </a:p>
          <a:p>
            <a:pPr marL="624078" indent="-514350" algn="l" rtl="0">
              <a:buNone/>
            </a:pPr>
            <a:r>
              <a:rPr lang="en-US" sz="2400" b="1" dirty="0" smtClean="0"/>
              <a:t>* Purging: </a:t>
            </a:r>
            <a:r>
              <a:rPr lang="en-US" sz="2400" dirty="0" smtClean="0"/>
              <a:t>compensatory behaviors designed to eliminate food 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by means of self-induced vomiting or misuse of laxatives, 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                        enemas, and diuretics. </a:t>
            </a:r>
          </a:p>
          <a:p>
            <a:pPr marL="624078" indent="-514350" algn="l" rtl="0">
              <a:buNone/>
            </a:pPr>
            <a:endParaRPr lang="en-US" sz="24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 rtl="0"/>
            <a:r>
              <a:rPr lang="en-US" dirty="0" smtClean="0"/>
              <a:t>1. Anorexia Nervosa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990600"/>
            <a:ext cx="8763000" cy="5016691"/>
          </a:xfrm>
        </p:spPr>
        <p:txBody>
          <a:bodyPr>
            <a:normAutofit fontScale="92500" lnSpcReduction="20000"/>
          </a:bodyPr>
          <a:lstStyle/>
          <a:p>
            <a:pPr algn="ctr" rtl="0">
              <a:buNone/>
            </a:pPr>
            <a:r>
              <a:rPr lang="en-US" b="1" dirty="0" smtClean="0"/>
              <a:t>* Prognosis</a:t>
            </a:r>
          </a:p>
          <a:p>
            <a:pPr algn="l" rtl="0">
              <a:buNone/>
            </a:pPr>
            <a:r>
              <a:rPr lang="en-US" sz="2400" dirty="0" smtClean="0"/>
              <a:t>* Clients with anorexia nervosa can be difficult to treat because they are often resistant, appear uninterested, and deny their problems.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algn="l" rtl="0">
              <a:buNone/>
            </a:pPr>
            <a:r>
              <a:rPr lang="en-US" sz="2800" dirty="0" smtClean="0"/>
              <a:t>* For clients with anorexia, only 30% to 50% achieve full  recovery, while10% to 20% remain chronically ill.</a:t>
            </a:r>
          </a:p>
          <a:p>
            <a:pPr algn="l" rtl="0">
              <a:buNone/>
            </a:pPr>
            <a:endParaRPr lang="en-US" sz="2800" dirty="0" smtClean="0"/>
          </a:p>
          <a:p>
            <a:pPr algn="l" rtl="0">
              <a:buNone/>
            </a:pPr>
            <a:r>
              <a:rPr lang="en-US" b="1" dirty="0" smtClean="0"/>
              <a:t>* </a:t>
            </a:r>
            <a:r>
              <a:rPr lang="en-US" sz="2600" b="1" dirty="0" smtClean="0"/>
              <a:t>Major life-threatening complications </a:t>
            </a:r>
            <a:r>
              <a:rPr lang="en-US" sz="2600" dirty="0" smtClean="0"/>
              <a:t>that might</a:t>
            </a:r>
          </a:p>
          <a:p>
            <a:pPr algn="l" rtl="0">
              <a:buNone/>
            </a:pPr>
            <a:r>
              <a:rPr lang="en-US" sz="2600" dirty="0" smtClean="0"/>
              <a:t>   need  hospital admission to treat severe fluid, electrolyte, and metabolic imbalances; cardiovascular  complications; severe weight loss and its consequences; and risk for suicide.</a:t>
            </a:r>
            <a:endParaRPr lang="ar-SA" sz="2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/>
            <a:r>
              <a:rPr lang="en-US" dirty="0" smtClean="0"/>
              <a:t>1. Anorexia Nervosa </a:t>
            </a:r>
            <a:endParaRPr lang="ar-S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562600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b="1" dirty="0" smtClean="0"/>
              <a:t>* Treatment </a:t>
            </a:r>
          </a:p>
          <a:p>
            <a:pPr algn="l" rtl="0">
              <a:buNone/>
            </a:pPr>
            <a:r>
              <a:rPr lang="en-US" sz="2400" b="1" dirty="0" smtClean="0"/>
              <a:t>1) Medical management: </a:t>
            </a:r>
            <a:r>
              <a:rPr lang="en-US" sz="2400" dirty="0" smtClean="0"/>
              <a:t>focuses on weight restoration, nutritional rehabilitation, rehydration, and correction of  electrolyte imbalances. ( Top priority if it threat life). </a:t>
            </a:r>
          </a:p>
          <a:p>
            <a:pPr algn="l" rtl="0">
              <a:buNone/>
            </a:pPr>
            <a:r>
              <a:rPr lang="en-US" sz="2400" b="1" dirty="0" smtClean="0"/>
              <a:t>2) Psychopharmacology: 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Antidepressant 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antipsychotic,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and antihistamine</a:t>
            </a:r>
          </a:p>
          <a:p>
            <a:pPr algn="l" rtl="0">
              <a:buNone/>
            </a:pPr>
            <a:r>
              <a:rPr lang="en-US" sz="2400" dirty="0" smtClean="0"/>
              <a:t> </a:t>
            </a:r>
            <a:r>
              <a:rPr lang="en-US" sz="2400" b="1" dirty="0" smtClean="0"/>
              <a:t>3) Psychotherapy: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Family therapy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Individual therapy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Cognitive behavioral therapy. 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1. Anorexia Nervosa </a:t>
            </a:r>
            <a:endParaRPr lang="ar-SA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4648200"/>
          </a:xfrm>
        </p:spPr>
        <p:txBody>
          <a:bodyPr>
            <a:normAutofit/>
          </a:bodyPr>
          <a:lstStyle/>
          <a:p>
            <a:pPr marL="566928" indent="-457200" algn="l" rtl="0">
              <a:buNone/>
            </a:pPr>
            <a:r>
              <a:rPr lang="en-US" sz="2400" b="1" dirty="0" smtClean="0"/>
              <a:t>*</a:t>
            </a:r>
            <a:r>
              <a:rPr lang="en-US" sz="2400" b="1" dirty="0" err="1" smtClean="0"/>
              <a:t>Dx</a:t>
            </a:r>
            <a:r>
              <a:rPr lang="en-US" sz="2400" b="1" dirty="0" smtClean="0"/>
              <a:t>:</a:t>
            </a:r>
            <a:r>
              <a:rPr lang="en-US" sz="2400" dirty="0" smtClean="0"/>
              <a:t> Is an eating disorder characterized by </a:t>
            </a:r>
            <a:r>
              <a:rPr lang="en-US" sz="2400" b="1" dirty="0" smtClean="0"/>
              <a:t>recurrent  </a:t>
            </a:r>
          </a:p>
          <a:p>
            <a:pPr marL="566928" indent="-457200" algn="l" rtl="0">
              <a:buNone/>
            </a:pPr>
            <a:r>
              <a:rPr lang="en-US" sz="2400" b="1" dirty="0" smtClean="0"/>
              <a:t>episodes</a:t>
            </a:r>
            <a:r>
              <a:rPr lang="en-US" sz="2400" dirty="0" smtClean="0"/>
              <a:t> of binge eating followed by inappropriate</a:t>
            </a:r>
          </a:p>
          <a:p>
            <a:pPr marL="566928" indent="-457200" algn="l" rtl="0">
              <a:buNone/>
            </a:pPr>
            <a:r>
              <a:rPr lang="en-US" sz="2400" dirty="0" smtClean="0"/>
              <a:t>compensatory behaviors to avoid weight gain, such as  </a:t>
            </a:r>
          </a:p>
          <a:p>
            <a:pPr marL="566928" indent="-457200" algn="l" rtl="0">
              <a:buNone/>
            </a:pPr>
            <a:r>
              <a:rPr lang="en-US" sz="2400" dirty="0" smtClean="0"/>
              <a:t>purging, fasting, or excessively exercising.</a:t>
            </a:r>
          </a:p>
          <a:p>
            <a:pPr marL="566928" indent="-457200" algn="l" rtl="0">
              <a:buNone/>
            </a:pPr>
            <a:endParaRPr lang="en-US" sz="2400" dirty="0" smtClean="0"/>
          </a:p>
          <a:p>
            <a:pPr marL="566928" indent="-457200" algn="l" rtl="0">
              <a:buNone/>
            </a:pPr>
            <a:r>
              <a:rPr lang="en-US" sz="2400" dirty="0" smtClean="0"/>
              <a:t>*Binging or purging episodes are often precipitated by </a:t>
            </a:r>
          </a:p>
          <a:p>
            <a:pPr marL="566928" indent="-457200" algn="l" rtl="0">
              <a:buNone/>
            </a:pPr>
            <a:r>
              <a:rPr lang="en-US" sz="2400" dirty="0" smtClean="0"/>
              <a:t> strong emotions and followed by guilt, remorse, shame, </a:t>
            </a:r>
          </a:p>
          <a:p>
            <a:pPr marL="566928" indent="-457200" algn="l" rtl="0">
              <a:buNone/>
            </a:pPr>
            <a:r>
              <a:rPr lang="en-US" sz="2400" dirty="0" smtClean="0"/>
              <a:t> or self-contempt.</a:t>
            </a:r>
          </a:p>
          <a:p>
            <a:pPr marL="566928" indent="-457200" algn="l" rtl="0">
              <a:buNone/>
            </a:pPr>
            <a:endParaRPr lang="en-US" sz="2400" dirty="0" smtClean="0"/>
          </a:p>
          <a:p>
            <a:pPr marL="566928" indent="-457200" algn="l" rtl="0">
              <a:buNone/>
            </a:pPr>
            <a:r>
              <a:rPr lang="en-US" sz="2400" dirty="0" smtClean="0"/>
              <a:t>* </a:t>
            </a:r>
            <a:r>
              <a:rPr lang="en-US" sz="2400" b="1" dirty="0" smtClean="0"/>
              <a:t>The weight of clients with bulimia is usually in the  normal  range.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pPr algn="ctr" rtl="0"/>
            <a:r>
              <a:rPr lang="en-US" dirty="0" smtClean="0"/>
              <a:t>2.Bulimia  nervosa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ctr" rtl="0"/>
            <a:r>
              <a:rPr lang="en-US" sz="3200" dirty="0" smtClean="0"/>
              <a:t>2.Bulimia  nervosa</a:t>
            </a:r>
            <a:endParaRPr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 smtClean="0"/>
              <a:t>18-19 is the typical age of onset.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They may drive from one fast-food restaurant to another, ordering a normal amount of food at each but stopping  at six  places in 1 or 2  hours.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The death rate from bulimia is estimated at 3% or less.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For clients with Bulimia, only 45achieve full  recovery, while 23% remain chronically ill, and 25% untreated. </a:t>
            </a:r>
          </a:p>
          <a:p>
            <a:pPr algn="l" rtl="0"/>
            <a:endParaRPr lang="ar-SA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40491"/>
          </a:xfrm>
        </p:spPr>
        <p:txBody>
          <a:bodyPr/>
          <a:lstStyle/>
          <a:p>
            <a:pPr algn="ctr" rtl="0">
              <a:buNone/>
            </a:pPr>
            <a:r>
              <a:rPr lang="en-US" b="1" dirty="0" smtClean="0"/>
              <a:t>* Treatment</a:t>
            </a:r>
          </a:p>
          <a:p>
            <a:pPr algn="l" rtl="0">
              <a:buNone/>
            </a:pPr>
            <a:r>
              <a:rPr lang="en-US" sz="2400" b="1" dirty="0" smtClean="0"/>
              <a:t>1. Cognitive behavioral therapy: </a:t>
            </a:r>
            <a:r>
              <a:rPr lang="en-US" sz="2400" dirty="0" smtClean="0"/>
              <a:t>The most effective    </a:t>
            </a:r>
          </a:p>
          <a:p>
            <a:pPr algn="l" rtl="0">
              <a:buNone/>
            </a:pPr>
            <a:r>
              <a:rPr lang="en-US" sz="2400" dirty="0" smtClean="0"/>
              <a:t>    treatment for bulimia. strategies designed to   </a:t>
            </a:r>
          </a:p>
          <a:p>
            <a:pPr algn="l" rtl="0">
              <a:buNone/>
            </a:pPr>
            <a:r>
              <a:rPr lang="en-US" sz="2400" dirty="0" smtClean="0"/>
              <a:t>    change the client’s thinking (cognition) and </a:t>
            </a:r>
          </a:p>
          <a:p>
            <a:pPr algn="l" rtl="0">
              <a:buNone/>
            </a:pPr>
            <a:r>
              <a:rPr lang="en-US" sz="2400" dirty="0" smtClean="0"/>
              <a:t>    actions (behavior) about food. 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b="1" dirty="0" smtClean="0"/>
              <a:t>2. Psychopharmacology:</a:t>
            </a:r>
          </a:p>
          <a:p>
            <a:pPr algn="l" rtl="0">
              <a:buNone/>
            </a:pPr>
            <a:r>
              <a:rPr lang="en-US" sz="2400" dirty="0" smtClean="0"/>
              <a:t>* Antidepressant is indicated to treat patients with bulimia nervosa.    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2.Bulimia  nervosa</a:t>
            </a:r>
            <a:endParaRPr lang="ar-SA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066800"/>
            <a:ext cx="8991600" cy="5486400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sz="2400" dirty="0" smtClean="0"/>
              <a:t>A) </a:t>
            </a:r>
            <a:r>
              <a:rPr lang="en-US" sz="2400" b="1" dirty="0" smtClean="0"/>
              <a:t>Binge eating disorder: </a:t>
            </a:r>
            <a:r>
              <a:rPr lang="en-US" sz="2400" dirty="0" smtClean="0"/>
              <a:t>recurrent episodes of binge  </a:t>
            </a:r>
          </a:p>
          <a:p>
            <a:pPr algn="l" rtl="0">
              <a:buNone/>
            </a:pPr>
            <a:r>
              <a:rPr lang="en-US" sz="2400" dirty="0" smtClean="0"/>
              <a:t>    eating; no regular use of inappropriate compensatory </a:t>
            </a:r>
          </a:p>
          <a:p>
            <a:pPr algn="l" rtl="0">
              <a:buNone/>
            </a:pPr>
            <a:r>
              <a:rPr lang="en-US" sz="2400" dirty="0" smtClean="0"/>
              <a:t>    behaviors, such as purging or excessive exercise or  </a:t>
            </a:r>
          </a:p>
          <a:p>
            <a:pPr algn="l" rtl="0">
              <a:buNone/>
            </a:pPr>
            <a:r>
              <a:rPr lang="en-US" sz="2400" dirty="0" smtClean="0"/>
              <a:t>    abuse of laxatives. More common in men over 35 years. </a:t>
            </a:r>
          </a:p>
          <a:p>
            <a:pPr algn="l" rtl="0">
              <a:buNone/>
            </a:pPr>
            <a:r>
              <a:rPr lang="en-US" sz="2400" dirty="0" smtClean="0"/>
              <a:t>B) </a:t>
            </a:r>
            <a:r>
              <a:rPr lang="en-US" sz="2400" b="1" dirty="0" smtClean="0"/>
              <a:t>Night eating syndrome: </a:t>
            </a:r>
            <a:r>
              <a:rPr lang="en-US" sz="2400" dirty="0" smtClean="0"/>
              <a:t>characterized  by morning  </a:t>
            </a:r>
          </a:p>
          <a:p>
            <a:pPr algn="l" rtl="0">
              <a:buNone/>
            </a:pPr>
            <a:r>
              <a:rPr lang="en-US" sz="2400" dirty="0" smtClean="0"/>
              <a:t>    anorexia, evening </a:t>
            </a:r>
            <a:r>
              <a:rPr lang="en-US" sz="2400" dirty="0" err="1" smtClean="0"/>
              <a:t>hyperphagia</a:t>
            </a:r>
            <a:r>
              <a:rPr lang="en-US" sz="2400" dirty="0" smtClean="0"/>
              <a:t>.</a:t>
            </a:r>
          </a:p>
          <a:p>
            <a:pPr algn="l" rtl="0">
              <a:buNone/>
            </a:pPr>
            <a:r>
              <a:rPr lang="en-US" sz="2400" dirty="0" smtClean="0"/>
              <a:t>C) </a:t>
            </a:r>
            <a:r>
              <a:rPr lang="en-US" sz="2400" b="1" dirty="0" smtClean="0"/>
              <a:t>Childhood eating disorders: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400" b="1" dirty="0" smtClean="0"/>
              <a:t>Pica: </a:t>
            </a:r>
            <a:r>
              <a:rPr lang="en-US" sz="2400" dirty="0" smtClean="0"/>
              <a:t>ingestion of non food material. 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400" b="1" dirty="0" smtClean="0"/>
              <a:t>Rumination</a:t>
            </a:r>
            <a:r>
              <a:rPr lang="en-US" sz="2400" dirty="0" smtClean="0"/>
              <a:t>: repeated regurgitation of food that is then re-chewed, re-swallowed.</a:t>
            </a:r>
          </a:p>
          <a:p>
            <a:pPr algn="l" rtl="0">
              <a:buNone/>
            </a:pPr>
            <a:r>
              <a:rPr lang="en-US" sz="2400" dirty="0" smtClean="0"/>
              <a:t>D) </a:t>
            </a:r>
            <a:r>
              <a:rPr lang="en-US" sz="2400" b="1" dirty="0" err="1" smtClean="0"/>
              <a:t>Orthorexia</a:t>
            </a:r>
            <a:r>
              <a:rPr lang="en-US" sz="2400" b="1" dirty="0" smtClean="0"/>
              <a:t>  nervosa: </a:t>
            </a:r>
            <a:r>
              <a:rPr lang="en-US" sz="2400" dirty="0" smtClean="0"/>
              <a:t>is an obsession with proper or  healthful eating.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ar-SA" dirty="0" smtClean="0"/>
              <a:t> </a:t>
            </a:r>
            <a:r>
              <a:rPr lang="en-US" dirty="0" smtClean="0"/>
              <a:t>3. Related Disorders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8991600" cy="5257800"/>
          </a:xfrm>
        </p:spPr>
        <p:txBody>
          <a:bodyPr>
            <a:normAutofit fontScale="92500" lnSpcReduction="20000"/>
          </a:bodyPr>
          <a:lstStyle/>
          <a:p>
            <a:pPr marL="624078" indent="-514350" algn="l" rtl="0">
              <a:buAutoNum type="arabicPeriod"/>
            </a:pPr>
            <a:r>
              <a:rPr lang="en-US" sz="3000" b="1" dirty="0" smtClean="0"/>
              <a:t>Assessment:</a:t>
            </a:r>
          </a:p>
          <a:p>
            <a:pPr marL="624078" indent="-514350" algn="l" rtl="0">
              <a:buNone/>
            </a:pPr>
            <a:endParaRPr lang="en-US" sz="2400" b="1" dirty="0" smtClean="0"/>
          </a:p>
          <a:p>
            <a:pPr algn="l" rtl="0">
              <a:buFontTx/>
              <a:buChar char="-"/>
            </a:pPr>
            <a:r>
              <a:rPr lang="en-US" sz="2400" b="1" dirty="0" smtClean="0"/>
              <a:t>History</a:t>
            </a:r>
            <a:r>
              <a:rPr lang="en-US" sz="2400" dirty="0" smtClean="0"/>
              <a:t>: - Pt with anorexia: has free </a:t>
            </a:r>
            <a:r>
              <a:rPr lang="en-US" sz="2400" dirty="0" err="1" smtClean="0"/>
              <a:t>hx</a:t>
            </a: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                - pt with bulimia: impulsive and depressed.  </a:t>
            </a:r>
          </a:p>
          <a:p>
            <a:pPr algn="l" rtl="0">
              <a:buFontTx/>
              <a:buChar char="-"/>
            </a:pPr>
            <a:r>
              <a:rPr lang="en-US" sz="2400" b="1" dirty="0" smtClean="0"/>
              <a:t>General appearance: </a:t>
            </a:r>
            <a:r>
              <a:rPr lang="en-US" sz="2400" dirty="0" smtClean="0"/>
              <a:t>slow, lethargic, and fatigued. </a:t>
            </a:r>
          </a:p>
          <a:p>
            <a:pPr algn="l" rtl="0">
              <a:buFontTx/>
              <a:buChar char="-"/>
            </a:pPr>
            <a:r>
              <a:rPr lang="en-US" sz="2400" b="1" dirty="0" smtClean="0"/>
              <a:t>Mood and affect</a:t>
            </a:r>
            <a:r>
              <a:rPr lang="en-US" sz="2400" dirty="0" smtClean="0"/>
              <a:t>: sad, anxious, and worried.</a:t>
            </a:r>
          </a:p>
          <a:p>
            <a:pPr algn="l" rtl="0">
              <a:buFontTx/>
              <a:buChar char="-"/>
            </a:pPr>
            <a:r>
              <a:rPr lang="en-US" sz="2400" b="1" dirty="0" smtClean="0"/>
              <a:t>Thought process and content</a:t>
            </a:r>
            <a:r>
              <a:rPr lang="en-US" sz="2400" dirty="0" smtClean="0"/>
              <a:t>: spend most of the time thinking about dieting, food, and food-related behavior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 </a:t>
            </a:r>
            <a:r>
              <a:rPr lang="en-US" sz="2400" b="1" dirty="0" smtClean="0"/>
              <a:t>Intellectual process: </a:t>
            </a:r>
            <a:r>
              <a:rPr lang="en-US" sz="2400" dirty="0" smtClean="0"/>
              <a:t>intact intellectual process. 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 </a:t>
            </a:r>
            <a:r>
              <a:rPr lang="en-US" sz="2400" b="1" dirty="0" smtClean="0"/>
              <a:t>Judgment and insight</a:t>
            </a:r>
            <a:r>
              <a:rPr lang="en-US" sz="2400" dirty="0" smtClean="0"/>
              <a:t>: 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-Pt with anorexia: limited insight and  poor  judgment about     </a:t>
            </a:r>
          </a:p>
          <a:p>
            <a:pPr algn="l" rtl="0">
              <a:buNone/>
            </a:pPr>
            <a:r>
              <a:rPr lang="en-US" sz="2400" dirty="0" smtClean="0"/>
              <a:t>     their health  status.</a:t>
            </a:r>
          </a:p>
          <a:p>
            <a:pPr algn="l" rtl="0">
              <a:buNone/>
            </a:pPr>
            <a:r>
              <a:rPr lang="en-US" sz="2400" dirty="0" smtClean="0"/>
              <a:t>   - pt with bulimia: have good insight about the problem.  </a:t>
            </a:r>
          </a:p>
          <a:p>
            <a:pPr algn="l" rtl="0">
              <a:buFontTx/>
              <a:buChar char="-"/>
            </a:pPr>
            <a:r>
              <a:rPr lang="en-US" sz="2400" b="1" dirty="0" smtClean="0"/>
              <a:t>Self concept</a:t>
            </a:r>
            <a:r>
              <a:rPr lang="en-US" sz="2400" dirty="0" smtClean="0"/>
              <a:t>: Low  self-esteem </a:t>
            </a:r>
          </a:p>
          <a:p>
            <a:pPr algn="l" rtl="0">
              <a:buFontTx/>
              <a:buChar char="-"/>
            </a:pPr>
            <a:r>
              <a:rPr lang="en-US" sz="2400" b="1" dirty="0" smtClean="0"/>
              <a:t>Roles and relationship: </a:t>
            </a:r>
            <a:r>
              <a:rPr lang="en-US" sz="2400" dirty="0" smtClean="0"/>
              <a:t>intact</a:t>
            </a:r>
          </a:p>
          <a:p>
            <a:pPr algn="l" rtl="0">
              <a:buFontTx/>
              <a:buChar char="-"/>
            </a:pPr>
            <a:r>
              <a:rPr lang="en-US" sz="2400" b="1" dirty="0" smtClean="0"/>
              <a:t>Self-care: </a:t>
            </a:r>
            <a:r>
              <a:rPr lang="en-US" sz="2400" dirty="0" smtClean="0"/>
              <a:t>sleep disturbances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 smtClean="0"/>
              <a:t>Nursing care plan for patients with Eating Disorders</a:t>
            </a:r>
            <a:endParaRPr lang="ar-SA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Nursing care plan for patients with Eating disorders</a:t>
            </a:r>
            <a:endParaRPr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525963"/>
          </a:xfrm>
        </p:spPr>
        <p:txBody>
          <a:bodyPr>
            <a:normAutofit lnSpcReduction="10000"/>
          </a:bodyPr>
          <a:lstStyle/>
          <a:p>
            <a:pPr algn="l" rtl="0">
              <a:buNone/>
            </a:pPr>
            <a:endParaRPr lang="en-US" b="1" dirty="0" smtClean="0"/>
          </a:p>
          <a:p>
            <a:pPr algn="l" rtl="0">
              <a:buNone/>
            </a:pPr>
            <a:r>
              <a:rPr lang="en-US" b="1" dirty="0" smtClean="0"/>
              <a:t>2. Diagnosis: </a:t>
            </a:r>
            <a:r>
              <a:rPr lang="en-US" sz="2400" dirty="0" smtClean="0"/>
              <a:t>Select the appropriate diagnosis based on the eating disorder type, assessment, and symptoms. consider priority in writing diagnoses ( Safety).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- </a:t>
            </a:r>
            <a:r>
              <a:rPr lang="en-US" sz="2400" b="1" dirty="0" smtClean="0"/>
              <a:t>Risk for suicide/ if there is suicidal ideation. </a:t>
            </a:r>
          </a:p>
          <a:p>
            <a:pPr algn="l" rtl="0">
              <a:buFontTx/>
              <a:buChar char="-"/>
            </a:pPr>
            <a:r>
              <a:rPr lang="en-US" sz="2400" b="1" dirty="0" smtClean="0"/>
              <a:t>Imbalanced nutrition: Less than/more than body requirements.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Ineffective coping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Disturbed body image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Chronic low self esteem.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endParaRPr lang="ar-SA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143000"/>
            <a:ext cx="8763000" cy="5486400"/>
          </a:xfrm>
        </p:spPr>
        <p:txBody>
          <a:bodyPr>
            <a:normAutofit fontScale="70000" lnSpcReduction="20000"/>
          </a:bodyPr>
          <a:lstStyle/>
          <a:p>
            <a:pPr algn="l" rtl="0">
              <a:buNone/>
            </a:pPr>
            <a:r>
              <a:rPr lang="en-US" sz="3400" b="1" dirty="0" smtClean="0"/>
              <a:t>3) Plan and interventions: </a:t>
            </a:r>
          </a:p>
          <a:p>
            <a:pPr algn="l" rtl="0">
              <a:buNone/>
            </a:pPr>
            <a:r>
              <a:rPr lang="en-US" sz="2400" b="1" dirty="0" smtClean="0"/>
              <a:t>1. Establishing nutritional eating patterns:</a:t>
            </a:r>
          </a:p>
          <a:p>
            <a:pPr algn="l" rtl="0">
              <a:buNone/>
            </a:pPr>
            <a:r>
              <a:rPr lang="en-US" sz="2400" dirty="0" smtClean="0"/>
              <a:t>• Sit with the client during meals and snacks.</a:t>
            </a:r>
          </a:p>
          <a:p>
            <a:pPr algn="l" rtl="0">
              <a:buNone/>
            </a:pPr>
            <a:r>
              <a:rPr lang="en-US" sz="2400" dirty="0" smtClean="0"/>
              <a:t>• Offer liquid  protein  supplement  if  client  is  unable  to  complete meal.</a:t>
            </a:r>
          </a:p>
          <a:p>
            <a:pPr algn="l" rtl="0">
              <a:buNone/>
            </a:pPr>
            <a:r>
              <a:rPr lang="en-US" sz="2400" dirty="0" smtClean="0"/>
              <a:t>• Observe the client following meals and snacks for 1 to 2 hours.</a:t>
            </a:r>
          </a:p>
          <a:p>
            <a:pPr algn="l" rtl="0">
              <a:buNone/>
            </a:pPr>
            <a:r>
              <a:rPr lang="en-US" sz="2400" dirty="0" smtClean="0"/>
              <a:t>• Weigh the client daily in uniform clothing.</a:t>
            </a:r>
          </a:p>
          <a:p>
            <a:pPr algn="l" rtl="0">
              <a:buNone/>
            </a:pPr>
            <a:r>
              <a:rPr lang="en-US" sz="2400" dirty="0" smtClean="0"/>
              <a:t>• Be alert for attempts to hide or discard food.</a:t>
            </a:r>
          </a:p>
          <a:p>
            <a:pPr algn="l" rtl="0">
              <a:buNone/>
            </a:pPr>
            <a:r>
              <a:rPr lang="en-US" sz="2400" b="1" dirty="0" smtClean="0"/>
              <a:t>2. Helping  the  client  identify  emotions  and  develop coping strategies:</a:t>
            </a:r>
          </a:p>
          <a:p>
            <a:pPr algn="l" rtl="0">
              <a:buNone/>
            </a:pPr>
            <a:r>
              <a:rPr lang="en-US" sz="2400" dirty="0" smtClean="0"/>
              <a:t>• Ask the client to identify feelings.</a:t>
            </a:r>
          </a:p>
          <a:p>
            <a:pPr algn="l" rtl="0">
              <a:buNone/>
            </a:pPr>
            <a:r>
              <a:rPr lang="en-US" sz="2400" dirty="0" smtClean="0"/>
              <a:t>• Self-monitoring using a journal.</a:t>
            </a:r>
          </a:p>
          <a:p>
            <a:pPr algn="l" rtl="0">
              <a:buNone/>
            </a:pPr>
            <a:r>
              <a:rPr lang="en-US" sz="2400" dirty="0" smtClean="0"/>
              <a:t>• Relaxation techniques.</a:t>
            </a:r>
          </a:p>
          <a:p>
            <a:pPr algn="l" rtl="0">
              <a:buNone/>
            </a:pPr>
            <a:r>
              <a:rPr lang="en-US" sz="2400" dirty="0" smtClean="0"/>
              <a:t>• Distraction.</a:t>
            </a:r>
          </a:p>
          <a:p>
            <a:pPr algn="l" rtl="0">
              <a:buNone/>
            </a:pPr>
            <a:r>
              <a:rPr lang="en-US" sz="2400" dirty="0" smtClean="0"/>
              <a:t>• Assist the client in changing stereotypical beliefs.</a:t>
            </a:r>
          </a:p>
          <a:p>
            <a:pPr algn="l" rtl="0">
              <a:buNone/>
            </a:pPr>
            <a:r>
              <a:rPr lang="en-US" sz="2400" b="1" dirty="0" smtClean="0"/>
              <a:t>3. Helping the client deal with body image issues</a:t>
            </a:r>
          </a:p>
          <a:p>
            <a:pPr algn="l" rtl="0">
              <a:buNone/>
            </a:pPr>
            <a:r>
              <a:rPr lang="en-US" sz="2400" dirty="0" smtClean="0"/>
              <a:t>• Recognize benefits of a more near-normal weight.</a:t>
            </a:r>
          </a:p>
          <a:p>
            <a:pPr algn="l" rtl="0">
              <a:buNone/>
            </a:pPr>
            <a:r>
              <a:rPr lang="en-US" sz="2400" dirty="0" smtClean="0"/>
              <a:t>• Assist in viewing self in ways not related to body image.</a:t>
            </a:r>
          </a:p>
          <a:p>
            <a:pPr algn="l" rtl="0">
              <a:buNone/>
            </a:pPr>
            <a:r>
              <a:rPr lang="en-US" sz="2400" dirty="0" smtClean="0"/>
              <a:t>• Identify personal strengths, interests, and talents.</a:t>
            </a:r>
          </a:p>
          <a:p>
            <a:pPr algn="l" rtl="0">
              <a:buNone/>
            </a:pPr>
            <a:r>
              <a:rPr lang="en-US" sz="2400" dirty="0" smtClean="0"/>
              <a:t>• Providing  client  and  family  education</a:t>
            </a:r>
          </a:p>
          <a:p>
            <a:pPr algn="l" rtl="0">
              <a:buNone/>
            </a:pPr>
            <a:r>
              <a:rPr lang="en-US" sz="2400" dirty="0" smtClean="0"/>
              <a:t> 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 smtClean="0"/>
              <a:t>Nursing care plan for patients with Eating disorders</a:t>
            </a:r>
            <a:endParaRPr lang="ar-SA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995672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Introduction and prevalence. </a:t>
            </a:r>
          </a:p>
          <a:p>
            <a:pPr algn="l" rtl="0"/>
            <a:r>
              <a:rPr lang="en-US" dirty="0" smtClean="0"/>
              <a:t>Causes of eating disorders. </a:t>
            </a:r>
          </a:p>
          <a:p>
            <a:pPr algn="l" rtl="0"/>
            <a:r>
              <a:rPr lang="en-US" dirty="0" smtClean="0"/>
              <a:t>Anorexia nervosa.</a:t>
            </a:r>
          </a:p>
          <a:p>
            <a:pPr algn="l" rtl="0"/>
            <a:r>
              <a:rPr lang="en-US" dirty="0" smtClean="0"/>
              <a:t>Bulimia Nervosa.</a:t>
            </a:r>
          </a:p>
          <a:p>
            <a:pPr algn="l" rtl="0"/>
            <a:r>
              <a:rPr lang="en-US" dirty="0" smtClean="0"/>
              <a:t>Other related eating disorders.</a:t>
            </a:r>
          </a:p>
          <a:p>
            <a:pPr algn="l" rtl="0"/>
            <a:r>
              <a:rPr lang="en-US" dirty="0" smtClean="0"/>
              <a:t>Treatment modalities</a:t>
            </a:r>
          </a:p>
          <a:p>
            <a:pPr algn="l" rtl="0"/>
            <a:r>
              <a:rPr lang="en-US" dirty="0" smtClean="0"/>
              <a:t>Application of nursing care plan.  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dirty="0" smtClean="0"/>
              <a:t>Outline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Nursing care plan for patients with Eating disorders</a:t>
            </a:r>
            <a:endParaRPr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1481328"/>
            <a:ext cx="8915400" cy="4525963"/>
          </a:xfrm>
        </p:spPr>
        <p:txBody>
          <a:bodyPr/>
          <a:lstStyle/>
          <a:p>
            <a:pPr algn="l" rtl="0">
              <a:buNone/>
            </a:pPr>
            <a:r>
              <a:rPr lang="en-US" b="1" dirty="0" smtClean="0"/>
              <a:t>4) Evaluation:</a:t>
            </a:r>
          </a:p>
          <a:p>
            <a:pPr algn="l" rtl="0">
              <a:buNone/>
            </a:pPr>
            <a:endParaRPr lang="en-US" b="1" dirty="0" smtClean="0"/>
          </a:p>
          <a:p>
            <a:pPr algn="l" rtl="0">
              <a:buNone/>
            </a:pPr>
            <a:r>
              <a:rPr lang="en-US" dirty="0" smtClean="0"/>
              <a:t>Treatment is considered successful if the client </a:t>
            </a:r>
          </a:p>
          <a:p>
            <a:pPr algn="l" rtl="0">
              <a:buNone/>
            </a:pPr>
            <a:r>
              <a:rPr lang="en-US" dirty="0" smtClean="0"/>
              <a:t>Maintains a body weight within 5% to10% of normal  </a:t>
            </a:r>
          </a:p>
          <a:p>
            <a:pPr algn="l" rtl="0">
              <a:buNone/>
            </a:pPr>
            <a:r>
              <a:rPr lang="en-US" dirty="0" smtClean="0"/>
              <a:t>With no medical complications from starvation or </a:t>
            </a:r>
          </a:p>
          <a:p>
            <a:pPr algn="l" rtl="0">
              <a:buNone/>
            </a:pPr>
            <a:r>
              <a:rPr lang="en-US" dirty="0" smtClean="0"/>
              <a:t>purging. </a:t>
            </a:r>
            <a:endParaRPr lang="ar-SA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0"/>
            <a:endParaRPr lang="en-US" dirty="0" smtClean="0"/>
          </a:p>
          <a:p>
            <a:pPr algn="ctr" rtl="0"/>
            <a:endParaRPr lang="en-US" dirty="0" smtClean="0"/>
          </a:p>
          <a:p>
            <a:pPr algn="ctr" rtl="0"/>
            <a:endParaRPr lang="en-US" sz="4800" dirty="0" smtClean="0"/>
          </a:p>
          <a:p>
            <a:pPr algn="ctr" rtl="0">
              <a:buNone/>
            </a:pPr>
            <a:r>
              <a:rPr lang="en-US" sz="4800" dirty="0" smtClean="0"/>
              <a:t>Thank You</a:t>
            </a:r>
            <a:endParaRPr lang="ar-SA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334000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To identify prevalence and the facts about eating disorders.</a:t>
            </a:r>
          </a:p>
          <a:p>
            <a:pPr algn="l" rtl="0"/>
            <a:r>
              <a:rPr lang="en-US" dirty="0" smtClean="0"/>
              <a:t>To acknowledge the possible causes of eating disorders.</a:t>
            </a:r>
          </a:p>
          <a:p>
            <a:pPr algn="l" rtl="0"/>
            <a:r>
              <a:rPr lang="en-US" dirty="0" smtClean="0"/>
              <a:t>To discuss anorexia, bulimia, and other related eating disorders.</a:t>
            </a:r>
          </a:p>
          <a:p>
            <a:pPr algn="l" rtl="0"/>
            <a:r>
              <a:rPr lang="en-US" dirty="0" smtClean="0"/>
              <a:t>To discuss possible treatment modalities. </a:t>
            </a:r>
          </a:p>
          <a:p>
            <a:pPr algn="l" rtl="0"/>
            <a:r>
              <a:rPr lang="en-US" dirty="0" smtClean="0"/>
              <a:t>To apply appropriate nursing care plan for patients with eating disorders.  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dirty="0" smtClean="0"/>
              <a:t>Learning Outcomes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38200"/>
            <a:ext cx="8686800" cy="6019800"/>
          </a:xfrm>
        </p:spPr>
        <p:txBody>
          <a:bodyPr>
            <a:normAutofit/>
          </a:bodyPr>
          <a:lstStyle/>
          <a:p>
            <a:pPr algn="l" rtl="0">
              <a:buFontTx/>
              <a:buChar char="-"/>
            </a:pPr>
            <a:endParaRPr lang="en-US" sz="2400" b="1" dirty="0" smtClean="0">
              <a:cs typeface="Andalus" pitchFamily="18" charset="-78"/>
            </a:endParaRP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>
                <a:cs typeface="Andalus" pitchFamily="18" charset="-78"/>
              </a:rPr>
              <a:t>For some people, eating is a source of worry and anxiety. Are they eating too much? Do they look fat? Is some new weight loss promotion going to be the answer?</a:t>
            </a:r>
          </a:p>
          <a:p>
            <a:pPr algn="l" rtl="0"/>
            <a:endParaRPr lang="en-US" sz="2400" dirty="0" smtClean="0"/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/>
              <a:t>The majority of the general population is dissatisfied  with body image and preoccupied with weight and dieting at some point in their lives. 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None/>
            </a:pPr>
            <a:r>
              <a:rPr lang="en-US" sz="2400" dirty="0" smtClean="0"/>
              <a:t>* The prevalence of both eating disorders is estimated to be 2% to 4% of the general population. 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            * More than 90% of cases occur in women. 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  <a:p>
            <a:pPr algn="l" rtl="0">
              <a:buFont typeface="Arial" pitchFamily="34" charset="0"/>
              <a:buChar char="•"/>
            </a:pPr>
            <a:endParaRPr lang="ar-SA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/>
          </a:bodyPr>
          <a:lstStyle/>
          <a:p>
            <a:pPr algn="ctr" rtl="0"/>
            <a:r>
              <a:rPr lang="en-US" dirty="0" smtClean="0"/>
              <a:t>Introduction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sz="2400" dirty="0" smtClean="0"/>
              <a:t>* Patients' with eating disorders are six times more likely to die from  medical complications or suicide. </a:t>
            </a:r>
          </a:p>
          <a:p>
            <a:pPr algn="l" rtl="0"/>
            <a:endParaRPr lang="en-US" sz="2400" dirty="0" smtClean="0"/>
          </a:p>
          <a:p>
            <a:pPr algn="l" rtl="0"/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Disorders such as Depression, anxiety, substance abuse/ dependence, and obsessive compulsive disorder are very common with eating disorders. 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Eating disorders lead to </a:t>
            </a:r>
            <a:r>
              <a:rPr lang="en-US" sz="2400" b="1" dirty="0" smtClean="0"/>
              <a:t>many serious medical complications</a:t>
            </a:r>
            <a:r>
              <a:rPr lang="en-US" sz="2400" dirty="0" smtClean="0"/>
              <a:t> in </a:t>
            </a:r>
            <a:r>
              <a:rPr lang="en-US" sz="2400" dirty="0" smtClean="0">
                <a:solidFill>
                  <a:srgbClr val="FF0000"/>
                </a:solidFill>
              </a:rPr>
              <a:t>musculoskeletal, metabolic, cardiac, GI, reproductive, dermatological, hematological, and neuropsychiatric systems</a:t>
            </a:r>
            <a:r>
              <a:rPr lang="en-US" sz="2400" dirty="0" smtClean="0"/>
              <a:t>. </a:t>
            </a:r>
          </a:p>
          <a:p>
            <a:pPr algn="l" rtl="0"/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181600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 smtClean="0"/>
              <a:t>The specific cause for eating disorders is  unknown, but the following factors are contributing:</a:t>
            </a:r>
          </a:p>
          <a:p>
            <a:pPr algn="l" rtl="0">
              <a:buNone/>
            </a:pPr>
            <a:r>
              <a:rPr lang="en-US" sz="2400" dirty="0" smtClean="0"/>
              <a:t> </a:t>
            </a:r>
          </a:p>
          <a:p>
            <a:pPr marL="566928" indent="-457200" algn="l" rtl="0">
              <a:buAutoNum type="arabicParenR"/>
            </a:pPr>
            <a:r>
              <a:rPr lang="en-US" sz="2400" b="1" dirty="0" smtClean="0"/>
              <a:t>Biological factors </a:t>
            </a:r>
            <a:r>
              <a:rPr lang="en-US" sz="2400" dirty="0" smtClean="0"/>
              <a:t>( heredity, hypothalamus dysfunction, neurotransmission)</a:t>
            </a:r>
          </a:p>
          <a:p>
            <a:pPr marL="566928" indent="-457200" algn="l" rtl="0">
              <a:buAutoNum type="arabicParenR"/>
            </a:pPr>
            <a:r>
              <a:rPr lang="en-US" sz="2400" b="1" dirty="0" smtClean="0"/>
              <a:t>Developmental factors</a:t>
            </a:r>
            <a:r>
              <a:rPr lang="en-US" sz="2400" dirty="0" smtClean="0"/>
              <a:t>: lack of autonomy and identity establishment during adolescence. </a:t>
            </a:r>
          </a:p>
          <a:p>
            <a:pPr marL="566928" indent="-457200" algn="l" rtl="0">
              <a:buAutoNum type="arabicParenR"/>
            </a:pPr>
            <a:r>
              <a:rPr lang="en-US" sz="2400" b="1" dirty="0" smtClean="0"/>
              <a:t>Family influences: </a:t>
            </a:r>
            <a:r>
              <a:rPr lang="en-US" sz="2400" dirty="0" smtClean="0"/>
              <a:t>Disordered eating is a common  response to family discord. </a:t>
            </a:r>
          </a:p>
          <a:p>
            <a:pPr marL="566928" indent="-457200" algn="l" rtl="0">
              <a:buAutoNum type="arabicParenR"/>
            </a:pPr>
            <a:r>
              <a:rPr lang="en-US" sz="2400" b="1" dirty="0" smtClean="0"/>
              <a:t>Socio-cultural factors: </a:t>
            </a:r>
            <a:r>
              <a:rPr lang="en-US" sz="2400" dirty="0" smtClean="0"/>
              <a:t>Actresses, media, and magazine create the culture of thin woman as an ideal women. </a:t>
            </a:r>
          </a:p>
          <a:p>
            <a:pPr marL="566928" indent="-457200" algn="l" rtl="0">
              <a:buAutoNum type="arabicParenR"/>
            </a:pP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Etiology/ causes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5257800"/>
          </a:xfrm>
        </p:spPr>
        <p:txBody>
          <a:bodyPr>
            <a:normAutofit/>
          </a:bodyPr>
          <a:lstStyle/>
          <a:p>
            <a:pPr marL="566928" indent="-457200" algn="l" rtl="0">
              <a:buNone/>
            </a:pPr>
            <a:endParaRPr lang="en-US" sz="2400" dirty="0" smtClean="0">
              <a:cs typeface="Andalus" pitchFamily="18" charset="-78"/>
            </a:endParaRPr>
          </a:p>
          <a:p>
            <a:pPr marL="566928" indent="-457200" algn="l" rtl="0">
              <a:buAutoNum type="arabicParenR"/>
            </a:pPr>
            <a:endParaRPr lang="en-US" sz="2400" dirty="0" smtClean="0">
              <a:cs typeface="Andalus" pitchFamily="18" charset="-78"/>
            </a:endParaRPr>
          </a:p>
          <a:p>
            <a:pPr marL="566928" indent="-457200" algn="l" rtl="0">
              <a:buAutoNum type="arabicParenR"/>
            </a:pPr>
            <a:r>
              <a:rPr lang="en-US" sz="2400" dirty="0" smtClean="0">
                <a:cs typeface="Andalus" pitchFamily="18" charset="-78"/>
              </a:rPr>
              <a:t>Anorexia Nervosa</a:t>
            </a:r>
          </a:p>
          <a:p>
            <a:pPr marL="566928" indent="-457200" algn="l" rtl="0">
              <a:buAutoNum type="arabicParenR"/>
            </a:pPr>
            <a:endParaRPr lang="en-US" sz="2400" dirty="0" smtClean="0">
              <a:cs typeface="Andalus" pitchFamily="18" charset="-78"/>
            </a:endParaRPr>
          </a:p>
          <a:p>
            <a:pPr marL="566928" indent="-457200" algn="l" rtl="0">
              <a:buAutoNum type="arabicParenR"/>
            </a:pPr>
            <a:endParaRPr lang="en-US" sz="2400" dirty="0" smtClean="0">
              <a:cs typeface="Andalus" pitchFamily="18" charset="-78"/>
            </a:endParaRPr>
          </a:p>
          <a:p>
            <a:pPr marL="566928" indent="-457200" algn="l" rtl="0">
              <a:buAutoNum type="arabicParenR"/>
            </a:pPr>
            <a:r>
              <a:rPr lang="en-US" sz="2400" dirty="0" smtClean="0">
                <a:cs typeface="Andalus" pitchFamily="18" charset="-78"/>
              </a:rPr>
              <a:t>Bulimia Nervosa </a:t>
            </a:r>
          </a:p>
          <a:p>
            <a:pPr marL="566928" indent="-457200" algn="l" rtl="0">
              <a:buAutoNum type="arabicParenR"/>
            </a:pPr>
            <a:endParaRPr lang="en-US" sz="2400" dirty="0" smtClean="0">
              <a:cs typeface="Andalus" pitchFamily="18" charset="-78"/>
            </a:endParaRPr>
          </a:p>
          <a:p>
            <a:pPr marL="566928" indent="-457200" algn="l" rtl="0">
              <a:buAutoNum type="arabicParenR"/>
            </a:pPr>
            <a:endParaRPr lang="en-US" sz="2400" dirty="0" smtClean="0">
              <a:cs typeface="Andalus" pitchFamily="18" charset="-78"/>
            </a:endParaRPr>
          </a:p>
          <a:p>
            <a:pPr marL="566928" indent="-457200" algn="l" rtl="0">
              <a:buAutoNum type="arabicParenR"/>
            </a:pPr>
            <a:r>
              <a:rPr lang="en-US" sz="2400" dirty="0" smtClean="0">
                <a:cs typeface="Andalus" pitchFamily="18" charset="-78"/>
              </a:rPr>
              <a:t>Other related disorders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Types of Eating Disorders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767072"/>
          </a:xfrm>
        </p:spPr>
        <p:txBody>
          <a:bodyPr>
            <a:normAutofit fontScale="92500" lnSpcReduction="10000"/>
          </a:bodyPr>
          <a:lstStyle/>
          <a:p>
            <a:pPr marL="624078" indent="-514350" algn="l" rtl="0">
              <a:buNone/>
            </a:pPr>
            <a:r>
              <a:rPr lang="en-US" sz="2400" dirty="0" smtClean="0"/>
              <a:t>* </a:t>
            </a:r>
            <a:r>
              <a:rPr lang="en-US" sz="2400" b="1" dirty="0" err="1" smtClean="0"/>
              <a:t>Dx</a:t>
            </a:r>
            <a:r>
              <a:rPr lang="en-US" sz="2400" dirty="0" smtClean="0"/>
              <a:t>: Is </a:t>
            </a:r>
            <a:r>
              <a:rPr lang="en-US" sz="2400" b="1" dirty="0" smtClean="0"/>
              <a:t>a life-threatening eating disorder </a:t>
            </a:r>
            <a:r>
              <a:rPr lang="en-US" sz="2400" dirty="0" smtClean="0"/>
              <a:t>characterized by the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client’s restriction of nutritional intake necessary to maintain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a </a:t>
            </a:r>
            <a:r>
              <a:rPr lang="en-US" sz="2400" b="1" dirty="0" smtClean="0"/>
              <a:t>minimally normal body weight</a:t>
            </a:r>
            <a:r>
              <a:rPr lang="en-US" sz="2400" dirty="0" smtClean="0"/>
              <a:t>, intense fear of gaining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weight or becoming fat, significantly disturbed perception 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of the shape or size of the body, and steadfast inability or 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refusal to acknowledge the seriousness of the problem or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even that one exists.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* Begin with ages between 14-18. 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400" dirty="0" smtClean="0"/>
              <a:t>* In early stages, clients deny they having a negative body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image, then depression become more apparent. Clients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   start compulsive behaviors and isolate them self.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1. Anorexia Nervosa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843272"/>
          </a:xfrm>
        </p:spPr>
        <p:txBody>
          <a:bodyPr>
            <a:normAutofit/>
          </a:bodyPr>
          <a:lstStyle/>
          <a:p>
            <a:pPr algn="l" rtl="0">
              <a:buNone/>
            </a:pPr>
            <a:r>
              <a:rPr lang="en-US" dirty="0" smtClean="0"/>
              <a:t>* </a:t>
            </a:r>
            <a:r>
              <a:rPr lang="en-US" sz="2400" dirty="0" smtClean="0"/>
              <a:t>The term “anorexia” is actually </a:t>
            </a:r>
            <a:r>
              <a:rPr lang="en-US" sz="2400" b="1" dirty="0" smtClean="0"/>
              <a:t>a misnomer</a:t>
            </a:r>
            <a:r>
              <a:rPr lang="en-US" sz="2400" dirty="0" smtClean="0"/>
              <a:t>; these clients do not lose their appetites. They still experience hunger but ignore it and also ignore the signs of physical weakness and fatigue</a:t>
            </a:r>
            <a:r>
              <a:rPr lang="en-US" dirty="0" smtClean="0"/>
              <a:t>.</a:t>
            </a:r>
          </a:p>
          <a:p>
            <a:pPr algn="l" rtl="0">
              <a:buNone/>
            </a:pPr>
            <a:r>
              <a:rPr lang="en-US" dirty="0" smtClean="0"/>
              <a:t> </a:t>
            </a:r>
          </a:p>
          <a:p>
            <a:pPr algn="l" rtl="0">
              <a:buNone/>
            </a:pPr>
            <a:r>
              <a:rPr lang="en-US" sz="2400" dirty="0" smtClean="0"/>
              <a:t>* Patients with Anorexia often believe that if they  eat anything, they will not be able to stop eating and will become fat. 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Clients with anorexia </a:t>
            </a:r>
            <a:r>
              <a:rPr lang="en-US" sz="2400" b="1" dirty="0" smtClean="0"/>
              <a:t>have a body weight that is less than the minimum expected weight</a:t>
            </a:r>
            <a:r>
              <a:rPr lang="en-US" sz="2400" dirty="0" smtClean="0"/>
              <a:t>.</a:t>
            </a:r>
          </a:p>
          <a:p>
            <a:pPr algn="l" rtl="0">
              <a:buNone/>
            </a:pP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1. Anorexia Nervosa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3420</TotalTime>
  <Words>1518</Words>
  <Application>Microsoft Office PowerPoint</Application>
  <PresentationFormat>On-screen Show (4:3)</PresentationFormat>
  <Paragraphs>210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Concourse</vt:lpstr>
      <vt:lpstr>11-Nursing Care of Patients with Eating Disorders</vt:lpstr>
      <vt:lpstr>Outline</vt:lpstr>
      <vt:lpstr>Learning Outcomes</vt:lpstr>
      <vt:lpstr>Introduction </vt:lpstr>
      <vt:lpstr>Introduction</vt:lpstr>
      <vt:lpstr>Etiology/ causes </vt:lpstr>
      <vt:lpstr>Types of Eating Disorders</vt:lpstr>
      <vt:lpstr>1. Anorexia Nervosa </vt:lpstr>
      <vt:lpstr>1. Anorexia Nervosa </vt:lpstr>
      <vt:lpstr>1. Anorexia Nervosa </vt:lpstr>
      <vt:lpstr>1. Anorexia Nervosa </vt:lpstr>
      <vt:lpstr>1. Anorexia Nervosa </vt:lpstr>
      <vt:lpstr>2.Bulimia  nervosa</vt:lpstr>
      <vt:lpstr>2.Bulimia  nervosa</vt:lpstr>
      <vt:lpstr>2.Bulimia  nervosa</vt:lpstr>
      <vt:lpstr> 3. Related Disorders </vt:lpstr>
      <vt:lpstr>Nursing care plan for patients with Eating Disorders</vt:lpstr>
      <vt:lpstr>Nursing care plan for patients with Eating disorders</vt:lpstr>
      <vt:lpstr>Nursing care plan for patients with Eating disorders</vt:lpstr>
      <vt:lpstr>Nursing care plan for patients with Eating disorders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8-Nursing Care of Patients with Anxiety Disorders</dc:title>
  <dc:creator>osama abualruz</dc:creator>
  <cp:lastModifiedBy>osama abualruz</cp:lastModifiedBy>
  <cp:revision>40</cp:revision>
  <dcterms:created xsi:type="dcterms:W3CDTF">2006-08-16T00:00:00Z</dcterms:created>
  <dcterms:modified xsi:type="dcterms:W3CDTF">2022-11-02T19:05:07Z</dcterms:modified>
</cp:coreProperties>
</file>