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312" r:id="rId2"/>
    <p:sldId id="257" r:id="rId3"/>
    <p:sldId id="258" r:id="rId4"/>
    <p:sldId id="260" r:id="rId5"/>
    <p:sldId id="261" r:id="rId6"/>
    <p:sldId id="294" r:id="rId7"/>
    <p:sldId id="272" r:id="rId8"/>
    <p:sldId id="262" r:id="rId9"/>
    <p:sldId id="264" r:id="rId10"/>
    <p:sldId id="269" r:id="rId11"/>
    <p:sldId id="265" r:id="rId12"/>
    <p:sldId id="266" r:id="rId13"/>
    <p:sldId id="295" r:id="rId14"/>
    <p:sldId id="311" r:id="rId15"/>
    <p:sldId id="267" r:id="rId16"/>
    <p:sldId id="268" r:id="rId17"/>
    <p:sldId id="271" r:id="rId18"/>
    <p:sldId id="274" r:id="rId19"/>
    <p:sldId id="275" r:id="rId20"/>
    <p:sldId id="276" r:id="rId21"/>
    <p:sldId id="278" r:id="rId22"/>
    <p:sldId id="280" r:id="rId23"/>
    <p:sldId id="277" r:id="rId24"/>
    <p:sldId id="279" r:id="rId25"/>
    <p:sldId id="281" r:id="rId26"/>
    <p:sldId id="282" r:id="rId27"/>
    <p:sldId id="284" r:id="rId28"/>
    <p:sldId id="296" r:id="rId29"/>
    <p:sldId id="297" r:id="rId30"/>
    <p:sldId id="298" r:id="rId31"/>
    <p:sldId id="306" r:id="rId32"/>
    <p:sldId id="301" r:id="rId33"/>
    <p:sldId id="302" r:id="rId34"/>
    <p:sldId id="303" r:id="rId35"/>
    <p:sldId id="307" r:id="rId36"/>
    <p:sldId id="308" r:id="rId37"/>
    <p:sldId id="309" r:id="rId38"/>
    <p:sldId id="310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12-Nursing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 of Patients with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Abuse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181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The exact causes of drug use, dependence, and  addiction are not known, but various factors are  thought to contribute: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Biological: </a:t>
            </a:r>
            <a:r>
              <a:rPr lang="en-US" sz="2400" dirty="0" smtClean="0"/>
              <a:t>genes, parents use. </a:t>
            </a:r>
          </a:p>
          <a:p>
            <a:pPr marL="624078" indent="-514350" algn="l" rtl="0">
              <a:buAutoNum type="arabicPeriod"/>
            </a:pPr>
            <a:endParaRPr lang="en-US" sz="2400" dirty="0" smtClean="0"/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Psychosocial: </a:t>
            </a:r>
            <a:r>
              <a:rPr lang="en-US" sz="2400" dirty="0" smtClean="0"/>
              <a:t>family dynamics and family members play a significant role. </a:t>
            </a:r>
          </a:p>
          <a:p>
            <a:pPr marL="624078" indent="-514350" algn="l" rtl="0">
              <a:buAutoNum type="arabicPeriod"/>
            </a:pPr>
            <a:endParaRPr lang="en-US" sz="2400" dirty="0" smtClean="0"/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Social and environmental factors: </a:t>
            </a:r>
            <a:r>
              <a:rPr lang="en-US" sz="2400" dirty="0" smtClean="0"/>
              <a:t>Cultural factors,  social attitudes, peer  behaviors, laws, cost, and availability all influence initial and continued use of  substances.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Etiology/ causes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944562"/>
          </a:xfrm>
        </p:spPr>
        <p:txBody>
          <a:bodyPr>
            <a:normAutofit/>
          </a:bodyPr>
          <a:lstStyle/>
          <a:p>
            <a:pPr algn="ctr" rtl="0"/>
            <a:r>
              <a:rPr lang="en-US" sz="3600" dirty="0" smtClean="0"/>
              <a:t>Substance types</a:t>
            </a:r>
            <a:endParaRPr lang="ar-SA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</a:pPr>
            <a:endParaRPr lang="en-US" sz="28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1. Alcohol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2. Sedatives, hypnotics, and </a:t>
            </a:r>
            <a:r>
              <a:rPr lang="en-US" sz="2800" b="1" dirty="0" err="1" smtClean="0">
                <a:cs typeface="Andalus" pitchFamily="18" charset="-78"/>
              </a:rPr>
              <a:t>anxiolytics</a:t>
            </a:r>
            <a:endParaRPr lang="en-US" sz="28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3. Stimulants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4. Cannabis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5. </a:t>
            </a:r>
            <a:r>
              <a:rPr lang="en-US" sz="2800" b="1" dirty="0" err="1" smtClean="0">
                <a:cs typeface="Andalus" pitchFamily="18" charset="-78"/>
              </a:rPr>
              <a:t>Opioids</a:t>
            </a:r>
            <a:endParaRPr lang="en-US" sz="28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6. Hallucinogens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b="1" dirty="0" smtClean="0">
                <a:cs typeface="Andalus" pitchFamily="18" charset="-78"/>
              </a:rPr>
              <a:t>7. Inhalants</a:t>
            </a:r>
          </a:p>
          <a:p>
            <a:pPr algn="l" rtl="0">
              <a:buNone/>
            </a:pPr>
            <a:endParaRPr lang="ar-SA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7912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Alcohol is a central nervous system </a:t>
            </a:r>
            <a:r>
              <a:rPr lang="en-US" sz="2400" b="1" dirty="0" smtClean="0"/>
              <a:t>depressant.</a:t>
            </a:r>
          </a:p>
          <a:p>
            <a:pPr algn="ctr" rtl="0">
              <a:buNone/>
            </a:pPr>
            <a:r>
              <a:rPr lang="en-US" b="1" dirty="0" smtClean="0"/>
              <a:t>* Intoxication</a:t>
            </a:r>
          </a:p>
          <a:p>
            <a:pPr algn="l" rtl="0">
              <a:buNone/>
            </a:pPr>
            <a:r>
              <a:rPr lang="en-US" b="1" dirty="0" smtClean="0"/>
              <a:t>* </a:t>
            </a:r>
            <a:r>
              <a:rPr lang="en-US" sz="2400" dirty="0" smtClean="0"/>
              <a:t>Relaxation, loss of inhibitions, slurred speech, unsteady gait, lack of coordination, impaired  attention; concentration; memory, and judgment, aggressiveness, and inappropriate sexual behavior.  </a:t>
            </a:r>
          </a:p>
          <a:p>
            <a:pPr algn="ctr" rtl="0">
              <a:buNone/>
            </a:pPr>
            <a:r>
              <a:rPr lang="en-US" b="1" dirty="0" smtClean="0"/>
              <a:t>* Overdose</a:t>
            </a:r>
          </a:p>
          <a:p>
            <a:pPr algn="l" rtl="0">
              <a:buNone/>
            </a:pPr>
            <a:r>
              <a:rPr lang="en-US" sz="2400" dirty="0" smtClean="0"/>
              <a:t>* Vomiting, unconsciousness, respiratory  depression, aspiration pneumonia or pulmonary obstruction,  hypotension and cardiovascular shock, and death. </a:t>
            </a:r>
          </a:p>
          <a:p>
            <a:pPr algn="ctr" rtl="0">
              <a:buNone/>
            </a:pPr>
            <a:r>
              <a:rPr lang="en-US" sz="2400" b="1" dirty="0" smtClean="0"/>
              <a:t>* Treatment</a:t>
            </a:r>
          </a:p>
          <a:p>
            <a:pPr algn="l" rtl="0">
              <a:buNone/>
            </a:pPr>
            <a:r>
              <a:rPr lang="en-US" sz="2400" dirty="0" smtClean="0"/>
              <a:t>* Gastric </a:t>
            </a:r>
            <a:r>
              <a:rPr lang="en-US" sz="2400" dirty="0" err="1" smtClean="0"/>
              <a:t>lavage</a:t>
            </a:r>
            <a:r>
              <a:rPr lang="en-US" sz="2400" dirty="0" smtClean="0"/>
              <a:t> or dialysis to remove the substance, and support of respiratory and cardiovascular functioning  in an intensive care unit.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cs typeface="Andalus" pitchFamily="18" charset="-78"/>
              </a:rPr>
              <a:t>1. Alcohol</a:t>
            </a:r>
            <a:br>
              <a:rPr lang="en-US" sz="4400" dirty="0" smtClean="0">
                <a:cs typeface="Andalus" pitchFamily="18" charset="-78"/>
              </a:rPr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* Long-Term Alcohol Use Cause</a:t>
            </a:r>
          </a:p>
          <a:p>
            <a:pPr algn="l" rtl="0">
              <a:buNone/>
            </a:pPr>
            <a:r>
              <a:rPr lang="en-US" sz="2400" dirty="0" smtClean="0"/>
              <a:t>• Cardiac </a:t>
            </a:r>
            <a:r>
              <a:rPr lang="en-US" sz="2400" dirty="0" err="1" smtClean="0"/>
              <a:t>myopathy</a:t>
            </a: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b="1" dirty="0" err="1" smtClean="0"/>
              <a:t>Wernicke</a:t>
            </a:r>
            <a:r>
              <a:rPr lang="en-US" sz="2400" b="1" dirty="0" smtClean="0"/>
              <a:t> encephalopathy</a:t>
            </a:r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dirty="0" err="1" smtClean="0"/>
              <a:t>Korsakoff</a:t>
            </a:r>
            <a:r>
              <a:rPr lang="en-US" sz="2400" dirty="0" smtClean="0"/>
              <a:t> syndrome </a:t>
            </a:r>
          </a:p>
          <a:p>
            <a:pPr algn="l" rtl="0">
              <a:buNone/>
            </a:pPr>
            <a:r>
              <a:rPr lang="en-US" sz="2400" dirty="0" smtClean="0"/>
              <a:t>• Pancreatitis</a:t>
            </a:r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dirty="0" err="1" smtClean="0"/>
              <a:t>Esophagitis</a:t>
            </a: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• Hepatitis</a:t>
            </a:r>
          </a:p>
          <a:p>
            <a:pPr algn="l" rtl="0">
              <a:buNone/>
            </a:pPr>
            <a:r>
              <a:rPr lang="en-US" sz="2400" dirty="0" smtClean="0"/>
              <a:t>• Cirrhosis</a:t>
            </a:r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dirty="0" err="1" smtClean="0"/>
              <a:t>Leukopenia</a:t>
            </a: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• Thrombocytopenia</a:t>
            </a:r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dirty="0" err="1" smtClean="0"/>
              <a:t>Ascites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cs typeface="Andalus" pitchFamily="18" charset="-78"/>
              </a:rPr>
              <a:t>1. Alcohol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678363"/>
          </a:xfrm>
        </p:spPr>
        <p:txBody>
          <a:bodyPr>
            <a:normAutofit/>
          </a:bodyPr>
          <a:lstStyle/>
          <a:p>
            <a:pPr algn="l" rtl="0"/>
            <a:r>
              <a:rPr lang="en-US" sz="2000" b="1" dirty="0" err="1" smtClean="0"/>
              <a:t>Wernicke</a:t>
            </a:r>
            <a:r>
              <a:rPr lang="en-US" sz="2000" b="1" dirty="0" smtClean="0"/>
              <a:t> encephalopathy (WE): </a:t>
            </a:r>
            <a:r>
              <a:rPr lang="en-US" sz="2000" dirty="0" smtClean="0"/>
              <a:t>is an acute neurological condition characterized by a clinical triad of </a:t>
            </a:r>
            <a:r>
              <a:rPr lang="en-US" sz="2000" dirty="0" err="1" smtClean="0"/>
              <a:t>ophthalmoparesis</a:t>
            </a:r>
            <a:r>
              <a:rPr lang="en-US" sz="2000" dirty="0" smtClean="0"/>
              <a:t> with </a:t>
            </a:r>
            <a:r>
              <a:rPr lang="en-US" sz="2000" dirty="0" err="1" smtClean="0"/>
              <a:t>nystagmus</a:t>
            </a:r>
            <a:r>
              <a:rPr lang="en-US" sz="2000" dirty="0" smtClean="0"/>
              <a:t>, ataxia, and confusion. This is a life-threatening illness caused </a:t>
            </a:r>
            <a:r>
              <a:rPr lang="en-US" sz="2000" b="1" dirty="0" smtClean="0">
                <a:solidFill>
                  <a:srgbClr val="FF0000"/>
                </a:solidFill>
              </a:rPr>
              <a:t>by thiamine deficiency</a:t>
            </a:r>
            <a:r>
              <a:rPr lang="en-US" sz="2000" dirty="0" smtClean="0"/>
              <a:t>, which primarily affects the peripheral and central nervous systems.</a:t>
            </a:r>
          </a:p>
          <a:p>
            <a:pPr algn="l" rtl="0">
              <a:buNone/>
            </a:pPr>
            <a:r>
              <a:rPr lang="en-US" sz="2000" dirty="0" smtClean="0"/>
              <a:t> 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b="1" dirty="0" err="1" smtClean="0"/>
              <a:t>Korsakoff</a:t>
            </a:r>
            <a:r>
              <a:rPr lang="en-US" sz="2000" b="1" dirty="0" smtClean="0"/>
              <a:t> syndrome: </a:t>
            </a:r>
            <a:r>
              <a:rPr lang="en-US" sz="2000" dirty="0" smtClean="0"/>
              <a:t>is preventable and is usually suspected as a consequence of at least one episode of </a:t>
            </a:r>
            <a:r>
              <a:rPr lang="en-US" sz="2000" dirty="0" err="1" smtClean="0"/>
              <a:t>Wernicke’s</a:t>
            </a:r>
            <a:r>
              <a:rPr lang="en-US" sz="2000" dirty="0" smtClean="0"/>
              <a:t> encephalopathy. </a:t>
            </a:r>
            <a:r>
              <a:rPr lang="en-US" sz="2000" dirty="0" err="1" smtClean="0"/>
              <a:t>Korsakoff</a:t>
            </a:r>
            <a:r>
              <a:rPr lang="en-US" sz="2000" dirty="0" smtClean="0"/>
              <a:t> syndrome is a neuropsychiatric disorder associated with memory disturbances in which there are significant deficits in </a:t>
            </a:r>
            <a:r>
              <a:rPr lang="en-US" sz="2000" dirty="0" err="1" smtClean="0"/>
              <a:t>anterograde</a:t>
            </a:r>
            <a:r>
              <a:rPr lang="en-US" sz="2000" dirty="0" smtClean="0"/>
              <a:t> and retrograde memory. 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Wernicke</a:t>
            </a:r>
            <a:r>
              <a:rPr lang="en-US" sz="3600" dirty="0" smtClean="0"/>
              <a:t> encephalopathy</a:t>
            </a:r>
            <a:endParaRPr lang="ar-SA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Symptoms of withdrawal usually begin 4-12 hours after  stopping or marked reduction of alcohol intake.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Symptoms include coarse hand tremors, sweating, elevated pulse and blood pressure, insomnia, anxiety, and nausea or vomiting.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Severe or untreated withdrawal may progress to  transient hallucinations, seizures, or delirium.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Alcohol withdrawal usually peaks on the second day and  is over in about 5 days. 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>
                <a:cs typeface="Andalus" pitchFamily="18" charset="-78"/>
              </a:rPr>
              <a:t>1. Alcohol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5626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Detoxification</a:t>
            </a:r>
          </a:p>
          <a:p>
            <a:pPr algn="l" rtl="0">
              <a:buNone/>
            </a:pPr>
            <a:r>
              <a:rPr lang="en-US" sz="2400" dirty="0" smtClean="0"/>
              <a:t>* If the client’s withdrawal symptoms are mild and he  or she can abstain from alcohol, he or she can be treated safely at home.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For severe/ life threatening withdrawal a short admission  of 3-5 days is the most common setting. 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Safe withdrawal is usually accomplished with the administration of </a:t>
            </a:r>
            <a:r>
              <a:rPr lang="en-US" sz="2400" b="1" dirty="0" smtClean="0"/>
              <a:t>benzodiazepines</a:t>
            </a:r>
            <a:r>
              <a:rPr lang="en-US" sz="2400" dirty="0" smtClean="0"/>
              <a:t>, such as </a:t>
            </a:r>
            <a:r>
              <a:rPr lang="en-US" sz="2400" dirty="0" err="1" smtClean="0"/>
              <a:t>lorazepam</a:t>
            </a:r>
            <a:r>
              <a:rPr lang="en-US" sz="2400" dirty="0" smtClean="0"/>
              <a:t>  (</a:t>
            </a:r>
            <a:r>
              <a:rPr lang="en-US" sz="2400" dirty="0" err="1" smtClean="0"/>
              <a:t>Ativan</a:t>
            </a:r>
            <a:r>
              <a:rPr lang="en-US" sz="2400" dirty="0" smtClean="0"/>
              <a:t>), </a:t>
            </a:r>
            <a:r>
              <a:rPr lang="en-US" sz="2400" dirty="0" err="1" smtClean="0"/>
              <a:t>chlordiazepoxide</a:t>
            </a:r>
            <a:r>
              <a:rPr lang="en-US" sz="2400" dirty="0" smtClean="0"/>
              <a:t> (Librium), or diazepam (Valium), to suppress the withdrawal symptoms.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cs typeface="Andalus" pitchFamily="18" charset="-78"/>
              </a:rPr>
              <a:t>1. Alcohol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/>
              <a:t>2. Sedatives, Hypnotics, and </a:t>
            </a:r>
            <a:r>
              <a:rPr lang="en-US" sz="3200" dirty="0" err="1" smtClean="0"/>
              <a:t>Anxiolytics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25780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400" dirty="0" smtClean="0"/>
              <a:t>* Central nervous system </a:t>
            </a:r>
            <a:r>
              <a:rPr lang="en-US" sz="2400" b="1" dirty="0" smtClean="0"/>
              <a:t>depressant.</a:t>
            </a:r>
          </a:p>
          <a:p>
            <a:pPr algn="l" rtl="0">
              <a:buNone/>
            </a:pPr>
            <a:r>
              <a:rPr lang="en-US" sz="2400" dirty="0" smtClean="0"/>
              <a:t>* Includes </a:t>
            </a:r>
            <a:r>
              <a:rPr lang="en-US" sz="2400" b="1" dirty="0" smtClean="0"/>
              <a:t>benzodiazepines and barbiturates. </a:t>
            </a:r>
            <a:endParaRPr lang="ar-SA" sz="2400" b="1" dirty="0" smtClean="0"/>
          </a:p>
          <a:p>
            <a:pPr algn="ctr" rtl="0">
              <a:buNone/>
            </a:pPr>
            <a:r>
              <a:rPr lang="en-US" sz="2800" b="1" dirty="0" smtClean="0"/>
              <a:t>* Intoxication</a:t>
            </a:r>
          </a:p>
          <a:p>
            <a:pPr algn="l" rtl="0">
              <a:buNone/>
            </a:pPr>
            <a:r>
              <a:rPr lang="en-US" sz="2800" b="1" dirty="0" smtClean="0"/>
              <a:t>* </a:t>
            </a:r>
            <a:r>
              <a:rPr lang="en-US" sz="2400" dirty="0" smtClean="0"/>
              <a:t>Slurred speech, lack of coordination, unsteady gait,  labile mood, impaired attention or memory, and even  stupor and coma.</a:t>
            </a:r>
          </a:p>
          <a:p>
            <a:pPr algn="ctr" rtl="0">
              <a:buNone/>
            </a:pPr>
            <a:r>
              <a:rPr lang="en-US" sz="2800" b="1" dirty="0" smtClean="0"/>
              <a:t>* Overdose</a:t>
            </a:r>
          </a:p>
          <a:p>
            <a:pPr algn="l" rtl="0">
              <a:buNone/>
            </a:pPr>
            <a:r>
              <a:rPr lang="en-US" sz="2400" dirty="0" smtClean="0"/>
              <a:t>* Benzodiazepines is rarely fatal in overdose. In contrast, barbiturates might be fatal</a:t>
            </a:r>
            <a:r>
              <a:rPr lang="en-US" sz="2400" b="1" dirty="0" smtClean="0"/>
              <a:t>.</a:t>
            </a:r>
          </a:p>
          <a:p>
            <a:pPr algn="ctr" rtl="0">
              <a:buNone/>
            </a:pPr>
            <a:r>
              <a:rPr lang="en-US" sz="2800" b="1" dirty="0" smtClean="0"/>
              <a:t>* Treatment/ Overdose</a:t>
            </a:r>
          </a:p>
          <a:p>
            <a:pPr algn="l" rtl="0">
              <a:buNone/>
            </a:pPr>
            <a:r>
              <a:rPr lang="en-US" sz="2600" dirty="0" smtClean="0"/>
              <a:t>* </a:t>
            </a:r>
            <a:r>
              <a:rPr lang="en-US" sz="2400" dirty="0" smtClean="0"/>
              <a:t>Gastric </a:t>
            </a:r>
            <a:r>
              <a:rPr lang="en-US" sz="2400" dirty="0" err="1" smtClean="0"/>
              <a:t>lavage</a:t>
            </a:r>
            <a:r>
              <a:rPr lang="en-US" sz="2400" dirty="0" smtClean="0"/>
              <a:t> followed by ingestion of activated  charcoal and a saline cathartic; dialysis can be used if  symptoms are severe.</a:t>
            </a:r>
          </a:p>
          <a:p>
            <a:pPr algn="ctr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The  onset  of  withdrawal  symptoms  depends  on  the  half-life  of  the  drug.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The withdrawal  symptoms include increased ( pulse,  blood pressure, respirations, and temperature), hand  tremor, insomnia, anxiety, nausea, and  psychomotor  agitation.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</a:p>
          <a:p>
            <a:pPr algn="l" rtl="0">
              <a:buNone/>
            </a:pPr>
            <a:r>
              <a:rPr lang="en-US" sz="2400" dirty="0" smtClean="0"/>
              <a:t>* Seizures and hallucinations occur only rarely in severe benzodiazepine withdrawal.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2. Sedatives, Hypnotics, and </a:t>
            </a:r>
            <a:r>
              <a:rPr lang="en-US" sz="3600" dirty="0" err="1" smtClean="0"/>
              <a:t>Anxiolytics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8915400" cy="51054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Detoxification </a:t>
            </a:r>
          </a:p>
          <a:p>
            <a:pPr algn="l" rtl="0">
              <a:buNone/>
            </a:pPr>
            <a:r>
              <a:rPr lang="en-US" sz="2400" dirty="0" smtClean="0"/>
              <a:t>* Often medically managed by tapering the amount of  the  drug the client receives over a period of days or weeks,  depending on the drug and the amount the client had been using.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* Tapering</a:t>
            </a:r>
            <a:r>
              <a:rPr lang="en-US" sz="2400" dirty="0" smtClean="0"/>
              <a:t> is essential with barbiturates to prevent coma and  death that occur if the drug is stopped abruptly</a:t>
            </a:r>
          </a:p>
          <a:p>
            <a:pPr algn="ctr" rtl="0">
              <a:buFont typeface="Arial" pitchFamily="34" charset="0"/>
              <a:buChar char="•"/>
            </a:pPr>
            <a:endParaRPr lang="en-US" sz="28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2. Sedatives, Hypnotics, and </a:t>
            </a:r>
            <a:r>
              <a:rPr lang="en-US" sz="3200" dirty="0" err="1" smtClean="0"/>
              <a:t>Anxiolytics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/>
              <a:t>Introduction</a:t>
            </a:r>
          </a:p>
          <a:p>
            <a:pPr algn="l" rtl="0"/>
            <a:r>
              <a:rPr lang="en-US" sz="2400" dirty="0" smtClean="0"/>
              <a:t>Terminology</a:t>
            </a:r>
          </a:p>
          <a:p>
            <a:pPr algn="l" rtl="0"/>
            <a:r>
              <a:rPr lang="en-US" sz="2400" dirty="0" smtClean="0"/>
              <a:t>Etiology</a:t>
            </a:r>
          </a:p>
          <a:p>
            <a:pPr algn="l" rtl="0"/>
            <a:r>
              <a:rPr lang="en-US" sz="2400" dirty="0" smtClean="0"/>
              <a:t>Substance Types</a:t>
            </a:r>
          </a:p>
          <a:p>
            <a:pPr algn="l" rtl="0"/>
            <a:r>
              <a:rPr lang="en-US" sz="2400" dirty="0" smtClean="0"/>
              <a:t>Intoxication and overdose symptoms, treatment, withdrawal symptoms, and detoxification of each substance.</a:t>
            </a:r>
          </a:p>
          <a:p>
            <a:pPr algn="l" rtl="0"/>
            <a:r>
              <a:rPr lang="en-US" sz="2400" dirty="0" smtClean="0"/>
              <a:t>Dual diagnosis.  </a:t>
            </a:r>
          </a:p>
          <a:p>
            <a:pPr algn="l" rtl="0"/>
            <a:r>
              <a:rPr lang="en-US" sz="2400" dirty="0" smtClean="0"/>
              <a:t>Substance abuse in health care professionals.</a:t>
            </a:r>
          </a:p>
          <a:p>
            <a:pPr algn="l" rtl="0"/>
            <a:r>
              <a:rPr lang="en-US" sz="2400" dirty="0" smtClean="0"/>
              <a:t>Nursing care plan for patients with substance abuse.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15000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dirty="0" smtClean="0"/>
              <a:t>* Central nervous system </a:t>
            </a:r>
            <a:r>
              <a:rPr lang="en-US" sz="2400" b="1" dirty="0" smtClean="0"/>
              <a:t>excitatory</a:t>
            </a:r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Include</a:t>
            </a:r>
            <a:r>
              <a:rPr lang="en-US" sz="2400" b="1" dirty="0" smtClean="0"/>
              <a:t> amphetamine, methamphetamine, and cocaine.  </a:t>
            </a:r>
          </a:p>
          <a:p>
            <a:pPr algn="ctr" rtl="0">
              <a:buNone/>
            </a:pPr>
            <a:r>
              <a:rPr lang="en-US" sz="2800" b="1" dirty="0" smtClean="0"/>
              <a:t>* Intoxication</a:t>
            </a:r>
          </a:p>
          <a:p>
            <a:pPr algn="l" rtl="0">
              <a:buNone/>
            </a:pPr>
            <a:r>
              <a:rPr lang="en-US" sz="2800" b="1" dirty="0" smtClean="0"/>
              <a:t>* </a:t>
            </a:r>
            <a:r>
              <a:rPr lang="en-US" sz="2400" dirty="0" smtClean="0"/>
              <a:t>High or euphoric feeling, hyperactivity, talkativeness, anxiety, grandiosity, hallucinations, stereotypic or repetitive behavior, anger, fighting, and  impaired judgment. </a:t>
            </a:r>
            <a:r>
              <a:rPr lang="en-US" sz="2400" b="1" dirty="0" smtClean="0"/>
              <a:t>Physiological effects </a:t>
            </a:r>
            <a:r>
              <a:rPr lang="en-US" sz="2400" dirty="0" smtClean="0"/>
              <a:t>include tachycardia, elevated blood pressure, dilated pupils,  perspiration or chills, nausea, chest pain, confusion,  and cardiac </a:t>
            </a:r>
            <a:r>
              <a:rPr lang="en-US" sz="2400" dirty="0" err="1" smtClean="0"/>
              <a:t>dysrhythmias</a:t>
            </a:r>
            <a:r>
              <a:rPr lang="en-US" sz="2400" dirty="0" smtClean="0"/>
              <a:t>.</a:t>
            </a:r>
          </a:p>
          <a:p>
            <a:pPr algn="ctr" rtl="0">
              <a:buNone/>
            </a:pPr>
            <a:r>
              <a:rPr lang="en-US" sz="2800" b="1" dirty="0" smtClean="0"/>
              <a:t>* Overdose</a:t>
            </a:r>
          </a:p>
          <a:p>
            <a:pPr algn="l" rtl="0">
              <a:buNone/>
            </a:pPr>
            <a:r>
              <a:rPr lang="en-US" sz="2400" dirty="0" smtClean="0"/>
              <a:t>* Stimulants can result in seizures and  coma; deaths  are rare.</a:t>
            </a:r>
            <a:endParaRPr lang="en-US" sz="2400" b="1" dirty="0" smtClean="0"/>
          </a:p>
          <a:p>
            <a:pPr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3. Stimulants </a:t>
            </a:r>
            <a:br>
              <a:rPr lang="en-US" dirty="0" smtClean="0"/>
            </a:b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sz="2800" b="1" dirty="0" smtClean="0"/>
              <a:t>* Treatment/ Overdose</a:t>
            </a:r>
          </a:p>
          <a:p>
            <a:pPr algn="l" rtl="0">
              <a:buNone/>
            </a:pPr>
            <a:r>
              <a:rPr lang="en-US" sz="2400" dirty="0" smtClean="0"/>
              <a:t>* Treatment with chlorpromazine (</a:t>
            </a:r>
            <a:r>
              <a:rPr lang="en-US" sz="2400" dirty="0" err="1" smtClean="0"/>
              <a:t>Thorazine</a:t>
            </a:r>
            <a:r>
              <a:rPr lang="en-US" sz="2400" dirty="0" smtClean="0"/>
              <a:t>), an  antipsychotic, controls hallucinations, lowers blood pressure, and relieves nausea. </a:t>
            </a:r>
          </a:p>
          <a:p>
            <a:pPr algn="ctr" rtl="0">
              <a:buNone/>
            </a:pPr>
            <a:r>
              <a:rPr lang="en-US" sz="2800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Withdrawal from stimulants occurs within a few hours to several  days after cessation of the drug and </a:t>
            </a:r>
            <a:r>
              <a:rPr lang="en-US" sz="2400" b="1" dirty="0" smtClean="0"/>
              <a:t>is not life-threatening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r>
              <a:rPr lang="en-US" sz="2400" dirty="0" smtClean="0"/>
              <a:t>* Marked </a:t>
            </a:r>
            <a:r>
              <a:rPr lang="en-US" sz="2400" dirty="0" err="1" smtClean="0"/>
              <a:t>dysphoria</a:t>
            </a:r>
            <a:r>
              <a:rPr lang="en-US" sz="2400" dirty="0" smtClean="0"/>
              <a:t> is the primary symptom, and is accompanied by fatigue, unpleasant dreams, insomnia or </a:t>
            </a:r>
            <a:r>
              <a:rPr lang="en-US" sz="2400" dirty="0" err="1" smtClean="0"/>
              <a:t>hypersomnia</a:t>
            </a:r>
            <a:r>
              <a:rPr lang="en-US" sz="2400" dirty="0" smtClean="0"/>
              <a:t>, increased appetite, and psychomotor retardation or agitation. </a:t>
            </a:r>
          </a:p>
          <a:p>
            <a:pPr algn="ctr" rtl="0">
              <a:buNone/>
            </a:pPr>
            <a:r>
              <a:rPr lang="en-US" sz="2800" b="1" dirty="0" smtClean="0"/>
              <a:t>* Detoxification</a:t>
            </a:r>
          </a:p>
          <a:p>
            <a:pPr algn="l" rtl="0">
              <a:buNone/>
            </a:pPr>
            <a:r>
              <a:rPr lang="en-US" sz="2400" dirty="0" smtClean="0"/>
              <a:t>* Stimulant withdrawal is not treated pharmacologically.</a:t>
            </a:r>
            <a:endParaRPr lang="ar-SA" sz="2400" dirty="0" smtClean="0"/>
          </a:p>
          <a:p>
            <a:pPr algn="ctr" rtl="0">
              <a:buNone/>
            </a:pPr>
            <a:r>
              <a:rPr lang="en-US" sz="2400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3. Stimulants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562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Cannabis sativa is a plant that is widely cultivated.</a:t>
            </a:r>
          </a:p>
          <a:p>
            <a:pPr algn="l" rtl="0">
              <a:buNone/>
            </a:pPr>
            <a:r>
              <a:rPr lang="en-US" sz="2400" dirty="0" smtClean="0"/>
              <a:t>* Include </a:t>
            </a:r>
            <a:r>
              <a:rPr lang="en-US" sz="2400" b="1" dirty="0" smtClean="0"/>
              <a:t>marijuana and hashish.</a:t>
            </a:r>
          </a:p>
          <a:p>
            <a:pPr algn="l" rtl="0">
              <a:buNone/>
            </a:pPr>
            <a:r>
              <a:rPr lang="en-US" sz="2400" dirty="0" smtClean="0"/>
              <a:t>* Rarely used in medicine. </a:t>
            </a:r>
          </a:p>
          <a:p>
            <a:pPr algn="l" rtl="0">
              <a:buFont typeface="Arial" pitchFamily="34" charset="0"/>
              <a:buChar char="•"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Marijuana</a:t>
            </a:r>
            <a:r>
              <a:rPr lang="en-US" sz="2400" dirty="0" smtClean="0"/>
              <a:t> refers to the upper leaves, flowering tops,  and stems of the plant; </a:t>
            </a:r>
            <a:r>
              <a:rPr lang="en-US" sz="2400" b="1" dirty="0" smtClean="0"/>
              <a:t>hashish</a:t>
            </a:r>
            <a:r>
              <a:rPr lang="en-US" sz="2400" dirty="0" smtClean="0"/>
              <a:t> is the dried resinous  exudates from the leaves of the female.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Cannabis is often smoked in cigarettes (joints), and it can also be eaten.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4.Cannabis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334000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sz="2800" b="1" dirty="0" smtClean="0"/>
              <a:t>* Intoxication</a:t>
            </a:r>
          </a:p>
          <a:p>
            <a:pPr algn="l" rtl="0">
              <a:buNone/>
            </a:pPr>
            <a:r>
              <a:rPr lang="en-US" sz="2400" dirty="0" smtClean="0"/>
              <a:t>* Cannabis begins to act less than 1minute after inhalation. Peak effects usually occur in  20-30 minutes and last at least 2 to 3 hours.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Symptoms of intoxication include impaired motor coordination, inappropriate laughter, impaired judgment and  short-term memory, and distortions of time and perception.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Physiological effects include increased appetite, bloodshot eyes, dry mouth, hypotension, and tachycardia.</a:t>
            </a:r>
          </a:p>
          <a:p>
            <a:pPr algn="ctr" rtl="0">
              <a:buNone/>
            </a:pPr>
            <a:r>
              <a:rPr lang="en-US" sz="2400" dirty="0" smtClean="0"/>
              <a:t>.</a:t>
            </a:r>
            <a:endParaRPr lang="en-US" sz="2400" b="1" dirty="0" smtClean="0"/>
          </a:p>
          <a:p>
            <a:pPr algn="ctr" rtl="0">
              <a:buNone/>
            </a:pPr>
            <a:endParaRPr lang="fi-FI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4400" dirty="0" smtClean="0"/>
              <a:t>4.Cannabis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sz="2800" b="1" dirty="0" smtClean="0"/>
              <a:t>* Overdose</a:t>
            </a:r>
          </a:p>
          <a:p>
            <a:pPr algn="l" rtl="0">
              <a:buNone/>
            </a:pPr>
            <a:r>
              <a:rPr lang="en-US" sz="2800" dirty="0" smtClean="0"/>
              <a:t>* </a:t>
            </a:r>
            <a:r>
              <a:rPr lang="en-US" sz="2400" dirty="0" smtClean="0"/>
              <a:t>Excessive use of cannabis may produce delirium or rarely, cannabis-induced psychotic disorder. </a:t>
            </a:r>
          </a:p>
          <a:p>
            <a:pPr algn="ctr" rtl="0">
              <a:buNone/>
            </a:pPr>
            <a:r>
              <a:rPr lang="en-US" sz="2800" b="1" dirty="0" smtClean="0"/>
              <a:t>* Treatment/ Overdose</a:t>
            </a:r>
          </a:p>
          <a:p>
            <a:pPr algn="l" rtl="0">
              <a:buNone/>
            </a:pPr>
            <a:r>
              <a:rPr lang="en-US" sz="2400" dirty="0" smtClean="0"/>
              <a:t>* Treatment according to symptoms only. </a:t>
            </a:r>
          </a:p>
          <a:p>
            <a:pPr algn="ctr" rtl="0">
              <a:buNone/>
            </a:pPr>
            <a:r>
              <a:rPr lang="en-US" sz="2800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No clinically significant withdrawal symptoms is identified.</a:t>
            </a:r>
          </a:p>
          <a:p>
            <a:pPr algn="l" rtl="0">
              <a:buFont typeface="Arial" pitchFamily="34" charset="0"/>
              <a:buChar char="•"/>
            </a:pPr>
            <a:endParaRPr lang="en-US" sz="2800" b="1" dirty="0" smtClean="0"/>
          </a:p>
          <a:p>
            <a:pPr algn="ctr" rtl="0">
              <a:buNone/>
            </a:pPr>
            <a:r>
              <a:rPr lang="en-US" sz="2800" b="1" dirty="0" smtClean="0"/>
              <a:t>* Detoxification</a:t>
            </a:r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No clinically significant withdrawal symptoms is identified.</a:t>
            </a:r>
          </a:p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000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4.Cannabis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 are popular drugs of abuse because they desensitize the user to both physiological and psychological pain and induce a sense of euphoria and wellbeing.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Include both potent prescription analgesics (</a:t>
            </a:r>
            <a:r>
              <a:rPr lang="en-US" sz="2400" b="1" dirty="0" smtClean="0"/>
              <a:t>legal</a:t>
            </a:r>
            <a:r>
              <a:rPr lang="en-US" sz="2400" dirty="0" smtClean="0"/>
              <a:t>) such as: </a:t>
            </a:r>
            <a:r>
              <a:rPr lang="en-US" sz="2400" b="1" dirty="0" smtClean="0"/>
              <a:t>morphine,  </a:t>
            </a:r>
            <a:r>
              <a:rPr lang="en-US" sz="2400" b="1" dirty="0" err="1" smtClean="0"/>
              <a:t>meperidine</a:t>
            </a:r>
            <a:r>
              <a:rPr lang="en-US" sz="2400" b="1" dirty="0" smtClean="0"/>
              <a:t>  (</a:t>
            </a:r>
            <a:r>
              <a:rPr lang="en-US" sz="2400" b="1" dirty="0" err="1" smtClean="0"/>
              <a:t>Pethidine</a:t>
            </a:r>
            <a:r>
              <a:rPr lang="en-US" sz="2400" b="1" dirty="0" smtClean="0"/>
              <a:t>),  codeine,  </a:t>
            </a:r>
            <a:r>
              <a:rPr lang="en-US" sz="2400" b="1" dirty="0" err="1" smtClean="0"/>
              <a:t>hydromorphone</a:t>
            </a:r>
            <a:r>
              <a:rPr lang="en-US" sz="2400" b="1" dirty="0" smtClean="0"/>
              <a:t>,  </a:t>
            </a:r>
            <a:r>
              <a:rPr lang="en-US" sz="2400" b="1" dirty="0" err="1" smtClean="0"/>
              <a:t>oxycodone</a:t>
            </a:r>
            <a:r>
              <a:rPr lang="en-US" sz="2400" b="1" dirty="0" smtClean="0"/>
              <a:t>, methadone,  </a:t>
            </a:r>
            <a:r>
              <a:rPr lang="en-US" sz="2400" b="1" dirty="0" err="1" smtClean="0"/>
              <a:t>oxymorphone</a:t>
            </a:r>
            <a:r>
              <a:rPr lang="en-US" sz="2400" b="1" dirty="0" smtClean="0"/>
              <a:t>,  </a:t>
            </a:r>
            <a:r>
              <a:rPr lang="en-US" sz="2400" b="1" dirty="0" err="1" smtClean="0"/>
              <a:t>hydrocodone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fentanyl</a:t>
            </a:r>
            <a:r>
              <a:rPr lang="en-US" sz="2400" b="1" dirty="0" smtClean="0"/>
              <a:t> and  </a:t>
            </a:r>
            <a:r>
              <a:rPr lang="en-US" sz="2400" b="1" dirty="0" err="1" smtClean="0"/>
              <a:t>propoxyphene</a:t>
            </a:r>
            <a:r>
              <a:rPr lang="en-US" sz="2400" dirty="0" smtClean="0"/>
              <a:t> , as well </a:t>
            </a:r>
            <a:r>
              <a:rPr lang="en-US" sz="2400" b="1" dirty="0" smtClean="0"/>
              <a:t>as illegal substances  </a:t>
            </a:r>
            <a:r>
              <a:rPr lang="en-US" sz="2400" dirty="0" smtClean="0"/>
              <a:t>such  as  </a:t>
            </a:r>
            <a:r>
              <a:rPr lang="en-US" sz="2400" b="1" dirty="0" smtClean="0"/>
              <a:t>heroin, and </a:t>
            </a:r>
            <a:r>
              <a:rPr lang="en-US" sz="2400" b="1" dirty="0" err="1" smtClean="0"/>
              <a:t>normethadone</a:t>
            </a:r>
            <a:r>
              <a:rPr lang="en-US" sz="2400" b="1" dirty="0" smtClean="0"/>
              <a:t>.</a:t>
            </a: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 5. </a:t>
            </a:r>
            <a:r>
              <a:rPr lang="en-US" sz="3200" dirty="0" err="1" smtClean="0"/>
              <a:t>Opioids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257800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sz="2800" b="1" dirty="0" smtClean="0"/>
              <a:t>* Intoxication</a:t>
            </a:r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dirty="0" err="1" smtClean="0"/>
              <a:t>Opioid</a:t>
            </a:r>
            <a:r>
              <a:rPr lang="en-US" sz="2400" dirty="0" smtClean="0"/>
              <a:t> intoxication develops soon after the initial euphoric feeling.</a:t>
            </a:r>
          </a:p>
          <a:p>
            <a:pPr algn="l" rtl="0">
              <a:buNone/>
            </a:pPr>
            <a:r>
              <a:rPr lang="en-US" sz="2400" dirty="0" smtClean="0"/>
              <a:t>* Symptoms include apathy, lethargy, listlessness, impaired  judgment, psychomotor retardation or  agitation, constricted  pupils, drowsiness, slurred speech, and impaired attention and  memory.</a:t>
            </a:r>
          </a:p>
          <a:p>
            <a:pPr algn="ctr" rtl="0">
              <a:buNone/>
            </a:pPr>
            <a:r>
              <a:rPr lang="en-US" sz="2800" b="1" dirty="0" smtClean="0"/>
              <a:t>* Overdose</a:t>
            </a:r>
          </a:p>
          <a:p>
            <a:pPr algn="l" rtl="0">
              <a:buNone/>
            </a:pPr>
            <a:r>
              <a:rPr lang="en-US" sz="2000" dirty="0" smtClean="0"/>
              <a:t>* </a:t>
            </a:r>
            <a:r>
              <a:rPr lang="en-US" sz="2400" dirty="0" smtClean="0"/>
              <a:t>Overdose can lead to coma, respiratory depression, </a:t>
            </a:r>
            <a:r>
              <a:rPr lang="en-US" sz="2400" dirty="0" err="1" smtClean="0"/>
              <a:t>pupillary</a:t>
            </a:r>
            <a:r>
              <a:rPr lang="en-US" sz="2400" dirty="0" smtClean="0"/>
              <a:t>  constriction, unconsciousness, and  death. </a:t>
            </a:r>
            <a:endParaRPr lang="en-US" sz="2400" b="1" dirty="0" smtClean="0"/>
          </a:p>
          <a:p>
            <a:pPr algn="ctr" rtl="0">
              <a:buNone/>
            </a:pPr>
            <a:r>
              <a:rPr lang="en-US" sz="2800" b="1" dirty="0" smtClean="0"/>
              <a:t>* Treatment/ Overdose</a:t>
            </a:r>
          </a:p>
          <a:p>
            <a:pPr algn="l" rtl="0">
              <a:buNone/>
            </a:pPr>
            <a:r>
              <a:rPr lang="en-US" sz="2400" dirty="0" smtClean="0"/>
              <a:t>* Administration of  </a:t>
            </a:r>
            <a:r>
              <a:rPr lang="en-US" sz="2400" dirty="0" err="1" smtClean="0"/>
              <a:t>naloxone</a:t>
            </a:r>
            <a:r>
              <a:rPr lang="en-US" sz="2400" dirty="0" smtClean="0"/>
              <a:t> (</a:t>
            </a:r>
            <a:r>
              <a:rPr lang="en-US" sz="2400" dirty="0" err="1" smtClean="0"/>
              <a:t>Narcan</a:t>
            </a:r>
            <a:r>
              <a:rPr lang="en-US" sz="2400" dirty="0" smtClean="0"/>
              <a:t>), an </a:t>
            </a:r>
            <a:r>
              <a:rPr lang="en-US" sz="2400" dirty="0" err="1" smtClean="0"/>
              <a:t>opioid</a:t>
            </a:r>
            <a:r>
              <a:rPr lang="en-US" sz="2400" dirty="0" smtClean="0"/>
              <a:t> antagonist,  is the treatment of choice because it reverses all signs of  </a:t>
            </a:r>
            <a:r>
              <a:rPr lang="en-US" sz="2400" dirty="0" err="1" smtClean="0"/>
              <a:t>opioid</a:t>
            </a:r>
            <a:r>
              <a:rPr lang="en-US" sz="2400" dirty="0" smtClean="0"/>
              <a:t> toxicity.</a:t>
            </a:r>
            <a:endParaRPr lang="en-US" sz="2000" dirty="0" smtClean="0"/>
          </a:p>
          <a:p>
            <a:pPr algn="l" rtl="0">
              <a:buNone/>
            </a:pP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5. </a:t>
            </a:r>
            <a:r>
              <a:rPr lang="en-US" sz="3200" dirty="0" err="1" smtClean="0"/>
              <a:t>Opioids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767072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Symptoms are anxiety, restlessness, aching back and  legs, and cravings for more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, nausea, vomiting,  </a:t>
            </a:r>
            <a:r>
              <a:rPr lang="en-US" sz="2400" dirty="0" err="1" smtClean="0"/>
              <a:t>dysphoria</a:t>
            </a:r>
            <a:r>
              <a:rPr lang="en-US" sz="2400" dirty="0" smtClean="0"/>
              <a:t>, </a:t>
            </a:r>
            <a:r>
              <a:rPr lang="en-US" sz="2400" dirty="0" err="1" smtClean="0"/>
              <a:t>rhinorrhea</a:t>
            </a:r>
            <a:r>
              <a:rPr lang="en-US" sz="2400" dirty="0" smtClean="0"/>
              <a:t>, sweating, and diarrhea.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ctr" rtl="0">
              <a:buNone/>
            </a:pPr>
            <a:r>
              <a:rPr lang="en-US" sz="2800" b="1" dirty="0" smtClean="0"/>
              <a:t>* Detoxification</a:t>
            </a:r>
          </a:p>
          <a:p>
            <a:pPr algn="l" rtl="0">
              <a:buNone/>
            </a:pPr>
            <a:r>
              <a:rPr lang="en-US" sz="2400" dirty="0" smtClean="0"/>
              <a:t>* Methadone can be used as a replacement for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,  and the dosage is then decreased over 2  weeks.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Substitution of methadone during detoxification reduces symptoms to no worse than a mild case of flu.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5. </a:t>
            </a:r>
            <a:r>
              <a:rPr lang="en-US" sz="4400" dirty="0" err="1" smtClean="0"/>
              <a:t>Opioids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algn="ctr"/>
            <a:r>
              <a:rPr lang="en-US" dirty="0" smtClean="0"/>
              <a:t>6.Hallucinogens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029200"/>
          </a:xfrm>
        </p:spPr>
        <p:txBody>
          <a:bodyPr>
            <a:normAutofit fontScale="85000" lnSpcReduction="20000"/>
          </a:bodyPr>
          <a:lstStyle/>
          <a:p>
            <a:pPr algn="l" rtl="0">
              <a:buNone/>
            </a:pPr>
            <a:r>
              <a:rPr lang="en-US" sz="2800" dirty="0" smtClean="0"/>
              <a:t>* Hallucinogens</a:t>
            </a:r>
            <a:r>
              <a:rPr lang="en-US" sz="2800" b="1" dirty="0" smtClean="0"/>
              <a:t> Come from mushrooms and other plants</a:t>
            </a:r>
            <a:r>
              <a:rPr lang="en-US" sz="2800" dirty="0" smtClean="0"/>
              <a:t> include </a:t>
            </a:r>
            <a:r>
              <a:rPr lang="en-US" sz="2800" b="1" dirty="0" smtClean="0"/>
              <a:t>mescaline, psilocybin, lysergic acid  diethylamide,  and “designer  drugs” such as </a:t>
            </a:r>
            <a:r>
              <a:rPr lang="en-US" sz="2800" b="1" dirty="0" smtClean="0">
                <a:solidFill>
                  <a:srgbClr val="FF0000"/>
                </a:solidFill>
              </a:rPr>
              <a:t>ecstasy. </a:t>
            </a:r>
            <a:endParaRPr lang="en-US" sz="2800" b="1" dirty="0" smtClean="0"/>
          </a:p>
          <a:p>
            <a:pPr algn="ctr" rtl="0">
              <a:buFont typeface="Arial" pitchFamily="34" charset="0"/>
              <a:buChar char="•"/>
            </a:pPr>
            <a:r>
              <a:rPr lang="en-US" sz="3200" b="1" dirty="0" smtClean="0"/>
              <a:t>* Intoxication</a:t>
            </a:r>
          </a:p>
          <a:p>
            <a:pPr algn="l" rtl="0">
              <a:buNone/>
            </a:pPr>
            <a:r>
              <a:rPr lang="en-US" sz="2800" dirty="0" smtClean="0"/>
              <a:t>* </a:t>
            </a:r>
            <a:r>
              <a:rPr lang="en-US" sz="2800" b="1" dirty="0" smtClean="0"/>
              <a:t>Psychological changes</a:t>
            </a:r>
            <a:r>
              <a:rPr lang="en-US" sz="2800" dirty="0" smtClean="0"/>
              <a:t>: anxiety, depression, paranoid ideation, ideas of reference, fear of losing one’s mind, and potentially dangerous behaviors such as jumping out a window in the belief that one can fly. </a:t>
            </a:r>
          </a:p>
          <a:p>
            <a:pPr algn="l" rtl="0">
              <a:buNone/>
            </a:pPr>
            <a:r>
              <a:rPr lang="en-US" sz="2800" dirty="0" smtClean="0"/>
              <a:t>*  </a:t>
            </a:r>
            <a:r>
              <a:rPr lang="en-US" sz="2800" b="1" dirty="0" smtClean="0"/>
              <a:t>Physiological symptoms </a:t>
            </a:r>
            <a:r>
              <a:rPr lang="en-US" sz="2800" dirty="0" smtClean="0"/>
              <a:t>sweating, tachycardia, palpitations, blurred </a:t>
            </a:r>
            <a:r>
              <a:rPr lang="en-US" sz="2800" dirty="0" err="1" smtClean="0"/>
              <a:t>vision,tremors</a:t>
            </a:r>
            <a:r>
              <a:rPr lang="en-US" sz="2800" dirty="0" smtClean="0"/>
              <a:t>, and lack of coordination.</a:t>
            </a:r>
          </a:p>
          <a:p>
            <a:pPr algn="ctr" rtl="0">
              <a:buNone/>
            </a:pPr>
            <a:r>
              <a:rPr lang="en-US" sz="3200" b="1" dirty="0" smtClean="0"/>
              <a:t>* Overdose</a:t>
            </a:r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800" dirty="0" smtClean="0"/>
              <a:t>Over dose reactions are primarily psychological; does not cause death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Treatment/ Overdose</a:t>
            </a:r>
          </a:p>
          <a:p>
            <a:pPr algn="l" rtl="0">
              <a:buNone/>
            </a:pPr>
            <a:r>
              <a:rPr lang="en-US" sz="2400" dirty="0" smtClean="0"/>
              <a:t>* Treatment of toxic reactions is supportive only. </a:t>
            </a:r>
            <a:endParaRPr lang="en-US" sz="2000" dirty="0" smtClean="0"/>
          </a:p>
          <a:p>
            <a:pPr algn="ctr" rtl="0">
              <a:buNone/>
            </a:pPr>
            <a:endParaRPr lang="en-US" sz="2800" b="1" dirty="0" smtClean="0"/>
          </a:p>
          <a:p>
            <a:pPr algn="ctr" rtl="0">
              <a:buNone/>
            </a:pPr>
            <a:r>
              <a:rPr lang="en-US" sz="2800" b="1" dirty="0" smtClean="0"/>
              <a:t>* Withdrawal Symptoms</a:t>
            </a:r>
          </a:p>
          <a:p>
            <a:pPr algn="l" rtl="0">
              <a:buNone/>
            </a:pPr>
            <a:r>
              <a:rPr lang="en-US" sz="2400" dirty="0" smtClean="0"/>
              <a:t>* No withdrawal syndrome has been identified for hallucinogens.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ctr" rtl="0">
              <a:buNone/>
            </a:pPr>
            <a:r>
              <a:rPr lang="en-US" sz="2800" b="1" dirty="0" smtClean="0"/>
              <a:t>* Detoxification</a:t>
            </a:r>
          </a:p>
          <a:p>
            <a:pPr algn="l" rtl="0">
              <a:buNone/>
            </a:pPr>
            <a:r>
              <a:rPr lang="en-US" sz="2800" dirty="0" smtClean="0"/>
              <a:t>* </a:t>
            </a:r>
            <a:r>
              <a:rPr lang="en-US" sz="2400" dirty="0" smtClean="0"/>
              <a:t>No withdrawal syndrome has been identified for hallucinogens.</a:t>
            </a:r>
          </a:p>
          <a:p>
            <a:pPr algn="l" rtl="0">
              <a:buNone/>
            </a:pPr>
            <a:endParaRPr lang="en-US" sz="28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6.Hallucinogens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600" dirty="0" smtClean="0"/>
              <a:t>To discuss the importance of substance abuse. </a:t>
            </a:r>
          </a:p>
          <a:p>
            <a:pPr algn="l" rtl="0"/>
            <a:r>
              <a:rPr lang="en-US" sz="2600" dirty="0" smtClean="0"/>
              <a:t>To list the possible causes of substance abuse. </a:t>
            </a:r>
          </a:p>
          <a:p>
            <a:pPr algn="l" rtl="0"/>
            <a:r>
              <a:rPr lang="en-US" sz="2600" dirty="0" smtClean="0"/>
              <a:t>To define the basic terminology related to substance abuse. </a:t>
            </a:r>
          </a:p>
          <a:p>
            <a:pPr algn="l" rtl="0"/>
            <a:r>
              <a:rPr lang="en-US" sz="2600" dirty="0" smtClean="0"/>
              <a:t>To list the most common types of abused substance. </a:t>
            </a:r>
          </a:p>
          <a:p>
            <a:pPr algn="l" rtl="0"/>
            <a:r>
              <a:rPr lang="en-US" sz="2600" dirty="0" smtClean="0"/>
              <a:t>To discuss intoxication and overdose symptoms, treatment, withdrawal symptoms, and detoxification of each substance.</a:t>
            </a:r>
          </a:p>
          <a:p>
            <a:pPr algn="l" rtl="0"/>
            <a:r>
              <a:rPr lang="en-US" sz="2600" dirty="0" smtClean="0"/>
              <a:t>To understand dual diagnosis with </a:t>
            </a:r>
            <a:r>
              <a:rPr lang="en-US" sz="2600" dirty="0" err="1" smtClean="0"/>
              <a:t>ubstance</a:t>
            </a:r>
            <a:r>
              <a:rPr lang="en-US" sz="2600" dirty="0" smtClean="0"/>
              <a:t> abuse. </a:t>
            </a:r>
          </a:p>
          <a:p>
            <a:pPr algn="l" rtl="0"/>
            <a:r>
              <a:rPr lang="en-US" sz="2600" dirty="0" smtClean="0"/>
              <a:t>To discuss substance abuse in health care professionals.</a:t>
            </a:r>
          </a:p>
          <a:p>
            <a:pPr algn="l" rtl="0"/>
            <a:r>
              <a:rPr lang="en-US" sz="2600" dirty="0" smtClean="0"/>
              <a:t>To apply nursing care plan for patients with substance abuse.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7. Inhalants 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b="1" dirty="0" smtClean="0"/>
              <a:t>* Inhalants</a:t>
            </a:r>
            <a:r>
              <a:rPr lang="en-US" sz="2400" dirty="0" smtClean="0"/>
              <a:t> are a diverse group of drugs that include  anesthetics, nitrates, and organic solvents that are inhaled for their effects. </a:t>
            </a:r>
          </a:p>
          <a:p>
            <a:pPr algn="l" rtl="0"/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The most common inhalants are </a:t>
            </a:r>
            <a:r>
              <a:rPr lang="en-US" sz="2400" b="1" dirty="0" smtClean="0"/>
              <a:t>gasoline, glue, paint, spray paint, cleaners, correction fluid, and spray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Inhalants can cause significant brain damage, peripheral nervous system damage, and liver disease. </a:t>
            </a:r>
          </a:p>
          <a:p>
            <a:pPr algn="ctr" rtl="0">
              <a:buNone/>
            </a:pPr>
            <a:r>
              <a:rPr lang="en-US" sz="2800" b="1" dirty="0" smtClean="0"/>
              <a:t>* Intoxication</a:t>
            </a:r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Dizziness, </a:t>
            </a:r>
            <a:r>
              <a:rPr lang="en-US" sz="2400" dirty="0" err="1" smtClean="0"/>
              <a:t>nystagmus</a:t>
            </a:r>
            <a:r>
              <a:rPr lang="en-US" sz="2400" dirty="0" smtClean="0"/>
              <a:t>, lack of coordination, slurred speech,  unsteady  gait, tremor, muscle weakness, blurred vision, aggression, apathy, and impaired judgment.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7. Inhalants 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 lnSpcReduction="10000"/>
          </a:bodyPr>
          <a:lstStyle/>
          <a:p>
            <a:pPr algn="ctr" rtl="0">
              <a:buNone/>
            </a:pPr>
            <a:r>
              <a:rPr lang="en-US" sz="3000" b="1" dirty="0" smtClean="0"/>
              <a:t>* Overdose</a:t>
            </a:r>
          </a:p>
          <a:p>
            <a:pPr algn="l" rtl="0">
              <a:buNone/>
            </a:pPr>
            <a:r>
              <a:rPr lang="en-US" sz="2400" dirty="0" smtClean="0"/>
              <a:t>* Anoxia, respiratory depression, and </a:t>
            </a:r>
            <a:r>
              <a:rPr lang="en-US" sz="2400" dirty="0" err="1" smtClean="0"/>
              <a:t>dysrhythmias</a:t>
            </a:r>
            <a:r>
              <a:rPr lang="en-US" sz="2400" dirty="0" smtClean="0"/>
              <a:t>. </a:t>
            </a:r>
          </a:p>
          <a:p>
            <a:pPr algn="l" rtl="0">
              <a:buNone/>
            </a:pPr>
            <a:r>
              <a:rPr lang="en-US" sz="2400" dirty="0" smtClean="0"/>
              <a:t>* Death may occur from </a:t>
            </a:r>
            <a:r>
              <a:rPr lang="en-US" sz="2400" dirty="0" err="1" smtClean="0"/>
              <a:t>bronchospasm</a:t>
            </a:r>
            <a:r>
              <a:rPr lang="en-US" sz="2400" dirty="0" smtClean="0"/>
              <a:t>, cardiac arrest,</a:t>
            </a:r>
          </a:p>
          <a:p>
            <a:pPr algn="l" rtl="0">
              <a:buNone/>
            </a:pPr>
            <a:r>
              <a:rPr lang="en-US" sz="2400" dirty="0" smtClean="0"/>
              <a:t>    or aspiration of the compound or </a:t>
            </a:r>
            <a:r>
              <a:rPr lang="en-US" sz="2400" dirty="0" err="1" smtClean="0"/>
              <a:t>vomitus</a:t>
            </a:r>
            <a:r>
              <a:rPr lang="en-US" sz="2400" dirty="0" smtClean="0"/>
              <a:t>. </a:t>
            </a:r>
          </a:p>
          <a:p>
            <a:pPr algn="ctr" rtl="0">
              <a:buNone/>
            </a:pPr>
            <a:r>
              <a:rPr lang="en-US" sz="3000" b="1" dirty="0" smtClean="0"/>
              <a:t>* Treatment/ Overdose</a:t>
            </a:r>
          </a:p>
          <a:p>
            <a:pPr algn="l" rtl="0">
              <a:buNone/>
            </a:pPr>
            <a:r>
              <a:rPr lang="en-US" sz="2600" dirty="0" smtClean="0"/>
              <a:t>* Treatment consists of supporting respiratory and cardiac functioning until the substance is removed from the body. There are no antidotes or specific medications to treat inhalant toxicity. </a:t>
            </a:r>
          </a:p>
          <a:p>
            <a:pPr algn="ctr" rtl="0">
              <a:buNone/>
            </a:pPr>
            <a:r>
              <a:rPr lang="en-US" sz="3200" b="1" dirty="0" smtClean="0"/>
              <a:t>* </a:t>
            </a:r>
            <a:r>
              <a:rPr lang="en-US" sz="3000" b="1" dirty="0" smtClean="0"/>
              <a:t>Withdrawal Symptoms</a:t>
            </a:r>
          </a:p>
          <a:p>
            <a:pPr algn="l" rtl="0">
              <a:buNone/>
            </a:pPr>
            <a:r>
              <a:rPr lang="en-US" sz="2600" dirty="0" smtClean="0"/>
              <a:t>* There are no withdrawal symptoms for inhalants.</a:t>
            </a:r>
          </a:p>
          <a:p>
            <a:pPr algn="ctr" rtl="0">
              <a:buNone/>
            </a:pPr>
            <a:r>
              <a:rPr lang="en-US" sz="3000" b="1" dirty="0" smtClean="0"/>
              <a:t>* Detoxification</a:t>
            </a:r>
          </a:p>
          <a:p>
            <a:pPr algn="l" rtl="0">
              <a:buNone/>
            </a:pPr>
            <a:r>
              <a:rPr lang="en-US" sz="3200" dirty="0" smtClean="0"/>
              <a:t>* </a:t>
            </a:r>
            <a:r>
              <a:rPr lang="en-US" sz="2600" dirty="0" smtClean="0"/>
              <a:t>There are no detoxification procedures for inhalants.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algn="ctr"/>
            <a:r>
              <a:rPr lang="en-US" dirty="0" smtClean="0"/>
              <a:t>Dual diagnosis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* Dual diagnosis: The client with both  substance abuse and another psychiatric  illness.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* It is estimated that 50% of people with a substance abuse disorder also have mental  health diagnoses.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0207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SUBSTANCE ABUSE IN HEALTH PROFESSIONALS</a:t>
            </a:r>
            <a:endParaRPr lang="ar-S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5181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Physicians, dentists, and nurses have far higher rates of dependence on controlled substances, such as </a:t>
            </a:r>
            <a:r>
              <a:rPr lang="en-US" sz="2400" dirty="0" err="1" smtClean="0"/>
              <a:t>opioids</a:t>
            </a:r>
            <a:r>
              <a:rPr lang="en-US" sz="2400" dirty="0" smtClean="0"/>
              <a:t>, stimulants, and sedatives  than  other professionals of  comparable educational  achievement, such as lawyers.</a:t>
            </a:r>
          </a:p>
          <a:p>
            <a:pPr algn="l" rtl="0"/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One reason is  thought to be the ease of obtaining controlled substances. </a:t>
            </a:r>
          </a:p>
          <a:p>
            <a:pPr algn="l" rtl="0"/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Health care professionals also have higher rates of  alcoholism than the general population as well. 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The issue of reporting colleagues with suspected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substance abuse is an important and extremely sensitive?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It is difficult for colleagues and supervisors to report their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peers for suspected abuse, they may feel guilty; or they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may simply want to avoid conflict.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Nurses have an ethical responsibility to report suspicious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behavior to a supervisor.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SUBSTANCE ABUSE IN HEALTH PROFESSIONALS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sz="2800" b="1" dirty="0" smtClean="0"/>
              <a:t>1) Assessment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History: </a:t>
            </a:r>
            <a:r>
              <a:rPr lang="en-US" sz="2600" dirty="0" smtClean="0"/>
              <a:t>family history of drug abuse??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General appearance: </a:t>
            </a:r>
            <a:r>
              <a:rPr lang="en-US" sz="2600" dirty="0" smtClean="0"/>
              <a:t>Depends on substance, intoxication, overdose, detoxification, withdrawal, and treatment.</a:t>
            </a:r>
          </a:p>
          <a:p>
            <a:pPr algn="l" rtl="0">
              <a:buNone/>
            </a:pPr>
            <a:r>
              <a:rPr lang="en-US" sz="2600" dirty="0" smtClean="0"/>
              <a:t> 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Mood and affect: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Thought process and content: </a:t>
            </a:r>
            <a:r>
              <a:rPr lang="en-US" sz="2600" dirty="0" smtClean="0"/>
              <a:t>Depends on substance, intoxication, overdose, detoxification, withdrawal, and treatment.</a:t>
            </a:r>
          </a:p>
          <a:p>
            <a:pPr algn="l" rtl="0">
              <a:buNone/>
            </a:pPr>
            <a:r>
              <a:rPr lang="en-US" sz="2600" dirty="0" smtClean="0"/>
              <a:t> 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Intellectual process: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Judgment and insight: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Self concept: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Roles and relationship: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None/>
            </a:pPr>
            <a:r>
              <a:rPr lang="en-US" sz="2600" b="1" dirty="0" smtClean="0"/>
              <a:t>-  Self-care: </a:t>
            </a:r>
            <a:r>
              <a:rPr lang="en-US" sz="2600" dirty="0" smtClean="0"/>
              <a:t>Depends on substance, intoxication, overdose, detoxification, withdrawal, and treatment. </a:t>
            </a:r>
          </a:p>
          <a:p>
            <a:pPr algn="l" rtl="0">
              <a:buNone/>
            </a:pPr>
            <a:endParaRPr lang="en-US" sz="2600" dirty="0" smtClean="0"/>
          </a:p>
          <a:p>
            <a:pPr algn="l" rtl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Nursing care for Pt with substance abuse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000" b="1" dirty="0" smtClean="0"/>
              <a:t>2. Diagnosis: </a:t>
            </a:r>
            <a:r>
              <a:rPr lang="en-US" sz="2000" dirty="0" smtClean="0"/>
              <a:t>Select the appropriate diagnosis based on assessment symptoms, </a:t>
            </a:r>
            <a:r>
              <a:rPr lang="en-US" sz="2000" dirty="0" err="1" smtClean="0"/>
              <a:t>subsatnce</a:t>
            </a:r>
            <a:r>
              <a:rPr lang="en-US" sz="2000" dirty="0" smtClean="0"/>
              <a:t>…. consider priority in writing diagnoses ( Safety).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• Risk for injury</a:t>
            </a:r>
          </a:p>
          <a:p>
            <a:pPr algn="l" rtl="0">
              <a:buNone/>
            </a:pPr>
            <a:r>
              <a:rPr lang="en-US" sz="2000" dirty="0" smtClean="0"/>
              <a:t>• Imbalanced nutrition: Less than body requirements</a:t>
            </a:r>
          </a:p>
          <a:p>
            <a:pPr algn="l" rtl="0">
              <a:buNone/>
            </a:pPr>
            <a:r>
              <a:rPr lang="en-US" sz="2000" dirty="0" smtClean="0"/>
              <a:t>• Risk for infection</a:t>
            </a:r>
          </a:p>
          <a:p>
            <a:pPr algn="l" rtl="0">
              <a:buNone/>
            </a:pPr>
            <a:r>
              <a:rPr lang="en-US" sz="2000" dirty="0" smtClean="0"/>
              <a:t>• Diarrhea</a:t>
            </a:r>
          </a:p>
          <a:p>
            <a:pPr algn="l" rtl="0">
              <a:buNone/>
            </a:pPr>
            <a:r>
              <a:rPr lang="en-US" sz="2000" dirty="0" smtClean="0"/>
              <a:t>• Excess fluid volume</a:t>
            </a:r>
          </a:p>
          <a:p>
            <a:pPr algn="l" rtl="0">
              <a:buNone/>
            </a:pPr>
            <a:r>
              <a:rPr lang="en-US" sz="2000" dirty="0" smtClean="0"/>
              <a:t>• Activity intolerance</a:t>
            </a:r>
          </a:p>
          <a:p>
            <a:pPr algn="l" rtl="0">
              <a:buNone/>
            </a:pPr>
            <a:r>
              <a:rPr lang="en-US" sz="2000" dirty="0" smtClean="0"/>
              <a:t>• Self-care deficits</a:t>
            </a:r>
          </a:p>
          <a:p>
            <a:pPr algn="l" rtl="0">
              <a:buNone/>
            </a:pPr>
            <a:r>
              <a:rPr lang="en-US" sz="2000" dirty="0" smtClean="0"/>
              <a:t>• Ineffective denial</a:t>
            </a:r>
          </a:p>
          <a:p>
            <a:pPr algn="l" rtl="0">
              <a:buNone/>
            </a:pPr>
            <a:r>
              <a:rPr lang="en-US" sz="2000" dirty="0" smtClean="0"/>
              <a:t>• Ineffective role performance</a:t>
            </a:r>
          </a:p>
          <a:p>
            <a:pPr algn="l" rtl="0">
              <a:buNone/>
            </a:pPr>
            <a:r>
              <a:rPr lang="en-US" sz="2000" dirty="0" smtClean="0"/>
              <a:t>• Dysfunctional family processes: Alcoholism</a:t>
            </a:r>
          </a:p>
          <a:p>
            <a:pPr algn="l" rtl="0">
              <a:buNone/>
            </a:pPr>
            <a:r>
              <a:rPr lang="en-US" sz="2000" dirty="0" smtClean="0"/>
              <a:t>• Ineffective coping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for Pt with substance abuse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algn="l" rtl="0">
              <a:buNone/>
            </a:pPr>
            <a:r>
              <a:rPr lang="en-US" sz="2000" b="1" dirty="0" smtClean="0"/>
              <a:t>3) Plan and intervention</a:t>
            </a:r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None/>
            </a:pPr>
            <a:r>
              <a:rPr lang="en-US" sz="2000" dirty="0" smtClean="0"/>
              <a:t>• Health teaching for the client and family</a:t>
            </a:r>
          </a:p>
          <a:p>
            <a:pPr algn="l" rtl="0">
              <a:buNone/>
            </a:pPr>
            <a:r>
              <a:rPr lang="en-US" sz="2000" dirty="0" smtClean="0"/>
              <a:t>• Dispel myths surrounding substance abuse</a:t>
            </a:r>
          </a:p>
          <a:p>
            <a:pPr algn="l" rtl="0">
              <a:buNone/>
            </a:pPr>
            <a:r>
              <a:rPr lang="en-US" sz="2000" dirty="0" smtClean="0"/>
              <a:t>• Decrease codependent behaviors among family members</a:t>
            </a:r>
          </a:p>
          <a:p>
            <a:pPr algn="l" rtl="0">
              <a:buNone/>
            </a:pPr>
            <a:r>
              <a:rPr lang="en-US" sz="2000" dirty="0" smtClean="0"/>
              <a:t>• Make appropriate referrals for family members</a:t>
            </a:r>
          </a:p>
          <a:p>
            <a:pPr algn="l" rtl="0">
              <a:buNone/>
            </a:pPr>
            <a:r>
              <a:rPr lang="en-US" sz="2000" dirty="0" smtClean="0"/>
              <a:t>• Promote coping skills</a:t>
            </a:r>
          </a:p>
          <a:p>
            <a:pPr algn="l" rtl="0">
              <a:buNone/>
            </a:pPr>
            <a:r>
              <a:rPr lang="en-US" sz="2000" dirty="0" smtClean="0"/>
              <a:t>• Role-play potentially difficult situations</a:t>
            </a:r>
          </a:p>
          <a:p>
            <a:pPr algn="l" rtl="0">
              <a:buNone/>
            </a:pPr>
            <a:r>
              <a:rPr lang="en-US" sz="2000" dirty="0" smtClean="0"/>
              <a:t>• Focus on the here-and-now with clients</a:t>
            </a:r>
          </a:p>
          <a:p>
            <a:pPr algn="l" rtl="0">
              <a:buNone/>
            </a:pPr>
            <a:r>
              <a:rPr lang="en-US" sz="2000" dirty="0" smtClean="0"/>
              <a:t>• Set realistic goals such as staying sober today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for Pt with substance abuse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525963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b="1" dirty="0" smtClean="0"/>
              <a:t>4) Evaluation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The effectiveness of substance abuse treatment is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based heavily on the client’s abstinence from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substances.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Relapse rates range from </a:t>
            </a:r>
            <a:r>
              <a:rPr lang="en-US" sz="2400" b="1" dirty="0" smtClean="0"/>
              <a:t>60% to 90%</a:t>
            </a:r>
            <a:r>
              <a:rPr lang="en-US" sz="2400" dirty="0" smtClean="0"/>
              <a:t>, with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nearly half of individuals relapsing in the year after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treatment. Thus, follow up is very important. 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Nursing care for Pt with substance abuse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>
            <a:normAutofit lnSpcReduction="10000"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b="1" dirty="0" smtClean="0">
                <a:cs typeface="Andalus" pitchFamily="18" charset="-78"/>
              </a:rPr>
              <a:t>* Substance abuse can be categorized to: </a:t>
            </a:r>
          </a:p>
          <a:p>
            <a:pPr algn="l" rtl="0">
              <a:buNone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1. Alcohol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2. Sedatives, hypnotics, and </a:t>
            </a:r>
            <a:r>
              <a:rPr lang="en-US" sz="2000" dirty="0" err="1" smtClean="0">
                <a:cs typeface="Andalus" pitchFamily="18" charset="-78"/>
              </a:rPr>
              <a:t>anxiolytics</a:t>
            </a:r>
            <a:endParaRPr lang="en-US" sz="2000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3. Stimulants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4. Cannabis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5. </a:t>
            </a:r>
            <a:r>
              <a:rPr lang="en-US" sz="2000" dirty="0" err="1" smtClean="0">
                <a:cs typeface="Andalus" pitchFamily="18" charset="-78"/>
              </a:rPr>
              <a:t>Opioids</a:t>
            </a:r>
            <a:endParaRPr lang="en-US" sz="2000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6. Hallucinogens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cs typeface="Andalus" pitchFamily="18" charset="-78"/>
              </a:rPr>
              <a:t>7. Inhalants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/>
              <a:t>* Substances can be </a:t>
            </a:r>
            <a:r>
              <a:rPr lang="en-US" sz="2400" b="1" dirty="0" smtClean="0"/>
              <a:t>used and abused</a:t>
            </a:r>
            <a:r>
              <a:rPr lang="en-US" sz="2400" dirty="0" smtClean="0"/>
              <a:t>; some can be obtained legally, while others are illegal.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Abuse of more than one substance is termed </a:t>
            </a:r>
            <a:r>
              <a:rPr lang="en-US" sz="2400" b="1" dirty="0" smtClean="0"/>
              <a:t>poly-   substance abuse.</a:t>
            </a:r>
            <a:endParaRPr lang="ar-SA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The actual precise prevalence of substance abuse is difficult to determine because many people who meet  the criteria for diagnosis do not seek treatment.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Worldwide, 3 million deaths result from the harmful use  of alcohol annually.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Alcohol is a causal factor in more than 200 disease and  injury conditions. Absenteeism at work is higher for  employees who have alcohol related problems, and  they use more health benefits as well.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4953000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dirty="0" smtClean="0">
                <a:cs typeface="Andalus" pitchFamily="18" charset="-78"/>
              </a:rPr>
              <a:t>* Chemical abuse results in increased violence, including domestic abuse, homicide, and child abuse and neglect.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/>
              <a:t>* With extended use, the risk for mental and physical deterioration and infectious disease such as HIV and AIDS, hepatitis, and tuberculosis increases, especially for those with a history of  intravenous (IV) drug use.</a:t>
            </a:r>
          </a:p>
          <a:p>
            <a:pPr algn="l" rtl="0">
              <a:buNone/>
            </a:pPr>
            <a:r>
              <a:rPr lang="en-US" sz="2400" dirty="0" smtClean="0"/>
              <a:t>  </a:t>
            </a:r>
          </a:p>
          <a:p>
            <a:pPr algn="l" rtl="0">
              <a:buNone/>
            </a:pPr>
            <a:r>
              <a:rPr lang="en-US" sz="2400" dirty="0" smtClean="0"/>
              <a:t>* Substances can induce symptoms that are similar to other mental illness diagnoses, such as anxiety, psychosis, or mood disorders. They are called</a:t>
            </a:r>
          </a:p>
          <a:p>
            <a:pPr algn="l" rtl="0">
              <a:buNone/>
            </a:pPr>
            <a:r>
              <a:rPr lang="en-US" sz="2400" dirty="0" smtClean="0"/>
              <a:t>  substance-induced anxiety, substance-induced  psychosis, and so forth.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Caffeine and tobacco or nicotine are substances that are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addictive and are included in DSMV, </a:t>
            </a:r>
            <a:r>
              <a:rPr lang="en-US" sz="2400" b="1" dirty="0" smtClean="0"/>
              <a:t>but are not 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  considered mental health problems.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For many people, substance use is a chronic illness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characterized by remissions and relapses to former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levels of use. Relapse rates range from </a:t>
            </a:r>
            <a:r>
              <a:rPr lang="en-US" sz="2400" b="1" dirty="0" smtClean="0"/>
              <a:t>60% to 90%</a:t>
            </a:r>
            <a:r>
              <a:rPr lang="en-US" sz="2400" dirty="0" smtClean="0"/>
              <a:t>, with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nearly half of individuals relapsing in the year after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treatment.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b="1" dirty="0" smtClean="0"/>
              <a:t>* Addiction: </a:t>
            </a:r>
            <a:r>
              <a:rPr lang="en-US" sz="2400" dirty="0" smtClean="0"/>
              <a:t>is a compulsive, chronic, physiological or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psychological need for a habit- forming substance,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behavior, or activity having harmful physical,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psychological, or social effect.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Substance abuse: </a:t>
            </a:r>
            <a:r>
              <a:rPr lang="en-US" sz="2400" dirty="0" smtClean="0"/>
              <a:t>using a drug in a way that is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inconsistent with medical or social norms and despite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negative consequences.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Substance dependence: </a:t>
            </a:r>
            <a:r>
              <a:rPr lang="en-US" sz="2400" dirty="0" smtClean="0"/>
              <a:t>includes problems associated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with addiction such as </a:t>
            </a:r>
            <a:r>
              <a:rPr lang="en-US" sz="2400" b="1" dirty="0" smtClean="0"/>
              <a:t>tolerance</a:t>
            </a:r>
            <a:r>
              <a:rPr lang="en-US" sz="2400" dirty="0" smtClean="0"/>
              <a:t>, </a:t>
            </a:r>
            <a:r>
              <a:rPr lang="en-US" sz="2400" b="1" dirty="0" smtClean="0"/>
              <a:t>withdrawal</a:t>
            </a:r>
            <a:r>
              <a:rPr lang="en-US" sz="2400" dirty="0" smtClean="0"/>
              <a:t>, and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unsuccessful attempts to stop using the substance.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Terminology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05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Tolerance: </a:t>
            </a:r>
            <a:r>
              <a:rPr lang="en-US" sz="2400" dirty="0" smtClean="0"/>
              <a:t>person needs consume more of the substance to produce the same effect.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Withdrawal syndrome: </a:t>
            </a:r>
            <a:r>
              <a:rPr lang="en-US" sz="2400" dirty="0" smtClean="0"/>
              <a:t>the negative psychological and physical reactions that occur when the use of a substance decreased or stopped.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* Intoxication: </a:t>
            </a:r>
            <a:r>
              <a:rPr lang="en-US" sz="2400" dirty="0" smtClean="0"/>
              <a:t>is use of a substance that results in maladaptive behavior.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* Detoxification: </a:t>
            </a:r>
            <a:r>
              <a:rPr lang="en-US" sz="2400" dirty="0" smtClean="0"/>
              <a:t>is the process of safely withdrawing from a  substance.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Terminology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4738</TotalTime>
  <Words>2853</Words>
  <Application>Microsoft Office PowerPoint</Application>
  <PresentationFormat>On-screen Show (4:3)</PresentationFormat>
  <Paragraphs>346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Concourse</vt:lpstr>
      <vt:lpstr>12-Nursing Care of Patients with Drug Abuse</vt:lpstr>
      <vt:lpstr>Outline</vt:lpstr>
      <vt:lpstr>Learning Outcomes</vt:lpstr>
      <vt:lpstr>Introduction</vt:lpstr>
      <vt:lpstr>Introduction</vt:lpstr>
      <vt:lpstr>Introduction</vt:lpstr>
      <vt:lpstr>Introduction</vt:lpstr>
      <vt:lpstr>Terminology </vt:lpstr>
      <vt:lpstr>Terminology </vt:lpstr>
      <vt:lpstr>Etiology/ causes</vt:lpstr>
      <vt:lpstr>Substance types</vt:lpstr>
      <vt:lpstr>1. Alcohol </vt:lpstr>
      <vt:lpstr>1. Alcohol</vt:lpstr>
      <vt:lpstr>Wernicke encephalopathy</vt:lpstr>
      <vt:lpstr>1. Alcohol</vt:lpstr>
      <vt:lpstr>1. Alcohol</vt:lpstr>
      <vt:lpstr>2. Sedatives, Hypnotics, and Anxiolytics</vt:lpstr>
      <vt:lpstr>2. Sedatives, Hypnotics, and Anxiolytics </vt:lpstr>
      <vt:lpstr>2. Sedatives, Hypnotics, and Anxiolytics </vt:lpstr>
      <vt:lpstr>3. Stimulants  </vt:lpstr>
      <vt:lpstr>3. Stimulants</vt:lpstr>
      <vt:lpstr>4.Cannabis</vt:lpstr>
      <vt:lpstr>4.Cannabis</vt:lpstr>
      <vt:lpstr>4.Cannabis</vt:lpstr>
      <vt:lpstr> 5. Opioids</vt:lpstr>
      <vt:lpstr>5. Opioids</vt:lpstr>
      <vt:lpstr>5. Opioids</vt:lpstr>
      <vt:lpstr>6.Hallucinogens</vt:lpstr>
      <vt:lpstr>6.Hallucinogens</vt:lpstr>
      <vt:lpstr>7. Inhalants </vt:lpstr>
      <vt:lpstr>7. Inhalants </vt:lpstr>
      <vt:lpstr>Dual diagnosis</vt:lpstr>
      <vt:lpstr>SUBSTANCE ABUSE IN HEALTH PROFESSIONALS</vt:lpstr>
      <vt:lpstr>SUBSTANCE ABUSE IN HEALTH PROFESSIONALS</vt:lpstr>
      <vt:lpstr>Nursing care for Pt with substance abuse </vt:lpstr>
      <vt:lpstr>Nursing care for Pt with substance abuse </vt:lpstr>
      <vt:lpstr>Nursing care for Pt with substance abuse </vt:lpstr>
      <vt:lpstr>Nursing care for Pt with substance abuse 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41</cp:revision>
  <dcterms:created xsi:type="dcterms:W3CDTF">2006-08-16T00:00:00Z</dcterms:created>
  <dcterms:modified xsi:type="dcterms:W3CDTF">2022-11-02T19:05:19Z</dcterms:modified>
</cp:coreProperties>
</file>