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07" r:id="rId2"/>
    <p:sldId id="257" r:id="rId3"/>
    <p:sldId id="258" r:id="rId4"/>
    <p:sldId id="260" r:id="rId5"/>
    <p:sldId id="297" r:id="rId6"/>
    <p:sldId id="298" r:id="rId7"/>
    <p:sldId id="261" r:id="rId8"/>
    <p:sldId id="294" r:id="rId9"/>
    <p:sldId id="303" r:id="rId10"/>
    <p:sldId id="304" r:id="rId11"/>
    <p:sldId id="272" r:id="rId12"/>
    <p:sldId id="262" r:id="rId13"/>
    <p:sldId id="305" r:id="rId14"/>
    <p:sldId id="264" r:id="rId15"/>
    <p:sldId id="299" r:id="rId16"/>
    <p:sldId id="300" r:id="rId17"/>
    <p:sldId id="301" r:id="rId18"/>
    <p:sldId id="302" r:id="rId19"/>
    <p:sldId id="29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11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 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17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 fontScale="90000"/>
          </a:bodyPr>
          <a:lstStyle/>
          <a:p>
            <a:pPr algn="ctr" rtl="0">
              <a:defRPr/>
            </a:pP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14-Nursing Care of Patients with Somatoform Disorders</a:t>
            </a:r>
            <a:endParaRPr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065588" algn="l"/>
              </a:tabLst>
            </a:pPr>
            <a:r>
              <a:rPr lang="en-US" sz="2800" b="1" dirty="0" smtClean="0"/>
              <a:t>Al-</a:t>
            </a:r>
            <a:r>
              <a:rPr lang="en-US" sz="2800" b="1" dirty="0" err="1" smtClean="0"/>
              <a:t>Zaytoonah</a:t>
            </a:r>
            <a:r>
              <a:rPr lang="en-US" sz="2800" b="1" dirty="0" smtClean="0"/>
              <a:t> University </a:t>
            </a:r>
            <a:endParaRPr lang="en-US" sz="2800" dirty="0"/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Psychiatric and Mental Health Nursing</a:t>
            </a:r>
          </a:p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( Theory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marR="0" algn="ctr"/>
            <a:r>
              <a:rPr lang="en-US" dirty="0" smtClean="0">
                <a:solidFill>
                  <a:schemeClr val="tx1"/>
                </a:solidFill>
              </a:rPr>
              <a:t>By Dr: Hasan Abualruz RN, MSN, PhD</a:t>
            </a:r>
            <a:endParaRPr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525963"/>
          </a:xfrm>
        </p:spPr>
        <p:txBody>
          <a:bodyPr/>
          <a:lstStyle/>
          <a:p>
            <a:pPr marL="624078" indent="-514350" algn="l" rtl="0">
              <a:buNone/>
            </a:pPr>
            <a:r>
              <a:rPr lang="en-US" sz="2800" b="1" dirty="0" smtClean="0"/>
              <a:t>3) Conversion disorder: </a:t>
            </a:r>
          </a:p>
          <a:p>
            <a:pPr marL="624078" indent="-514350" algn="l" rtl="0">
              <a:buNone/>
            </a:pPr>
            <a:endParaRPr lang="en-US" sz="2800" b="1" dirty="0" smtClean="0"/>
          </a:p>
          <a:p>
            <a:pPr marL="624078" indent="-514350" algn="l" rtl="0">
              <a:buNone/>
            </a:pPr>
            <a:r>
              <a:rPr lang="en-US" sz="2800" dirty="0" smtClean="0"/>
              <a:t>* involves unexplained, usually sudden deficits </a:t>
            </a:r>
          </a:p>
          <a:p>
            <a:pPr marL="624078" indent="-514350" algn="l" rtl="0">
              <a:buNone/>
            </a:pPr>
            <a:r>
              <a:rPr lang="en-US" sz="2800" dirty="0" smtClean="0"/>
              <a:t>   in </a:t>
            </a:r>
            <a:r>
              <a:rPr lang="en-US" sz="2800" b="1" dirty="0" smtClean="0"/>
              <a:t>sensory or motor function  </a:t>
            </a:r>
            <a:r>
              <a:rPr lang="en-US" sz="2800" dirty="0" smtClean="0"/>
              <a:t>(e.g., </a:t>
            </a:r>
            <a:r>
              <a:rPr lang="en-US" sz="2800" b="1" dirty="0" smtClean="0"/>
              <a:t>blindness,  </a:t>
            </a:r>
          </a:p>
          <a:p>
            <a:pPr marL="624078" indent="-514350" algn="l" rtl="0">
              <a:buNone/>
            </a:pPr>
            <a:r>
              <a:rPr lang="en-US" sz="2800" b="1" dirty="0" smtClean="0"/>
              <a:t>   paralysis). </a:t>
            </a:r>
            <a:r>
              <a:rPr lang="en-US" sz="2800" dirty="0" smtClean="0"/>
              <a:t>These deficits suggest a neurologic </a:t>
            </a:r>
          </a:p>
          <a:p>
            <a:pPr marL="624078" indent="-514350" algn="l" rtl="0">
              <a:buNone/>
            </a:pPr>
            <a:r>
              <a:rPr lang="en-US" sz="2800" dirty="0" smtClean="0"/>
              <a:t>   disorder but are associated with psychological </a:t>
            </a:r>
          </a:p>
          <a:p>
            <a:pPr marL="624078" indent="-514350" algn="l" rtl="0">
              <a:buNone/>
            </a:pPr>
            <a:r>
              <a:rPr lang="en-US" sz="2800" dirty="0" smtClean="0"/>
              <a:t>   factors.</a:t>
            </a:r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Types of Somatoform Disorders</a:t>
            </a:r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767072"/>
          </a:xfrm>
        </p:spPr>
        <p:txBody>
          <a:bodyPr>
            <a:normAutofit/>
          </a:bodyPr>
          <a:lstStyle/>
          <a:p>
            <a:pPr marL="624078" indent="-514350" algn="l" rtl="0">
              <a:buNone/>
            </a:pPr>
            <a:r>
              <a:rPr lang="en-US" sz="2800" b="1" dirty="0" smtClean="0"/>
              <a:t>4) Pain disorder: 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     </a:t>
            </a:r>
            <a:r>
              <a:rPr lang="en-US" sz="2400" dirty="0" smtClean="0"/>
              <a:t>has the primary physical symptom of  pain, which is generally unrelieved by analgesics and greatly affected by psychological factors in terms of onset, severity, exacerbation, and maintenance.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Types of Somatoform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91600" cy="5638800"/>
          </a:xfrm>
        </p:spPr>
        <p:txBody>
          <a:bodyPr>
            <a:normAutofit/>
          </a:bodyPr>
          <a:lstStyle/>
          <a:p>
            <a:pPr marL="624078" indent="-514350" algn="l" rtl="0">
              <a:buNone/>
            </a:pPr>
            <a:r>
              <a:rPr lang="en-US" sz="2400" dirty="0" smtClean="0"/>
              <a:t>* Somatic symptom illnesses need to be distinguished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from other body-related mental disorders such as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</a:t>
            </a:r>
            <a:r>
              <a:rPr lang="en-US" sz="2400" b="1" dirty="0" smtClean="0"/>
              <a:t>malingering and factitious. 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1) Malingering disorder: </a:t>
            </a:r>
            <a:r>
              <a:rPr lang="en-US" sz="2400" dirty="0" smtClean="0"/>
              <a:t>is the </a:t>
            </a:r>
            <a:r>
              <a:rPr lang="en-US" sz="2400" b="1" dirty="0" smtClean="0"/>
              <a:t>intentional</a:t>
            </a:r>
            <a:r>
              <a:rPr lang="en-US" sz="2400" dirty="0" smtClean="0"/>
              <a:t> production of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 false or grossly exaggerated physical or psychological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 symptoms. </a:t>
            </a:r>
            <a:r>
              <a:rPr lang="en-US" sz="2400" b="1" dirty="0" smtClean="0"/>
              <a:t>Their purpose is some external incentive or  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    outcome</a:t>
            </a:r>
            <a:r>
              <a:rPr lang="en-US" sz="2400" dirty="0" smtClean="0"/>
              <a:t> that they view as important and results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 directly from the illness.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 rtl="0"/>
            <a:r>
              <a:rPr lang="en-US" dirty="0" smtClean="0"/>
              <a:t>Related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690872"/>
          </a:xfrm>
        </p:spPr>
        <p:txBody>
          <a:bodyPr/>
          <a:lstStyle/>
          <a:p>
            <a:pPr algn="l" rtl="0">
              <a:buNone/>
            </a:pPr>
            <a:r>
              <a:rPr lang="en-US" sz="2800" b="1" dirty="0" smtClean="0"/>
              <a:t>2) Factitious disorder: </a:t>
            </a:r>
          </a:p>
          <a:p>
            <a:pPr algn="l" rtl="0"/>
            <a:endParaRPr lang="en-US" sz="2800" b="1" dirty="0" smtClean="0"/>
          </a:p>
          <a:p>
            <a:pPr algn="l" rtl="0">
              <a:buNone/>
            </a:pPr>
            <a:r>
              <a:rPr lang="en-US" sz="2800" b="1" dirty="0" smtClean="0"/>
              <a:t>* </a:t>
            </a:r>
            <a:r>
              <a:rPr lang="en-US" sz="2800" dirty="0" smtClean="0"/>
              <a:t>person </a:t>
            </a:r>
            <a:r>
              <a:rPr lang="en-US" sz="2800" b="1" dirty="0" smtClean="0"/>
              <a:t>intentionally </a:t>
            </a:r>
            <a:r>
              <a:rPr lang="en-US" sz="2800" dirty="0" smtClean="0"/>
              <a:t>produces or feigns physical or psychological symptoms solely to  </a:t>
            </a:r>
            <a:r>
              <a:rPr lang="en-US" sz="2800" b="1" dirty="0" smtClean="0"/>
              <a:t>gain attention (sick role)</a:t>
            </a:r>
            <a:r>
              <a:rPr lang="en-US" sz="2800" dirty="0" smtClean="0"/>
              <a:t>. Patients may even inflict injury on themselves to receive attention.  </a:t>
            </a:r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Related Disorders</a:t>
            </a:r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843272"/>
          </a:xfrm>
        </p:spPr>
        <p:txBody>
          <a:bodyPr>
            <a:normAutofit lnSpcReduction="10000"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Treatment focuses on managing symptoms and improving quality of life. 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marL="566928" indent="-457200" algn="l" rtl="0">
              <a:buAutoNum type="arabicPeriod"/>
            </a:pPr>
            <a:r>
              <a:rPr lang="en-US" sz="2400" b="1" dirty="0" smtClean="0"/>
              <a:t>Antidepressant: </a:t>
            </a:r>
            <a:r>
              <a:rPr lang="en-US" sz="2400" dirty="0" smtClean="0"/>
              <a:t>For many clients, depression and anxiety may accompany or result from somatic symptom illnesses. </a:t>
            </a:r>
          </a:p>
          <a:p>
            <a:pPr marL="566928" indent="-457200" algn="l" rtl="0">
              <a:buAutoNum type="arabicPeriod"/>
            </a:pPr>
            <a:endParaRPr lang="en-US" sz="2400" dirty="0" smtClean="0"/>
          </a:p>
          <a:p>
            <a:pPr marL="566928" indent="-457200" algn="l" rtl="0">
              <a:buAutoNum type="arabicPeriod"/>
            </a:pPr>
            <a:r>
              <a:rPr lang="en-US" sz="2400" b="1" dirty="0" smtClean="0"/>
              <a:t>Referral to pain clinic if pt complain of pain. </a:t>
            </a:r>
          </a:p>
          <a:p>
            <a:pPr marL="566928" indent="-457200" algn="l" rtl="0">
              <a:buAutoNum type="arabicPeriod"/>
            </a:pPr>
            <a:endParaRPr lang="en-US" sz="2400" b="1" dirty="0" smtClean="0"/>
          </a:p>
          <a:p>
            <a:pPr marL="566928" indent="-457200" algn="l" rtl="0">
              <a:buAutoNum type="arabicPeriod"/>
            </a:pPr>
            <a:r>
              <a:rPr lang="en-US" sz="2400" b="1" dirty="0" smtClean="0"/>
              <a:t>Psychotherapy: CBT and group therapy. </a:t>
            </a:r>
          </a:p>
          <a:p>
            <a:pPr marL="566928" indent="-457200" algn="l" rtl="0">
              <a:buAutoNum type="arabicPeriod"/>
            </a:pPr>
            <a:endParaRPr lang="en-US" sz="2400" b="1" dirty="0" smtClean="0"/>
          </a:p>
          <a:p>
            <a:pPr marL="566928" indent="-457200" algn="l" rtl="0">
              <a:buAutoNum type="arabicPeriod"/>
            </a:pPr>
            <a:r>
              <a:rPr lang="en-US" sz="2400" b="1" dirty="0" smtClean="0"/>
              <a:t>Education about the disorder and management.  </a:t>
            </a:r>
            <a:endParaRPr lang="ar-SA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Treatment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8991600" cy="5257800"/>
          </a:xfrm>
        </p:spPr>
        <p:txBody>
          <a:bodyPr>
            <a:normAutofit fontScale="92500" lnSpcReduction="20000"/>
          </a:bodyPr>
          <a:lstStyle/>
          <a:p>
            <a:pPr marL="624078" indent="-514350" algn="l" rtl="0">
              <a:buAutoNum type="arabicPeriod"/>
            </a:pPr>
            <a:r>
              <a:rPr lang="en-US" sz="3000" b="1" dirty="0" smtClean="0"/>
              <a:t>Assessment: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algn="l" rtl="0">
              <a:buFontTx/>
              <a:buChar char="-"/>
            </a:pPr>
            <a:r>
              <a:rPr lang="en-US" sz="2400" b="1" dirty="0" smtClean="0"/>
              <a:t>History</a:t>
            </a:r>
            <a:r>
              <a:rPr lang="en-US" sz="2400" dirty="0" smtClean="0"/>
              <a:t>: Clients usually provide a lengthy and detailed account of previous physical problems numerous diagnostic  tests.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General appearance: </a:t>
            </a:r>
            <a:r>
              <a:rPr lang="en-US" sz="2400" dirty="0" smtClean="0"/>
              <a:t>Overall  appearance is usually not remarkable. 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Mood and affect</a:t>
            </a:r>
            <a:r>
              <a:rPr lang="en-US" sz="2400" dirty="0" smtClean="0"/>
              <a:t>: depressed and sad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Thought process and content</a:t>
            </a:r>
            <a:r>
              <a:rPr lang="en-US" sz="2400" dirty="0" smtClean="0"/>
              <a:t>: Normal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b="1" dirty="0" smtClean="0"/>
              <a:t>Intellectual process: </a:t>
            </a:r>
            <a:r>
              <a:rPr lang="en-US" sz="2400" dirty="0" smtClean="0"/>
              <a:t>intact intellectual process. 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b="1" dirty="0" smtClean="0"/>
              <a:t>Judgment and insight</a:t>
            </a:r>
            <a:r>
              <a:rPr lang="en-US" sz="2400" dirty="0" smtClean="0"/>
              <a:t>: They have little insight into their behaviors.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Self concept</a:t>
            </a:r>
            <a:r>
              <a:rPr lang="en-US" sz="2400" dirty="0" smtClean="0"/>
              <a:t>: focus only on the physical part of themselves. 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Roles and relationship: </a:t>
            </a:r>
            <a:r>
              <a:rPr lang="en-US" sz="2400" dirty="0" smtClean="0"/>
              <a:t>They often lose jobs because of excessive absenteeism or inability to  perform  work. 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Self-care: </a:t>
            </a:r>
            <a:r>
              <a:rPr lang="en-US" sz="2400" dirty="0" smtClean="0"/>
              <a:t>often have sleep pattern disturbances, lack basic nutrition, and get no  exercise.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>Nursing care plan for patients with Somatoform Disorders</a:t>
            </a:r>
            <a:endParaRPr lang="ar-SA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plan for patients with Somatoform disorders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>
            <a:normAutofit fontScale="92500"/>
          </a:bodyPr>
          <a:lstStyle/>
          <a:p>
            <a:pPr algn="l" rtl="0">
              <a:buNone/>
            </a:pPr>
            <a:endParaRPr lang="en-US" b="1" dirty="0" smtClean="0"/>
          </a:p>
          <a:p>
            <a:pPr algn="l" rtl="0">
              <a:buNone/>
            </a:pPr>
            <a:r>
              <a:rPr lang="en-US" b="1" dirty="0" smtClean="0"/>
              <a:t>2. Diagnosis: </a:t>
            </a:r>
            <a:r>
              <a:rPr lang="en-US" sz="2400" dirty="0" smtClean="0"/>
              <a:t>Select the appropriate diagnosis based on the somatoform disorder type, assessment, and symptoms. </a:t>
            </a:r>
          </a:p>
          <a:p>
            <a:pPr algn="l" rtl="0">
              <a:buNone/>
            </a:pPr>
            <a:endParaRPr lang="en-US" sz="2400" dirty="0" smtClean="0"/>
          </a:p>
          <a:p>
            <a:pPr algn="ctr" rtl="0">
              <a:buNone/>
            </a:pPr>
            <a:r>
              <a:rPr lang="en-US" sz="2400" dirty="0" smtClean="0"/>
              <a:t>• Ineffective coping</a:t>
            </a:r>
          </a:p>
          <a:p>
            <a:pPr algn="ctr" rtl="0">
              <a:buNone/>
            </a:pPr>
            <a:r>
              <a:rPr lang="en-US" sz="2400" dirty="0" smtClean="0"/>
              <a:t>• Ineffective denial</a:t>
            </a:r>
          </a:p>
          <a:p>
            <a:pPr algn="ctr" rtl="0">
              <a:buNone/>
            </a:pPr>
            <a:r>
              <a:rPr lang="en-US" sz="2400" dirty="0" smtClean="0"/>
              <a:t>• Impaired social interaction</a:t>
            </a:r>
          </a:p>
          <a:p>
            <a:pPr algn="ctr" rtl="0">
              <a:buNone/>
            </a:pPr>
            <a:r>
              <a:rPr lang="en-US" sz="2400" dirty="0" smtClean="0"/>
              <a:t>• Anxiety</a:t>
            </a:r>
          </a:p>
          <a:p>
            <a:pPr algn="ctr" rtl="0">
              <a:buNone/>
            </a:pPr>
            <a:r>
              <a:rPr lang="en-US" sz="2400" dirty="0" smtClean="0"/>
              <a:t>• Disturbed sleep pattern</a:t>
            </a:r>
          </a:p>
          <a:p>
            <a:pPr algn="ctr" rtl="0">
              <a:buNone/>
            </a:pPr>
            <a:r>
              <a:rPr lang="en-US" sz="2400" dirty="0" smtClean="0"/>
              <a:t>• Fatigue</a:t>
            </a:r>
          </a:p>
          <a:p>
            <a:pPr algn="ctr" rtl="0">
              <a:buNone/>
            </a:pPr>
            <a:r>
              <a:rPr lang="en-US" sz="2400" dirty="0" smtClean="0"/>
              <a:t>• Pain</a:t>
            </a:r>
          </a:p>
          <a:p>
            <a:pPr algn="l" rtl="0">
              <a:buNone/>
            </a:pPr>
            <a:endParaRPr lang="ar-SA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486400"/>
          </a:xfrm>
        </p:spPr>
        <p:txBody>
          <a:bodyPr>
            <a:normAutofit fontScale="92500" lnSpcReduction="10000"/>
          </a:bodyPr>
          <a:lstStyle/>
          <a:p>
            <a:pPr algn="l" rtl="0">
              <a:buNone/>
            </a:pPr>
            <a:r>
              <a:rPr lang="en-US" sz="3400" b="1" dirty="0" smtClean="0"/>
              <a:t>3) Plan and interventions: </a:t>
            </a:r>
          </a:p>
          <a:p>
            <a:pPr algn="l" rtl="0">
              <a:buNone/>
            </a:pPr>
            <a:r>
              <a:rPr lang="en-US" sz="2400" b="1" dirty="0" smtClean="0"/>
              <a:t>1) Health teaching</a:t>
            </a:r>
          </a:p>
          <a:p>
            <a:pPr algn="l" rtl="0">
              <a:buNone/>
            </a:pPr>
            <a:r>
              <a:rPr lang="en-US" sz="2400" b="1" dirty="0" smtClean="0"/>
              <a:t>• </a:t>
            </a:r>
            <a:r>
              <a:rPr lang="en-US" sz="2400" dirty="0" smtClean="0"/>
              <a:t>Establish a daily routine.</a:t>
            </a:r>
          </a:p>
          <a:p>
            <a:pPr algn="l" rtl="0">
              <a:buNone/>
            </a:pPr>
            <a:r>
              <a:rPr lang="en-US" sz="2400" dirty="0" smtClean="0"/>
              <a:t>• Promote adequate nutrition and sleep.</a:t>
            </a:r>
          </a:p>
          <a:p>
            <a:pPr algn="l" rtl="0">
              <a:buNone/>
            </a:pPr>
            <a:r>
              <a:rPr lang="en-US" sz="2400" b="1" dirty="0" smtClean="0"/>
              <a:t>2) Expression of emotional feelings</a:t>
            </a:r>
          </a:p>
          <a:p>
            <a:pPr algn="l" rtl="0">
              <a:buNone/>
            </a:pPr>
            <a:r>
              <a:rPr lang="en-US" sz="2400" b="1" dirty="0" smtClean="0"/>
              <a:t>• </a:t>
            </a:r>
            <a:r>
              <a:rPr lang="en-US" sz="2400" dirty="0" smtClean="0"/>
              <a:t>Recognize relationship between stress/coping and physical symptoms.</a:t>
            </a:r>
          </a:p>
          <a:p>
            <a:pPr algn="l" rtl="0">
              <a:buNone/>
            </a:pPr>
            <a:r>
              <a:rPr lang="en-US" sz="2400" dirty="0" smtClean="0"/>
              <a:t>• Keep a journal.</a:t>
            </a:r>
          </a:p>
          <a:p>
            <a:pPr algn="l" rtl="0">
              <a:buNone/>
            </a:pPr>
            <a:r>
              <a:rPr lang="en-US" sz="2400" dirty="0" smtClean="0"/>
              <a:t>• Limit time spent on physical complaints.</a:t>
            </a:r>
          </a:p>
          <a:p>
            <a:pPr algn="l" rtl="0">
              <a:buNone/>
            </a:pPr>
            <a:r>
              <a:rPr lang="en-US" sz="2400" dirty="0" smtClean="0"/>
              <a:t>• Limit primary and secondary gains.</a:t>
            </a:r>
          </a:p>
          <a:p>
            <a:pPr algn="l" rtl="0">
              <a:buNone/>
            </a:pPr>
            <a:r>
              <a:rPr lang="en-US" sz="2400" b="1" dirty="0" smtClean="0"/>
              <a:t>3) Coping strategies</a:t>
            </a:r>
          </a:p>
          <a:p>
            <a:pPr algn="l" rtl="0">
              <a:buNone/>
            </a:pPr>
            <a:r>
              <a:rPr lang="en-US" sz="2400" dirty="0" smtClean="0"/>
              <a:t>• Emotion-focused coping strategies such as relaxation techniques, deep breathing, guided imagery, and distraction</a:t>
            </a:r>
          </a:p>
          <a:p>
            <a:pPr algn="l" rtl="0">
              <a:buNone/>
            </a:pPr>
            <a:r>
              <a:rPr lang="en-US" sz="2400" dirty="0" smtClean="0"/>
              <a:t>• Problem-focused coping strategies such as problem-solving    </a:t>
            </a:r>
          </a:p>
          <a:p>
            <a:pPr algn="l" rtl="0">
              <a:buNone/>
            </a:pPr>
            <a:r>
              <a:rPr lang="en-US" sz="2400" dirty="0" smtClean="0"/>
              <a:t>                      strategies and role-playing.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Nursing care plan for patients with Somatoform disorders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plan for patients with personality disorders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4525963"/>
          </a:xfrm>
        </p:spPr>
        <p:txBody>
          <a:bodyPr/>
          <a:lstStyle/>
          <a:p>
            <a:pPr algn="l" rtl="0">
              <a:buNone/>
            </a:pPr>
            <a:r>
              <a:rPr lang="en-US" b="1" dirty="0" smtClean="0"/>
              <a:t>4) Evaluation: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>
              <a:buNone/>
            </a:pPr>
            <a:r>
              <a:rPr lang="en-US" dirty="0" smtClean="0"/>
              <a:t>* Somatic symptom illnesses are chronic or  recurrent, so changes are likely to occur slowly.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>
              <a:buNone/>
            </a:pPr>
            <a:endParaRPr lang="en-US" sz="4800" dirty="0" smtClean="0"/>
          </a:p>
          <a:p>
            <a:pPr algn="ctr" rtl="0">
              <a:buNone/>
            </a:pPr>
            <a:r>
              <a:rPr lang="en-US" sz="4800" dirty="0" smtClean="0"/>
              <a:t>Thank You</a:t>
            </a:r>
            <a:endParaRPr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90872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Learning outcomes</a:t>
            </a:r>
          </a:p>
          <a:p>
            <a:pPr algn="l" rtl="0"/>
            <a:r>
              <a:rPr lang="en-US" dirty="0" smtClean="0"/>
              <a:t>Introduction</a:t>
            </a:r>
          </a:p>
          <a:p>
            <a:pPr algn="l" rtl="0"/>
            <a:r>
              <a:rPr lang="en-US" dirty="0" smtClean="0"/>
              <a:t>Etiology/ causes</a:t>
            </a:r>
          </a:p>
          <a:p>
            <a:pPr algn="l" rtl="0"/>
            <a:r>
              <a:rPr lang="en-US" dirty="0" smtClean="0"/>
              <a:t>Features of Somatic disorders</a:t>
            </a:r>
          </a:p>
          <a:p>
            <a:pPr algn="l" rtl="0"/>
            <a:r>
              <a:rPr lang="en-US" dirty="0" smtClean="0"/>
              <a:t>Types of somatoform disorders</a:t>
            </a:r>
          </a:p>
          <a:p>
            <a:pPr algn="l" rtl="0"/>
            <a:r>
              <a:rPr lang="en-US" dirty="0" smtClean="0"/>
              <a:t>Related disorders</a:t>
            </a:r>
          </a:p>
          <a:p>
            <a:pPr algn="l" rtl="0"/>
            <a:r>
              <a:rPr lang="en-US" dirty="0" smtClean="0"/>
              <a:t>Treatments</a:t>
            </a:r>
          </a:p>
          <a:p>
            <a:pPr algn="l" rtl="0"/>
            <a:r>
              <a:rPr lang="en-US" dirty="0" smtClean="0"/>
              <a:t>Nursing care plan 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Outline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To define </a:t>
            </a:r>
            <a:r>
              <a:rPr lang="en-US" dirty="0" err="1" smtClean="0"/>
              <a:t>somatization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To identify prevalence and facts about somatoform disorder. </a:t>
            </a:r>
          </a:p>
          <a:p>
            <a:pPr algn="l" rtl="0"/>
            <a:r>
              <a:rPr lang="en-US" dirty="0" smtClean="0"/>
              <a:t>To identify the causes of somatoform disorder. </a:t>
            </a:r>
          </a:p>
          <a:p>
            <a:pPr algn="l" rtl="0"/>
            <a:r>
              <a:rPr lang="en-US" dirty="0" smtClean="0"/>
              <a:t>To understand the features of somatoform disorder. </a:t>
            </a:r>
          </a:p>
          <a:p>
            <a:pPr algn="l" rtl="0"/>
            <a:r>
              <a:rPr lang="en-US" dirty="0" smtClean="0"/>
              <a:t>To discuss the different types of somatoform disorder. </a:t>
            </a:r>
          </a:p>
          <a:p>
            <a:pPr algn="l" rtl="0"/>
            <a:r>
              <a:rPr lang="en-US" dirty="0" smtClean="0"/>
              <a:t>To distinguish somatoform disorders from other related disorder. </a:t>
            </a:r>
          </a:p>
          <a:p>
            <a:pPr algn="l" rtl="0"/>
            <a:r>
              <a:rPr lang="en-US" dirty="0" smtClean="0"/>
              <a:t>To apply appropriate nursing care plan for patients' with somatoform disorders. 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Learning Outcomes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6019800"/>
          </a:xfrm>
        </p:spPr>
        <p:txBody>
          <a:bodyPr>
            <a:normAutofit/>
          </a:bodyPr>
          <a:lstStyle/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b="1" dirty="0" smtClean="0"/>
              <a:t>* </a:t>
            </a:r>
            <a:r>
              <a:rPr lang="en-US" sz="2400" b="1" dirty="0" err="1" smtClean="0"/>
              <a:t>Somatization</a:t>
            </a:r>
            <a:r>
              <a:rPr lang="en-US" sz="2400" dirty="0" smtClean="0"/>
              <a:t> : is defined as the transference of mental  </a:t>
            </a:r>
          </a:p>
          <a:p>
            <a:pPr algn="l" rtl="0">
              <a:buNone/>
            </a:pPr>
            <a:r>
              <a:rPr lang="en-US" sz="2400" dirty="0" smtClean="0"/>
              <a:t>  experiences and states into bodily symptoms.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Somatic symptom illnesses can be characterized as the</a:t>
            </a:r>
          </a:p>
          <a:p>
            <a:pPr algn="l" rtl="0">
              <a:buNone/>
            </a:pPr>
            <a:r>
              <a:rPr lang="en-US" sz="2400" dirty="0" smtClean="0"/>
              <a:t>   presence of physical symptoms that suggest a medical  condition without a demonstrable organic basis to account fully for them. </a:t>
            </a:r>
            <a:endParaRPr lang="ar-SA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algn="ctr" rtl="0"/>
            <a:r>
              <a:rPr lang="en-US" dirty="0" smtClean="0"/>
              <a:t>Introduction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502920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400" dirty="0" smtClean="0"/>
              <a:t>Somatic symptom illnesses are more common  in women than in men; they may represent  about 5% to 7% of the general population.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Clients with somatic symptom disorder often experience symptoms in adolescence, though these diagnoses may not be made until early adulthood (about 25 years of age).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All somatic symptom illnesses are either chronic or recurrent, lasting for decades for many people. 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Clients seek help from mental health professionals after they have exhausted efforts at finding a diagnosed medical condition. 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257800"/>
          </a:xfrm>
        </p:spPr>
        <p:txBody>
          <a:bodyPr>
            <a:normAutofit lnSpcReduction="10000"/>
          </a:bodyPr>
          <a:lstStyle/>
          <a:p>
            <a:pPr marL="624078" indent="-514350" algn="l" rtl="0">
              <a:buNone/>
            </a:pPr>
            <a:r>
              <a:rPr lang="en-US" sz="2800" b="1" dirty="0" smtClean="0"/>
              <a:t>1) Psychosocial Theory: 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* Internalization: </a:t>
            </a:r>
            <a:r>
              <a:rPr lang="en-US" sz="2400" dirty="0" smtClean="0"/>
              <a:t>Clients express internalized feelings of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stress, anxiety, and frustration through physical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symptoms (</a:t>
            </a:r>
            <a:r>
              <a:rPr lang="en-US" sz="2400" dirty="0" err="1" smtClean="0"/>
              <a:t>somatization</a:t>
            </a:r>
            <a:r>
              <a:rPr lang="en-US" sz="2400" dirty="0" smtClean="0"/>
              <a:t>). 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800" b="1" dirty="0" smtClean="0"/>
              <a:t>2) Biological Theory: </a:t>
            </a:r>
            <a:r>
              <a:rPr lang="en-US" sz="2400" dirty="0" smtClean="0"/>
              <a:t>client cannot sort relevant from irrelevant stimuli and respond equally to both types. 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* For example: </a:t>
            </a:r>
            <a:r>
              <a:rPr lang="en-US" sz="2400" dirty="0" smtClean="0"/>
              <a:t>Patient may experience a normal body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sensation such as peristalsis and attach a pathologic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rather than a normal meaning to it. 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Causes/ Etiology</a:t>
            </a: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1. Physical complaints suggest major medical illness but  </a:t>
            </a: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    have no demonstrable organic basis.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2. Psychological factors and conflicts seem important in  initiating, exacerbating, and maintaining the symptoms.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3. Symptoms or magnified health concerns are not under  the client’s conscious control.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Features of Somatic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767072"/>
          </a:xfrm>
        </p:spPr>
        <p:txBody>
          <a:bodyPr>
            <a:normAutofit/>
          </a:bodyPr>
          <a:lstStyle/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b="1" dirty="0" smtClean="0"/>
              <a:t>1) Somatic symptoms disorder</a:t>
            </a:r>
            <a:r>
              <a:rPr lang="en-US" sz="2400" dirty="0" smtClean="0"/>
              <a:t>: is characterized by   </a:t>
            </a:r>
          </a:p>
          <a:p>
            <a:pPr algn="l" rtl="0">
              <a:buNone/>
            </a:pPr>
            <a:r>
              <a:rPr lang="en-US" sz="2400" dirty="0" smtClean="0"/>
              <a:t>   one or more physical symptoms that have no organic basis.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Individuals spend a lot of time and energy focused on health concerns, </a:t>
            </a:r>
            <a:r>
              <a:rPr lang="en-US" sz="2400" b="1" dirty="0" smtClean="0"/>
              <a:t>often believe symptoms to be indicative of serious illness, and  experience significant distress and anxiety about their health</a:t>
            </a:r>
            <a:r>
              <a:rPr lang="en-US" b="1" dirty="0" smtClean="0"/>
              <a:t>.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>
              <a:buNone/>
            </a:pP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Types of Somatoform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919472"/>
          </a:xfrm>
        </p:spPr>
        <p:txBody>
          <a:bodyPr/>
          <a:lstStyle/>
          <a:p>
            <a:pPr marL="624078" indent="-514350" algn="l" rtl="0">
              <a:buNone/>
            </a:pPr>
            <a:r>
              <a:rPr lang="en-US" sz="2800" b="1" dirty="0" smtClean="0"/>
              <a:t>2) Illness anxiety disorder (</a:t>
            </a:r>
            <a:r>
              <a:rPr lang="en-US" sz="2800" b="1" dirty="0" err="1" smtClean="0"/>
              <a:t>hypochondriasis</a:t>
            </a:r>
            <a:r>
              <a:rPr lang="en-US" sz="2800" b="1" dirty="0" smtClean="0"/>
              <a:t>):  </a:t>
            </a:r>
          </a:p>
          <a:p>
            <a:pPr marL="624078" indent="-514350" algn="l" rtl="0">
              <a:buNone/>
            </a:pPr>
            <a:r>
              <a:rPr lang="en-US" sz="2800" b="1" dirty="0" smtClean="0"/>
              <a:t>    </a:t>
            </a:r>
            <a:r>
              <a:rPr lang="en-US" sz="2400" dirty="0" smtClean="0"/>
              <a:t>is preoccupation with the fear that one has a serious  disease or will get a serious disease (disease  phobia).</a:t>
            </a:r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Types of Somatoform Disorders</a:t>
            </a:r>
            <a:endParaRPr lang="ar-S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3243</TotalTime>
  <Words>1017</Words>
  <Application>Microsoft Office PowerPoint</Application>
  <PresentationFormat>On-screen Show (4:3)</PresentationFormat>
  <Paragraphs>163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14-Nursing Care of Patients with Somatoform Disorders</vt:lpstr>
      <vt:lpstr>Outline</vt:lpstr>
      <vt:lpstr>Learning Outcomes</vt:lpstr>
      <vt:lpstr>Introduction</vt:lpstr>
      <vt:lpstr>Introduction</vt:lpstr>
      <vt:lpstr>Causes/ Etiology</vt:lpstr>
      <vt:lpstr>Features of Somatic Disorders</vt:lpstr>
      <vt:lpstr>Types of Somatoform Disorders</vt:lpstr>
      <vt:lpstr>Types of Somatoform Disorders</vt:lpstr>
      <vt:lpstr>Types of Somatoform Disorders</vt:lpstr>
      <vt:lpstr>Types of Somatoform Disorders</vt:lpstr>
      <vt:lpstr>Related Disorders</vt:lpstr>
      <vt:lpstr>Related Disorders</vt:lpstr>
      <vt:lpstr>Treatment </vt:lpstr>
      <vt:lpstr>Nursing care plan for patients with Somatoform Disorders</vt:lpstr>
      <vt:lpstr>Nursing care plan for patients with Somatoform disorders</vt:lpstr>
      <vt:lpstr>Nursing care plan for patients with Somatoform disorders</vt:lpstr>
      <vt:lpstr>Nursing care plan for patients with personality disorders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40</cp:revision>
  <dcterms:created xsi:type="dcterms:W3CDTF">2006-08-16T00:00:00Z</dcterms:created>
  <dcterms:modified xsi:type="dcterms:W3CDTF">2022-11-02T19:06:04Z</dcterms:modified>
</cp:coreProperties>
</file>