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315" r:id="rId2"/>
    <p:sldId id="257" r:id="rId3"/>
    <p:sldId id="258" r:id="rId4"/>
    <p:sldId id="260" r:id="rId5"/>
    <p:sldId id="297" r:id="rId6"/>
    <p:sldId id="261" r:id="rId7"/>
    <p:sldId id="308" r:id="rId8"/>
    <p:sldId id="309" r:id="rId9"/>
    <p:sldId id="298" r:id="rId10"/>
    <p:sldId id="306" r:id="rId11"/>
    <p:sldId id="307" r:id="rId12"/>
    <p:sldId id="310" r:id="rId13"/>
    <p:sldId id="294" r:id="rId14"/>
    <p:sldId id="303" r:id="rId15"/>
    <p:sldId id="304" r:id="rId16"/>
    <p:sldId id="262" r:id="rId17"/>
    <p:sldId id="305" r:id="rId18"/>
    <p:sldId id="264" r:id="rId19"/>
    <p:sldId id="311" r:id="rId20"/>
    <p:sldId id="312" r:id="rId21"/>
    <p:sldId id="313" r:id="rId22"/>
    <p:sldId id="314" r:id="rId23"/>
    <p:sldId id="29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/>
          </a:bodyPr>
          <a:lstStyle/>
          <a:p>
            <a:pPr algn="ctr" rtl="0"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13-Sleep and Wakefulness Disorders</a:t>
            </a:r>
            <a:endParaRPr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65588" algn="l"/>
              </a:tabLst>
            </a:pPr>
            <a:r>
              <a:rPr lang="en-US" sz="2800" b="1" dirty="0" smtClean="0"/>
              <a:t>Al-</a:t>
            </a:r>
            <a:r>
              <a:rPr lang="en-US" sz="2800" b="1" dirty="0" err="1" smtClean="0"/>
              <a:t>Zaytoonah</a:t>
            </a:r>
            <a:r>
              <a:rPr lang="en-US" sz="2800" b="1" dirty="0" smtClean="0"/>
              <a:t> University </a:t>
            </a:r>
            <a:endParaRPr lang="en-US" sz="2800" dirty="0"/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Psychiatric and Mental Health Nursing</a:t>
            </a:r>
          </a:p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( Theory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marR="0" algn="ctr"/>
            <a:r>
              <a:rPr lang="en-US" dirty="0" smtClean="0">
                <a:solidFill>
                  <a:schemeClr val="tx1"/>
                </a:solidFill>
              </a:rPr>
              <a:t>By Dr: Hasan Abualruz RN, MSN, PhD</a:t>
            </a:r>
            <a:endParaRPr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C. Paradoxical insomnia.</a:t>
            </a: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The individual thinks he or she is awake or is not  sleeping even though brain wave activity is consistent with normal sleep.</a:t>
            </a: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It is usually due to ruminative worrying that continues  into sleep but causes the individual to believe he or she  is awake. 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b="1" dirty="0" smtClean="0">
                <a:cs typeface="Andalus" pitchFamily="18" charset="-78"/>
              </a:rPr>
              <a:t>* Treatment: </a:t>
            </a:r>
            <a:r>
              <a:rPr lang="en-US" sz="2400" dirty="0" smtClean="0">
                <a:cs typeface="Andalus" pitchFamily="18" charset="-78"/>
              </a:rPr>
              <a:t>interruption of rumination and diminished worry about not sleeping usually diminishes or eliminates the problem.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1. Insomnia.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algn="ctr" rtl="0">
              <a:buNone/>
            </a:pPr>
            <a:r>
              <a:rPr lang="en-US" sz="3000" b="1" dirty="0" smtClean="0"/>
              <a:t>D. Idiopathic  insomnia.</a:t>
            </a: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A lifelong inability to obtain adequate sleep. It is thought  to be a neurologic deficit in the sleep–wake cycle and is,  therefore, chronic and lifelong.</a:t>
            </a: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</a:t>
            </a:r>
            <a:r>
              <a:rPr lang="en-US" sz="2400" b="1" dirty="0" smtClean="0">
                <a:cs typeface="Andalus" pitchFamily="18" charset="-78"/>
              </a:rPr>
              <a:t>Treatment:</a:t>
            </a:r>
            <a:r>
              <a:rPr lang="en-US" sz="2400" dirty="0" smtClean="0">
                <a:cs typeface="Andalus" pitchFamily="18" charset="-78"/>
              </a:rPr>
              <a:t> consists of improved sleep hygiene, relaxation therapy, and the long-term use of sleep-inducing medication.</a:t>
            </a:r>
          </a:p>
          <a:p>
            <a:pPr algn="ctr" rtl="0">
              <a:buNone/>
            </a:pPr>
            <a:endParaRPr lang="en-US" sz="3000" b="1" dirty="0" smtClean="0">
              <a:cs typeface="Andalus" pitchFamily="18" charset="-78"/>
            </a:endParaRPr>
          </a:p>
          <a:p>
            <a:pPr algn="ctr" rtl="0">
              <a:buNone/>
            </a:pPr>
            <a:r>
              <a:rPr lang="en-US" sz="3000" b="1" dirty="0" smtClean="0">
                <a:cs typeface="Andalus" pitchFamily="18" charset="-78"/>
              </a:rPr>
              <a:t>E. Insomnia due to a mental disorder, medical condition, or drug or substance</a:t>
            </a: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Treatment of the underlying cause is helpful but may not eliminate the insomnia altogether.</a:t>
            </a: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Use of medications for sleep, sleep hygiene measures, and the  avoidance of stimulants, including caffeine, and of medications that interfere with sleep are also effective.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1. Insomnia.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Excessive sleepiness for at least </a:t>
            </a:r>
            <a:r>
              <a:rPr lang="en-US" sz="2400" b="1" dirty="0" smtClean="0">
                <a:cs typeface="Andalus" pitchFamily="18" charset="-78"/>
              </a:rPr>
              <a:t>1 month </a:t>
            </a:r>
            <a:r>
              <a:rPr lang="en-US" sz="2400" dirty="0" smtClean="0">
                <a:cs typeface="Andalus" pitchFamily="18" charset="-78"/>
              </a:rPr>
              <a:t>that involves either prolonged sleep episodes, or daily daytime sleeping that causes significant distress or impairment  in  functioning.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Major sleep episodes may be 8 to 12  hours long, and  the person has difficulty waking up. 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</a:t>
            </a:r>
            <a:r>
              <a:rPr lang="en-US" sz="2400" b="1" dirty="0" smtClean="0">
                <a:cs typeface="Andalus" pitchFamily="18" charset="-78"/>
              </a:rPr>
              <a:t>Treatment</a:t>
            </a:r>
            <a:r>
              <a:rPr lang="en-US" sz="2400" dirty="0" smtClean="0">
                <a:cs typeface="Andalus" pitchFamily="18" charset="-78"/>
              </a:rPr>
              <a:t> with stimulant medication is often effective.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algn="ctr" rtl="0"/>
            <a:r>
              <a:rPr lang="en-US" sz="4000" dirty="0" smtClean="0"/>
              <a:t>2. </a:t>
            </a:r>
            <a:r>
              <a:rPr lang="en-US" sz="4000" dirty="0" err="1" smtClean="0"/>
              <a:t>Hypersomnia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9436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/>
              <a:t>* Chronic excessive sleepiness characterized by repeated, irresistible sleep attacks. After sleeping 10-20 minutes,  the person is briefly refreshed until the next  sleep  attack.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Sleep attacks can occur at inappropriate times, such as during important work activities or while driving a car.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</a:t>
            </a:r>
            <a:r>
              <a:rPr lang="en-US" sz="2400" b="1" dirty="0" smtClean="0"/>
              <a:t> Treatment </a:t>
            </a:r>
            <a:r>
              <a:rPr lang="en-US" sz="2400" dirty="0" smtClean="0"/>
              <a:t>includes stimulant medication, and  behavioral structuring, such as scheduling naps at convenient times.</a:t>
            </a:r>
          </a:p>
          <a:p>
            <a:pPr algn="l" rtl="0">
              <a:buNone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8683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3. Narcolepsy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5000"/>
          </a:xfrm>
        </p:spPr>
        <p:txBody>
          <a:bodyPr>
            <a:normAutofit fontScale="77500" lnSpcReduction="20000"/>
          </a:bodyPr>
          <a:lstStyle/>
          <a:p>
            <a:pPr algn="l" rtl="0">
              <a:buNone/>
            </a:pPr>
            <a:r>
              <a:rPr lang="en-US" dirty="0" smtClean="0"/>
              <a:t>* Sleep disruption leads to excessive sleepiness, or insomnia caused by  abnormalities in ventilation during sleep.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* </a:t>
            </a:r>
            <a:r>
              <a:rPr lang="en-US" b="1" dirty="0" smtClean="0"/>
              <a:t>Sleep-related breathing disorders include: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A-Obstructive sleep apnea</a:t>
            </a:r>
            <a:r>
              <a:rPr lang="en-US" dirty="0" smtClean="0"/>
              <a:t>: (repeated episodes of upper airway obstruction).</a:t>
            </a:r>
          </a:p>
          <a:p>
            <a:pPr algn="l" rtl="0">
              <a:buNone/>
            </a:pPr>
            <a:r>
              <a:rPr lang="en-US" b="1" dirty="0" smtClean="0"/>
              <a:t>B</a:t>
            </a:r>
            <a:r>
              <a:rPr lang="en-US" dirty="0" smtClean="0"/>
              <a:t>-</a:t>
            </a:r>
            <a:r>
              <a:rPr lang="en-US" b="1" dirty="0" smtClean="0"/>
              <a:t>Central sleep apnea</a:t>
            </a:r>
            <a:r>
              <a:rPr lang="en-US" dirty="0" smtClean="0"/>
              <a:t>: (episodic cessation of ventilation without  airway obstruction).</a:t>
            </a:r>
          </a:p>
          <a:p>
            <a:pPr algn="l" rtl="0">
              <a:buNone/>
            </a:pPr>
            <a:r>
              <a:rPr lang="en-US" b="1" dirty="0" smtClean="0"/>
              <a:t>C-Central alveolar hypoventilation</a:t>
            </a:r>
            <a:r>
              <a:rPr lang="en-US" dirty="0" smtClean="0"/>
              <a:t>: (hypoventilation resulting in low  arterial oxygen levels).</a:t>
            </a:r>
          </a:p>
          <a:p>
            <a:pPr algn="l" rtl="0">
              <a:buFontTx/>
              <a:buChar char="-"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* Central sleep apnea is more common in the elderly, while  obstructive sleep apnea and central alveolar hypoventilation are  commonly seen in obese individuals. </a:t>
            </a:r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* </a:t>
            </a:r>
            <a:r>
              <a:rPr lang="en-US" b="1" dirty="0" smtClean="0"/>
              <a:t>Treatments</a:t>
            </a:r>
            <a:r>
              <a:rPr lang="en-US" dirty="0" smtClean="0"/>
              <a:t>  include surgical, such as tracheotomy, and use of a continuous positive-airway pressure machine during sleep.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4. Sleep-related breathing disorders.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70000" lnSpcReduction="20000"/>
          </a:bodyPr>
          <a:lstStyle/>
          <a:p>
            <a:pPr algn="l" rtl="0">
              <a:buNone/>
            </a:pPr>
            <a:r>
              <a:rPr lang="en-US" dirty="0" smtClean="0"/>
              <a:t>*  Persistent or recurring sleep disruption resulting from altered functioning of circadian rhythm or a mismatch between circadian rhythm and external demands.</a:t>
            </a:r>
          </a:p>
          <a:p>
            <a:pPr algn="l" rtl="0">
              <a:buNone/>
            </a:pPr>
            <a:r>
              <a:rPr lang="en-US" dirty="0" smtClean="0"/>
              <a:t>  </a:t>
            </a:r>
          </a:p>
          <a:p>
            <a:pPr algn="ctr" rtl="0">
              <a:buNone/>
            </a:pPr>
            <a:r>
              <a:rPr lang="en-US" sz="3400" b="1" dirty="0" smtClean="0"/>
              <a:t>* Subtypes  include</a:t>
            </a:r>
            <a:r>
              <a:rPr lang="en-US" sz="3400" dirty="0" smtClean="0"/>
              <a:t>: </a:t>
            </a:r>
          </a:p>
          <a:p>
            <a:pPr algn="l" rtl="0">
              <a:buNone/>
            </a:pPr>
            <a:r>
              <a:rPr lang="en-US" b="1" dirty="0" smtClean="0"/>
              <a:t>A-Delayed sleep phase: </a:t>
            </a:r>
            <a:r>
              <a:rPr lang="en-US" dirty="0" smtClean="0"/>
              <a:t>person’s own circadian schedule is   </a:t>
            </a:r>
          </a:p>
          <a:p>
            <a:pPr algn="l" rtl="0">
              <a:buNone/>
            </a:pPr>
            <a:r>
              <a:rPr lang="en-US" dirty="0" smtClean="0"/>
              <a:t>    incongruent with  needed timing of sleep, such as an individual  being   </a:t>
            </a:r>
          </a:p>
          <a:p>
            <a:pPr algn="l" rtl="0">
              <a:buNone/>
            </a:pPr>
            <a:r>
              <a:rPr lang="en-US" dirty="0" smtClean="0"/>
              <a:t>    unable to sleep or remain awake during socially acceptable </a:t>
            </a:r>
          </a:p>
          <a:p>
            <a:pPr algn="l" rtl="0">
              <a:buNone/>
            </a:pPr>
            <a:r>
              <a:rPr lang="en-US" dirty="0" smtClean="0"/>
              <a:t>    hours. </a:t>
            </a:r>
          </a:p>
          <a:p>
            <a:pPr algn="l" rtl="0">
              <a:buNone/>
            </a:pPr>
            <a:r>
              <a:rPr lang="en-US" b="1" dirty="0" smtClean="0"/>
              <a:t>B- Jet lag: </a:t>
            </a:r>
            <a:r>
              <a:rPr lang="en-US" dirty="0" smtClean="0"/>
              <a:t>conflict of sleep–wake schedule and a new time zone.  </a:t>
            </a:r>
          </a:p>
          <a:p>
            <a:pPr algn="l" rtl="0">
              <a:buNone/>
            </a:pPr>
            <a:r>
              <a:rPr lang="en-US" b="1" dirty="0" smtClean="0"/>
              <a:t>C-Shift work: </a:t>
            </a:r>
            <a:r>
              <a:rPr lang="en-US" dirty="0" smtClean="0"/>
              <a:t>conflict between circadian rhythm and demands of   </a:t>
            </a:r>
          </a:p>
          <a:p>
            <a:pPr algn="l" rtl="0">
              <a:buNone/>
            </a:pPr>
            <a:r>
              <a:rPr lang="en-US" dirty="0" smtClean="0"/>
              <a:t>     wakefulness for shift  work.</a:t>
            </a:r>
          </a:p>
          <a:p>
            <a:pPr algn="l" rtl="0">
              <a:buNone/>
            </a:pPr>
            <a:r>
              <a:rPr lang="en-US" b="1" dirty="0" smtClean="0"/>
              <a:t>D-Unspecified: </a:t>
            </a:r>
            <a:r>
              <a:rPr lang="en-US" dirty="0" smtClean="0"/>
              <a:t>circadian rhythm pattern is longer than 24 hours despite   </a:t>
            </a:r>
          </a:p>
          <a:p>
            <a:pPr algn="l" rtl="0">
              <a:buNone/>
            </a:pPr>
            <a:r>
              <a:rPr lang="en-US" dirty="0" smtClean="0"/>
              <a:t>      environmental cues, resulting  in varying sleep problems).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dirty="0" smtClean="0"/>
              <a:t>* </a:t>
            </a:r>
            <a:r>
              <a:rPr lang="en-US" sz="3400" b="1" dirty="0" smtClean="0"/>
              <a:t>Treatment: </a:t>
            </a:r>
            <a:r>
              <a:rPr lang="en-US" dirty="0" smtClean="0"/>
              <a:t>Sleep hygiene and  bright  light  therapy.  </a:t>
            </a:r>
          </a:p>
          <a:p>
            <a:pPr algn="l" rtl="0">
              <a:buNone/>
            </a:pPr>
            <a:r>
              <a:rPr lang="en-US" dirty="0" smtClean="0"/>
              <a:t>*  Bright light therapy consists of being exposed  to bright light when wakefulness is initiated and avoiding bright lights when sleep is desired.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5. Circadian rhythm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991600" cy="6172200"/>
          </a:xfrm>
        </p:spPr>
        <p:txBody>
          <a:bodyPr>
            <a:normAutofit fontScale="92500"/>
          </a:bodyPr>
          <a:lstStyle/>
          <a:p>
            <a:pPr marL="624078" indent="-514350" algn="l" rtl="0">
              <a:buNone/>
            </a:pPr>
            <a:r>
              <a:rPr lang="en-US" sz="2400" dirty="0" smtClean="0"/>
              <a:t>* Disorders characterized by abnormal behavioral or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psychological events associated with sleep.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* These disorders involve activation of physiological systems,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such as the autonomic nervous system, motor system, or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cognitive processes, at inappropriate times, as during sleep.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A- Nightmare  disorder : </a:t>
            </a:r>
            <a:r>
              <a:rPr lang="en-US" sz="2400" dirty="0" smtClean="0"/>
              <a:t>Repeated </a:t>
            </a:r>
            <a:r>
              <a:rPr lang="en-US" sz="2400" smtClean="0"/>
              <a:t>occurrence or  </a:t>
            </a:r>
            <a:r>
              <a:rPr lang="en-US" sz="2400" dirty="0" smtClean="0"/>
              <a:t>frightening dreams that lead to waking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  from  sleep. </a:t>
            </a:r>
            <a:r>
              <a:rPr lang="en-US" sz="2400" b="1" dirty="0" smtClean="0"/>
              <a:t>There is no widely accepted treatment.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B- Sleep terror disorder : </a:t>
            </a:r>
            <a:r>
              <a:rPr lang="en-US" sz="2400" dirty="0" smtClean="0"/>
              <a:t>Repeated occurrence of abrupt awakenings from sleep associated  with a panicky scream or cry. 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C- Sleepwalking disorder: </a:t>
            </a:r>
            <a:r>
              <a:rPr lang="en-US" sz="2400" dirty="0" smtClean="0"/>
              <a:t>Repeated episodes of complex motor behavior initiated during sleep, including getting out of bed and walking around. occurs most often in children between the ages of 4 and 8 years, and it tends to dissipate by adolescence. </a:t>
            </a:r>
            <a:r>
              <a:rPr lang="en-US" sz="2400" b="1" dirty="0" smtClean="0"/>
              <a:t>No treatment is required.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sz="4400" dirty="0" smtClean="0"/>
              <a:t>6. </a:t>
            </a:r>
            <a:r>
              <a:rPr lang="en-US" sz="4400" dirty="0" err="1" smtClean="0"/>
              <a:t>Parasomnias</a:t>
            </a:r>
            <a:r>
              <a:rPr lang="en-US" sz="4400" dirty="0" smtClean="0"/>
              <a:t>.</a:t>
            </a:r>
            <a:r>
              <a:rPr lang="ar-SA" sz="4400" dirty="0" smtClean="0"/>
              <a:t/>
            </a:r>
            <a:br>
              <a:rPr lang="ar-SA" sz="4400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b="1" dirty="0" smtClean="0"/>
              <a:t>A) Sleep disorders related to another mental disorder:</a:t>
            </a:r>
          </a:p>
          <a:p>
            <a:pPr algn="l" rtl="0">
              <a:buNone/>
            </a:pPr>
            <a:r>
              <a:rPr lang="en-US" sz="2000" b="1" dirty="0" smtClean="0"/>
              <a:t>- </a:t>
            </a:r>
            <a:r>
              <a:rPr lang="en-US" sz="2000" dirty="0" smtClean="0"/>
              <a:t>May involve insomnia or </a:t>
            </a:r>
            <a:r>
              <a:rPr lang="en-US" sz="2000" dirty="0" err="1" smtClean="0"/>
              <a:t>hypersomnia</a:t>
            </a:r>
            <a:r>
              <a:rPr lang="en-US" sz="2000" dirty="0" smtClean="0"/>
              <a:t>. </a:t>
            </a:r>
          </a:p>
          <a:p>
            <a:pPr algn="l" rtl="0">
              <a:buNone/>
            </a:pPr>
            <a:r>
              <a:rPr lang="en-US" sz="2000" dirty="0" smtClean="0"/>
              <a:t>- Mood disorders, anxiety disorders, schizophrenia, and other psychotic disorders are often associated  with  sleep  disturbances. </a:t>
            </a:r>
          </a:p>
          <a:p>
            <a:pPr algn="l" rtl="0">
              <a:buNone/>
            </a:pPr>
            <a:r>
              <a:rPr lang="en-US" sz="2000" dirty="0" smtClean="0"/>
              <a:t>- Treatment of the underlying mental disorder is indicated to resolve the sleep disorder.</a:t>
            </a:r>
          </a:p>
          <a:p>
            <a:pPr algn="l" rtl="0">
              <a:buFontTx/>
              <a:buChar char="-"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B) Sleep disorder due to a general  medical condition:</a:t>
            </a:r>
          </a:p>
          <a:p>
            <a:pPr algn="l" rtl="0">
              <a:buNone/>
            </a:pPr>
            <a:r>
              <a:rPr lang="en-US" sz="2000" dirty="0" smtClean="0"/>
              <a:t>- May involve insomnia, </a:t>
            </a:r>
            <a:r>
              <a:rPr lang="en-US" sz="2000" dirty="0" err="1" smtClean="0"/>
              <a:t>hypersomnia</a:t>
            </a:r>
            <a:r>
              <a:rPr lang="en-US" sz="2000" dirty="0" smtClean="0"/>
              <a:t>, </a:t>
            </a:r>
            <a:r>
              <a:rPr lang="en-US" sz="2000" dirty="0" err="1" smtClean="0"/>
              <a:t>parasomnias</a:t>
            </a:r>
            <a:r>
              <a:rPr lang="en-US" sz="2000" dirty="0" smtClean="0"/>
              <a:t>, or a combination of these attributable to a medical condition. </a:t>
            </a:r>
          </a:p>
          <a:p>
            <a:pPr algn="l" rtl="0">
              <a:buNone/>
            </a:pPr>
            <a:r>
              <a:rPr lang="en-US" sz="2000" dirty="0" smtClean="0"/>
              <a:t>- These sleep disturbances may result from degenerative </a:t>
            </a:r>
            <a:r>
              <a:rPr lang="en-US" sz="2000" dirty="0" err="1" smtClean="0"/>
              <a:t>neurologicil</a:t>
            </a:r>
            <a:r>
              <a:rPr lang="en-US" sz="2000" dirty="0" smtClean="0"/>
              <a:t> </a:t>
            </a:r>
            <a:r>
              <a:rPr lang="en-US" sz="2000" dirty="0" err="1" smtClean="0"/>
              <a:t>lnesses</a:t>
            </a:r>
            <a:r>
              <a:rPr lang="en-US" sz="2000" dirty="0" smtClean="0"/>
              <a:t>,  </a:t>
            </a:r>
            <a:r>
              <a:rPr lang="en-US" sz="2000" dirty="0" err="1" smtClean="0"/>
              <a:t>cerebrovascular</a:t>
            </a:r>
            <a:r>
              <a:rPr lang="en-US" sz="2000" dirty="0" smtClean="0"/>
              <a:t> disease, endocrine conditions, viral and bacterial infections,  coughing, or pain. </a:t>
            </a:r>
          </a:p>
          <a:p>
            <a:pPr algn="l" rtl="0">
              <a:buNone/>
            </a:pPr>
            <a:r>
              <a:rPr lang="en-US" sz="2000" dirty="0" smtClean="0"/>
              <a:t>- Treatment of the underlying  medical condition or may be treated symptomatically with medication for sleep.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Related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b="1" dirty="0" smtClean="0"/>
              <a:t>C) Substance-induced  sleep  disorder</a:t>
            </a:r>
            <a:r>
              <a:rPr lang="en-US" sz="2400" dirty="0" smtClean="0"/>
              <a:t> :</a:t>
            </a:r>
          </a:p>
          <a:p>
            <a:pPr algn="l" rtl="0">
              <a:buNone/>
            </a:pPr>
            <a:r>
              <a:rPr lang="en-US" sz="2400" dirty="0" smtClean="0"/>
              <a:t>- Insomnia and </a:t>
            </a:r>
            <a:r>
              <a:rPr lang="en-US" sz="2400" dirty="0" err="1" smtClean="0"/>
              <a:t>hypersomnia</a:t>
            </a:r>
            <a:r>
              <a:rPr lang="en-US" sz="2400" dirty="0" smtClean="0"/>
              <a:t> are most common. </a:t>
            </a:r>
          </a:p>
          <a:p>
            <a:pPr algn="l" rtl="0">
              <a:buNone/>
            </a:pPr>
            <a:r>
              <a:rPr lang="en-US" sz="2400" dirty="0" smtClean="0"/>
              <a:t>- Involves prominent disturbance in sleep due to the direct physiological effects of a substance, such as alcohol, other drugs, or toxins. </a:t>
            </a:r>
          </a:p>
          <a:p>
            <a:pPr algn="l" rtl="0">
              <a:buNone/>
            </a:pPr>
            <a:r>
              <a:rPr lang="en-US" sz="2400" dirty="0" smtClean="0"/>
              <a:t>- Treatment of the underlying substance use or abuse generally leads to improvement in sleep.</a:t>
            </a:r>
            <a:endParaRPr lang="ar-SA" sz="2400" dirty="0" smtClean="0"/>
          </a:p>
          <a:p>
            <a:pPr algn="l" rtl="0">
              <a:buNone/>
            </a:pPr>
            <a:endParaRPr lang="ar-SA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Related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864291"/>
          </a:xfrm>
        </p:spPr>
        <p:txBody>
          <a:bodyPr/>
          <a:lstStyle/>
          <a:p>
            <a:pPr algn="l" rtl="0"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Different states of consciousness are associated with different brain wave patterns.</a:t>
            </a:r>
          </a:p>
          <a:p>
            <a:pPr algn="l" rtl="0"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Scientists record brain waves using an electroencephalograph 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(EEG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), which monitors electrical activity through electrodes placed on the scalp.</a:t>
            </a:r>
          </a:p>
          <a:p>
            <a:pPr algn="l" rtl="0"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The main types of brain waves are 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alpha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beta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theta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delta</a:t>
            </a:r>
            <a:r>
              <a:rPr lang="en-GB" dirty="0" smtClean="0"/>
              <a:t>.</a:t>
            </a:r>
          </a:p>
          <a:p>
            <a:pPr algn="l" rtl="0">
              <a:buNone/>
              <a:defRPr/>
            </a:pPr>
            <a:endParaRPr lang="en-GB" dirty="0" smtClean="0"/>
          </a:p>
          <a:p>
            <a:pPr marL="0" indent="0" algn="l" rtl="0">
              <a:buFont typeface="Wingdings 3" pitchFamily="18" charset="2"/>
              <a:buNone/>
              <a:defRPr/>
            </a:pP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1. Alpha: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Very relaxed or meditating ( Stage1) </a:t>
            </a:r>
          </a:p>
          <a:p>
            <a:pPr marL="0" indent="0" algn="l" rtl="0">
              <a:buFont typeface="Wingdings 3" pitchFamily="18" charset="2"/>
              <a:buNone/>
              <a:defRPr/>
            </a:pP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2. Beta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: Awake and alert (during waking)</a:t>
            </a:r>
          </a:p>
          <a:p>
            <a:pPr marL="0" indent="0" algn="l" rtl="0">
              <a:buFont typeface="Wingdings 3" pitchFamily="18" charset="2"/>
              <a:buNone/>
              <a:defRPr/>
            </a:pP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3. Theta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: Lightly asleep ( Stage 2)</a:t>
            </a:r>
          </a:p>
          <a:p>
            <a:pPr marL="0" indent="0" algn="l" rtl="0">
              <a:buFont typeface="Wingdings 3" pitchFamily="18" charset="2"/>
              <a:buNone/>
              <a:defRPr/>
            </a:pP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4. Delta: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Deeply asleep ( Stage 3,4,5) </a:t>
            </a:r>
          </a:p>
          <a:p>
            <a:pPr algn="l" rtl="0">
              <a:defRPr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87630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Brain waves and level of consciousness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r>
              <a:rPr lang="en-US" dirty="0" smtClean="0"/>
              <a:t>Introduction</a:t>
            </a:r>
          </a:p>
          <a:p>
            <a:pPr algn="l" rtl="0">
              <a:buFontTx/>
              <a:buChar char="-"/>
            </a:pPr>
            <a:r>
              <a:rPr lang="en-US" sz="2800" dirty="0" smtClean="0"/>
              <a:t>Sleep Hygiene Measure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- Insomnia</a:t>
            </a:r>
          </a:p>
          <a:p>
            <a:pPr algn="l" rtl="0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Hypersomnia</a:t>
            </a:r>
            <a:r>
              <a:rPr lang="en-US" sz="2800" dirty="0" smtClean="0"/>
              <a:t>.</a:t>
            </a:r>
          </a:p>
          <a:p>
            <a:pPr algn="l" rtl="0">
              <a:buNone/>
            </a:pPr>
            <a:r>
              <a:rPr lang="en-US" sz="2800" dirty="0" smtClean="0"/>
              <a:t>- Narcolepsy.</a:t>
            </a:r>
          </a:p>
          <a:p>
            <a:pPr algn="l" rtl="0">
              <a:buNone/>
            </a:pPr>
            <a:r>
              <a:rPr lang="en-US" sz="2800" dirty="0" smtClean="0"/>
              <a:t>- Sleep-related breathing disorders.</a:t>
            </a:r>
          </a:p>
          <a:p>
            <a:pPr algn="l" rtl="0">
              <a:buNone/>
            </a:pPr>
            <a:r>
              <a:rPr lang="en-US" sz="2800" dirty="0" smtClean="0"/>
              <a:t>- Circadian rhythm disorders.</a:t>
            </a:r>
          </a:p>
          <a:p>
            <a:pPr algn="l" rtl="0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Parasomnias</a:t>
            </a:r>
            <a:r>
              <a:rPr lang="en-US" sz="2800" dirty="0" smtClean="0"/>
              <a:t>.</a:t>
            </a:r>
          </a:p>
          <a:p>
            <a:pPr algn="l" rtl="0">
              <a:buNone/>
            </a:pPr>
            <a:r>
              <a:rPr lang="en-US" sz="2800" dirty="0" smtClean="0"/>
              <a:t>- Sleep related disorder. </a:t>
            </a:r>
            <a:endParaRPr lang="ar-SA" sz="2800" dirty="0" smtClean="0"/>
          </a:p>
          <a:p>
            <a:pPr algn="l" rtl="0">
              <a:buFontTx/>
              <a:buChar char="-"/>
            </a:pPr>
            <a:endParaRPr lang="en-US" dirty="0" smtClean="0"/>
          </a:p>
          <a:p>
            <a:pPr algn="l" rtl="0">
              <a:buFontTx/>
              <a:buChar char="-"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Outline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7921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GB" sz="3200" dirty="0"/>
              <a:t>The </a:t>
            </a:r>
            <a:r>
              <a:rPr lang="en-GB" sz="3200" dirty="0" smtClean="0"/>
              <a:t>Five </a:t>
            </a:r>
            <a:r>
              <a:rPr lang="en-GB" sz="3200" dirty="0"/>
              <a:t>Stages of Sleep (NREM and REM Sleep Cycles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334000"/>
          </a:xfrm>
        </p:spPr>
        <p:txBody>
          <a:bodyPr>
            <a:normAutofit/>
          </a:bodyPr>
          <a:lstStyle/>
          <a:p>
            <a:pPr algn="l" rtl="0">
              <a:buClr>
                <a:srgbClr val="B31166"/>
              </a:buClr>
              <a:buNone/>
            </a:pP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GB" sz="24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Non Rapid Eye Movement (NREM, Stage 1)</a:t>
            </a:r>
          </a:p>
          <a:p>
            <a:pPr algn="l" rtl="0"/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Stage 1 is the beginning of the sleep cycle, and is a relatively light stage of sleep. Stage 1 can be considered a transition period between wakefulness and sleep.</a:t>
            </a:r>
          </a:p>
          <a:p>
            <a:pPr algn="l" rtl="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Often defined by the presence of slow eye movements, it’s a drowsy level of sleep that can easily be disrupted, causing awakenings or arousals.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B31166"/>
              </a:buClr>
              <a:buNone/>
            </a:pPr>
            <a:endParaRPr lang="en-GB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B31166"/>
              </a:buClr>
              <a:buNone/>
            </a:pP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GB" sz="24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Non Rapid Eye Movement (NREM, Stage 2)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People become less aware of their surroundings.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Body temperature drops.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Breathing and heart rate become more regular.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first deep stage of NREM sleep. Awakenings or arousals do not occur as easily as in Stage 1 sleep, and slow moving eye rolls stop.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Lasts about 20 minutes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GB" sz="3200" dirty="0" smtClean="0"/>
              <a:t>The Five Stages of Sleep (NREM and REM Sleep Cycles</a:t>
            </a:r>
            <a:endParaRPr lang="en-GB" sz="3200" dirty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995672"/>
          </a:xfrm>
        </p:spPr>
        <p:txBody>
          <a:bodyPr>
            <a:normAutofit fontScale="85000" lnSpcReduction="20000"/>
          </a:bodyPr>
          <a:lstStyle/>
          <a:p>
            <a:pPr algn="l" rtl="0">
              <a:buClr>
                <a:srgbClr val="B31166"/>
              </a:buClr>
              <a:buNone/>
            </a:pPr>
            <a:r>
              <a:rPr lang="en-GB" b="1" dirty="0" smtClean="0"/>
              <a:t>* </a:t>
            </a:r>
            <a:r>
              <a:rPr lang="en-GB" sz="30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Non Rapid Eye Movement (NREM, Stages 3 and 4)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Starts 35-45 minutes after falling asleep 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Muscles relax.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Blood pressure and breathing rate drop.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Deepest sleep occurs.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People sleep through most disturbances (such as noises and movements) without reaction.</a:t>
            </a:r>
            <a:endParaRPr lang="en-GB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B31166"/>
              </a:buClr>
              <a:buNone/>
            </a:pPr>
            <a:r>
              <a:rPr lang="en-GB" sz="30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GB" sz="30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Rapid Eye Movement (REM, Stage 5)</a:t>
            </a:r>
          </a:p>
          <a:p>
            <a:pPr algn="l" rtl="0"/>
            <a:r>
              <a:rPr lang="en-GB" sz="2600" b="1" dirty="0" smtClean="0">
                <a:latin typeface="Times New Roman" pitchFamily="18" charset="0"/>
                <a:cs typeface="Times New Roman" pitchFamily="18" charset="0"/>
              </a:rPr>
              <a:t>During REM sleep: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The brain becomes more active.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Body becomes relaxed and immobilized.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Dreams occur.</a:t>
            </a:r>
          </a:p>
          <a:p>
            <a:pPr algn="l" rtl="0">
              <a:buFont typeface="Arial" pitchFamily="34" charset="0"/>
              <a:buChar char="•"/>
            </a:pP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Eyes move rapidly.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stage is also characterized by an increase in heart and respiration rates, and their rhythms may become irregular. 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Arial" pitchFamily="34" charset="0"/>
              <a:buChar char="•"/>
            </a:pPr>
            <a:endParaRPr lang="en-GB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Typically, sleep cycles begin every 90-120 minutes, resulting in four to five cycles per sleep period.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Sleep Cycles </a:t>
            </a:r>
            <a:endParaRPr lang="ar-S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>
              <a:buNone/>
            </a:pPr>
            <a:endParaRPr lang="en-US" sz="4800" dirty="0" smtClean="0"/>
          </a:p>
          <a:p>
            <a:pPr algn="ctr" rtl="0">
              <a:buNone/>
            </a:pPr>
            <a:r>
              <a:rPr lang="en-US" sz="4800" dirty="0" smtClean="0"/>
              <a:t>Thank You</a:t>
            </a:r>
            <a:endParaRPr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5071872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/>
              <a:t>To list the common sleeping disorder.</a:t>
            </a:r>
          </a:p>
          <a:p>
            <a:pPr algn="l" rtl="0"/>
            <a:r>
              <a:rPr lang="en-US" sz="2800" dirty="0" smtClean="0"/>
              <a:t>To acknowledge the subtypes of sleeping disorders. </a:t>
            </a:r>
          </a:p>
          <a:p>
            <a:pPr algn="l" rtl="0"/>
            <a:r>
              <a:rPr lang="en-US" sz="2800" dirty="0" smtClean="0"/>
              <a:t>To discuss sleep hygiene measure.</a:t>
            </a:r>
          </a:p>
          <a:p>
            <a:pPr algn="l" rtl="0"/>
            <a:r>
              <a:rPr lang="en-US" sz="2800" dirty="0" smtClean="0"/>
              <a:t>To discuss causes, symptoms, and treatment of each sleeping disorder. </a:t>
            </a:r>
          </a:p>
          <a:p>
            <a:pPr algn="l" rtl="0"/>
            <a:r>
              <a:rPr lang="en-US" sz="2800" dirty="0" smtClean="0"/>
              <a:t>To discuss sleeping related </a:t>
            </a:r>
            <a:r>
              <a:rPr lang="en-US" sz="2800" dirty="0" err="1" smtClean="0"/>
              <a:t>diorders</a:t>
            </a:r>
            <a:r>
              <a:rPr lang="en-US" sz="2800" dirty="0" smtClean="0"/>
              <a:t>. </a:t>
            </a:r>
          </a:p>
          <a:p>
            <a:pPr algn="l" rtl="0"/>
            <a:endParaRPr lang="en-US" sz="2800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Learning Outcomes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</a:t>
            </a:r>
            <a:r>
              <a:rPr lang="en-US" sz="2400" dirty="0" smtClean="0"/>
              <a:t>Sleep and wakefulness disorders can be organized  </a:t>
            </a:r>
          </a:p>
          <a:p>
            <a:pPr algn="l" rtl="0">
              <a:buNone/>
            </a:pPr>
            <a:r>
              <a:rPr lang="en-US" sz="2400" dirty="0" smtClean="0"/>
              <a:t>   into six categories: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1. Insomnia.</a:t>
            </a:r>
          </a:p>
          <a:p>
            <a:pPr algn="l" rtl="0">
              <a:buNone/>
            </a:pPr>
            <a:r>
              <a:rPr lang="en-US" sz="2400" b="1" dirty="0" smtClean="0"/>
              <a:t>2. </a:t>
            </a:r>
            <a:r>
              <a:rPr lang="en-US" sz="2400" b="1" dirty="0" err="1" smtClean="0"/>
              <a:t>Hypersomnia</a:t>
            </a:r>
            <a:r>
              <a:rPr lang="en-US" sz="2400" b="1" dirty="0" smtClean="0"/>
              <a:t>.</a:t>
            </a:r>
          </a:p>
          <a:p>
            <a:pPr algn="l" rtl="0">
              <a:buNone/>
            </a:pPr>
            <a:r>
              <a:rPr lang="en-US" sz="2400" b="1" dirty="0" smtClean="0"/>
              <a:t>3. Narcolepsy.</a:t>
            </a:r>
          </a:p>
          <a:p>
            <a:pPr algn="l" rtl="0">
              <a:buNone/>
            </a:pPr>
            <a:r>
              <a:rPr lang="en-US" sz="2400" b="1" dirty="0" smtClean="0"/>
              <a:t>4. Sleep-related breathing disorders.</a:t>
            </a:r>
          </a:p>
          <a:p>
            <a:pPr algn="l" rtl="0">
              <a:buNone/>
            </a:pPr>
            <a:r>
              <a:rPr lang="en-US" sz="2400" b="1" dirty="0" smtClean="0"/>
              <a:t>5. Circadian rhythm disorders.</a:t>
            </a:r>
          </a:p>
          <a:p>
            <a:pPr algn="l" rtl="0">
              <a:buNone/>
            </a:pPr>
            <a:r>
              <a:rPr lang="en-US" sz="2400" b="1" dirty="0" smtClean="0"/>
              <a:t>6. </a:t>
            </a:r>
            <a:r>
              <a:rPr lang="en-US" sz="2400" b="1" dirty="0" err="1" smtClean="0"/>
              <a:t>Parasomnias</a:t>
            </a:r>
            <a:r>
              <a:rPr lang="en-US" sz="2400" b="1" dirty="0" smtClean="0"/>
              <a:t>.</a:t>
            </a:r>
            <a:endParaRPr lang="ar-SA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02920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400" dirty="0" smtClean="0"/>
              <a:t>The primary element of insomnia is the dissatisfaction  with sleep </a:t>
            </a:r>
            <a:r>
              <a:rPr lang="en-US" sz="2400" b="1" dirty="0" smtClean="0"/>
              <a:t>quantity or quality</a:t>
            </a:r>
            <a:r>
              <a:rPr lang="en-US" sz="2400" dirty="0" smtClean="0"/>
              <a:t>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The person has </a:t>
            </a:r>
            <a:r>
              <a:rPr lang="en-US" sz="2400" b="1" dirty="0" smtClean="0"/>
              <a:t>difficulty falling asleep, maintaining  sleep, and/or early-morning wakening with inability to return to sleep.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b="1" dirty="0" smtClean="0"/>
              <a:t>Subtypes of insomnia disorder include the following:</a:t>
            </a:r>
          </a:p>
          <a:p>
            <a:pPr algn="l" rtl="0">
              <a:buNone/>
            </a:pPr>
            <a:r>
              <a:rPr lang="en-US" sz="2400" dirty="0" smtClean="0"/>
              <a:t>A. Inadequate sleep hygiene.</a:t>
            </a:r>
          </a:p>
          <a:p>
            <a:pPr algn="l" rtl="0">
              <a:buNone/>
            </a:pPr>
            <a:r>
              <a:rPr lang="en-US" sz="2400" dirty="0" smtClean="0"/>
              <a:t>B. </a:t>
            </a:r>
            <a:r>
              <a:rPr lang="en-US" sz="2400" dirty="0" err="1" smtClean="0"/>
              <a:t>Psychophysiological</a:t>
            </a:r>
            <a:r>
              <a:rPr lang="en-US" sz="2400" dirty="0" smtClean="0"/>
              <a:t> insomnia.</a:t>
            </a:r>
          </a:p>
          <a:p>
            <a:pPr algn="l" rtl="0">
              <a:buNone/>
            </a:pPr>
            <a:r>
              <a:rPr lang="en-US" sz="2400" dirty="0" smtClean="0"/>
              <a:t>C. Paradoxical insomnia.</a:t>
            </a:r>
          </a:p>
          <a:p>
            <a:pPr algn="l" rtl="0">
              <a:buNone/>
            </a:pPr>
            <a:r>
              <a:rPr lang="en-US" sz="2400" dirty="0" smtClean="0"/>
              <a:t>D. Idiopathic insomnia.</a:t>
            </a:r>
          </a:p>
          <a:p>
            <a:pPr algn="l" rtl="0">
              <a:buNone/>
            </a:pPr>
            <a:r>
              <a:rPr lang="en-US" sz="2400" dirty="0" smtClean="0"/>
              <a:t>E. Insomnia due to a mental disorder, medical condition, or  </a:t>
            </a:r>
          </a:p>
          <a:p>
            <a:pPr algn="l" rtl="0">
              <a:buNone/>
            </a:pPr>
            <a:r>
              <a:rPr lang="en-US" sz="2400" dirty="0" smtClean="0"/>
              <a:t>    drug or substance use. </a:t>
            </a:r>
          </a:p>
          <a:p>
            <a:pPr algn="l" rtl="0">
              <a:buNone/>
            </a:pP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 rtl="0"/>
            <a:r>
              <a:rPr lang="en-US" sz="3600" dirty="0" smtClean="0"/>
              <a:t>1. Insomnia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A. Inadequate sleep hygiene.</a:t>
            </a: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Engaging in behaviors not conducive to sleep or</a:t>
            </a: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  interfering directly with sleep. 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Included are consuming caffeine or nicotine before bed  time, excessive emotional or physical stimulation just prior to bedtime, daytime naps, and wide variations of  daily sleep–wake routines.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</a:t>
            </a:r>
            <a:r>
              <a:rPr lang="en-US" sz="2400" b="1" dirty="0" smtClean="0">
                <a:cs typeface="Andalus" pitchFamily="18" charset="-78"/>
              </a:rPr>
              <a:t>Treatment</a:t>
            </a:r>
            <a:r>
              <a:rPr lang="en-US" sz="2400" dirty="0" smtClean="0">
                <a:cs typeface="Andalus" pitchFamily="18" charset="-78"/>
              </a:rPr>
              <a:t> : include sleep hygiene measures, cognitive–behavioral techniques, and medication.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1. Insomnia.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600" dirty="0" smtClean="0"/>
              <a:t>Establish a regular schedule for going to bed and arising.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Avoid sleep deprivation, and the desire to “catch  up” by  excessive sleeping.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Do not eat large meals before bedtime; however, a light snack is permissible ,even helpful.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Avoid daytime naps, unless necessitated by advanced age  or physical condition.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Exercise daily, particularly in the late afternoon or early  evening.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Minimize or eliminate caffeine and nicotine ingestion.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Sleep Hygiene Measure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56260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400" dirty="0" smtClean="0"/>
              <a:t>Do not look at the clock while lying in bed.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Keep the temperature in the bedroom slightly cool.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Do not drink alcohol in an attempt to sleep; it will worsen sleep.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Do not use the bed for reading, working, watching television, and so forth.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If you are worried about something, try writing it down on paper and assigning a designated time to deal with it then, let it go.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Soft music, relaxation tapes, or “white noise” may be helpful.</a:t>
            </a:r>
            <a:endParaRPr lang="ar-SA" sz="2400" dirty="0" smtClean="0"/>
          </a:p>
          <a:p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Sleep Hygiene Measure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5626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B. </a:t>
            </a:r>
            <a:r>
              <a:rPr lang="en-US" sz="2800" b="1" dirty="0" err="1" smtClean="0"/>
              <a:t>Psychophysiological</a:t>
            </a:r>
            <a:r>
              <a:rPr lang="en-US" sz="2800" b="1" dirty="0" smtClean="0"/>
              <a:t>  insomnia.</a:t>
            </a:r>
          </a:p>
          <a:p>
            <a:pPr marL="624078" indent="-514350" algn="l" rtl="0">
              <a:buNone/>
            </a:pPr>
            <a:r>
              <a:rPr lang="en-US" sz="2800" b="1" dirty="0" smtClean="0"/>
              <a:t>* </a:t>
            </a:r>
            <a:r>
              <a:rPr lang="en-US" sz="2400" dirty="0" smtClean="0"/>
              <a:t>Involves conditioned arousal associated with </a:t>
            </a:r>
            <a:r>
              <a:rPr lang="en-US" sz="2400" b="1" dirty="0" smtClean="0"/>
              <a:t>the thought  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   of sleep (the  bed, the bedroom).  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* </a:t>
            </a:r>
            <a:r>
              <a:rPr lang="en-US" sz="2400" dirty="0" smtClean="0"/>
              <a:t>It is often associated with </a:t>
            </a:r>
            <a:r>
              <a:rPr lang="en-US" sz="2400" b="1" dirty="0" smtClean="0"/>
              <a:t>stress and anxiety.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Characteristics include excessive worry about sleep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problems, trying too hard to sleep, rumination, increased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muscle tension, and other anxiety symptoms.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 </a:t>
            </a:r>
            <a:r>
              <a:rPr lang="en-US" sz="2400" b="1" dirty="0" smtClean="0"/>
              <a:t>Treatment: </a:t>
            </a:r>
            <a:r>
              <a:rPr lang="en-US" sz="2400" dirty="0" smtClean="0"/>
              <a:t>Relaxation therapy, sleep hygiene measures, and stimulus control.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1. Insomnia.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3508</TotalTime>
  <Words>1864</Words>
  <Application>Microsoft Office PowerPoint</Application>
  <PresentationFormat>On-screen Show (4:3)</PresentationFormat>
  <Paragraphs>225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13-Sleep and Wakefulness Disorders</vt:lpstr>
      <vt:lpstr>Outline</vt:lpstr>
      <vt:lpstr>Learning Outcomes</vt:lpstr>
      <vt:lpstr>Introduction</vt:lpstr>
      <vt:lpstr>1. Insomnia</vt:lpstr>
      <vt:lpstr>1. Insomnia.</vt:lpstr>
      <vt:lpstr>Sleep Hygiene Measure</vt:lpstr>
      <vt:lpstr>Sleep Hygiene Measure</vt:lpstr>
      <vt:lpstr>1. Insomnia.</vt:lpstr>
      <vt:lpstr>1. Insomnia.</vt:lpstr>
      <vt:lpstr>1. Insomnia.</vt:lpstr>
      <vt:lpstr>2. Hypersomnia</vt:lpstr>
      <vt:lpstr>3. Narcolepsy</vt:lpstr>
      <vt:lpstr>4. Sleep-related breathing disorders. </vt:lpstr>
      <vt:lpstr>5. Circadian rhythm disorders</vt:lpstr>
      <vt:lpstr>6. Parasomnias. </vt:lpstr>
      <vt:lpstr>Related disorders</vt:lpstr>
      <vt:lpstr>Related disorders</vt:lpstr>
      <vt:lpstr>Brain waves and level of consciousness</vt:lpstr>
      <vt:lpstr>The Five Stages of Sleep (NREM and REM Sleep Cycles</vt:lpstr>
      <vt:lpstr>The Five Stages of Sleep (NREM and REM Sleep Cycles</vt:lpstr>
      <vt:lpstr>Sleep Cycles 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48</cp:revision>
  <dcterms:created xsi:type="dcterms:W3CDTF">2006-08-16T00:00:00Z</dcterms:created>
  <dcterms:modified xsi:type="dcterms:W3CDTF">2022-11-02T19:05:31Z</dcterms:modified>
</cp:coreProperties>
</file>