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316" r:id="rId2"/>
    <p:sldId id="257" r:id="rId3"/>
    <p:sldId id="258" r:id="rId4"/>
    <p:sldId id="260" r:id="rId5"/>
    <p:sldId id="297" r:id="rId6"/>
    <p:sldId id="298" r:id="rId7"/>
    <p:sldId id="261" r:id="rId8"/>
    <p:sldId id="294" r:id="rId9"/>
    <p:sldId id="303" r:id="rId10"/>
    <p:sldId id="304" r:id="rId11"/>
    <p:sldId id="272" r:id="rId12"/>
    <p:sldId id="262" r:id="rId13"/>
    <p:sldId id="306" r:id="rId14"/>
    <p:sldId id="264" r:id="rId15"/>
    <p:sldId id="299" r:id="rId16"/>
    <p:sldId id="300" r:id="rId17"/>
    <p:sldId id="302" r:id="rId18"/>
    <p:sldId id="301" r:id="rId19"/>
    <p:sldId id="307" r:id="rId20"/>
    <p:sldId id="308" r:id="rId21"/>
    <p:sldId id="309" r:id="rId22"/>
    <p:sldId id="310" r:id="rId23"/>
    <p:sldId id="314" r:id="rId24"/>
    <p:sldId id="313" r:id="rId25"/>
    <p:sldId id="312" r:id="rId26"/>
    <p:sldId id="315" r:id="rId27"/>
    <p:sldId id="293" r:id="rId28"/>
  </p:sldIdLst>
  <p:sldSz cx="9144000" cy="6858000" type="screen4x3"/>
  <p:notesSz cx="6858000" cy="9144000"/>
  <p:defaultTextStyle>
    <a:defPPr>
      <a:defRPr lang="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6" d="100"/>
          <a:sy n="66" d="100"/>
        </p:scale>
        <p:origin x="-149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CCAF38E-F0C4-4588-8A28-53BBF4267EF6}" type="datetimeFigureOut">
              <a:rPr lang="ar-SA" smtClean="0"/>
              <a:pPr/>
              <a:t>04/08/1444</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76653823-6C2C-4C14-A392-AC994718977A}"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dirty="0"/>
          </a:p>
        </p:txBody>
      </p:sp>
      <p:sp>
        <p:nvSpPr>
          <p:cNvPr id="4" name="Slide Number Placeholder 3"/>
          <p:cNvSpPr>
            <a:spLocks noGrp="1"/>
          </p:cNvSpPr>
          <p:nvPr>
            <p:ph type="sldNum" sz="quarter" idx="10"/>
          </p:nvPr>
        </p:nvSpPr>
        <p:spPr/>
        <p:txBody>
          <a:bodyPr/>
          <a:lstStyle/>
          <a:p>
            <a:fld id="{76653823-6C2C-4C14-A392-AC994718977A}" type="slidenum">
              <a:rPr lang="ar-SA" smtClean="0"/>
              <a:pPr/>
              <a:t>11</a:t>
            </a:fld>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xmlns:a="http://schemas.openxmlformats.org/drawingml/2006/main">
              <a:rPr lang="ar" smtClean="0"/>
              <a:t>  </a:t>
            </a:r>
            <a:endParaRPr xmlns:a="http://schemas.openxmlformats.org/drawingml/2006/main" lang="ar-SA"/>
          </a:p>
        </p:txBody>
      </p:sp>
      <p:sp>
        <p:nvSpPr>
          <p:cNvPr id="4" name="Slide Number Placeholder 3"/>
          <p:cNvSpPr>
            <a:spLocks noGrp="1"/>
          </p:cNvSpPr>
          <p:nvPr>
            <p:ph type="sldNum" sz="quarter" idx="10"/>
          </p:nvPr>
        </p:nvSpPr>
        <p:spPr/>
        <p:txBody>
          <a:bodyPr/>
          <a:lstStyle/>
          <a:p>
            <a:fld id="{76653823-6C2C-4C14-A392-AC994718977A}" type="slidenum">
              <a:rPr lang="ar-SA" smtClean="0"/>
              <a:pPr/>
              <a:t>18</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11/2/2022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11/2/2022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785786" y="2786058"/>
            <a:ext cx="7500990" cy="1252542"/>
          </a:xfrm>
        </p:spPr>
        <p:txBody>
          <a:bodyPr/>
          <a:lstStyle/>
          <a:p>
            <a:pPr xmlns:a="http://schemas.openxmlformats.org/drawingml/2006/main" algn="ctr" rtl="0">
              <a:defRPr/>
              <a:bidi/>
            </a:pPr>
            <a:r xmlns:a="http://schemas.openxmlformats.org/drawingml/2006/main">
              <a:rPr lang="ar" sz="3200" dirty="0" smtClean="0">
                <a:solidFill>
                  <a:schemeClr val="tx1"/>
                </a:solidFill>
                <a:effectLst>
                  <a:outerShdw blurRad="38100" dist="38100" dir="2700000" algn="tl">
                    <a:srgbClr val="000000">
                      <a:alpha val="43137"/>
                    </a:srgbClr>
                  </a:outerShdw>
                </a:effectLst>
              </a:rPr>
              <a:t>1- الصحة العقلية والمرض العقلي</a:t>
            </a:r>
            <a:endParaRPr xmlns:a="http://schemas.openxmlformats.org/drawingml/2006/main" sz="3200" smtClean="0">
              <a:solidFill>
                <a:schemeClr val="tx2">
                  <a:satMod val="130000"/>
                </a:schemeClr>
              </a:solidFill>
              <a:latin typeface="Times New Roman" pitchFamily="18" charset="0"/>
              <a:cs typeface="Times New Roman" pitchFamily="18" charset="0"/>
            </a:endParaRPr>
          </a:p>
        </p:txBody>
      </p:sp>
      <p:sp>
        <p:nvSpPr>
          <p:cNvPr id="9219" name="Rectangle 5"/>
          <p:cNvSpPr>
            <a:spLocks noChangeArrowheads="1"/>
          </p:cNvSpPr>
          <p:nvPr/>
        </p:nvSpPr>
        <p:spPr bwMode="auto">
          <a:xfrm>
            <a:off x="571500" y="714375"/>
            <a:ext cx="7315200" cy="800219"/>
          </a:xfrm>
          <a:prstGeom prst="rect">
            <a:avLst/>
          </a:prstGeom>
          <a:noFill/>
          <a:ln w="9525">
            <a:noFill/>
            <a:miter lim="800000"/>
            <a:headEnd/>
            <a:tailEnd/>
          </a:ln>
        </p:spPr>
        <p:txBody>
          <a:bodyPr anchor="ctr">
            <a:spAutoFit/>
          </a:bodyPr>
          <a:lstStyle/>
          <a:p>
            <a:pPr xmlns:a="http://schemas.openxmlformats.org/drawingml/2006/main" algn="ctr">
              <a:tabLst>
                <a:tab pos="4065588" algn="l"/>
              </a:tabLst>
              <a:bidi/>
            </a:pPr>
            <a:r xmlns:a="http://schemas.openxmlformats.org/drawingml/2006/main">
              <a:rPr lang="ar" sz="2800" b="1" dirty="0" smtClean="0"/>
              <a:t>جامعة </a:t>
            </a:r>
            <a:endParaRPr xmlns:a="http://schemas.openxmlformats.org/drawingml/2006/main" lang="en-US" sz="2800" dirty="0"/>
            <a:r xmlns:a="http://schemas.openxmlformats.org/drawingml/2006/main">
              <a:rPr lang="ar" sz="2800" b="1" dirty="0" smtClean="0"/>
              <a:t>الزيتونة</a:t>
            </a:r>
            <a:r xmlns:a="http://schemas.openxmlformats.org/drawingml/2006/main">
              <a:rPr lang="ar" sz="2800" b="1" dirty="0" err="1" smtClean="0"/>
              <a:t>​</a:t>
            </a:r>
          </a:p>
          <a:p>
            <a:pPr>
              <a:tabLst>
                <a:tab pos="4065588" algn="l"/>
              </a:tabLst>
            </a:pPr>
            <a:endParaRPr lang="en-US" dirty="0"/>
          </a:p>
        </p:txBody>
      </p:sp>
      <p:sp>
        <p:nvSpPr>
          <p:cNvPr id="9221" name="Rectangle 5"/>
          <p:cNvSpPr>
            <a:spLocks noChangeArrowheads="1"/>
          </p:cNvSpPr>
          <p:nvPr/>
        </p:nvSpPr>
        <p:spPr bwMode="auto">
          <a:xfrm>
            <a:off x="304800" y="2209800"/>
            <a:ext cx="8001000" cy="954107"/>
          </a:xfrm>
          <a:prstGeom prst="rect">
            <a:avLst/>
          </a:prstGeom>
          <a:noFill/>
          <a:ln w="9525">
            <a:noFill/>
            <a:miter lim="800000"/>
            <a:headEnd/>
            <a:tailEnd/>
          </a:ln>
        </p:spPr>
        <p:txBody>
          <a:bodyPr wrap="square">
            <a:spAutoFit/>
          </a:bodyPr>
          <a:lstStyle/>
          <a:p>
            <a:pPr xmlns:a="http://schemas.openxmlformats.org/drawingml/2006/main" algn="ctr">
              <a:tabLst>
                <a:tab pos="4149725" algn="l"/>
              </a:tabLst>
              <a:bidi/>
            </a:pPr>
            <a:r xmlns:a="http://schemas.openxmlformats.org/drawingml/2006/main">
              <a:rPr lang="ar" altLang="en-US" sz="2800" b="1" dirty="0" smtClean="0">
                <a:latin typeface="Times New Roman" pitchFamily="18" charset="0"/>
                <a:cs typeface="Times New Roman" pitchFamily="18" charset="0"/>
              </a:rPr>
              <a:t>التمريض النفسي والصحة العقلية</a:t>
            </a:r>
          </a:p>
          <a:p>
            <a:pPr xmlns:a="http://schemas.openxmlformats.org/drawingml/2006/main" algn="ctr">
              <a:tabLst>
                <a:tab pos="4149725" algn="l"/>
              </a:tabLst>
              <a:bidi/>
            </a:pPr>
            <a:r xmlns:a="http://schemas.openxmlformats.org/drawingml/2006/main">
              <a:rPr lang="ar" altLang="en-US" sz="2800" b="1" dirty="0" smtClean="0">
                <a:latin typeface="Times New Roman" pitchFamily="18" charset="0"/>
                <a:cs typeface="Times New Roman" pitchFamily="18" charset="0"/>
              </a:rPr>
              <a:t>( نظرية )</a:t>
            </a:r>
            <a:endParaRPr xmlns:a="http://schemas.openxmlformats.org/drawingml/2006/main" lang="en-US" altLang="en-US" sz="2800" dirty="0">
              <a:latin typeface="Times New Roman" pitchFamily="18" charset="0"/>
              <a:cs typeface="Times New Roman" pitchFamily="18" charset="0"/>
            </a:endParaRPr>
          </a:p>
        </p:txBody>
      </p:sp>
      <p:sp>
        <p:nvSpPr>
          <p:cNvPr id="9222" name="Subtitle 6"/>
          <p:cNvSpPr>
            <a:spLocks noGrp="1"/>
          </p:cNvSpPr>
          <p:nvPr>
            <p:ph type="subTitle" idx="1"/>
          </p:nvPr>
        </p:nvSpPr>
        <p:spPr>
          <a:xfrm>
            <a:off x="714375" y="4000500"/>
            <a:ext cx="7772400" cy="1200150"/>
          </a:xfrm>
        </p:spPr>
        <p:txBody>
          <a:bodyPr/>
          <a:lstStyle/>
          <a:p>
            <a:pPr marR="0" algn="ctr" eaLnBrk="1" hangingPunct="1"/>
            <a:endParaRPr lang="en-US" b="1" dirty="0" smtClean="0">
              <a:solidFill>
                <a:schemeClr val="tx1"/>
              </a:solidFill>
            </a:endParaRPr>
          </a:p>
          <a:p>
            <a:pPr xmlns:a="http://schemas.openxmlformats.org/drawingml/2006/main" marR="0" algn="ctr">
              <a:bidi/>
            </a:pPr>
            <a:r xmlns:a="http://schemas.openxmlformats.org/drawingml/2006/main">
              <a:rPr lang="ar" dirty="0" smtClean="0">
                <a:solidFill>
                  <a:schemeClr val="tx1"/>
                </a:solidFill>
              </a:rPr>
              <a:t>بقلم الدكتور: حسن أبو الرز، RN، MSN، PhD</a:t>
            </a:r>
            <a:endParaRPr xmlns:a="http://schemas.openxmlformats.org/drawingml/2006/main" lang="ar-SA" dirty="0" smtClean="0">
              <a:solidFill>
                <a:schemeClr val="tx1"/>
              </a:solidFill>
            </a:endParaRPr>
          </a:p>
          <a:p>
            <a:pPr marR="0" algn="ctr" eaLnBrk="1" hangingPunct="1"/>
            <a:endParaRPr lang="en-US" b="1" dirty="0" smtClean="0">
              <a:solidFill>
                <a:schemeClr val="tx1"/>
              </a:solidFill>
            </a:endParaRPr>
          </a:p>
        </p:txBody>
      </p:sp>
      <p:pic>
        <p:nvPicPr>
          <p:cNvPr id="7" name="Picture 6"/>
          <p:cNvPicPr/>
          <p:nvPr/>
        </p:nvPicPr>
        <p:blipFill>
          <a:blip r:embed="rId2"/>
          <a:srcRect/>
          <a:stretch>
            <a:fillRect/>
          </a:stretch>
        </p:blipFill>
        <p:spPr bwMode="auto">
          <a:xfrm>
            <a:off x="6934200" y="152400"/>
            <a:ext cx="2209800" cy="1905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81328"/>
            <a:ext cx="8686800" cy="4525963"/>
          </a:xfrm>
        </p:spPr>
        <p:txBody>
          <a:bodyPr/>
          <a:lstStyle/>
          <a:p>
            <a:pPr xmlns:a="http://schemas.openxmlformats.org/drawingml/2006/main" marL="566928" indent="-457200" algn="ctr" rtl="0">
              <a:buNone/>
              <a:bidi/>
            </a:pPr>
            <a:r xmlns:a="http://schemas.openxmlformats.org/drawingml/2006/main">
              <a:rPr lang="ar" sz="2800" b="1" dirty="0" smtClean="0"/>
              <a:t>أ) العوامل الفردية أو الشخصية.</a:t>
            </a:r>
          </a:p>
          <a:p>
            <a:pPr marL="566928" indent="-457200" algn="ctr" rtl="0">
              <a:buAutoNum type="alphaUcParenR"/>
            </a:pPr>
            <a:endParaRPr lang="en-US" sz="2800" b="1" dirty="0" smtClean="0"/>
          </a:p>
          <a:p>
            <a:pPr xmlns:a="http://schemas.openxmlformats.org/drawingml/2006/main" marL="566928" indent="-457200" algn="l" rtl="0">
              <a:buFontTx/>
              <a:buChar char="-"/>
              <a:bidi/>
            </a:pPr>
            <a:r xmlns:a="http://schemas.openxmlformats.org/drawingml/2006/main">
              <a:rPr lang="ar" sz="2400" b="1" dirty="0" smtClean="0"/>
              <a:t>التركيب البيولوجي: </a:t>
            </a:r>
            <a:r xmlns:a="http://schemas.openxmlformats.org/drawingml/2006/main">
              <a:rPr lang="ar" sz="2400" dirty="0" smtClean="0"/>
              <a:t>هو دورية متأصلة في العمليات الفسيولوجية للكائنات الحية والتي لا تعتمد على دورية العوامل الخارجية.</a:t>
            </a:r>
          </a:p>
          <a:p>
            <a:pPr xmlns:a="http://schemas.openxmlformats.org/drawingml/2006/main" marL="566928" indent="-457200" algn="l" rtl="0">
              <a:buFontTx/>
              <a:buChar char="-"/>
              <a:bidi/>
            </a:pPr>
            <a:r xmlns:a="http://schemas.openxmlformats.org/drawingml/2006/main">
              <a:rPr lang="ar" sz="2400" b="1" dirty="0" smtClean="0"/>
              <a:t>مخاوف أو قلق لا يطاق أو غير واقعي.</a:t>
            </a:r>
          </a:p>
          <a:p>
            <a:pPr xmlns:a="http://schemas.openxmlformats.org/drawingml/2006/main" marL="566928" indent="-457200" algn="l" rtl="0">
              <a:buFontTx/>
              <a:buChar char="-"/>
              <a:bidi/>
            </a:pPr>
            <a:r xmlns:a="http://schemas.openxmlformats.org/drawingml/2006/main">
              <a:rPr lang="ar" sz="2400" b="1" dirty="0" smtClean="0"/>
              <a:t>عدم القدرة على التمييز بين الواقع والخيال.</a:t>
            </a:r>
          </a:p>
          <a:p>
            <a:pPr xmlns:a="http://schemas.openxmlformats.org/drawingml/2006/main" marL="566928" indent="-457200" algn="l" rtl="0">
              <a:buFontTx/>
              <a:buChar char="-"/>
              <a:bidi/>
            </a:pPr>
            <a:r xmlns:a="http://schemas.openxmlformats.org/drawingml/2006/main">
              <a:rPr lang="ar" sz="2400" b="1" dirty="0" smtClean="0"/>
              <a:t>عدم التسامح مع تقلبات الحياة.</a:t>
            </a:r>
          </a:p>
          <a:p>
            <a:pPr xmlns:a="http://schemas.openxmlformats.org/drawingml/2006/main" marL="566928" indent="-457200" algn="l" rtl="0">
              <a:buFontTx/>
              <a:buChar char="-"/>
              <a:bidi/>
            </a:pPr>
            <a:r xmlns:a="http://schemas.openxmlformats.org/drawingml/2006/main">
              <a:rPr lang="ar" sz="2400" b="1" dirty="0" smtClean="0"/>
              <a:t>شعور بعدم الانسجام في الحياة.</a:t>
            </a:r>
          </a:p>
          <a:p>
            <a:pPr xmlns:a="http://schemas.openxmlformats.org/drawingml/2006/main" marL="566928" indent="-457200" algn="l" rtl="0">
              <a:buFontTx/>
              <a:buChar char="-"/>
              <a:bidi/>
            </a:pPr>
            <a:r xmlns:a="http://schemas.openxmlformats.org/drawingml/2006/main">
              <a:rPr lang="ar" sz="2400" b="1" dirty="0" smtClean="0"/>
              <a:t>فقدان المعنى في الحياة.</a:t>
            </a:r>
          </a:p>
        </p:txBody>
      </p:sp>
      <p:sp>
        <p:nvSpPr>
          <p:cNvPr id="3" name="Title 2"/>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dirty="0" smtClean="0"/>
              <a:t>العوامل المؤثرة على المرض العقلي</a:t>
            </a:r>
            <a:endParaRPr xmlns:a="http://schemas.openxmlformats.org/drawingml/2006/main"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991600" cy="4767072"/>
          </a:xfrm>
        </p:spPr>
        <p:txBody>
          <a:bodyPr>
            <a:normAutofit/>
          </a:bodyPr>
          <a:lstStyle/>
          <a:p>
            <a:pPr xmlns:a="http://schemas.openxmlformats.org/drawingml/2006/main" marL="624078" indent="-514350" algn="ctr" rtl="0">
              <a:buNone/>
              <a:bidi/>
            </a:pPr>
            <a:r xmlns:a="http://schemas.openxmlformats.org/drawingml/2006/main">
              <a:rPr lang="ar" sz="2800" b="1" dirty="0" smtClean="0"/>
              <a:t>ب) العوامل الشخصية أو العلاقاتية </a:t>
            </a:r>
            <a:r xmlns:a="http://schemas.openxmlformats.org/drawingml/2006/main">
              <a:rPr lang="ar" sz="2400" b="1" dirty="0" smtClean="0"/>
              <a:t>.</a:t>
            </a:r>
          </a:p>
          <a:p>
            <a:pPr marL="624078" indent="-514350" algn="ctr" rtl="0">
              <a:buNone/>
            </a:pPr>
            <a:endParaRPr lang="en-US" sz="2400" b="1" dirty="0" smtClean="0"/>
          </a:p>
          <a:p>
            <a:pPr xmlns:a="http://schemas.openxmlformats.org/drawingml/2006/main" marL="624078" indent="-514350" algn="l" rtl="0">
              <a:buFontTx/>
              <a:buChar char="-"/>
              <a:bidi/>
            </a:pPr>
            <a:r xmlns:a="http://schemas.openxmlformats.org/drawingml/2006/main">
              <a:rPr lang="ar" sz="2400" b="1" dirty="0" smtClean="0"/>
              <a:t>التواصل غير الفعال.</a:t>
            </a:r>
          </a:p>
          <a:p>
            <a:pPr xmlns:a="http://schemas.openxmlformats.org/drawingml/2006/main" marL="624078" indent="-514350" algn="l" rtl="0">
              <a:buFontTx/>
              <a:buChar char="-"/>
              <a:bidi/>
            </a:pPr>
            <a:r xmlns:a="http://schemas.openxmlformats.org/drawingml/2006/main">
              <a:rPr lang="ar" sz="2400" b="1" dirty="0" smtClean="0"/>
              <a:t>الاعتماد المفرط على العلاقات أو الانسحاب منها.</a:t>
            </a:r>
          </a:p>
          <a:p>
            <a:pPr xmlns:a="http://schemas.openxmlformats.org/drawingml/2006/main" marL="624078" indent="-514350" algn="l" rtl="0">
              <a:buFontTx/>
              <a:buChar char="-"/>
              <a:bidi/>
            </a:pPr>
            <a:r xmlns:a="http://schemas.openxmlformats.org/drawingml/2006/main">
              <a:rPr lang="ar" sz="2400" b="1" dirty="0" smtClean="0"/>
              <a:t>لا يوجد شعور بالانتماء.</a:t>
            </a:r>
          </a:p>
          <a:p>
            <a:pPr xmlns:a="http://schemas.openxmlformats.org/drawingml/2006/main" marL="624078" indent="-514350" algn="l" rtl="0">
              <a:buFontTx/>
              <a:buChar char="-"/>
              <a:bidi/>
            </a:pPr>
            <a:r xmlns:a="http://schemas.openxmlformats.org/drawingml/2006/main">
              <a:rPr lang="ar" sz="2400" b="1" dirty="0" smtClean="0"/>
              <a:t>دعم اجتماعي غير كاف.</a:t>
            </a:r>
          </a:p>
          <a:p>
            <a:pPr xmlns:a="http://schemas.openxmlformats.org/drawingml/2006/main" marL="624078" indent="-514350" algn="l" rtl="0">
              <a:buFontTx/>
              <a:buChar char="-"/>
              <a:bidi/>
            </a:pPr>
            <a:r xmlns:a="http://schemas.openxmlformats.org/drawingml/2006/main">
              <a:rPr lang="ar" sz="2400" b="1" dirty="0" smtClean="0"/>
              <a:t>فقدان السيطرة العاطفية.</a:t>
            </a:r>
          </a:p>
        </p:txBody>
      </p:sp>
      <p:sp>
        <p:nvSpPr>
          <p:cNvPr id="3" name="Title 2"/>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dirty="0" smtClean="0"/>
              <a:t>العوامل المؤثرة على المرض العقلي</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19200"/>
            <a:ext cx="8991600" cy="5638800"/>
          </a:xfrm>
        </p:spPr>
        <p:txBody>
          <a:bodyPr>
            <a:normAutofit/>
          </a:bodyPr>
          <a:lstStyle/>
          <a:p>
            <a:pPr xmlns:a="http://schemas.openxmlformats.org/drawingml/2006/main" marL="624078" indent="-514350" algn="ctr" rtl="0">
              <a:buNone/>
              <a:bidi/>
            </a:pPr>
            <a:r xmlns:a="http://schemas.openxmlformats.org/drawingml/2006/main">
              <a:rPr lang="ar" sz="2800" b="1" dirty="0" smtClean="0"/>
              <a:t>ج) العوامل الاجتماعية/الثقافية.</a:t>
            </a:r>
          </a:p>
          <a:p>
            <a:pPr marL="624078" indent="-514350" algn="ctr" rtl="0">
              <a:buNone/>
            </a:pPr>
            <a:endParaRPr lang="en-US" sz="2400" b="1" dirty="0" smtClean="0"/>
          </a:p>
          <a:p>
            <a:pPr xmlns:a="http://schemas.openxmlformats.org/drawingml/2006/main" marL="624078" indent="-514350" algn="l" rtl="0">
              <a:buNone/>
              <a:bidi/>
            </a:pPr>
            <a:r xmlns:a="http://schemas.openxmlformats.org/drawingml/2006/main">
              <a:rPr lang="ar" sz="2400" dirty="0" smtClean="0"/>
              <a:t>- </a:t>
            </a:r>
            <a:r xmlns:a="http://schemas.openxmlformats.org/drawingml/2006/main">
              <a:rPr lang="ar" sz="2400" b="1" dirty="0" smtClean="0"/>
              <a:t>قلة الموارد.</a:t>
            </a:r>
          </a:p>
          <a:p>
            <a:pPr xmlns:a="http://schemas.openxmlformats.org/drawingml/2006/main" marL="624078" indent="-514350" algn="l" rtl="0">
              <a:buNone/>
              <a:bidi/>
            </a:pPr>
            <a:r xmlns:a="http://schemas.openxmlformats.org/drawingml/2006/main">
              <a:rPr lang="ar" sz="2400" b="1" dirty="0" smtClean="0"/>
              <a:t>- عنف.</a:t>
            </a:r>
          </a:p>
          <a:p>
            <a:pPr xmlns:a="http://schemas.openxmlformats.org/drawingml/2006/main" marL="624078" indent="-514350" algn="l" rtl="0">
              <a:buNone/>
              <a:bidi/>
            </a:pPr>
            <a:r xmlns:a="http://schemas.openxmlformats.org/drawingml/2006/main">
              <a:rPr lang="ar" sz="2400" b="1" dirty="0" smtClean="0"/>
              <a:t>- التشرد.</a:t>
            </a:r>
          </a:p>
          <a:p>
            <a:pPr xmlns:a="http://schemas.openxmlformats.org/drawingml/2006/main" marL="624078" indent="-514350" algn="l" rtl="0">
              <a:buNone/>
              <a:bidi/>
            </a:pPr>
            <a:r xmlns:a="http://schemas.openxmlformats.org/drawingml/2006/main">
              <a:rPr lang="ar" sz="2400" b="1" dirty="0" smtClean="0"/>
              <a:t>- فقر.</a:t>
            </a:r>
          </a:p>
          <a:p>
            <a:pPr xmlns:a="http://schemas.openxmlformats.org/drawingml/2006/main" marL="624078" indent="-514350" algn="l" rtl="0">
              <a:buNone/>
              <a:bidi/>
            </a:pPr>
            <a:r xmlns:a="http://schemas.openxmlformats.org/drawingml/2006/main">
              <a:rPr lang="ar" sz="2400" b="1" dirty="0" smtClean="0"/>
              <a:t>- نظرة سلبية غير مبررة للعالم.</a:t>
            </a:r>
          </a:p>
          <a:p>
            <a:pPr xmlns:a="http://schemas.openxmlformats.org/drawingml/2006/main" marL="624078" indent="-514350" algn="l" rtl="0">
              <a:buNone/>
              <a:bidi/>
            </a:pPr>
            <a:r xmlns:a="http://schemas.openxmlformats.org/drawingml/2006/main">
              <a:rPr lang="ar" sz="2400" b="1" dirty="0" smtClean="0"/>
              <a:t>- التمييز مثل الوصمة والعنصرية والطبقية،</a:t>
            </a:r>
          </a:p>
          <a:p>
            <a:pPr xmlns:a="http://schemas.openxmlformats.org/drawingml/2006/main" marL="624078" indent="-514350" algn="l" rtl="0">
              <a:buNone/>
              <a:bidi/>
            </a:pPr>
            <a:r xmlns:a="http://schemas.openxmlformats.org/drawingml/2006/main">
              <a:rPr lang="ar" sz="2400" b="1" dirty="0" smtClean="0"/>
              <a:t>التمييز على أساس السن، والتمييز على أساس الجنس.</a:t>
            </a:r>
          </a:p>
        </p:txBody>
      </p:sp>
      <p:sp>
        <p:nvSpPr>
          <p:cNvPr id="2" name="Title 1"/>
          <p:cNvSpPr>
            <a:spLocks noGrp="1"/>
          </p:cNvSpPr>
          <p:nvPr>
            <p:ph type="title"/>
          </p:nvPr>
        </p:nvSpPr>
        <p:spPr>
          <a:xfrm>
            <a:off x="457200" y="274638"/>
            <a:ext cx="8229600" cy="792162"/>
          </a:xfrm>
        </p:spPr>
        <p:txBody>
          <a:bodyPr>
            <a:normAutofit fontScale="90000"/>
          </a:bodyPr>
          <a:lstStyle/>
          <a:p>
            <a:pPr xmlns:a="http://schemas.openxmlformats.org/drawingml/2006/main" algn="ctr" rtl="0">
              <a:bidi/>
            </a:pPr>
            <a:r xmlns:a="http://schemas.openxmlformats.org/drawingml/2006/main">
              <a:rPr lang="ar" dirty="0" smtClean="0"/>
              <a:t>العوامل المؤثرة على المرض العقلي</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p:txBody>
          <a:bodyPr/>
          <a:lstStyle/>
          <a:p>
            <a:pPr xmlns:a="http://schemas.openxmlformats.org/drawingml/2006/main" algn="l" rtl="0" eaLnBrk="1" hangingPunct="1">
              <a:bidi/>
            </a:pPr>
            <a:r xmlns:a="http://schemas.openxmlformats.org/drawingml/2006/main">
              <a:rPr lang="ar" b="1" dirty="0" smtClean="0"/>
              <a:t>APA: </a:t>
            </a:r>
            <a:r xmlns:a="http://schemas.openxmlformats.org/drawingml/2006/main">
              <a:rPr lang="ar" dirty="0" smtClean="0"/>
              <a:t>الجمعية الأمريكية للطب النفسي.</a:t>
            </a:r>
          </a:p>
          <a:p>
            <a:pPr algn="l" rtl="0" eaLnBrk="1" hangingPunct="1"/>
            <a:endParaRPr lang="en-US" dirty="0" smtClean="0"/>
          </a:p>
          <a:p>
            <a:pPr xmlns:a="http://schemas.openxmlformats.org/drawingml/2006/main" algn="l" rtl="0" eaLnBrk="1" hangingPunct="1">
              <a:bidi/>
            </a:pPr>
            <a:r xmlns:a="http://schemas.openxmlformats.org/drawingml/2006/main">
              <a:rPr lang="ar" b="1" dirty="0" smtClean="0"/>
              <a:t>DSM: </a:t>
            </a:r>
            <a:r xmlns:a="http://schemas.openxmlformats.org/drawingml/2006/main">
              <a:rPr lang="ar" dirty="0" smtClean="0"/>
              <a:t>الدليل التشخيصي والإحصائي للاضطرابات العقلية.</a:t>
            </a:r>
          </a:p>
          <a:p>
            <a:pPr xmlns:a="http://schemas.openxmlformats.org/drawingml/2006/main" algn="l" rtl="0" eaLnBrk="1" hangingPunct="1">
              <a:buFont typeface="Wingdings 3" pitchFamily="18" charset="2"/>
              <a:buNone/>
              <a:bidi/>
            </a:pPr>
            <a:r xmlns:a="http://schemas.openxmlformats.org/drawingml/2006/main">
              <a:rPr lang="ar" dirty="0" smtClean="0"/>
              <a:t> </a:t>
            </a:r>
          </a:p>
          <a:p>
            <a:pPr xmlns:a="http://schemas.openxmlformats.org/drawingml/2006/main" algn="l" rtl="0" eaLnBrk="1" hangingPunct="1">
              <a:bidi/>
            </a:pPr>
            <a:r xmlns:a="http://schemas.openxmlformats.org/drawingml/2006/main">
              <a:rPr lang="ar" dirty="0" smtClean="0"/>
              <a:t>يتبع الأطباء الدليل التشخيصي والإحصائي للأمراض </a:t>
            </a:r>
            <a:r xmlns:a="http://schemas.openxmlformats.org/drawingml/2006/main">
              <a:rPr lang="ar" b="1" dirty="0" smtClean="0"/>
              <a:t>العقلية (DSM-V) (5) </a:t>
            </a:r>
            <a:r xmlns:a="http://schemas.openxmlformats.org/drawingml/2006/main">
              <a:rPr lang="ar" dirty="0" smtClean="0"/>
              <a:t>لتشخيص المرضى الذين يعانون من اضطرابات عقلية.</a:t>
            </a:r>
            <a:endParaRPr xmlns:a="http://schemas.openxmlformats.org/drawingml/2006/main" lang="ar-SA" dirty="0" smtClean="0"/>
          </a:p>
        </p:txBody>
      </p:sp>
      <p:sp>
        <p:nvSpPr>
          <p:cNvPr id="3" name="Title 2"/>
          <p:cNvSpPr>
            <a:spLocks noGrp="1"/>
          </p:cNvSpPr>
          <p:nvPr>
            <p:ph type="title"/>
          </p:nvPr>
        </p:nvSpPr>
        <p:spPr/>
        <p:txBody>
          <a:bodyPr/>
          <a:lstStyle/>
          <a:p>
            <a:pPr xmlns:a="http://schemas.openxmlformats.org/drawingml/2006/main" algn="ctr" eaLnBrk="1" fontAlgn="auto" hangingPunct="1">
              <a:spcAft>
                <a:spcPts val="0"/>
              </a:spcAft>
              <a:defRPr/>
              <a:bidi/>
            </a:pPr>
            <a:r xmlns:a="http://schemas.openxmlformats.org/drawingml/2006/main">
              <a:rPr lang="ar" sz="3200" dirty="0" smtClean="0">
                <a:solidFill>
                  <a:schemeClr val="tx1"/>
                </a:solidFill>
              </a:rPr>
              <a:t>ما هي APA و DSM؟</a:t>
            </a:r>
            <a:endParaRPr xmlns:a="http://schemas.openxmlformats.org/drawingml/2006/main" lang="ar-SA" sz="3200" dirty="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991600" cy="4843272"/>
          </a:xfrm>
        </p:spPr>
        <p:txBody>
          <a:bodyPr>
            <a:normAutofit lnSpcReduction="10000"/>
          </a:bodyPr>
          <a:lstStyle/>
          <a:p>
            <a:pPr xmlns:a="http://schemas.openxmlformats.org/drawingml/2006/main" algn="l" rtl="0">
              <a:buNone/>
              <a:bidi/>
            </a:pPr>
            <a:r xmlns:a="http://schemas.openxmlformats.org/drawingml/2006/main">
              <a:rPr lang="ar" sz="2400" b="1" dirty="0" smtClean="0"/>
              <a:t>* DSM-5: </a:t>
            </a:r>
            <a:r xmlns:a="http://schemas.openxmlformats.org/drawingml/2006/main">
              <a:rPr lang="ar" sz="2400" dirty="0" smtClean="0"/>
              <a:t>هو تصنيف نشرته الجمعية الأمريكية للطب النفسي وتمت مراجعته حسب الحاجة.</a:t>
            </a:r>
          </a:p>
          <a:p>
            <a:pPr algn="l" rtl="0">
              <a:buFont typeface="Arial" pitchFamily="34" charset="0"/>
              <a:buChar char="•"/>
            </a:pPr>
            <a:endParaRPr lang="en-US" sz="2400" b="1" dirty="0" smtClean="0"/>
          </a:p>
          <a:p>
            <a:pPr xmlns:a="http://schemas.openxmlformats.org/drawingml/2006/main" algn="l" rtl="0">
              <a:buNone/>
              <a:bidi/>
            </a:pPr>
            <a:r xmlns:a="http://schemas.openxmlformats.org/drawingml/2006/main">
              <a:rPr lang="ar" sz="2400" b="1" dirty="0" smtClean="0"/>
              <a:t>* </a:t>
            </a:r>
            <a:r xmlns:a="http://schemas.openxmlformats.org/drawingml/2006/main">
              <a:rPr lang="ar" sz="2400" dirty="0" smtClean="0"/>
              <a:t>الإصدار الحالي أجرى بعض المراجعات الرئيسية و</a:t>
            </a:r>
          </a:p>
          <a:p>
            <a:pPr xmlns:a="http://schemas.openxmlformats.org/drawingml/2006/main" algn="l" rtl="0">
              <a:buNone/>
              <a:bidi/>
            </a:pPr>
            <a:r xmlns:a="http://schemas.openxmlformats.org/drawingml/2006/main">
              <a:rPr lang="ar" sz="2400" dirty="0" smtClean="0"/>
              <a:t>تم إصداره في عام 2013.</a:t>
            </a:r>
          </a:p>
          <a:p>
            <a:pPr algn="l" rtl="0">
              <a:buNone/>
            </a:pPr>
            <a:endParaRPr lang="en-US" sz="2400" dirty="0" smtClean="0"/>
          </a:p>
          <a:p>
            <a:pPr xmlns:a="http://schemas.openxmlformats.org/drawingml/2006/main" algn="l" rtl="0">
              <a:buNone/>
              <a:bidi/>
            </a:pPr>
            <a:r xmlns:a="http://schemas.openxmlformats.org/drawingml/2006/main">
              <a:rPr lang="ar" sz="2400" dirty="0" smtClean="0"/>
              <a:t>* يصف DSM-5 جميع الاضطرابات العقلية، ويوضح</a:t>
            </a:r>
          </a:p>
          <a:p>
            <a:pPr xmlns:a="http://schemas.openxmlformats.org/drawingml/2006/main" algn="l" rtl="0">
              <a:buNone/>
              <a:bidi/>
            </a:pPr>
            <a:r xmlns:a="http://schemas.openxmlformats.org/drawingml/2006/main">
              <a:rPr lang="ar" sz="2400" dirty="0" smtClean="0"/>
              <a:t>معايير تشخيصية محددة لكل منها على أساس الخبرة السريرية والبحث.</a:t>
            </a:r>
          </a:p>
          <a:p>
            <a:pPr algn="l" rtl="0">
              <a:buNone/>
            </a:pPr>
            <a:endParaRPr lang="en-US" sz="2400" dirty="0" smtClean="0"/>
          </a:p>
          <a:p>
            <a:pPr xmlns:a="http://schemas.openxmlformats.org/drawingml/2006/main" algn="l" rtl="0">
              <a:buNone/>
              <a:bidi/>
            </a:pPr>
            <a:r xmlns:a="http://schemas.openxmlformats.org/drawingml/2006/main">
              <a:rPr lang="ar" sz="2400" dirty="0" smtClean="0"/>
              <a:t>* يستخدم جميع الأطباء المتخصصين في الصحة العقلية الذين يقومون بتشخيص الاضطرابات النفسية هذا التصنيف التشخيصي.</a:t>
            </a:r>
            <a:endParaRPr xmlns:a="http://schemas.openxmlformats.org/drawingml/2006/main" lang="ar-SA" sz="2400" dirty="0"/>
          </a:p>
        </p:txBody>
      </p:sp>
      <p:sp>
        <p:nvSpPr>
          <p:cNvPr id="3" name="Title 2"/>
          <p:cNvSpPr>
            <a:spLocks noGrp="1"/>
          </p:cNvSpPr>
          <p:nvPr>
            <p:ph type="title"/>
          </p:nvPr>
        </p:nvSpPr>
        <p:spPr/>
        <p:txBody>
          <a:bodyPr>
            <a:normAutofit/>
          </a:bodyPr>
          <a:lstStyle/>
          <a:p>
            <a:pPr xmlns:a="http://schemas.openxmlformats.org/drawingml/2006/main" algn="ctr">
              <a:bidi/>
            </a:pPr>
            <a:r xmlns:a="http://schemas.openxmlformats.org/drawingml/2006/main">
              <a:rPr lang="ar" dirty="0" smtClean="0"/>
              <a:t>الدليل التشخيصي والإحصائي للأمراض النفسية - الإصدار الخامس(5)</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143000"/>
            <a:ext cx="8991600" cy="5257800"/>
          </a:xfrm>
        </p:spPr>
        <p:txBody>
          <a:bodyPr>
            <a:normAutofit/>
          </a:bodyPr>
          <a:lstStyle/>
          <a:p>
            <a:pPr xmlns:a="http://schemas.openxmlformats.org/drawingml/2006/main" marL="624078" indent="-514350" algn="ctr" rtl="0">
              <a:buNone/>
              <a:bidi/>
            </a:pPr>
            <a:r xmlns:a="http://schemas.openxmlformats.org/drawingml/2006/main">
              <a:rPr lang="ar" sz="2400" dirty="0" smtClean="0"/>
              <a:t>* </a:t>
            </a:r>
            <a:r xmlns:a="http://schemas.openxmlformats.org/drawingml/2006/main">
              <a:rPr lang="ar" sz="2400" b="1" dirty="0" smtClean="0"/>
              <a:t>DSM-5 له ثلاثة أغراض:</a:t>
            </a:r>
          </a:p>
          <a:p>
            <a:pPr marL="624078" indent="-514350" algn="l" rtl="0">
              <a:buNone/>
            </a:pPr>
            <a:endParaRPr lang="en-US" sz="2400" b="1" dirty="0" smtClean="0"/>
          </a:p>
          <a:p>
            <a:pPr xmlns:a="http://schemas.openxmlformats.org/drawingml/2006/main" marL="624078" indent="-514350" algn="l" rtl="0">
              <a:buNone/>
              <a:bidi/>
            </a:pPr>
            <a:r xmlns:a="http://schemas.openxmlformats.org/drawingml/2006/main">
              <a:rPr lang="ar" sz="2400" b="1" dirty="0" smtClean="0"/>
              <a:t>1. </a:t>
            </a:r>
            <a:r xmlns:a="http://schemas.openxmlformats.org/drawingml/2006/main">
              <a:rPr lang="ar" sz="2400" dirty="0" smtClean="0"/>
              <a:t>توفير تسمية ولغة موحدة لجميع المتخصصين في الصحة العقلية.</a:t>
            </a:r>
          </a:p>
          <a:p>
            <a:pPr marL="624078" indent="-514350" algn="l" rtl="0">
              <a:buNone/>
            </a:pPr>
            <a:endParaRPr lang="en-US" sz="2400" dirty="0" smtClean="0"/>
          </a:p>
          <a:p>
            <a:pPr xmlns:a="http://schemas.openxmlformats.org/drawingml/2006/main" marL="624078" indent="-514350" algn="l" rtl="0">
              <a:buNone/>
              <a:bidi/>
            </a:pPr>
            <a:r xmlns:a="http://schemas.openxmlformats.org/drawingml/2006/main">
              <a:rPr lang="ar" sz="2400" dirty="0" smtClean="0"/>
              <a:t>2. تقديم الخصائص أو الأعراض المميزة التي تميز التشخيصات المحددة.</a:t>
            </a:r>
          </a:p>
          <a:p>
            <a:pPr marL="624078" indent="-514350" algn="l" rtl="0">
              <a:buFontTx/>
              <a:buChar char="-"/>
            </a:pPr>
            <a:endParaRPr lang="en-US" sz="2400" dirty="0" smtClean="0"/>
          </a:p>
          <a:p>
            <a:pPr xmlns:a="http://schemas.openxmlformats.org/drawingml/2006/main" marL="624078" indent="-514350" algn="l" rtl="0">
              <a:buNone/>
              <a:bidi/>
            </a:pPr>
            <a:r xmlns:a="http://schemas.openxmlformats.org/drawingml/2006/main">
              <a:rPr lang="ar" sz="2400" dirty="0" smtClean="0"/>
              <a:t>3. للمساعدة في تحديد الأسباب الكامنة وراء الاضطرابات.</a:t>
            </a:r>
          </a:p>
        </p:txBody>
      </p:sp>
      <p:sp>
        <p:nvSpPr>
          <p:cNvPr id="3" name="Title 2"/>
          <p:cNvSpPr>
            <a:spLocks noGrp="1"/>
          </p:cNvSpPr>
          <p:nvPr>
            <p:ph type="title"/>
          </p:nvPr>
        </p:nvSpPr>
        <p:spPr>
          <a:xfrm>
            <a:off x="457200" y="274638"/>
            <a:ext cx="8229600" cy="715962"/>
          </a:xfrm>
        </p:spPr>
        <p:txBody>
          <a:bodyPr>
            <a:normAutofit/>
          </a:bodyPr>
          <a:lstStyle/>
          <a:p>
            <a:pPr xmlns:a="http://schemas.openxmlformats.org/drawingml/2006/main" algn="ctr">
              <a:bidi/>
            </a:pPr>
            <a:r xmlns:a="http://schemas.openxmlformats.org/drawingml/2006/main">
              <a:rPr lang="ar" sz="3200" dirty="0" smtClean="0"/>
              <a:t>أغراض DSMV</a:t>
            </a:r>
            <a:endParaRPr xmlns:a="http://schemas.openxmlformats.org/drawingml/2006/main" lang="ar-SA"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15962"/>
          </a:xfrm>
        </p:spPr>
        <p:txBody>
          <a:bodyPr>
            <a:normAutofit/>
          </a:bodyPr>
          <a:lstStyle/>
          <a:p>
            <a:pPr xmlns:a="http://schemas.openxmlformats.org/drawingml/2006/main" algn="ctr">
              <a:bidi/>
            </a:pPr>
            <a:r xmlns:a="http://schemas.openxmlformats.org/drawingml/2006/main">
              <a:rPr lang="ar" sz="3200" dirty="0" smtClean="0"/>
              <a:t>الدليل التشخيصي والإحصائي للأمراض النفسية - الإصدار الخامس</a:t>
            </a:r>
            <a:endParaRPr xmlns:a="http://schemas.openxmlformats.org/drawingml/2006/main" lang="ar-SA" sz="3200" dirty="0"/>
          </a:p>
        </p:txBody>
      </p:sp>
      <p:sp>
        <p:nvSpPr>
          <p:cNvPr id="4" name="Content Placeholder 3"/>
          <p:cNvSpPr>
            <a:spLocks noGrp="1"/>
          </p:cNvSpPr>
          <p:nvPr>
            <p:ph idx="1"/>
          </p:nvPr>
        </p:nvSpPr>
        <p:spPr>
          <a:xfrm>
            <a:off x="0" y="1066800"/>
            <a:ext cx="9144000" cy="4940491"/>
          </a:xfrm>
        </p:spPr>
        <p:txBody>
          <a:bodyPr>
            <a:normAutofit/>
          </a:bodyPr>
          <a:lstStyle/>
          <a:p>
            <a:pPr xmlns:a="http://schemas.openxmlformats.org/drawingml/2006/main" algn="ctr" rtl="0">
              <a:buNone/>
              <a:bidi/>
            </a:pPr>
            <a:r xmlns:a="http://schemas.openxmlformats.org/drawingml/2006/main">
              <a:rPr lang="ar" b="1" dirty="0" smtClean="0"/>
              <a:t>* يساعد DSM-V الممارسين على تحديد:</a:t>
            </a:r>
          </a:p>
          <a:p>
            <a:pPr xmlns:a="http://schemas.openxmlformats.org/drawingml/2006/main" algn="l" rtl="0">
              <a:buNone/>
              <a:bidi/>
            </a:pPr>
            <a:r xmlns:a="http://schemas.openxmlformats.org/drawingml/2006/main">
              <a:rPr lang="ar" b="1" dirty="0" smtClean="0"/>
              <a:t> </a:t>
            </a:r>
          </a:p>
          <a:p>
            <a:pPr xmlns:a="http://schemas.openxmlformats.org/drawingml/2006/main" algn="l" rtl="0">
              <a:buFontTx/>
              <a:buChar char="-"/>
              <a:bidi/>
            </a:pPr>
            <a:r xmlns:a="http://schemas.openxmlformats.org/drawingml/2006/main">
              <a:rPr lang="ar" sz="2400" dirty="0" smtClean="0"/>
              <a:t>جميع الاضطرابات النفسية الرئيسية مثل الاكتئاب، والفصام، والقلق، والاضطرابات المرتبطة بالمواد.</a:t>
            </a:r>
          </a:p>
          <a:p>
            <a:pPr algn="l" rtl="0">
              <a:buFontTx/>
              <a:buChar char="-"/>
            </a:pPr>
            <a:endParaRPr lang="en-US" sz="2400" dirty="0" smtClean="0"/>
          </a:p>
          <a:p>
            <a:pPr xmlns:a="http://schemas.openxmlformats.org/drawingml/2006/main" algn="l" rtl="0">
              <a:buFontTx/>
              <a:buChar char="-"/>
              <a:bidi/>
            </a:pPr>
            <a:r xmlns:a="http://schemas.openxmlformats.org/drawingml/2006/main">
              <a:rPr lang="ar" sz="2400" dirty="0" smtClean="0"/>
              <a:t>الحالات الطبية التي قد تكون ذات صلة بفهم أو إدارة الاضطراب العقلي للشخص أو الشخص.</a:t>
            </a:r>
          </a:p>
          <a:p>
            <a:pPr algn="l" rtl="0">
              <a:buFontTx/>
              <a:buChar char="-"/>
            </a:pPr>
            <a:endParaRPr lang="en-US" sz="2400" dirty="0" smtClean="0"/>
          </a:p>
          <a:p>
            <a:pPr xmlns:a="http://schemas.openxmlformats.org/drawingml/2006/main" algn="l" rtl="0">
              <a:buFontTx/>
              <a:buChar char="-"/>
              <a:bidi/>
            </a:pPr>
            <a:r xmlns:a="http://schemas.openxmlformats.org/drawingml/2006/main">
              <a:rPr lang="ar" sz="2400" dirty="0" smtClean="0"/>
              <a:t>المشاكل النفسية والاجتماعية والبيئية التي قد تؤثر على تشخيص وعلاج وتوقع الاضطرابات العقلية.</a:t>
            </a:r>
          </a:p>
          <a:p>
            <a:pPr algn="l" rtl="0">
              <a:buNone/>
            </a:pPr>
            <a:endParaRPr lang="ar-SA"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944562"/>
          </a:xfrm>
        </p:spPr>
        <p:txBody>
          <a:bodyPr>
            <a:noAutofit/>
          </a:bodyPr>
          <a:lstStyle/>
          <a:p>
            <a:pPr xmlns:a="http://schemas.openxmlformats.org/drawingml/2006/main" lvl="0" algn="ctr">
              <a:bidi/>
            </a:pPr>
            <a:r xmlns:a="http://schemas.openxmlformats.org/drawingml/2006/main">
              <a:rPr lang="ar" sz="3200" dirty="0" smtClean="0"/>
              <a:t>القضايا الأخلاقية والقانونية في تمريض الصحة العقلية</a:t>
            </a:r>
            <a:br xmlns:a="http://schemas.openxmlformats.org/drawingml/2006/main">
              <a:rPr lang="en-US" sz="3200" dirty="0" smtClean="0"/>
            </a:br>
            <a:endParaRPr xmlns:a="http://schemas.openxmlformats.org/drawingml/2006/main" lang="ar-SA" sz="3200" dirty="0"/>
          </a:p>
        </p:txBody>
      </p:sp>
      <p:sp>
        <p:nvSpPr>
          <p:cNvPr id="4" name="Content Placeholder 3"/>
          <p:cNvSpPr>
            <a:spLocks noGrp="1"/>
          </p:cNvSpPr>
          <p:nvPr>
            <p:ph idx="1"/>
          </p:nvPr>
        </p:nvSpPr>
        <p:spPr>
          <a:xfrm>
            <a:off x="228600" y="1066800"/>
            <a:ext cx="8915400" cy="4940491"/>
          </a:xfrm>
        </p:spPr>
        <p:txBody>
          <a:bodyPr/>
          <a:lstStyle/>
          <a:p>
            <a:pPr lvl="0" algn="l" rtl="0">
              <a:buNone/>
            </a:pPr>
            <a:endParaRPr lang="en-US" dirty="0" smtClean="0"/>
          </a:p>
          <a:p>
            <a:pPr xmlns:a="http://schemas.openxmlformats.org/drawingml/2006/main" marL="624078" lvl="0" indent="-514350" algn="l" rtl="0">
              <a:buNone/>
              <a:bidi/>
            </a:pPr>
            <a:r xmlns:a="http://schemas.openxmlformats.org/drawingml/2006/main">
              <a:rPr lang="ar" b="1" dirty="0" smtClean="0"/>
              <a:t>1. السرية</a:t>
            </a:r>
          </a:p>
          <a:p>
            <a:pPr marL="624078" lvl="0" indent="-514350" algn="l" rtl="0">
              <a:buAutoNum type="arabicPeriod"/>
            </a:pPr>
            <a:endParaRPr lang="en-US" b="1" dirty="0" smtClean="0"/>
          </a:p>
          <a:p>
            <a:pPr xmlns:a="http://schemas.openxmlformats.org/drawingml/2006/main" lvl="0" algn="l" rtl="0">
              <a:buNone/>
              <a:bidi/>
            </a:pPr>
            <a:r xmlns:a="http://schemas.openxmlformats.org/drawingml/2006/main">
              <a:rPr lang="ar" b="1" dirty="0" smtClean="0"/>
              <a:t>2. المسؤولية</a:t>
            </a:r>
          </a:p>
          <a:p>
            <a:pPr lvl="0" algn="l" rtl="0">
              <a:buNone/>
            </a:pPr>
            <a:endParaRPr lang="en-US" b="1" dirty="0" smtClean="0"/>
          </a:p>
          <a:p>
            <a:pPr xmlns:a="http://schemas.openxmlformats.org/drawingml/2006/main" lvl="0" algn="l" rtl="0">
              <a:buNone/>
              <a:bidi/>
            </a:pPr>
            <a:r xmlns:a="http://schemas.openxmlformats.org/drawingml/2006/main">
              <a:rPr lang="ar" b="1" dirty="0" smtClean="0"/>
              <a:t>3. حقوق المريض النفسي</a:t>
            </a:r>
          </a:p>
          <a:p>
            <a:pPr lvl="0" algn="l" rtl="0">
              <a:buNone/>
            </a:pPr>
            <a:endParaRPr lang="en-US" b="1" dirty="0" smtClean="0"/>
          </a:p>
          <a:p>
            <a:pPr xmlns:a="http://schemas.openxmlformats.org/drawingml/2006/main" lvl="0" algn="l" rtl="0">
              <a:buNone/>
              <a:bidi/>
            </a:pPr>
            <a:r xmlns:a="http://schemas.openxmlformats.org/drawingml/2006/main">
              <a:rPr lang="ar" b="1" dirty="0" smtClean="0"/>
              <a:t>4. القبول والعلاج الطوعي وغير الطوعي.</a:t>
            </a:r>
          </a:p>
          <a:p>
            <a:pPr lvl="0" algn="l" rtl="0">
              <a:buNone/>
            </a:pPr>
            <a:endParaRPr lang="en-US" b="1" dirty="0" smtClean="0"/>
          </a:p>
          <a:p>
            <a:pPr algn="l" rtl="0">
              <a:buNone/>
            </a:pPr>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143000"/>
            <a:ext cx="8991600" cy="5486400"/>
          </a:xfrm>
        </p:spPr>
        <p:txBody>
          <a:bodyPr>
            <a:normAutofit/>
          </a:bodyPr>
          <a:lstStyle/>
          <a:p>
            <a:pPr xmlns:a="http://schemas.openxmlformats.org/drawingml/2006/main" marL="566928" lvl="0" indent="-457200" algn="ctr" rtl="0">
              <a:buAutoNum type="arabicPeriod"/>
              <a:bidi/>
            </a:pPr>
            <a:r xmlns:a="http://schemas.openxmlformats.org/drawingml/2006/main">
              <a:rPr lang="ar" sz="2400" b="1" dirty="0" smtClean="0"/>
              <a:t>السرية:</a:t>
            </a:r>
          </a:p>
          <a:p>
            <a:pPr marL="566928" lvl="0" indent="-457200" algn="ctr" rtl="0">
              <a:buAutoNum type="arabicPeriod"/>
            </a:pPr>
            <a:endParaRPr lang="en-US" sz="2400" b="1" dirty="0" smtClean="0"/>
          </a:p>
          <a:p>
            <a:pPr marL="566928" lvl="0" indent="-457200" algn="ctr" rtl="0">
              <a:buAutoNum type="arabicPeriod"/>
            </a:pPr>
            <a:endParaRPr lang="en-US" sz="2400" b="1" dirty="0" smtClean="0"/>
          </a:p>
          <a:p>
            <a:pPr xmlns:a="http://schemas.openxmlformats.org/drawingml/2006/main" lvl="0" algn="l" rtl="0">
              <a:buNone/>
              <a:bidi/>
            </a:pPr>
            <a:r xmlns:a="http://schemas.openxmlformats.org/drawingml/2006/main">
              <a:rPr lang="ar" sz="2400" dirty="0" smtClean="0"/>
              <a:t>* حماية وخصوصية المعلومات الصحية الشخصية.</a:t>
            </a:r>
          </a:p>
          <a:p>
            <a:pPr lvl="0" algn="l" rtl="0">
              <a:buNone/>
            </a:pPr>
            <a:endParaRPr lang="en-US" sz="2400" dirty="0" smtClean="0"/>
          </a:p>
          <a:p>
            <a:pPr lvl="0" algn="l" rtl="0">
              <a:buNone/>
            </a:pPr>
            <a:endParaRPr lang="en-US" sz="2400" dirty="0" smtClean="0"/>
          </a:p>
          <a:p>
            <a:pPr xmlns:a="http://schemas.openxmlformats.org/drawingml/2006/main" lvl="0" algn="l" rtl="0">
              <a:buNone/>
              <a:bidi/>
            </a:pPr>
            <a:r xmlns:a="http://schemas.openxmlformats.org/drawingml/2006/main">
              <a:rPr lang="ar" sz="2400" dirty="0" smtClean="0"/>
              <a:t>* يضمن القانون خصوصية وحماية المعلومات الصحية ويحدد العقوبات للمخالفين.</a:t>
            </a:r>
            <a:endParaRPr xmlns:a="http://schemas.openxmlformats.org/drawingml/2006/main" lang="ar-SA" sz="2400" dirty="0"/>
          </a:p>
        </p:txBody>
      </p:sp>
      <p:sp>
        <p:nvSpPr>
          <p:cNvPr id="3" name="Title 2"/>
          <p:cNvSpPr>
            <a:spLocks noGrp="1"/>
          </p:cNvSpPr>
          <p:nvPr>
            <p:ph type="title"/>
          </p:nvPr>
        </p:nvSpPr>
        <p:spPr>
          <a:xfrm>
            <a:off x="457200" y="274638"/>
            <a:ext cx="8229600" cy="563562"/>
          </a:xfrm>
        </p:spPr>
        <p:txBody>
          <a:bodyPr>
            <a:noAutofit/>
          </a:bodyPr>
          <a:lstStyle/>
          <a:p>
            <a:pPr xmlns:a="http://schemas.openxmlformats.org/drawingml/2006/main" algn="ctr">
              <a:bidi/>
            </a:pPr>
            <a:r xmlns:a="http://schemas.openxmlformats.org/drawingml/2006/main">
              <a:rPr lang="ar" sz="2800" dirty="0" smtClean="0"/>
              <a:t>القضايا الأخلاقية والقانونية في تمريض الصحة العقلية</a:t>
            </a:r>
            <a:endParaRPr xmlns:a="http://schemas.openxmlformats.org/drawingml/2006/main" lang="ar-SA"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481328"/>
            <a:ext cx="9144000" cy="4690872"/>
          </a:xfrm>
        </p:spPr>
        <p:txBody>
          <a:bodyPr/>
          <a:lstStyle/>
          <a:p>
            <a:pPr xmlns:a="http://schemas.openxmlformats.org/drawingml/2006/main" algn="ctr" rtl="0">
              <a:buNone/>
              <a:bidi/>
            </a:pPr>
            <a:r xmlns:a="http://schemas.openxmlformats.org/drawingml/2006/main">
              <a:rPr lang="ar" sz="2800" b="1" dirty="0" smtClean="0"/>
              <a:t>2. المسؤولية:</a:t>
            </a:r>
          </a:p>
          <a:p>
            <a:pPr xmlns:a="http://schemas.openxmlformats.org/drawingml/2006/main" algn="ctr" rtl="0">
              <a:buNone/>
              <a:bidi/>
            </a:pPr>
            <a:r xmlns:a="http://schemas.openxmlformats.org/drawingml/2006/main">
              <a:rPr lang="ar" sz="2800" b="1" dirty="0" smtClean="0"/>
              <a:t> </a:t>
            </a:r>
          </a:p>
          <a:p>
            <a:pPr xmlns:a="http://schemas.openxmlformats.org/drawingml/2006/main" algn="l" rtl="0">
              <a:buNone/>
              <a:bidi/>
            </a:pPr>
            <a:r xmlns:a="http://schemas.openxmlformats.org/drawingml/2006/main">
              <a:rPr lang="ar" sz="2800" dirty="0" smtClean="0"/>
              <a:t>*الممرضات مسؤولات عن تقديم الرعاية الآمنة والمختصة والقانونية والأخلاقية للعملاء والأسر.</a:t>
            </a:r>
          </a:p>
          <a:p>
            <a:pPr algn="l" rtl="0">
              <a:buNone/>
            </a:pPr>
            <a:endParaRPr lang="en-US" sz="2800" b="1" dirty="0" smtClean="0"/>
          </a:p>
          <a:p>
            <a:pPr xmlns:a="http://schemas.openxmlformats.org/drawingml/2006/main" algn="l" rtl="0">
              <a:buNone/>
              <a:bidi/>
            </a:pPr>
            <a:r xmlns:a="http://schemas.openxmlformats.org/drawingml/2006/main">
              <a:rPr lang="ar" sz="2800" b="1" dirty="0" smtClean="0"/>
              <a:t>*من المتوقع أن تلتزم الممرضات بمعايير الرعاية.</a:t>
            </a:r>
          </a:p>
          <a:p>
            <a:pPr algn="l" rtl="0">
              <a:buNone/>
            </a:pPr>
            <a:endParaRPr lang="en-US" sz="2400" dirty="0" smtClean="0"/>
          </a:p>
          <a:p>
            <a:pPr xmlns:a="http://schemas.openxmlformats.org/drawingml/2006/main" algn="l" rtl="0">
              <a:buNone/>
              <a:bidi/>
            </a:pPr>
            <a:r xmlns:a="http://schemas.openxmlformats.org/drawingml/2006/main">
              <a:rPr lang="ar" sz="2400" dirty="0" smtClean="0"/>
              <a:t>* </a:t>
            </a:r>
            <a:r xmlns:a="http://schemas.openxmlformats.org/drawingml/2006/main">
              <a:rPr lang="ar" sz="2800" b="1" dirty="0" smtClean="0"/>
              <a:t>الضرر: </a:t>
            </a:r>
            <a:r xmlns:a="http://schemas.openxmlformats.org/drawingml/2006/main">
              <a:rPr lang="ar" sz="2400" dirty="0" smtClean="0"/>
              <a:t>هو فعل خاطئ يؤدي إلى الإصابة أو الخسارة أو الضرر.</a:t>
            </a:r>
            <a:endParaRPr xmlns:a="http://schemas.openxmlformats.org/drawingml/2006/main" lang="ar-SA" sz="2400" b="1" dirty="0"/>
          </a:p>
        </p:txBody>
      </p:sp>
      <p:sp>
        <p:nvSpPr>
          <p:cNvPr id="3" name="Title 2"/>
          <p:cNvSpPr>
            <a:spLocks noGrp="1"/>
          </p:cNvSpPr>
          <p:nvPr>
            <p:ph type="title"/>
          </p:nvPr>
        </p:nvSpPr>
        <p:spPr/>
        <p:txBody>
          <a:bodyPr>
            <a:normAutofit/>
          </a:bodyPr>
          <a:lstStyle/>
          <a:p>
            <a:pPr xmlns:a="http://schemas.openxmlformats.org/drawingml/2006/main" algn="ctr">
              <a:bidi/>
            </a:pPr>
            <a:r xmlns:a="http://schemas.openxmlformats.org/drawingml/2006/main">
              <a:rPr lang="ar" sz="3200" dirty="0" smtClean="0"/>
              <a:t>القضايا الأخلاقية والقانونية في تمريض الصحة العقلية</a:t>
            </a:r>
            <a:endParaRPr xmlns:a="http://schemas.openxmlformats.org/drawingml/2006/main" lang="ar-SA"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4690872"/>
          </a:xfrm>
        </p:spPr>
        <p:txBody>
          <a:bodyPr>
            <a:normAutofit/>
          </a:bodyPr>
          <a:lstStyle/>
          <a:p>
            <a:pPr xmlns:a="http://schemas.openxmlformats.org/drawingml/2006/main" algn="l" rtl="0">
              <a:buFont typeface="Arial" pitchFamily="34" charset="0"/>
              <a:buChar char="•"/>
              <a:bidi/>
            </a:pPr>
            <a:r xmlns:a="http://schemas.openxmlformats.org/drawingml/2006/main">
              <a:rPr lang="ar" sz="2400" dirty="0" smtClean="0"/>
              <a:t>الصحة والصحة العقلية.</a:t>
            </a:r>
          </a:p>
          <a:p>
            <a:pPr xmlns:a="http://schemas.openxmlformats.org/drawingml/2006/main" algn="l" rtl="0">
              <a:buFont typeface="Arial" pitchFamily="34" charset="0"/>
              <a:buChar char="•"/>
              <a:bidi/>
            </a:pPr>
            <a:r xmlns:a="http://schemas.openxmlformats.org/drawingml/2006/main">
              <a:rPr lang="ar" sz="2400" dirty="0" smtClean="0"/>
              <a:t>العوامل المؤثرة على الصحة العقلية.</a:t>
            </a:r>
          </a:p>
          <a:p>
            <a:pPr xmlns:a="http://schemas.openxmlformats.org/drawingml/2006/main" algn="l" rtl="0">
              <a:buFont typeface="Arial" pitchFamily="34" charset="0"/>
              <a:buChar char="•"/>
              <a:bidi/>
            </a:pPr>
            <a:r xmlns:a="http://schemas.openxmlformats.org/drawingml/2006/main">
              <a:rPr lang="ar" sz="2400" dirty="0" smtClean="0"/>
              <a:t>الأمراض العقلية والعوامل المؤثرة في الأمراض العقلية.</a:t>
            </a:r>
          </a:p>
          <a:p>
            <a:pPr xmlns:a="http://schemas.openxmlformats.org/drawingml/2006/main" algn="l" rtl="0">
              <a:buFont typeface="Arial" pitchFamily="34" charset="0"/>
              <a:buChar char="•"/>
              <a:bidi/>
            </a:pPr>
            <a:r xmlns:a="http://schemas.openxmlformats.org/drawingml/2006/main">
              <a:rPr lang="ar" sz="2400" dirty="0" smtClean="0"/>
              <a:t>DSM-V وAPA.</a:t>
            </a:r>
          </a:p>
          <a:p>
            <a:pPr xmlns:a="http://schemas.openxmlformats.org/drawingml/2006/main" algn="l" rtl="0">
              <a:buFont typeface="Arial" pitchFamily="34" charset="0"/>
              <a:buChar char="•"/>
              <a:bidi/>
            </a:pPr>
            <a:r xmlns:a="http://schemas.openxmlformats.org/drawingml/2006/main">
              <a:rPr lang="ar" sz="2400" dirty="0" smtClean="0"/>
              <a:t>السرية.</a:t>
            </a:r>
          </a:p>
          <a:p>
            <a:pPr xmlns:a="http://schemas.openxmlformats.org/drawingml/2006/main" algn="l" rtl="0">
              <a:buFont typeface="Arial" pitchFamily="34" charset="0"/>
              <a:buChar char="•"/>
              <a:bidi/>
            </a:pPr>
            <a:r xmlns:a="http://schemas.openxmlformats.org/drawingml/2006/main">
              <a:rPr lang="ar" sz="2400" dirty="0" smtClean="0"/>
              <a:t>مسئولية قانونية</a:t>
            </a:r>
          </a:p>
          <a:p>
            <a:pPr xmlns:a="http://schemas.openxmlformats.org/drawingml/2006/main" algn="l" rtl="0">
              <a:buFont typeface="Arial" pitchFamily="34" charset="0"/>
              <a:buChar char="•"/>
              <a:bidi/>
            </a:pPr>
            <a:r xmlns:a="http://schemas.openxmlformats.org/drawingml/2006/main">
              <a:rPr lang="ar" sz="2400" dirty="0" smtClean="0"/>
              <a:t>حقوق المرضى النفسيين.</a:t>
            </a:r>
          </a:p>
          <a:p>
            <a:pPr xmlns:a="http://schemas.openxmlformats.org/drawingml/2006/main" algn="l" rtl="0">
              <a:buFont typeface="Arial" pitchFamily="34" charset="0"/>
              <a:buChar char="•"/>
              <a:bidi/>
            </a:pPr>
            <a:r xmlns:a="http://schemas.openxmlformats.org/drawingml/2006/main">
              <a:rPr lang="ar" sz="2400" dirty="0" smtClean="0"/>
              <a:t>القبول والعلاج الطوعي وغير الطوعي.</a:t>
            </a:r>
          </a:p>
          <a:p>
            <a:pPr algn="l" rtl="0">
              <a:buFont typeface="Arial" pitchFamily="34" charset="0"/>
              <a:buChar char="•"/>
            </a:pPr>
            <a:endParaRPr lang="en-US" dirty="0" smtClean="0"/>
          </a:p>
          <a:p>
            <a:pPr algn="l" rtl="0">
              <a:buFont typeface="Arial" pitchFamily="34" charset="0"/>
              <a:buChar char="•"/>
            </a:pPr>
            <a:endParaRPr lang="en-US" dirty="0" smtClean="0"/>
          </a:p>
          <a:p>
            <a:pPr algn="l" rtl="0">
              <a:buFont typeface="Arial" pitchFamily="34" charset="0"/>
              <a:buChar char="•"/>
            </a:pPr>
            <a:endParaRPr lang="en-US" dirty="0" smtClean="0"/>
          </a:p>
          <a:p>
            <a:pPr algn="l" rtl="0">
              <a:buNone/>
            </a:pPr>
            <a:endParaRPr lang="en-US" dirty="0" smtClean="0"/>
          </a:p>
          <a:p>
            <a:pPr algn="l" rtl="0"/>
            <a:endParaRPr lang="en-US" dirty="0" smtClean="0"/>
          </a:p>
          <a:p>
            <a:pPr algn="l" rtl="0"/>
            <a:endParaRPr lang="en-US" dirty="0" smtClean="0"/>
          </a:p>
          <a:p>
            <a:pPr algn="l" rtl="0"/>
            <a:endParaRPr lang="en-US" dirty="0" smtClean="0"/>
          </a:p>
          <a:p>
            <a:pPr algn="l" rtl="0"/>
            <a:endParaRPr lang="en-US" dirty="0" smtClean="0"/>
          </a:p>
          <a:p>
            <a:pPr algn="l" rtl="0"/>
            <a:endParaRPr lang="en-US" dirty="0" smtClean="0"/>
          </a:p>
          <a:p>
            <a:pPr algn="l" rtl="0">
              <a:buNone/>
            </a:pPr>
            <a:endParaRPr lang="en-US" dirty="0" smtClean="0"/>
          </a:p>
          <a:p>
            <a:pPr algn="l" rtl="0"/>
            <a:endParaRPr lang="en-US" dirty="0" smtClean="0"/>
          </a:p>
          <a:p>
            <a:pPr algn="l" rtl="0"/>
            <a:endParaRPr lang="ar-SA" dirty="0"/>
          </a:p>
        </p:txBody>
      </p:sp>
      <p:sp>
        <p:nvSpPr>
          <p:cNvPr id="2" name="Title 1"/>
          <p:cNvSpPr>
            <a:spLocks noGrp="1"/>
          </p:cNvSpPr>
          <p:nvPr>
            <p:ph type="title"/>
          </p:nvPr>
        </p:nvSpPr>
        <p:spPr/>
        <p:txBody>
          <a:bodyPr/>
          <a:lstStyle/>
          <a:p>
            <a:pPr xmlns:a="http://schemas.openxmlformats.org/drawingml/2006/main" algn="ctr" rtl="0">
              <a:bidi/>
            </a:pPr>
            <a:r xmlns:a="http://schemas.openxmlformats.org/drawingml/2006/main">
              <a:rPr lang="ar" dirty="0" smtClean="0"/>
              <a:t>مخطط تفصيلي</a:t>
            </a:r>
            <a:endParaRPr xmlns:a="http://schemas.openxmlformats.org/drawingml/2006/main" lang="ar-S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066800"/>
            <a:ext cx="8991600" cy="5791200"/>
          </a:xfrm>
        </p:spPr>
        <p:txBody>
          <a:bodyPr/>
          <a:lstStyle/>
          <a:p>
            <a:pPr xmlns:a="http://schemas.openxmlformats.org/drawingml/2006/main" algn="ctr" rtl="0">
              <a:buNone/>
              <a:bidi/>
            </a:pPr>
            <a:r xmlns:a="http://schemas.openxmlformats.org/drawingml/2006/main">
              <a:rPr lang="ar" sz="2800" b="1" dirty="0" smtClean="0"/>
              <a:t>2. المسؤولية:</a:t>
            </a:r>
          </a:p>
          <a:p>
            <a:pPr xmlns:a="http://schemas.openxmlformats.org/drawingml/2006/main" algn="ctr" rtl="0">
              <a:buNone/>
              <a:bidi/>
            </a:pPr>
            <a:r xmlns:a="http://schemas.openxmlformats.org/drawingml/2006/main">
              <a:rPr lang="ar" sz="2800" dirty="0" smtClean="0"/>
              <a:t>* </a:t>
            </a:r>
            <a:r xmlns:a="http://schemas.openxmlformats.org/drawingml/2006/main">
              <a:rPr lang="ar" sz="2400" dirty="0" smtClean="0"/>
              <a:t>قد تكون الأضرار إما:</a:t>
            </a:r>
          </a:p>
          <a:p>
            <a:pPr xmlns:a="http://schemas.openxmlformats.org/drawingml/2006/main" marL="624078" indent="-514350" algn="l" rtl="0">
              <a:buNone/>
              <a:bidi/>
            </a:pPr>
            <a:r xmlns:a="http://schemas.openxmlformats.org/drawingml/2006/main">
              <a:rPr lang="ar" sz="2400" b="1" dirty="0" smtClean="0"/>
              <a:t>أ) الأضرار غير العمدية:</a:t>
            </a:r>
          </a:p>
          <a:p>
            <a:pPr xmlns:a="http://schemas.openxmlformats.org/drawingml/2006/main" marL="624078" indent="-514350" algn="l" rtl="0">
              <a:buNone/>
              <a:bidi/>
            </a:pPr>
            <a:r xmlns:a="http://schemas.openxmlformats.org/drawingml/2006/main">
              <a:rPr lang="ar" sz="2400" dirty="0" smtClean="0"/>
              <a:t>1) .الإهمال.</a:t>
            </a:r>
          </a:p>
          <a:p>
            <a:pPr xmlns:a="http://schemas.openxmlformats.org/drawingml/2006/main" marL="624078" indent="-514350" algn="l" rtl="0">
              <a:buNone/>
              <a:bidi/>
            </a:pPr>
            <a:r xmlns:a="http://schemas.openxmlformats.org/drawingml/2006/main">
              <a:rPr lang="ar" sz="2400" dirty="0" smtClean="0"/>
              <a:t>2) .الإهمال الطبي.</a:t>
            </a:r>
          </a:p>
          <a:p>
            <a:pPr marL="624078" indent="-514350" algn="l" rtl="0">
              <a:buNone/>
            </a:pPr>
            <a:endParaRPr lang="en-US" sz="2400" dirty="0" smtClean="0"/>
          </a:p>
          <a:p>
            <a:pPr xmlns:a="http://schemas.openxmlformats.org/drawingml/2006/main" marL="624078" indent="-514350" algn="l" rtl="0">
              <a:buNone/>
              <a:bidi/>
            </a:pPr>
            <a:r xmlns:a="http://schemas.openxmlformats.org/drawingml/2006/main">
              <a:rPr lang="ar" sz="2400" b="1" dirty="0" smtClean="0"/>
              <a:t>ب) الأفعال الضارة العمدية:</a:t>
            </a:r>
          </a:p>
          <a:p>
            <a:pPr xmlns:a="http://schemas.openxmlformats.org/drawingml/2006/main" marL="624078" indent="-514350" algn="l" rtl="0">
              <a:buNone/>
              <a:bidi/>
            </a:pPr>
            <a:r xmlns:a="http://schemas.openxmlformats.org/drawingml/2006/main">
              <a:rPr lang="ar" sz="2400" b="1" dirty="0" smtClean="0"/>
              <a:t> </a:t>
            </a:r>
            <a:r xmlns:a="http://schemas.openxmlformats.org/drawingml/2006/main">
              <a:rPr lang="ar" sz="2400" dirty="0" smtClean="0"/>
              <a:t>1)الاعتداء</a:t>
            </a:r>
          </a:p>
          <a:p>
            <a:pPr xmlns:a="http://schemas.openxmlformats.org/drawingml/2006/main" marL="624078" indent="-514350" algn="l" rtl="0">
              <a:buNone/>
              <a:bidi/>
            </a:pPr>
            <a:r xmlns:a="http://schemas.openxmlformats.org/drawingml/2006/main">
              <a:rPr lang="ar" sz="2400" dirty="0" smtClean="0"/>
              <a:t>2) البطارية</a:t>
            </a:r>
          </a:p>
          <a:p>
            <a:pPr xmlns:a="http://schemas.openxmlformats.org/drawingml/2006/main" marL="624078" indent="-514350" algn="l" rtl="0">
              <a:buNone/>
              <a:bidi/>
            </a:pPr>
            <a:r xmlns:a="http://schemas.openxmlformats.org/drawingml/2006/main">
              <a:rPr lang="ar" sz="2400" dirty="0" smtClean="0"/>
              <a:t>3) الحبس الكاذب</a:t>
            </a:r>
          </a:p>
          <a:p>
            <a:pPr algn="l" rtl="0">
              <a:buNone/>
            </a:pPr>
            <a:endParaRPr lang="ar-SA" sz="2800" dirty="0" smtClean="0"/>
          </a:p>
          <a:p>
            <a:pPr algn="l" rtl="0">
              <a:buNone/>
            </a:pPr>
            <a:endParaRPr lang="ar-SA" dirty="0"/>
          </a:p>
        </p:txBody>
      </p:sp>
      <p:sp>
        <p:nvSpPr>
          <p:cNvPr id="3" name="Title 2"/>
          <p:cNvSpPr>
            <a:spLocks noGrp="1"/>
          </p:cNvSpPr>
          <p:nvPr>
            <p:ph type="title"/>
          </p:nvPr>
        </p:nvSpPr>
        <p:spPr>
          <a:xfrm>
            <a:off x="457200" y="274638"/>
            <a:ext cx="8229600" cy="792162"/>
          </a:xfrm>
        </p:spPr>
        <p:txBody>
          <a:bodyPr>
            <a:noAutofit/>
          </a:bodyPr>
          <a:lstStyle/>
          <a:p>
            <a:pPr xmlns:a="http://schemas.openxmlformats.org/drawingml/2006/main" algn="ctr" rtl="0">
              <a:bidi/>
            </a:pPr>
            <a:r xmlns:a="http://schemas.openxmlformats.org/drawingml/2006/main">
              <a:rPr lang="ar" sz="3600" dirty="0" smtClean="0"/>
              <a:t>القضايا الأخلاقية والقانونية في تمريض الصحة العقلية</a:t>
            </a:r>
            <a:endParaRPr xmlns:a="http://schemas.openxmlformats.org/drawingml/2006/main" lang="ar-SA" sz="3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066800"/>
            <a:ext cx="9144000" cy="5791200"/>
          </a:xfrm>
        </p:spPr>
        <p:txBody>
          <a:bodyPr>
            <a:normAutofit/>
          </a:bodyPr>
          <a:lstStyle/>
          <a:p>
            <a:pPr xmlns:a="http://schemas.openxmlformats.org/drawingml/2006/main" algn="ctr" rtl="0">
              <a:buNone/>
              <a:bidi/>
            </a:pPr>
            <a:r xmlns:a="http://schemas.openxmlformats.org/drawingml/2006/main">
              <a:rPr lang="ar" sz="2400" b="1" dirty="0" smtClean="0"/>
              <a:t>2) المسئولية</a:t>
            </a:r>
          </a:p>
          <a:p>
            <a:pPr xmlns:a="http://schemas.openxmlformats.org/drawingml/2006/main" algn="ctr" rtl="0">
              <a:buNone/>
              <a:bidi/>
            </a:pPr>
            <a:r xmlns:a="http://schemas.openxmlformats.org/drawingml/2006/main">
              <a:rPr lang="ar" sz="2400" b="1" dirty="0" smtClean="0"/>
              <a:t>أ) الأضرار غير العمدية:</a:t>
            </a:r>
          </a:p>
          <a:p>
            <a:pPr xmlns:a="http://schemas.openxmlformats.org/drawingml/2006/main" algn="l" rtl="0">
              <a:buNone/>
              <a:bidi/>
            </a:pPr>
            <a:r xmlns:a="http://schemas.openxmlformats.org/drawingml/2006/main">
              <a:rPr lang="ar" sz="2400" b="1" dirty="0" smtClean="0"/>
              <a:t>1 </a:t>
            </a:r>
            <a:r xmlns:a="http://schemas.openxmlformats.org/drawingml/2006/main">
              <a:rPr lang="ar" sz="2000" b="1" dirty="0" smtClean="0"/>
              <a:t>) الإهمال: </a:t>
            </a:r>
            <a:r xmlns:a="http://schemas.openxmlformats.org/drawingml/2006/main">
              <a:rPr lang="ar" sz="2000" dirty="0" smtClean="0"/>
              <a:t>التسبب في الضرر عن طريق الفشل في القيام بما يفعله الشخص المعقول والحكيم في ظروف مماثلة.</a:t>
            </a:r>
          </a:p>
          <a:p>
            <a:pPr xmlns:a="http://schemas.openxmlformats.org/drawingml/2006/main" algn="l" rtl="0">
              <a:buNone/>
              <a:bidi/>
            </a:pPr>
            <a:r xmlns:a="http://schemas.openxmlformats.org/drawingml/2006/main">
              <a:rPr lang="ar" sz="2000" dirty="0" smtClean="0"/>
              <a:t>2) </a:t>
            </a:r>
            <a:r xmlns:a="http://schemas.openxmlformats.org/drawingml/2006/main">
              <a:rPr lang="ar" sz="2000" b="1" dirty="0" smtClean="0"/>
              <a:t>الإهمال الطبي: </a:t>
            </a:r>
            <a:r xmlns:a="http://schemas.openxmlformats.org/drawingml/2006/main">
              <a:rPr lang="ar" sz="2000" dirty="0" smtClean="0"/>
              <a:t>وهو نوع من الإهمال الذي يشير على وجه التحديد إلى المهنيين مثل الممرضات والأطباء.</a:t>
            </a:r>
          </a:p>
          <a:p>
            <a:pPr algn="l" rtl="0">
              <a:buNone/>
            </a:pPr>
            <a:endParaRPr lang="en-US" sz="2400" dirty="0" smtClean="0"/>
          </a:p>
          <a:p>
            <a:pPr xmlns:a="http://schemas.openxmlformats.org/drawingml/2006/main" algn="ctr" rtl="0">
              <a:buNone/>
              <a:bidi/>
            </a:pPr>
            <a:r xmlns:a="http://schemas.openxmlformats.org/drawingml/2006/main">
              <a:rPr lang="ar" sz="2000" b="1" dirty="0" smtClean="0"/>
              <a:t>* في حالات سوء الممارسة، يتعين على العملاء إثبات 4 عناصر:</a:t>
            </a:r>
          </a:p>
          <a:p>
            <a:pPr xmlns:a="http://schemas.openxmlformats.org/drawingml/2006/main" marL="566928" indent="-457200" algn="l" rtl="0">
              <a:buAutoNum type="alphaUcParenR"/>
              <a:bidi/>
            </a:pPr>
            <a:r xmlns:a="http://schemas.openxmlformats.org/drawingml/2006/main">
              <a:rPr lang="ar" sz="2000" b="1" dirty="0" smtClean="0"/>
              <a:t>الواجب: </a:t>
            </a:r>
            <a:r xmlns:a="http://schemas.openxmlformats.org/drawingml/2006/main">
              <a:rPr lang="ar" sz="2000" dirty="0" smtClean="0"/>
              <a:t>كان لدى الممرضة واجب تجاه العميل.</a:t>
            </a:r>
          </a:p>
          <a:p>
            <a:pPr xmlns:a="http://schemas.openxmlformats.org/drawingml/2006/main" marL="566928" indent="-457200" algn="l" rtl="0">
              <a:buAutoNum type="alphaUcParenR"/>
              <a:bidi/>
            </a:pPr>
            <a:r xmlns:a="http://schemas.openxmlformats.org/drawingml/2006/main">
              <a:rPr lang="ar" sz="2000" b="1" dirty="0" smtClean="0"/>
              <a:t>الإخلال بالواجب: </a:t>
            </a:r>
            <a:r xmlns:a="http://schemas.openxmlformats.org/drawingml/2006/main">
              <a:rPr lang="ar" sz="2000" dirty="0" smtClean="0"/>
              <a:t>فشلت الممرضة في الالتزام بمعايير الرعاية.</a:t>
            </a:r>
          </a:p>
          <a:p>
            <a:pPr xmlns:a="http://schemas.openxmlformats.org/drawingml/2006/main" marL="566928" indent="-457200" algn="l" rtl="0">
              <a:buAutoNum type="alphaUcParenR"/>
              <a:bidi/>
            </a:pPr>
            <a:r xmlns:a="http://schemas.openxmlformats.org/drawingml/2006/main">
              <a:rPr lang="ar" sz="2000" b="1" dirty="0" smtClean="0"/>
              <a:t>الإصابة أو الضرر: </a:t>
            </a:r>
            <a:r xmlns:a="http://schemas.openxmlformats.org/drawingml/2006/main">
              <a:rPr lang="ar" sz="2000" dirty="0" smtClean="0"/>
              <a:t>تعرض العميل للخسارة أو الضرر أو الإصابة.</a:t>
            </a:r>
          </a:p>
          <a:p>
            <a:pPr xmlns:a="http://schemas.openxmlformats.org/drawingml/2006/main" marL="566928" indent="-457200" algn="l" rtl="0">
              <a:buAutoNum type="alphaUcParenR"/>
              <a:bidi/>
            </a:pPr>
            <a:r xmlns:a="http://schemas.openxmlformats.org/drawingml/2006/main">
              <a:rPr lang="ar" sz="2000" b="1" dirty="0" smtClean="0"/>
              <a:t>السببية: </a:t>
            </a:r>
            <a:r xmlns:a="http://schemas.openxmlformats.org/drawingml/2006/main">
              <a:rPr lang="ar" sz="2000" dirty="0" smtClean="0"/>
              <a:t>كان الإخلال بالواجب هو السبب المباشر للخسارة،</a:t>
            </a:r>
          </a:p>
          <a:p>
            <a:pPr xmlns:a="http://schemas.openxmlformats.org/drawingml/2006/main" marL="566928" indent="-457200" algn="l" rtl="0">
              <a:buNone/>
              <a:bidi/>
            </a:pPr>
            <a:r xmlns:a="http://schemas.openxmlformats.org/drawingml/2006/main">
              <a:rPr lang="ar" sz="2000" dirty="0" smtClean="0"/>
              <a:t>الضرر أو الإصابة.</a:t>
            </a:r>
            <a:endParaRPr xmlns:a="http://schemas.openxmlformats.org/drawingml/2006/main" lang="ar-SA" sz="2000" dirty="0"/>
          </a:p>
        </p:txBody>
      </p:sp>
      <p:sp>
        <p:nvSpPr>
          <p:cNvPr id="3" name="Title 2"/>
          <p:cNvSpPr>
            <a:spLocks noGrp="1"/>
          </p:cNvSpPr>
          <p:nvPr>
            <p:ph type="title"/>
          </p:nvPr>
        </p:nvSpPr>
        <p:spPr>
          <a:xfrm>
            <a:off x="457200" y="274638"/>
            <a:ext cx="8229600" cy="792162"/>
          </a:xfrm>
        </p:spPr>
        <p:txBody>
          <a:bodyPr>
            <a:noAutofit/>
          </a:bodyPr>
          <a:lstStyle/>
          <a:p>
            <a:pPr xmlns:a="http://schemas.openxmlformats.org/drawingml/2006/main" algn="ctr" rtl="0">
              <a:bidi/>
            </a:pPr>
            <a:r xmlns:a="http://schemas.openxmlformats.org/drawingml/2006/main">
              <a:rPr lang="ar" sz="3200" dirty="0" smtClean="0"/>
              <a:t>القضايا الأخلاقية والقانونية في تمريض الصحة العقلية</a:t>
            </a:r>
            <a:endParaRPr xmlns:a="http://schemas.openxmlformats.org/drawingml/2006/main" lang="ar-SA" sz="3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066800"/>
            <a:ext cx="8991600" cy="5791200"/>
          </a:xfrm>
        </p:spPr>
        <p:txBody>
          <a:bodyPr/>
          <a:lstStyle/>
          <a:p>
            <a:pPr xmlns:a="http://schemas.openxmlformats.org/drawingml/2006/main" algn="ctr" rtl="0">
              <a:buNone/>
              <a:bidi/>
            </a:pPr>
            <a:r xmlns:a="http://schemas.openxmlformats.org/drawingml/2006/main">
              <a:rPr lang="ar" sz="2800" b="1" dirty="0" smtClean="0"/>
              <a:t>2) المسئولية</a:t>
            </a:r>
          </a:p>
          <a:p>
            <a:pPr xmlns:a="http://schemas.openxmlformats.org/drawingml/2006/main" algn="ctr" rtl="0">
              <a:buNone/>
              <a:bidi/>
            </a:pPr>
            <a:r xmlns:a="http://schemas.openxmlformats.org/drawingml/2006/main">
              <a:rPr lang="ar" sz="2800" b="1" dirty="0" smtClean="0"/>
              <a:t>أ) الأفعال الضارة العمدية:</a:t>
            </a:r>
          </a:p>
          <a:p>
            <a:pPr xmlns:a="http://schemas.openxmlformats.org/drawingml/2006/main" algn="l" rtl="0">
              <a:buNone/>
              <a:bidi/>
            </a:pPr>
            <a:r xmlns:a="http://schemas.openxmlformats.org/drawingml/2006/main">
              <a:rPr lang="ar" sz="2400" b="1" dirty="0" smtClean="0"/>
              <a:t>1. الاعتداء: </a:t>
            </a:r>
            <a:r xmlns:a="http://schemas.openxmlformats.org/drawingml/2006/main">
              <a:rPr lang="ar" sz="2400" dirty="0" smtClean="0"/>
              <a:t>أي فعل يجعل الشخص يخاف من أن يتم لمسه بطريقة مسيئة أو مهينة أو مؤذية جسديًا دون موافقة أو سلطة.</a:t>
            </a:r>
          </a:p>
          <a:p>
            <a:pPr xmlns:a="http://schemas.openxmlformats.org/drawingml/2006/main" algn="l" rtl="0">
              <a:buNone/>
              <a:bidi/>
            </a:pPr>
            <a:r xmlns:a="http://schemas.openxmlformats.org/drawingml/2006/main">
              <a:rPr lang="ar" sz="2400" dirty="0" smtClean="0"/>
              <a:t> </a:t>
            </a:r>
          </a:p>
          <a:p>
            <a:pPr xmlns:a="http://schemas.openxmlformats.org/drawingml/2006/main" algn="l" rtl="0">
              <a:buNone/>
              <a:bidi/>
            </a:pPr>
            <a:r xmlns:a="http://schemas.openxmlformats.org/drawingml/2006/main">
              <a:rPr lang="ar" sz="2400" b="1" dirty="0" smtClean="0"/>
              <a:t>2. الاعتداء: </a:t>
            </a:r>
            <a:r xmlns:a="http://schemas.openxmlformats.org/drawingml/2006/main">
              <a:rPr lang="ar" sz="2400" dirty="0" smtClean="0"/>
              <a:t>الاتصال الضار أو غير المبرر مع العميل؛ قد يحدث ضرر أو إصابة فعلية أو لا يحدث.</a:t>
            </a:r>
          </a:p>
          <a:p>
            <a:pPr xmlns:a="http://schemas.openxmlformats.org/drawingml/2006/main" algn="l" rtl="0">
              <a:buNone/>
              <a:bidi/>
            </a:pPr>
            <a:r xmlns:a="http://schemas.openxmlformats.org/drawingml/2006/main">
              <a:rPr lang="ar" sz="2400" dirty="0" smtClean="0"/>
              <a:t> </a:t>
            </a:r>
          </a:p>
          <a:p>
            <a:pPr xmlns:a="http://schemas.openxmlformats.org/drawingml/2006/main" algn="l" rtl="0">
              <a:buNone/>
              <a:bidi/>
            </a:pPr>
            <a:r xmlns:a="http://schemas.openxmlformats.org/drawingml/2006/main">
              <a:rPr lang="ar" sz="2400" b="1" dirty="0" smtClean="0"/>
              <a:t>3. الحبس غير المبرر: </a:t>
            </a:r>
            <a:r xmlns:a="http://schemas.openxmlformats.org/drawingml/2006/main">
              <a:rPr lang="ar" sz="2400" dirty="0" smtClean="0"/>
              <a:t>يعرف بأنه الحبس غير المبرر.</a:t>
            </a:r>
          </a:p>
          <a:p>
            <a:pPr xmlns:a="http://schemas.openxmlformats.org/drawingml/2006/main" algn="l" rtl="0">
              <a:buNone/>
              <a:bidi/>
            </a:pPr>
            <a:r xmlns:a="http://schemas.openxmlformats.org/drawingml/2006/main">
              <a:rPr lang="ar" sz="2400" dirty="0" smtClean="0"/>
              <a:t>احتجاز العميل، مثل الاستخدام غير المناسب للتقييد أو العزل.</a:t>
            </a:r>
          </a:p>
        </p:txBody>
      </p:sp>
      <p:sp>
        <p:nvSpPr>
          <p:cNvPr id="3" name="Title 2"/>
          <p:cNvSpPr>
            <a:spLocks noGrp="1"/>
          </p:cNvSpPr>
          <p:nvPr>
            <p:ph type="title"/>
          </p:nvPr>
        </p:nvSpPr>
        <p:spPr>
          <a:xfrm>
            <a:off x="457200" y="274638"/>
            <a:ext cx="8229600" cy="792162"/>
          </a:xfrm>
        </p:spPr>
        <p:txBody>
          <a:bodyPr>
            <a:noAutofit/>
          </a:bodyPr>
          <a:lstStyle/>
          <a:p>
            <a:pPr xmlns:a="http://schemas.openxmlformats.org/drawingml/2006/main" algn="ctr" rtl="0">
              <a:bidi/>
            </a:pPr>
            <a:r xmlns:a="http://schemas.openxmlformats.org/drawingml/2006/main">
              <a:rPr lang="ar" sz="3600" dirty="0" smtClean="0"/>
              <a:t>القضايا الأخلاقية والقانونية في تمريض الصحة العقلية</a:t>
            </a:r>
            <a:endParaRPr xmlns:a="http://schemas.openxmlformats.org/drawingml/2006/main" lang="ar-SA" sz="3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066800"/>
            <a:ext cx="9144000" cy="5791200"/>
          </a:xfrm>
        </p:spPr>
        <p:txBody>
          <a:bodyPr>
            <a:normAutofit/>
          </a:bodyPr>
          <a:lstStyle/>
          <a:p>
            <a:pPr xmlns:a="http://schemas.openxmlformats.org/drawingml/2006/main" algn="ctr" rtl="0">
              <a:buNone/>
              <a:bidi/>
            </a:pPr>
            <a:r xmlns:a="http://schemas.openxmlformats.org/drawingml/2006/main">
              <a:rPr lang="ar" b="1" dirty="0" smtClean="0"/>
              <a:t>2) المسئولية</a:t>
            </a:r>
          </a:p>
          <a:p>
            <a:pPr xmlns:a="http://schemas.openxmlformats.org/drawingml/2006/main" algn="ctr" rtl="0">
              <a:buNone/>
              <a:bidi/>
            </a:pPr>
            <a:r xmlns:a="http://schemas.openxmlformats.org/drawingml/2006/main">
              <a:rPr lang="ar" b="1" dirty="0" smtClean="0"/>
              <a:t>* خطوات لتقليل مخاطر المسئولية</a:t>
            </a:r>
          </a:p>
          <a:p>
            <a:pPr xmlns:a="http://schemas.openxmlformats.org/drawingml/2006/main" algn="l" rtl="0">
              <a:buFont typeface="Arial" pitchFamily="34" charset="0"/>
              <a:buChar char="•"/>
              <a:bidi/>
            </a:pPr>
            <a:r xmlns:a="http://schemas.openxmlformats.org/drawingml/2006/main">
              <a:rPr lang="ar" sz="2400" dirty="0" smtClean="0"/>
              <a:t>الممارسة في نطاق قوانين الدولة.</a:t>
            </a:r>
          </a:p>
          <a:p>
            <a:pPr xmlns:a="http://schemas.openxmlformats.org/drawingml/2006/main" algn="l" rtl="0">
              <a:buFont typeface="Arial" pitchFamily="34" charset="0"/>
              <a:buChar char="•"/>
              <a:bidi/>
            </a:pPr>
            <a:r xmlns:a="http://schemas.openxmlformats.org/drawingml/2006/main">
              <a:rPr lang="ar" sz="2400" dirty="0" smtClean="0"/>
              <a:t>التعاون مع الزملاء لتحديد أفضل مسار للعمل.</a:t>
            </a:r>
          </a:p>
          <a:p>
            <a:pPr xmlns:a="http://schemas.openxmlformats.org/drawingml/2006/main" algn="l" rtl="0">
              <a:buFont typeface="Arial" pitchFamily="34" charset="0"/>
              <a:buChar char="•"/>
              <a:bidi/>
            </a:pPr>
            <a:r xmlns:a="http://schemas.openxmlformats.org/drawingml/2006/main">
              <a:rPr lang="ar" sz="2400" dirty="0" smtClean="0"/>
              <a:t>استخدم معايير الممارسة المعمول بها لتوجيه القرارات والإجراءات.</a:t>
            </a:r>
          </a:p>
          <a:p>
            <a:pPr xmlns:a="http://schemas.openxmlformats.org/drawingml/2006/main" algn="l" rtl="0">
              <a:buFont typeface="Arial" pitchFamily="34" charset="0"/>
              <a:buChar char="•"/>
              <a:bidi/>
            </a:pPr>
            <a:r xmlns:a="http://schemas.openxmlformats.org/drawingml/2006/main">
              <a:rPr lang="ar" sz="2400" dirty="0" smtClean="0"/>
              <a:t>ضع دائمًا حقوق العميل ورفاهيته في المقام الأول.</a:t>
            </a:r>
          </a:p>
          <a:p>
            <a:pPr xmlns:a="http://schemas.openxmlformats.org/drawingml/2006/main" algn="l" rtl="0">
              <a:buFont typeface="Arial" pitchFamily="34" charset="0"/>
              <a:buChar char="•"/>
              <a:bidi/>
            </a:pPr>
            <a:r xmlns:a="http://schemas.openxmlformats.org/drawingml/2006/main">
              <a:rPr lang="ar" sz="2400" dirty="0" smtClean="0"/>
              <a:t>تطوير علاقات شخصية فعالة مع العملاء والأسر.</a:t>
            </a:r>
          </a:p>
          <a:p>
            <a:pPr xmlns:a="http://schemas.openxmlformats.org/drawingml/2006/main" algn="l" rtl="0">
              <a:buFont typeface="Arial" pitchFamily="34" charset="0"/>
              <a:buChar char="•"/>
              <a:bidi/>
            </a:pPr>
            <a:r xmlns:a="http://schemas.openxmlformats.org/drawingml/2006/main">
              <a:rPr lang="ar" sz="2400" dirty="0" smtClean="0"/>
              <a:t>توثيق جميع بيانات التقييم والعلاجات والتدخلات وتقييمات الرعاية بدقة وشاملة.</a:t>
            </a:r>
            <a:endParaRPr xmlns:a="http://schemas.openxmlformats.org/drawingml/2006/main" lang="ar-SA" sz="2400" dirty="0"/>
          </a:p>
        </p:txBody>
      </p:sp>
      <p:sp>
        <p:nvSpPr>
          <p:cNvPr id="3" name="Title 2"/>
          <p:cNvSpPr>
            <a:spLocks noGrp="1"/>
          </p:cNvSpPr>
          <p:nvPr>
            <p:ph type="title"/>
          </p:nvPr>
        </p:nvSpPr>
        <p:spPr>
          <a:xfrm>
            <a:off x="457200" y="274638"/>
            <a:ext cx="8229600" cy="792162"/>
          </a:xfrm>
        </p:spPr>
        <p:txBody>
          <a:bodyPr>
            <a:noAutofit/>
          </a:bodyPr>
          <a:lstStyle/>
          <a:p>
            <a:pPr xmlns:a="http://schemas.openxmlformats.org/drawingml/2006/main" algn="ctr" rtl="0">
              <a:bidi/>
            </a:pPr>
            <a:r xmlns:a="http://schemas.openxmlformats.org/drawingml/2006/main">
              <a:rPr lang="ar" sz="3600" dirty="0" smtClean="0"/>
              <a:t>القضايا الأخلاقية والقانونية في تمريض الصحة العقلية</a:t>
            </a:r>
            <a:endParaRPr xmlns:a="http://schemas.openxmlformats.org/drawingml/2006/main" lang="ar-SA" sz="3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066800"/>
            <a:ext cx="9144000" cy="5791200"/>
          </a:xfrm>
        </p:spPr>
        <p:txBody>
          <a:bodyPr>
            <a:noAutofit/>
          </a:bodyPr>
          <a:lstStyle/>
          <a:p>
            <a:pPr xmlns:a="http://schemas.openxmlformats.org/drawingml/2006/main" algn="ctr" rtl="0">
              <a:buNone/>
              <a:bidi/>
            </a:pPr>
            <a:r xmlns:a="http://schemas.openxmlformats.org/drawingml/2006/main">
              <a:rPr lang="ar" sz="2400" dirty="0" smtClean="0"/>
              <a:t>3) حقوق المرضى النفسيين</a:t>
            </a:r>
          </a:p>
          <a:p>
            <a:pPr xmlns:a="http://schemas.openxmlformats.org/drawingml/2006/main" algn="l" rtl="0">
              <a:buNone/>
              <a:bidi/>
            </a:pPr>
            <a:r xmlns:a="http://schemas.openxmlformats.org/drawingml/2006/main">
              <a:rPr lang="ar" sz="2000" dirty="0" smtClean="0"/>
              <a:t>1. أن تكون على علم بالفوائد ومؤهلات جميع مقدمي الخدمات وخيارات العلاج المتاحة والإجراءات.</a:t>
            </a:r>
          </a:p>
          <a:p>
            <a:pPr xmlns:a="http://schemas.openxmlformats.org/drawingml/2006/main" algn="l" rtl="0">
              <a:buNone/>
              <a:bidi/>
            </a:pPr>
            <a:r xmlns:a="http://schemas.openxmlformats.org/drawingml/2006/main">
              <a:rPr lang="ar" sz="2000" dirty="0" smtClean="0"/>
              <a:t>2. بيئة أقل تقييدًا لتلبية الاحتياجات.</a:t>
            </a:r>
          </a:p>
          <a:p>
            <a:pPr xmlns:a="http://schemas.openxmlformats.org/drawingml/2006/main" algn="l" rtl="0">
              <a:buNone/>
              <a:bidi/>
            </a:pPr>
            <a:r xmlns:a="http://schemas.openxmlformats.org/drawingml/2006/main">
              <a:rPr lang="ar" sz="2000" dirty="0" smtClean="0"/>
              <a:t>3• السرية.</a:t>
            </a:r>
          </a:p>
          <a:p>
            <a:pPr xmlns:a="http://schemas.openxmlformats.org/drawingml/2006/main" algn="l" rtl="0">
              <a:buNone/>
              <a:bidi/>
            </a:pPr>
            <a:r xmlns:a="http://schemas.openxmlformats.org/drawingml/2006/main">
              <a:rPr lang="ar" sz="2000" dirty="0" smtClean="0"/>
              <a:t>4• اختيار مقدمي الخدمات.</a:t>
            </a:r>
          </a:p>
          <a:p>
            <a:pPr xmlns:a="http://schemas.openxmlformats.org/drawingml/2006/main" algn="l" rtl="0">
              <a:buNone/>
              <a:bidi/>
            </a:pPr>
            <a:r xmlns:a="http://schemas.openxmlformats.org/drawingml/2006/main">
              <a:rPr lang="ar" sz="2000" dirty="0" smtClean="0"/>
              <a:t>4• يتم تحديد العلاج من قبل المتخصصين، وليس من قبل أطراف ثالثة.</a:t>
            </a:r>
          </a:p>
          <a:p>
            <a:pPr xmlns:a="http://schemas.openxmlformats.org/drawingml/2006/main" algn="l" rtl="0">
              <a:buNone/>
              <a:bidi/>
            </a:pPr>
            <a:r xmlns:a="http://schemas.openxmlformats.org/drawingml/2006/main">
              <a:rPr lang="ar" sz="2000" dirty="0" smtClean="0"/>
              <a:t>5• التكافؤ.</a:t>
            </a:r>
          </a:p>
          <a:p>
            <a:pPr xmlns:a="http://schemas.openxmlformats.org/drawingml/2006/main" algn="l" rtl="0">
              <a:buNone/>
              <a:bidi/>
            </a:pPr>
            <a:r xmlns:a="http://schemas.openxmlformats.org/drawingml/2006/main">
              <a:rPr lang="ar" sz="2000" dirty="0" smtClean="0"/>
              <a:t>6• عدم التمييز.</a:t>
            </a:r>
          </a:p>
          <a:p>
            <a:pPr xmlns:a="http://schemas.openxmlformats.org/drawingml/2006/main" algn="l" rtl="0">
              <a:buNone/>
              <a:bidi/>
            </a:pPr>
            <a:r xmlns:a="http://schemas.openxmlformats.org/drawingml/2006/main">
              <a:rPr lang="ar" sz="2000" dirty="0" smtClean="0"/>
              <a:t>6• جميع المزايا التي تندرج ضمن نطاق خطة المزايا.</a:t>
            </a:r>
          </a:p>
          <a:p>
            <a:pPr xmlns:a="http://schemas.openxmlformats.org/drawingml/2006/main" algn="l" rtl="0">
              <a:buNone/>
              <a:bidi/>
            </a:pPr>
            <a:r xmlns:a="http://schemas.openxmlformats.org/drawingml/2006/main">
              <a:rPr lang="ar" sz="2000" dirty="0" smtClean="0"/>
              <a:t>7• العلاج الذي يوفر أكبر قدر من الحماية والفائدة.</a:t>
            </a:r>
          </a:p>
          <a:p>
            <a:pPr xmlns:a="http://schemas.openxmlformats.org/drawingml/2006/main" algn="l" rtl="0">
              <a:buNone/>
              <a:bidi/>
            </a:pPr>
            <a:r xmlns:a="http://schemas.openxmlformats.org/drawingml/2006/main">
              <a:rPr lang="ar" sz="2000" dirty="0" smtClean="0"/>
              <a:t>8• عمليات مراجعة المعاملة العادلة والصالحة.</a:t>
            </a:r>
          </a:p>
          <a:p>
            <a:pPr xmlns:a="http://schemas.openxmlformats.org/drawingml/2006/main" algn="l" rtl="0">
              <a:buNone/>
              <a:bidi/>
            </a:pPr>
            <a:r xmlns:a="http://schemas.openxmlformats.org/drawingml/2006/main">
              <a:rPr lang="ar" sz="2000" dirty="0" smtClean="0"/>
              <a:t>9• معالجة المهنيين والدافعين وتحميلهم المسؤولية عن أي إصابة ناجمة عن عدم الكفاءة أو الإهمال أو العلاج غير المبرر سريريًا</a:t>
            </a:r>
          </a:p>
          <a:p>
            <a:pPr xmlns:a="http://schemas.openxmlformats.org/drawingml/2006/main" algn="l" rtl="0">
              <a:buNone/>
              <a:bidi/>
            </a:pPr>
            <a:r xmlns:a="http://schemas.openxmlformats.org/drawingml/2006/main">
              <a:rPr lang="ar" sz="2000" dirty="0" smtClean="0"/>
              <a:t>قرار </a:t>
            </a:r>
            <a:r xmlns:a="http://schemas.openxmlformats.org/drawingml/2006/main">
              <a:rPr lang="ar" sz="2400" dirty="0" smtClean="0"/>
              <a:t>.</a:t>
            </a:r>
            <a:endParaRPr xmlns:a="http://schemas.openxmlformats.org/drawingml/2006/main" lang="ar-SA" sz="2400" dirty="0"/>
          </a:p>
        </p:txBody>
      </p:sp>
      <p:sp>
        <p:nvSpPr>
          <p:cNvPr id="3" name="Title 2"/>
          <p:cNvSpPr>
            <a:spLocks noGrp="1"/>
          </p:cNvSpPr>
          <p:nvPr>
            <p:ph type="title"/>
          </p:nvPr>
        </p:nvSpPr>
        <p:spPr>
          <a:xfrm>
            <a:off x="457200" y="274638"/>
            <a:ext cx="8229600" cy="792162"/>
          </a:xfrm>
        </p:spPr>
        <p:txBody>
          <a:bodyPr>
            <a:noAutofit/>
          </a:bodyPr>
          <a:lstStyle/>
          <a:p>
            <a:pPr xmlns:a="http://schemas.openxmlformats.org/drawingml/2006/main" algn="ctr" rtl="0">
              <a:bidi/>
            </a:pPr>
            <a:r xmlns:a="http://schemas.openxmlformats.org/drawingml/2006/main">
              <a:rPr lang="ar" sz="3600" dirty="0" smtClean="0"/>
              <a:t>القضايا الأخلاقية والقانونية في تمريض الصحة العقلية</a:t>
            </a:r>
            <a:endParaRPr xmlns:a="http://schemas.openxmlformats.org/drawingml/2006/main" lang="ar-SA" sz="3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066800"/>
            <a:ext cx="8991600" cy="5791200"/>
          </a:xfrm>
        </p:spPr>
        <p:txBody>
          <a:bodyPr/>
          <a:lstStyle/>
          <a:p>
            <a:pPr xmlns:a="http://schemas.openxmlformats.org/drawingml/2006/main" lvl="0" algn="ctr" rtl="0">
              <a:buNone/>
              <a:bidi/>
            </a:pPr>
            <a:r xmlns:a="http://schemas.openxmlformats.org/drawingml/2006/main">
              <a:rPr lang="ar" b="1" dirty="0" smtClean="0"/>
              <a:t>4) القبول والعلاج الطوعي وغير الطوعي.</a:t>
            </a:r>
          </a:p>
          <a:p>
            <a:pPr xmlns:a="http://schemas.openxmlformats.org/drawingml/2006/main" lvl="0" algn="l" rtl="0">
              <a:buNone/>
              <a:bidi/>
            </a:pPr>
            <a:r xmlns:a="http://schemas.openxmlformats.org/drawingml/2006/main">
              <a:rPr lang="ar" sz="2000" dirty="0" smtClean="0"/>
              <a:t>* يتم إدخال معظم العملاء إلى مرافق الرعاية الداخلية على أساس طوعي، مما يعني أنهم على استعداد لطلب العلاج والموافقة على دخول المستشفى. لا يرغب بعض العملاء في دخول المستشفى وتلقي العلاج.</a:t>
            </a:r>
          </a:p>
          <a:p>
            <a:pPr lvl="0" algn="l" rtl="0">
              <a:buNone/>
            </a:pPr>
            <a:endParaRPr lang="en-US" sz="2000" dirty="0" smtClean="0"/>
          </a:p>
          <a:p>
            <a:pPr xmlns:a="http://schemas.openxmlformats.org/drawingml/2006/main" lvl="0" algn="l" rtl="0">
              <a:buNone/>
              <a:bidi/>
            </a:pPr>
            <a:r xmlns:a="http://schemas.openxmlformats.org/drawingml/2006/main">
              <a:rPr lang="ar" sz="2000" dirty="0" smtClean="0"/>
              <a:t>* يحترم أخصائيو الرعاية الصحية هذه الرغبات ما لم يشكل العملاء خطراً على أنفسهم أو على الآخرين، وعندئذٍ يتم النظر في القبول غير الطوعي.</a:t>
            </a:r>
          </a:p>
          <a:p>
            <a:pPr lvl="0" algn="l" rtl="0">
              <a:buNone/>
            </a:pPr>
            <a:endParaRPr lang="en-US" sz="2000" dirty="0" smtClean="0"/>
          </a:p>
          <a:p>
            <a:pPr xmlns:a="http://schemas.openxmlformats.org/drawingml/2006/main" lvl="0" algn="l" rtl="0">
              <a:buNone/>
              <a:bidi/>
            </a:pPr>
            <a:r xmlns:a="http://schemas.openxmlformats.org/drawingml/2006/main">
              <a:rPr lang="ar" sz="2000" dirty="0" smtClean="0"/>
              <a:t>*لكل مريض الحق في مغادرة المستشفى بموجب موافقة كتابية على مغادرة المستشفى ضد المشورة الطبية، ما لم يكن ذلك يشكل خطرا على نفسه أو على الآخرين.</a:t>
            </a:r>
          </a:p>
        </p:txBody>
      </p:sp>
      <p:sp>
        <p:nvSpPr>
          <p:cNvPr id="3" name="Title 2"/>
          <p:cNvSpPr>
            <a:spLocks noGrp="1"/>
          </p:cNvSpPr>
          <p:nvPr>
            <p:ph type="title"/>
          </p:nvPr>
        </p:nvSpPr>
        <p:spPr>
          <a:xfrm>
            <a:off x="457200" y="274638"/>
            <a:ext cx="8229600" cy="792162"/>
          </a:xfrm>
        </p:spPr>
        <p:txBody>
          <a:bodyPr>
            <a:noAutofit/>
          </a:bodyPr>
          <a:lstStyle/>
          <a:p>
            <a:pPr xmlns:a="http://schemas.openxmlformats.org/drawingml/2006/main" algn="ctr" rtl="0">
              <a:bidi/>
            </a:pPr>
            <a:r xmlns:a="http://schemas.openxmlformats.org/drawingml/2006/main">
              <a:rPr lang="ar" sz="3600" dirty="0" smtClean="0"/>
              <a:t>القضايا الأخلاقية والقانونية في تمريض الصحة العقلية</a:t>
            </a:r>
            <a:endParaRPr xmlns:a="http://schemas.openxmlformats.org/drawingml/2006/main" lang="ar-SA" sz="36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xmlns:a="http://schemas.openxmlformats.org/drawingml/2006/main" algn="l" rtl="0">
              <a:bidi/>
            </a:pPr>
            <a:r xmlns:a="http://schemas.openxmlformats.org/drawingml/2006/main">
              <a:rPr lang="ar" dirty="0" smtClean="0"/>
              <a:t>معضلة أخلاقية؟</a:t>
            </a:r>
            <a:endParaRPr xmlns:a="http://schemas.openxmlformats.org/drawingml/2006/main" lang="ar-SA" dirty="0" smtClean="0"/>
          </a:p>
          <a:p>
            <a:pPr algn="l" rtl="0">
              <a:buNone/>
            </a:pPr>
            <a:endParaRPr lang="en-US" dirty="0" smtClean="0"/>
          </a:p>
          <a:p>
            <a:pPr xmlns:a="http://schemas.openxmlformats.org/drawingml/2006/main" algn="l" rtl="0">
              <a:bidi/>
            </a:pPr>
            <a:r xmlns:a="http://schemas.openxmlformats.org/drawingml/2006/main">
              <a:rPr lang="ar" dirty="0" smtClean="0"/>
              <a:t>ضبط النفس؟</a:t>
            </a:r>
          </a:p>
          <a:p>
            <a:pPr algn="l" rtl="0"/>
            <a:endParaRPr lang="en-US" dirty="0" smtClean="0"/>
          </a:p>
          <a:p>
            <a:pPr xmlns:a="http://schemas.openxmlformats.org/drawingml/2006/main" algn="l" rtl="0">
              <a:bidi/>
            </a:pPr>
            <a:r xmlns:a="http://schemas.openxmlformats.org/drawingml/2006/main">
              <a:rPr lang="ar" dirty="0" smtClean="0"/>
              <a:t>العزلة؟</a:t>
            </a:r>
          </a:p>
          <a:p>
            <a:pPr algn="l" rtl="0"/>
            <a:endParaRPr lang="en-US" dirty="0" smtClean="0"/>
          </a:p>
          <a:p>
            <a:pPr xmlns:a="http://schemas.openxmlformats.org/drawingml/2006/main" algn="l" rtl="0">
              <a:bidi/>
            </a:pPr>
            <a:r xmlns:a="http://schemas.openxmlformats.org/drawingml/2006/main">
              <a:rPr lang="ar" dirty="0" smtClean="0"/>
              <a:t>دواء سري؟</a:t>
            </a:r>
          </a:p>
          <a:p>
            <a:pPr algn="l" rtl="0"/>
            <a:endParaRPr lang="en-US" dirty="0" smtClean="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مناقشة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rtl="0"/>
            <a:endParaRPr lang="en-US" dirty="0" smtClean="0"/>
          </a:p>
          <a:p>
            <a:pPr algn="ctr" rtl="0"/>
            <a:endParaRPr lang="en-US" dirty="0" smtClean="0"/>
          </a:p>
          <a:p>
            <a:pPr algn="ctr" rtl="0">
              <a:buNone/>
            </a:pPr>
            <a:endParaRPr lang="en-US" sz="4800" dirty="0" smtClean="0"/>
          </a:p>
          <a:p>
            <a:pPr xmlns:a="http://schemas.openxmlformats.org/drawingml/2006/main" algn="ctr" rtl="0">
              <a:buNone/>
              <a:bidi/>
            </a:pPr>
            <a:r xmlns:a="http://schemas.openxmlformats.org/drawingml/2006/main">
              <a:rPr lang="ar" sz="4800" dirty="0" smtClean="0"/>
              <a:t>شكرًا لك</a:t>
            </a:r>
            <a:endParaRPr xmlns:a="http://schemas.openxmlformats.org/drawingml/2006/main" lang="ar-SA" sz="4800" dirty="0"/>
          </a:p>
        </p:txBody>
      </p:sp>
      <p:sp>
        <p:nvSpPr>
          <p:cNvPr id="3" name="Title 2"/>
          <p:cNvSpPr>
            <a:spLocks noGrp="1"/>
          </p:cNvSpPr>
          <p:nvPr>
            <p:ph type="title"/>
          </p:nvPr>
        </p:nvSpPr>
        <p:spPr/>
        <p:txBody>
          <a:bodyPr/>
          <a:lstStyle/>
          <a:p>
            <a:endParaRPr lang="ar-S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5071872"/>
          </a:xfrm>
        </p:spPr>
        <p:txBody>
          <a:bodyPr>
            <a:normAutofit/>
          </a:bodyPr>
          <a:lstStyle/>
          <a:p>
            <a:pPr xmlns:a="http://schemas.openxmlformats.org/drawingml/2006/main" algn="l" rtl="0">
              <a:bidi/>
            </a:pPr>
            <a:r xmlns:a="http://schemas.openxmlformats.org/drawingml/2006/main">
              <a:rPr lang="ar" sz="2400" dirty="0" smtClean="0"/>
              <a:t>لتعريف الصحة والصحة العقلية والمرض العقلي.</a:t>
            </a:r>
          </a:p>
          <a:p>
            <a:pPr xmlns:a="http://schemas.openxmlformats.org/drawingml/2006/main" algn="l" rtl="0">
              <a:bidi/>
            </a:pPr>
            <a:r xmlns:a="http://schemas.openxmlformats.org/drawingml/2006/main">
              <a:rPr lang="ar" sz="2400" dirty="0" smtClean="0"/>
              <a:t>لتحديد العوامل المؤثرة على الصحة العقلية والمرض العقلي.</a:t>
            </a:r>
          </a:p>
          <a:p>
            <a:pPr xmlns:a="http://schemas.openxmlformats.org/drawingml/2006/main" algn="l" rtl="0">
              <a:bidi/>
            </a:pPr>
            <a:r xmlns:a="http://schemas.openxmlformats.org/drawingml/2006/main">
              <a:rPr lang="ar" sz="2400" dirty="0" smtClean="0"/>
              <a:t>لمناقشة DSM(5) وأهدافه.</a:t>
            </a:r>
          </a:p>
          <a:p>
            <a:pPr xmlns:a="http://schemas.openxmlformats.org/drawingml/2006/main" algn="l" rtl="0">
              <a:bidi/>
            </a:pPr>
            <a:r xmlns:a="http://schemas.openxmlformats.org/drawingml/2006/main">
              <a:rPr lang="ar" sz="2400" dirty="0" smtClean="0"/>
              <a:t>لمناقشة سرية المرضى النفسيين.</a:t>
            </a:r>
          </a:p>
          <a:p>
            <a:pPr xmlns:a="http://schemas.openxmlformats.org/drawingml/2006/main" algn="l" rtl="0">
              <a:bidi/>
            </a:pPr>
            <a:r xmlns:a="http://schemas.openxmlformats.org/drawingml/2006/main">
              <a:rPr lang="ar" sz="2400" dirty="0" smtClean="0"/>
              <a:t>لمناقشة المسؤولية في الوكالات النفسية.</a:t>
            </a:r>
          </a:p>
          <a:p>
            <a:pPr xmlns:a="http://schemas.openxmlformats.org/drawingml/2006/main" algn="l" rtl="0">
              <a:bidi/>
            </a:pPr>
            <a:r xmlns:a="http://schemas.openxmlformats.org/drawingml/2006/main">
              <a:rPr lang="ar" sz="2400" dirty="0" smtClean="0"/>
              <a:t>لمناقشة حقوق المرضى النفسيين.</a:t>
            </a:r>
          </a:p>
          <a:p>
            <a:pPr xmlns:a="http://schemas.openxmlformats.org/drawingml/2006/main" algn="l" rtl="0">
              <a:bidi/>
            </a:pPr>
            <a:r xmlns:a="http://schemas.openxmlformats.org/drawingml/2006/main">
              <a:rPr lang="ar" sz="2400" dirty="0" smtClean="0"/>
              <a:t>لمناقشة القبول الطوعي وغير الطوعي للمرضى.</a:t>
            </a:r>
          </a:p>
          <a:p>
            <a:pPr algn="l" rtl="0"/>
            <a:endParaRPr lang="en-US" dirty="0" smtClean="0"/>
          </a:p>
          <a:p>
            <a:pPr algn="l" rtl="0">
              <a:buNone/>
            </a:pPr>
            <a:endParaRPr lang="en-US" dirty="0" smtClean="0"/>
          </a:p>
          <a:p>
            <a:pPr algn="l" rtl="0"/>
            <a:endParaRPr lang="en-US" dirty="0" smtClean="0"/>
          </a:p>
          <a:p>
            <a:pPr algn="l" rtl="0"/>
            <a:endParaRPr lang="ar-SA" dirty="0"/>
          </a:p>
        </p:txBody>
      </p:sp>
      <p:sp>
        <p:nvSpPr>
          <p:cNvPr id="2" name="Title 1"/>
          <p:cNvSpPr>
            <a:spLocks noGrp="1"/>
          </p:cNvSpPr>
          <p:nvPr>
            <p:ph type="title"/>
          </p:nvPr>
        </p:nvSpPr>
        <p:spPr/>
        <p:txBody>
          <a:bodyPr/>
          <a:lstStyle/>
          <a:p>
            <a:pPr xmlns:a="http://schemas.openxmlformats.org/drawingml/2006/main" algn="ctr" rtl="0">
              <a:bidi/>
            </a:pPr>
            <a:r xmlns:a="http://schemas.openxmlformats.org/drawingml/2006/main">
              <a:rPr lang="ar" dirty="0" smtClean="0"/>
              <a:t>نتائج التعلم</a:t>
            </a:r>
            <a:endParaRPr xmlns:a="http://schemas.openxmlformats.org/drawingml/2006/main" lang="ar-S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19200"/>
            <a:ext cx="8686800" cy="5638800"/>
          </a:xfrm>
        </p:spPr>
        <p:txBody>
          <a:bodyPr anchor="t">
            <a:normAutofit/>
          </a:bodyPr>
          <a:lstStyle/>
          <a:p>
            <a:pPr xmlns:a="http://schemas.openxmlformats.org/drawingml/2006/main" algn="l" rtl="0">
              <a:buFontTx/>
              <a:buChar char="-"/>
              <a:bidi/>
            </a:pPr>
            <a:r xmlns:a="http://schemas.openxmlformats.org/drawingml/2006/main">
              <a:rPr lang="ar" sz="2400" b="1" dirty="0" smtClean="0">
                <a:cs typeface="Andalus" pitchFamily="18" charset="-78"/>
              </a:rPr>
              <a:t>الصحة: </a:t>
            </a:r>
            <a:r xmlns:a="http://schemas.openxmlformats.org/drawingml/2006/main">
              <a:rPr lang="ar" sz="2400" dirty="0" smtClean="0">
                <a:cs typeface="Andalus" pitchFamily="18" charset="-78"/>
              </a:rPr>
              <a:t>هي حالة من العافية الجسدية والعقلية والاجتماعية الكاملة، وليس مجرد غياب المرض أو العجز (منظمة الصحة العالمية).</a:t>
            </a:r>
          </a:p>
          <a:p>
            <a:pPr algn="l" rtl="0">
              <a:buFontTx/>
              <a:buChar char="-"/>
            </a:pPr>
            <a:endParaRPr lang="en-US" sz="2400" dirty="0" smtClean="0">
              <a:cs typeface="Andalus" pitchFamily="18" charset="-78"/>
            </a:endParaRPr>
          </a:p>
          <a:p>
            <a:pPr algn="l" rtl="0">
              <a:buFontTx/>
              <a:buChar char="-"/>
            </a:pPr>
            <a:endParaRPr lang="en-US" sz="2400" dirty="0" smtClean="0">
              <a:cs typeface="Andalus" pitchFamily="18" charset="-78"/>
            </a:endParaRPr>
          </a:p>
          <a:p>
            <a:pPr xmlns:a="http://schemas.openxmlformats.org/drawingml/2006/main" algn="l" rtl="0">
              <a:buFontTx/>
              <a:buChar char="-"/>
              <a:bidi/>
            </a:pPr>
            <a:r xmlns:a="http://schemas.openxmlformats.org/drawingml/2006/main">
              <a:rPr lang="ar" sz="2400" b="1" dirty="0" smtClean="0">
                <a:cs typeface="Andalus" pitchFamily="18" charset="-78"/>
              </a:rPr>
              <a:t>الصحة العقلية: </a:t>
            </a:r>
            <a:r xmlns:a="http://schemas.openxmlformats.org/drawingml/2006/main">
              <a:rPr lang="ar" sz="2400" dirty="0" smtClean="0">
                <a:cs typeface="Andalus" pitchFamily="18" charset="-78"/>
              </a:rPr>
              <a:t>هي حالة من العافية العاطفية والنفسية والاجتماعية تتجلى في العلاقات الشخصية المرضية والسلوك الفعال والتعامل والمفهوم الذاتي الإيجابي والاستقرار العاطفي.</a:t>
            </a:r>
          </a:p>
          <a:p>
            <a:pPr algn="l" rtl="0">
              <a:buFontTx/>
              <a:buChar char="-"/>
            </a:pPr>
            <a:endParaRPr lang="en-US" sz="2400" dirty="0" smtClean="0">
              <a:cs typeface="Andalus" pitchFamily="18" charset="-78"/>
            </a:endParaRPr>
          </a:p>
        </p:txBody>
      </p:sp>
      <p:sp>
        <p:nvSpPr>
          <p:cNvPr id="2" name="Title 1"/>
          <p:cNvSpPr>
            <a:spLocks noGrp="1"/>
          </p:cNvSpPr>
          <p:nvPr>
            <p:ph type="title"/>
          </p:nvPr>
        </p:nvSpPr>
        <p:spPr>
          <a:xfrm>
            <a:off x="457200" y="274638"/>
            <a:ext cx="8229600" cy="639762"/>
          </a:xfrm>
        </p:spPr>
        <p:txBody>
          <a:bodyPr>
            <a:normAutofit fontScale="90000"/>
          </a:bodyPr>
          <a:lstStyle/>
          <a:p>
            <a:pPr xmlns:a="http://schemas.openxmlformats.org/drawingml/2006/main" algn="ctr" rtl="0">
              <a:bidi/>
            </a:pPr>
            <a:r xmlns:a="http://schemas.openxmlformats.org/drawingml/2006/main">
              <a:rPr lang="ar" dirty="0" smtClean="0"/>
              <a:t>الصحة العقلية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295400"/>
            <a:ext cx="8991600" cy="5029200"/>
          </a:xfrm>
        </p:spPr>
        <p:txBody>
          <a:bodyPr>
            <a:normAutofit/>
          </a:bodyPr>
          <a:lstStyle/>
          <a:p>
            <a:pPr xmlns:a="http://schemas.openxmlformats.org/drawingml/2006/main" algn="l" rtl="0">
              <a:bidi/>
            </a:pPr>
            <a:r xmlns:a="http://schemas.openxmlformats.org/drawingml/2006/main">
              <a:rPr lang="ar" sz="2400" b="1" dirty="0" smtClean="0"/>
              <a:t>وتؤثر عليها </a:t>
            </a:r>
            <a:r xmlns:a="http://schemas.openxmlformats.org/drawingml/2006/main">
              <a:rPr lang="ar" sz="2400" dirty="0" smtClean="0"/>
              <a:t>مجموعة واسعة من العوامل </a:t>
            </a:r>
            <a:r xmlns:a="http://schemas.openxmlformats.org/drawingml/2006/main">
              <a:rPr lang="ar" sz="2400" dirty="0" smtClean="0"/>
              <a:t>. وتتفاعل هذه العوامل؛ وبالتالي فإن </a:t>
            </a:r>
            <a:r xmlns:a="http://schemas.openxmlformats.org/drawingml/2006/main">
              <a:rPr lang="ar" sz="2400" b="1" dirty="0" smtClean="0">
                <a:solidFill>
                  <a:srgbClr val="FF0000"/>
                </a:solidFill>
              </a:rPr>
              <a:t>الصحة النفسية للإنسان هي حالة ديناميكية أو متغيرة باستمرار.</a:t>
            </a:r>
          </a:p>
          <a:p>
            <a:pPr algn="l" rtl="0"/>
            <a:endParaRPr lang="en-US" sz="2400" b="1" dirty="0" smtClean="0">
              <a:solidFill>
                <a:srgbClr val="FF0000"/>
              </a:solidFill>
            </a:endParaRPr>
          </a:p>
          <a:p>
            <a:pPr xmlns:a="http://schemas.openxmlformats.org/drawingml/2006/main" algn="l" rtl="0">
              <a:bidi/>
            </a:pPr>
            <a:r xmlns:a="http://schemas.openxmlformats.org/drawingml/2006/main">
              <a:rPr lang="ar" sz="2400" dirty="0" smtClean="0"/>
              <a:t>يمكن تصنيف العوامل المؤثرة على الصحة العقلية للشخص على النحو التالي:</a:t>
            </a:r>
          </a:p>
          <a:p>
            <a:pPr algn="l" rtl="0">
              <a:buNone/>
            </a:pPr>
            <a:endParaRPr lang="en-US" sz="2400" dirty="0" smtClean="0"/>
          </a:p>
          <a:p>
            <a:pPr xmlns:a="http://schemas.openxmlformats.org/drawingml/2006/main" marL="566928" indent="-457200" algn="l" rtl="0">
              <a:buAutoNum type="alphaUcParenR"/>
              <a:bidi/>
            </a:pPr>
            <a:r xmlns:a="http://schemas.openxmlformats.org/drawingml/2006/main">
              <a:rPr lang="ar" sz="2400" b="1" dirty="0" smtClean="0"/>
              <a:t>العوامل الفردية أو الشخصية.</a:t>
            </a:r>
          </a:p>
          <a:p>
            <a:pPr xmlns:a="http://schemas.openxmlformats.org/drawingml/2006/main" marL="566928" indent="-457200" algn="l" rtl="0">
              <a:buAutoNum type="alphaUcParenR"/>
              <a:bidi/>
            </a:pPr>
            <a:r xmlns:a="http://schemas.openxmlformats.org/drawingml/2006/main">
              <a:rPr lang="ar" sz="2400" b="1" dirty="0" smtClean="0"/>
              <a:t>العوامل الشخصية أو عوامل العلاقات.</a:t>
            </a:r>
          </a:p>
          <a:p>
            <a:pPr xmlns:a="http://schemas.openxmlformats.org/drawingml/2006/main" marL="566928" indent="-457200" algn="l" rtl="0">
              <a:buAutoNum type="alphaUcParenR"/>
              <a:bidi/>
            </a:pPr>
            <a:r xmlns:a="http://schemas.openxmlformats.org/drawingml/2006/main">
              <a:rPr lang="ar" sz="2400" b="1" dirty="0" smtClean="0"/>
              <a:t>العوامل الاجتماعية/الثقافية.</a:t>
            </a:r>
          </a:p>
          <a:p>
            <a:pPr algn="l" rtl="0">
              <a:buNone/>
            </a:pPr>
            <a:endParaRPr lang="en-US" sz="2400" b="1" dirty="0" smtClean="0">
              <a:solidFill>
                <a:srgbClr val="FF0000"/>
              </a:solidFill>
            </a:endParaRPr>
          </a:p>
          <a:p>
            <a:pPr algn="l" rtl="0"/>
            <a:endParaRPr lang="ar-SA" sz="2400" b="1" dirty="0">
              <a:solidFill>
                <a:srgbClr val="FF0000"/>
              </a:solidFill>
            </a:endParaRPr>
          </a:p>
        </p:txBody>
      </p:sp>
      <p:sp>
        <p:nvSpPr>
          <p:cNvPr id="3" name="Title 2"/>
          <p:cNvSpPr>
            <a:spLocks noGrp="1"/>
          </p:cNvSpPr>
          <p:nvPr>
            <p:ph type="title"/>
          </p:nvPr>
        </p:nvSpPr>
        <p:spPr>
          <a:xfrm>
            <a:off x="457200" y="274638"/>
            <a:ext cx="8229600" cy="792162"/>
          </a:xfrm>
        </p:spPr>
        <p:txBody>
          <a:bodyPr>
            <a:normAutofit fontScale="90000"/>
          </a:bodyPr>
          <a:lstStyle/>
          <a:p>
            <a:pPr xmlns:a="http://schemas.openxmlformats.org/drawingml/2006/main" algn="ctr">
              <a:bidi/>
            </a:pPr>
            <a:r xmlns:a="http://schemas.openxmlformats.org/drawingml/2006/main">
              <a:rPr lang="ar" dirty="0" smtClean="0"/>
              <a:t>العوامل المؤثرة على الصحة العقلية</a:t>
            </a:r>
            <a:endParaRPr xmlns:a="http://schemas.openxmlformats.org/drawingml/2006/main"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219200"/>
            <a:ext cx="9144000" cy="5257800"/>
          </a:xfrm>
        </p:spPr>
        <p:txBody>
          <a:bodyPr>
            <a:normAutofit fontScale="92500" lnSpcReduction="20000"/>
          </a:bodyPr>
          <a:lstStyle/>
          <a:p>
            <a:pPr xmlns:a="http://schemas.openxmlformats.org/drawingml/2006/main" marL="624078" indent="-514350" algn="ctr" rtl="0">
              <a:buNone/>
              <a:bidi/>
            </a:pPr>
            <a:r xmlns:a="http://schemas.openxmlformats.org/drawingml/2006/main">
              <a:rPr lang="ar" sz="2400" b="1" dirty="0" smtClean="0"/>
              <a:t>أ) العوامل الفردية أو الشخصية:</a:t>
            </a:r>
          </a:p>
          <a:p>
            <a:pPr marL="624078" indent="-514350" algn="l" rtl="0">
              <a:buNone/>
            </a:pPr>
            <a:endParaRPr lang="en-US" sz="2400" b="1" dirty="0" smtClean="0"/>
          </a:p>
          <a:p>
            <a:pPr xmlns:a="http://schemas.openxmlformats.org/drawingml/2006/main" marL="624078" indent="-514350" algn="l" rtl="0">
              <a:buFontTx/>
              <a:buChar char="-"/>
              <a:bidi/>
            </a:pPr>
            <a:r xmlns:a="http://schemas.openxmlformats.org/drawingml/2006/main">
              <a:rPr lang="ar" sz="2400" b="1" dirty="0" smtClean="0"/>
              <a:t>التركيب البيولوجي للشخص </a:t>
            </a:r>
            <a:r xmlns:a="http://schemas.openxmlformats.org/drawingml/2006/main">
              <a:rPr lang="ar" sz="2400" dirty="0" smtClean="0"/>
              <a:t>: دورية متأصلة في العمليات الفسيولوجية للكائنات الحية والتي لا تعتمد على دورية العوامل الخارجية.</a:t>
            </a:r>
          </a:p>
          <a:p>
            <a:pPr xmlns:a="http://schemas.openxmlformats.org/drawingml/2006/main" marL="624078" indent="-514350" algn="l" rtl="0">
              <a:buFontTx/>
              <a:buChar char="-"/>
              <a:bidi/>
            </a:pPr>
            <a:r xmlns:a="http://schemas.openxmlformats.org/drawingml/2006/main">
              <a:rPr lang="ar" sz="2400" b="1" dirty="0" smtClean="0"/>
              <a:t>الاستقلال والحكم الذاتي.</a:t>
            </a:r>
          </a:p>
          <a:p>
            <a:pPr xmlns:a="http://schemas.openxmlformats.org/drawingml/2006/main" marL="624078" indent="-514350" algn="l" rtl="0">
              <a:buFontTx/>
              <a:buChar char="-"/>
              <a:bidi/>
            </a:pPr>
            <a:r xmlns:a="http://schemas.openxmlformats.org/drawingml/2006/main">
              <a:rPr lang="ar" sz="2400" b="1" dirty="0" smtClean="0"/>
              <a:t>احترام الذات.</a:t>
            </a:r>
          </a:p>
          <a:p>
            <a:pPr xmlns:a="http://schemas.openxmlformats.org/drawingml/2006/main" marL="624078" indent="-514350" algn="l" rtl="0">
              <a:buFontTx/>
              <a:buChar char="-"/>
              <a:bidi/>
            </a:pPr>
            <a:r xmlns:a="http://schemas.openxmlformats.org/drawingml/2006/main">
              <a:rPr lang="ar" sz="2400" b="1" dirty="0" smtClean="0"/>
              <a:t>القدرة على النمو.</a:t>
            </a:r>
          </a:p>
          <a:p>
            <a:pPr xmlns:a="http://schemas.openxmlformats.org/drawingml/2006/main" marL="624078" indent="-514350" algn="l" rtl="0">
              <a:buFontTx/>
              <a:buChar char="-"/>
              <a:bidi/>
            </a:pPr>
            <a:r xmlns:a="http://schemas.openxmlformats.org/drawingml/2006/main">
              <a:rPr lang="ar" sz="2400" b="1" dirty="0" smtClean="0"/>
              <a:t>حيوية.</a:t>
            </a:r>
          </a:p>
          <a:p>
            <a:pPr xmlns:a="http://schemas.openxmlformats.org/drawingml/2006/main" marL="624078" indent="-514350" algn="l" rtl="0">
              <a:buFontTx/>
              <a:buChar char="-"/>
              <a:bidi/>
            </a:pPr>
            <a:r xmlns:a="http://schemas.openxmlformats.org/drawingml/2006/main">
              <a:rPr lang="ar" sz="2400" b="1" dirty="0" smtClean="0"/>
              <a:t>القدرة على إيجاد معنى للحياة.</a:t>
            </a:r>
          </a:p>
          <a:p>
            <a:pPr xmlns:a="http://schemas.openxmlformats.org/drawingml/2006/main" marL="624078" indent="-514350" algn="l" rtl="0">
              <a:buFontTx/>
              <a:buChar char="-"/>
              <a:bidi/>
            </a:pPr>
            <a:r xmlns:a="http://schemas.openxmlformats.org/drawingml/2006/main">
              <a:rPr lang="ar" sz="2400" b="1" dirty="0" smtClean="0"/>
              <a:t>المرونة أو الصلابة العاطفية.</a:t>
            </a:r>
          </a:p>
          <a:p>
            <a:pPr xmlns:a="http://schemas.openxmlformats.org/drawingml/2006/main" marL="624078" indent="-514350" algn="l" rtl="0">
              <a:buFontTx/>
              <a:buChar char="-"/>
              <a:bidi/>
            </a:pPr>
            <a:r xmlns:a="http://schemas.openxmlformats.org/drawingml/2006/main">
              <a:rPr lang="ar" sz="2400" b="1" dirty="0" smtClean="0"/>
              <a:t>الشعور بالانتماء.</a:t>
            </a:r>
          </a:p>
          <a:p>
            <a:pPr xmlns:a="http://schemas.openxmlformats.org/drawingml/2006/main" marL="624078" indent="-514350" algn="l" rtl="0">
              <a:buFontTx/>
              <a:buChar char="-"/>
              <a:bidi/>
            </a:pPr>
            <a:r xmlns:a="http://schemas.openxmlformats.org/drawingml/2006/main">
              <a:rPr lang="ar" sz="2400" b="1" dirty="0" smtClean="0"/>
              <a:t>التوجه نحو الواقع.</a:t>
            </a:r>
          </a:p>
          <a:p>
            <a:pPr xmlns:a="http://schemas.openxmlformats.org/drawingml/2006/main" marL="624078" indent="-514350" algn="l" rtl="0">
              <a:buFontTx/>
              <a:buChar char="-"/>
              <a:bidi/>
            </a:pPr>
            <a:r xmlns:a="http://schemas.openxmlformats.org/drawingml/2006/main">
              <a:rPr lang="ar" sz="2400" b="1" dirty="0" smtClean="0"/>
              <a:t>القدرة على التكيف أو إدارة التوتر.</a:t>
            </a:r>
          </a:p>
          <a:p>
            <a:pPr marL="624078" indent="-514350" algn="l" rtl="0">
              <a:buNone/>
            </a:pPr>
            <a:endParaRPr lang="en-US" sz="2400" b="1" dirty="0" smtClean="0"/>
          </a:p>
          <a:p>
            <a:pPr xmlns:a="http://schemas.openxmlformats.org/drawingml/2006/main" marL="624078" indent="-514350" algn="l" rtl="0">
              <a:buNone/>
              <a:bidi/>
            </a:pPr>
            <a:r xmlns:a="http://schemas.openxmlformats.org/drawingml/2006/main">
              <a:rPr lang="ar" sz="2400" dirty="0" smtClean="0"/>
              <a:t> </a:t>
            </a:r>
            <a:endParaRPr xmlns:a="http://schemas.openxmlformats.org/drawingml/2006/main" lang="ar-SA" sz="2400" dirty="0"/>
          </a:p>
        </p:txBody>
      </p:sp>
      <p:sp>
        <p:nvSpPr>
          <p:cNvPr id="3" name="Title 2"/>
          <p:cNvSpPr>
            <a:spLocks noGrp="1"/>
          </p:cNvSpPr>
          <p:nvPr>
            <p:ph type="title"/>
          </p:nvPr>
        </p:nvSpPr>
        <p:spPr>
          <a:xfrm>
            <a:off x="457200" y="274638"/>
            <a:ext cx="8229600" cy="639762"/>
          </a:xfrm>
        </p:spPr>
        <p:txBody>
          <a:bodyPr>
            <a:normAutofit fontScale="90000"/>
          </a:bodyPr>
          <a:lstStyle/>
          <a:p>
            <a:pPr xmlns:a="http://schemas.openxmlformats.org/drawingml/2006/main" algn="ctr">
              <a:bidi/>
            </a:pPr>
            <a:r xmlns:a="http://schemas.openxmlformats.org/drawingml/2006/main">
              <a:rPr lang="ar" dirty="0" smtClean="0"/>
              <a:t>العوامل المؤثرة على الصحة العقلية</a:t>
            </a:r>
            <a:endParaRPr xmlns:a="http://schemas.openxmlformats.org/drawingml/2006/main"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915400" cy="5562600"/>
          </a:xfrm>
        </p:spPr>
        <p:txBody>
          <a:bodyPr>
            <a:normAutofit/>
          </a:bodyPr>
          <a:lstStyle/>
          <a:p>
            <a:pPr xmlns:a="http://schemas.openxmlformats.org/drawingml/2006/main" algn="ctr" rtl="0">
              <a:buNone/>
              <a:bidi/>
            </a:pPr>
            <a:r xmlns:a="http://schemas.openxmlformats.org/drawingml/2006/main">
              <a:rPr lang="ar" sz="2400" b="1" dirty="0" smtClean="0"/>
              <a:t>ب) العوامل الشخصية أو عوامل العلاقات:</a:t>
            </a:r>
          </a:p>
          <a:p>
            <a:pPr xmlns:a="http://schemas.openxmlformats.org/drawingml/2006/main" algn="l" rtl="0">
              <a:buFontTx/>
              <a:buChar char="-"/>
              <a:bidi/>
            </a:pPr>
            <a:r xmlns:a="http://schemas.openxmlformats.org/drawingml/2006/main">
              <a:rPr lang="ar" sz="2000" dirty="0" smtClean="0"/>
              <a:t>التواصل الفعال.</a:t>
            </a:r>
          </a:p>
          <a:p>
            <a:pPr xmlns:a="http://schemas.openxmlformats.org/drawingml/2006/main" algn="l" rtl="0">
              <a:buFontTx/>
              <a:buChar char="-"/>
              <a:bidi/>
            </a:pPr>
            <a:r xmlns:a="http://schemas.openxmlformats.org/drawingml/2006/main">
              <a:rPr lang="ar" sz="2000" dirty="0" smtClean="0"/>
              <a:t>القدرة على مساعدة الآخرين.</a:t>
            </a:r>
          </a:p>
          <a:p>
            <a:pPr xmlns:a="http://schemas.openxmlformats.org/drawingml/2006/main" algn="l" rtl="0">
              <a:buFontTx/>
              <a:buChar char="-"/>
              <a:bidi/>
            </a:pPr>
            <a:r xmlns:a="http://schemas.openxmlformats.org/drawingml/2006/main">
              <a:rPr lang="ar" sz="2000" dirty="0" smtClean="0"/>
              <a:t>حميمية.</a:t>
            </a:r>
          </a:p>
          <a:p>
            <a:pPr xmlns:a="http://schemas.openxmlformats.org/drawingml/2006/main" algn="l" rtl="0">
              <a:buFontTx/>
              <a:buChar char="-"/>
              <a:bidi/>
            </a:pPr>
            <a:r xmlns:a="http://schemas.openxmlformats.org/drawingml/2006/main">
              <a:rPr lang="ar" sz="2000" dirty="0" smtClean="0"/>
              <a:t>التوازن بين الانفصال والترابط.</a:t>
            </a:r>
          </a:p>
          <a:p>
            <a:pPr xmlns:a="http://schemas.openxmlformats.org/drawingml/2006/main" algn="ctr" rtl="0">
              <a:buNone/>
              <a:bidi/>
            </a:pPr>
            <a:r xmlns:a="http://schemas.openxmlformats.org/drawingml/2006/main">
              <a:rPr lang="ar" sz="2400" b="1" dirty="0" smtClean="0"/>
              <a:t>ج) العوامل الاجتماعية/الثقافية:</a:t>
            </a:r>
          </a:p>
          <a:p>
            <a:pPr xmlns:a="http://schemas.openxmlformats.org/drawingml/2006/main" algn="l" rtl="0">
              <a:buNone/>
              <a:bidi/>
            </a:pPr>
            <a:r xmlns:a="http://schemas.openxmlformats.org/drawingml/2006/main">
              <a:rPr lang="ar" sz="2000" dirty="0" smtClean="0">
                <a:cs typeface="Andalus" pitchFamily="18" charset="-78"/>
              </a:rPr>
              <a:t>- الشعور بالمجتمع.</a:t>
            </a:r>
          </a:p>
          <a:p>
            <a:pPr xmlns:a="http://schemas.openxmlformats.org/drawingml/2006/main" algn="l" rtl="0">
              <a:buNone/>
              <a:bidi/>
            </a:pPr>
            <a:r xmlns:a="http://schemas.openxmlformats.org/drawingml/2006/main">
              <a:rPr lang="ar" sz="2000" dirty="0" smtClean="0">
                <a:cs typeface="Andalus" pitchFamily="18" charset="-78"/>
              </a:rPr>
              <a:t>-الوصول إلى الموارد الكافية.</a:t>
            </a:r>
          </a:p>
          <a:p>
            <a:pPr xmlns:a="http://schemas.openxmlformats.org/drawingml/2006/main" algn="l" rtl="0">
              <a:buFontTx/>
              <a:buChar char="-"/>
              <a:bidi/>
            </a:pPr>
            <a:r xmlns:a="http://schemas.openxmlformats.org/drawingml/2006/main">
              <a:rPr lang="ar" sz="2000" dirty="0" smtClean="0">
                <a:cs typeface="Andalus" pitchFamily="18" charset="-78"/>
              </a:rPr>
              <a:t>عدم التسامح مع العنف.</a:t>
            </a:r>
          </a:p>
          <a:p>
            <a:pPr xmlns:a="http://schemas.openxmlformats.org/drawingml/2006/main" algn="l" rtl="0">
              <a:buFontTx/>
              <a:buChar char="-"/>
              <a:bidi/>
            </a:pPr>
            <a:r xmlns:a="http://schemas.openxmlformats.org/drawingml/2006/main">
              <a:rPr lang="ar" sz="2000" dirty="0" smtClean="0">
                <a:cs typeface="Andalus" pitchFamily="18" charset="-78"/>
              </a:rPr>
              <a:t>دعم التنوع بين الناس.</a:t>
            </a:r>
          </a:p>
          <a:p>
            <a:pPr xmlns:a="http://schemas.openxmlformats.org/drawingml/2006/main" algn="l" rtl="0">
              <a:buFontTx/>
              <a:buChar char="-"/>
              <a:bidi/>
            </a:pPr>
            <a:r xmlns:a="http://schemas.openxmlformats.org/drawingml/2006/main">
              <a:rPr lang="ar" sz="2000" dirty="0" smtClean="0">
                <a:cs typeface="Andalus" pitchFamily="18" charset="-78"/>
              </a:rPr>
              <a:t>السيطرة على البيئة.</a:t>
            </a:r>
          </a:p>
          <a:p>
            <a:pPr xmlns:a="http://schemas.openxmlformats.org/drawingml/2006/main" algn="l" rtl="0">
              <a:buFontTx/>
              <a:buChar char="-"/>
              <a:bidi/>
            </a:pPr>
            <a:r xmlns:a="http://schemas.openxmlformats.org/drawingml/2006/main">
              <a:rPr lang="ar" sz="2000" dirty="0" smtClean="0">
                <a:cs typeface="Andalus" pitchFamily="18" charset="-78"/>
              </a:rPr>
              <a:t>إيجابي.</a:t>
            </a:r>
          </a:p>
          <a:p>
            <a:pPr xmlns:a="http://schemas.openxmlformats.org/drawingml/2006/main" algn="l" rtl="0">
              <a:buFontTx/>
              <a:buChar char="-"/>
              <a:bidi/>
            </a:pPr>
            <a:r xmlns:a="http://schemas.openxmlformats.org/drawingml/2006/main">
              <a:rPr lang="ar" sz="2000" dirty="0" smtClean="0">
                <a:cs typeface="Andalus" pitchFamily="18" charset="-78"/>
              </a:rPr>
              <a:t>حقيقي.</a:t>
            </a:r>
          </a:p>
          <a:p>
            <a:pPr xmlns:a="http://schemas.openxmlformats.org/drawingml/2006/main" algn="l" rtl="0">
              <a:buFontTx/>
              <a:buChar char="-"/>
              <a:bidi/>
            </a:pPr>
            <a:r xmlns:a="http://schemas.openxmlformats.org/drawingml/2006/main">
              <a:rPr lang="ar" sz="2000" dirty="0" smtClean="0">
                <a:cs typeface="Andalus" pitchFamily="18" charset="-78"/>
              </a:rPr>
              <a:t>نظرة إلى عالمك.</a:t>
            </a:r>
          </a:p>
        </p:txBody>
      </p:sp>
      <p:sp>
        <p:nvSpPr>
          <p:cNvPr id="2" name="Title 1"/>
          <p:cNvSpPr>
            <a:spLocks noGrp="1"/>
          </p:cNvSpPr>
          <p:nvPr>
            <p:ph type="title"/>
          </p:nvPr>
        </p:nvSpPr>
        <p:spPr>
          <a:xfrm>
            <a:off x="304800" y="274638"/>
            <a:ext cx="8610600" cy="792162"/>
          </a:xfrm>
        </p:spPr>
        <p:txBody>
          <a:bodyPr>
            <a:normAutofit fontScale="90000"/>
          </a:bodyPr>
          <a:lstStyle/>
          <a:p>
            <a:pPr xmlns:a="http://schemas.openxmlformats.org/drawingml/2006/main" algn="ctr">
              <a:bidi/>
            </a:pPr>
            <a:r xmlns:a="http://schemas.openxmlformats.org/drawingml/2006/main">
              <a:rPr lang="ar" dirty="0" smtClean="0"/>
              <a:t>العوامل المؤثرة على الصحة العقلية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14400"/>
            <a:ext cx="9144000" cy="5334000"/>
          </a:xfrm>
        </p:spPr>
        <p:txBody>
          <a:bodyPr>
            <a:normAutofit/>
          </a:bodyPr>
          <a:lstStyle/>
          <a:p>
            <a:pPr algn="l" rtl="0">
              <a:buNone/>
            </a:pPr>
            <a:endParaRPr lang="en-US" sz="2400" b="1" dirty="0" smtClean="0"/>
          </a:p>
          <a:p>
            <a:pPr xmlns:a="http://schemas.openxmlformats.org/drawingml/2006/main" algn="l" rtl="0">
              <a:buNone/>
              <a:bidi/>
            </a:pPr>
            <a:r xmlns:a="http://schemas.openxmlformats.org/drawingml/2006/main">
              <a:rPr lang="ar" sz="2400" b="1" dirty="0" smtClean="0"/>
              <a:t>* الأمراض العقلية: </a:t>
            </a:r>
            <a:r xmlns:a="http://schemas.openxmlformats.org/drawingml/2006/main">
              <a:rPr lang="ar" sz="2400" dirty="0" smtClean="0"/>
              <a:t>تشمل الاضطرابات التي تؤثر على المزاج والسلوك والتفكير، مثل الاكتئاب، والفصام، واضطرابات القلق، واضطرابات الإدمان.</a:t>
            </a:r>
          </a:p>
          <a:p>
            <a:pPr algn="l" rtl="0">
              <a:buNone/>
            </a:pPr>
            <a:endParaRPr lang="en-US" sz="2400" dirty="0" smtClean="0"/>
          </a:p>
          <a:p>
            <a:pPr xmlns:a="http://schemas.openxmlformats.org/drawingml/2006/main" algn="l" rtl="0">
              <a:buNone/>
              <a:bidi/>
            </a:pPr>
            <a:r xmlns:a="http://schemas.openxmlformats.org/drawingml/2006/main">
              <a:rPr lang="ar" sz="2400" dirty="0" smtClean="0"/>
              <a:t>* يعاني الأفراد من عدم الرضا عن أنفسهم، والعلاقات، والتعامل غير الفعال </a:t>
            </a:r>
            <a:r xmlns:a="http://schemas.openxmlformats.org/drawingml/2006/main">
              <a:rPr lang="ar" b="1" dirty="0" smtClean="0"/>
              <a:t>.</a:t>
            </a:r>
          </a:p>
          <a:p>
            <a:pPr algn="l" rtl="0">
              <a:buNone/>
            </a:pPr>
            <a:endParaRPr lang="en-US" b="1" dirty="0" smtClean="0"/>
          </a:p>
          <a:p>
            <a:pPr xmlns:a="http://schemas.openxmlformats.org/drawingml/2006/main" algn="l" rtl="0">
              <a:buNone/>
              <a:bidi/>
            </a:pPr>
            <a:r xmlns:a="http://schemas.openxmlformats.org/drawingml/2006/main">
              <a:rPr lang="ar" b="1" dirty="0" smtClean="0"/>
              <a:t>* </a:t>
            </a:r>
            <a:r xmlns:a="http://schemas.openxmlformats.org/drawingml/2006/main">
              <a:rPr lang="ar" dirty="0" smtClean="0"/>
              <a:t>الاضطرابات العقلية غالبا ما تسبب ضائقة كبيرة أو ضعف في الأداء أو كليهما.</a:t>
            </a:r>
          </a:p>
        </p:txBody>
      </p:sp>
      <p:sp>
        <p:nvSpPr>
          <p:cNvPr id="3" name="Title 2"/>
          <p:cNvSpPr>
            <a:spLocks noGrp="1"/>
          </p:cNvSpPr>
          <p:nvPr>
            <p:ph type="title"/>
          </p:nvPr>
        </p:nvSpPr>
        <p:spPr>
          <a:xfrm>
            <a:off x="457200" y="274638"/>
            <a:ext cx="8229600" cy="868362"/>
          </a:xfrm>
        </p:spPr>
        <p:txBody>
          <a:bodyPr>
            <a:normAutofit/>
          </a:bodyPr>
          <a:lstStyle/>
          <a:p>
            <a:pPr xmlns:a="http://schemas.openxmlformats.org/drawingml/2006/main" algn="ctr">
              <a:bidi/>
            </a:pPr>
            <a:r xmlns:a="http://schemas.openxmlformats.org/drawingml/2006/main">
              <a:rPr lang="ar" dirty="0" smtClean="0"/>
              <a:t>الأمراض/الاضطرابات العقلية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458200" cy="4919472"/>
          </a:xfrm>
        </p:spPr>
        <p:txBody>
          <a:bodyPr/>
          <a:lstStyle/>
          <a:p>
            <a:pPr xmlns:a="http://schemas.openxmlformats.org/drawingml/2006/main" algn="l" rtl="0">
              <a:bidi/>
            </a:pPr>
            <a:r xmlns:a="http://schemas.openxmlformats.org/drawingml/2006/main">
              <a:rPr lang="ar" sz="2800" b="1" dirty="0" smtClean="0"/>
              <a:t>يمكن تصنيف العوامل المؤثرة على المرض العقلي للشخص على النحو التالي:</a:t>
            </a:r>
          </a:p>
          <a:p>
            <a:pPr algn="l" rtl="0">
              <a:buNone/>
            </a:pPr>
            <a:endParaRPr lang="en-US" sz="2800" dirty="0" smtClean="0"/>
          </a:p>
          <a:p>
            <a:pPr xmlns:a="http://schemas.openxmlformats.org/drawingml/2006/main" marL="566928" indent="-457200" algn="l" rtl="0">
              <a:buAutoNum type="alphaUcParenR"/>
              <a:bidi/>
            </a:pPr>
            <a:r xmlns:a="http://schemas.openxmlformats.org/drawingml/2006/main">
              <a:rPr lang="ar" sz="2800" dirty="0" smtClean="0"/>
              <a:t>العوامل الفردية أو الشخصية.</a:t>
            </a:r>
          </a:p>
          <a:p>
            <a:pPr xmlns:a="http://schemas.openxmlformats.org/drawingml/2006/main" marL="566928" indent="-457200" algn="l" rtl="0">
              <a:buAutoNum type="alphaUcParenR"/>
              <a:bidi/>
            </a:pPr>
            <a:r xmlns:a="http://schemas.openxmlformats.org/drawingml/2006/main">
              <a:rPr lang="ar" sz="2800" dirty="0" smtClean="0"/>
              <a:t>العوامل الشخصية أو عوامل العلاقات.</a:t>
            </a:r>
          </a:p>
          <a:p>
            <a:pPr xmlns:a="http://schemas.openxmlformats.org/drawingml/2006/main" marL="566928" indent="-457200" algn="l" rtl="0">
              <a:buAutoNum type="alphaUcParenR"/>
              <a:bidi/>
            </a:pPr>
            <a:r xmlns:a="http://schemas.openxmlformats.org/drawingml/2006/main">
              <a:rPr lang="ar" sz="2800" dirty="0" smtClean="0"/>
              <a:t>العوامل الاجتماعية/الثقافية.</a:t>
            </a:r>
          </a:p>
        </p:txBody>
      </p:sp>
      <p:sp>
        <p:nvSpPr>
          <p:cNvPr id="3" name="Title 2"/>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dirty="0" smtClean="0"/>
              <a:t>العوامل المؤثرة على المرض العقلي</a:t>
            </a:r>
            <a:endParaRPr xmlns:a="http://schemas.openxmlformats.org/drawingml/2006/main" lang="ar-SA"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5139</TotalTime>
  <Words>1564</Words>
  <Application>Microsoft Office PowerPoint</Application>
  <PresentationFormat>On-screen Show (4:3)</PresentationFormat>
  <Paragraphs>252</Paragraphs>
  <Slides>27</Slides>
  <Notes>2</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Concourse</vt:lpstr>
      <vt:lpstr>1- Mental Health and Mental Illness</vt:lpstr>
      <vt:lpstr>Outline</vt:lpstr>
      <vt:lpstr>Learning Outcomes</vt:lpstr>
      <vt:lpstr>Mental Health </vt:lpstr>
      <vt:lpstr>Factors Influencing Mental Health </vt:lpstr>
      <vt:lpstr>Factors Influencing Mental Health </vt:lpstr>
      <vt:lpstr>Factors Influencing Mental Health </vt:lpstr>
      <vt:lpstr>Mental Illnesses/ Disorders  </vt:lpstr>
      <vt:lpstr>Factors Influencing Mental Illness</vt:lpstr>
      <vt:lpstr>Factors Influencing Mental Illness</vt:lpstr>
      <vt:lpstr>Factors Influencing Mental Illness</vt:lpstr>
      <vt:lpstr>Factors Influencing Mental Illness</vt:lpstr>
      <vt:lpstr>What are the APA and DSM? </vt:lpstr>
      <vt:lpstr>DSM-V(5)</vt:lpstr>
      <vt:lpstr>DSMV purposes</vt:lpstr>
      <vt:lpstr>DSM-V</vt:lpstr>
      <vt:lpstr>Ethical and Legal Issues in Mental Health Nursing </vt:lpstr>
      <vt:lpstr>Ethical and Legal Issues in Mental Health Nursing</vt:lpstr>
      <vt:lpstr>Ethical and Legal Issues in Mental Health Nursing</vt:lpstr>
      <vt:lpstr>Ethical and Legal Issues in Mental Health Nursing</vt:lpstr>
      <vt:lpstr>Ethical and Legal Issues in Mental Health Nursing</vt:lpstr>
      <vt:lpstr>Ethical and Legal Issues in Mental Health Nursing</vt:lpstr>
      <vt:lpstr>Ethical and Legal Issues in Mental Health Nursing</vt:lpstr>
      <vt:lpstr>Ethical and Legal Issues in Mental Health Nursing</vt:lpstr>
      <vt:lpstr>Ethical and Legal Issues in Mental Health Nursing</vt:lpstr>
      <vt:lpstr>Discussion </vt:lpstr>
      <vt:lpstr>Slide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8-Nursing Care of Patients with Anxiety Disorders</dc:title>
  <dc:creator>osama abualruz</dc:creator>
  <cp:lastModifiedBy>osama abualruz</cp:lastModifiedBy>
  <cp:revision>55</cp:revision>
  <dcterms:created xsi:type="dcterms:W3CDTF">2006-08-16T00:00:00Z</dcterms:created>
  <dcterms:modified xsi:type="dcterms:W3CDTF">2022-11-02T18:52:47Z</dcterms:modified>
</cp:coreProperties>
</file>