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61" r:id="rId2"/>
    <p:sldId id="257" r:id="rId3"/>
    <p:sldId id="258" r:id="rId4"/>
    <p:sldId id="260" r:id="rId5"/>
    <p:sldId id="297" r:id="rId6"/>
    <p:sldId id="315" r:id="rId7"/>
    <p:sldId id="316" r:id="rId8"/>
    <p:sldId id="318" r:id="rId9"/>
    <p:sldId id="317" r:id="rId10"/>
    <p:sldId id="319" r:id="rId11"/>
    <p:sldId id="320" r:id="rId12"/>
    <p:sldId id="321" r:id="rId13"/>
    <p:sldId id="322" r:id="rId14"/>
    <p:sldId id="323" r:id="rId15"/>
    <p:sldId id="324" r:id="rId16"/>
    <p:sldId id="325" r:id="rId17"/>
    <p:sldId id="326" r:id="rId18"/>
    <p:sldId id="327" r:id="rId19"/>
    <p:sldId id="328" r:id="rId20"/>
    <p:sldId id="298" r:id="rId21"/>
    <p:sldId id="261" r:id="rId22"/>
    <p:sldId id="294" r:id="rId23"/>
    <p:sldId id="329" r:id="rId24"/>
    <p:sldId id="331" r:id="rId25"/>
    <p:sldId id="332" r:id="rId26"/>
    <p:sldId id="330" r:id="rId27"/>
    <p:sldId id="346" r:id="rId28"/>
    <p:sldId id="333" r:id="rId29"/>
    <p:sldId id="355" r:id="rId30"/>
    <p:sldId id="356" r:id="rId31"/>
    <p:sldId id="357" r:id="rId32"/>
    <p:sldId id="358" r:id="rId33"/>
    <p:sldId id="359" r:id="rId34"/>
    <p:sldId id="360" r:id="rId35"/>
    <p:sldId id="340" r:id="rId36"/>
    <p:sldId id="352" r:id="rId37"/>
    <p:sldId id="353" r:id="rId38"/>
    <p:sldId id="354" r:id="rId39"/>
    <p:sldId id="304" r:id="rId40"/>
    <p:sldId id="334" r:id="rId41"/>
    <p:sldId id="335" r:id="rId42"/>
    <p:sldId id="272" r:id="rId43"/>
    <p:sldId id="336" r:id="rId44"/>
    <p:sldId id="337" r:id="rId45"/>
    <p:sldId id="338" r:id="rId46"/>
    <p:sldId id="339" r:id="rId47"/>
    <p:sldId id="262" r:id="rId48"/>
    <p:sldId id="306" r:id="rId49"/>
    <p:sldId id="264" r:id="rId50"/>
    <p:sldId id="299" r:id="rId51"/>
    <p:sldId id="342" r:id="rId52"/>
    <p:sldId id="343" r:id="rId53"/>
    <p:sldId id="344" r:id="rId54"/>
    <p:sldId id="345" r:id="rId55"/>
    <p:sldId id="293" r:id="rId56"/>
  </p:sldIdLst>
  <p:sldSz cx="9144000" cy="6858000" type="screen4x3"/>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CAF38E-F0C4-4588-8A28-53BBF4267EF6}" type="datetimeFigureOut">
              <a:rPr lang="ar-SA" smtClean="0"/>
              <a:pPr/>
              <a:t>04/08/1444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653823-6C2C-4C14-A392-AC994718977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76653823-6C2C-4C14-A392-AC994718977A}" type="slidenum">
              <a:rPr lang="ar-SA" smtClean="0"/>
              <a:pPr/>
              <a:t>42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xmlns:a="http://schemas.openxmlformats.org/drawingml/2006/main" algn="l" rtl="0" eaLnBrk="1" hangingPunct="1">
              <a:spcBef>
                <a:spcPct val="0"/>
              </a:spcBef>
              <a:bidi/>
            </a:pPr>
            <a:r xmlns:a="http://schemas.openxmlformats.org/drawingml/2006/main">
              <a:rPr lang="ar" sz="2400" b="1" dirty="0" smtClean="0">
                <a:latin typeface="Times New Roman" pitchFamily="18" charset="0"/>
                <a:cs typeface="Times New Roman" pitchFamily="18" charset="0"/>
              </a:rPr>
              <a:t>تختلف </a:t>
            </a:r>
            <a:r xmlns:a="http://schemas.openxmlformats.org/drawingml/2006/main">
              <a:rPr lang="ar" sz="2400" b="1" dirty="0" err="1" smtClean="0">
                <a:latin typeface="Times New Roman" pitchFamily="18" charset="0"/>
                <a:cs typeface="Times New Roman" pitchFamily="18" charset="0"/>
              </a:rPr>
              <a:t>الاستشارة </a:t>
            </a:r>
            <a:r xmlns:a="http://schemas.openxmlformats.org/drawingml/2006/main">
              <a:rPr lang="ar" sz="2400" b="1" dirty="0" smtClean="0">
                <a:latin typeface="Times New Roman" pitchFamily="18" charset="0"/>
                <a:cs typeface="Times New Roman" pitchFamily="18" charset="0"/>
              </a:rPr>
              <a:t>الإنسانية تمامًا عن </a:t>
            </a:r>
            <a:r xmlns:a="http://schemas.openxmlformats.org/drawingml/2006/main">
              <a:rPr lang="ar" sz="2400" b="1" dirty="0" err="1" smtClean="0">
                <a:latin typeface="Times New Roman" pitchFamily="18" charset="0"/>
                <a:cs typeface="Times New Roman" pitchFamily="18" charset="0"/>
              </a:rPr>
              <a:t>الاستشارة النفسية الديناميكية </a:t>
            </a:r>
            <a:r xmlns:a="http://schemas.openxmlformats.org/drawingml/2006/main">
              <a:rPr lang="ar" sz="2400" b="1" dirty="0" smtClean="0">
                <a:latin typeface="Times New Roman" pitchFamily="18" charset="0"/>
                <a:cs typeface="Times New Roman" pitchFamily="18" charset="0"/>
              </a:rPr>
              <a:t>في أن المعالج لا يحاول تفسير مشاكل العميل أو توجيه مسار العمل.</a:t>
            </a:r>
          </a:p>
          <a:p>
            <a:pPr algn="l" rtl="0" eaLnBrk="1" hangingPunct="1">
              <a:spcBef>
                <a:spcPct val="0"/>
              </a:spcBef>
            </a:pPr>
            <a:endParaRPr lang="ar-SA" sz="2400" b="1" dirty="0" smtClean="0"/>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FAD1CF-088F-4FE2-8367-4E15E02110BB}" type="slidenum">
              <a:rPr lang="ar-SA" smtClean="0"/>
              <a:pPr fontAlgn="base">
                <a:spcBef>
                  <a:spcPct val="0"/>
                </a:spcBef>
                <a:spcAft>
                  <a:spcPct val="0"/>
                </a:spcAft>
                <a:defRPr/>
              </a:pPr>
              <a:t>54</a:t>
            </a:fld>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Online Image Placeholder 3"/>
          <p:cNvSpPr>
            <a:spLocks noGrp="1"/>
          </p:cNvSpPr>
          <p:nvPr>
            <p:ph type="clipArt" sz="half" idx="2"/>
          </p:nvPr>
        </p:nvSpPr>
        <p:spPr>
          <a:xfrm>
            <a:off x="4648200" y="1981200"/>
            <a:ext cx="3810000" cy="4114800"/>
          </a:xfrm>
        </p:spPr>
        <p:txBody>
          <a:bodyPr>
            <a:normAutofit/>
          </a:bodyPr>
          <a:lstStyle/>
          <a:p>
            <a:pPr lvl="0"/>
            <a:endParaRPr lang="ar-SA"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ltLang="ar-SA"/>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ar-SA"/>
          </a:p>
        </p:txBody>
      </p:sp>
      <p:sp>
        <p:nvSpPr>
          <p:cNvPr id="7" name="Slide Number Placeholder 6"/>
          <p:cNvSpPr>
            <a:spLocks noGrp="1"/>
          </p:cNvSpPr>
          <p:nvPr>
            <p:ph type="sldNum" sz="quarter" idx="12"/>
          </p:nvPr>
        </p:nvSpPr>
        <p:spPr>
          <a:xfrm>
            <a:off x="6553200" y="6248400"/>
            <a:ext cx="1905000" cy="457200"/>
          </a:xfrm>
        </p:spPr>
        <p:txBody>
          <a:bodyPr/>
          <a:lstStyle>
            <a:lvl1pPr>
              <a:defRPr>
                <a:ea typeface="Majalla UI"/>
              </a:defRPr>
            </a:lvl1pPr>
          </a:lstStyle>
          <a:p>
            <a:pPr>
              <a:defRPr/>
            </a:pPr>
            <a:fld id="{7F79B829-7811-4EEB-A59B-1E9D6794FB3A}" type="slidenum">
              <a:rPr lang="en-US" altLang="ar-SA"/>
              <a:pPr>
                <a:defRPr/>
              </a:pPr>
              <a:t>‹#›</a:t>
            </a:fld>
            <a:endParaRPr lang="en-US" altLang="ar-SA"/>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implypsychology.org/psych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3733800"/>
            <a:ext cx="7500990" cy="609600"/>
          </a:xfrm>
        </p:spPr>
        <p:txBody>
          <a:bodyPr>
            <a:normAutofit fontScale="90000"/>
          </a:bodyPr>
          <a:lstStyle/>
          <a:p>
            <a:pPr xmlns:a="http://schemas.openxmlformats.org/drawingml/2006/main" algn="ctr" rtl="0">
              <a:defRPr/>
              <a:bidi/>
            </a:pPr>
            <a:r xmlns:a="http://schemas.openxmlformats.org/drawingml/2006/main">
              <a:rPr lang="ar" sz="3200" dirty="0" smtClean="0">
                <a:solidFill>
                  <a:schemeClr val="tx1"/>
                </a:solidFill>
                <a:effectLst>
                  <a:outerShdw blurRad="38100" dist="38100" dir="2700000" algn="tl">
                    <a:srgbClr val="000000">
                      <a:alpha val="43137"/>
                    </a:srgbClr>
                  </a:outerShdw>
                </a:effectLst>
              </a:rPr>
              <a:t>2. مفهوم ونظريات تنمية الشخصية</a:t>
            </a:r>
            <a:endParaRPr xmlns:a="http://schemas.openxmlformats.org/drawingml/2006/main" sz="3200" smtClean="0">
              <a:solidFill>
                <a:schemeClr val="tx2">
                  <a:satMod val="130000"/>
                </a:schemeClr>
              </a:solidFill>
              <a:latin typeface="Times New Roman" pitchFamily="18" charset="0"/>
              <a:cs typeface="Times New Roman" pitchFamily="18" charset="0"/>
            </a:endParaRPr>
          </a:p>
        </p:txBody>
      </p:sp>
      <p:sp>
        <p:nvSpPr>
          <p:cNvPr id="9219" name="Rectangle 5"/>
          <p:cNvSpPr>
            <a:spLocks noChangeArrowheads="1"/>
          </p:cNvSpPr>
          <p:nvPr/>
        </p:nvSpPr>
        <p:spPr bwMode="auto">
          <a:xfrm>
            <a:off x="571500" y="714375"/>
            <a:ext cx="7315200" cy="800219"/>
          </a:xfrm>
          <a:prstGeom prst="rect">
            <a:avLst/>
          </a:prstGeom>
          <a:noFill/>
          <a:ln w="9525">
            <a:noFill/>
            <a:miter lim="800000"/>
            <a:headEnd/>
            <a:tailEnd/>
          </a:ln>
        </p:spPr>
        <p:txBody>
          <a:bodyPr anchor="ctr">
            <a:spAutoFit/>
          </a:bodyPr>
          <a:lstStyle/>
          <a:p>
            <a:pPr xmlns:a="http://schemas.openxmlformats.org/drawingml/2006/main" algn="ctr">
              <a:tabLst>
                <a:tab pos="4065588" algn="l"/>
              </a:tabLst>
              <a:bidi/>
            </a:pPr>
            <a:r xmlns:a="http://schemas.openxmlformats.org/drawingml/2006/main">
              <a:rPr lang="ar" sz="2800" b="1" dirty="0" smtClean="0"/>
              <a:t>جامعة </a:t>
            </a:r>
            <a:endParaRPr xmlns:a="http://schemas.openxmlformats.org/drawingml/2006/main" lang="en-US" sz="2800" dirty="0"/>
            <a:r xmlns:a="http://schemas.openxmlformats.org/drawingml/2006/main">
              <a:rPr lang="ar" sz="2800" b="1" dirty="0" smtClean="0"/>
              <a:t>الزيتونة</a:t>
            </a:r>
            <a:r xmlns:a="http://schemas.openxmlformats.org/drawingml/2006/main">
              <a:rPr lang="ar" sz="2800" b="1" dirty="0" err="1" smtClean="0"/>
              <a:t>​</a:t>
            </a:r>
          </a:p>
          <a:p>
            <a:pPr>
              <a:tabLst>
                <a:tab pos="4065588" algn="l"/>
              </a:tabLst>
            </a:pPr>
            <a:endParaRPr lang="en-US" dirty="0"/>
          </a:p>
        </p:txBody>
      </p:sp>
      <p:sp>
        <p:nvSpPr>
          <p:cNvPr id="9221" name="Rectangle 5"/>
          <p:cNvSpPr>
            <a:spLocks noChangeArrowheads="1"/>
          </p:cNvSpPr>
          <p:nvPr/>
        </p:nvSpPr>
        <p:spPr bwMode="auto">
          <a:xfrm>
            <a:off x="0" y="1676400"/>
            <a:ext cx="8001000" cy="1815882"/>
          </a:xfrm>
          <a:prstGeom prst="rect">
            <a:avLst/>
          </a:prstGeom>
          <a:noFill/>
          <a:ln w="9525">
            <a:noFill/>
            <a:miter lim="800000"/>
            <a:headEnd/>
            <a:tailEnd/>
          </a:ln>
        </p:spPr>
        <p:txBody>
          <a:bodyPr wrap="square">
            <a:spAutoFit/>
          </a:bodyPr>
          <a:lstStyle/>
          <a:p>
            <a:pPr xmlns:a="http://schemas.openxmlformats.org/drawingml/2006/main" algn="ctr">
              <a:tabLst>
                <a:tab pos="4149725" algn="l"/>
              </a:tabLst>
              <a:bidi/>
            </a:pPr>
            <a:r xmlns:a="http://schemas.openxmlformats.org/drawingml/2006/main">
              <a:rPr lang="ar" altLang="en-US" sz="2800" b="1" dirty="0" smtClean="0">
                <a:latin typeface="Times New Roman" pitchFamily="18" charset="0"/>
                <a:cs typeface="Times New Roman" pitchFamily="18" charset="0"/>
              </a:rPr>
              <a:t>التمريض النفسي والصحة العقلية</a:t>
            </a:r>
          </a:p>
          <a:p>
            <a:pPr xmlns:a="http://schemas.openxmlformats.org/drawingml/2006/main" algn="ctr">
              <a:tabLst>
                <a:tab pos="4149725" algn="l"/>
              </a:tabLst>
              <a:bidi/>
            </a:pPr>
            <a:r xmlns:a="http://schemas.openxmlformats.org/drawingml/2006/main">
              <a:rPr lang="ar" altLang="en-US" sz="2800" b="1" dirty="0" smtClean="0">
                <a:latin typeface="Times New Roman" pitchFamily="18" charset="0"/>
                <a:cs typeface="Times New Roman" pitchFamily="18" charset="0"/>
              </a:rPr>
              <a:t>( نظرية )</a:t>
            </a:r>
          </a:p>
          <a:p>
            <a:pPr algn="ctr">
              <a:tabLst>
                <a:tab pos="4149725" algn="l"/>
              </a:tabLst>
            </a:pPr>
            <a:endParaRPr lang="en-US" altLang="en-US" sz="2800" b="1" dirty="0" smtClean="0">
              <a:latin typeface="Times New Roman" pitchFamily="18" charset="0"/>
              <a:cs typeface="Times New Roman" pitchFamily="18" charset="0"/>
            </a:endParaRPr>
          </a:p>
          <a:p>
            <a:pPr algn="ctr">
              <a:tabLst>
                <a:tab pos="4149725" algn="l"/>
              </a:tabLst>
            </a:pPr>
            <a:endParaRPr lang="en-US" altLang="en-US" sz="2800" dirty="0">
              <a:latin typeface="Times New Roman" pitchFamily="18" charset="0"/>
              <a:cs typeface="Times New Roman" pitchFamily="18" charset="0"/>
            </a:endParaRPr>
          </a:p>
        </p:txBody>
      </p:sp>
      <p:sp>
        <p:nvSpPr>
          <p:cNvPr id="9222" name="Subtitle 6"/>
          <p:cNvSpPr>
            <a:spLocks noGrp="1"/>
          </p:cNvSpPr>
          <p:nvPr>
            <p:ph type="subTitle" idx="1"/>
          </p:nvPr>
        </p:nvSpPr>
        <p:spPr>
          <a:xfrm>
            <a:off x="685800" y="4419600"/>
            <a:ext cx="7772400" cy="762000"/>
          </a:xfrm>
        </p:spPr>
        <p:txBody>
          <a:bodyPr>
            <a:normAutofit fontScale="92500" lnSpcReduction="20000"/>
          </a:bodyPr>
          <a:lstStyle/>
          <a:p>
            <a:pPr marR="0" algn="ctr" eaLnBrk="1" hangingPunct="1"/>
            <a:endParaRPr lang="en-US" b="1" dirty="0" smtClean="0">
              <a:solidFill>
                <a:schemeClr val="tx1"/>
              </a:solidFill>
            </a:endParaRPr>
          </a:p>
          <a:p>
            <a:pPr xmlns:a="http://schemas.openxmlformats.org/drawingml/2006/main" marR="0" algn="ctr">
              <a:bidi/>
            </a:pPr>
            <a:r xmlns:a="http://schemas.openxmlformats.org/drawingml/2006/main">
              <a:rPr lang="ar" dirty="0" smtClean="0">
                <a:solidFill>
                  <a:schemeClr val="tx1"/>
                </a:solidFill>
              </a:rPr>
              <a:t>بقلم الدكتور: حسن أبو الرز، RN، MSN، PhD</a:t>
            </a:r>
            <a:endParaRPr xmlns:a="http://schemas.openxmlformats.org/drawingml/2006/main" lang="ar-SA" dirty="0" smtClean="0">
              <a:solidFill>
                <a:schemeClr val="tx1"/>
              </a:solidFill>
            </a:endParaRPr>
          </a:p>
          <a:p>
            <a:pPr marR="0" algn="ctr" eaLnBrk="1" hangingPunct="1"/>
            <a:endParaRPr lang="en-US" b="1" dirty="0" smtClean="0">
              <a:solidFill>
                <a:schemeClr val="tx1"/>
              </a:solidFill>
            </a:endParaRPr>
          </a:p>
        </p:txBody>
      </p:sp>
      <p:pic>
        <p:nvPicPr>
          <p:cNvPr id="7" name="Picture 6"/>
          <p:cNvPicPr/>
          <p:nvPr/>
        </p:nvPicPr>
        <p:blipFill>
          <a:blip r:embed="rId2"/>
          <a:srcRect/>
          <a:stretch>
            <a:fillRect/>
          </a:stretch>
        </p:blipFill>
        <p:spPr bwMode="auto">
          <a:xfrm>
            <a:off x="6934200" y="152400"/>
            <a:ext cx="2209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3.البعد </a:t>
            </a:r>
            <a:r xmlns:a="http://schemas.openxmlformats.org/drawingml/2006/main">
              <a:rPr lang="ar" sz="3600" b="1" dirty="0">
                <a:solidFill>
                  <a:schemeClr val="tx2">
                    <a:satMod val="130000"/>
                  </a:schemeClr>
                </a:solidFill>
                <a:cs typeface="+mj-cs"/>
              </a:rPr>
              <a:t>العاطفي</a:t>
            </a:r>
            <a:endParaRPr xmlns:a="http://schemas.openxmlformats.org/drawingml/2006/main" lang="ar-EG" sz="3600" dirty="0">
              <a:solidFill>
                <a:schemeClr val="tx2">
                  <a:satMod val="130000"/>
                </a:schemeClr>
              </a:solidFill>
              <a:cs typeface="+mj-cs"/>
            </a:endParaRPr>
          </a:p>
        </p:txBody>
      </p:sp>
      <p:sp>
        <p:nvSpPr>
          <p:cNvPr id="12291" name="Content Placeholder 2"/>
          <p:cNvSpPr>
            <a:spLocks noGrp="1"/>
          </p:cNvSpPr>
          <p:nvPr>
            <p:ph idx="1"/>
          </p:nvPr>
        </p:nvSpPr>
        <p:spPr>
          <a:xfrm>
            <a:off x="0" y="1500188"/>
            <a:ext cx="8458200" cy="4953000"/>
          </a:xfrm>
        </p:spPr>
        <p:txBody>
          <a:bodyPr>
            <a:normAutofit/>
          </a:bodyPr>
          <a:lstStyle/>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dirty="0">
                <a:latin typeface="Times New Roman" pitchFamily="18" charset="0"/>
                <a:cs typeface="Times New Roman" pitchFamily="18" charset="0"/>
              </a:rPr>
              <a:t>يعني فهم ما نشعر </a:t>
            </a:r>
            <a:r xmlns:a="http://schemas.openxmlformats.org/drawingml/2006/main">
              <a:rPr lang="ar" b="1" dirty="0">
                <a:latin typeface="Times New Roman" pitchFamily="18" charset="0"/>
                <a:cs typeface="Times New Roman" pitchFamily="18" charset="0"/>
              </a:rPr>
              <a:t>به </a:t>
            </a:r>
            <a:r xmlns:a="http://schemas.openxmlformats.org/drawingml/2006/main">
              <a:rPr lang="ar" dirty="0">
                <a:latin typeface="Times New Roman" pitchFamily="18" charset="0"/>
                <a:cs typeface="Times New Roman" pitchFamily="18" charset="0"/>
              </a:rPr>
              <a:t>، وقبول مشاعرنا، وتعلم كيفية التعبير عن مشاعرنا والتعامل معها.</a:t>
            </a:r>
            <a:endParaRPr xmlns:a="http://schemas.openxmlformats.org/drawingml/2006/main" lang="en-US"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dirty="0">
                <a:latin typeface="Times New Roman" pitchFamily="18" charset="0"/>
                <a:cs typeface="Times New Roman" pitchFamily="18" charset="0"/>
              </a:rPr>
              <a:t>وهذا يعني أن يكون لديك القدرة على الحب وأن تُحَب وأن تحقق الشعور بالإنجاز في الحياة.</a:t>
            </a:r>
            <a:endParaRPr xmlns:a="http://schemas.openxmlformats.org/drawingml/2006/main" lang="en-US"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dirty="0">
                <a:latin typeface="Times New Roman" pitchFamily="18" charset="0"/>
                <a:cs typeface="Times New Roman" pitchFamily="18" charset="0"/>
              </a:rPr>
              <a:t>تشمل الصحة العاطفية </a:t>
            </a:r>
            <a:r xmlns:a="http://schemas.openxmlformats.org/drawingml/2006/main">
              <a:rPr lang="ar" b="1" dirty="0">
                <a:latin typeface="Times New Roman" pitchFamily="18" charset="0"/>
                <a:cs typeface="Times New Roman" pitchFamily="18" charset="0"/>
              </a:rPr>
              <a:t>التفاؤل وتقدير </a:t>
            </a:r>
            <a:r xmlns:a="http://schemas.openxmlformats.org/drawingml/2006/main">
              <a:rPr lang="ar" dirty="0">
                <a:latin typeface="Times New Roman" pitchFamily="18" charset="0"/>
                <a:cs typeface="Times New Roman" pitchFamily="18" charset="0"/>
              </a:rPr>
              <a:t>الذات </a:t>
            </a:r>
            <a:r xmlns:a="http://schemas.openxmlformats.org/drawingml/2006/main">
              <a:rPr lang="ar" b="1" dirty="0">
                <a:latin typeface="Times New Roman" pitchFamily="18" charset="0"/>
                <a:cs typeface="Times New Roman" pitchFamily="18" charset="0"/>
              </a:rPr>
              <a:t>وقبول الذات </a:t>
            </a:r>
            <a:r xmlns:a="http://schemas.openxmlformats.org/drawingml/2006/main">
              <a:rPr lang="ar" dirty="0">
                <a:latin typeface="Times New Roman" pitchFamily="18" charset="0"/>
                <a:cs typeface="Times New Roman" pitchFamily="18" charset="0"/>
              </a:rPr>
              <a:t>والقدرة على </a:t>
            </a:r>
            <a:r xmlns:a="http://schemas.openxmlformats.org/drawingml/2006/main">
              <a:rPr lang="ar" b="1" dirty="0">
                <a:latin typeface="Times New Roman" pitchFamily="18" charset="0"/>
                <a:cs typeface="Times New Roman" pitchFamily="18" charset="0"/>
              </a:rPr>
              <a:t>مشاركة المشاعر </a:t>
            </a:r>
            <a:r xmlns:a="http://schemas.openxmlformats.org/drawingml/2006/main">
              <a:rPr lang="ar" dirty="0">
                <a:latin typeface="Times New Roman" pitchFamily="18" charset="0"/>
                <a:cs typeface="Times New Roman" pitchFamily="18" charset="0"/>
              </a:rPr>
              <a:t>.</a:t>
            </a:r>
          </a:p>
          <a:p>
            <a:pPr marL="365760" indent="-283464" eaLnBrk="1" fontAlgn="auto" hangingPunct="1">
              <a:spcAft>
                <a:spcPts val="0"/>
              </a:spcAft>
              <a:buFont typeface="Wingdings 2"/>
              <a:buChar char=""/>
              <a:defRPr/>
            </a:pPr>
            <a:endParaRPr lang="ar-EG" dirty="0">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sz="4000" b="1" dirty="0">
                <a:solidFill>
                  <a:schemeClr val="tx2">
                    <a:satMod val="130000"/>
                  </a:schemeClr>
                </a:solidFill>
                <a:latin typeface="Times New Roman" pitchFamily="18" charset="0"/>
                <a:cs typeface="Times New Roman" pitchFamily="18" charset="0"/>
              </a:rPr>
              <a:t>التدابير الرامية </a:t>
            </a:r>
            <a:r xmlns:a="http://schemas.openxmlformats.org/drawingml/2006/main">
              <a:rPr lang="ar" sz="4000" b="1" dirty="0" smtClean="0">
                <a:solidFill>
                  <a:schemeClr val="tx2">
                    <a:satMod val="130000"/>
                  </a:schemeClr>
                </a:solidFill>
                <a:latin typeface="Times New Roman" pitchFamily="18" charset="0"/>
                <a:cs typeface="Times New Roman" pitchFamily="18" charset="0"/>
              </a:rPr>
              <a:t>إلى تحسين الصحة العاطفية</a:t>
            </a:r>
            <a:r xmlns:a="http://schemas.openxmlformats.org/drawingml/2006/main">
              <a:rPr lang="ar" sz="3600" dirty="0">
                <a:solidFill>
                  <a:schemeClr val="tx2">
                    <a:satMod val="130000"/>
                  </a:schemeClr>
                </a:solidFill>
                <a:latin typeface="Times New Roman" pitchFamily="18" charset="0"/>
                <a:cs typeface="Times New Roman" pitchFamily="18" charset="0"/>
              </a:rPr>
              <a:t/>
            </a:r>
            <a:br xmlns:a="http://schemas.openxmlformats.org/drawingml/2006/main">
              <a:rPr lang="en-US" sz="3600" dirty="0">
                <a:solidFill>
                  <a:schemeClr val="tx2">
                    <a:satMod val="130000"/>
                  </a:schemeClr>
                </a:solidFill>
                <a:latin typeface="Times New Roman" pitchFamily="18" charset="0"/>
                <a:cs typeface="Times New Roman" pitchFamily="18" charset="0"/>
              </a:rPr>
            </a:br>
            <a:endParaRPr xmlns:a="http://schemas.openxmlformats.org/drawingml/2006/main" lang="ar-EG" sz="3600" dirty="0">
              <a:solidFill>
                <a:schemeClr val="tx2">
                  <a:satMod val="130000"/>
                </a:schemeClr>
              </a:solidFill>
              <a:latin typeface="Times New Roman" pitchFamily="18" charset="0"/>
              <a:cs typeface="Times New Roman" pitchFamily="18" charset="0"/>
            </a:endParaRPr>
          </a:p>
        </p:txBody>
      </p:sp>
      <p:sp>
        <p:nvSpPr>
          <p:cNvPr id="17411" name="Content Placeholder 2"/>
          <p:cNvSpPr>
            <a:spLocks noGrp="1"/>
          </p:cNvSpPr>
          <p:nvPr>
            <p:ph idx="1"/>
          </p:nvPr>
        </p:nvSpPr>
        <p:spPr/>
        <p:txBody>
          <a:bodyPr/>
          <a:lstStyle/>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استمع إلى أفكارك ومشاعرك</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تنمية موقف متفائل</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البحث عن الدعم وتقديمه</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تعلم مهارات إدارة الوقت</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ممارسة تقنيات إدارة التوتر</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تقبل نفسك وسامحها</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4.البعد </a:t>
            </a:r>
            <a:r xmlns:a="http://schemas.openxmlformats.org/drawingml/2006/main">
              <a:rPr lang="ar" sz="3600" b="1" dirty="0">
                <a:solidFill>
                  <a:schemeClr val="tx2">
                    <a:satMod val="130000"/>
                  </a:schemeClr>
                </a:solidFill>
                <a:cs typeface="+mj-cs"/>
              </a:rPr>
              <a:t>الفكري</a:t>
            </a:r>
            <a:endParaRPr xmlns:a="http://schemas.openxmlformats.org/drawingml/2006/main" lang="ar-EG" sz="3600" dirty="0">
              <a:solidFill>
                <a:schemeClr val="tx2">
                  <a:satMod val="130000"/>
                </a:schemeClr>
              </a:solidFill>
              <a:cs typeface="+mj-cs"/>
            </a:endParaRPr>
          </a:p>
        </p:txBody>
      </p:sp>
      <p:sp>
        <p:nvSpPr>
          <p:cNvPr id="18435" name="Content Placeholder 2"/>
          <p:cNvSpPr>
            <a:spLocks noGrp="1"/>
          </p:cNvSpPr>
          <p:nvPr>
            <p:ph idx="1"/>
          </p:nvPr>
        </p:nvSpPr>
        <p:spPr/>
        <p:txBody>
          <a:bodyPr/>
          <a:lstStyle/>
          <a:p>
            <a:pPr xmlns:a="http://schemas.openxmlformats.org/drawingml/2006/main" algn="l" rtl="0" eaLnBrk="1" hangingPunct="1">
              <a:bidi/>
            </a:pPr>
            <a:r xmlns:a="http://schemas.openxmlformats.org/drawingml/2006/main">
              <a:rPr lang="ar" altLang="en-US" sz="2800" dirty="0" smtClean="0">
                <a:latin typeface="Times New Roman" pitchFamily="18" charset="0"/>
                <a:cs typeface="Times New Roman" pitchFamily="18" charset="0"/>
              </a:rPr>
              <a:t>يتميز بالقدرة على اتخاذ القرارات والتفكير </a:t>
            </a:r>
            <a:r xmlns:a="http://schemas.openxmlformats.org/drawingml/2006/main">
              <a:rPr lang="ar" altLang="en-US" sz="2800" b="1" dirty="0" smtClean="0">
                <a:latin typeface="Times New Roman" pitchFamily="18" charset="0"/>
                <a:cs typeface="Times New Roman" pitchFamily="18" charset="0"/>
              </a:rPr>
              <a:t>النقدي.</a:t>
            </a:r>
          </a:p>
          <a:p>
            <a:pPr algn="l" rtl="0" eaLnBrk="1" hangingPunct="1"/>
            <a:endParaRPr lang="en-US" altLang="en-US" sz="2800" b="1"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sz="2800" dirty="0" smtClean="0">
                <a:latin typeface="Times New Roman" pitchFamily="18" charset="0"/>
                <a:cs typeface="Times New Roman" pitchFamily="18" charset="0"/>
              </a:rPr>
              <a:t>ويشمل ذلك الانفتاح على الأفكار الجديدة، والدافع لإتقان مهارات جديدة، وحس الفكاهة </a:t>
            </a:r>
            <a:r xmlns:a="http://schemas.openxmlformats.org/drawingml/2006/main">
              <a:rPr lang="ar" altLang="en-US" sz="2800" b="1" dirty="0" smtClean="0">
                <a:latin typeface="Times New Roman" pitchFamily="18" charset="0"/>
                <a:cs typeface="Times New Roman" pitchFamily="18" charset="0"/>
              </a:rPr>
              <a:t>والإبداع.</a:t>
            </a:r>
          </a:p>
          <a:p>
            <a:pPr algn="l" rtl="0" eaLnBrk="1" hangingPunct="1"/>
            <a:endParaRPr lang="en-US" altLang="en-US" sz="2800" b="1"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sz="2800" dirty="0" smtClean="0">
                <a:latin typeface="Times New Roman" pitchFamily="18" charset="0"/>
                <a:cs typeface="Times New Roman" pitchFamily="18" charset="0"/>
              </a:rPr>
              <a:t>يستخدم الشخص السليم فكريًا الموارد المتاحة لتوسيع نطاق معارفه وحل المشكلات وتحسين المهارات.</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1" y="333375"/>
            <a:ext cx="8001000" cy="1419225"/>
          </a:xfrm>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sz="3200" b="1" dirty="0">
                <a:solidFill>
                  <a:schemeClr val="tx2">
                    <a:satMod val="130000"/>
                  </a:schemeClr>
                </a:solidFill>
                <a:cs typeface="+mj-cs"/>
              </a:rPr>
              <a:t> </a:t>
            </a:r>
            <a:br xmlns:a="http://schemas.openxmlformats.org/drawingml/2006/main">
              <a:rPr lang="en-US" sz="3200" b="1" dirty="0">
                <a:solidFill>
                  <a:schemeClr val="tx2">
                    <a:satMod val="130000"/>
                  </a:schemeClr>
                </a:solidFill>
                <a:cs typeface="+mj-cs"/>
              </a:rPr>
            </a:br>
            <a:r xmlns:a="http://schemas.openxmlformats.org/drawingml/2006/main">
              <a:rPr lang="ar" sz="4000" b="1" dirty="0">
                <a:solidFill>
                  <a:schemeClr val="tx2">
                    <a:satMod val="130000"/>
                  </a:schemeClr>
                </a:solidFill>
                <a:cs typeface="+mj-cs"/>
              </a:rPr>
              <a:t>التدابير الرامية </a:t>
            </a:r>
            <a:r xmlns:a="http://schemas.openxmlformats.org/drawingml/2006/main">
              <a:rPr lang="ar" sz="4000" b="1" dirty="0" smtClean="0">
                <a:solidFill>
                  <a:schemeClr val="tx2">
                    <a:satMod val="130000"/>
                  </a:schemeClr>
                </a:solidFill>
                <a:cs typeface="+mj-cs"/>
              </a:rPr>
              <a:t>إلى تحسين </a:t>
            </a:r>
            <a:r xmlns:a="http://schemas.openxmlformats.org/drawingml/2006/main">
              <a:rPr lang="ar" sz="4000" b="1" dirty="0">
                <a:solidFill>
                  <a:schemeClr val="tx2">
                    <a:satMod val="130000"/>
                  </a:schemeClr>
                </a:solidFill>
                <a:cs typeface="+mj-cs"/>
              </a:rPr>
              <a:t>الصحة الفكرية</a:t>
            </a:r>
            <a:r xmlns:a="http://schemas.openxmlformats.org/drawingml/2006/main">
              <a:rPr lang="ar" dirty="0">
                <a:solidFill>
                  <a:schemeClr val="tx2">
                    <a:satMod val="130000"/>
                  </a:schemeClr>
                </a:solidFill>
                <a:cs typeface="+mj-cs"/>
              </a:rPr>
              <a:t/>
            </a:r>
            <a:br xmlns:a="http://schemas.openxmlformats.org/drawingml/2006/main">
              <a:rPr lang="en-US" dirty="0">
                <a:solidFill>
                  <a:schemeClr val="tx2">
                    <a:satMod val="130000"/>
                  </a:schemeClr>
                </a:solidFill>
                <a:cs typeface="+mj-cs"/>
              </a:rPr>
            </a:br>
            <a:endParaRPr xmlns:a="http://schemas.openxmlformats.org/drawingml/2006/main" lang="ar-EG" dirty="0">
              <a:solidFill>
                <a:schemeClr val="tx2">
                  <a:satMod val="130000"/>
                </a:schemeClr>
              </a:solidFill>
              <a:cs typeface="+mj-cs"/>
            </a:endParaRPr>
          </a:p>
        </p:txBody>
      </p:sp>
      <p:sp>
        <p:nvSpPr>
          <p:cNvPr id="19459" name="Content Placeholder 2"/>
          <p:cNvSpPr>
            <a:spLocks noGrp="1"/>
          </p:cNvSpPr>
          <p:nvPr>
            <p:ph idx="1"/>
          </p:nvPr>
        </p:nvSpPr>
        <p:spPr>
          <a:xfrm>
            <a:off x="457200" y="1785938"/>
            <a:ext cx="8477250" cy="4462462"/>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خذ دورة أو ورشة عمل</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تعلم (أو إتقان) لغة أجنبية</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ابحث عن الأشخاص الذين يتحدونك فكريًا</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يقرأ</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تعلم تقدير الفن</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5.البعد </a:t>
            </a:r>
            <a:r xmlns:a="http://schemas.openxmlformats.org/drawingml/2006/main">
              <a:rPr lang="ar" sz="3600" b="1" dirty="0">
                <a:solidFill>
                  <a:schemeClr val="tx2">
                    <a:satMod val="130000"/>
                  </a:schemeClr>
                </a:solidFill>
                <a:cs typeface="+mj-cs"/>
              </a:rPr>
              <a:t>الروحي</a:t>
            </a:r>
            <a:endParaRPr xmlns:a="http://schemas.openxmlformats.org/drawingml/2006/main" lang="ar-EG" sz="3600" dirty="0">
              <a:solidFill>
                <a:schemeClr val="tx2">
                  <a:satMod val="130000"/>
                </a:schemeClr>
              </a:solidFill>
              <a:cs typeface="+mj-cs"/>
            </a:endParaRPr>
          </a:p>
        </p:txBody>
      </p:sp>
      <p:sp>
        <p:nvSpPr>
          <p:cNvPr id="22531" name="Content Placeholder 2"/>
          <p:cNvSpPr>
            <a:spLocks noGrp="1"/>
          </p:cNvSpPr>
          <p:nvPr>
            <p:ph idx="1"/>
          </p:nvPr>
        </p:nvSpPr>
        <p:spPr>
          <a:xfrm>
            <a:off x="0" y="1785938"/>
            <a:ext cx="8934450" cy="4462462"/>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تتضمن العافية الروحية المعتقدات أو المبادئ أو القيم التي تساعد في تحديد الاتجاه لحياة الفرد.</a:t>
            </a:r>
          </a:p>
          <a:p>
            <a:pPr algn="l" rtl="0" eaLnBrk="1" hangingPunct="1"/>
            <a:endParaRPr lang="en-US" altLang="en-US" dirty="0" smtClean="0">
              <a:latin typeface="Times New Roman" pitchFamily="18" charset="0"/>
              <a:cs typeface="Times New Roman" pitchFamily="18" charset="0"/>
            </a:endParaRPr>
          </a:p>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فهو يتضمن مستوى عالياً من الأمل، والالتزام بمعتقداتك الفردية التي تمنحك إحساساً بالمعنى والغرض </a:t>
            </a:r>
            <a:r xmlns:a="http://schemas.openxmlformats.org/drawingml/2006/main">
              <a:rPr lang="ar" altLang="en-US" dirty="0" smtClean="0"/>
              <a:t>.</a:t>
            </a:r>
            <a:endParaRPr xmlns:a="http://schemas.openxmlformats.org/drawingml/2006/main"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74638"/>
            <a:ext cx="8458200" cy="1143000"/>
          </a:xfrm>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sz="4000" b="1" dirty="0">
                <a:solidFill>
                  <a:schemeClr val="tx2">
                    <a:satMod val="130000"/>
                  </a:schemeClr>
                </a:solidFill>
                <a:cs typeface="+mj-cs"/>
              </a:rPr>
              <a:t>إجراءات </a:t>
            </a:r>
            <a:r xmlns:a="http://schemas.openxmlformats.org/drawingml/2006/main">
              <a:rPr lang="ar" sz="4000" b="1" dirty="0" smtClean="0">
                <a:solidFill>
                  <a:schemeClr val="tx2">
                    <a:satMod val="130000"/>
                  </a:schemeClr>
                </a:solidFill>
                <a:cs typeface="+mj-cs"/>
              </a:rPr>
              <a:t>لتحسين </a:t>
            </a:r>
            <a:r xmlns:a="http://schemas.openxmlformats.org/drawingml/2006/main">
              <a:rPr lang="ar" sz="4000" b="1" dirty="0">
                <a:solidFill>
                  <a:schemeClr val="tx2">
                    <a:satMod val="130000"/>
                  </a:schemeClr>
                </a:solidFill>
                <a:cs typeface="+mj-cs"/>
              </a:rPr>
              <a:t>العافية الروحية</a:t>
            </a:r>
            <a:endParaRPr xmlns:a="http://schemas.openxmlformats.org/drawingml/2006/main" lang="ar-EG" sz="4000" dirty="0">
              <a:solidFill>
                <a:schemeClr val="tx2">
                  <a:satMod val="130000"/>
                </a:schemeClr>
              </a:solidFill>
              <a:cs typeface="+mj-cs"/>
            </a:endParaRPr>
          </a:p>
        </p:txBody>
      </p:sp>
      <p:sp>
        <p:nvSpPr>
          <p:cNvPr id="23555" name="Content Placeholder 2"/>
          <p:cNvSpPr>
            <a:spLocks noGrp="1"/>
          </p:cNvSpPr>
          <p:nvPr>
            <p:ph idx="1"/>
          </p:nvPr>
        </p:nvSpPr>
        <p:spPr>
          <a:xfrm>
            <a:off x="228601" y="1785938"/>
            <a:ext cx="8229600" cy="4811712"/>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اكتشف جوهرك الروحي</a:t>
            </a:r>
          </a:p>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كن حاضرا بشكل كامل في كل ما تفعله</a:t>
            </a:r>
          </a:p>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استمع بقلبك وعش بمبادئك</a:t>
            </a:r>
          </a:p>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اسمح لنفسك ولمن حولك بالحرية في أن يكونوا كما هم</a:t>
            </a:r>
          </a:p>
          <a:p>
            <a:pPr eaLnBrk="1" hangingPunct="1">
              <a:buFont typeface="Wingdings" pitchFamily="2" charset="2"/>
              <a:buNone/>
            </a:pPr>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6.البعد البيئي</a:t>
            </a:r>
            <a:endParaRPr xmlns:a="http://schemas.openxmlformats.org/drawingml/2006/main" lang="ar-EG" sz="3600" dirty="0">
              <a:solidFill>
                <a:schemeClr val="tx2">
                  <a:satMod val="130000"/>
                </a:schemeClr>
              </a:solidFill>
              <a:cs typeface="+mj-cs"/>
            </a:endParaRPr>
          </a:p>
        </p:txBody>
      </p:sp>
      <p:sp>
        <p:nvSpPr>
          <p:cNvPr id="24579" name="Content Placeholder 2"/>
          <p:cNvSpPr>
            <a:spLocks noGrp="1"/>
          </p:cNvSpPr>
          <p:nvPr>
            <p:ph idx="1"/>
          </p:nvPr>
        </p:nvSpPr>
        <p:spPr>
          <a:xfrm>
            <a:off x="381000" y="1714500"/>
            <a:ext cx="8553451" cy="4533900"/>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وهو يتألف من الحفاظ على أسلوب حياة يحقق أقصى قدر من الانسجام مع الأرض ويقلل من الضرر الذي يلحق بالبيئة.</a:t>
            </a:r>
          </a:p>
          <a:p>
            <a:pPr xmlns:a="http://schemas.openxmlformats.org/drawingml/2006/main" algn="l" rtl="0" eaLnBrk="1" hangingPunct="1">
              <a:buNone/>
              <a:bidi/>
            </a:pPr>
            <a:r xmlns:a="http://schemas.openxmlformats.org/drawingml/2006/main">
              <a:rPr lang="ar" altLang="en-US" dirty="0" smtClean="0">
                <a:latin typeface="Times New Roman" pitchFamily="18" charset="0"/>
                <a:cs typeface="Times New Roman" pitchFamily="18" charset="0"/>
              </a:rPr>
              <a:t> </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ويتضمن ذلك المشاركة في الأنشطة ذات المسؤولية الاجتماعية لحماية البيئة.</a:t>
            </a:r>
            <a:endParaRPr xmlns:a="http://schemas.openxmlformats.org/drawingml/2006/main" lang="ar-EG"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533400"/>
            <a:ext cx="8782050" cy="1000125"/>
          </a:xfrm>
        </p:spPr>
        <p:txBody>
          <a:bodyPr>
            <a:noAutofit/>
          </a:bodyPr>
          <a:lstStyle/>
          <a:p>
            <a:pPr xmlns:a="http://schemas.openxmlformats.org/drawingml/2006/main" algn="ctr" eaLnBrk="1" fontAlgn="auto" hangingPunct="1">
              <a:spcAft>
                <a:spcPts val="0"/>
              </a:spcAft>
              <a:defRPr/>
              <a:bidi/>
            </a:pPr>
            <a:r xmlns:a="http://schemas.openxmlformats.org/drawingml/2006/main">
              <a:rPr lang="ar" sz="3600" b="1" dirty="0">
                <a:solidFill>
                  <a:schemeClr val="tx2">
                    <a:satMod val="130000"/>
                  </a:schemeClr>
                </a:solidFill>
                <a:cs typeface="+mj-cs"/>
              </a:rPr>
              <a:t>التدابير الرامية </a:t>
            </a:r>
            <a:r xmlns:a="http://schemas.openxmlformats.org/drawingml/2006/main">
              <a:rPr lang="ar" sz="3600" b="1" dirty="0" smtClean="0">
                <a:solidFill>
                  <a:schemeClr val="tx2">
                    <a:satMod val="130000"/>
                  </a:schemeClr>
                </a:solidFill>
                <a:cs typeface="+mj-cs"/>
              </a:rPr>
              <a:t>إلى تحسين </a:t>
            </a:r>
            <a:r xmlns:a="http://schemas.openxmlformats.org/drawingml/2006/main">
              <a:rPr lang="ar" sz="3600" b="1" dirty="0">
                <a:solidFill>
                  <a:schemeClr val="tx2">
                    <a:satMod val="130000"/>
                  </a:schemeClr>
                </a:solidFill>
                <a:cs typeface="+mj-cs"/>
              </a:rPr>
              <a:t>صحة البيئة</a:t>
            </a:r>
            <a:endParaRPr xmlns:a="http://schemas.openxmlformats.org/drawingml/2006/main" lang="ar-EG" sz="3600" dirty="0">
              <a:solidFill>
                <a:schemeClr val="tx2">
                  <a:satMod val="130000"/>
                </a:schemeClr>
              </a:solidFill>
              <a:cs typeface="+mj-cs"/>
            </a:endParaRPr>
          </a:p>
        </p:txBody>
      </p:sp>
      <p:sp>
        <p:nvSpPr>
          <p:cNvPr id="25603" name="Content Placeholder 2"/>
          <p:cNvSpPr>
            <a:spLocks noGrp="1"/>
          </p:cNvSpPr>
          <p:nvPr>
            <p:ph idx="1"/>
          </p:nvPr>
        </p:nvSpPr>
        <p:spPr>
          <a:xfrm>
            <a:off x="381000" y="2286000"/>
            <a:ext cx="8553450" cy="3962400"/>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الحفاظ على المياه والموارد الأخرى</a:t>
            </a:r>
          </a:p>
          <a:p>
            <a:pPr algn="l" rtl="0" eaLnBrk="1" hangingPunct="1">
              <a:buNone/>
            </a:pPr>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تقليل استخدام المواد الكيميائية</a:t>
            </a:r>
          </a:p>
          <a:p>
            <a:pPr algn="l" rtl="0" eaLnBrk="1" hangingPunct="1">
              <a:buNone/>
            </a:pPr>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جدد علاقتك مع الأرض</a:t>
            </a:r>
          </a:p>
          <a:p>
            <a:pPr xmlns:a="http://schemas.openxmlformats.org/drawingml/2006/main" algn="l" rtl="0" eaLnBrk="1" hangingPunct="1">
              <a:buFont typeface="Wingdings" pitchFamily="2" charset="2"/>
              <a:buNone/>
              <a:bidi/>
            </a:pPr>
            <a:r xmlns:a="http://schemas.openxmlformats.org/drawingml/2006/main">
              <a:rPr lang="ar" altLang="en-US" dirty="0" smtClean="0">
                <a:latin typeface="Times New Roman" pitchFamily="18" charset="0"/>
                <a:cs typeface="Times New Roman" pitchFamily="18" charset="0"/>
              </a:rPr>
              <a:t> </a:t>
            </a:r>
          </a:p>
          <a:p>
            <a:pPr eaLnBrk="1" hangingPunct="1">
              <a:buFont typeface="Wingdings" pitchFamily="2" charset="2"/>
              <a:buNone/>
            </a:pPr>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latin typeface="Times New Roman" pitchFamily="18" charset="0"/>
                <a:cs typeface="Times New Roman" pitchFamily="18" charset="0"/>
              </a:rPr>
              <a:t>7.البعد </a:t>
            </a:r>
            <a:r xmlns:a="http://schemas.openxmlformats.org/drawingml/2006/main">
              <a:rPr lang="ar" sz="3600" b="1" dirty="0">
                <a:solidFill>
                  <a:schemeClr val="tx2">
                    <a:satMod val="130000"/>
                  </a:schemeClr>
                </a:solidFill>
                <a:latin typeface="Times New Roman" pitchFamily="18" charset="0"/>
                <a:cs typeface="Times New Roman" pitchFamily="18" charset="0"/>
              </a:rPr>
              <a:t>المهني</a:t>
            </a:r>
            <a:endParaRPr xmlns:a="http://schemas.openxmlformats.org/drawingml/2006/main" lang="ar-EG" sz="3600" dirty="0">
              <a:solidFill>
                <a:schemeClr val="tx2">
                  <a:satMod val="130000"/>
                </a:schemeClr>
              </a:solidFill>
              <a:latin typeface="Times New Roman" pitchFamily="18" charset="0"/>
              <a:cs typeface="Times New Roman" pitchFamily="18" charset="0"/>
            </a:endParaRPr>
          </a:p>
        </p:txBody>
      </p:sp>
      <p:sp>
        <p:nvSpPr>
          <p:cNvPr id="26627" name="Content Placeholder 2"/>
          <p:cNvSpPr>
            <a:spLocks noGrp="1"/>
          </p:cNvSpPr>
          <p:nvPr>
            <p:ph idx="1"/>
          </p:nvPr>
        </p:nvSpPr>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قد يشمل ذلك العمل الفعلي الذي تقوم به، والأدوار التي تلعبها و/أو المسؤوليات التي تتحملها كوالد أو طالب بدوام كامل.</a:t>
            </a:r>
          </a:p>
          <a:p>
            <a:pPr algn="l" rtl="0" eaLnBrk="1" hangingPunct="1"/>
            <a:endParaRPr lang="en-US" altLang="en-US" dirty="0" smtClean="0">
              <a:latin typeface="Times New Roman" pitchFamily="18" charset="0"/>
              <a:cs typeface="Times New Roman" pitchFamily="18" charset="0"/>
            </a:endParaRP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إن كونك في حالة مهنية جيدة يعني البحث عن فرص للنمو المهني وتحقيق الرضا في "وظيفتك".</a:t>
            </a:r>
          </a:p>
          <a:p>
            <a:pPr algn="just" eaLnBrk="1" hangingPunct="1"/>
            <a:endParaRPr lang="ar-EG" alt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8934450" cy="1368425"/>
          </a:xfrm>
        </p:spPr>
        <p:txBody>
          <a:bodyPr/>
          <a:lstStyle/>
          <a:p>
            <a:pPr xmlns:a="http://schemas.openxmlformats.org/drawingml/2006/main" algn="ctr" eaLnBrk="1" fontAlgn="auto" hangingPunct="1">
              <a:spcAft>
                <a:spcPts val="0"/>
              </a:spcAft>
              <a:defRPr/>
              <a:bidi/>
            </a:pPr>
            <a:r xmlns:a="http://schemas.openxmlformats.org/drawingml/2006/main">
              <a:rPr lang="ar" sz="3600" b="1" dirty="0">
                <a:solidFill>
                  <a:schemeClr val="tx2">
                    <a:satMod val="130000"/>
                  </a:schemeClr>
                </a:solidFill>
                <a:latin typeface="Times New Roman" pitchFamily="18" charset="0"/>
                <a:cs typeface="Times New Roman" pitchFamily="18" charset="0"/>
              </a:rPr>
              <a:t>التدابير الرامية </a:t>
            </a:r>
            <a:r xmlns:a="http://schemas.openxmlformats.org/drawingml/2006/main">
              <a:rPr lang="ar" sz="3600" b="1" dirty="0" smtClean="0">
                <a:solidFill>
                  <a:schemeClr val="tx2">
                    <a:satMod val="130000"/>
                  </a:schemeClr>
                </a:solidFill>
                <a:latin typeface="Times New Roman" pitchFamily="18" charset="0"/>
                <a:cs typeface="Times New Roman" pitchFamily="18" charset="0"/>
              </a:rPr>
              <a:t>إلى تحسين الصحة المهنية</a:t>
            </a:r>
            <a:endParaRPr xmlns:a="http://schemas.openxmlformats.org/drawingml/2006/main" lang="ar-EG" sz="3600" dirty="0">
              <a:solidFill>
                <a:schemeClr val="tx2">
                  <a:satMod val="130000"/>
                </a:schemeClr>
              </a:solidFill>
              <a:latin typeface="Times New Roman" pitchFamily="18" charset="0"/>
              <a:cs typeface="Times New Roman" pitchFamily="18" charset="0"/>
            </a:endParaRPr>
          </a:p>
        </p:txBody>
      </p:sp>
      <p:sp>
        <p:nvSpPr>
          <p:cNvPr id="23555" name="Content Placeholder 2"/>
          <p:cNvSpPr>
            <a:spLocks noGrp="1"/>
          </p:cNvSpPr>
          <p:nvPr>
            <p:ph idx="1"/>
          </p:nvPr>
        </p:nvSpPr>
        <p:spPr>
          <a:xfrm>
            <a:off x="304800" y="1643063"/>
            <a:ext cx="8629650" cy="4605337"/>
          </a:xfrm>
        </p:spPr>
        <p:txBody>
          <a:bodyPr>
            <a:normAutofit/>
          </a:bodyPr>
          <a:lstStyle/>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dirty="0">
                <a:latin typeface="Times New Roman" pitchFamily="18" charset="0"/>
                <a:cs typeface="Times New Roman" pitchFamily="18" charset="0"/>
              </a:rPr>
              <a:t>إنشاء رؤية لمستقبلك</a:t>
            </a:r>
            <a:endParaRPr xmlns:a="http://schemas.openxmlformats.org/drawingml/2006/main"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dirty="0">
                <a:latin typeface="Times New Roman" pitchFamily="18" charset="0"/>
                <a:cs typeface="Times New Roman" pitchFamily="18" charset="0"/>
              </a:rPr>
              <a:t>اختر </a:t>
            </a:r>
            <a:r xmlns:a="http://schemas.openxmlformats.org/drawingml/2006/main">
              <a:rPr lang="ar" sz="2800" dirty="0">
                <a:solidFill>
                  <a:schemeClr val="accent3"/>
                </a:solidFill>
                <a:latin typeface="Times New Roman" pitchFamily="18" charset="0"/>
                <a:cs typeface="Times New Roman" pitchFamily="18" charset="0"/>
              </a:rPr>
              <a:t>المهنة </a:t>
            </a:r>
            <a:r xmlns:a="http://schemas.openxmlformats.org/drawingml/2006/main">
              <a:rPr lang="ar" sz="2800" dirty="0">
                <a:latin typeface="Times New Roman" pitchFamily="18" charset="0"/>
                <a:cs typeface="Times New Roman" pitchFamily="18" charset="0"/>
              </a:rPr>
              <a:t>التي تناسب شخصيتك واهتماماتك ومواهبك</a:t>
            </a:r>
            <a:endParaRPr xmlns:a="http://schemas.openxmlformats.org/drawingml/2006/main"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dirty="0">
                <a:latin typeface="Times New Roman" pitchFamily="18" charset="0"/>
                <a:cs typeface="Times New Roman" pitchFamily="18" charset="0"/>
              </a:rPr>
              <a:t>قم بزيارة مكتب التخطيط المهني/التوظيف واستخدم الموارد المتاحة</a:t>
            </a:r>
            <a:endParaRPr xmlns:a="http://schemas.openxmlformats.org/drawingml/2006/main"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dirty="0">
                <a:latin typeface="Times New Roman" pitchFamily="18" charset="0"/>
                <a:cs typeface="Times New Roman" pitchFamily="18" charset="0"/>
              </a:rPr>
              <a:t>كن منفتحًا على التغيير وتعلم مهارات جديدة</a:t>
            </a:r>
          </a:p>
          <a:p>
            <a:pPr marL="365760" indent="-283464" eaLnBrk="1" fontAlgn="auto" hangingPunct="1">
              <a:spcAft>
                <a:spcPts val="0"/>
              </a:spcAft>
              <a:buFont typeface="Wingdings" pitchFamily="2" charset="2"/>
              <a:buNone/>
              <a:defRPr/>
            </a:pPr>
            <a:endParaRPr lang="ar-EG"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a:bodyPr>
          <a:lstStyle/>
          <a:p>
            <a:pPr algn="l" rtl="0">
              <a:buFont typeface="Arial" pitchFamily="34" charset="0"/>
              <a:buChar char="•"/>
            </a:pPr>
            <a:endParaRPr lang="en-US" dirty="0" smtClean="0"/>
          </a:p>
          <a:p>
            <a:pPr xmlns:a="http://schemas.openxmlformats.org/drawingml/2006/main" algn="l" rtl="0">
              <a:buFont typeface="Arial" pitchFamily="34" charset="0"/>
              <a:buChar char="•"/>
              <a:bidi/>
            </a:pPr>
            <a:r xmlns:a="http://schemas.openxmlformats.org/drawingml/2006/main">
              <a:rPr lang="ar" dirty="0" smtClean="0"/>
              <a:t>شخصية</a:t>
            </a:r>
          </a:p>
          <a:p>
            <a:pPr xmlns:a="http://schemas.openxmlformats.org/drawingml/2006/main" algn="l" rtl="0">
              <a:buFont typeface="Arial" pitchFamily="34" charset="0"/>
              <a:buChar char="•"/>
              <a:bidi/>
            </a:pPr>
            <a:r xmlns:a="http://schemas.openxmlformats.org/drawingml/2006/main">
              <a:rPr lang="ar" dirty="0" smtClean="0"/>
              <a:t>أبعاد صحة الشخصية</a:t>
            </a:r>
          </a:p>
          <a:p>
            <a:pPr xmlns:a="http://schemas.openxmlformats.org/drawingml/2006/main" algn="l" rtl="0">
              <a:buFont typeface="Arial" pitchFamily="34" charset="0"/>
              <a:buChar char="•"/>
              <a:bidi/>
            </a:pPr>
            <a:r xmlns:a="http://schemas.openxmlformats.org/drawingml/2006/main">
              <a:rPr lang="ar" dirty="0" smtClean="0"/>
              <a:t>إجراءات تحسين أبعاد الشخصية</a:t>
            </a:r>
          </a:p>
          <a:p>
            <a:pPr xmlns:a="http://schemas.openxmlformats.org/drawingml/2006/main" algn="l" rtl="0">
              <a:buFont typeface="Arial" pitchFamily="34" charset="0"/>
              <a:buChar char="•"/>
              <a:bidi/>
            </a:pPr>
            <a:r xmlns:a="http://schemas.openxmlformats.org/drawingml/2006/main">
              <a:rPr lang="ar" dirty="0" smtClean="0"/>
              <a:t>النظرية النفسية الجنسية</a:t>
            </a:r>
          </a:p>
          <a:p>
            <a:pPr xmlns:a="http://schemas.openxmlformats.org/drawingml/2006/main" algn="l" rtl="0">
              <a:buFont typeface="Arial" pitchFamily="34" charset="0"/>
              <a:buChar char="•"/>
              <a:bidi/>
            </a:pPr>
            <a:r xmlns:a="http://schemas.openxmlformats.org/drawingml/2006/main">
              <a:rPr lang="ar" dirty="0" smtClean="0"/>
              <a:t>نظرية النمو</a:t>
            </a:r>
          </a:p>
          <a:p>
            <a:pPr xmlns:a="http://schemas.openxmlformats.org/drawingml/2006/main" algn="l" rtl="0">
              <a:buFont typeface="Arial" pitchFamily="34" charset="0"/>
              <a:buChar char="•"/>
              <a:bidi/>
            </a:pPr>
            <a:r xmlns:a="http://schemas.openxmlformats.org/drawingml/2006/main">
              <a:rPr lang="ar" dirty="0" smtClean="0"/>
              <a:t>النظرية المعرفية</a:t>
            </a:r>
          </a:p>
          <a:p>
            <a:pPr xmlns:a="http://schemas.openxmlformats.org/drawingml/2006/main" algn="l" rtl="0">
              <a:buFont typeface="Arial" pitchFamily="34" charset="0"/>
              <a:buChar char="•"/>
              <a:bidi/>
            </a:pPr>
            <a:r xmlns:a="http://schemas.openxmlformats.org/drawingml/2006/main">
              <a:rPr lang="ar" dirty="0" smtClean="0"/>
              <a:t>النظرية الإنسانية</a:t>
            </a:r>
          </a:p>
          <a:p>
            <a:pPr algn="l" rtl="0">
              <a:buFont typeface="Arial" pitchFamily="34" charset="0"/>
              <a:buChar char="•"/>
            </a:pPr>
            <a:endParaRPr lang="en-US" dirty="0" smtClean="0"/>
          </a:p>
          <a:p>
            <a:pPr algn="l" rtl="0">
              <a:buFont typeface="Arial" pitchFamily="34" charset="0"/>
              <a:buChar char="•"/>
            </a:pPr>
            <a:endParaRPr lang="en-US" dirty="0" smtClean="0"/>
          </a:p>
          <a:p>
            <a:pPr algn="l" rtl="0">
              <a:buNone/>
            </a:pPr>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buNone/>
            </a:pPr>
            <a:endParaRPr lang="en-US" dirty="0" smtClean="0"/>
          </a:p>
          <a:p>
            <a:pPr algn="l" rtl="0"/>
            <a:endParaRPr lang="en-US" dirty="0" smtClean="0"/>
          </a:p>
          <a:p>
            <a:pPr algn="l" rtl="0"/>
            <a:endParaRPr lang="ar-SA" dirty="0"/>
          </a:p>
        </p:txBody>
      </p:sp>
      <p:sp>
        <p:nvSpPr>
          <p:cNvPr id="2" name="Title 1"/>
          <p:cNvSpPr>
            <a:spLocks noGrp="1"/>
          </p:cNvSpPr>
          <p:nvPr>
            <p:ph type="title"/>
          </p:nvPr>
        </p:nvSpPr>
        <p:spPr>
          <a:xfrm>
            <a:off x="457200" y="274638"/>
            <a:ext cx="8229600" cy="792162"/>
          </a:xfrm>
        </p:spPr>
        <p:txBody>
          <a:bodyPr/>
          <a:lstStyle/>
          <a:p>
            <a:pPr xmlns:a="http://schemas.openxmlformats.org/drawingml/2006/main" algn="ctr" rtl="0">
              <a:bidi/>
            </a:pPr>
            <a:r xmlns:a="http://schemas.openxmlformats.org/drawingml/2006/main">
              <a:rPr lang="ar" dirty="0" smtClean="0"/>
              <a:t>مخطط تفصيلي</a:t>
            </a:r>
            <a:endParaRPr xmlns:a="http://schemas.openxmlformats.org/drawingml/2006/main"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257800"/>
          </a:xfrm>
        </p:spPr>
        <p:txBody>
          <a:bodyPr>
            <a:normAutofit/>
          </a:bodyPr>
          <a:lstStyle/>
          <a:p>
            <a:pPr marL="624078" indent="-514350" algn="l" rtl="0">
              <a:buNone/>
            </a:pPr>
            <a:endParaRPr lang="en-US" sz="2400" b="1" dirty="0" smtClean="0"/>
          </a:p>
          <a:p>
            <a:pPr xmlns:a="http://schemas.openxmlformats.org/drawingml/2006/main" marL="624078" indent="-514350" algn="ctr" rtl="0">
              <a:buNone/>
              <a:bidi/>
            </a:pPr>
            <a:r xmlns:a="http://schemas.openxmlformats.org/drawingml/2006/main">
              <a:rPr lang="ar" sz="2400" dirty="0" smtClean="0"/>
              <a:t> </a:t>
            </a:r>
            <a:r xmlns:a="http://schemas.openxmlformats.org/drawingml/2006/main">
              <a:rPr lang="ar" sz="8000" dirty="0" smtClean="0"/>
              <a:t>نظريات تطور الشخصية</a:t>
            </a:r>
            <a:endParaRPr xmlns:a="http://schemas.openxmlformats.org/drawingml/2006/main" lang="ar-SA" sz="8000" dirty="0"/>
          </a:p>
        </p:txBody>
      </p:sp>
      <p:sp>
        <p:nvSpPr>
          <p:cNvPr id="3" name="Title 2"/>
          <p:cNvSpPr>
            <a:spLocks noGrp="1"/>
          </p:cNvSpPr>
          <p:nvPr>
            <p:ph type="title"/>
          </p:nvPr>
        </p:nvSpPr>
        <p:spPr>
          <a:xfrm>
            <a:off x="457200" y="274638"/>
            <a:ext cx="8229600" cy="639762"/>
          </a:xfrm>
        </p:spPr>
        <p:txBody>
          <a:bodyPr>
            <a:normAutofit fontScale="90000"/>
          </a:bodyPr>
          <a:lstStyle/>
          <a:p>
            <a:pPr algn="ct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5257800"/>
          </a:xfrm>
        </p:spPr>
        <p:txBody>
          <a:bodyPr>
            <a:normAutofit/>
          </a:bodyPr>
          <a:lstStyle/>
          <a:p>
            <a:pPr algn="l" rtl="0">
              <a:buNone/>
            </a:pPr>
            <a:endParaRPr lang="en-US" sz="2000" dirty="0" smtClean="0">
              <a:cs typeface="Andalus" pitchFamily="18" charset="-78"/>
            </a:endParaRPr>
          </a:p>
          <a:p>
            <a:pPr algn="l" rtl="0">
              <a:buNone/>
            </a:pPr>
            <a:endParaRPr lang="en-US" sz="2000" dirty="0" smtClean="0">
              <a:cs typeface="Andalus" pitchFamily="18" charset="-78"/>
            </a:endParaRPr>
          </a:p>
          <a:p>
            <a:pPr xmlns:a="http://schemas.openxmlformats.org/drawingml/2006/main" marL="566928" indent="-457200" algn="l" rtl="0">
              <a:buAutoNum type="arabicPeriod"/>
              <a:bidi/>
            </a:pPr>
            <a:r xmlns:a="http://schemas.openxmlformats.org/drawingml/2006/main">
              <a:rPr lang="ar" sz="3200" dirty="0" smtClean="0">
                <a:cs typeface="Andalus" pitchFamily="18" charset="-78"/>
              </a:rPr>
              <a:t>النظرية النفسية الجنسية أو التحليلية النفسية………………………….. </a:t>
            </a:r>
            <a:r xmlns:a="http://schemas.openxmlformats.org/drawingml/2006/main">
              <a:rPr lang="ar" sz="3200" b="1" dirty="0" smtClean="0">
                <a:cs typeface="Andalus" pitchFamily="18" charset="-78"/>
              </a:rPr>
              <a:t>فرويد</a:t>
            </a:r>
          </a:p>
          <a:p>
            <a:pPr xmlns:a="http://schemas.openxmlformats.org/drawingml/2006/main" marL="566928" indent="-457200" algn="l" rtl="0">
              <a:buAutoNum type="arabicPeriod"/>
              <a:bidi/>
            </a:pPr>
            <a:r xmlns:a="http://schemas.openxmlformats.org/drawingml/2006/main">
              <a:rPr lang="ar" sz="3200" dirty="0" smtClean="0">
                <a:cs typeface="Andalus" pitchFamily="18" charset="-78"/>
              </a:rPr>
              <a:t>نظرية النمو ............ </a:t>
            </a:r>
            <a:r xmlns:a="http://schemas.openxmlformats.org/drawingml/2006/main">
              <a:rPr lang="ar" sz="3200" b="1" dirty="0" smtClean="0">
                <a:cs typeface="Andalus" pitchFamily="18" charset="-78"/>
              </a:rPr>
              <a:t>اريكسون</a:t>
            </a:r>
            <a:r xmlns:a="http://schemas.openxmlformats.org/drawingml/2006/main">
              <a:rPr lang="ar" sz="3200" dirty="0" smtClean="0">
                <a:cs typeface="Andalus" pitchFamily="18" charset="-78"/>
              </a:rPr>
              <a:t> </a:t>
            </a:r>
          </a:p>
          <a:p>
            <a:pPr xmlns:a="http://schemas.openxmlformats.org/drawingml/2006/main" marL="566928" indent="-457200" algn="l" rtl="0">
              <a:buAutoNum type="arabicPeriod"/>
              <a:bidi/>
            </a:pPr>
            <a:r xmlns:a="http://schemas.openxmlformats.org/drawingml/2006/main">
              <a:rPr lang="ar" sz="3200" dirty="0" smtClean="0">
                <a:cs typeface="Andalus" pitchFamily="18" charset="-78"/>
              </a:rPr>
              <a:t>النظرية المعرفية.......... </a:t>
            </a:r>
            <a:r xmlns:a="http://schemas.openxmlformats.org/drawingml/2006/main">
              <a:rPr lang="ar" sz="3200" b="1" dirty="0" smtClean="0">
                <a:cs typeface="Andalus" pitchFamily="18" charset="-78"/>
              </a:rPr>
              <a:t>بياجيه</a:t>
            </a:r>
          </a:p>
          <a:p>
            <a:pPr xmlns:a="http://schemas.openxmlformats.org/drawingml/2006/main" marL="566928" indent="-457200" algn="l" rtl="0">
              <a:buAutoNum type="arabicPeriod"/>
              <a:bidi/>
            </a:pPr>
            <a:r xmlns:a="http://schemas.openxmlformats.org/drawingml/2006/main">
              <a:rPr lang="ar" sz="3200" dirty="0" smtClean="0">
                <a:cs typeface="Andalus" pitchFamily="18" charset="-78"/>
              </a:rPr>
              <a:t>النظرية الإنسانية…… </a:t>
            </a:r>
            <a:r xmlns:a="http://schemas.openxmlformats.org/drawingml/2006/main">
              <a:rPr lang="ar" sz="3200" b="1" dirty="0" smtClean="0">
                <a:cs typeface="Andalus" pitchFamily="18" charset="-78"/>
              </a:rPr>
              <a:t>.ماسلو</a:t>
            </a:r>
            <a:r xmlns:a="http://schemas.openxmlformats.org/drawingml/2006/main">
              <a:rPr lang="ar" sz="3200" dirty="0" smtClean="0">
                <a:cs typeface="Andalus" pitchFamily="18" charset="-78"/>
              </a:rPr>
              <a:t> </a:t>
            </a:r>
          </a:p>
        </p:txBody>
      </p:sp>
      <p:sp>
        <p:nvSpPr>
          <p:cNvPr id="2" name="Title 1"/>
          <p:cNvSpPr>
            <a:spLocks noGrp="1"/>
          </p:cNvSpPr>
          <p:nvPr>
            <p:ph type="title"/>
          </p:nvPr>
        </p:nvSpPr>
        <p:spPr>
          <a:xfrm>
            <a:off x="304800" y="274638"/>
            <a:ext cx="8610600" cy="792162"/>
          </a:xfrm>
        </p:spPr>
        <p:txBody>
          <a:bodyPr>
            <a:normAutofit fontScale="90000"/>
          </a:bodyPr>
          <a:lstStyle/>
          <a:p>
            <a:pPr xmlns:a="http://schemas.openxmlformats.org/drawingml/2006/main" algn="ctr">
              <a:bidi/>
            </a:pPr>
            <a:r xmlns:a="http://schemas.openxmlformats.org/drawingml/2006/main">
              <a:rPr lang="ar" sz="4400" dirty="0" smtClean="0"/>
              <a:t>نظريات تطور الشخصية</a:t>
            </a:r>
            <a:endParaRPr xmlns:a="http://schemas.openxmlformats.org/drawingml/2006/main"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9144000" cy="4800600"/>
          </a:xfrm>
        </p:spPr>
        <p:txBody>
          <a:bodyPr>
            <a:normAutofit/>
          </a:bodyPr>
          <a:lstStyle/>
          <a:p>
            <a:pPr xmlns:a="http://schemas.openxmlformats.org/drawingml/2006/main" algn="l" rtl="0">
              <a:buNone/>
              <a:bidi/>
            </a:pPr>
            <a:r xmlns:a="http://schemas.openxmlformats.org/drawingml/2006/main">
              <a:rPr lang="ar" sz="2400" b="1" dirty="0" smtClean="0"/>
              <a:t>* سيجموند فرويد: 1856-1939، </a:t>
            </a:r>
            <a:r xmlns:a="http://schemas.openxmlformats.org/drawingml/2006/main">
              <a:rPr lang="ar" sz="2400" b="1" dirty="0" smtClean="0">
                <a:solidFill>
                  <a:srgbClr val="FF0000"/>
                </a:solidFill>
              </a:rPr>
              <a:t>أبو التحليل النفسي </a:t>
            </a:r>
            <a:r xmlns:a="http://schemas.openxmlformats.org/drawingml/2006/main">
              <a:rPr lang="ar" sz="2400" b="1" dirty="0" smtClean="0"/>
              <a:t>.</a:t>
            </a:r>
          </a:p>
          <a:p>
            <a:pPr algn="l" rtl="0">
              <a:buNone/>
            </a:pPr>
            <a:endParaRPr lang="en-US" sz="2400" b="1" dirty="0" smtClean="0"/>
          </a:p>
          <a:p>
            <a:pPr xmlns:a="http://schemas.openxmlformats.org/drawingml/2006/main" algn="l" rtl="0">
              <a:buNone/>
              <a:bidi/>
            </a:pPr>
            <a:r xmlns:a="http://schemas.openxmlformats.org/drawingml/2006/main">
              <a:rPr lang="ar" sz="2400" b="1" dirty="0" smtClean="0"/>
              <a:t>* العديد من المنظرين والأطباء</a:t>
            </a:r>
          </a:p>
          <a:p>
            <a:pPr xmlns:a="http://schemas.openxmlformats.org/drawingml/2006/main" algn="l" rtl="0">
              <a:buNone/>
              <a:bidi/>
            </a:pPr>
            <a:r xmlns:a="http://schemas.openxmlformats.org/drawingml/2006/main">
              <a:rPr lang="ar" sz="2400" b="1" dirty="0" smtClean="0"/>
              <a:t>لا أتفق كثيرا مع فرويد</a:t>
            </a:r>
          </a:p>
          <a:p>
            <a:pPr xmlns:a="http://schemas.openxmlformats.org/drawingml/2006/main" algn="l" rtl="0">
              <a:buNone/>
              <a:bidi/>
            </a:pPr>
            <a:r xmlns:a="http://schemas.openxmlformats.org/drawingml/2006/main">
              <a:rPr lang="ar" sz="2400" b="1" dirty="0" smtClean="0"/>
              <a:t>النظرية وطوروا نظريتهم الخاصة</a:t>
            </a:r>
          </a:p>
          <a:p>
            <a:pPr xmlns:a="http://schemas.openxmlformats.org/drawingml/2006/main" algn="l" rtl="0">
              <a:buNone/>
              <a:bidi/>
            </a:pPr>
            <a:r xmlns:a="http://schemas.openxmlformats.org/drawingml/2006/main">
              <a:rPr lang="ar" sz="2400" b="1" dirty="0" smtClean="0"/>
              <a:t>نظريات.</a:t>
            </a:r>
          </a:p>
          <a:p>
            <a:pPr algn="l" rtl="0">
              <a:buNone/>
            </a:pPr>
            <a:endParaRPr lang="en-US" sz="2400" b="1" dirty="0" smtClean="0"/>
          </a:p>
          <a:p>
            <a:pPr xmlns:a="http://schemas.openxmlformats.org/drawingml/2006/main" algn="l" rtl="0">
              <a:buNone/>
              <a:bidi/>
            </a:pPr>
            <a:r xmlns:a="http://schemas.openxmlformats.org/drawingml/2006/main">
              <a:rPr lang="ar" sz="2400" b="1" dirty="0" smtClean="0"/>
              <a:t>* نظرية فرويد لا تزال تستخدم نادرا</a:t>
            </a:r>
          </a:p>
          <a:p>
            <a:pPr xmlns:a="http://schemas.openxmlformats.org/drawingml/2006/main" algn="l" rtl="0">
              <a:buNone/>
              <a:bidi/>
            </a:pPr>
            <a:r xmlns:a="http://schemas.openxmlformats.org/drawingml/2006/main">
              <a:rPr lang="ar" sz="2400" b="1" dirty="0" smtClean="0"/>
              <a:t>الآن في الممارسة العملية.</a:t>
            </a:r>
          </a:p>
        </p:txBody>
      </p:sp>
      <p:sp>
        <p:nvSpPr>
          <p:cNvPr id="3" name="Title 2"/>
          <p:cNvSpPr>
            <a:spLocks noGrp="1"/>
          </p:cNvSpPr>
          <p:nvPr>
            <p:ph type="title"/>
          </p:nvPr>
        </p:nvSpPr>
        <p:spPr>
          <a:xfrm>
            <a:off x="457200" y="274638"/>
            <a:ext cx="8229600" cy="868362"/>
          </a:xfrm>
        </p:spPr>
        <p:txBody>
          <a:bodyPr>
            <a:normAutofit/>
          </a:bodyPr>
          <a:lstStyle/>
          <a:p>
            <a:pPr xmlns:a="http://schemas.openxmlformats.org/drawingml/2006/main" algn="ctr">
              <a:bidi/>
            </a:pPr>
            <a:r xmlns:a="http://schemas.openxmlformats.org/drawingml/2006/main">
              <a:rPr lang="ar" dirty="0" smtClean="0"/>
              <a:t>1. نظرية فرويد النفسية الجنسية</a:t>
            </a:r>
            <a:endParaRPr xmlns:a="http://schemas.openxmlformats.org/drawingml/2006/main" lang="ar-SA" dirty="0"/>
          </a:p>
        </p:txBody>
      </p:sp>
      <p:pic>
        <p:nvPicPr>
          <p:cNvPr id="4" name="Picture 5"/>
          <p:cNvPicPr>
            <a:picLocks noChangeAspect="1" noChangeArrowheads="1"/>
          </p:cNvPicPr>
          <p:nvPr/>
        </p:nvPicPr>
        <p:blipFill>
          <a:blip r:embed="rId2"/>
          <a:srcRect/>
          <a:stretch>
            <a:fillRect/>
          </a:stretch>
        </p:blipFill>
        <p:spPr bwMode="auto">
          <a:xfrm>
            <a:off x="5257800" y="1981200"/>
            <a:ext cx="3886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sz="3500" dirty="0">
                <a:solidFill>
                  <a:schemeClr val="tx2">
                    <a:satMod val="130000"/>
                  </a:schemeClr>
                </a:solidFill>
                <a:cs typeface="+mj-cs"/>
              </a:rPr>
              <a:t>بنية الشخصية المكونة من ثلاثة أجزاء </a:t>
            </a:r>
            <a:r xmlns:a="http://schemas.openxmlformats.org/drawingml/2006/main">
              <a:rPr lang="ar" sz="3500" dirty="0">
                <a:solidFill>
                  <a:schemeClr val="tx2">
                    <a:satMod val="130000"/>
                  </a:schemeClr>
                </a:solidFill>
                <a:cs typeface="+mj-cs"/>
              </a:rPr>
              <a:t>عند فرويد</a:t>
            </a:r>
            <a:br xmlns:a="http://schemas.openxmlformats.org/drawingml/2006/main">
              <a:rPr lang="en-US" sz="3500" dirty="0">
                <a:solidFill>
                  <a:schemeClr val="tx2">
                    <a:satMod val="130000"/>
                  </a:schemeClr>
                </a:solidFill>
                <a:cs typeface="+mj-cs"/>
              </a:rPr>
            </a:br>
          </a:p>
        </p:txBody>
      </p:sp>
      <p:sp>
        <p:nvSpPr>
          <p:cNvPr id="334852" name="Oval 4"/>
          <p:cNvSpPr>
            <a:spLocks noChangeArrowheads="1"/>
          </p:cNvSpPr>
          <p:nvPr/>
        </p:nvSpPr>
        <p:spPr bwMode="auto">
          <a:xfrm>
            <a:off x="609600" y="2057400"/>
            <a:ext cx="2971800" cy="1524000"/>
          </a:xfrm>
          <a:prstGeom prst="ellipse">
            <a:avLst/>
          </a:prstGeom>
          <a:gradFill rotWithShape="1">
            <a:gsLst>
              <a:gs pos="0">
                <a:schemeClr val="hlink">
                  <a:gamma/>
                  <a:tint val="40000"/>
                  <a:invGamma/>
                </a:schemeClr>
              </a:gs>
              <a:gs pos="100000">
                <a:schemeClr val="hlink"/>
              </a:gs>
            </a:gsLst>
            <a:lin ang="2700000" scaled="1"/>
          </a:gradFill>
          <a:ln w="9525">
            <a:noFill/>
            <a:round/>
            <a:headEnd/>
            <a:tailEnd/>
          </a:ln>
          <a:effectLst>
            <a:prstShdw prst="shdw12">
              <a:schemeClr val="bg2">
                <a:alpha val="50000"/>
              </a:schemeClr>
            </a:prstShdw>
          </a:effectLst>
        </p:spPr>
        <p:txBody>
          <a:bodyPr wrap="none" anchor="ctr"/>
          <a:lstStyle/>
          <a:p>
            <a:pPr xmlns:a="http://schemas.openxmlformats.org/drawingml/2006/main" algn="ctr">
              <a:defRPr/>
              <a:bidi/>
            </a:pPr>
            <a:r xmlns:a="http://schemas.openxmlformats.org/drawingml/2006/main">
              <a:rPr lang="ar" sz="4400" b="1">
                <a:solidFill>
                  <a:schemeClr val="tx2"/>
                </a:solidFill>
              </a:rPr>
              <a:t>بطاقة تعريف</a:t>
            </a:r>
          </a:p>
        </p:txBody>
      </p:sp>
      <p:sp>
        <p:nvSpPr>
          <p:cNvPr id="334853" name="Oval 5"/>
          <p:cNvSpPr>
            <a:spLocks noChangeArrowheads="1"/>
          </p:cNvSpPr>
          <p:nvPr/>
        </p:nvSpPr>
        <p:spPr bwMode="auto">
          <a:xfrm>
            <a:off x="2933700" y="3543300"/>
            <a:ext cx="2971800" cy="1524000"/>
          </a:xfrm>
          <a:prstGeom prst="ellipse">
            <a:avLst/>
          </a:prstGeom>
          <a:gradFill rotWithShape="1">
            <a:gsLst>
              <a:gs pos="0">
                <a:schemeClr val="accent1">
                  <a:gamma/>
                  <a:tint val="40000"/>
                  <a:invGamma/>
                </a:schemeClr>
              </a:gs>
              <a:gs pos="100000">
                <a:schemeClr val="accent1"/>
              </a:gs>
            </a:gsLst>
            <a:lin ang="2700000" scaled="1"/>
          </a:gradFill>
          <a:ln w="9525">
            <a:noFill/>
            <a:round/>
            <a:headEnd/>
            <a:tailEnd/>
          </a:ln>
          <a:effectLst>
            <a:prstShdw prst="shdw12">
              <a:schemeClr val="bg2">
                <a:alpha val="50000"/>
              </a:schemeClr>
            </a:prstShdw>
          </a:effectLst>
        </p:spPr>
        <p:txBody>
          <a:bodyPr wrap="none" anchor="ctr"/>
          <a:lstStyle/>
          <a:p>
            <a:pPr xmlns:a="http://schemas.openxmlformats.org/drawingml/2006/main" algn="ctr">
              <a:defRPr/>
              <a:bidi/>
            </a:pPr>
            <a:r xmlns:a="http://schemas.openxmlformats.org/drawingml/2006/main">
              <a:rPr lang="ar" sz="4400" b="1" dirty="0">
                <a:solidFill>
                  <a:schemeClr val="tx2"/>
                </a:solidFill>
              </a:rPr>
              <a:t>أنانية</a:t>
            </a:r>
          </a:p>
        </p:txBody>
      </p:sp>
      <p:sp>
        <p:nvSpPr>
          <p:cNvPr id="334854" name="Oval 6"/>
          <p:cNvSpPr>
            <a:spLocks noChangeArrowheads="1"/>
          </p:cNvSpPr>
          <p:nvPr/>
        </p:nvSpPr>
        <p:spPr bwMode="auto">
          <a:xfrm>
            <a:off x="5257800" y="5029200"/>
            <a:ext cx="2971800" cy="1524000"/>
          </a:xfrm>
          <a:prstGeom prst="ellipse">
            <a:avLst/>
          </a:prstGeom>
          <a:gradFill rotWithShape="1">
            <a:gsLst>
              <a:gs pos="0">
                <a:schemeClr val="accent2">
                  <a:gamma/>
                  <a:tint val="40000"/>
                  <a:invGamma/>
                </a:schemeClr>
              </a:gs>
              <a:gs pos="100000">
                <a:schemeClr val="accent2"/>
              </a:gs>
            </a:gsLst>
            <a:lin ang="2700000" scaled="1"/>
          </a:gradFill>
          <a:ln w="9525">
            <a:noFill/>
            <a:round/>
            <a:headEnd/>
            <a:tailEnd/>
          </a:ln>
          <a:effectLst>
            <a:prstShdw prst="shdw12">
              <a:schemeClr val="bg2">
                <a:alpha val="50000"/>
              </a:schemeClr>
            </a:prstShdw>
          </a:effectLst>
        </p:spPr>
        <p:txBody>
          <a:bodyPr wrap="none" anchor="ctr"/>
          <a:lstStyle/>
          <a:p>
            <a:pPr xmlns:a="http://schemas.openxmlformats.org/drawingml/2006/main" algn="ctr">
              <a:defRPr/>
              <a:bidi/>
            </a:pPr>
            <a:r xmlns:a="http://schemas.openxmlformats.org/drawingml/2006/main">
              <a:rPr lang="ar" sz="4400" b="1">
                <a:solidFill>
                  <a:schemeClr val="tx2"/>
                </a:solidFill>
              </a:rPr>
              <a:t>الأنا العليا</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228600"/>
            <a:ext cx="7772400" cy="6629400"/>
          </a:xfrm>
        </p:spPr>
        <p:txBody>
          <a:bodyPr>
            <a:normAutofit/>
          </a:bodyPr>
          <a:lstStyle/>
          <a:p>
            <a:pPr xmlns:a="http://schemas.openxmlformats.org/drawingml/2006/main" marL="365760" indent="-283464" algn="ctr" rtl="0" eaLnBrk="1" fontAlgn="auto" hangingPunct="1">
              <a:spcAft>
                <a:spcPts val="0"/>
              </a:spcAft>
              <a:buNone/>
              <a:defRPr/>
              <a:bidi/>
            </a:pPr>
            <a:r xmlns:a="http://schemas.openxmlformats.org/drawingml/2006/main">
              <a:rPr lang="ar" sz="3200" b="1" dirty="0">
                <a:solidFill>
                  <a:schemeClr val="accent5">
                    <a:lumMod val="75000"/>
                  </a:schemeClr>
                </a:solidFill>
                <a:latin typeface="Times New Roman" pitchFamily="18" charset="0"/>
                <a:cs typeface="Times New Roman" pitchFamily="18" charset="0"/>
              </a:rPr>
              <a:t>الهو والأنا والأنا </a:t>
            </a:r>
            <a:r xmlns:a="http://schemas.openxmlformats.org/drawingml/2006/main">
              <a:rPr lang="ar" sz="3200" b="1" dirty="0" smtClean="0">
                <a:solidFill>
                  <a:schemeClr val="accent5">
                    <a:lumMod val="75000"/>
                  </a:schemeClr>
                </a:solidFill>
                <a:latin typeface="Times New Roman" pitchFamily="18" charset="0"/>
                <a:cs typeface="Times New Roman" pitchFamily="18" charset="0"/>
              </a:rPr>
              <a:t>الأعلى</a:t>
            </a:r>
          </a:p>
          <a:p>
            <a:pPr marL="365760" indent="-283464" algn="ctr" rtl="0" eaLnBrk="1" fontAlgn="auto" hangingPunct="1">
              <a:spcAft>
                <a:spcPts val="0"/>
              </a:spcAft>
              <a:buNone/>
              <a:defRPr/>
            </a:pPr>
            <a:endParaRPr lang="en-US" sz="3200" b="1" dirty="0" smtClean="0">
              <a:solidFill>
                <a:schemeClr val="accent5">
                  <a:lumMod val="75000"/>
                </a:schemeClr>
              </a:solidFill>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b="1" dirty="0" smtClean="0">
                <a:latin typeface="Times New Roman" pitchFamily="18" charset="0"/>
                <a:cs typeface="Times New Roman" pitchFamily="18" charset="0"/>
              </a:rPr>
              <a:t> </a:t>
            </a:r>
            <a:r xmlns:a="http://schemas.openxmlformats.org/drawingml/2006/main">
              <a:rPr lang="ar" sz="2800" dirty="0" smtClean="0">
                <a:latin typeface="Times New Roman" pitchFamily="18" charset="0"/>
                <a:cs typeface="Times New Roman" pitchFamily="18" charset="0"/>
              </a:rPr>
              <a:t>وفقا </a:t>
            </a:r>
            <a:r xmlns:a="http://schemas.openxmlformats.org/drawingml/2006/main">
              <a:rPr lang="ar" sz="2800" dirty="0">
                <a:latin typeface="Times New Roman" pitchFamily="18" charset="0"/>
                <a:cs typeface="Times New Roman" pitchFamily="18" charset="0"/>
              </a:rPr>
              <a:t>لفرويد، فإن كل فرد لديه كمية ثابتة من </a:t>
            </a:r>
            <a:r xmlns:a="http://schemas.openxmlformats.org/drawingml/2006/main">
              <a:rPr lang="ar" sz="2800" dirty="0">
                <a:solidFill>
                  <a:schemeClr val="accent3"/>
                </a:solidFill>
                <a:latin typeface="Times New Roman" pitchFamily="18" charset="0"/>
                <a:cs typeface="Times New Roman" pitchFamily="18" charset="0"/>
              </a:rPr>
              <a:t>الطاقة النفسية </a:t>
            </a:r>
            <a:r xmlns:a="http://schemas.openxmlformats.org/drawingml/2006/main">
              <a:rPr lang="ar" sz="2800" dirty="0">
                <a:latin typeface="Times New Roman" pitchFamily="18" charset="0"/>
                <a:cs typeface="Times New Roman" pitchFamily="18" charset="0"/>
              </a:rPr>
              <a:t>التي يمكن استخدامها لإشباع الرغبات الأساسية والنمو النفسي.</a:t>
            </a:r>
            <a:endParaRPr xmlns:a="http://schemas.openxmlformats.org/drawingml/2006/main" lang="en-US"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sz="2800" dirty="0">
                <a:latin typeface="Times New Roman" pitchFamily="18" charset="0"/>
                <a:cs typeface="Times New Roman" pitchFamily="18" charset="0"/>
              </a:rPr>
              <a:t>عندما ينمو الطفل، </a:t>
            </a:r>
            <a:r xmlns:a="http://schemas.openxmlformats.org/drawingml/2006/main">
              <a:rPr lang="ar" sz="2800" b="1" dirty="0">
                <a:solidFill>
                  <a:srgbClr val="FF0000"/>
                </a:solidFill>
                <a:latin typeface="Times New Roman" pitchFamily="18" charset="0"/>
                <a:cs typeface="Times New Roman" pitchFamily="18" charset="0"/>
              </a:rPr>
              <a:t>يتم تقسيم هذه الطاقة النفسية بين ثلاثة مكونات للشخصية </a:t>
            </a:r>
            <a:r xmlns:a="http://schemas.openxmlformats.org/drawingml/2006/main">
              <a:rPr lang="ar" sz="2800" dirty="0">
                <a:latin typeface="Times New Roman" pitchFamily="18" charset="0"/>
                <a:cs typeface="Times New Roman" pitchFamily="18" charset="0"/>
              </a:rPr>
              <a:t>.</a:t>
            </a:r>
          </a:p>
          <a:p>
            <a:pPr marL="365760" indent="-283464" eaLnBrk="1" fontAlgn="auto" hangingPunct="1">
              <a:spcAft>
                <a:spcPts val="0"/>
              </a:spcAft>
              <a:buFont typeface="Wingdings 2"/>
              <a:buChar char=""/>
              <a:defRPr/>
            </a:pPr>
            <a:endParaRPr lang="ar-EG" dirty="0">
              <a:cs typeface="+mn-cs"/>
            </a:endParaRPr>
          </a:p>
        </p:txBody>
      </p:sp>
      <p:pic>
        <p:nvPicPr>
          <p:cNvPr id="32771" name="Picture 3"/>
          <p:cNvPicPr>
            <a:picLocks noChangeAspect="1" noChangeArrowheads="1"/>
          </p:cNvPicPr>
          <p:nvPr/>
        </p:nvPicPr>
        <p:blipFill>
          <a:blip r:embed="rId2"/>
          <a:srcRect/>
          <a:stretch>
            <a:fillRect/>
          </a:stretch>
        </p:blipFill>
        <p:spPr bwMode="auto">
          <a:xfrm>
            <a:off x="1066800" y="4495800"/>
            <a:ext cx="6589713" cy="200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dirty="0" smtClean="0">
                <a:solidFill>
                  <a:schemeClr val="tx1"/>
                </a:solidFill>
              </a:rPr>
              <a:t>الهو والأنا والأنا الأعلى</a:t>
            </a:r>
            <a:endParaRPr xmlns:a="http://schemas.openxmlformats.org/drawingml/2006/main" lang="ar-EG" sz="3600" dirty="0">
              <a:solidFill>
                <a:schemeClr val="tx1"/>
              </a:solidFill>
            </a:endParaRPr>
          </a:p>
        </p:txBody>
      </p:sp>
      <p:sp>
        <p:nvSpPr>
          <p:cNvPr id="28675" name="Content Placeholder 2"/>
          <p:cNvSpPr>
            <a:spLocks noGrp="1"/>
          </p:cNvSpPr>
          <p:nvPr>
            <p:ph idx="1"/>
          </p:nvPr>
        </p:nvSpPr>
        <p:spPr>
          <a:xfrm>
            <a:off x="0" y="1481328"/>
            <a:ext cx="9144000" cy="5148072"/>
          </a:xfrm>
        </p:spPr>
        <p:txBody>
          <a:bodyPr>
            <a:normAutofit/>
          </a:bodyPr>
          <a:lstStyle/>
          <a:p>
            <a:pPr xmlns:a="http://schemas.openxmlformats.org/drawingml/2006/main" indent="-283464" algn="l" rtl="0">
              <a:buNone/>
              <a:defRPr/>
              <a:bidi/>
            </a:pPr>
            <a:r xmlns:a="http://schemas.openxmlformats.org/drawingml/2006/main">
              <a:rPr lang="ar" sz="2400" dirty="0" smtClean="0">
                <a:latin typeface="Times New Roman" pitchFamily="18" charset="0"/>
                <a:cs typeface="Times New Roman" pitchFamily="18" charset="0"/>
              </a:rPr>
              <a:t>* </a:t>
            </a:r>
            <a:r xmlns:a="http://schemas.openxmlformats.org/drawingml/2006/main">
              <a:rPr lang="ar" sz="2400" dirty="0" smtClean="0">
                <a:solidFill>
                  <a:srgbClr val="FF0000"/>
                </a:solidFill>
                <a:latin typeface="Times New Roman" pitchFamily="18" charset="0"/>
                <a:cs typeface="Times New Roman" pitchFamily="18" charset="0"/>
              </a:rPr>
              <a:t>ال</a:t>
            </a:r>
            <a:r xmlns:a="http://schemas.openxmlformats.org/drawingml/2006/main">
              <a:rPr lang="ar" sz="2400" dirty="0" smtClean="0">
                <a:latin typeface="Times New Roman" pitchFamily="18" charset="0"/>
                <a:cs typeface="Times New Roman" pitchFamily="18" charset="0"/>
              </a:rPr>
              <a:t> </a:t>
            </a:r>
            <a:r xmlns:a="http://schemas.openxmlformats.org/drawingml/2006/main">
              <a:rPr lang="ar" sz="2400" b="1" dirty="0" smtClean="0">
                <a:solidFill>
                  <a:srgbClr val="FF0000"/>
                </a:solidFill>
                <a:latin typeface="Times New Roman" pitchFamily="18" charset="0"/>
                <a:cs typeface="Times New Roman" pitchFamily="18" charset="0"/>
              </a:rPr>
              <a:t>الهوية: </a:t>
            </a:r>
            <a:r xmlns:a="http://schemas.openxmlformats.org/drawingml/2006/main">
              <a:rPr lang="ar" sz="2400" dirty="0" smtClean="0">
                <a:latin typeface="Times New Roman" pitchFamily="18" charset="0"/>
                <a:cs typeface="Times New Roman" pitchFamily="18" charset="0"/>
              </a:rPr>
              <a:t>هي جزء من طبيعة الإنسان يعكس الرغبات الأساسية أو الفطرية مثل سلوك البحث عن المتعة، والعدوانية، والدوافع الجنسية.</a:t>
            </a:r>
          </a:p>
          <a:p>
            <a:pPr xmlns:a="http://schemas.openxmlformats.org/drawingml/2006/main" indent="-283464" algn="l" rtl="0">
              <a:buNone/>
              <a:defRPr/>
              <a:bidi/>
            </a:pPr>
            <a:r xmlns:a="http://schemas.openxmlformats.org/drawingml/2006/main">
              <a:rPr lang="ar" sz="2400" dirty="0" smtClean="0">
                <a:latin typeface="Times New Roman" pitchFamily="18" charset="0"/>
                <a:cs typeface="Times New Roman" pitchFamily="18" charset="0"/>
              </a:rPr>
              <a:t>   </a:t>
            </a:r>
          </a:p>
          <a:p>
            <a:pPr xmlns:a="http://schemas.openxmlformats.org/drawingml/2006/main" indent="-283464" algn="l" rtl="0">
              <a:buNone/>
              <a:defRPr/>
              <a:bidi/>
            </a:pPr>
            <a:r xmlns:a="http://schemas.openxmlformats.org/drawingml/2006/main">
              <a:rPr lang="ar" sz="2400" dirty="0" smtClean="0">
                <a:latin typeface="Times New Roman" pitchFamily="18" charset="0"/>
                <a:cs typeface="Times New Roman" pitchFamily="18" charset="0"/>
              </a:rPr>
              <a:t>* </a:t>
            </a:r>
            <a:r xmlns:a="http://schemas.openxmlformats.org/drawingml/2006/main">
              <a:rPr lang="ar" sz="2400" dirty="0" smtClean="0">
                <a:solidFill>
                  <a:srgbClr val="FF0000"/>
                </a:solidFill>
                <a:latin typeface="Times New Roman" pitchFamily="18" charset="0"/>
                <a:cs typeface="Times New Roman" pitchFamily="18" charset="0"/>
              </a:rPr>
              <a:t>الأنا </a:t>
            </a:r>
            <a:r xmlns:a="http://schemas.openxmlformats.org/drawingml/2006/main">
              <a:rPr lang="ar" sz="2400" b="1" dirty="0" smtClean="0">
                <a:solidFill>
                  <a:srgbClr val="FF0000"/>
                </a:solidFill>
                <a:latin typeface="Times New Roman" pitchFamily="18" charset="0"/>
                <a:cs typeface="Times New Roman" pitchFamily="18" charset="0"/>
              </a:rPr>
              <a:t>الأعلى: </a:t>
            </a:r>
            <a:r xmlns:a="http://schemas.openxmlformats.org/drawingml/2006/main">
              <a:rPr lang="ar" sz="2400" dirty="0" smtClean="0">
                <a:latin typeface="Times New Roman" pitchFamily="18" charset="0"/>
                <a:cs typeface="Times New Roman" pitchFamily="18" charset="0"/>
              </a:rPr>
              <a:t>هو الجزء من طبيعة الشخص الذي يعكس المفاهيم الأخلاقية والقيم والتوقعات الأبوية والاجتماعية؛ وبالتالي فهو في معارضة مباشرة للهو.</a:t>
            </a:r>
          </a:p>
          <a:p>
            <a:pPr indent="-283464" algn="l" rtl="0">
              <a:buFont typeface="Arial" pitchFamily="34" charset="0"/>
              <a:buChar char="•"/>
              <a:defRPr/>
            </a:pPr>
            <a:endParaRPr lang="en-US" sz="2400" dirty="0" smtClean="0">
              <a:latin typeface="Times New Roman" pitchFamily="18" charset="0"/>
              <a:cs typeface="Times New Roman" pitchFamily="18" charset="0"/>
            </a:endParaRPr>
          </a:p>
          <a:p>
            <a:pPr xmlns:a="http://schemas.openxmlformats.org/drawingml/2006/main" indent="-283464" algn="l" rtl="0">
              <a:buNone/>
              <a:defRPr/>
              <a:bidi/>
            </a:pPr>
            <a:r xmlns:a="http://schemas.openxmlformats.org/drawingml/2006/main">
              <a:rPr lang="ar" sz="2400" dirty="0" smtClean="0">
                <a:latin typeface="Times New Roman" pitchFamily="18" charset="0"/>
                <a:cs typeface="Times New Roman" pitchFamily="18" charset="0"/>
              </a:rPr>
              <a:t>* </a:t>
            </a:r>
            <a:r xmlns:a="http://schemas.openxmlformats.org/drawingml/2006/main">
              <a:rPr lang="ar" sz="2400" b="1" dirty="0" smtClean="0">
                <a:solidFill>
                  <a:srgbClr val="FF0000"/>
                </a:solidFill>
                <a:latin typeface="Times New Roman" pitchFamily="18" charset="0"/>
                <a:cs typeface="Times New Roman" pitchFamily="18" charset="0"/>
              </a:rPr>
              <a:t>الأنا </a:t>
            </a:r>
            <a:r xmlns:a="http://schemas.openxmlformats.org/drawingml/2006/main">
              <a:rPr lang="ar" sz="2400" dirty="0" smtClean="0">
                <a:solidFill>
                  <a:srgbClr val="FF0000"/>
                </a:solidFill>
                <a:latin typeface="Times New Roman" pitchFamily="18" charset="0"/>
                <a:cs typeface="Times New Roman" pitchFamily="18" charset="0"/>
              </a:rPr>
              <a:t>: </a:t>
            </a:r>
            <a:r xmlns:a="http://schemas.openxmlformats.org/drawingml/2006/main">
              <a:rPr lang="ar" sz="2400" dirty="0" smtClean="0">
                <a:latin typeface="Times New Roman" pitchFamily="18" charset="0"/>
                <a:cs typeface="Times New Roman" pitchFamily="18" charset="0"/>
              </a:rPr>
              <a:t>هي القوة المتوازنة أو الوسيطة بين الهو والأنا الأعلى. تمثل الأنا السلوك الناضج والمتكيف الذي يسمح للشخص بالعمل بنجاح في العالم.</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150"/>
          <p:cNvPicPr>
            <a:picLocks noChangeAspect="1" noChangeArrowheads="1"/>
          </p:cNvPicPr>
          <p:nvPr/>
        </p:nvPicPr>
        <p:blipFill>
          <a:blip r:embed="rId2"/>
          <a:srcRect b="8188"/>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328"/>
            <a:ext cx="8610600" cy="4525963"/>
          </a:xfrm>
        </p:spPr>
        <p:txBody>
          <a:bodyPr/>
          <a:lstStyle/>
          <a:p>
            <a:pPr xmlns:a="http://schemas.openxmlformats.org/drawingml/2006/main" algn="l" rtl="0">
              <a:bidi/>
            </a:pPr>
            <a:r xmlns:a="http://schemas.openxmlformats.org/drawingml/2006/main">
              <a:rPr lang="ar" dirty="0" smtClean="0"/>
              <a:t>يعتقد فرويد أن الكثير مما نفعله ونقوله هو مدفوع بأفكارنا أو مشاعرنا اللاواعية (تلك الموجودة في مستوى ما قبل الوعي أو اللاوعي).</a:t>
            </a:r>
            <a:endParaRPr xmlns:a="http://schemas.openxmlformats.org/drawingml/2006/main" lang="ar-SA" dirty="0"/>
          </a:p>
        </p:txBody>
      </p:sp>
      <p:sp>
        <p:nvSpPr>
          <p:cNvPr id="3" name="Title 2"/>
          <p:cNvSpPr>
            <a:spLocks noGrp="1"/>
          </p:cNvSpPr>
          <p:nvPr>
            <p:ph type="title"/>
          </p:nvPr>
        </p:nvSpPr>
        <p:spPr/>
        <p:txBody>
          <a:bodyPr>
            <a:normAutofit/>
          </a:bodyPr>
          <a:lstStyle/>
          <a:p>
            <a:pPr xmlns:a="http://schemas.openxmlformats.org/drawingml/2006/main" algn="ctr">
              <a:bidi/>
            </a:pPr>
            <a:r xmlns:a="http://schemas.openxmlformats.org/drawingml/2006/main">
              <a:rPr lang="ar" sz="3200" dirty="0" smtClean="0"/>
              <a:t>السلوك الذي تحركه الأفكار والمشاعر اللاواعية</a:t>
            </a:r>
            <a:endParaRPr xmlns:a="http://schemas.openxmlformats.org/drawingml/2006/main" lang="ar-SA"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5071872"/>
          </a:xfrm>
        </p:spPr>
        <p:txBody>
          <a:bodyPr>
            <a:normAutofit fontScale="85000" lnSpcReduction="20000"/>
          </a:bodyPr>
          <a:lstStyle/>
          <a:p>
            <a:pPr xmlns:a="http://schemas.openxmlformats.org/drawingml/2006/main" algn="l" rtl="0">
              <a:bidi/>
            </a:pPr>
            <a:r xmlns:a="http://schemas.openxmlformats.org/drawingml/2006/main">
              <a:rPr lang="ar" dirty="0" smtClean="0"/>
              <a:t>يعتقد فرويد أن الشخصية الإنسانية تعمل على:</a:t>
            </a:r>
          </a:p>
          <a:p>
            <a:pPr xmlns:a="http://schemas.openxmlformats.org/drawingml/2006/main" algn="l" rtl="0">
              <a:buNone/>
              <a:bidi/>
            </a:pPr>
            <a:r xmlns:a="http://schemas.openxmlformats.org/drawingml/2006/main">
              <a:rPr lang="ar" b="1" dirty="0" smtClean="0"/>
              <a:t>ثلاثة مستويات من الوعي:</a:t>
            </a:r>
          </a:p>
          <a:p>
            <a:pPr algn="l" rtl="0"/>
            <a:endParaRPr lang="en-US" dirty="0" smtClean="0"/>
          </a:p>
          <a:p>
            <a:pPr xmlns:a="http://schemas.openxmlformats.org/drawingml/2006/main" marL="624078" indent="-514350" algn="l" rtl="0">
              <a:buAutoNum type="arabicPeriod"/>
              <a:bidi/>
            </a:pPr>
            <a:r xmlns:a="http://schemas.openxmlformats.org/drawingml/2006/main">
              <a:rPr lang="ar" b="1" dirty="0" smtClean="0"/>
              <a:t>واعي: </a:t>
            </a:r>
            <a:r xmlns:a="http://schemas.openxmlformats.org/drawingml/2006/main">
              <a:rPr lang="ar" dirty="0" smtClean="0"/>
              <a:t>يشير إلى الإدراكات والأفكار والعواطف الموجودة في وعي الشخص، مثل الوعي بمشاعر السعادة أو التفكير في أحد الأحباء.</a:t>
            </a:r>
          </a:p>
          <a:p>
            <a:pPr marL="624078" indent="-514350" algn="l" rtl="0">
              <a:buAutoNum type="arabicPeriod"/>
            </a:pPr>
            <a:endParaRPr lang="en-US" dirty="0" smtClean="0"/>
          </a:p>
          <a:p>
            <a:pPr xmlns:a="http://schemas.openxmlformats.org/drawingml/2006/main" marL="624078" indent="-514350" algn="l" rtl="0">
              <a:buAutoNum type="arabicPeriod"/>
              <a:bidi/>
            </a:pPr>
            <a:r xmlns:a="http://schemas.openxmlformats.org/drawingml/2006/main">
              <a:rPr lang="ar" b="1" dirty="0" smtClean="0"/>
              <a:t>ما قبل الوعي: </a:t>
            </a:r>
            <a:r xmlns:a="http://schemas.openxmlformats.org/drawingml/2006/main">
              <a:rPr lang="ar" dirty="0" smtClean="0"/>
              <a:t>الأفكار</a:t>
            </a:r>
            <a:r xmlns:a="http://schemas.openxmlformats.org/drawingml/2006/main">
              <a:rPr lang="ar" b="1" dirty="0" smtClean="0"/>
              <a:t> </a:t>
            </a:r>
            <a:r xmlns:a="http://schemas.openxmlformats.org/drawingml/2006/main">
              <a:rPr lang="ar" dirty="0" smtClean="0"/>
              <a:t>والعواطف لا تكون في وعي الشخص حاليًا، ولكن يمكنه تذكرها ببعض الجهد، مثل الشخص البالغ الذي يتذكر ما فعله أو فكر فيه أو شعر به عندما كان طفلاً.</a:t>
            </a:r>
          </a:p>
          <a:p>
            <a:pPr marL="624078" indent="-514350" algn="l" rtl="0">
              <a:buAutoNum type="arabicPeriod"/>
            </a:pPr>
            <a:endParaRPr lang="en-US" dirty="0" smtClean="0"/>
          </a:p>
          <a:p>
            <a:pPr xmlns:a="http://schemas.openxmlformats.org/drawingml/2006/main" marL="624078" indent="-514350" algn="l" rtl="0">
              <a:buAutoNum type="arabicPeriod"/>
              <a:bidi/>
            </a:pPr>
            <a:r xmlns:a="http://schemas.openxmlformats.org/drawingml/2006/main">
              <a:rPr lang="ar" b="1" dirty="0" smtClean="0"/>
              <a:t>اللاوعي: </a:t>
            </a:r>
            <a:r xmlns:a="http://schemas.openxmlformats.org/drawingml/2006/main">
              <a:rPr lang="ar" dirty="0" smtClean="0"/>
              <a:t>هو عالم الأفكار والمشاعر التي تحفز الشخص حتى لو كان غير واعي تمامًا.</a:t>
            </a:r>
          </a:p>
          <a:p>
            <a:pPr xmlns:a="http://schemas.openxmlformats.org/drawingml/2006/main" marL="624078" indent="-514350" algn="l" rtl="0">
              <a:buNone/>
              <a:bidi/>
            </a:pPr>
            <a:r xmlns:a="http://schemas.openxmlformats.org/drawingml/2006/main">
              <a:rPr lang="ar" dirty="0" smtClean="0"/>
              <a:t>دون علمهم.</a:t>
            </a:r>
            <a:endParaRPr xmlns:a="http://schemas.openxmlformats.org/drawingml/2006/main" lang="ar-SA" dirty="0"/>
          </a:p>
        </p:txBody>
      </p:sp>
      <p:sp>
        <p:nvSpPr>
          <p:cNvPr id="3" name="Title 2"/>
          <p:cNvSpPr>
            <a:spLocks noGrp="1"/>
          </p:cNvSpPr>
          <p:nvPr>
            <p:ph type="title"/>
          </p:nvPr>
        </p:nvSpPr>
        <p:spPr>
          <a:xfrm>
            <a:off x="228600" y="274638"/>
            <a:ext cx="8915400" cy="1143000"/>
          </a:xfrm>
        </p:spPr>
        <p:txBody>
          <a:bodyPr>
            <a:normAutofit/>
          </a:bodyPr>
          <a:lstStyle/>
          <a:p>
            <a:pPr xmlns:a="http://schemas.openxmlformats.org/drawingml/2006/main" algn="ctr">
              <a:bidi/>
            </a:pPr>
            <a:r xmlns:a="http://schemas.openxmlformats.org/drawingml/2006/main">
              <a:rPr lang="ar" sz="3200" dirty="0" smtClean="0"/>
              <a:t>السلوك الذي تحركه الأفكار والمشاعر اللاواعية</a:t>
            </a:r>
            <a:endParaRPr xmlns:a="http://schemas.openxmlformats.org/drawingml/2006/main" lang="ar-SA"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5257800"/>
          </a:xfrm>
        </p:spPr>
        <p:txBody>
          <a:bodyPr>
            <a:normAutofit/>
          </a:bodyPr>
          <a:lstStyle/>
          <a:p>
            <a:pPr xmlns:a="http://schemas.openxmlformats.org/drawingml/2006/main" algn="l" rtl="0">
              <a:buFont typeface="Arial" pitchFamily="34" charset="0"/>
              <a:buChar char="•"/>
              <a:bidi/>
            </a:pPr>
            <a:r xmlns:a="http://schemas.openxmlformats.org/drawingml/2006/main">
              <a:rPr lang="ar" sz="2000" dirty="0" smtClean="0"/>
              <a:t>يعتقد فرويد أن الكثير مما نفعله ونقوله هو مدفوع بأفكارنا أو مشاعرنا اللاواعية (تلك الموجودة في مستوى ما قبل الوعي أو اللاوعي).</a:t>
            </a:r>
          </a:p>
          <a:p>
            <a:pPr algn="l" rtl="0">
              <a:buNone/>
            </a:pPr>
            <a:endParaRPr lang="en-US" sz="2000" dirty="0" smtClean="0"/>
          </a:p>
          <a:p>
            <a:pPr algn="l" rtl="0">
              <a:buNone/>
            </a:pPr>
            <a:endParaRPr lang="en-US" sz="2000" dirty="0" smtClean="0"/>
          </a:p>
          <a:p>
            <a:pPr algn="l" rtl="0">
              <a:buNone/>
            </a:pPr>
            <a:endParaRPr lang="en-US" sz="2000" dirty="0" smtClean="0"/>
          </a:p>
          <a:p>
            <a:pPr xmlns:a="http://schemas.openxmlformats.org/drawingml/2006/main" algn="l" rtl="0">
              <a:buFont typeface="Arial" pitchFamily="34" charset="0"/>
              <a:buChar char="•"/>
              <a:bidi/>
            </a:pPr>
            <a:r xmlns:a="http://schemas.openxmlformats.org/drawingml/2006/main">
              <a:rPr lang="ar" sz="2000" dirty="0" smtClean="0"/>
              <a:t>يعتقد فرويد أن العقل الباطن للإنسان يحمل معنى مهمًا، على الرغم من أن المعنى في بعض الأحيان يكون مخفيًا أو رمزيًا.</a:t>
            </a:r>
          </a:p>
          <a:p>
            <a:pPr xmlns:a="http://schemas.openxmlformats.org/drawingml/2006/main" algn="l" rtl="0">
              <a:buNone/>
              <a:bidi/>
            </a:pPr>
            <a:r xmlns:a="http://schemas.openxmlformats.org/drawingml/2006/main">
              <a:rPr lang="ar" sz="2000" dirty="0" smtClean="0"/>
              <a:t> </a:t>
            </a:r>
          </a:p>
          <a:p>
            <a:pPr algn="l" rtl="0">
              <a:buFont typeface="Arial" pitchFamily="34" charset="0"/>
              <a:buChar char="•"/>
            </a:pPr>
            <a:endParaRPr lang="en-US" sz="2000" dirty="0" smtClean="0"/>
          </a:p>
        </p:txBody>
      </p:sp>
      <p:sp>
        <p:nvSpPr>
          <p:cNvPr id="3" name="Title 2"/>
          <p:cNvSpPr>
            <a:spLocks noGrp="1"/>
          </p:cNvSpPr>
          <p:nvPr>
            <p:ph type="title"/>
          </p:nvPr>
        </p:nvSpPr>
        <p:spPr>
          <a:xfrm>
            <a:off x="457200" y="0"/>
            <a:ext cx="8229600" cy="1143000"/>
          </a:xfrm>
        </p:spPr>
        <p:txBody>
          <a:bodyPr>
            <a:normAutofit/>
          </a:bodyPr>
          <a:lstStyle/>
          <a:p>
            <a:pPr xmlns:a="http://schemas.openxmlformats.org/drawingml/2006/main" algn="ctr">
              <a:bidi/>
            </a:pPr>
            <a:r xmlns:a="http://schemas.openxmlformats.org/drawingml/2006/main">
              <a:rPr lang="ar" dirty="0" smtClean="0"/>
              <a:t>العلاج بالتحليل النفسي</a:t>
            </a:r>
            <a:endParaRPr xmlns:a="http://schemas.openxmlformats.org/drawingml/2006/main"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pPr algn="l" rtl="0"/>
            <a:endParaRPr lang="en-US" dirty="0" smtClean="0"/>
          </a:p>
          <a:p>
            <a:pPr xmlns:a="http://schemas.openxmlformats.org/drawingml/2006/main" algn="l" rtl="0">
              <a:bidi/>
            </a:pPr>
            <a:r xmlns:a="http://schemas.openxmlformats.org/drawingml/2006/main">
              <a:rPr lang="ar" dirty="0" smtClean="0"/>
              <a:t>لتحديد الشخصية.</a:t>
            </a:r>
          </a:p>
          <a:p>
            <a:pPr xmlns:a="http://schemas.openxmlformats.org/drawingml/2006/main" algn="l" rtl="0">
              <a:bidi/>
            </a:pPr>
            <a:r xmlns:a="http://schemas.openxmlformats.org/drawingml/2006/main">
              <a:rPr lang="ar" dirty="0" smtClean="0"/>
              <a:t>لإدراج ووصف أبعاد الشخصية.</a:t>
            </a:r>
          </a:p>
          <a:p>
            <a:pPr xmlns:a="http://schemas.openxmlformats.org/drawingml/2006/main" algn="l" rtl="0">
              <a:bidi/>
            </a:pPr>
            <a:r xmlns:a="http://schemas.openxmlformats.org/drawingml/2006/main">
              <a:rPr lang="ar" dirty="0" smtClean="0"/>
              <a:t>لمناقشة التدابير الرامية إلى تحسين أبعاد الشخصية والعافية.</a:t>
            </a:r>
          </a:p>
          <a:p>
            <a:pPr xmlns:a="http://schemas.openxmlformats.org/drawingml/2006/main" algn="l" rtl="0">
              <a:bidi/>
            </a:pPr>
            <a:r xmlns:a="http://schemas.openxmlformats.org/drawingml/2006/main">
              <a:rPr lang="ar" dirty="0" smtClean="0"/>
              <a:t>لمناقشة النظرية النفسية الجنسية لفرويد.</a:t>
            </a:r>
          </a:p>
          <a:p>
            <a:pPr xmlns:a="http://schemas.openxmlformats.org/drawingml/2006/main" algn="l" rtl="0">
              <a:bidi/>
            </a:pPr>
            <a:r xmlns:a="http://schemas.openxmlformats.org/drawingml/2006/main">
              <a:rPr lang="ar" dirty="0" smtClean="0"/>
              <a:t>لمناقشة نظرية إريكسون التنموية.</a:t>
            </a:r>
          </a:p>
          <a:p>
            <a:pPr xmlns:a="http://schemas.openxmlformats.org/drawingml/2006/main" algn="l" rtl="0">
              <a:bidi/>
            </a:pPr>
            <a:r xmlns:a="http://schemas.openxmlformats.org/drawingml/2006/main">
              <a:rPr lang="ar" dirty="0" smtClean="0"/>
              <a:t>لمناقشة نظرية بياجيه المعرفية.</a:t>
            </a:r>
          </a:p>
          <a:p>
            <a:pPr xmlns:a="http://schemas.openxmlformats.org/drawingml/2006/main" algn="l" rtl="0">
              <a:bidi/>
            </a:pPr>
            <a:r xmlns:a="http://schemas.openxmlformats.org/drawingml/2006/main">
              <a:rPr lang="ar" dirty="0" smtClean="0"/>
              <a:t>لمناقشة نظرية ماسلو الإنسانية.</a:t>
            </a:r>
          </a:p>
          <a:p>
            <a:pPr algn="l" rtl="0">
              <a:buNone/>
            </a:pPr>
            <a:endParaRPr lang="en-US" dirty="0" smtClean="0"/>
          </a:p>
          <a:p>
            <a:pPr algn="l" rtl="0"/>
            <a:endParaRPr lang="en-US" dirty="0" smtClean="0"/>
          </a:p>
          <a:p>
            <a:pPr algn="l" rtl="0"/>
            <a:endParaRPr lang="ar-SA" dirty="0"/>
          </a:p>
        </p:txBody>
      </p:sp>
      <p:sp>
        <p:nvSpPr>
          <p:cNvPr id="2" name="Title 1"/>
          <p:cNvSpPr>
            <a:spLocks noGrp="1"/>
          </p:cNvSpPr>
          <p:nvPr>
            <p:ph type="title"/>
          </p:nvPr>
        </p:nvSpPr>
        <p:spPr/>
        <p:txBody>
          <a:bodyPr/>
          <a:lstStyle/>
          <a:p>
            <a:pPr xmlns:a="http://schemas.openxmlformats.org/drawingml/2006/main" algn="ctr" rtl="0">
              <a:bidi/>
            </a:pPr>
            <a:r xmlns:a="http://schemas.openxmlformats.org/drawingml/2006/main">
              <a:rPr lang="ar" dirty="0" smtClean="0"/>
              <a:t>نتائج التعلم</a:t>
            </a:r>
            <a:endParaRPr xmlns:a="http://schemas.openxmlformats.org/drawingml/2006/main"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0"/>
            <a:ext cx="8229600" cy="838200"/>
          </a:xfrm>
        </p:spPr>
        <p:txBody>
          <a:bodyPr/>
          <a:lstStyle/>
          <a:p>
            <a:pPr xmlns:a="http://schemas.openxmlformats.org/drawingml/2006/main" algn="ctr" eaLnBrk="1" hangingPunct="1">
              <a:bidi/>
            </a:pPr>
            <a:r xmlns:a="http://schemas.openxmlformats.org/drawingml/2006/main">
              <a:rPr lang="ar" b="1" i="0" dirty="0" smtClean="0">
                <a:latin typeface="Garamond" pitchFamily="18" charset="0"/>
              </a:rPr>
              <a:t>التحليل النفسي: المصطلحات</a:t>
            </a:r>
          </a:p>
        </p:txBody>
      </p:sp>
      <p:sp>
        <p:nvSpPr>
          <p:cNvPr id="17411" name="Rectangle 3"/>
          <p:cNvSpPr>
            <a:spLocks noGrp="1" noChangeArrowheads="1"/>
          </p:cNvSpPr>
          <p:nvPr>
            <p:ph idx="1"/>
          </p:nvPr>
        </p:nvSpPr>
        <p:spPr>
          <a:xfrm>
            <a:off x="152400" y="1600200"/>
            <a:ext cx="8763000" cy="4525963"/>
          </a:xfrm>
        </p:spPr>
        <p:txBody>
          <a:bodyPr/>
          <a:lstStyle/>
          <a:p>
            <a:pPr xmlns:a="http://schemas.openxmlformats.org/drawingml/2006/main" algn="l" rtl="0" eaLnBrk="1" hangingPunct="1">
              <a:bidi/>
            </a:pPr>
            <a:r xmlns:a="http://schemas.openxmlformats.org/drawingml/2006/main">
              <a:rPr lang="ar" b="1" dirty="0" smtClean="0">
                <a:latin typeface="Garamond" pitchFamily="18" charset="0"/>
              </a:rPr>
              <a:t>التحويل: </a:t>
            </a:r>
            <a:r xmlns:a="http://schemas.openxmlformats.org/drawingml/2006/main">
              <a:rPr lang="ar" dirty="0" smtClean="0">
                <a:latin typeface="Garamond" pitchFamily="18" charset="0"/>
              </a:rPr>
              <a:t>إعادة توجيه غير واعي للمشاعر تجاه شخص (مريض) إلى شخص آخر (بما في ذلك المعالج).</a:t>
            </a:r>
          </a:p>
          <a:p>
            <a:pPr algn="l" rtl="0" eaLnBrk="1" hangingPunct="1"/>
            <a:endParaRPr lang="en-US" dirty="0" smtClean="0">
              <a:latin typeface="Garamond" pitchFamily="18" charset="0"/>
            </a:endParaRPr>
          </a:p>
          <a:p>
            <a:pPr xmlns:a="http://schemas.openxmlformats.org/drawingml/2006/main" algn="l" rtl="0" eaLnBrk="1" hangingPunct="1">
              <a:bidi/>
            </a:pPr>
            <a:r xmlns:a="http://schemas.openxmlformats.org/drawingml/2006/main">
              <a:rPr lang="ar" b="1" dirty="0" smtClean="0">
                <a:latin typeface="Garamond" pitchFamily="18" charset="0"/>
              </a:rPr>
              <a:t>النقل المضاد </a:t>
            </a:r>
            <a:r xmlns:a="http://schemas.openxmlformats.org/drawingml/2006/main">
              <a:rPr lang="ar" dirty="0" smtClean="0">
                <a:solidFill>
                  <a:schemeClr val="tx2"/>
                </a:solidFill>
                <a:latin typeface="Garamond" pitchFamily="18" charset="0"/>
              </a:rPr>
              <a:t>: </a:t>
            </a:r>
            <a:r xmlns:a="http://schemas.openxmlformats.org/drawingml/2006/main">
              <a:rPr lang="ar" dirty="0" smtClean="0">
                <a:latin typeface="Garamond" pitchFamily="18" charset="0"/>
              </a:rPr>
              <a:t>إعادة توجيه مشاعر المعالج تجاه المريض.</a:t>
            </a:r>
          </a:p>
          <a:p>
            <a:pPr algn="l" rtl="0" eaLnBrk="1" hangingPunct="1"/>
            <a:endParaRPr lang="en-US" dirty="0" smtClean="0">
              <a:latin typeface="Garamond" pitchFamily="18" charset="0"/>
            </a:endParaRPr>
          </a:p>
          <a:p>
            <a:pPr xmlns:a="http://schemas.openxmlformats.org/drawingml/2006/main" algn="l" rtl="0" eaLnBrk="1" hangingPunct="1">
              <a:bidi/>
            </a:pPr>
            <a:r xmlns:a="http://schemas.openxmlformats.org/drawingml/2006/main">
              <a:rPr lang="ar" b="1" dirty="0" smtClean="0">
                <a:latin typeface="Garamond" pitchFamily="18" charset="0"/>
              </a:rPr>
              <a:t>التحالف العلاجي </a:t>
            </a:r>
            <a:r xmlns:a="http://schemas.openxmlformats.org/drawingml/2006/main">
              <a:rPr lang="ar" dirty="0" smtClean="0">
                <a:solidFill>
                  <a:schemeClr val="tx2"/>
                </a:solidFill>
                <a:latin typeface="Garamond" pitchFamily="18" charset="0"/>
              </a:rPr>
              <a:t>: </a:t>
            </a:r>
            <a:r xmlns:a="http://schemas.openxmlformats.org/drawingml/2006/main">
              <a:rPr lang="ar" dirty="0" smtClean="0">
                <a:latin typeface="Garamond" pitchFamily="18" charset="0"/>
              </a:rPr>
              <a:t>ثقة المعالج والمريض.</a:t>
            </a:r>
          </a:p>
          <a:p>
            <a:pPr algn="l" rtl="0" eaLnBrk="1" hangingPunct="1"/>
            <a:endParaRPr lang="en-US" dirty="0" smtClean="0">
              <a:latin typeface="Garamond" pitchFamily="18" charset="0"/>
            </a:endParaRPr>
          </a:p>
          <a:p>
            <a:pPr xmlns:a="http://schemas.openxmlformats.org/drawingml/2006/main" algn="l" rtl="0" eaLnBrk="1" hangingPunct="1">
              <a:bidi/>
            </a:pPr>
            <a:r xmlns:a="http://schemas.openxmlformats.org/drawingml/2006/main">
              <a:rPr lang="ar" b="1" dirty="0" smtClean="0">
                <a:latin typeface="Garamond" pitchFamily="18" charset="0"/>
              </a:rPr>
              <a:t>المقاومة </a:t>
            </a:r>
            <a:r xmlns:a="http://schemas.openxmlformats.org/drawingml/2006/main">
              <a:rPr lang="ar" dirty="0" smtClean="0">
                <a:solidFill>
                  <a:schemeClr val="tx2"/>
                </a:solidFill>
                <a:latin typeface="Garamond" pitchFamily="18" charset="0"/>
              </a:rPr>
              <a:t>: </a:t>
            </a:r>
            <a:r xmlns:a="http://schemas.openxmlformats.org/drawingml/2006/main">
              <a:rPr lang="ar" dirty="0" smtClean="0">
                <a:latin typeface="Garamond" pitchFamily="18" charset="0"/>
              </a:rPr>
              <a:t>أفكار غير مقبولة للوعي، تمنع العلاج من الاستمرار.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990600"/>
          </a:xfrm>
        </p:spPr>
        <p:txBody>
          <a:bodyPr/>
          <a:lstStyle/>
          <a:p>
            <a:pPr xmlns:a="http://schemas.openxmlformats.org/drawingml/2006/main" algn="ctr">
              <a:bidi/>
            </a:pPr>
            <a:r xmlns:a="http://schemas.openxmlformats.org/drawingml/2006/main">
              <a:rPr lang="ar" smtClean="0"/>
              <a:t>نقل</a:t>
            </a:r>
            <a:endParaRPr xmlns:a="http://schemas.openxmlformats.org/drawingml/2006/main" lang="ar-SA" smtClean="0"/>
          </a:p>
        </p:txBody>
      </p:sp>
      <p:sp>
        <p:nvSpPr>
          <p:cNvPr id="18435" name="Content Placeholder 2"/>
          <p:cNvSpPr>
            <a:spLocks noGrp="1"/>
          </p:cNvSpPr>
          <p:nvPr>
            <p:ph idx="1"/>
          </p:nvPr>
        </p:nvSpPr>
        <p:spPr>
          <a:xfrm>
            <a:off x="0" y="1219200"/>
            <a:ext cx="9144000" cy="5486400"/>
          </a:xfrm>
        </p:spPr>
        <p:txBody>
          <a:bodyPr>
            <a:normAutofit fontScale="92500" lnSpcReduction="10000"/>
          </a:bodyPr>
          <a:lstStyle/>
          <a:p>
            <a:pPr xmlns:a="http://schemas.openxmlformats.org/drawingml/2006/main" algn="l" rtl="0">
              <a:bidi/>
            </a:pPr>
            <a:r xmlns:a="http://schemas.openxmlformats.org/drawingml/2006/main">
              <a:rPr lang="ar" sz="2000" dirty="0" smtClean="0"/>
              <a:t>تعريف </a:t>
            </a:r>
            <a:r xmlns:a="http://schemas.openxmlformats.org/drawingml/2006/main">
              <a:rPr lang="ar" sz="2000" b="1" dirty="0" smtClean="0"/>
              <a:t>النقل: </a:t>
            </a:r>
            <a:r xmlns:a="http://schemas.openxmlformats.org/drawingml/2006/main">
              <a:rPr lang="ar" sz="2000" dirty="0" smtClean="0"/>
              <a:t>هو عندما يقوم العميل بإعادة توجيه مشاعره من شخص مهم آخر أو شخص في حياته إلى الطبيب.</a:t>
            </a:r>
          </a:p>
          <a:p>
            <a:pPr algn="l" rtl="0"/>
            <a:endParaRPr lang="en-US" sz="2000" dirty="0" smtClean="0"/>
          </a:p>
          <a:p>
            <a:pPr xmlns:a="http://schemas.openxmlformats.org/drawingml/2006/main" algn="l" rtl="0">
              <a:bidi/>
            </a:pPr>
            <a:r xmlns:a="http://schemas.openxmlformats.org/drawingml/2006/main">
              <a:rPr lang="ar" sz="2000" b="1" dirty="0" smtClean="0"/>
              <a:t>أمثلة على النقل:</a:t>
            </a:r>
          </a:p>
          <a:p>
            <a:pPr xmlns:a="http://schemas.openxmlformats.org/drawingml/2006/main" algn="l" rtl="0">
              <a:buFont typeface="Wingdings 2" pitchFamily="18" charset="2"/>
              <a:buNone/>
              <a:bidi/>
            </a:pPr>
            <a:r xmlns:a="http://schemas.openxmlformats.org/drawingml/2006/main">
              <a:rPr lang="ar" sz="2000" dirty="0" smtClean="0"/>
              <a:t>- العميل يفرض عليك مطالب غير واقعية.</a:t>
            </a:r>
          </a:p>
          <a:p>
            <a:pPr xmlns:a="http://schemas.openxmlformats.org/drawingml/2006/main" algn="l" rtl="0">
              <a:buFont typeface="Wingdings 2" pitchFamily="18" charset="2"/>
              <a:buNone/>
              <a:bidi/>
            </a:pPr>
            <a:r xmlns:a="http://schemas.openxmlformats.org/drawingml/2006/main">
              <a:rPr lang="ar" sz="2000" dirty="0" smtClean="0"/>
              <a:t>- العميل معجب بك ويخبرك بمدى تذكيره بأقرب أصدقائه.</a:t>
            </a:r>
          </a:p>
          <a:p>
            <a:pPr xmlns:a="http://schemas.openxmlformats.org/drawingml/2006/main" algn="l" rtl="0">
              <a:buFont typeface="Wingdings 2" pitchFamily="18" charset="2"/>
              <a:buNone/>
              <a:bidi/>
            </a:pPr>
            <a:r xmlns:a="http://schemas.openxmlformats.org/drawingml/2006/main">
              <a:rPr lang="ar" sz="2000" dirty="0" smtClean="0"/>
              <a:t>- ينقل العميل غضبه إليك عندما يتحدث عن والده المسيء.</a:t>
            </a:r>
          </a:p>
          <a:p>
            <a:pPr algn="l" rtl="0"/>
            <a:endParaRPr lang="en-US" sz="2000" dirty="0" smtClean="0"/>
          </a:p>
          <a:p>
            <a:pPr xmlns:a="http://schemas.openxmlformats.org/drawingml/2006/main" algn="l" rtl="0">
              <a:bidi/>
            </a:pPr>
            <a:r xmlns:a="http://schemas.openxmlformats.org/drawingml/2006/main">
              <a:rPr lang="ar" sz="2000" b="1" dirty="0" smtClean="0"/>
              <a:t>الايجابيات والسلبيات</a:t>
            </a:r>
          </a:p>
          <a:p>
            <a:pPr xmlns:a="http://schemas.openxmlformats.org/drawingml/2006/main" algn="l" rtl="0">
              <a:bidi/>
            </a:pPr>
            <a:r xmlns:a="http://schemas.openxmlformats.org/drawingml/2006/main">
              <a:rPr lang="ar" sz="2000" dirty="0" smtClean="0"/>
              <a:t>باعتبارك معالجًا، يمكنك الاستفادة من التحويل كأداة لمساعدة العميل على اكتساب نظرة ثاقبة حول قوته في التعامل مع المواقف خارج الجلسة. يمكنك مساعدة عميلك على رؤية حقيقة الحدث الذي يتعامل معه.</a:t>
            </a:r>
          </a:p>
          <a:p>
            <a:pPr xmlns:a="http://schemas.openxmlformats.org/drawingml/2006/main" algn="l" rtl="0">
              <a:bidi/>
            </a:pPr>
            <a:r xmlns:a="http://schemas.openxmlformats.org/drawingml/2006/main">
              <a:rPr lang="ar" sz="2000" dirty="0" smtClean="0"/>
              <a:t>إذا أصبحت نشطًا أثناء عملية النقل وتفاعلت بشكل سلبي أو دفاعي، فقد يؤدي ذلك إلى إيقاف عملية النمو. على سبيل المثال، إذا تحدث إليك العميل بغضب كما يفعل مع شريكه وقمت بإضفاء طابع شخصي على ذلك، فقد تفوت فرصة مساعدة عميلك.</a:t>
            </a:r>
            <a:endParaRPr xmlns:a="http://schemas.openxmlformats.org/drawingml/2006/main" lang="ar-SA"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838200"/>
          </a:xfrm>
        </p:spPr>
        <p:txBody>
          <a:bodyPr/>
          <a:lstStyle/>
          <a:p>
            <a:pPr xmlns:a="http://schemas.openxmlformats.org/drawingml/2006/main" algn="ctr">
              <a:bidi/>
            </a:pPr>
            <a:r xmlns:a="http://schemas.openxmlformats.org/drawingml/2006/main">
              <a:rPr lang="ar" smtClean="0"/>
              <a:t>النقل المضاد</a:t>
            </a:r>
            <a:endParaRPr xmlns:a="http://schemas.openxmlformats.org/drawingml/2006/main" lang="ar-SA" smtClean="0"/>
          </a:p>
        </p:txBody>
      </p:sp>
      <p:sp>
        <p:nvSpPr>
          <p:cNvPr id="19459" name="Content Placeholder 2"/>
          <p:cNvSpPr>
            <a:spLocks noGrp="1"/>
          </p:cNvSpPr>
          <p:nvPr>
            <p:ph idx="1"/>
          </p:nvPr>
        </p:nvSpPr>
        <p:spPr>
          <a:xfrm>
            <a:off x="0" y="1371600"/>
            <a:ext cx="9144000" cy="5257800"/>
          </a:xfrm>
        </p:spPr>
        <p:txBody>
          <a:bodyPr/>
          <a:lstStyle/>
          <a:p>
            <a:pPr xmlns:a="http://schemas.openxmlformats.org/drawingml/2006/main" algn="l" rtl="0">
              <a:bidi/>
            </a:pPr>
            <a:r xmlns:a="http://schemas.openxmlformats.org/drawingml/2006/main">
              <a:rPr lang="ar" sz="2000" b="1" dirty="0" smtClean="0"/>
              <a:t>التحويل المضاد: </a:t>
            </a:r>
            <a:r xmlns:a="http://schemas.openxmlformats.org/drawingml/2006/main">
              <a:rPr lang="ar" sz="2000" dirty="0" smtClean="0"/>
              <a:t>هو عندما تنقل أنت بصفتك الطبيب مشاعرك إلى عميلك. وكثيرًا ما لا يدرك الأطباء حدوث ذلك. ويمكن اعتبار تعريف التحويل المضاد بمثابة استجابة الطبيب لنقل العميل لمشاعره.</a:t>
            </a:r>
          </a:p>
          <a:p>
            <a:pPr algn="l" rtl="0"/>
            <a:endParaRPr lang="en-US" sz="2000" b="1" dirty="0" smtClean="0"/>
          </a:p>
          <a:p>
            <a:pPr xmlns:a="http://schemas.openxmlformats.org/drawingml/2006/main" algn="l" rtl="0">
              <a:bidi/>
            </a:pPr>
            <a:r xmlns:a="http://schemas.openxmlformats.org/drawingml/2006/main">
              <a:rPr lang="ar" sz="2000" b="1" dirty="0" smtClean="0"/>
              <a:t>أمثلة على النقل المضاد:</a:t>
            </a:r>
          </a:p>
          <a:p>
            <a:pPr xmlns:a="http://schemas.openxmlformats.org/drawingml/2006/main" algn="l" rtl="0">
              <a:buFont typeface="Wingdings 2" pitchFamily="18" charset="2"/>
              <a:buNone/>
              <a:bidi/>
            </a:pPr>
            <a:r xmlns:a="http://schemas.openxmlformats.org/drawingml/2006/main">
              <a:rPr lang="ar" sz="2000" dirty="0" smtClean="0"/>
              <a:t>- يقدم الطبيب النصيحة بدلاً من الاستماع إلى تجربة العميل.</a:t>
            </a:r>
          </a:p>
          <a:p>
            <a:pPr xmlns:a="http://schemas.openxmlformats.org/drawingml/2006/main" algn="l" rtl="0">
              <a:buFont typeface="Wingdings 2" pitchFamily="18" charset="2"/>
              <a:buNone/>
              <a:bidi/>
            </a:pPr>
            <a:r xmlns:a="http://schemas.openxmlformats.org/drawingml/2006/main">
              <a:rPr lang="ar" sz="2000" dirty="0" smtClean="0"/>
              <a:t>- يقوم الطبيب بالكشف بشكل غير لائق عن تجاربه الشخصية أثناء الجلسة.</a:t>
            </a:r>
          </a:p>
          <a:p>
            <a:pPr xmlns:a="http://schemas.openxmlformats.org/drawingml/2006/main" algn="l" rtl="0">
              <a:buFont typeface="Wingdings 2" pitchFamily="18" charset="2"/>
              <a:buNone/>
              <a:bidi/>
            </a:pPr>
            <a:r xmlns:a="http://schemas.openxmlformats.org/drawingml/2006/main">
              <a:rPr lang="ar" sz="2000" dirty="0" smtClean="0"/>
              <a:t>- ليس للطبيب حدود مع العميل.</a:t>
            </a:r>
          </a:p>
          <a:p>
            <a:pPr algn="l" rtl="0"/>
            <a:endParaRPr lang="en-US" sz="2000" dirty="0" smtClean="0"/>
          </a:p>
          <a:p>
            <a:pPr xmlns:a="http://schemas.openxmlformats.org/drawingml/2006/main" algn="l" rtl="0">
              <a:bidi/>
            </a:pPr>
            <a:r xmlns:a="http://schemas.openxmlformats.org/drawingml/2006/main">
              <a:rPr lang="ar" sz="2000" dirty="0" smtClean="0"/>
              <a:t>من المجالات المهمة التي يجب الانتباه إليها هي </a:t>
            </a:r>
            <a:r xmlns:a="http://schemas.openxmlformats.org/drawingml/2006/main">
              <a:rPr lang="ar" sz="2000" dirty="0" err="1" smtClean="0"/>
              <a:t>النقل المضاد الجنسي </a:t>
            </a:r>
            <a:r xmlns:a="http://schemas.openxmlformats.org/drawingml/2006/main">
              <a:rPr lang="ar" sz="2000" dirty="0" smtClean="0"/>
              <a:t>، وهو عندما يشعر الطبيب بالانجذاب أو الحب أو المشاعر الجنسية تجاه العميل. وفي ظل المبادئ الأخلاقية والقانونية الصارمة، يُحظر إقامة علاقات مع العملاء.</a:t>
            </a:r>
            <a:endParaRPr xmlns:a="http://schemas.openxmlformats.org/drawingml/2006/main" lang="ar-SA"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0" y="1143000"/>
            <a:ext cx="9144000" cy="5257800"/>
          </a:xfrm>
        </p:spPr>
        <p:txBody>
          <a:bodyPr>
            <a:normAutofit/>
          </a:bodyPr>
          <a:lstStyle/>
          <a:p>
            <a:pPr xmlns:a="http://schemas.openxmlformats.org/drawingml/2006/main" algn="l" rtl="0">
              <a:buNone/>
              <a:bidi/>
            </a:pPr>
            <a:r xmlns:a="http://schemas.openxmlformats.org/drawingml/2006/main">
              <a:rPr lang="ar" sz="2400" b="1" dirty="0" smtClean="0"/>
              <a:t>* تحليل النقل</a:t>
            </a:r>
          </a:p>
          <a:p>
            <a:pPr algn="l" rtl="0">
              <a:buNone/>
            </a:pPr>
            <a:endParaRPr lang="en-US" sz="2400" b="1" dirty="0" smtClean="0"/>
          </a:p>
          <a:p>
            <a:pPr algn="l" rtl="0">
              <a:buNone/>
            </a:pPr>
            <a:endParaRPr lang="en-US" sz="2400" b="1" dirty="0" smtClean="0"/>
          </a:p>
          <a:p>
            <a:pPr xmlns:a="http://schemas.openxmlformats.org/drawingml/2006/main" algn="l" rtl="0">
              <a:buNone/>
              <a:bidi/>
            </a:pPr>
            <a:r xmlns:a="http://schemas.openxmlformats.org/drawingml/2006/main">
              <a:rPr lang="ar" sz="2400" b="1" dirty="0" smtClean="0"/>
              <a:t>* تحليل الأحلام: </a:t>
            </a:r>
            <a:r xmlns:a="http://schemas.openxmlformats.org/drawingml/2006/main">
              <a:rPr lang="ar" sz="2400" dirty="0" smtClean="0"/>
              <a:t>تقنية أساسية تستخدم في التحليل النفسي، وتتضمن مناقشة أحلام العميل لاكتشاف معناها وأهميتها الحقيقية. ومع ذلك، لا يزال التحليل النفسي يُمارس حتى اليوم ولكن على نطاق محدود.</a:t>
            </a:r>
          </a:p>
          <a:p>
            <a:pPr algn="l" rtl="0">
              <a:buFont typeface="Arial" pitchFamily="34" charset="0"/>
              <a:buChar char="•"/>
            </a:pPr>
            <a:endParaRPr lang="en-US" sz="2400" dirty="0" smtClean="0"/>
          </a:p>
          <a:p>
            <a:pPr xmlns:a="http://schemas.openxmlformats.org/drawingml/2006/main" algn="l" rtl="0">
              <a:buNone/>
              <a:bidi/>
            </a:pPr>
            <a:r xmlns:a="http://schemas.openxmlformats.org/drawingml/2006/main">
              <a:rPr lang="ar" sz="2400" b="1" dirty="0" smtClean="0"/>
              <a:t>* التنويم المغناطيسي</a:t>
            </a:r>
          </a:p>
        </p:txBody>
      </p:sp>
      <p:sp>
        <p:nvSpPr>
          <p:cNvPr id="20483" name="Title 2"/>
          <p:cNvSpPr>
            <a:spLocks noGrp="1"/>
          </p:cNvSpPr>
          <p:nvPr>
            <p:ph type="title"/>
          </p:nvPr>
        </p:nvSpPr>
        <p:spPr>
          <a:xfrm>
            <a:off x="457200" y="0"/>
            <a:ext cx="8229600" cy="1143000"/>
          </a:xfrm>
        </p:spPr>
        <p:txBody>
          <a:bodyPr>
            <a:normAutofit fontScale="90000"/>
          </a:bodyPr>
          <a:lstStyle/>
          <a:p>
            <a:pPr xmlns:a="http://schemas.openxmlformats.org/drawingml/2006/main" algn="ctr">
              <a:bidi/>
            </a:pPr>
            <a:r xmlns:a="http://schemas.openxmlformats.org/drawingml/2006/main">
              <a:rPr lang="ar" sz="4000" dirty="0" smtClean="0"/>
              <a:t>تقنيات التحليل </a:t>
            </a:r>
            <a:r xmlns:a="http://schemas.openxmlformats.org/drawingml/2006/main">
              <a:rPr lang="ar" dirty="0" smtClean="0"/>
              <a:t>النفسي</a:t>
            </a:r>
            <a:r xmlns:a="http://schemas.openxmlformats.org/drawingml/2006/main">
              <a:rPr lang="ar" sz="4400" u="sng" dirty="0" smtClean="0"/>
              <a:t/>
            </a:r>
            <a:br xmlns:a="http://schemas.openxmlformats.org/drawingml/2006/main">
              <a:rPr lang="en-US" sz="4400" u="sng" dirty="0" smtClean="0"/>
            </a:br>
            <a:endParaRPr xmlns:a="http://schemas.openxmlformats.org/drawingml/2006/main" lang="ar-SA"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0" y="1143000"/>
            <a:ext cx="9144000" cy="5257800"/>
          </a:xfrm>
        </p:spPr>
        <p:txBody>
          <a:bodyPr>
            <a:normAutofit lnSpcReduction="10000"/>
          </a:bodyPr>
          <a:lstStyle/>
          <a:p>
            <a:pPr xmlns:a="http://schemas.openxmlformats.org/drawingml/2006/main" algn="l" rtl="0">
              <a:buFont typeface="Wingdings 2" pitchFamily="18" charset="2"/>
              <a:buNone/>
              <a:bidi/>
            </a:pPr>
            <a:r xmlns:a="http://schemas.openxmlformats.org/drawingml/2006/main">
              <a:rPr lang="ar" sz="2400" b="1" dirty="0" smtClean="0"/>
              <a:t>* التداعي الحر </a:t>
            </a:r>
            <a:r xmlns:a="http://schemas.openxmlformats.org/drawingml/2006/main">
              <a:rPr lang="ar" sz="2400" dirty="0" smtClean="0"/>
              <a:t>: حيث يحاول المعالج الكشف عن أفكار ومشاعر العميل الحقيقية من خلال قول كلمة وطلب من العميل الرد بسرعة بأول شيء يخطر بباله. يعتقد فرويد أن مثل هذه الاستجابات السريعة من المرجح أن تكشف عن الأفكار أو المشاعر اللاواعية أو المكبوتة.</a:t>
            </a:r>
          </a:p>
          <a:p>
            <a:pPr algn="l" rtl="0">
              <a:buFont typeface="Wingdings 2" pitchFamily="18" charset="2"/>
              <a:buNone/>
            </a:pPr>
            <a:endParaRPr lang="en-US" sz="2400" b="1" dirty="0" smtClean="0"/>
          </a:p>
          <a:p>
            <a:pPr xmlns:a="http://schemas.openxmlformats.org/drawingml/2006/main" algn="l" rtl="0">
              <a:buFont typeface="Wingdings 2" pitchFamily="18" charset="2"/>
              <a:buNone/>
              <a:bidi/>
            </a:pPr>
            <a:r xmlns:a="http://schemas.openxmlformats.org/drawingml/2006/main">
              <a:rPr lang="ar" sz="2400" dirty="0" smtClean="0"/>
              <a:t>* </a:t>
            </a:r>
            <a:r xmlns:a="http://schemas.openxmlformats.org/drawingml/2006/main">
              <a:rPr lang="ar" sz="2400" b="1" dirty="0" smtClean="0"/>
              <a:t>زلة فرويدية أو </a:t>
            </a:r>
            <a:r xmlns:a="http://schemas.openxmlformats.org/drawingml/2006/main">
              <a:rPr lang="ar" sz="2400" b="1" dirty="0" err="1" smtClean="0"/>
              <a:t>خطأ في التصرف </a:t>
            </a:r>
            <a:r xmlns:a="http://schemas.openxmlformats.org/drawingml/2006/main">
              <a:rPr lang="ar" sz="2400" b="1" dirty="0" smtClean="0"/>
              <a:t>: </a:t>
            </a:r>
            <a:r xmlns:a="http://schemas.openxmlformats.org/drawingml/2006/main">
              <a:rPr lang="ar" sz="2400" dirty="0" smtClean="0"/>
              <a:t>هو خطأ لفظي أو خطأ في الذاكرة يُعتقد أنه مرتبط بالعقل اللاواعي. من المفترض أن تكشف هذه الزلات عن أفكار ومشاعر سرية يحملها الناس. تشمل الأمثلة النموذجية أن ينادي الفرد زوجته باسم حبيبته السابقة، أو يقول كلمة خاطئة، أو حتى يسيء تفسير كلمة مكتوبة أو منطوقة.</a:t>
            </a:r>
            <a:endParaRPr xmlns:a="http://schemas.openxmlformats.org/drawingml/2006/main" lang="en-US" sz="2400" b="1" dirty="0" smtClean="0"/>
          </a:p>
          <a:p>
            <a:pPr>
              <a:buFont typeface="Wingdings 2" pitchFamily="18" charset="2"/>
              <a:buNone/>
            </a:pPr>
            <a:endParaRPr lang="en-US" sz="2400" dirty="0" smtClean="0"/>
          </a:p>
        </p:txBody>
      </p:sp>
      <p:sp>
        <p:nvSpPr>
          <p:cNvPr id="21507" name="Title 2"/>
          <p:cNvSpPr>
            <a:spLocks noGrp="1"/>
          </p:cNvSpPr>
          <p:nvPr>
            <p:ph type="title"/>
          </p:nvPr>
        </p:nvSpPr>
        <p:spPr>
          <a:xfrm>
            <a:off x="457200" y="0"/>
            <a:ext cx="8229600" cy="1143000"/>
          </a:xfrm>
        </p:spPr>
        <p:txBody>
          <a:bodyPr/>
          <a:lstStyle/>
          <a:p>
            <a:pPr xmlns:a="http://schemas.openxmlformats.org/drawingml/2006/main" algn="ctr">
              <a:bidi/>
            </a:pPr>
            <a:r xmlns:a="http://schemas.openxmlformats.org/drawingml/2006/main">
              <a:rPr lang="ar" smtClean="0"/>
              <a:t>العلاج بالتحليل النفسي</a:t>
            </a:r>
            <a:endParaRPr xmlns:a="http://schemas.openxmlformats.org/drawingml/2006/main" lang="ar-SA"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638800"/>
          </a:xfrm>
        </p:spPr>
        <p:txBody>
          <a:bodyPr>
            <a:normAutofit/>
          </a:bodyPr>
          <a:lstStyle/>
          <a:p>
            <a:pPr xmlns:a="http://schemas.openxmlformats.org/drawingml/2006/main" algn="l" rtl="0">
              <a:bidi/>
            </a:pPr>
            <a:r xmlns:a="http://schemas.openxmlformats.org/drawingml/2006/main">
              <a:rPr lang="ar" b="1" dirty="0" smtClean="0"/>
              <a:t>آليات الدفاع: </a:t>
            </a:r>
            <a:r xmlns:a="http://schemas.openxmlformats.org/drawingml/2006/main">
              <a:rPr lang="ar" dirty="0" smtClean="0"/>
              <a:t>هي استراتيجيات نفسية </a:t>
            </a:r>
            <a:r xmlns:a="http://schemas.openxmlformats.org/drawingml/2006/main">
              <a:rPr lang="ar" b="1" u="sng" dirty="0" smtClean="0"/>
              <a:t>يتم استخدامها دون وعي </a:t>
            </a:r>
            <a:r xmlns:a="http://schemas.openxmlformats.org/drawingml/2006/main">
              <a:rPr lang="ar" dirty="0" smtClean="0"/>
              <a:t>لحماية الشخص من القلق الناجم عن الأفكار أو المشاعر غير المقبولة.</a:t>
            </a:r>
          </a:p>
          <a:p>
            <a:pPr algn="l" rtl="0">
              <a:buNone/>
            </a:pPr>
            <a:endParaRPr lang="en-US" dirty="0" smtClean="0"/>
          </a:p>
          <a:p>
            <a:pPr xmlns:a="http://schemas.openxmlformats.org/drawingml/2006/main" algn="ctr" rtl="0">
              <a:buNone/>
              <a:bidi/>
            </a:pPr>
            <a:r xmlns:a="http://schemas.openxmlformats.org/drawingml/2006/main">
              <a:rPr lang="ar" dirty="0" smtClean="0">
                <a:solidFill>
                  <a:srgbClr val="FF0000"/>
                </a:solidFill>
              </a:rPr>
              <a:t>* لماذا نحتاج إلى آليات الدفاع عن الأنا؟</a:t>
            </a:r>
          </a:p>
          <a:p>
            <a:pPr xmlns:a="http://schemas.openxmlformats.org/drawingml/2006/main" algn="l" rtl="0">
              <a:bidi/>
            </a:pPr>
            <a:r xmlns:a="http://schemas.openxmlformats.org/drawingml/2006/main">
              <a:rPr lang="ar" dirty="0" smtClean="0"/>
              <a:t>نحن نستخدم آليات الدفاع لحماية أنفسنا من مشاعر القلق أو الشعور بالذنب، والتي تنشأ لأننا نشعر بالتهديد، أو لأن </a:t>
            </a:r>
            <a:r xmlns:a="http://schemas.openxmlformats.org/drawingml/2006/main" xmlns:r="http://schemas.openxmlformats.org/officeDocument/2006/relationships">
              <a:rPr lang="ar" u="sng" dirty="0" smtClean="0">
                <a:hlinkClick r:id="rId2"/>
              </a:rPr>
              <a:t>هويتنا أو الأنا العليا </a:t>
            </a:r>
            <a:r xmlns:a="http://schemas.openxmlformats.org/drawingml/2006/main">
              <a:rPr lang="ar" dirty="0" smtClean="0"/>
              <a:t>أصبحت متطلبة للغاية.</a:t>
            </a:r>
          </a:p>
          <a:p>
            <a:pPr algn="l" rtl="0"/>
            <a:endParaRPr lang="ar-SA" dirty="0"/>
          </a:p>
        </p:txBody>
      </p:sp>
      <p:sp>
        <p:nvSpPr>
          <p:cNvPr id="3" name="Title 2"/>
          <p:cNvSpPr>
            <a:spLocks noGrp="1"/>
          </p:cNvSpPr>
          <p:nvPr>
            <p:ph type="title"/>
          </p:nvPr>
        </p:nvSpPr>
        <p:spPr>
          <a:xfrm>
            <a:off x="228600" y="274638"/>
            <a:ext cx="8915400" cy="868362"/>
          </a:xfrm>
        </p:spPr>
        <p:txBody>
          <a:bodyPr>
            <a:normAutofit fontScale="90000"/>
          </a:bodyPr>
          <a:lstStyle/>
          <a:p>
            <a:pPr xmlns:a="http://schemas.openxmlformats.org/drawingml/2006/main" algn="ctr">
              <a:bidi/>
            </a:pPr>
            <a:r xmlns:a="http://schemas.openxmlformats.org/drawingml/2006/main">
              <a:rPr lang="ar" sz="3200" dirty="0" smtClean="0"/>
              <a:t>آليات الدفاع (آليات دفاع الأنا)</a:t>
            </a:r>
            <a:endParaRPr xmlns:a="http://schemas.openxmlformats.org/drawingml/2006/main" lang="ar-SA"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324600"/>
        </p:xfrm>
        <a:graphic>
          <a:graphicData uri="http://schemas.openxmlformats.org/drawingml/2006/table">
            <a:tbl>
              <a:tblPr rtl="1" firstRow="1" bandRow="1">
                <a:tableStyleId>{5C22544A-7EE6-4342-B048-85BDC9FD1C3A}</a:tableStyleId>
              </a:tblPr>
              <a:tblGrid>
                <a:gridCol w="3964838"/>
                <a:gridCol w="3024158"/>
                <a:gridCol w="2155003"/>
              </a:tblGrid>
              <a:tr h="369202">
                <a:tc>
                  <a:txBody>
                    <a:bodyPr/>
                    <a:lstStyle/>
                    <a:p>
                      <a:pPr xmlns:a="http://schemas.openxmlformats.org/drawingml/2006/main" algn="ctr" rtl="1">
                        <a:bidi/>
                      </a:pPr>
                      <a:r xmlns:a="http://schemas.openxmlformats.org/drawingml/2006/main">
                        <a:rPr lang="ar" dirty="0" smtClean="0"/>
                        <a:t>مثال</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توضيح</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يكتب</a:t>
                      </a:r>
                      <a:endParaRPr xmlns:a="http://schemas.openxmlformats.org/drawingml/2006/main" lang="ar-SA" dirty="0"/>
                    </a:p>
                  </a:txBody>
                  <a:tcPr/>
                </a:tc>
              </a:tr>
              <a:tr h="1691228">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هل مررت بيوم سيئ للغاية في العمل ثم عدت إلى المنزل وأخرجت إحباطك مع العائلة والأصدقاء؟ - بدلاً من الجدال مع رئيسك في العمل.</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يتضمن ذلك إخراج إحباطاتنا ومشاعرنا واندفاعاتنا على الأشخاص أو الأشياء الأقل تهديدًا.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1. النزوح</a:t>
                      </a:r>
                      <a:endParaRPr xmlns:a="http://schemas.openxmlformats.org/drawingml/2006/main" lang="ar-SA" dirty="0"/>
                    </a:p>
                  </a:txBody>
                  <a:tcPr/>
                </a:tc>
              </a:tr>
              <a:tr h="923006">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غالبًا ما ينكر الأشخاص الذين يعانون من إدمان المخدرات أو الكحول وجود مشكلة لديهم.</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حماية الأنا من الأشياء التي لا يستطيع الشخص التعامل معها.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2. الإنكار</a:t>
                      </a:r>
                      <a:endParaRPr xmlns:a="http://schemas.openxmlformats.org/drawingml/2006/main" lang="ar-SA" dirty="0"/>
                    </a:p>
                  </a:txBody>
                  <a:tcPr/>
                </a:tc>
              </a:tr>
              <a:tr h="923006">
                <a:tc>
                  <a:txBody>
                    <a:bodyPr/>
                    <a:lstStyle/>
                    <a:p>
                      <a:pPr xmlns:a="http://schemas.openxmlformats.org/drawingml/2006/main" algn="l" rtl="0">
                        <a:bidi/>
                      </a:pPr>
                      <a:r xmlns:a="http://schemas.openxmlformats.org/drawingml/2006/main">
                        <a:rPr lang="ar" dirty="0" smtClean="0"/>
                        <a:t>اللاواعية </a:t>
                      </a:r>
                      <a:r xmlns:a="http://schemas.openxmlformats.org/drawingml/2006/main">
                        <a:rPr lang="ar" baseline="0" dirty="0" smtClean="0"/>
                        <a:t>لذكريات إساءة معاملة الأطفال.</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غير واعي</a:t>
                      </a:r>
                      <a:r xmlns:a="http://schemas.openxmlformats.org/drawingml/2006/main">
                        <a:rPr kumimoji="0" lang="ar" b="0" i="0" kern="1200" baseline="0" dirty="0" smtClean="0">
                          <a:solidFill>
                            <a:schemeClr val="dk1"/>
                          </a:solidFill>
                          <a:latin typeface="+mn-lt"/>
                          <a:ea typeface="+mn-ea"/>
                          <a:cs typeface="+mn-cs"/>
                        </a:rPr>
                        <a:t> </a:t>
                      </a:r>
                      <a:r xmlns:a="http://schemas.openxmlformats.org/drawingml/2006/main">
                        <a:rPr kumimoji="0" lang="ar" b="0" i="0" kern="1200" dirty="0" smtClean="0">
                          <a:solidFill>
                            <a:schemeClr val="dk1"/>
                          </a:solidFill>
                          <a:latin typeface="+mn-lt"/>
                          <a:ea typeface="+mn-ea"/>
                          <a:cs typeface="+mn-cs"/>
                        </a:rPr>
                        <a:t>منع الأفكار والذكريات والاندفاعات غير المرغوب فيها.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u="none" dirty="0" smtClean="0"/>
                        <a:t>3. </a:t>
                      </a:r>
                      <a:r xmlns:a="http://schemas.openxmlformats.org/drawingml/2006/main">
                        <a:rPr lang="ar" u="none" baseline="0" dirty="0" smtClean="0"/>
                        <a:t>القمع</a:t>
                      </a:r>
                      <a:endParaRPr xmlns:a="http://schemas.openxmlformats.org/drawingml/2006/main" lang="ar-SA" u="none" dirty="0"/>
                    </a:p>
                  </a:txBody>
                  <a:tcPr/>
                </a:tc>
              </a:tr>
              <a:tr h="993966">
                <a:tc>
                  <a: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dirty="0" smtClean="0"/>
                        <a:t>الواعية </a:t>
                      </a:r>
                      <a:r xmlns:a="http://schemas.openxmlformats.org/drawingml/2006/main">
                        <a:rPr lang="ar" baseline="0" dirty="0" smtClean="0"/>
                        <a:t>لذكريات إساءة معاملة الأطفال.</a:t>
                      </a:r>
                      <a:endParaRPr xmlns:a="http://schemas.openxmlformats.org/drawingml/2006/main" lang="ar-SA" dirty="0" smtClean="0"/>
                    </a:p>
                    <a:p>
                      <a:pPr algn="l" rtl="0"/>
                      <a:endParaRPr lang="ar-SA" dirty="0"/>
                    </a:p>
                  </a:txBody>
                  <a:tcPr/>
                </a:tc>
                <a:tc>
                  <a: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b="0" i="0" kern="1200" dirty="0" smtClean="0">
                          <a:solidFill>
                            <a:schemeClr val="dk1"/>
                          </a:solidFill>
                          <a:latin typeface="+mn-lt"/>
                          <a:ea typeface="+mn-ea"/>
                          <a:cs typeface="+mn-cs"/>
                        </a:rPr>
                        <a:t>الوعي يمنع الأفكار والذكريات والاندفاعات غير المرغوب فيها.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4. القمع</a:t>
                      </a:r>
                      <a:endParaRPr xmlns:a="http://schemas.openxmlformats.org/drawingml/2006/main" lang="ar-SA" dirty="0"/>
                    </a:p>
                  </a:txBody>
                  <a:tcPr/>
                </a:tc>
              </a:tr>
              <a:tr h="1424192">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إذا كنت تكره شخصًا بشدة، فقد تعتقد بدلاً من ذلك أنه لا يحبك.</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أخذ الصفات أو المشاعر غير المقبولة لديك ونسبتها إلى أشخاص آخرين.</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5. </a:t>
                      </a:r>
                      <a:r xmlns:a="http://schemas.openxmlformats.org/drawingml/2006/main">
                        <a:rPr kumimoji="0" lang="ar" b="0" i="0" kern="1200" dirty="0" smtClean="0">
                          <a:solidFill>
                            <a:schemeClr val="dk1"/>
                          </a:solidFill>
                          <a:latin typeface="+mn-lt"/>
                          <a:ea typeface="+mn-ea"/>
                          <a:cs typeface="+mn-cs"/>
                        </a:rPr>
                        <a:t>الإسقاط</a:t>
                      </a:r>
                      <a:endParaRPr xmlns:a="http://schemas.openxmlformats.org/drawingml/2006/main"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xmlns:a="http://schemas.openxmlformats.org/drawingml/2006/main" algn="ctr" rtl="0">
              <a:bidi/>
            </a:pPr>
            <a:r xmlns:a="http://schemas.openxmlformats.org/drawingml/2006/main">
              <a:rPr lang="ar" sz="2400" dirty="0" smtClean="0"/>
              <a:t>آليات الدفاع الأكثر شيوعا</a:t>
            </a:r>
            <a:endParaRPr xmlns:a="http://schemas.openxmlformats.org/drawingml/2006/main" lang="ar-SA"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736079"/>
        </p:xfrm>
        <a:graphic>
          <a:graphicData uri="http://schemas.openxmlformats.org/drawingml/2006/table">
            <a:tbl>
              <a:tblPr rtl="1" firstRow="1" bandRow="1">
                <a:tableStyleId>{5C22544A-7EE6-4342-B048-85BDC9FD1C3A}</a:tableStyleId>
              </a:tblPr>
              <a:tblGrid>
                <a:gridCol w="3964838"/>
                <a:gridCol w="3024158"/>
                <a:gridCol w="2155003"/>
              </a:tblGrid>
              <a:tr h="369202">
                <a:tc>
                  <a:txBody>
                    <a:bodyPr/>
                    <a:lstStyle/>
                    <a:p>
                      <a:pPr xmlns:a="http://schemas.openxmlformats.org/drawingml/2006/main" algn="ctr" rtl="1">
                        <a:bidi/>
                      </a:pPr>
                      <a:r xmlns:a="http://schemas.openxmlformats.org/drawingml/2006/main">
                        <a:rPr lang="ar" dirty="0" smtClean="0"/>
                        <a:t>مثال</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توضيح</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يكتب</a:t>
                      </a:r>
                      <a:endParaRPr xmlns:a="http://schemas.openxmlformats.org/drawingml/2006/main" lang="ar-SA" dirty="0"/>
                    </a:p>
                  </a:txBody>
                  <a:tcPr/>
                </a:tc>
              </a:tr>
              <a:tr h="1691228">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الشخص الذي تم رفضه لموعد قد يبرر الموقف بالقول إنه لم ينجذب إلى الشخص الآخر على أي حال.</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يتضمن شرح السلوك أو الشعور غير المقبول بطريقة عقلانية أو منطقية، وتجنب الأسباب الحقيقية للسلوك.</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6. التبرير</a:t>
                      </a:r>
                      <a:endParaRPr xmlns:a="http://schemas.openxmlformats.org/drawingml/2006/main" lang="ar-SA" dirty="0"/>
                    </a:p>
                  </a:txBody>
                  <a:tcPr/>
                </a:tc>
              </a:tr>
              <a:tr h="789037">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قد يبكي أو يتذمر عند سماع أخبار غير سارة.</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العودة إلى </a:t>
                      </a:r>
                      <a:r xmlns:a="http://schemas.openxmlformats.org/drawingml/2006/main">
                        <a:rPr lang="ar" baseline="0" dirty="0" smtClean="0"/>
                        <a:t>مرحلة سابقة من التطور.</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7. الانحدار</a:t>
                      </a:r>
                      <a:endParaRPr xmlns:a="http://schemas.openxmlformats.org/drawingml/2006/main" lang="ar-SA" dirty="0"/>
                    </a:p>
                  </a:txBody>
                  <a:tcPr/>
                </a:tc>
              </a:tr>
              <a:tr h="923006">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معاملة شخص لا تحبه بشدة بطريقة ودية للغاية من أجل إخفاء مشاعرك الحقيقية.</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يقلل من القلق من خلال تبني الشعور أو الدافع أو السلوك المعاكس</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u="none" dirty="0" smtClean="0"/>
                        <a:t>8. </a:t>
                      </a:r>
                      <a:r xmlns:a="http://schemas.openxmlformats.org/drawingml/2006/main">
                        <a:rPr kumimoji="0" lang="ar" b="0" i="0" kern="1200" dirty="0" smtClean="0">
                          <a:solidFill>
                            <a:schemeClr val="dk1"/>
                          </a:solidFill>
                          <a:latin typeface="+mn-lt"/>
                          <a:ea typeface="+mn-ea"/>
                          <a:cs typeface="+mn-cs"/>
                        </a:rPr>
                        <a:t>تكوين التفاعل</a:t>
                      </a:r>
                      <a:endParaRPr xmlns:a="http://schemas.openxmlformats.org/drawingml/2006/main" lang="ar-SA" u="none" dirty="0"/>
                    </a:p>
                  </a:txBody>
                  <a:tcPr/>
                </a:tc>
              </a:tr>
              <a:tr h="993966">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بدلاً من إخبار شخص ما أنك غاضب منه، قد تصرخ عليه أو ترمي شيئًا على الحائط.</a:t>
                      </a:r>
                      <a:endParaRPr xmlns:a="http://schemas.openxmlformats.org/drawingml/2006/main" lang="ar-SA" dirty="0"/>
                    </a:p>
                  </a:txBody>
                  <a:tcPr/>
                </a:tc>
                <a:tc>
                  <a: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b="0" i="0" kern="1200" dirty="0" smtClean="0">
                          <a:solidFill>
                            <a:schemeClr val="dk1"/>
                          </a:solidFill>
                          <a:latin typeface="+mn-lt"/>
                          <a:ea typeface="+mn-ea"/>
                          <a:cs typeface="+mn-cs"/>
                        </a:rPr>
                        <a:t>الانخراط في أفعال بدلاً من الاعتراف بمشاعر معينة وتحملها.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9. </a:t>
                      </a:r>
                      <a:r xmlns:a="http://schemas.openxmlformats.org/drawingml/2006/main">
                        <a:rPr kumimoji="0" lang="ar" b="0" i="0" kern="1200" dirty="0" smtClean="0">
                          <a:solidFill>
                            <a:schemeClr val="dk1"/>
                          </a:solidFill>
                          <a:latin typeface="+mn-lt"/>
                          <a:ea typeface="+mn-ea"/>
                          <a:cs typeface="+mn-cs"/>
                        </a:rPr>
                        <a:t>التمثيل</a:t>
                      </a:r>
                      <a:endParaRPr xmlns:a="http://schemas.openxmlformats.org/drawingml/2006/main" lang="ar-SA" b="0" dirty="0"/>
                    </a:p>
                  </a:txBody>
                  <a:tcPr/>
                </a:tc>
              </a:tr>
              <a:tr h="1424192">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بدلاً من مناقشة مشكلة مع شخص ما، قد تبدأ ببساطة في تجنبه تمامًا حتى لا تضطر إلى التعامل مع المشكلة.</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رفض التعامل مع الأشياء أو المواقف غير السارة أو مواجهتها.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10. التجنب</a:t>
                      </a:r>
                      <a:endParaRPr xmlns:a="http://schemas.openxmlformats.org/drawingml/2006/main"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xmlns:a="http://schemas.openxmlformats.org/drawingml/2006/main" algn="ctr" rtl="0">
              <a:bidi/>
            </a:pPr>
            <a:r xmlns:a="http://schemas.openxmlformats.org/drawingml/2006/main">
              <a:rPr lang="ar" sz="2400" dirty="0" smtClean="0"/>
              <a:t>آليات الدفاع الأكثر شيوعا</a:t>
            </a:r>
            <a:endParaRPr xmlns:a="http://schemas.openxmlformats.org/drawingml/2006/main" lang="ar-SA"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533401"/>
          <a:ext cx="9143999" cy="6168995"/>
        </p:xfrm>
        <a:graphic>
          <a:graphicData uri="http://schemas.openxmlformats.org/drawingml/2006/table">
            <a:tbl>
              <a:tblPr rtl="1" firstRow="1" bandRow="1">
                <a:tableStyleId>{5C22544A-7EE6-4342-B048-85BDC9FD1C3A}</a:tableStyleId>
              </a:tblPr>
              <a:tblGrid>
                <a:gridCol w="3964838"/>
                <a:gridCol w="2849620"/>
                <a:gridCol w="2329541"/>
              </a:tblGrid>
              <a:tr h="304799">
                <a:tc>
                  <a:txBody>
                    <a:bodyPr/>
                    <a:lstStyle/>
                    <a:p>
                      <a:pPr xmlns:a="http://schemas.openxmlformats.org/drawingml/2006/main" algn="ctr" rtl="1">
                        <a:bidi/>
                      </a:pPr>
                      <a:r xmlns:a="http://schemas.openxmlformats.org/drawingml/2006/main">
                        <a:rPr lang="ar" dirty="0" smtClean="0"/>
                        <a:t>مثال</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توضيح</a:t>
                      </a:r>
                      <a:endParaRPr xmlns:a="http://schemas.openxmlformats.org/drawingml/2006/main" lang="ar-SA" dirty="0"/>
                    </a:p>
                  </a:txBody>
                  <a:tcPr/>
                </a:tc>
                <a:tc>
                  <a:txBody>
                    <a:bodyPr/>
                    <a:lstStyle/>
                    <a:p>
                      <a:pPr xmlns:a="http://schemas.openxmlformats.org/drawingml/2006/main" algn="ctr" rtl="1">
                        <a:bidi/>
                      </a:pPr>
                      <a:r xmlns:a="http://schemas.openxmlformats.org/drawingml/2006/main">
                        <a:rPr lang="ar" dirty="0" smtClean="0"/>
                        <a:t>يكتب</a:t>
                      </a:r>
                      <a:endParaRPr xmlns:a="http://schemas.openxmlformats.org/drawingml/2006/main" lang="ar-SA" dirty="0"/>
                    </a:p>
                  </a:txBody>
                  <a:tcPr/>
                </a:tc>
              </a:tr>
              <a:tr h="1078597">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الشخص الذي يشعر بعدم الأمان أكاديميًا قد يعوض ذلك بالتفوق في ألعاب القوى.</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التفوق في مجال واحد للتعويض عن الفشل في مجال آخر.</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11. التعويض</a:t>
                      </a:r>
                      <a:endParaRPr xmlns:a="http://schemas.openxmlformats.org/drawingml/2006/main" lang="ar-SA" dirty="0"/>
                    </a:p>
                  </a:txBody>
                  <a:tcPr/>
                </a:tc>
              </a:tr>
              <a:tr h="923006">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إلقاء نكتة في موقف مرهق أو مؤلم.</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الإشارة إلى الجوانب المضحكة أو الساخرة في الموقف</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12. </a:t>
                      </a:r>
                      <a:r xmlns:a="http://schemas.openxmlformats.org/drawingml/2006/main">
                        <a:rPr kumimoji="0" lang="ar" b="0" i="0" kern="1200" dirty="0" smtClean="0">
                          <a:solidFill>
                            <a:schemeClr val="dk1"/>
                          </a:solidFill>
                          <a:latin typeface="+mn-lt"/>
                          <a:ea typeface="+mn-ea"/>
                          <a:cs typeface="+mn-cs"/>
                        </a:rPr>
                        <a:t>الفكاهة</a:t>
                      </a:r>
                      <a:endParaRPr xmlns:a="http://schemas.openxmlformats.org/drawingml/2006/main" lang="ar-SA" b="0" dirty="0"/>
                    </a:p>
                  </a:txBody>
                  <a:tcPr/>
                </a:tc>
              </a:tr>
              <a:tr h="923006">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على سبيل المثال، بدلاً من إخبار شخص ما بأنك منزعج، قد تتجاهله.</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kern="1200" dirty="0" smtClean="0">
                          <a:solidFill>
                            <a:schemeClr val="dk1"/>
                          </a:solidFill>
                          <a:latin typeface="+mn-lt"/>
                          <a:ea typeface="+mn-ea"/>
                          <a:cs typeface="+mn-cs"/>
                        </a:rPr>
                        <a:t>التعبير عن الغضب بطريقة غير مباشرة، بدلاً من إخبار شخص ما بأنك منزعج.</a:t>
                      </a:r>
                      <a:endParaRPr xmlns:a="http://schemas.openxmlformats.org/drawingml/2006/main" lang="ar-SA" dirty="0"/>
                    </a:p>
                  </a:txBody>
                  <a:tcPr/>
                </a:tc>
                <a:tc>
                  <a:txBody>
                    <a:bodyPr/>
                    <a:lstStyle/>
                    <a:p>
                      <a:pPr xmlns:a="http://schemas.openxmlformats.org/drawingml/2006/main" algn="l" rtl="0">
                        <a:bidi/>
                      </a:pPr>
                      <a:r xmlns:a="http://schemas.openxmlformats.org/drawingml/2006/main">
                        <a:rPr kumimoji="0" lang="ar" b="0" i="0" u="none" strike="noStrike" kern="1200" dirty="0" smtClean="0">
                          <a:solidFill>
                            <a:schemeClr val="dk1"/>
                          </a:solidFill>
                          <a:latin typeface="+mn-lt"/>
                          <a:ea typeface="+mn-ea"/>
                          <a:cs typeface="+mn-cs"/>
                        </a:rPr>
                        <a:t>13. </a:t>
                      </a:r>
                      <a:r xmlns:a="http://schemas.openxmlformats.org/drawingml/2006/main">
                        <a:rPr kumimoji="0" lang="ar" b="0" i="0" u="none" strike="noStrike" kern="1200" baseline="0" dirty="0" smtClean="0">
                          <a:solidFill>
                            <a:schemeClr val="dk1"/>
                          </a:solidFill>
                          <a:latin typeface="+mn-lt"/>
                          <a:ea typeface="+mn-ea"/>
                          <a:cs typeface="+mn-cs"/>
                        </a:rPr>
                        <a:t>العدوان السلبي</a:t>
                      </a:r>
                      <a:endParaRPr xmlns:a="http://schemas.openxmlformats.org/drawingml/2006/main" lang="ar-SA" b="0" u="none" dirty="0"/>
                    </a:p>
                  </a:txBody>
                  <a:tcPr/>
                </a:tc>
              </a:tr>
              <a:tr h="993966">
                <a:tc>
                  <a:txBody>
                    <a:bodyPr/>
                    <a:lstStyle/>
                    <a:p>
                      <a:pPr xmlns:a="http://schemas.openxmlformats.org/drawingml/2006/main" algn="l" rtl="0">
                        <a:bidi/>
                      </a:pPr>
                      <a:r xmlns:a="http://schemas.openxmlformats.org/drawingml/2006/main">
                        <a:rPr lang="ar" dirty="0" smtClean="0"/>
                        <a:t>طلاب </a:t>
                      </a:r>
                      <a:r xmlns:a="http://schemas.openxmlformats.org/drawingml/2006/main">
                        <a:rPr lang="ar" baseline="0" dirty="0" smtClean="0"/>
                        <a:t>؟؟؟؟</a:t>
                      </a:r>
                      <a:endParaRPr xmlns:a="http://schemas.openxmlformats.org/drawingml/2006/main" lang="ar-SA" dirty="0"/>
                    </a:p>
                  </a:txBody>
                  <a:tcPr/>
                </a:tc>
                <a:tc>
                  <a: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dirty="0" smtClean="0"/>
                        <a:t>التنبؤ بالخطر المستقبلي بخطوات صغيرة </a:t>
                      </a:r>
                      <a:r xmlns:a="http://schemas.openxmlformats.org/drawingml/2006/main">
                        <a:rPr lang="ar" baseline="0" dirty="0" smtClean="0"/>
                        <a:t>للتعامل مع الخطر تدريجيا</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b="0" dirty="0" smtClean="0"/>
                        <a:t>14. التوقع</a:t>
                      </a:r>
                      <a:endParaRPr xmlns:a="http://schemas.openxmlformats.org/drawingml/2006/main" lang="ar-SA" b="0" dirty="0"/>
                    </a:p>
                  </a:txBody>
                  <a:tcPr/>
                </a:tc>
              </a:tr>
              <a:tr h="1424192">
                <a:tc>
                  <a:txBody>
                    <a:bodyPr/>
                    <a:lstStyle/>
                    <a:p>
                      <a:pPr xmlns:a="http://schemas.openxmlformats.org/drawingml/2006/main" algn="l" rtl="0">
                        <a:bidi/>
                      </a:pPr>
                      <a:r xmlns:a="http://schemas.openxmlformats.org/drawingml/2006/main">
                        <a:rPr lang="ar" dirty="0" smtClean="0"/>
                        <a:t>طلاب؟؟؟؟</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اتخاذ خصائص </a:t>
                      </a:r>
                      <a:r xmlns:a="http://schemas.openxmlformats.org/drawingml/2006/main">
                        <a:rPr lang="ar" baseline="0" dirty="0" smtClean="0"/>
                        <a:t>شخص ينظر إليه على أنه ناجح.</a:t>
                      </a:r>
                      <a:endParaRPr xmlns:a="http://schemas.openxmlformats.org/drawingml/2006/main" lang="ar-SA" dirty="0"/>
                    </a:p>
                  </a:txBody>
                  <a:tcPr/>
                </a:tc>
                <a:tc>
                  <a:txBody>
                    <a:bodyPr/>
                    <a:lstStyle/>
                    <a:p>
                      <a:pPr xmlns:a="http://schemas.openxmlformats.org/drawingml/2006/main" algn="l" rtl="0">
                        <a:bidi/>
                      </a:pPr>
                      <a:r xmlns:a="http://schemas.openxmlformats.org/drawingml/2006/main">
                        <a:rPr lang="ar" dirty="0" smtClean="0"/>
                        <a:t>15. التعريف</a:t>
                      </a:r>
                      <a:endParaRPr xmlns:a="http://schemas.openxmlformats.org/drawingml/2006/main" lang="ar-SA" dirty="0"/>
                    </a:p>
                  </a:txBody>
                  <a:tcPr/>
                </a:tc>
              </a:tr>
            </a:tbl>
          </a:graphicData>
        </a:graphic>
      </p:graphicFrame>
      <p:sp>
        <p:nvSpPr>
          <p:cNvPr id="3" name="Title 2"/>
          <p:cNvSpPr>
            <a:spLocks noGrp="1"/>
          </p:cNvSpPr>
          <p:nvPr>
            <p:ph type="title"/>
          </p:nvPr>
        </p:nvSpPr>
        <p:spPr>
          <a:xfrm>
            <a:off x="381000" y="152400"/>
            <a:ext cx="8229600" cy="304800"/>
          </a:xfrm>
        </p:spPr>
        <p:txBody>
          <a:bodyPr>
            <a:noAutofit/>
          </a:bodyPr>
          <a:lstStyle/>
          <a:p>
            <a:pPr xmlns:a="http://schemas.openxmlformats.org/drawingml/2006/main" algn="ctr" rtl="0">
              <a:bidi/>
            </a:pPr>
            <a:r xmlns:a="http://schemas.openxmlformats.org/drawingml/2006/main">
              <a:rPr lang="ar" sz="2400" dirty="0" smtClean="0"/>
              <a:t>آليات الدفاع الأكثر شيوعا</a:t>
            </a:r>
            <a:endParaRPr xmlns:a="http://schemas.openxmlformats.org/drawingml/2006/main" lang="ar-SA"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029200"/>
          </a:xfrm>
        </p:spPr>
        <p:txBody>
          <a:bodyPr/>
          <a:lstStyle/>
          <a:p>
            <a:pPr xmlns:a="http://schemas.openxmlformats.org/drawingml/2006/main" marL="566928" indent="-457200" algn="l" rtl="0">
              <a:buNone/>
              <a:bidi/>
            </a:pPr>
            <a:r xmlns:a="http://schemas.openxmlformats.org/drawingml/2006/main">
              <a:rPr lang="ar" sz="2400" dirty="0" smtClean="0"/>
              <a:t>* اقترح فرويد أن الأطفال يتقدمون خلال خمسة</a:t>
            </a:r>
          </a:p>
          <a:p>
            <a:pPr xmlns:a="http://schemas.openxmlformats.org/drawingml/2006/main" marL="566928" indent="-457200" algn="l" rtl="0">
              <a:buNone/>
              <a:bidi/>
            </a:pPr>
            <a:r xmlns:a="http://schemas.openxmlformats.org/drawingml/2006/main">
              <a:rPr lang="ar" sz="2400" dirty="0" smtClean="0"/>
              <a:t>مراحل التطور النفسي الجنسي التي هي</a:t>
            </a:r>
          </a:p>
          <a:p>
            <a:pPr xmlns:a="http://schemas.openxmlformats.org/drawingml/2006/main" marL="566928" indent="-457200" algn="l" rtl="0">
              <a:buNone/>
              <a:bidi/>
            </a:pPr>
            <a:r xmlns:a="http://schemas.openxmlformats.org/drawingml/2006/main">
              <a:rPr lang="ar" sz="2400" dirty="0" smtClean="0"/>
              <a:t>القوة الدافعة للسلوك البشري.</a:t>
            </a:r>
          </a:p>
          <a:p>
            <a:pPr marL="566928" indent="-457200" algn="l" rtl="0">
              <a:buNone/>
            </a:pPr>
            <a:endParaRPr lang="en-US" sz="2400" dirty="0" smtClean="0"/>
          </a:p>
          <a:p>
            <a:pPr xmlns:a="http://schemas.openxmlformats.org/drawingml/2006/main" marL="566928" indent="-457200" algn="l" rtl="0">
              <a:buNone/>
              <a:bidi/>
            </a:pPr>
            <a:r xmlns:a="http://schemas.openxmlformats.org/drawingml/2006/main">
              <a:rPr lang="ar" sz="2400" dirty="0" smtClean="0"/>
              <a:t>* تحدث الأمراض النفسية عندما يواجه الشخص صعوبة</a:t>
            </a:r>
          </a:p>
          <a:p>
            <a:pPr xmlns:a="http://schemas.openxmlformats.org/drawingml/2006/main" marL="566928" indent="-457200" algn="l" rtl="0">
              <a:buNone/>
              <a:bidi/>
            </a:pPr>
            <a:r xmlns:a="http://schemas.openxmlformats.org/drawingml/2006/main">
              <a:rPr lang="ar" sz="2400" dirty="0" smtClean="0"/>
              <a:t>إجراء الانتقال من مرحلة إلى أخرى أو</a:t>
            </a:r>
          </a:p>
          <a:p>
            <a:pPr xmlns:a="http://schemas.openxmlformats.org/drawingml/2006/main" marL="566928" indent="-457200" algn="l" rtl="0">
              <a:buNone/>
              <a:bidi/>
            </a:pPr>
            <a:r xmlns:a="http://schemas.openxmlformats.org/drawingml/2006/main">
              <a:rPr lang="ar" sz="2400" dirty="0" smtClean="0"/>
              <a:t>عندما يظل الشخص متوقفًا عند مرحلة معينة أو</a:t>
            </a:r>
          </a:p>
          <a:p>
            <a:pPr xmlns:a="http://schemas.openxmlformats.org/drawingml/2006/main" marL="566928" indent="-457200" algn="l" rtl="0">
              <a:buNone/>
              <a:bidi/>
            </a:pPr>
            <a:r xmlns:a="http://schemas.openxmlformats.org/drawingml/2006/main">
              <a:rPr lang="ar" sz="2400" dirty="0" smtClean="0"/>
              <a:t>يعود إلى مرحلة سابقة.</a:t>
            </a:r>
          </a:p>
        </p:txBody>
      </p:sp>
      <p:sp>
        <p:nvSpPr>
          <p:cNvPr id="3" name="Title 2"/>
          <p:cNvSpPr>
            <a:spLocks noGrp="1"/>
          </p:cNvSpPr>
          <p:nvPr>
            <p:ph type="title"/>
          </p:nvPr>
        </p:nvSpPr>
        <p:spPr>
          <a:xfrm>
            <a:off x="228600" y="274638"/>
            <a:ext cx="8610600" cy="944562"/>
          </a:xfrm>
        </p:spPr>
        <p:txBody>
          <a:bodyPr>
            <a:normAutofit fontScale="90000"/>
          </a:bodyPr>
          <a:lstStyle/>
          <a:p>
            <a:pPr xmlns:a="http://schemas.openxmlformats.org/drawingml/2006/main" algn="ctr">
              <a:bidi/>
            </a:pPr>
            <a:r xmlns:a="http://schemas.openxmlformats.org/drawingml/2006/main">
              <a:rPr lang="ar" dirty="0" smtClean="0"/>
              <a:t>التطور النفسي الجنسي في نظرية فرويد</a:t>
            </a:r>
            <a:endParaRPr xmlns:a="http://schemas.openxmlformats.org/drawingml/2006/main"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943600"/>
          </a:xfrm>
        </p:spPr>
        <p:txBody>
          <a:bodyPr anchor="t">
            <a:normAutofit/>
          </a:bodyPr>
          <a:lstStyle/>
          <a:p>
            <a:pPr xmlns:a="http://schemas.openxmlformats.org/drawingml/2006/main" algn="l" rtl="0">
              <a:buNone/>
              <a:bidi/>
            </a:pPr>
            <a:r xmlns:a="http://schemas.openxmlformats.org/drawingml/2006/main">
              <a:rPr lang="ar" sz="2400" b="1" dirty="0" smtClean="0">
                <a:cs typeface="Andalus" pitchFamily="18" charset="-78"/>
              </a:rPr>
              <a:t>* الشخصية: </a:t>
            </a:r>
            <a:r xmlns:a="http://schemas.openxmlformats.org/drawingml/2006/main">
              <a:rPr lang="ar" sz="2400" dirty="0" smtClean="0">
                <a:cs typeface="Andalus" pitchFamily="18" charset="-78"/>
              </a:rPr>
              <a:t>هي نمط راسخ ودائم من السلوك والعلاقة مع الذات والآخرين والبيئة؛ وهي تشمل التصورات والمواقف والعواطف.</a:t>
            </a:r>
          </a:p>
          <a:p>
            <a:pPr algn="l" rtl="0">
              <a:buNone/>
            </a:pPr>
            <a:endParaRPr lang="en-US" sz="2400" dirty="0" smtClean="0">
              <a:cs typeface="Andalus" pitchFamily="18" charset="-78"/>
            </a:endParaRPr>
          </a:p>
          <a:p>
            <a:pPr xmlns:a="http://schemas.openxmlformats.org/drawingml/2006/main" algn="l" rtl="0">
              <a:buNone/>
              <a:bidi/>
            </a:pPr>
            <a:r xmlns:a="http://schemas.openxmlformats.org/drawingml/2006/main">
              <a:rPr lang="ar" sz="2400" b="1" dirty="0" smtClean="0">
                <a:cs typeface="Andalus" pitchFamily="18" charset="-78"/>
              </a:rPr>
              <a:t>لا </a:t>
            </a:r>
            <a:r xmlns:a="http://schemas.openxmlformats.org/drawingml/2006/main">
              <a:rPr lang="ar" sz="2400" dirty="0" smtClean="0">
                <a:cs typeface="Andalus" pitchFamily="18" charset="-78"/>
              </a:rPr>
              <a:t>يكون الشخص </a:t>
            </a:r>
            <a:r xmlns:a="http://schemas.openxmlformats.org/drawingml/2006/main">
              <a:rPr lang="ar" sz="2400" dirty="0" smtClean="0">
                <a:cs typeface="Andalus" pitchFamily="18" charset="-78"/>
              </a:rPr>
              <a:t>مدركًا لشخصيته.</a:t>
            </a:r>
          </a:p>
          <a:p>
            <a:pPr algn="l" rtl="0">
              <a:buNone/>
            </a:pPr>
            <a:endParaRPr lang="en-US" sz="2400" dirty="0" smtClean="0">
              <a:cs typeface="Andalus" pitchFamily="18" charset="-78"/>
            </a:endParaRPr>
          </a:p>
          <a:p>
            <a:pPr xmlns:a="http://schemas.openxmlformats.org/drawingml/2006/main" algn="l" rtl="0">
              <a:buNone/>
              <a:bidi/>
            </a:pPr>
            <a:r xmlns:a="http://schemas.openxmlformats.org/drawingml/2006/main">
              <a:rPr lang="ar" altLang="en-US" sz="2400" dirty="0" smtClean="0">
                <a:latin typeface="+mj-lt"/>
                <a:cs typeface="Times New Roman" pitchFamily="18" charset="0"/>
              </a:rPr>
              <a:t>يُنظر إلى صحة </a:t>
            </a:r>
            <a:r xmlns:a="http://schemas.openxmlformats.org/drawingml/2006/main">
              <a:rPr lang="ar" sz="2400" dirty="0" smtClean="0">
                <a:latin typeface="+mj-lt"/>
                <a:cs typeface="Andalus" pitchFamily="18" charset="-78"/>
              </a:rPr>
              <a:t>الإنسان عادةً باعتبارها </a:t>
            </a:r>
            <a:r xmlns:a="http://schemas.openxmlformats.org/drawingml/2006/main">
              <a:rPr lang="ar" altLang="en-US" sz="2400" b="1" dirty="0" smtClean="0">
                <a:solidFill>
                  <a:srgbClr val="FF0000"/>
                </a:solidFill>
                <a:latin typeface="+mj-lt"/>
                <a:cs typeface="Times New Roman" pitchFamily="18" charset="0"/>
              </a:rPr>
              <a:t>أبعادًا متعددة. </a:t>
            </a:r>
            <a:r xmlns:a="http://schemas.openxmlformats.org/drawingml/2006/main">
              <a:rPr lang="ar" altLang="en-US" sz="2400" dirty="0" smtClean="0">
                <a:latin typeface="+mj-lt"/>
                <a:cs typeface="Times New Roman" pitchFamily="18" charset="0"/>
              </a:rPr>
              <a:t>ويساهم كل بُعد في إحساسنا بالصحة أو جودة الحياة.</a:t>
            </a:r>
            <a:endParaRPr xmlns:a="http://schemas.openxmlformats.org/drawingml/2006/main" lang="ar-EG" altLang="en-US" sz="2400" dirty="0" smtClean="0">
              <a:latin typeface="+mj-lt"/>
              <a:cs typeface="Times New Roman" pitchFamily="18" charset="0"/>
            </a:endParaRPr>
          </a:p>
          <a:p>
            <a:pPr algn="l" rtl="0">
              <a:buNone/>
            </a:pPr>
            <a:endParaRPr lang="en-US" sz="2400" dirty="0" smtClean="0">
              <a:cs typeface="Andalus" pitchFamily="18" charset="-78"/>
            </a:endParaRPr>
          </a:p>
        </p:txBody>
      </p:sp>
      <p:sp>
        <p:nvSpPr>
          <p:cNvPr id="2" name="Title 1"/>
          <p:cNvSpPr>
            <a:spLocks noGrp="1"/>
          </p:cNvSpPr>
          <p:nvPr>
            <p:ph type="title"/>
          </p:nvPr>
        </p:nvSpPr>
        <p:spPr>
          <a:xfrm>
            <a:off x="457200" y="274638"/>
            <a:ext cx="8229600" cy="639762"/>
          </a:xfrm>
        </p:spPr>
        <p:txBody>
          <a:bodyPr>
            <a:normAutofit fontScale="90000"/>
          </a:bodyPr>
          <a:lstStyle/>
          <a:p>
            <a:pPr xmlns:a="http://schemas.openxmlformats.org/drawingml/2006/main" algn="ctr" rtl="0">
              <a:bidi/>
            </a:pPr>
            <a:r xmlns:a="http://schemas.openxmlformats.org/drawingml/2006/main">
              <a:rPr lang="ar" dirty="0" smtClean="0"/>
              <a:t>شخصية</a:t>
            </a:r>
            <a:endParaRPr xmlns:a="http://schemas.openxmlformats.org/drawingml/2006/main"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28600" y="381000"/>
            <a:ext cx="8915400" cy="1143000"/>
          </a:xfrm>
        </p:spPr>
        <p:txBody>
          <a:bodyPr/>
          <a:lstStyle/>
          <a:p>
            <a:pPr xmlns:a="http://schemas.openxmlformats.org/drawingml/2006/main" algn="ctr" eaLnBrk="1" fontAlgn="auto" hangingPunct="1">
              <a:spcAft>
                <a:spcPts val="0"/>
              </a:spcAft>
              <a:defRPr/>
              <a:bidi/>
            </a:pPr>
            <a:r xmlns:a="http://schemas.openxmlformats.org/drawingml/2006/main">
              <a:rPr lang="ar" dirty="0">
                <a:solidFill>
                  <a:schemeClr val="tx1"/>
                </a:solidFill>
                <a:latin typeface="Times New Roman" pitchFamily="18" charset="0"/>
                <a:cs typeface="Times New Roman" pitchFamily="18" charset="0"/>
              </a:rPr>
              <a:t>المراحل النفسية الجنسية الخمس</a:t>
            </a:r>
          </a:p>
        </p:txBody>
      </p:sp>
      <p:sp>
        <p:nvSpPr>
          <p:cNvPr id="343044" name="AutoShape 4"/>
          <p:cNvSpPr>
            <a:spLocks noChangeArrowheads="1"/>
          </p:cNvSpPr>
          <p:nvPr/>
        </p:nvSpPr>
        <p:spPr bwMode="auto">
          <a:xfrm>
            <a:off x="533400" y="1828800"/>
            <a:ext cx="6019800" cy="7620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xmlns:a="http://schemas.openxmlformats.org/drawingml/2006/main" algn="ctr">
              <a:defRPr/>
              <a:bidi/>
            </a:pPr>
            <a:r xmlns:a="http://schemas.openxmlformats.org/drawingml/2006/main">
              <a:rPr lang="ar" sz="2800" b="1" dirty="0">
                <a:solidFill>
                  <a:schemeClr val="bg1"/>
                </a:solidFill>
              </a:rPr>
              <a:t>المرحلة الفموية </a:t>
            </a:r>
            <a:r xmlns:a="http://schemas.openxmlformats.org/drawingml/2006/main">
              <a:rPr lang="ar" sz="2800" dirty="0">
                <a:solidFill>
                  <a:schemeClr val="bg1"/>
                </a:solidFill>
              </a:rPr>
              <a:t>(من الولادة إلى 18 شهرًا)</a:t>
            </a:r>
          </a:p>
        </p:txBody>
      </p:sp>
      <p:sp>
        <p:nvSpPr>
          <p:cNvPr id="343045" name="AutoShape 5"/>
          <p:cNvSpPr>
            <a:spLocks noChangeArrowheads="1"/>
          </p:cNvSpPr>
          <p:nvPr/>
        </p:nvSpPr>
        <p:spPr bwMode="auto">
          <a:xfrm>
            <a:off x="1047750" y="2781300"/>
            <a:ext cx="6019800" cy="762000"/>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xmlns:a="http://schemas.openxmlformats.org/drawingml/2006/main" algn="ctr">
              <a:defRPr/>
              <a:bidi/>
            </a:pPr>
            <a:r xmlns:a="http://schemas.openxmlformats.org/drawingml/2006/main">
              <a:rPr lang="ar" sz="2800" b="1" dirty="0">
                <a:solidFill>
                  <a:schemeClr val="bg1"/>
                </a:solidFill>
              </a:rPr>
              <a:t>المرحلة الشرجية </a:t>
            </a:r>
            <a:r xmlns:a="http://schemas.openxmlformats.org/drawingml/2006/main">
              <a:rPr lang="ar" sz="2800" dirty="0">
                <a:solidFill>
                  <a:schemeClr val="bg1"/>
                </a:solidFill>
              </a:rPr>
              <a:t>(18 شهرًا إلى 3 سنوات </a:t>
            </a:r>
            <a:r xmlns:a="http://schemas.openxmlformats.org/drawingml/2006/main">
              <a:rPr lang="ar" sz="2800" dirty="0">
                <a:solidFill>
                  <a:schemeClr val="tx2"/>
                </a:solidFill>
              </a:rPr>
              <a:t>)</a:t>
            </a:r>
          </a:p>
        </p:txBody>
      </p:sp>
      <p:sp>
        <p:nvSpPr>
          <p:cNvPr id="343046" name="AutoShape 6"/>
          <p:cNvSpPr>
            <a:spLocks noChangeArrowheads="1"/>
          </p:cNvSpPr>
          <p:nvPr/>
        </p:nvSpPr>
        <p:spPr bwMode="auto">
          <a:xfrm>
            <a:off x="1447800" y="3733800"/>
            <a:ext cx="6019800" cy="7620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xmlns:a="http://schemas.openxmlformats.org/drawingml/2006/main" algn="ctr">
              <a:defRPr/>
              <a:bidi/>
            </a:pPr>
            <a:r xmlns:a="http://schemas.openxmlformats.org/drawingml/2006/main">
              <a:rPr lang="ar" sz="2800" b="1" dirty="0">
                <a:solidFill>
                  <a:schemeClr val="bg1"/>
                </a:solidFill>
              </a:rPr>
              <a:t>المرحلة القضيبية </a:t>
            </a:r>
            <a:r xmlns:a="http://schemas.openxmlformats.org/drawingml/2006/main">
              <a:rPr lang="ar" sz="2800" dirty="0">
                <a:solidFill>
                  <a:schemeClr val="bg1"/>
                </a:solidFill>
              </a:rPr>
              <a:t>(3 إلى 6 سنوات)</a:t>
            </a:r>
          </a:p>
        </p:txBody>
      </p:sp>
      <p:sp>
        <p:nvSpPr>
          <p:cNvPr id="343047" name="AutoShape 7"/>
          <p:cNvSpPr>
            <a:spLocks noChangeArrowheads="1"/>
          </p:cNvSpPr>
          <p:nvPr/>
        </p:nvSpPr>
        <p:spPr bwMode="auto">
          <a:xfrm>
            <a:off x="2209800" y="4724400"/>
            <a:ext cx="60198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xmlns:a="http://schemas.openxmlformats.org/drawingml/2006/main" algn="ctr">
              <a:defRPr/>
              <a:bidi/>
            </a:pPr>
            <a:r xmlns:a="http://schemas.openxmlformats.org/drawingml/2006/main">
              <a:rPr lang="ar" sz="2800" b="1" dirty="0">
                <a:solidFill>
                  <a:schemeClr val="bg1"/>
                </a:solidFill>
              </a:rPr>
              <a:t>مرحلة الكمون </a:t>
            </a:r>
            <a:r xmlns:a="http://schemas.openxmlformats.org/drawingml/2006/main">
              <a:rPr lang="ar" sz="2800" dirty="0">
                <a:solidFill>
                  <a:schemeClr val="bg1"/>
                </a:solidFill>
              </a:rPr>
              <a:t>(6 سنوات حتى البلوغ </a:t>
            </a:r>
            <a:r xmlns:a="http://schemas.openxmlformats.org/drawingml/2006/main">
              <a:rPr lang="ar" sz="2800" dirty="0">
                <a:solidFill>
                  <a:schemeClr val="tx2"/>
                </a:solidFill>
              </a:rPr>
              <a:t>)</a:t>
            </a:r>
          </a:p>
        </p:txBody>
      </p:sp>
      <p:sp>
        <p:nvSpPr>
          <p:cNvPr id="343048" name="AutoShape 8"/>
          <p:cNvSpPr>
            <a:spLocks noChangeArrowheads="1"/>
          </p:cNvSpPr>
          <p:nvPr/>
        </p:nvSpPr>
        <p:spPr bwMode="auto">
          <a:xfrm>
            <a:off x="2743200" y="5638800"/>
            <a:ext cx="6400800" cy="7620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xmlns:a="http://schemas.openxmlformats.org/drawingml/2006/main" algn="ctr">
              <a:defRPr/>
              <a:bidi/>
            </a:pPr>
            <a:r xmlns:a="http://schemas.openxmlformats.org/drawingml/2006/main">
              <a:rPr lang="ar" sz="2800" b="1" dirty="0">
                <a:solidFill>
                  <a:schemeClr val="bg1"/>
                </a:solidFill>
              </a:rPr>
              <a:t>المرحلة التناسلية </a:t>
            </a:r>
            <a:r xmlns:a="http://schemas.openxmlformats.org/drawingml/2006/main">
              <a:rPr lang="ar" sz="2800" dirty="0">
                <a:solidFill>
                  <a:schemeClr val="bg1"/>
                </a:solidFill>
              </a:rPr>
              <a:t>( البلوغ إلى البلوغ </a:t>
            </a:r>
            <a:r xmlns:a="http://schemas.openxmlformats.org/drawingml/2006/main">
              <a:rPr lang="ar" sz="2800" dirty="0">
                <a:solidFill>
                  <a:schemeClr val="tx2"/>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8"/>
          <p:cNvSpPr>
            <a:spLocks noChangeArrowheads="1"/>
          </p:cNvSpPr>
          <p:nvPr/>
        </p:nvSpPr>
        <p:spPr bwMode="auto">
          <a:xfrm>
            <a:off x="533400" y="1738313"/>
            <a:ext cx="8242300" cy="4914900"/>
          </a:xfrm>
          <a:prstGeom prst="rect">
            <a:avLst/>
          </a:prstGeom>
          <a:solidFill>
            <a:srgbClr val="5F5F5F"/>
          </a:solidFill>
          <a:ln w="9525">
            <a:noFill/>
            <a:miter lim="800000"/>
            <a:headEnd/>
            <a:tailEnd/>
          </a:ln>
        </p:spPr>
        <p:txBody>
          <a:bodyPr wrap="none" anchor="ctr"/>
          <a:lstStyle/>
          <a:p>
            <a:endParaRPr lang="ar-EG" altLang="en-US">
              <a:ea typeface="Majalla UI"/>
            </a:endParaRPr>
          </a:p>
        </p:txBody>
      </p:sp>
      <p:sp>
        <p:nvSpPr>
          <p:cNvPr id="380930" name="Rectangle 2"/>
          <p:cNvSpPr>
            <a:spLocks noGrp="1" noChangeArrowheads="1"/>
          </p:cNvSpPr>
          <p:nvPr>
            <p:ph type="title"/>
          </p:nvPr>
        </p:nvSpPr>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dirty="0">
                <a:solidFill>
                  <a:schemeClr val="tx2">
                    <a:satMod val="130000"/>
                  </a:schemeClr>
                </a:solidFill>
                <a:cs typeface="+mj-cs"/>
              </a:rPr>
              <a:t>حالات فرويد النفسية الجنسية </a:t>
            </a:r>
            <a:br xmlns:a="http://schemas.openxmlformats.org/drawingml/2006/main">
              <a:rPr lang="en-US" dirty="0">
                <a:solidFill>
                  <a:schemeClr val="tx2">
                    <a:satMod val="130000"/>
                  </a:schemeClr>
                </a:solidFill>
                <a:cs typeface="+mj-cs"/>
              </a:rPr>
            </a:br>
            <a:r xmlns:a="http://schemas.openxmlformats.org/drawingml/2006/main">
              <a:rPr lang="ar" dirty="0">
                <a:solidFill>
                  <a:schemeClr val="tx2">
                    <a:satMod val="130000"/>
                  </a:schemeClr>
                </a:solidFill>
                <a:cs typeface="+mj-cs"/>
              </a:rPr>
              <a:t>في تطور الشخصية</a:t>
            </a:r>
          </a:p>
        </p:txBody>
      </p:sp>
      <p:graphicFrame>
        <p:nvGraphicFramePr>
          <p:cNvPr id="381033" name="Group 105"/>
          <p:cNvGraphicFramePr>
            <a:graphicFrameLocks noGrp="1"/>
          </p:cNvGraphicFramePr>
          <p:nvPr>
            <p:ph idx="1"/>
          </p:nvPr>
        </p:nvGraphicFramePr>
        <p:xfrm>
          <a:off x="179388" y="1484313"/>
          <a:ext cx="8754938" cy="5075237"/>
        </p:xfrm>
        <a:graphic>
          <a:graphicData uri="http://schemas.openxmlformats.org/drawingml/2006/table">
            <a:tbl>
              <a:tblPr/>
              <a:tblGrid>
                <a:gridCol w="2999377"/>
                <a:gridCol w="2350863"/>
                <a:gridCol w="3404698"/>
              </a:tblGrid>
              <a:tr h="397417">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المرحلة (الفئة العمرية)</a:t>
                      </a:r>
                    </a:p>
                  </a:txBody>
                  <a:tcPr marT="45726" marB="45726" horzOverflow="overflow">
                    <a:lnL cap="flat">
                      <a:noFill/>
                    </a:lnL>
                    <a:lnR>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المنطقة المثيرة للشهوة الجنسية</a:t>
                      </a:r>
                    </a:p>
                  </a:txBody>
                  <a:tcPr marT="45726" marB="45726" horzOverflow="overflow">
                    <a:lnL>
                      <a:noFill/>
                    </a:lnL>
                    <a:lnR>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a:ln>
                            <a:noFill/>
                          </a:ln>
                          <a:solidFill>
                            <a:schemeClr val="tx2"/>
                          </a:solidFill>
                          <a:effectLst/>
                          <a:latin typeface="Arial" charset="0"/>
                        </a:rPr>
                        <a:t>التركيز على النشاط</a:t>
                      </a:r>
                    </a:p>
                  </a:txBody>
                  <a:tcPr marT="45726" marB="45726" horzOverflow="overflow">
                    <a:lnL>
                      <a:noFill/>
                    </a:lnL>
                    <a:lnR cap="flat">
                      <a:noFill/>
                    </a:lnR>
                    <a:lnT cap="flat">
                      <a:noFill/>
                    </a:lnT>
                    <a:lnB>
                      <a:noFill/>
                    </a:lnB>
                    <a:lnTlToBr>
                      <a:noFill/>
                    </a:lnTlToBr>
                    <a:lnBlToTr>
                      <a:noFill/>
                    </a:lnBlToTr>
                    <a:gradFill rotWithShape="1">
                      <a:gsLst>
                        <a:gs pos="0">
                          <a:schemeClr val="tx2"/>
                        </a:gs>
                        <a:gs pos="50000">
                          <a:schemeClr val="tx2">
                            <a:gamma/>
                            <a:tint val="41176"/>
                            <a:invGamma/>
                          </a:schemeClr>
                        </a:gs>
                        <a:gs pos="100000">
                          <a:schemeClr val="tx2"/>
                        </a:gs>
                      </a:gsLst>
                      <a:lin ang="5400000" scaled="1"/>
                    </a:gradFill>
                  </a:tcPr>
                </a:tc>
              </a:tr>
              <a:tr h="701128">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عن طريق الفم </a:t>
                      </a:r>
                      <a:br xmlns:a="http://schemas.openxmlformats.org/drawingml/2006/main">
                        <a:rPr kumimoji="0" lang="en-US" sz="2000" b="1" i="0" u="none" strike="noStrike" cap="none" normalizeH="0" baseline="0" dirty="0">
                          <a:ln>
                            <a:noFill/>
                          </a:ln>
                          <a:solidFill>
                            <a:schemeClr val="tx2"/>
                          </a:solidFill>
                          <a:effectLst/>
                          <a:latin typeface="Arial" charset="0"/>
                        </a:rPr>
                      </a:br>
                      <a:r xmlns:a="http://schemas.openxmlformats.org/drawingml/2006/main">
                        <a:rPr kumimoji="0" lang="ar" sz="2000" b="1" i="0" u="none" strike="noStrike" cap="none" normalizeH="0" baseline="0" dirty="0">
                          <a:ln>
                            <a:noFill/>
                          </a:ln>
                          <a:solidFill>
                            <a:schemeClr val="tx2"/>
                          </a:solidFill>
                          <a:effectLst/>
                          <a:latin typeface="Arial" charset="0"/>
                        </a:rPr>
                        <a:t>(من الولادة إلى سنة ونصف)</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الفم والشفتين واللسان</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a:ln>
                            <a:noFill/>
                          </a:ln>
                          <a:solidFill>
                            <a:schemeClr val="tx1"/>
                          </a:solidFill>
                          <a:effectLst/>
                          <a:latin typeface="Arial" charset="0"/>
                        </a:rPr>
                        <a:t>المص والعض والمضغ</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701128">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الشرج </a:t>
                      </a:r>
                      <a:br xmlns:a="http://schemas.openxmlformats.org/drawingml/2006/main">
                        <a:rPr kumimoji="0" lang="en-US" sz="2000" b="1" i="0" u="none" strike="noStrike" cap="none" normalizeH="0" baseline="0" dirty="0">
                          <a:ln>
                            <a:noFill/>
                          </a:ln>
                          <a:solidFill>
                            <a:schemeClr val="tx2"/>
                          </a:solidFill>
                          <a:effectLst/>
                          <a:latin typeface="Arial" charset="0"/>
                        </a:rPr>
                      </a:br>
                      <a:r xmlns:a="http://schemas.openxmlformats.org/drawingml/2006/main">
                        <a:rPr kumimoji="0" lang="ar" sz="2000" b="1" i="0" u="none" strike="noStrike" cap="none" normalizeH="0" baseline="0" dirty="0">
                          <a:ln>
                            <a:noFill/>
                          </a:ln>
                          <a:solidFill>
                            <a:schemeClr val="tx2"/>
                          </a:solidFill>
                          <a:effectLst/>
                          <a:latin typeface="Arial" charset="0"/>
                        </a:rPr>
                        <a:t>(1½ إلى 3 سنوات)</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فتحة الشرج</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احتباس الأمعاء وإخراجها</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125711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القضيب </a:t>
                      </a:r>
                      <a:br xmlns:a="http://schemas.openxmlformats.org/drawingml/2006/main">
                        <a:rPr kumimoji="0" lang="en-US" sz="2000" b="1" i="0" u="none" strike="noStrike" cap="none" normalizeH="0" baseline="0" dirty="0">
                          <a:ln>
                            <a:noFill/>
                          </a:ln>
                          <a:solidFill>
                            <a:schemeClr val="tx2"/>
                          </a:solidFill>
                          <a:effectLst/>
                          <a:latin typeface="Arial" charset="0"/>
                        </a:rPr>
                      </a:br>
                      <a:r xmlns:a="http://schemas.openxmlformats.org/drawingml/2006/main">
                        <a:rPr kumimoji="0" lang="ar" sz="2000" b="1" i="0" u="none" strike="noStrike" cap="none" normalizeH="0" baseline="0" dirty="0">
                          <a:ln>
                            <a:noFill/>
                          </a:ln>
                          <a:solidFill>
                            <a:schemeClr val="tx2"/>
                          </a:solidFill>
                          <a:effectLst/>
                          <a:latin typeface="Arial" charset="0"/>
                        </a:rPr>
                        <a:t>(من 3 إلى 6 سنوات)</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الأعضاء التناسلية</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التعرف على أحد الوالدين من نفس الجنس لتعلم الدور الجنسي</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761334">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فترة الكمون </a:t>
                      </a:r>
                      <a:br xmlns:a="http://schemas.openxmlformats.org/drawingml/2006/main">
                        <a:rPr kumimoji="0" lang="en-US" sz="2000" b="1" i="0" u="none" strike="noStrike" cap="none" normalizeH="0" baseline="0" dirty="0">
                          <a:ln>
                            <a:noFill/>
                          </a:ln>
                          <a:solidFill>
                            <a:schemeClr val="tx2"/>
                          </a:solidFill>
                          <a:effectLst/>
                          <a:latin typeface="Arial" charset="0"/>
                        </a:rPr>
                      </a:br>
                      <a:r xmlns:a="http://schemas.openxmlformats.org/drawingml/2006/main">
                        <a:rPr kumimoji="0" lang="ar" sz="2000" b="1" i="0" u="none" strike="noStrike" cap="none" normalizeH="0" baseline="0" dirty="0">
                          <a:ln>
                            <a:noFill/>
                          </a:ln>
                          <a:solidFill>
                            <a:schemeClr val="tx2"/>
                          </a:solidFill>
                          <a:effectLst/>
                          <a:latin typeface="Arial" charset="0"/>
                        </a:rPr>
                        <a:t>(6 سنوات حتى البلوغ)</a:t>
                      </a:r>
                    </a:p>
                  </a:txBody>
                  <a:tcPr marT="45726" marB="45726" horzOverflow="overflow">
                    <a:lnL cap="flat">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a:ln>
                            <a:noFill/>
                          </a:ln>
                          <a:solidFill>
                            <a:schemeClr val="tx1"/>
                          </a:solidFill>
                          <a:effectLst/>
                          <a:latin typeface="Arial" charset="0"/>
                        </a:rPr>
                        <a:t>لا يوجد منطقة مثيرة للشهوة الجنسية</a:t>
                      </a:r>
                    </a:p>
                  </a:txBody>
                  <a:tcPr marT="45726" marB="45726" horzOverflow="overflow">
                    <a:lnL>
                      <a:noFill/>
                    </a:lnL>
                    <a:lnR>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التطور المعرفي والاجتماعي</a:t>
                      </a:r>
                    </a:p>
                  </a:txBody>
                  <a:tcPr marT="45726" marB="45726" horzOverflow="overflow">
                    <a:lnL>
                      <a:noFill/>
                    </a:lnL>
                    <a:lnR cap="flat">
                      <a:noFill/>
                    </a:lnR>
                    <a:lnT>
                      <a:noFill/>
                    </a:lnT>
                    <a:lnB>
                      <a:noFill/>
                    </a:lnB>
                    <a:lnTlToBr>
                      <a:noFill/>
                    </a:lnTlToBr>
                    <a:lnBlToTr>
                      <a:noFill/>
                    </a:lnBlToTr>
                    <a:gradFill rotWithShape="1">
                      <a:gsLst>
                        <a:gs pos="0">
                          <a:schemeClr val="folHlink">
                            <a:gamma/>
                            <a:tint val="30196"/>
                            <a:invGamma/>
                          </a:schemeClr>
                        </a:gs>
                        <a:gs pos="100000">
                          <a:schemeClr val="folHlink"/>
                        </a:gs>
                      </a:gsLst>
                      <a:lin ang="5400000" scaled="1"/>
                    </a:gradFill>
                  </a:tcPr>
                </a:tc>
              </a:tr>
              <a:tr h="1257115">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2"/>
                          </a:solidFill>
                          <a:effectLst/>
                          <a:latin typeface="Arial" charset="0"/>
                        </a:rPr>
                        <a:t>الأعضاء التناسلية </a:t>
                      </a:r>
                      <a:br xmlns:a="http://schemas.openxmlformats.org/drawingml/2006/main">
                        <a:rPr kumimoji="0" lang="en-US" sz="2000" b="1" i="0" u="none" strike="noStrike" cap="none" normalizeH="0" baseline="0" dirty="0">
                          <a:ln>
                            <a:noFill/>
                          </a:ln>
                          <a:solidFill>
                            <a:schemeClr val="tx2"/>
                          </a:solidFill>
                          <a:effectLst/>
                          <a:latin typeface="Arial" charset="0"/>
                        </a:rPr>
                      </a:br>
                      <a:r xmlns:a="http://schemas.openxmlformats.org/drawingml/2006/main">
                        <a:rPr kumimoji="0" lang="ar" sz="2000" b="1" i="0" u="none" strike="noStrike" cap="none" normalizeH="0" baseline="0" dirty="0">
                          <a:ln>
                            <a:noFill/>
                          </a:ln>
                          <a:solidFill>
                            <a:schemeClr val="tx2"/>
                          </a:solidFill>
                          <a:effectLst/>
                          <a:latin typeface="Arial" charset="0"/>
                        </a:rPr>
                        <a:t>(من البلوغ إلى البلوغ)</a:t>
                      </a:r>
                    </a:p>
                  </a:txBody>
                  <a:tcPr marT="45726" marB="45726" horzOverflow="overflow">
                    <a:lnL cap="flat">
                      <a:noFill/>
                    </a:lnL>
                    <a:lnR>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a:ln>
                            <a:noFill/>
                          </a:ln>
                          <a:solidFill>
                            <a:schemeClr val="tx1"/>
                          </a:solidFill>
                          <a:effectLst/>
                          <a:latin typeface="Arial" charset="0"/>
                        </a:rPr>
                        <a:t>الأعضاء التناسلية</a:t>
                      </a:r>
                    </a:p>
                  </a:txBody>
                  <a:tcPr marT="45726" marB="45726" horzOverflow="overflow">
                    <a:lnL>
                      <a:noFill/>
                    </a:lnL>
                    <a:lnR>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c>
                  <a:txBody>
                    <a:bodyPr/>
                    <a:lstStyle/>
                    <a:p>
                      <a:pPr xmlns:a="http://schemas.openxmlformats.org/drawingml/2006/main"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bidi/>
                      </a:pPr>
                      <a:r xmlns:a="http://schemas.openxmlformats.org/drawingml/2006/main">
                        <a:rPr kumimoji="0" lang="ar" sz="2000" b="1" i="0" u="none" strike="noStrike" cap="none" normalizeH="0" baseline="0" dirty="0">
                          <a:ln>
                            <a:noFill/>
                          </a:ln>
                          <a:solidFill>
                            <a:schemeClr val="tx1"/>
                          </a:solidFill>
                          <a:effectLst/>
                          <a:latin typeface="Arial" charset="0"/>
                        </a:rPr>
                        <a:t>تطوير العلاقات الجنسية،</a:t>
                      </a:r>
                    </a:p>
                  </a:txBody>
                  <a:tcPr marT="45726" marB="45726" horzOverflow="overflow">
                    <a:lnL>
                      <a:noFill/>
                    </a:lnL>
                    <a:lnR cap="flat">
                      <a:noFill/>
                    </a:lnR>
                    <a:lnT>
                      <a:noFill/>
                    </a:lnT>
                    <a:lnB cap="flat">
                      <a:noFill/>
                    </a:lnB>
                    <a:lnTlToBr>
                      <a:noFill/>
                    </a:lnTlToBr>
                    <a:lnBlToTr>
                      <a:noFill/>
                    </a:lnBlToTr>
                    <a:gradFill rotWithShape="1">
                      <a:gsLst>
                        <a:gs pos="0">
                          <a:schemeClr val="folHlink">
                            <a:gamma/>
                            <a:tint val="30196"/>
                            <a:invGamma/>
                          </a:schemeClr>
                        </a:gs>
                        <a:gs pos="100000">
                          <a:schemeClr val="folHlink"/>
                        </a:gs>
                      </a:gsLst>
                      <a:lin ang="5400000" scaled="1"/>
                    </a:gradFill>
                  </a:tcPr>
                </a:tc>
              </a:tr>
            </a:tbl>
          </a:graphicData>
        </a:graphic>
      </p:graphicFrame>
      <p:sp>
        <p:nvSpPr>
          <p:cNvPr id="5" name="Rectangle 4"/>
          <p:cNvSpPr/>
          <p:nvPr/>
        </p:nvSpPr>
        <p:spPr>
          <a:xfrm>
            <a:off x="2286000" y="2459504"/>
            <a:ext cx="4572000" cy="369332"/>
          </a:xfrm>
          <a:prstGeom prst="rect">
            <a:avLst/>
          </a:prstGeom>
        </p:spPr>
        <p:txBody>
          <a:bodyPr>
            <a:spAutoFit/>
          </a:bodyPr>
          <a:lstStyle/>
          <a:p>
            <a:r xmlns:a="http://schemas.openxmlformats.org/drawingml/2006/main">
              <a:rPr lang="ar" dirty="0" smtClean="0"/>
              <a:t> </a:t>
            </a:r>
            <a:endParaRPr xmlns:a="http://schemas.openxmlformats.org/drawingml/2006/main"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533400"/>
            <a:ext cx="8991600" cy="5715000"/>
          </a:xfrm>
        </p:spPr>
        <p:txBody>
          <a:bodyPr>
            <a:normAutofit lnSpcReduction="10000"/>
          </a:bodyPr>
          <a:lstStyle/>
          <a:p>
            <a:pPr xmlns:a="http://schemas.openxmlformats.org/drawingml/2006/main" marL="624078" indent="-514350" algn="l" rtl="0">
              <a:buNone/>
              <a:bidi/>
            </a:pPr>
            <a:r xmlns:a="http://schemas.openxmlformats.org/drawingml/2006/main">
              <a:rPr lang="ar" sz="2000" dirty="0" smtClean="0"/>
              <a:t>* </a:t>
            </a:r>
            <a:r xmlns:a="http://schemas.openxmlformats.org/drawingml/2006/main">
              <a:rPr lang="ar" sz="2200" dirty="0" smtClean="0"/>
              <a:t>إريك إريكسون (1902-1994). وهو محلل نفسي.</a:t>
            </a:r>
          </a:p>
          <a:p>
            <a:pPr marL="624078" indent="-514350" algn="l" rtl="0">
              <a:buNone/>
            </a:pPr>
            <a:endParaRPr lang="en-US" sz="2200" dirty="0" smtClean="0"/>
          </a:p>
          <a:p>
            <a:pPr xmlns:a="http://schemas.openxmlformats.org/drawingml/2006/main" marL="624078" indent="-514350" algn="l" rtl="0">
              <a:buNone/>
              <a:bidi/>
            </a:pPr>
            <a:r xmlns:a="http://schemas.openxmlformats.org/drawingml/2006/main">
              <a:rPr lang="ar" sz="2200" dirty="0" smtClean="0"/>
              <a:t>* قام إريكسون بتوسيع نطاق عمل فرويد في مجال الشخصية</a:t>
            </a:r>
          </a:p>
          <a:p>
            <a:pPr xmlns:a="http://schemas.openxmlformats.org/drawingml/2006/main" marL="624078" indent="-514350" algn="l" rtl="0">
              <a:buNone/>
              <a:bidi/>
            </a:pPr>
            <a:r xmlns:a="http://schemas.openxmlformats.org/drawingml/2006/main">
              <a:rPr lang="ar" sz="2200" dirty="0" smtClean="0"/>
              <a:t>التنمية على مدى العمر مع التركيز على </a:t>
            </a:r>
            <a:r xmlns:a="http://schemas.openxmlformats.org/drawingml/2006/main">
              <a:rPr lang="ar" sz="2200" b="1" dirty="0" smtClean="0"/>
              <a:t>الجوانب الاجتماعية و</a:t>
            </a:r>
          </a:p>
          <a:p>
            <a:pPr xmlns:a="http://schemas.openxmlformats.org/drawingml/2006/main" marL="624078" indent="-514350" algn="l" rtl="0">
              <a:buNone/>
              <a:bidi/>
            </a:pPr>
            <a:r xmlns:a="http://schemas.openxmlformats.org/drawingml/2006/main">
              <a:rPr lang="ar" sz="2200" b="1" dirty="0" smtClean="0"/>
              <a:t>النفسي </a:t>
            </a:r>
            <a:r xmlns:a="http://schemas.openxmlformats.org/drawingml/2006/main">
              <a:rPr lang="ar" sz="2200" dirty="0" smtClean="0"/>
              <a:t>في مراحل الحياة.</a:t>
            </a:r>
          </a:p>
          <a:p>
            <a:pPr marL="624078" indent="-514350" algn="l" rtl="0">
              <a:buNone/>
            </a:pPr>
            <a:endParaRPr lang="en-US" sz="2200" dirty="0" smtClean="0"/>
          </a:p>
          <a:p>
            <a:pPr xmlns:a="http://schemas.openxmlformats.org/drawingml/2006/main" marL="624078" indent="-514350" algn="l" rtl="0">
              <a:buNone/>
              <a:bidi/>
            </a:pPr>
            <a:r xmlns:a="http://schemas.openxmlformats.org/drawingml/2006/main">
              <a:rPr lang="ar" sz="2200" dirty="0" smtClean="0"/>
              <a:t>* وصف </a:t>
            </a:r>
            <a:r xmlns:a="http://schemas.openxmlformats.org/drawingml/2006/main">
              <a:rPr lang="ar" sz="2200" b="1" dirty="0" smtClean="0"/>
              <a:t>8 مراحل، </a:t>
            </a:r>
            <a:r xmlns:a="http://schemas.openxmlformats.org/drawingml/2006/main">
              <a:rPr lang="ar" sz="2200" dirty="0" smtClean="0"/>
              <a:t>وفي كل مرحلة،</a:t>
            </a:r>
          </a:p>
          <a:p>
            <a:pPr xmlns:a="http://schemas.openxmlformats.org/drawingml/2006/main" marL="624078" indent="-514350" algn="l" rtl="0">
              <a:buNone/>
              <a:bidi/>
            </a:pPr>
            <a:r xmlns:a="http://schemas.openxmlformats.org/drawingml/2006/main">
              <a:rPr lang="ar" sz="2200" dirty="0" smtClean="0"/>
              <a:t>يجب على الشخص أن يكمل مهمة حياتية وهي</a:t>
            </a:r>
          </a:p>
          <a:p>
            <a:pPr xmlns:a="http://schemas.openxmlformats.org/drawingml/2006/main" marL="624078" indent="-514350" algn="l" rtl="0">
              <a:buNone/>
              <a:bidi/>
            </a:pPr>
            <a:r xmlns:a="http://schemas.openxmlformats.org/drawingml/2006/main">
              <a:rPr lang="ar" sz="2200" dirty="0" smtClean="0"/>
              <a:t>ضروري لصحة وسلامة العقل والجسم.</a:t>
            </a:r>
          </a:p>
          <a:p>
            <a:pPr marL="624078" indent="-514350" algn="l" rtl="0">
              <a:buNone/>
            </a:pPr>
            <a:endParaRPr lang="en-US" sz="2200" dirty="0" smtClean="0"/>
          </a:p>
          <a:p>
            <a:pPr marL="624078" indent="-514350" algn="l" rtl="0">
              <a:buNone/>
            </a:pPr>
            <a:endParaRPr lang="en-US" sz="2200" dirty="0" smtClean="0"/>
          </a:p>
          <a:p>
            <a:pPr xmlns:a="http://schemas.openxmlformats.org/drawingml/2006/main" marL="624078" indent="-514350" algn="l" rtl="0">
              <a:buNone/>
              <a:bidi/>
            </a:pPr>
            <a:r xmlns:a="http://schemas.openxmlformats.org/drawingml/2006/main">
              <a:rPr lang="ar" sz="2200" b="1" dirty="0" smtClean="0"/>
              <a:t>* </a:t>
            </a:r>
            <a:r xmlns:a="http://schemas.openxmlformats.org/drawingml/2006/main">
              <a:rPr lang="ar" sz="2200" dirty="0" smtClean="0"/>
              <a:t>يحدث النمو النفسي الاجتماعي بشكل </a:t>
            </a:r>
            <a:r xmlns:a="http://schemas.openxmlformats.org/drawingml/2006/main">
              <a:rPr lang="ar" sz="2200" b="1" dirty="0" smtClean="0"/>
              <a:t>متسلسل</a:t>
            </a:r>
            <a:r xmlns:a="http://schemas.openxmlformats.org/drawingml/2006/main">
              <a:rPr lang="ar" sz="2200" dirty="0" smtClean="0"/>
              <a:t> </a:t>
            </a:r>
          </a:p>
          <a:p>
            <a:pPr xmlns:a="http://schemas.openxmlformats.org/drawingml/2006/main" marL="624078" indent="-514350" algn="l" rtl="0">
              <a:buNone/>
              <a:bidi/>
            </a:pPr>
            <a:r xmlns:a="http://schemas.openxmlformats.org/drawingml/2006/main">
              <a:rPr lang="ar" sz="2200" dirty="0" smtClean="0"/>
              <a:t>المراحل وكل مرحلة تعتمد على</a:t>
            </a:r>
          </a:p>
          <a:p>
            <a:pPr xmlns:a="http://schemas.openxmlformats.org/drawingml/2006/main" marL="624078" indent="-514350" algn="l" rtl="0">
              <a:buNone/>
              <a:bidi/>
            </a:pPr>
            <a:r xmlns:a="http://schemas.openxmlformats.org/drawingml/2006/main">
              <a:rPr lang="ar" sz="2200" dirty="0" smtClean="0"/>
              <a:t>إكمال المرحلة السابقة والحياة</a:t>
            </a:r>
          </a:p>
          <a:p>
            <a:pPr xmlns:a="http://schemas.openxmlformats.org/drawingml/2006/main" marL="624078" indent="-514350" algn="l" rtl="0">
              <a:buNone/>
              <a:bidi/>
            </a:pPr>
            <a:r xmlns:a="http://schemas.openxmlformats.org/drawingml/2006/main">
              <a:rPr lang="ar" sz="2200" dirty="0" smtClean="0"/>
              <a:t>مهمة </a:t>
            </a:r>
            <a:r xmlns:a="http://schemas.openxmlformats.org/drawingml/2006/main">
              <a:rPr lang="ar" sz="2400" dirty="0" smtClean="0"/>
              <a:t>.</a:t>
            </a:r>
          </a:p>
        </p:txBody>
      </p:sp>
      <p:sp>
        <p:nvSpPr>
          <p:cNvPr id="3" name="Title 2"/>
          <p:cNvSpPr>
            <a:spLocks noGrp="1"/>
          </p:cNvSpPr>
          <p:nvPr>
            <p:ph type="title"/>
          </p:nvPr>
        </p:nvSpPr>
        <p:spPr>
          <a:xfrm>
            <a:off x="228600" y="0"/>
            <a:ext cx="8686800" cy="609600"/>
          </a:xfrm>
        </p:spPr>
        <p:txBody>
          <a:bodyPr>
            <a:normAutofit fontScale="90000"/>
          </a:bodyPr>
          <a:lstStyle/>
          <a:p>
            <a:pPr xmlns:a="http://schemas.openxmlformats.org/drawingml/2006/main" algn="ctr">
              <a:bidi/>
            </a:pPr>
            <a:r xmlns:a="http://schemas.openxmlformats.org/drawingml/2006/main">
              <a:rPr lang="ar" dirty="0" smtClean="0"/>
              <a:t>2. نظرية إريكسون التنموية</a:t>
            </a:r>
            <a:endParaRPr xmlns:a="http://schemas.openxmlformats.org/drawingml/2006/main" lang="ar-SA" dirty="0"/>
          </a:p>
        </p:txBody>
      </p:sp>
      <p:pic>
        <p:nvPicPr>
          <p:cNvPr id="4" name="Picture 2"/>
          <p:cNvPicPr>
            <a:picLocks noChangeAspect="1" noChangeArrowheads="1"/>
          </p:cNvPicPr>
          <p:nvPr/>
        </p:nvPicPr>
        <p:blipFill>
          <a:blip r:embed="rId3"/>
          <a:srcRect/>
          <a:stretch>
            <a:fillRect/>
          </a:stretch>
        </p:blipFill>
        <p:spPr bwMode="auto">
          <a:xfrm>
            <a:off x="6934200" y="1219200"/>
            <a:ext cx="220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839200" cy="792162"/>
          </a:xfrm>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dirty="0">
                <a:solidFill>
                  <a:srgbClr val="C00000"/>
                </a:solidFill>
                <a:cs typeface="+mj-cs"/>
              </a:rPr>
              <a:t>المراحل النفسية الاجتماعية الثمانية لإريكسون</a:t>
            </a:r>
          </a:p>
        </p:txBody>
      </p:sp>
      <p:graphicFrame>
        <p:nvGraphicFramePr>
          <p:cNvPr id="5" name="عنصر نائب للمحتوى 4"/>
          <p:cNvGraphicFramePr>
            <a:graphicFrameLocks noGrp="1"/>
          </p:cNvGraphicFramePr>
          <p:nvPr>
            <p:ph sz="quarter" idx="1"/>
          </p:nvPr>
        </p:nvGraphicFramePr>
        <p:xfrm>
          <a:off x="0" y="1143000"/>
          <a:ext cx="9144000" cy="5715001"/>
        </p:xfrm>
        <a:graphic>
          <a:graphicData uri="http://schemas.openxmlformats.org/drawingml/2006/table">
            <a:tbl>
              <a:tblPr firstRow="1" bandRow="1">
                <a:tableStyleId>{5C22544A-7EE6-4342-B048-85BDC9FD1C3A}</a:tableStyleId>
              </a:tblPr>
              <a:tblGrid>
                <a:gridCol w="5131837"/>
                <a:gridCol w="1888435"/>
                <a:gridCol w="2123728"/>
              </a:tblGrid>
              <a:tr h="1201117">
                <a:tc>
                  <a:txBody>
                    <a:bodyPr/>
                    <a:lstStyle/>
                    <a:p>
                      <a:pPr xmlns:a="http://schemas.openxmlformats.org/drawingml/2006/main" algn="ctr" rtl="0">
                        <a:bidi/>
                      </a:pPr>
                      <a:r xmlns:a="http://schemas.openxmlformats.org/drawingml/2006/main">
                        <a:rPr lang="ar" sz="2000" b="1" dirty="0"/>
                        <a:t>منصة</a:t>
                      </a:r>
                    </a:p>
                  </a:txBody>
                  <a:tcPr/>
                </a:tc>
                <a:tc>
                  <a:txBody>
                    <a:bodyPr/>
                    <a:lstStyle/>
                    <a:p>
                      <a:pPr xmlns:a="http://schemas.openxmlformats.org/drawingml/2006/main" algn="ctr" rtl="0">
                        <a:bidi/>
                      </a:pPr>
                      <a:r xmlns:a="http://schemas.openxmlformats.org/drawingml/2006/main">
                        <a:rPr lang="ar" sz="2000" b="1" dirty="0"/>
                        <a:t>الأزمة النفسية الاجتماعية</a:t>
                      </a:r>
                      <a:endParaRPr xmlns:a="http://schemas.openxmlformats.org/drawingml/2006/main" lang="en-US" sz="2000" b="1" dirty="0"/>
                    </a:p>
                  </a:txBody>
                  <a:tcPr/>
                </a:tc>
                <a:tc>
                  <a:txBody>
                    <a:bodyPr/>
                    <a:lstStyle/>
                    <a:p>
                      <a:pPr xmlns:a="http://schemas.openxmlformats.org/drawingml/2006/main" marL="0" marR="0" indent="0" algn="ct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2000" b="1" dirty="0" smtClean="0"/>
                        <a:t>حدث </a:t>
                      </a:r>
                      <a:endParaRPr xmlns:a="http://schemas.openxmlformats.org/drawingml/2006/main" lang="en-US" sz="2000" b="1" dirty="0"/>
                      <a:r xmlns:a="http://schemas.openxmlformats.org/drawingml/2006/main">
                        <a:rPr lang="ar" sz="2000" b="1" dirty="0"/>
                        <a:t>مهم</a:t>
                      </a:r>
                    </a:p>
                    <a:p>
                      <a:pPr algn="ctr" rtl="0"/>
                      <a:endParaRPr lang="en-US" sz="2000" b="1" dirty="0"/>
                    </a:p>
                  </a:txBody>
                  <a:tcPr/>
                </a:tc>
              </a:tr>
              <a:tr h="1673687">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الأولى: </a:t>
                      </a:r>
                      <a:r xmlns:a="http://schemas.openxmlformats.org/drawingml/2006/main">
                        <a:rPr lang="ar" sz="2000" dirty="0" smtClean="0">
                          <a:latin typeface="Times New Roman" pitchFamily="18" charset="0"/>
                          <a:cs typeface="Times New Roman" pitchFamily="18" charset="0"/>
                        </a:rPr>
                        <a:t>الولادة </a:t>
                      </a:r>
                      <a:r xmlns:a="http://schemas.openxmlformats.org/drawingml/2006/main">
                        <a:rPr lang="ar" sz="2000" dirty="0">
                          <a:latin typeface="Times New Roman" pitchFamily="18" charset="0"/>
                          <a:cs typeface="Times New Roman" pitchFamily="18" charset="0"/>
                        </a:rPr>
                        <a:t>– 18 </a:t>
                      </a:r>
                      <a:r xmlns:a="http://schemas.openxmlformats.org/drawingml/2006/main">
                        <a:rPr lang="ar" sz="2000" dirty="0" smtClean="0">
                          <a:latin typeface="Times New Roman" pitchFamily="18" charset="0"/>
                          <a:cs typeface="Times New Roman" pitchFamily="18" charset="0"/>
                        </a:rPr>
                        <a:t>شهرًا ( </a:t>
                      </a:r>
                      <a:r xmlns:a="http://schemas.openxmlformats.org/drawingml/2006/main">
                        <a:rPr lang="ar" sz="2000" dirty="0">
                          <a:latin typeface="Times New Roman" pitchFamily="18" charset="0"/>
                          <a:cs typeface="Times New Roman" pitchFamily="18" charset="0"/>
                        </a:rPr>
                        <a:t>الرضاعة </a:t>
                      </a:r>
                      <a:r xmlns:a="http://schemas.openxmlformats.org/drawingml/2006/main">
                        <a:rPr lang="ar" sz="2000" dirty="0" smtClean="0">
                          <a:latin typeface="Times New Roman" pitchFamily="18" charset="0"/>
                          <a:cs typeface="Times New Roman" pitchFamily="18" charset="0"/>
                        </a:rPr>
                        <a:t>).</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يحتاج الطفل إلى تكوين </a:t>
                      </a:r>
                      <a:r xmlns:a="http://schemas.openxmlformats.org/drawingml/2006/main">
                        <a:rPr lang="ar" sz="2000" dirty="0">
                          <a:latin typeface="Times New Roman" pitchFamily="18" charset="0"/>
                          <a:cs typeface="Times New Roman" pitchFamily="18" charset="0"/>
                        </a:rPr>
                        <a:t>علاقة ثقة وحب أولى مع </a:t>
                      </a:r>
                      <a:r xmlns:a="http://schemas.openxmlformats.org/drawingml/2006/main">
                        <a:rPr lang="ar" sz="2000" baseline="30000" dirty="0">
                          <a:latin typeface="Times New Roman" pitchFamily="18" charset="0"/>
                          <a:cs typeface="Times New Roman" pitchFamily="18" charset="0"/>
                        </a:rPr>
                        <a:t>مقدمي </a:t>
                      </a:r>
                      <a:r xmlns:a="http://schemas.openxmlformats.org/drawingml/2006/main">
                        <a:rPr lang="ar" sz="2000" dirty="0" smtClean="0">
                          <a:latin typeface="Times New Roman" pitchFamily="18" charset="0"/>
                          <a:cs typeface="Times New Roman" pitchFamily="18" charset="0"/>
                        </a:rPr>
                        <a:t>الرعاية.</a:t>
                      </a:r>
                      <a:endParaRPr xmlns:a="http://schemas.openxmlformats.org/drawingml/2006/main" lang="en-US" sz="20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الثقة </a:t>
                      </a:r>
                      <a:r xmlns:a="http://schemas.openxmlformats.org/drawingml/2006/main">
                        <a:rPr lang="ar" sz="2000" dirty="0" err="1">
                          <a:latin typeface="Times New Roman" pitchFamily="18" charset="0"/>
                          <a:cs typeface="Times New Roman" pitchFamily="18" charset="0"/>
                        </a:rPr>
                        <a:t>مقابل</a:t>
                      </a:r>
                      <a:r xmlns:a="http://schemas.openxmlformats.org/drawingml/2006/main">
                        <a:rPr lang="ar" sz="2000" dirty="0">
                          <a:latin typeface="Times New Roman" pitchFamily="18" charset="0"/>
                          <a:cs typeface="Times New Roman" pitchFamily="18" charset="0"/>
                        </a:rPr>
                        <a:t> </a:t>
                      </a:r>
                      <a:endParaRPr xmlns:a="http://schemas.openxmlformats.org/drawingml/2006/main" lang="en-US" sz="2000" dirty="0" smtClean="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smtClean="0">
                          <a:latin typeface="Times New Roman" pitchFamily="18" charset="0"/>
                          <a:cs typeface="Times New Roman" pitchFamily="18" charset="0"/>
                        </a:rPr>
                        <a:t>عدم الثقة</a:t>
                      </a:r>
                      <a:endParaRPr xmlns:a="http://schemas.openxmlformats.org/drawingml/2006/main" lang="en-US" sz="20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2000" dirty="0" smtClean="0">
                          <a:latin typeface="Times New Roman" pitchFamily="18" charset="0"/>
                          <a:cs typeface="Times New Roman" pitchFamily="18" charset="0"/>
                        </a:rPr>
                        <a:t>تغذية</a:t>
                      </a:r>
                      <a:endParaRPr xmlns:a="http://schemas.openxmlformats.org/drawingml/2006/main" lang="en-US" sz="2000" dirty="0">
                        <a:latin typeface="Times New Roman" pitchFamily="18" charset="0"/>
                        <a:cs typeface="Times New Roman" pitchFamily="18" charset="0"/>
                      </a:endParaRPr>
                    </a:p>
                  </a:txBody>
                  <a:tcPr/>
                </a:tc>
              </a:tr>
              <a:tr h="1673687">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الثانية: 2-3 سنوات (مرحلة المشي </a:t>
                      </a:r>
                      <a:r xmlns:a="http://schemas.openxmlformats.org/drawingml/2006/main">
                        <a:rPr lang="ar" sz="2000" dirty="0" smtClean="0">
                          <a:latin typeface="Times New Roman" pitchFamily="18" charset="0"/>
                          <a:cs typeface="Times New Roman" pitchFamily="18" charset="0"/>
                        </a:rPr>
                        <a:t>).</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يتم توجيه طاقة الأطفال نحو </a:t>
                      </a:r>
                      <a:r xmlns:a="http://schemas.openxmlformats.org/drawingml/2006/main">
                        <a:rPr lang="ar" sz="2000" dirty="0" smtClean="0">
                          <a:latin typeface="Times New Roman" pitchFamily="18" charset="0"/>
                          <a:cs typeface="Times New Roman" pitchFamily="18" charset="0"/>
                        </a:rPr>
                        <a:t>تنمية المهارات </a:t>
                      </a:r>
                      <a:r xmlns:a="http://schemas.openxmlformats.org/drawingml/2006/main">
                        <a:rPr lang="ar" sz="2000" dirty="0">
                          <a:latin typeface="Times New Roman" pitchFamily="18" charset="0"/>
                          <a:cs typeface="Times New Roman" pitchFamily="18" charset="0"/>
                        </a:rPr>
                        <a:t>البدنية </a:t>
                      </a:r>
                      <a:r xmlns:a="http://schemas.openxmlformats.org/drawingml/2006/main">
                        <a:rPr lang="ar" sz="2000" dirty="0" smtClean="0">
                          <a:latin typeface="Times New Roman" pitchFamily="18" charset="0"/>
                          <a:cs typeface="Times New Roman" pitchFamily="18" charset="0"/>
                        </a:rPr>
                        <a:t>.</a:t>
                      </a:r>
                      <a:endParaRPr xmlns:a="http://schemas.openxmlformats.org/drawingml/2006/main" lang="en-US" sz="20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الحكم الذاتي </a:t>
                      </a:r>
                      <a:r xmlns:a="http://schemas.openxmlformats.org/drawingml/2006/main">
                        <a:rPr lang="ar" sz="2000" dirty="0" err="1">
                          <a:latin typeface="Times New Roman" pitchFamily="18" charset="0"/>
                          <a:cs typeface="Times New Roman" pitchFamily="18" charset="0"/>
                        </a:rPr>
                        <a:t>مقابل</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العار، الشك</a:t>
                      </a:r>
                    </a:p>
                  </a:txBody>
                  <a:tcPr/>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تدريب على استخدام المرحاض</a:t>
                      </a:r>
                    </a:p>
                  </a:txBody>
                  <a:tcPr/>
                </a:tc>
              </a:tr>
              <a:tr h="1166510">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الثالثة: 3 سنوات – 5 سنوات (مرحلة ما قبل المدرسة </a:t>
                      </a:r>
                      <a:r xmlns:a="http://schemas.openxmlformats.org/drawingml/2006/main">
                        <a:rPr lang="ar" sz="2000" dirty="0" smtClean="0">
                          <a:latin typeface="Times New Roman" pitchFamily="18" charset="0"/>
                          <a:cs typeface="Times New Roman" pitchFamily="18" charset="0"/>
                        </a:rPr>
                        <a:t>).</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سيكون الأطفال أكثر </a:t>
                      </a:r>
                      <a:r xmlns:a="http://schemas.openxmlformats.org/drawingml/2006/main">
                        <a:rPr lang="ar" sz="2000" dirty="0" smtClean="0">
                          <a:latin typeface="Times New Roman" pitchFamily="18" charset="0"/>
                          <a:cs typeface="Times New Roman" pitchFamily="18" charset="0"/>
                        </a:rPr>
                        <a:t>مبادرة.</a:t>
                      </a:r>
                      <a:endParaRPr xmlns:a="http://schemas.openxmlformats.org/drawingml/2006/main" lang="en-US" sz="20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المبادرات </a:t>
                      </a:r>
                      <a:r xmlns:a="http://schemas.openxmlformats.org/drawingml/2006/main">
                        <a:rPr lang="ar" sz="2000" dirty="0" err="1">
                          <a:latin typeface="Times New Roman" pitchFamily="18" charset="0"/>
                          <a:cs typeface="Times New Roman" pitchFamily="18" charset="0"/>
                        </a:rPr>
                        <a:t>مقابل </a:t>
                      </a:r>
                      <a:r xmlns:a="http://schemas.openxmlformats.org/drawingml/2006/main">
                        <a:rPr lang="ar" sz="2000" dirty="0">
                          <a:latin typeface="Times New Roman" pitchFamily="18" charset="0"/>
                          <a:cs typeface="Times New Roman" pitchFamily="18" charset="0"/>
                        </a:rPr>
                        <a:t>الشعور بالذنب</a:t>
                      </a:r>
                    </a:p>
                  </a:txBody>
                  <a:tcPr/>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استقلال</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58200" cy="944562"/>
          </a:xfrm>
        </p:spPr>
        <p:txBody>
          <a:bodyPr>
            <a:normAutofit fontScale="90000"/>
          </a:bodyPr>
          <a:lstStyle/>
          <a:p>
            <a:pPr xmlns:a="http://schemas.openxmlformats.org/drawingml/2006/main" eaLnBrk="1" fontAlgn="auto" hangingPunct="1">
              <a:spcAft>
                <a:spcPts val="0"/>
              </a:spcAft>
              <a:defRPr/>
              <a:bidi/>
            </a:pPr>
            <a:r xmlns:a="http://schemas.openxmlformats.org/drawingml/2006/main">
              <a:rPr lang="ar" dirty="0">
                <a:solidFill>
                  <a:srgbClr val="C00000"/>
                </a:solidFill>
                <a:cs typeface="+mj-cs"/>
              </a:rPr>
              <a:t>المراحل النفسية الاجتماعية الثمانية لإريكسون</a:t>
            </a:r>
          </a:p>
        </p:txBody>
      </p:sp>
      <p:graphicFrame>
        <p:nvGraphicFramePr>
          <p:cNvPr id="4" name="عنصر نائب للمحتوى 3"/>
          <p:cNvGraphicFramePr>
            <a:graphicFrameLocks noGrp="1"/>
          </p:cNvGraphicFramePr>
          <p:nvPr>
            <p:ph sz="quarter" idx="1"/>
          </p:nvPr>
        </p:nvGraphicFramePr>
        <p:xfrm>
          <a:off x="0" y="1219200"/>
          <a:ext cx="9144000" cy="5638800"/>
        </p:xfrm>
        <a:graphic>
          <a:graphicData uri="http://schemas.openxmlformats.org/drawingml/2006/table">
            <a:tbl>
              <a:tblPr firstRow="1" bandRow="1">
                <a:tableStyleId>{5C22544A-7EE6-4342-B048-85BDC9FD1C3A}</a:tableStyleId>
              </a:tblPr>
              <a:tblGrid>
                <a:gridCol w="4521802"/>
                <a:gridCol w="1994229"/>
                <a:gridCol w="2627969"/>
              </a:tblGrid>
              <a:tr h="1545392">
                <a:tc>
                  <a:txBody>
                    <a:bodyPr/>
                    <a:lstStyle/>
                    <a:p>
                      <a:pPr xmlns:a="http://schemas.openxmlformats.org/drawingml/2006/main" algn="ctr" rtl="0">
                        <a:bidi/>
                      </a:pPr>
                      <a:r xmlns:a="http://schemas.openxmlformats.org/drawingml/2006/main">
                        <a:rPr lang="ar" sz="2000" dirty="0"/>
                        <a:t>منصة</a:t>
                      </a:r>
                    </a:p>
                  </a:txBody>
                  <a:tcPr/>
                </a:tc>
                <a:tc>
                  <a:txBody>
                    <a:bodyPr/>
                    <a:lstStyle/>
                    <a:p>
                      <a:pPr xmlns:a="http://schemas.openxmlformats.org/drawingml/2006/main" algn="ctr" rtl="0">
                        <a:bidi/>
                      </a:pPr>
                      <a:r xmlns:a="http://schemas.openxmlformats.org/drawingml/2006/main">
                        <a:rPr lang="ar" sz="2000" dirty="0"/>
                        <a:t>أزمة نفسية اجتماعية</a:t>
                      </a:r>
                      <a:endParaRPr xmlns:a="http://schemas.openxmlformats.org/drawingml/2006/main" lang="en-US" sz="2000" dirty="0"/>
                    </a:p>
                  </a:txBody>
                  <a:tcPr/>
                </a:tc>
                <a:tc>
                  <a:txBody>
                    <a:bodyPr/>
                    <a:lstStyle/>
                    <a:p>
                      <a:pPr xmlns:a="http://schemas.openxmlformats.org/drawingml/2006/main" marL="0" marR="0" indent="0" algn="ct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2000" dirty="0" smtClean="0"/>
                        <a:t>حدث </a:t>
                      </a:r>
                      <a:endParaRPr xmlns:a="http://schemas.openxmlformats.org/drawingml/2006/main" lang="en-US" sz="2000" dirty="0"/>
                      <a:r xmlns:a="http://schemas.openxmlformats.org/drawingml/2006/main">
                        <a:rPr lang="ar" sz="2000" dirty="0"/>
                        <a:t>مهم</a:t>
                      </a:r>
                    </a:p>
                  </a:txBody>
                  <a:tcPr/>
                </a:tc>
              </a:tr>
              <a:tr h="2548016">
                <a:tc>
                  <a:txBody>
                    <a:bodyPr/>
                    <a:lstStyle/>
                    <a:p>
                      <a:pPr xmlns:a="http://schemas.openxmlformats.org/drawingml/2006/main" algn="l" rtl="0">
                        <a:bidi/>
                      </a:pPr>
                      <a:r xmlns:a="http://schemas.openxmlformats.org/drawingml/2006/main">
                        <a:rPr lang="ar" sz="1800" dirty="0">
                          <a:latin typeface="Times New Roman" pitchFamily="18" charset="0"/>
                          <a:cs typeface="Times New Roman" pitchFamily="18" charset="0"/>
                        </a:rPr>
                        <a:t>المرحلة الرابعة: 6 – 11 سنة (سن المدرسة </a:t>
                      </a:r>
                      <a:r xmlns:a="http://schemas.openxmlformats.org/drawingml/2006/main">
                        <a:rPr lang="ar" sz="1800" dirty="0" smtClean="0">
                          <a:latin typeface="Times New Roman" pitchFamily="18" charset="0"/>
                          <a:cs typeface="Times New Roman" pitchFamily="18" charset="0"/>
                        </a:rPr>
                        <a:t>).</a:t>
                      </a:r>
                      <a:endParaRPr xmlns:a="http://schemas.openxmlformats.org/drawingml/2006/main" lang="en-US" sz="18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1800" dirty="0">
                          <a:latin typeface="Times New Roman" pitchFamily="18" charset="0"/>
                          <a:cs typeface="Times New Roman" pitchFamily="18" charset="0"/>
                        </a:rPr>
                        <a:t>يحتاج الأطفال إلى التكيف مع المتطلبات </a:t>
                      </a:r>
                      <a:r xmlns:a="http://schemas.openxmlformats.org/drawingml/2006/main">
                        <a:rPr lang="ar" sz="1800" dirty="0">
                          <a:latin typeface="Times New Roman" pitchFamily="18" charset="0"/>
                          <a:cs typeface="Times New Roman" pitchFamily="18" charset="0"/>
                        </a:rPr>
                        <a:t>الاجتماعية والأكاديمية </a:t>
                      </a:r>
                      <a:r xmlns:a="http://schemas.openxmlformats.org/drawingml/2006/main">
                        <a:rPr lang="ar" sz="1800" dirty="0" smtClean="0">
                          <a:latin typeface="Times New Roman" pitchFamily="18" charset="0"/>
                          <a:cs typeface="Times New Roman" pitchFamily="18" charset="0"/>
                        </a:rPr>
                        <a:t>الجديدة </a:t>
                      </a:r>
                      <a:r xmlns:a="http://schemas.openxmlformats.org/drawingml/2006/main">
                        <a:rPr lang="ar" sz="1800" dirty="0" smtClean="0">
                          <a:latin typeface="Times New Roman" pitchFamily="18" charset="0"/>
                          <a:cs typeface="Times New Roman" pitchFamily="18" charset="0"/>
                        </a:rPr>
                        <a:t>.</a:t>
                      </a:r>
                      <a:endParaRPr xmlns:a="http://schemas.openxmlformats.org/drawingml/2006/main" lang="en-US" sz="18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1800" dirty="0">
                          <a:latin typeface="Times New Roman" pitchFamily="18" charset="0"/>
                          <a:cs typeface="Times New Roman" pitchFamily="18" charset="0"/>
                        </a:rPr>
                        <a:t>الصناعة </a:t>
                      </a:r>
                      <a:r xmlns:a="http://schemas.openxmlformats.org/drawingml/2006/main">
                        <a:rPr lang="ar" sz="1800" dirty="0" err="1">
                          <a:latin typeface="Times New Roman" pitchFamily="18" charset="0"/>
                          <a:cs typeface="Times New Roman" pitchFamily="18" charset="0"/>
                        </a:rPr>
                        <a:t>مقابل</a:t>
                      </a:r>
                      <a:r xmlns:a="http://schemas.openxmlformats.org/drawingml/2006/main">
                        <a:rPr lang="ar" sz="1800" dirty="0">
                          <a:latin typeface="Times New Roman" pitchFamily="18" charset="0"/>
                          <a:cs typeface="Times New Roman" pitchFamily="18" charset="0"/>
                        </a:rPr>
                        <a:t> </a:t>
                      </a:r>
                      <a:r xmlns:a="http://schemas.openxmlformats.org/drawingml/2006/main">
                        <a:rPr lang="ar" sz="1800" dirty="0" smtClean="0">
                          <a:latin typeface="Times New Roman" pitchFamily="18" charset="0"/>
                          <a:cs typeface="Times New Roman" pitchFamily="18" charset="0"/>
                        </a:rPr>
                        <a:t>مدرسة النقص</a:t>
                      </a:r>
                      <a:endParaRPr xmlns:a="http://schemas.openxmlformats.org/drawingml/2006/main" lang="en-US" sz="18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1800" dirty="0">
                          <a:latin typeface="Times New Roman" pitchFamily="18" charset="0"/>
                          <a:cs typeface="Times New Roman" pitchFamily="18" charset="0"/>
                        </a:rPr>
                        <a:t>القدرة على تعلم كيفية</a:t>
                      </a:r>
                    </a:p>
                    <a:p>
                      <a:pPr xmlns:a="http://schemas.openxmlformats.org/drawingml/2006/main" algn="l" rtl="0">
                        <a:bidi/>
                      </a:pPr>
                      <a:r xmlns:a="http://schemas.openxmlformats.org/drawingml/2006/main">
                        <a:rPr lang="ar" sz="1800" dirty="0">
                          <a:latin typeface="Times New Roman" pitchFamily="18" charset="0"/>
                          <a:cs typeface="Times New Roman" pitchFamily="18" charset="0"/>
                        </a:rPr>
                        <a:t>الأشياء تعمل و</a:t>
                      </a:r>
                    </a:p>
                    <a:p>
                      <a:pPr xmlns:a="http://schemas.openxmlformats.org/drawingml/2006/main" algn="l" rtl="0">
                        <a:bidi/>
                      </a:pPr>
                      <a:r xmlns:a="http://schemas.openxmlformats.org/drawingml/2006/main">
                        <a:rPr lang="ar" sz="1800" dirty="0">
                          <a:latin typeface="Times New Roman" pitchFamily="18" charset="0"/>
                          <a:cs typeface="Times New Roman" pitchFamily="18" charset="0"/>
                        </a:rPr>
                        <a:t>تنظم.</a:t>
                      </a:r>
                    </a:p>
                    <a:p>
                      <a:pPr xmlns:a="http://schemas.openxmlformats.org/drawingml/2006/main" algn="l" rtl="0">
                        <a:bidi/>
                      </a:pPr>
                      <a:r xmlns:a="http://schemas.openxmlformats.org/drawingml/2006/main">
                        <a:rPr lang="ar" sz="1800" dirty="0" smtClean="0">
                          <a:latin typeface="Times New Roman" pitchFamily="18" charset="0"/>
                          <a:cs typeface="Times New Roman" pitchFamily="18" charset="0"/>
                        </a:rPr>
                        <a:t> </a:t>
                      </a:r>
                      <a:r xmlns:a="http://schemas.openxmlformats.org/drawingml/2006/main">
                        <a:rPr lang="ar" sz="1800" dirty="0">
                          <a:latin typeface="Times New Roman" pitchFamily="18" charset="0"/>
                          <a:cs typeface="Times New Roman" pitchFamily="18" charset="0"/>
                        </a:rPr>
                        <a:t>استمتع بالمسؤوليات</a:t>
                      </a:r>
                    </a:p>
                    <a:p>
                      <a:pPr xmlns:a="http://schemas.openxmlformats.org/drawingml/2006/main" algn="l" rtl="0">
                        <a:bidi/>
                      </a:pPr>
                      <a:r xmlns:a="http://schemas.openxmlformats.org/drawingml/2006/main">
                        <a:rPr lang="ar" sz="1800" dirty="0">
                          <a:latin typeface="Times New Roman" pitchFamily="18" charset="0"/>
                          <a:cs typeface="Times New Roman" pitchFamily="18" charset="0"/>
                        </a:rPr>
                        <a:t>واثقون من قدرتهم على إنجاز المهام </a:t>
                      </a:r>
                      <a:r xmlns:a="http://schemas.openxmlformats.org/drawingml/2006/main">
                        <a:rPr lang="ar" sz="1800" dirty="0" smtClean="0">
                          <a:latin typeface="Times New Roman" pitchFamily="18" charset="0"/>
                          <a:cs typeface="Times New Roman" pitchFamily="18" charset="0"/>
                        </a:rPr>
                        <a:t>الموكلة إليهم.</a:t>
                      </a:r>
                      <a:endParaRPr xmlns:a="http://schemas.openxmlformats.org/drawingml/2006/main" lang="en-US" sz="1800" dirty="0">
                        <a:latin typeface="Times New Roman" pitchFamily="18" charset="0"/>
                        <a:cs typeface="Times New Roman" pitchFamily="18" charset="0"/>
                      </a:endParaRPr>
                    </a:p>
                  </a:txBody>
                  <a:tcPr/>
                </a:tc>
              </a:tr>
              <a:tr h="1545392">
                <a:tc>
                  <a:txBody>
                    <a:bodyPr/>
                    <a:lstStyle/>
                    <a:p>
                      <a:pPr xmlns:a="http://schemas.openxmlformats.org/drawingml/2006/main" algn="l" rtl="0">
                        <a:bidi/>
                      </a:pPr>
                      <a:r xmlns:a="http://schemas.openxmlformats.org/drawingml/2006/main">
                        <a:rPr lang="ar" sz="1800" dirty="0">
                          <a:latin typeface="Times New Roman" pitchFamily="18" charset="0"/>
                          <a:cs typeface="Times New Roman" pitchFamily="18" charset="0"/>
                        </a:rPr>
                        <a:t>المرحلة الخامسة: 12-18 سنة (المراهقة)</a:t>
                      </a:r>
                    </a:p>
                    <a:p>
                      <a:pPr xmlns:a="http://schemas.openxmlformats.org/drawingml/2006/main" algn="l" rtl="0">
                        <a:bidi/>
                      </a:pPr>
                      <a:r xmlns:a="http://schemas.openxmlformats.org/drawingml/2006/main">
                        <a:rPr lang="ar" sz="1800" dirty="0">
                          <a:latin typeface="Times New Roman" pitchFamily="18" charset="0"/>
                          <a:cs typeface="Times New Roman" pitchFamily="18" charset="0"/>
                        </a:rPr>
                        <a:t>يحتاج المراهقون إلى تطوير الشعور بالذات والهوية الشخصية </a:t>
                      </a:r>
                      <a:r xmlns:a="http://schemas.openxmlformats.org/drawingml/2006/main">
                        <a:rPr lang="ar" sz="1800" dirty="0" smtClean="0">
                          <a:latin typeface="Times New Roman" pitchFamily="18" charset="0"/>
                          <a:cs typeface="Times New Roman" pitchFamily="18" charset="0"/>
                        </a:rPr>
                        <a:t>.</a:t>
                      </a:r>
                      <a:endParaRPr xmlns:a="http://schemas.openxmlformats.org/drawingml/2006/main" lang="en-US" sz="1800" dirty="0">
                        <a:latin typeface="Times New Roman" pitchFamily="18" charset="0"/>
                        <a:cs typeface="Times New Roman" pitchFamily="18" charset="0"/>
                      </a:endParaRPr>
                    </a:p>
                  </a:txBody>
                  <a:tcPr/>
                </a:tc>
                <a:tc>
                  <a: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1800" dirty="0">
                          <a:latin typeface="Times New Roman" pitchFamily="18" charset="0"/>
                          <a:cs typeface="Times New Roman" pitchFamily="18" charset="0"/>
                        </a:rPr>
                        <a:t>الهوية </a:t>
                      </a:r>
                      <a:r xmlns:a="http://schemas.openxmlformats.org/drawingml/2006/main">
                        <a:rPr lang="ar" sz="1800" dirty="0" err="1" smtClean="0">
                          <a:latin typeface="Times New Roman" pitchFamily="18" charset="0"/>
                          <a:cs typeface="Times New Roman" pitchFamily="18" charset="0"/>
                        </a:rPr>
                        <a:t>مقابل</a:t>
                      </a:r>
                      <a:endParaRPr xmlns:a="http://schemas.openxmlformats.org/drawingml/2006/main" lang="en-US" sz="1800" dirty="0" smtClean="0">
                        <a:latin typeface="Times New Roman" pitchFamily="18" charset="0"/>
                        <a:cs typeface="Times New Roman" pitchFamily="18" charset="0"/>
                      </a:endParaRPr>
                    </a:p>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1800" dirty="0" smtClean="0">
                          <a:latin typeface="Times New Roman" pitchFamily="18" charset="0"/>
                          <a:cs typeface="Times New Roman" pitchFamily="18" charset="0"/>
                        </a:rPr>
                        <a:t> </a:t>
                      </a:r>
                      <a:r xmlns:a="http://schemas.openxmlformats.org/drawingml/2006/main">
                        <a:rPr lang="ar" sz="1800" dirty="0">
                          <a:latin typeface="Times New Roman" pitchFamily="18" charset="0"/>
                          <a:cs typeface="Times New Roman" pitchFamily="18" charset="0"/>
                        </a:rPr>
                        <a:t>ارتباك الهوية</a:t>
                      </a:r>
                    </a:p>
                    <a:p>
                      <a:pPr algn="l" rtl="0"/>
                      <a:endParaRPr lang="en-US" sz="1800" dirty="0">
                        <a:latin typeface="Times New Roman" pitchFamily="18" charset="0"/>
                        <a:cs typeface="Times New Roman" pitchFamily="18" charset="0"/>
                      </a:endParaRPr>
                    </a:p>
                  </a:txBody>
                  <a:tcPr/>
                </a:tc>
                <a:tc>
                  <a:txBody>
                    <a:bodyPr/>
                    <a:lstStyle/>
                    <a:p>
                      <a:pPr xmlns:a="http://schemas.openxmlformats.org/drawingml/2006/main" algn="l" rtl="0">
                        <a:bidi/>
                      </a:pPr>
                      <a:r xmlns:a="http://schemas.openxmlformats.org/drawingml/2006/main">
                        <a:rPr lang="ar" sz="1800" dirty="0" smtClean="0">
                          <a:latin typeface="Times New Roman" pitchFamily="18" charset="0"/>
                          <a:cs typeface="Times New Roman" pitchFamily="18" charset="0"/>
                        </a:rPr>
                        <a:t>علاقة </a:t>
                      </a:r>
                      <a:endParaRPr xmlns:a="http://schemas.openxmlformats.org/drawingml/2006/main" lang="en-US" sz="1800" dirty="0">
                        <a:latin typeface="Times New Roman" pitchFamily="18" charset="0"/>
                        <a:cs typeface="Times New Roman" pitchFamily="18" charset="0"/>
                      </a:endParaRPr>
                      <a:r xmlns:a="http://schemas.openxmlformats.org/drawingml/2006/main">
                        <a:rPr lang="ar" sz="1800" dirty="0">
                          <a:latin typeface="Times New Roman" pitchFamily="18" charset="0"/>
                          <a:cs typeface="Times New Roman" pitchFamily="18" charset="0"/>
                        </a:rPr>
                        <a:t>الأقران</a:t>
                      </a:r>
                    </a:p>
                    <a:p>
                      <a:pPr algn="l" rtl="0"/>
                      <a:endParaRPr lang="en-US"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458200" cy="1219200"/>
          </a:xfrm>
        </p:spPr>
        <p:txBody>
          <a:bodyPr>
            <a:normAutofit fontScale="90000"/>
          </a:bodyPr>
          <a:lstStyle/>
          <a:p>
            <a:pPr xmlns:a="http://schemas.openxmlformats.org/drawingml/2006/main" eaLnBrk="1" fontAlgn="auto" hangingPunct="1">
              <a:spcAft>
                <a:spcPts val="0"/>
              </a:spcAft>
              <a:defRPr/>
              <a:bidi/>
            </a:pPr>
            <a:r xmlns:a="http://schemas.openxmlformats.org/drawingml/2006/main">
              <a:rPr lang="ar" dirty="0">
                <a:solidFill>
                  <a:srgbClr val="C00000"/>
                </a:solidFill>
                <a:cs typeface="+mj-cs"/>
              </a:rPr>
              <a:t>المراحل النفسية الاجتماعية الثمانية لإريكسون</a:t>
            </a:r>
          </a:p>
        </p:txBody>
      </p:sp>
      <p:graphicFrame>
        <p:nvGraphicFramePr>
          <p:cNvPr id="4" name="عنصر نائب للمحتوى 3"/>
          <p:cNvGraphicFramePr>
            <a:graphicFrameLocks noGrp="1"/>
          </p:cNvGraphicFramePr>
          <p:nvPr>
            <p:ph sz="quarter" idx="1"/>
          </p:nvPr>
        </p:nvGraphicFramePr>
        <p:xfrm>
          <a:off x="0" y="981073"/>
          <a:ext cx="9144000" cy="5876926"/>
        </p:xfrm>
        <a:graphic>
          <a:graphicData uri="http://schemas.openxmlformats.org/drawingml/2006/table">
            <a:tbl>
              <a:tblPr firstRow="1" bandRow="1">
                <a:tableStyleId>{5C22544A-7EE6-4342-B048-85BDC9FD1C3A}</a:tableStyleId>
              </a:tblPr>
              <a:tblGrid>
                <a:gridCol w="4572000"/>
                <a:gridCol w="2895600"/>
                <a:gridCol w="1676400"/>
              </a:tblGrid>
              <a:tr h="1208343">
                <a:tc>
                  <a:txBody>
                    <a:bodyPr/>
                    <a:lstStyle/>
                    <a:p>
                      <a:pPr xmlns:a="http://schemas.openxmlformats.org/drawingml/2006/main" algn="ctr" rtl="0">
                        <a:bidi/>
                      </a:pPr>
                      <a:r xmlns:a="http://schemas.openxmlformats.org/drawingml/2006/main">
                        <a:rPr lang="ar" sz="2000" dirty="0"/>
                        <a:t>منصة</a:t>
                      </a:r>
                    </a:p>
                  </a:txBody>
                  <a:tcPr marT="45721" marB="45721"/>
                </a:tc>
                <a:tc>
                  <a:txBody>
                    <a:bodyPr/>
                    <a:lstStyle/>
                    <a:p>
                      <a:pPr xmlns:a="http://schemas.openxmlformats.org/drawingml/2006/main" algn="ctr" rtl="0">
                        <a:bidi/>
                      </a:pPr>
                      <a:r xmlns:a="http://schemas.openxmlformats.org/drawingml/2006/main">
                        <a:rPr lang="ar" sz="2000" dirty="0"/>
                        <a:t>أزمة نفسية اجتماعية</a:t>
                      </a:r>
                      <a:endParaRPr xmlns:a="http://schemas.openxmlformats.org/drawingml/2006/main" lang="en-US" sz="2000" dirty="0"/>
                    </a:p>
                  </a:txBody>
                  <a:tcPr marT="45721" marB="45721"/>
                </a:tc>
                <a:tc>
                  <a:txBody>
                    <a:bodyPr/>
                    <a:lstStyle/>
                    <a:p>
                      <a:pPr xmlns:a="http://schemas.openxmlformats.org/drawingml/2006/main" marL="0" marR="0" indent="0" algn="ct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2000" dirty="0" smtClean="0"/>
                        <a:t>حدث </a:t>
                      </a:r>
                      <a:endParaRPr xmlns:a="http://schemas.openxmlformats.org/drawingml/2006/main" lang="en-US" sz="2000" dirty="0"/>
                      <a:r xmlns:a="http://schemas.openxmlformats.org/drawingml/2006/main">
                        <a:rPr lang="ar" sz="2000" dirty="0"/>
                        <a:t>مهم</a:t>
                      </a:r>
                    </a:p>
                  </a:txBody>
                  <a:tcPr marT="45721" marB="45721"/>
                </a:tc>
              </a:tr>
              <a:tr h="1550186">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السادسة: من سن 19 إلى 40 عامًا ( </a:t>
                      </a:r>
                      <a:r xmlns:a="http://schemas.openxmlformats.org/drawingml/2006/main">
                        <a:rPr lang="ar" sz="2000" dirty="0" smtClean="0">
                          <a:latin typeface="Times New Roman" pitchFamily="18" charset="0"/>
                          <a:cs typeface="Times New Roman" pitchFamily="18" charset="0"/>
                        </a:rPr>
                        <a:t>مرحلة الشباب): </a:t>
                      </a:r>
                      <a:r xmlns:a="http://schemas.openxmlformats.org/drawingml/2006/main">
                        <a:rPr lang="ar" sz="2000" dirty="0">
                          <a:latin typeface="Times New Roman" pitchFamily="18" charset="0"/>
                          <a:cs typeface="Times New Roman" pitchFamily="18" charset="0"/>
                        </a:rPr>
                        <a:t>يحتاج الشباب إلى تكوين </a:t>
                      </a:r>
                      <a:r xmlns:a="http://schemas.openxmlformats.org/drawingml/2006/main">
                        <a:rPr lang="ar" sz="2000" dirty="0" smtClean="0">
                          <a:latin typeface="Times New Roman" pitchFamily="18" charset="0"/>
                          <a:cs typeface="Times New Roman" pitchFamily="18" charset="0"/>
                        </a:rPr>
                        <a:t>علاقات حميمة ومحبة مع </a:t>
                      </a:r>
                      <a:r xmlns:a="http://schemas.openxmlformats.org/drawingml/2006/main">
                        <a:rPr lang="ar" sz="2000" dirty="0">
                          <a:latin typeface="Times New Roman" pitchFamily="18" charset="0"/>
                          <a:cs typeface="Times New Roman" pitchFamily="18" charset="0"/>
                        </a:rPr>
                        <a:t>الآخرين </a:t>
                      </a:r>
                      <a:r xmlns:a="http://schemas.openxmlformats.org/drawingml/2006/main">
                        <a:rPr lang="ar" sz="2000" dirty="0" smtClean="0">
                          <a:latin typeface="Times New Roman" pitchFamily="18" charset="0"/>
                          <a:cs typeface="Times New Roman" pitchFamily="18" charset="0"/>
                        </a:rPr>
                        <a:t>.</a:t>
                      </a:r>
                      <a:endParaRPr xmlns:a="http://schemas.openxmlformats.org/drawingml/2006/main" lang="en-US" sz="2000" dirty="0">
                        <a:latin typeface="Times New Roman" pitchFamily="18" charset="0"/>
                        <a:cs typeface="Times New Roman" pitchFamily="18" charset="0"/>
                      </a:endParaRPr>
                    </a:p>
                  </a:txBody>
                  <a:tcPr marT="45721" marB="45721"/>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الحميمية </a:t>
                      </a:r>
                      <a:r xmlns:a="http://schemas.openxmlformats.org/drawingml/2006/main">
                        <a:rPr lang="ar" sz="2000" dirty="0" smtClean="0">
                          <a:latin typeface="Times New Roman" pitchFamily="18" charset="0"/>
                          <a:cs typeface="Times New Roman" pitchFamily="18" charset="0"/>
                        </a:rPr>
                        <a:t>والتضامن </a:t>
                      </a:r>
                      <a:r xmlns:a="http://schemas.openxmlformats.org/drawingml/2006/main">
                        <a:rPr lang="ar" sz="2000" dirty="0" err="1" smtClean="0">
                          <a:latin typeface="Times New Roman" pitchFamily="18" charset="0"/>
                          <a:cs typeface="Times New Roman" pitchFamily="18" charset="0"/>
                        </a:rPr>
                        <a:t>مقابل </a:t>
                      </a:r>
                      <a:r xmlns:a="http://schemas.openxmlformats.org/drawingml/2006/main">
                        <a:rPr lang="ar" sz="2000" dirty="0" smtClean="0">
                          <a:latin typeface="Times New Roman" pitchFamily="18" charset="0"/>
                          <a:cs typeface="Times New Roman" pitchFamily="18" charset="0"/>
                        </a:rPr>
                        <a:t>العزلة</a:t>
                      </a:r>
                      <a:endParaRPr xmlns:a="http://schemas.openxmlformats.org/drawingml/2006/main" lang="en-US" sz="2000" dirty="0">
                        <a:latin typeface="Times New Roman" pitchFamily="18" charset="0"/>
                        <a:cs typeface="Times New Roman" pitchFamily="18" charset="0"/>
                      </a:endParaRPr>
                    </a:p>
                  </a:txBody>
                  <a:tcPr marT="45721" marB="45721"/>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حب</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علاقة</a:t>
                      </a:r>
                    </a:p>
                  </a:txBody>
                  <a:tcPr marT="45721" marB="45721"/>
                </a:tc>
              </a:tr>
              <a:tr h="1550186">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7: 40-65 سنة (مرحلة البلوغ المتوسطة) يحتاج البالغون إلى </a:t>
                      </a:r>
                      <a:r xmlns:a="http://schemas.openxmlformats.org/drawingml/2006/main">
                        <a:rPr lang="ar" sz="2000" dirty="0" smtClean="0">
                          <a:latin typeface="Times New Roman" pitchFamily="18" charset="0"/>
                          <a:cs typeface="Times New Roman" pitchFamily="18" charset="0"/>
                        </a:rPr>
                        <a:t>رعاية </a:t>
                      </a:r>
                      <a:r xmlns:a="http://schemas.openxmlformats.org/drawingml/2006/main">
                        <a:rPr lang="ar" sz="2000" dirty="0">
                          <a:latin typeface="Times New Roman" pitchFamily="18" charset="0"/>
                          <a:cs typeface="Times New Roman" pitchFamily="18" charset="0"/>
                        </a:rPr>
                        <a:t>الأشياء التي ستدوم </a:t>
                      </a:r>
                      <a:r xmlns:a="http://schemas.openxmlformats.org/drawingml/2006/main">
                        <a:rPr lang="ar" sz="2000" dirty="0" smtClean="0">
                          <a:latin typeface="Times New Roman" pitchFamily="18" charset="0"/>
                          <a:cs typeface="Times New Roman" pitchFamily="18" charset="0"/>
                        </a:rPr>
                        <a:t>لفترة أطول، </a:t>
                      </a:r>
                      <a:r xmlns:a="http://schemas.openxmlformats.org/drawingml/2006/main">
                        <a:rPr lang="ar" sz="2000" dirty="0" err="1">
                          <a:latin typeface="Times New Roman" pitchFamily="18" charset="0"/>
                          <a:cs typeface="Times New Roman" pitchFamily="18" charset="0"/>
                        </a:rPr>
                        <a:t>على سبيل المثال </a:t>
                      </a:r>
                      <a:r xmlns:a="http://schemas.openxmlformats.org/drawingml/2006/main">
                        <a:rPr lang="ar" sz="2000" dirty="0">
                          <a:latin typeface="Times New Roman" pitchFamily="18" charset="0"/>
                          <a:cs typeface="Times New Roman" pitchFamily="18" charset="0"/>
                        </a:rPr>
                        <a:t>: إنجاب الأطفال</a:t>
                      </a:r>
                    </a:p>
                  </a:txBody>
                  <a:tcPr marT="45721" marB="45721"/>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التوليدي </a:t>
                      </a:r>
                      <a:r xmlns:a="http://schemas.openxmlformats.org/drawingml/2006/main">
                        <a:rPr lang="ar" sz="2000" dirty="0" err="1">
                          <a:latin typeface="Times New Roman" pitchFamily="18" charset="0"/>
                          <a:cs typeface="Times New Roman" pitchFamily="18" charset="0"/>
                        </a:rPr>
                        <a:t>مقابل</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ركود</a:t>
                      </a:r>
                    </a:p>
                  </a:txBody>
                  <a:tcPr marT="45721" marB="45721"/>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العمل و</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تربية الأبناء</a:t>
                      </a:r>
                    </a:p>
                    <a:p>
                      <a:pPr algn="l" rtl="0"/>
                      <a:endParaRPr lang="en-US" sz="2000" dirty="0">
                        <a:latin typeface="Times New Roman" pitchFamily="18" charset="0"/>
                        <a:cs typeface="Times New Roman" pitchFamily="18" charset="0"/>
                      </a:endParaRPr>
                    </a:p>
                  </a:txBody>
                  <a:tcPr marT="45721" marB="45721"/>
                </a:tc>
              </a:tr>
              <a:tr h="1568211">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المرحلة 8: &gt; 65 سنة (النضج)</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يحتاج كبار السن إلى النظر إلى الوراء</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الحياة والشعور بالإنجاز.</a:t>
                      </a:r>
                    </a:p>
                  </a:txBody>
                  <a:tcPr marT="45721" marB="45721"/>
                </a:tc>
                <a:tc>
                  <a:txBody>
                    <a:bodyPr/>
                    <a:lstStyle/>
                    <a:p>
                      <a:pPr xmlns:a="http://schemas.openxmlformats.org/drawingml/2006/main" algn="l" rtl="0">
                        <a:bidi/>
                      </a:pPr>
                      <a:r xmlns:a="http://schemas.openxmlformats.org/drawingml/2006/main">
                        <a:rPr lang="ar" sz="2000" dirty="0" smtClean="0">
                          <a:latin typeface="Times New Roman" pitchFamily="18" charset="0"/>
                          <a:cs typeface="Times New Roman" pitchFamily="18" charset="0"/>
                        </a:rPr>
                        <a:t>النزاهة </a:t>
                      </a:r>
                      <a:r xmlns:a="http://schemas.openxmlformats.org/drawingml/2006/main">
                        <a:rPr lang="ar" sz="2000" dirty="0" err="1">
                          <a:latin typeface="Times New Roman" pitchFamily="18" charset="0"/>
                          <a:cs typeface="Times New Roman" pitchFamily="18" charset="0"/>
                        </a:rPr>
                        <a:t>مقابل</a:t>
                      </a:r>
                      <a:endParaRPr xmlns:a="http://schemas.openxmlformats.org/drawingml/2006/main" lang="en-US" sz="2000" dirty="0">
                        <a:latin typeface="Times New Roman" pitchFamily="18" charset="0"/>
                        <a:cs typeface="Times New Roman" pitchFamily="18" charset="0"/>
                      </a:endParaRP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يأس</a:t>
                      </a:r>
                    </a:p>
                    <a:p>
                      <a:pPr algn="l" rtl="0"/>
                      <a:endParaRPr lang="en-US" sz="2000" dirty="0">
                        <a:latin typeface="Times New Roman" pitchFamily="18" charset="0"/>
                        <a:cs typeface="Times New Roman" pitchFamily="18" charset="0"/>
                      </a:endParaRPr>
                    </a:p>
                  </a:txBody>
                  <a:tcPr marT="45721" marB="45721"/>
                </a:tc>
                <a:tc>
                  <a:txBody>
                    <a:bodyPr/>
                    <a:lstStyle/>
                    <a:p>
                      <a:pPr xmlns:a="http://schemas.openxmlformats.org/drawingml/2006/main" algn="l" rtl="0">
                        <a:bidi/>
                      </a:pPr>
                      <a:r xmlns:a="http://schemas.openxmlformats.org/drawingml/2006/main">
                        <a:rPr lang="ar" sz="2000" dirty="0">
                          <a:latin typeface="Times New Roman" pitchFamily="18" charset="0"/>
                          <a:cs typeface="Times New Roman" pitchFamily="18" charset="0"/>
                        </a:rPr>
                        <a:t>التأمل في</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والقبول</a:t>
                      </a:r>
                    </a:p>
                    <a:p>
                      <a:pPr xmlns:a="http://schemas.openxmlformats.org/drawingml/2006/main" algn="l" rtl="0">
                        <a:bidi/>
                      </a:pPr>
                      <a:r xmlns:a="http://schemas.openxmlformats.org/drawingml/2006/main">
                        <a:rPr lang="ar" sz="2000" dirty="0">
                          <a:latin typeface="Times New Roman" pitchFamily="18" charset="0"/>
                          <a:cs typeface="Times New Roman" pitchFamily="18" charset="0"/>
                        </a:rPr>
                        <a:t>من حياة المرء</a:t>
                      </a:r>
                    </a:p>
                  </a:txBody>
                  <a:tcPr marT="45721" marB="45721"/>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ph idx="1"/>
          </p:nvPr>
        </p:nvGraphicFramePr>
        <p:xfrm>
          <a:off x="0" y="2"/>
          <a:ext cx="9144000" cy="6857997"/>
        </p:xfrm>
        <a:graphic>
          <a:graphicData uri="http://schemas.openxmlformats.org/drawingml/2006/table">
            <a:tbl>
              <a:tblPr firstRow="1" bandRow="1">
                <a:tableStyleId>{9D7B26C5-4107-4FEC-AEDC-1716B250A1EF}</a:tableStyleId>
              </a:tblPr>
              <a:tblGrid>
                <a:gridCol w="1727673"/>
                <a:gridCol w="3948965"/>
                <a:gridCol w="3467362"/>
              </a:tblGrid>
              <a:tr h="579486">
                <a:tc>
                  <a:txBody>
                    <a:bodyPr/>
                    <a:lstStyle/>
                    <a:p>
                      <a:pPr algn="r"/>
                      <a:endParaRPr lang="en-US" sz="2400" dirty="0"/>
                    </a:p>
                  </a:txBody>
                  <a:tcPr/>
                </a:tc>
                <a:tc>
                  <a:txBody>
                    <a:bodyPr/>
                    <a:lstStyle/>
                    <a:p>
                      <a:pPr algn="r"/>
                      <a:endParaRPr lang="en-US" sz="2400" dirty="0"/>
                    </a:p>
                  </a:txBody>
                  <a:tcPr/>
                </a:tc>
                <a:tc>
                  <a:txBody>
                    <a:bodyPr/>
                    <a:lstStyle/>
                    <a:p>
                      <a:pPr algn="r"/>
                      <a:endParaRPr lang="en-US" sz="2400" dirty="0"/>
                    </a:p>
                  </a:txBody>
                  <a:tcPr/>
                </a:tc>
              </a:tr>
              <a:tr h="579486">
                <a:tc>
                  <a:txBody>
                    <a:bodyPr/>
                    <a:lstStyle/>
                    <a:p>
                      <a:pPr algn="r"/>
                      <a:endParaRPr lang="en-US" sz="2400" dirty="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الثقة مقابل عدم الثقة</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السنة الاولى</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dirty="0"/>
                    </a:p>
                  </a:txBody>
                  <a:tcPr/>
                </a:tc>
                <a:tc>
                  <a:txBody>
                    <a:bodyPr/>
                    <a:lstStyle/>
                    <a:p>
                      <a:pPr xmlns:a="http://schemas.openxmlformats.org/drawingml/2006/main" algn="r">
                        <a:bidi/>
                      </a:pPr>
                      <a:r xmlns:a="http://schemas.openxmlformats.org/drawingml/2006/main">
                        <a:rPr kumimoji="0" lang="ar" altLang="en-US" sz="2400" u="none" strike="noStrike" kern="1200" cap="none" normalizeH="0" baseline="0" dirty="0">
                          <a:ln>
                            <a:noFill/>
                          </a:ln>
                          <a:effectLst/>
                        </a:rPr>
                        <a:t>أزمة الاستقلال تجاه الشعور بالخجل</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السنة الثانية</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مبادرة مبادرة في مواجهة الشعور بالذنب</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طفولة</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أزمة تجاه الشعور بالنقص</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الطفولة المتوسطة والمتأخرة</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980337">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أزمة الهوية تجاه اضطراب الشخصية</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cap="none" normalizeH="0" baseline="0" dirty="0">
                          <a:ln>
                            <a:noFill/>
                          </a:ln>
                          <a:effectLst/>
                        </a:rPr>
                        <a:t>المراهقة</a:t>
                      </a:r>
                      <a:endParaRPr xmlns:a="http://schemas.openxmlformats.org/drawingml/2006/main" kumimoji="0" lang="en-US" altLang="en-US" sz="1050" b="0" i="0" u="none" strike="noStrike" cap="none" normalizeH="0" baseline="0" dirty="0">
                        <a:ln>
                          <a:noFill/>
                        </a:ln>
                        <a:solidFill>
                          <a:schemeClr val="tx1"/>
                        </a:solidFill>
                        <a:effectLst/>
                        <a:latin typeface="Times" panose="02020603050405020304" pitchFamily="18" charset="0"/>
                      </a:endParaRPr>
                    </a:p>
                  </a:txBody>
                  <a:tcPr/>
                </a:tc>
              </a:tr>
              <a:tr h="544632">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المودة والألفة مقابل العزلة</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الشباب المبكر</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cap="none" normalizeH="0" baseline="0" dirty="0">
                          <a:ln>
                            <a:noFill/>
                          </a:ln>
                          <a:effectLst/>
                        </a:rPr>
                        <a:t>مقابل مقابل الركود</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اوسط العمر</a:t>
                      </a:r>
                      <a:r xmlns:a="http://schemas.openxmlformats.org/drawingml/2006/main">
                        <a:rPr kumimoji="0" lang="ar" altLang="en-US" sz="2400" u="none" strike="noStrike" kern="1200" cap="none" normalizeH="0" baseline="0" dirty="0">
                          <a:ln>
                            <a:noFill/>
                          </a:ln>
                          <a:effectLst/>
                        </a:rPr>
                        <a:t> </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44632">
                <a:tc>
                  <a:txBody>
                    <a:bodyPr/>
                    <a:lstStyle/>
                    <a:p>
                      <a:pPr algn="r"/>
                      <a:endParaRPr lang="en-US" sz="2400"/>
                    </a:p>
                  </a:txBody>
                  <a:tcPr/>
                </a:tc>
                <a:tc>
                  <a:txBody>
                    <a:bodyPr/>
                    <a:lstStyle/>
                    <a:p>
                      <a:pPr xmlns:a="http://schemas.openxmlformats.org/drawingml/2006/main" algn="r">
                        <a:bidi/>
                      </a:pPr>
                      <a:r xmlns:a="http://schemas.openxmlformats.org/drawingml/2006/main">
                        <a:rPr kumimoji="0" lang="ar" altLang="en-US" sz="2400" u="none" strike="noStrike" kern="1200" cap="none" normalizeH="0" baseline="0" dirty="0">
                          <a:ln>
                            <a:noFill/>
                          </a:ln>
                          <a:effectLst/>
                        </a:rPr>
                        <a:t>متكاملة للتطلع</a:t>
                      </a:r>
                      <a:endParaRPr xmlns:a="http://schemas.openxmlformats.org/drawingml/2006/main" lang="en-US" sz="2400" dirty="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kern="1200" cap="none" normalizeH="0" baseline="0" dirty="0">
                          <a:ln>
                            <a:noFill/>
                          </a:ln>
                          <a:effectLst/>
                        </a:rPr>
                        <a:t>الرشد المتأخر</a:t>
                      </a:r>
                      <a:endParaRPr xmlns:a="http://schemas.openxmlformats.org/drawingml/2006/main" kumimoji="0" lang="en-US" altLang="en-US" sz="2400" b="1" i="0" u="none" strike="noStrike" kern="1200" cap="none" normalizeH="0" baseline="0" dirty="0">
                        <a:ln>
                          <a:noFill/>
                        </a:ln>
                        <a:solidFill>
                          <a:srgbClr val="FF0000"/>
                        </a:solidFill>
                        <a:effectLst/>
                        <a:latin typeface="droid arabic naskh"/>
                        <a:ea typeface="+mn-ea"/>
                        <a:cs typeface="Arial" panose="020B0604020202020204" pitchFamily="34" charset="0"/>
                      </a:endParaRPr>
                    </a:p>
                  </a:txBody>
                  <a:tcPr/>
                </a:tc>
              </a:tr>
              <a:tr h="579486">
                <a:tc>
                  <a:txBody>
                    <a:bodyPr/>
                    <a:lstStyle/>
                    <a:p>
                      <a:pPr algn="r"/>
                      <a:endParaRPr lang="en-US" sz="2400"/>
                    </a:p>
                  </a:txBody>
                  <a:tcPr/>
                </a:tc>
                <a:tc>
                  <a:txBody>
                    <a:bodyPr/>
                    <a:lstStyle/>
                    <a:p>
                      <a:pPr algn="r"/>
                      <a:endParaRPr lang="en-US" sz="2400"/>
                    </a:p>
                  </a:txBody>
                  <a:tcPr/>
                </a:tc>
                <a:tc>
                  <a:txBody>
                    <a:bodyPr/>
                    <a:lstStyle/>
                    <a:p>
                      <a:pPr xmlns:a="http://schemas.openxmlformats.org/drawingml/2006/main" marL="0" marR="0" lvl="0" indent="0" algn="r"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kumimoji="0" lang="ar" altLang="en-US" sz="2400" u="none" strike="noStrike" cap="none" normalizeH="0" baseline="0" dirty="0">
                          <a:ln>
                            <a:noFill/>
                          </a:ln>
                          <a:effectLst/>
                        </a:rPr>
                        <a:t>مرحلة دنو الأجل</a:t>
                      </a:r>
                      <a:endParaRPr xmlns:a="http://schemas.openxmlformats.org/drawingml/2006/main" kumimoji="0" lang="en-US" altLang="en-US" sz="1050" b="0" i="0" u="none" strike="noStrike" cap="none" normalizeH="0" baseline="0" dirty="0">
                        <a:ln>
                          <a:noFill/>
                        </a:ln>
                        <a:solidFill>
                          <a:schemeClr val="tx1"/>
                        </a:solidFill>
                        <a:effectLst/>
                        <a:latin typeface="Times"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991600" cy="5943600"/>
          </a:xfrm>
        </p:spPr>
        <p:txBody>
          <a:bodyPr>
            <a:normAutofit/>
          </a:bodyPr>
          <a:lstStyle/>
          <a:p>
            <a:pPr xmlns:a="http://schemas.openxmlformats.org/drawingml/2006/main" marL="624078" indent="-514350" algn="l" rtl="0">
              <a:buNone/>
              <a:bidi/>
            </a:pPr>
            <a:r xmlns:a="http://schemas.openxmlformats.org/drawingml/2006/main">
              <a:rPr lang="ar" sz="2400" dirty="0" smtClean="0"/>
              <a:t>* جان بياجيه (1896–1980).</a:t>
            </a:r>
          </a:p>
          <a:p>
            <a:pPr marL="624078" indent="-514350" algn="l" rtl="0">
              <a:buNone/>
            </a:pPr>
            <a:endParaRPr lang="en-US" sz="2400" dirty="0" smtClean="0"/>
          </a:p>
          <a:p>
            <a:pPr xmlns:a="http://schemas.openxmlformats.org/drawingml/2006/main" marL="624078" indent="-514350" algn="l" rtl="0">
              <a:buNone/>
              <a:bidi/>
            </a:pPr>
            <a:r xmlns:a="http://schemas.openxmlformats.org/drawingml/2006/main">
              <a:rPr lang="ar" sz="2400" dirty="0" smtClean="0"/>
              <a:t>* استكشف بياجيه كيف أن الذكاء و</a:t>
            </a:r>
          </a:p>
          <a:p>
            <a:pPr xmlns:a="http://schemas.openxmlformats.org/drawingml/2006/main" marL="624078" indent="-514350" algn="l" rtl="0">
              <a:buNone/>
              <a:bidi/>
            </a:pPr>
            <a:r xmlns:a="http://schemas.openxmlformats.org/drawingml/2006/main">
              <a:rPr lang="ar" sz="2400" dirty="0" smtClean="0"/>
              <a:t>تطوير الأداء الإدراكي لدى الأطفال.</a:t>
            </a:r>
          </a:p>
          <a:p>
            <a:pPr marL="624078" indent="-514350" algn="l" rtl="0">
              <a:buNone/>
            </a:pPr>
            <a:endParaRPr lang="en-US" sz="2400" dirty="0" smtClean="0"/>
          </a:p>
          <a:p>
            <a:pPr xmlns:a="http://schemas.openxmlformats.org/drawingml/2006/main" marL="624078" indent="-514350" algn="l" rtl="0">
              <a:buNone/>
              <a:bidi/>
            </a:pPr>
            <a:r xmlns:a="http://schemas.openxmlformats.org/drawingml/2006/main">
              <a:rPr lang="ar" sz="2400" dirty="0" smtClean="0"/>
              <a:t>* كان يعتقد أن الذكاء البشري يتقدم من خلال</a:t>
            </a:r>
          </a:p>
          <a:p>
            <a:pPr xmlns:a="http://schemas.openxmlformats.org/drawingml/2006/main" marL="624078" indent="-514350" algn="l" rtl="0">
              <a:buNone/>
              <a:bidi/>
            </a:pPr>
            <a:r xmlns:a="http://schemas.openxmlformats.org/drawingml/2006/main">
              <a:rPr lang="ar" sz="2400" dirty="0" smtClean="0"/>
              <a:t>سلسلة من المراحل على أساس العمر، مع الطفل في كل مرحلة</a:t>
            </a:r>
          </a:p>
          <a:p>
            <a:pPr xmlns:a="http://schemas.openxmlformats.org/drawingml/2006/main" marL="624078" indent="-514350" algn="l" rtl="0">
              <a:buNone/>
              <a:bidi/>
            </a:pPr>
            <a:r xmlns:a="http://schemas.openxmlformats.org/drawingml/2006/main">
              <a:rPr lang="ar" sz="2400" dirty="0" smtClean="0"/>
              <a:t>مرحلة متتالية تظهر مستوى أعلى من</a:t>
            </a:r>
          </a:p>
          <a:p>
            <a:pPr xmlns:a="http://schemas.openxmlformats.org/drawingml/2006/main" marL="624078" indent="-514350" algn="l" rtl="0">
              <a:buNone/>
              <a:bidi/>
            </a:pPr>
            <a:r xmlns:a="http://schemas.openxmlformats.org/drawingml/2006/main">
              <a:rPr lang="ar" sz="2400" dirty="0" smtClean="0"/>
              <a:t>أداء أفضل من المراحل السابقة.</a:t>
            </a:r>
          </a:p>
          <a:p>
            <a:pPr marL="624078" indent="-514350" algn="l" rtl="0">
              <a:buNone/>
            </a:pPr>
            <a:endParaRPr lang="en-US" sz="2400" dirty="0" smtClean="0"/>
          </a:p>
          <a:p>
            <a:pPr xmlns:a="http://schemas.openxmlformats.org/drawingml/2006/main" marL="624078" indent="-514350" algn="l" rtl="0">
              <a:buNone/>
              <a:bidi/>
            </a:pPr>
            <a:r xmlns:a="http://schemas.openxmlformats.org/drawingml/2006/main">
              <a:rPr lang="ar" sz="2400" dirty="0" smtClean="0"/>
              <a:t>* يعتقد بياجيه بقوة أن التغيرات البيولوجية و</a:t>
            </a:r>
          </a:p>
          <a:p>
            <a:pPr xmlns:a="http://schemas.openxmlformats.org/drawingml/2006/main" marL="624078" indent="-514350" algn="l" rtl="0">
              <a:buNone/>
              <a:bidi/>
            </a:pPr>
            <a:r xmlns:a="http://schemas.openxmlformats.org/drawingml/2006/main">
              <a:rPr lang="ar" sz="2400" dirty="0" smtClean="0"/>
              <a:t>كان النضج مسؤولاً عن التطور المعرفي.</a:t>
            </a:r>
          </a:p>
        </p:txBody>
      </p:sp>
      <p:sp>
        <p:nvSpPr>
          <p:cNvPr id="2" name="Title 1"/>
          <p:cNvSpPr>
            <a:spLocks noGrp="1"/>
          </p:cNvSpPr>
          <p:nvPr>
            <p:ph type="title"/>
          </p:nvPr>
        </p:nvSpPr>
        <p:spPr>
          <a:xfrm>
            <a:off x="457200" y="228600"/>
            <a:ext cx="8229600" cy="533400"/>
          </a:xfrm>
        </p:spPr>
        <p:txBody>
          <a:bodyPr>
            <a:normAutofit fontScale="90000"/>
          </a:bodyPr>
          <a:lstStyle/>
          <a:p>
            <a:pPr xmlns:a="http://schemas.openxmlformats.org/drawingml/2006/main" algn="ctr" rtl="0">
              <a:bidi/>
            </a:pPr>
            <a:r xmlns:a="http://schemas.openxmlformats.org/drawingml/2006/main">
              <a:rPr lang="ar" dirty="0" smtClean="0"/>
              <a:t>3. </a:t>
            </a:r>
            <a:r xmlns:a="http://schemas.openxmlformats.org/drawingml/2006/main">
              <a:rPr lang="ar" sz="4400" dirty="0" smtClean="0">
                <a:cs typeface="Andalus" pitchFamily="18" charset="-78"/>
              </a:rPr>
              <a:t>نظرية بياجيه المعرفية</a:t>
            </a:r>
            <a:endParaRPr xmlns:a="http://schemas.openxmlformats.org/drawingml/2006/main" lang="ar-SA" dirty="0"/>
          </a:p>
        </p:txBody>
      </p:sp>
      <p:pic>
        <p:nvPicPr>
          <p:cNvPr id="5" name="Picture 2"/>
          <p:cNvPicPr>
            <a:picLocks noChangeAspect="1" noChangeArrowheads="1"/>
          </p:cNvPicPr>
          <p:nvPr/>
        </p:nvPicPr>
        <p:blipFill>
          <a:blip r:embed="rId2"/>
          <a:srcRect/>
          <a:stretch>
            <a:fillRect/>
          </a:stretch>
        </p:blipFill>
        <p:spPr bwMode="auto">
          <a:xfrm>
            <a:off x="6781800" y="762000"/>
            <a:ext cx="2362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228600" y="990600"/>
            <a:ext cx="8915400" cy="5486400"/>
          </a:xfrm>
        </p:spPr>
        <p:txBody>
          <a:bodyPr>
            <a:normAutofit fontScale="92500" lnSpcReduction="10000"/>
          </a:bodyPr>
          <a:lstStyle/>
          <a:p>
            <a:pPr xmlns:a="http://schemas.openxmlformats.org/drawingml/2006/main" algn="l" rtl="0">
              <a:bidi/>
            </a:pPr>
            <a:r xmlns:a="http://schemas.openxmlformats.org/drawingml/2006/main">
              <a:rPr lang="ar" dirty="0" smtClean="0"/>
              <a:t>تشير نظرية بياجيه إلى أن الأفراد يصلون إلى النضج المعرفي بحلول منتصف إلى أواخر مرحلة المراهقة.</a:t>
            </a:r>
          </a:p>
          <a:p>
            <a:pPr algn="l" rtl="0"/>
            <a:endParaRPr lang="en-US" dirty="0" smtClean="0"/>
          </a:p>
          <a:p>
            <a:pPr xmlns:a="http://schemas.openxmlformats.org/drawingml/2006/main" algn="l" rtl="0">
              <a:bidi/>
            </a:pPr>
            <a:r xmlns:a="http://schemas.openxmlformats.org/drawingml/2006/main">
              <a:rPr lang="ar" dirty="0" smtClean="0"/>
              <a:t>يعتقد بعض منتقدي بياجيه أن التطور المعرفي أقل صرامة وأكثر فردية مما تشير إليه نظريته.</a:t>
            </a:r>
          </a:p>
          <a:p>
            <a:pPr algn="l" rtl="0"/>
            <a:endParaRPr lang="en-US" dirty="0" smtClean="0"/>
          </a:p>
          <a:p>
            <a:pPr xmlns:a="http://schemas.openxmlformats.org/drawingml/2006/main" algn="l" rtl="0">
              <a:bidi/>
            </a:pPr>
            <a:r xmlns:a="http://schemas.openxmlformats.org/drawingml/2006/main">
              <a:rPr lang="ar" dirty="0" smtClean="0"/>
              <a:t>وقد وصف بياجيه المراحل الأربع للتطور المعرفي على النحو التالي:</a:t>
            </a:r>
          </a:p>
          <a:p>
            <a:pPr algn="l" rtl="0"/>
            <a:endParaRPr lang="en-US" dirty="0" smtClean="0"/>
          </a:p>
          <a:p>
            <a:pPr xmlns:a="http://schemas.openxmlformats.org/drawingml/2006/main" algn="l" rtl="0">
              <a:buNone/>
              <a:bidi/>
            </a:pPr>
            <a:r xmlns:a="http://schemas.openxmlformats.org/drawingml/2006/main">
              <a:rPr lang="ar" b="1" dirty="0" smtClean="0"/>
              <a:t>أ: </a:t>
            </a:r>
            <a:r xmlns:a="http://schemas.openxmlformats.org/drawingml/2006/main">
              <a:rPr lang="ar" b="1" dirty="0" smtClean="0"/>
              <a:t>المرحلة </a:t>
            </a:r>
            <a:r xmlns:a="http://schemas.openxmlformats.org/drawingml/2006/main">
              <a:rPr lang="ar" b="1" dirty="0" err="1" smtClean="0"/>
              <a:t>الحسية الحركية</a:t>
            </a:r>
          </a:p>
          <a:p>
            <a:pPr xmlns:a="http://schemas.openxmlformats.org/drawingml/2006/main" algn="l" rtl="0">
              <a:buNone/>
              <a:bidi/>
            </a:pPr>
            <a:r xmlns:a="http://schemas.openxmlformats.org/drawingml/2006/main">
              <a:rPr lang="ar" b="1" dirty="0" smtClean="0"/>
              <a:t>ب: مرحلة ما قبل العمليات</a:t>
            </a:r>
          </a:p>
          <a:p>
            <a:pPr xmlns:a="http://schemas.openxmlformats.org/drawingml/2006/main" algn="l" rtl="0">
              <a:buNone/>
              <a:bidi/>
            </a:pPr>
            <a:r xmlns:a="http://schemas.openxmlformats.org/drawingml/2006/main">
              <a:rPr lang="ar" b="1" dirty="0" smtClean="0"/>
              <a:t>ج: مرحلة العمليات الملموسة</a:t>
            </a:r>
          </a:p>
          <a:p>
            <a:pPr xmlns:a="http://schemas.openxmlformats.org/drawingml/2006/main" algn="l" rtl="0">
              <a:buNone/>
              <a:bidi/>
            </a:pPr>
            <a:r xmlns:a="http://schemas.openxmlformats.org/drawingml/2006/main">
              <a:rPr lang="ar" b="1" dirty="0" smtClean="0"/>
              <a:t>د: مرحلة العمليات الرسمية</a:t>
            </a:r>
            <a:endParaRPr xmlns:a="http://schemas.openxmlformats.org/drawingml/2006/main" lang="ar-SA" b="1" dirty="0" smtClean="0"/>
          </a:p>
        </p:txBody>
      </p:sp>
      <p:sp>
        <p:nvSpPr>
          <p:cNvPr id="3" name="Title 2"/>
          <p:cNvSpPr>
            <a:spLocks noGrp="1"/>
          </p:cNvSpPr>
          <p:nvPr>
            <p:ph type="title"/>
          </p:nvPr>
        </p:nvSpPr>
        <p:spPr>
          <a:xfrm>
            <a:off x="457200" y="274638"/>
            <a:ext cx="8229600" cy="639762"/>
          </a:xfrm>
        </p:spPr>
        <p:txBody>
          <a:bodyPr/>
          <a:lstStyle/>
          <a:p>
            <a:pPr xmlns:a="http://schemas.openxmlformats.org/drawingml/2006/main" algn="ctr">
              <a:defRPr/>
              <a:bidi/>
            </a:pPr>
            <a:r xmlns:a="http://schemas.openxmlformats.org/drawingml/2006/main">
              <a:rPr lang="ar" sz="3200" dirty="0" smtClean="0"/>
              <a:t>3. </a:t>
            </a:r>
            <a:r xmlns:a="http://schemas.openxmlformats.org/drawingml/2006/main">
              <a:rPr lang="ar" sz="3200" dirty="0" smtClean="0">
                <a:cs typeface="Andalus" pitchFamily="18" charset="-78"/>
              </a:rPr>
              <a:t>نظرية بياجيه المعرفية</a:t>
            </a:r>
            <a:endParaRPr xmlns:a="http://schemas.openxmlformats.org/drawingml/2006/main" lang="ar-SA" sz="32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991600" cy="5410200"/>
          </a:xfrm>
        </p:spPr>
        <p:txBody>
          <a:bodyPr>
            <a:normAutofit lnSpcReduction="10000"/>
          </a:bodyPr>
          <a:lstStyle/>
          <a:p>
            <a:pPr xmlns:a="http://schemas.openxmlformats.org/drawingml/2006/main" algn="ctr" rtl="0">
              <a:buNone/>
              <a:bidi/>
            </a:pPr>
            <a:r xmlns:a="http://schemas.openxmlformats.org/drawingml/2006/main">
              <a:rPr lang="ar" sz="2800" b="1" dirty="0" smtClean="0"/>
              <a:t>أ: المرحلة </a:t>
            </a:r>
            <a:r xmlns:a="http://schemas.openxmlformats.org/drawingml/2006/main">
              <a:rPr lang="ar" sz="2800" b="1" dirty="0" err="1" smtClean="0"/>
              <a:t>الحسية الحركية </a:t>
            </a:r>
            <a:r xmlns:a="http://schemas.openxmlformats.org/drawingml/2006/main">
              <a:rPr lang="ar" sz="2800" b="1" dirty="0" smtClean="0"/>
              <a:t>(من الولادة إلى سنتين)</a:t>
            </a:r>
          </a:p>
          <a:p>
            <a:pPr algn="ctr" rtl="0">
              <a:buNone/>
            </a:pPr>
            <a:endParaRPr lang="en-US" sz="2800" b="1" dirty="0" smtClean="0"/>
          </a:p>
          <a:p>
            <a:pPr xmlns:a="http://schemas.openxmlformats.org/drawingml/2006/main" algn="l" rtl="0">
              <a:buNone/>
              <a:bidi/>
            </a:pPr>
            <a:r xmlns:a="http://schemas.openxmlformats.org/drawingml/2006/main">
              <a:rPr lang="ar" sz="2400" dirty="0" smtClean="0"/>
              <a:t> </a:t>
            </a:r>
            <a:r xmlns:a="http://schemas.openxmlformats.org/drawingml/2006/main">
              <a:rPr lang="ar" sz="2000" dirty="0" smtClean="0"/>
              <a:t>- </a:t>
            </a:r>
            <a:r xmlns:a="http://schemas.openxmlformats.org/drawingml/2006/main">
              <a:rPr lang="ar" sz="2400" dirty="0" smtClean="0"/>
              <a:t>يطور الطفل شعورًا بالذات باعتبارها منفصلة عن</a:t>
            </a:r>
          </a:p>
          <a:p>
            <a:pPr xmlns:a="http://schemas.openxmlformats.org/drawingml/2006/main" algn="l" rtl="0">
              <a:buNone/>
              <a:bidi/>
            </a:pPr>
            <a:r xmlns:a="http://schemas.openxmlformats.org/drawingml/2006/main">
              <a:rPr lang="ar" sz="2400" dirty="0" smtClean="0"/>
              <a:t>بيئة.</a:t>
            </a:r>
          </a:p>
          <a:p>
            <a:pPr xmlns:a="http://schemas.openxmlformats.org/drawingml/2006/main" algn="l" rtl="0">
              <a:buFontTx/>
              <a:buChar char="-"/>
              <a:bidi/>
            </a:pPr>
            <a:r xmlns:a="http://schemas.openxmlformats.org/drawingml/2006/main">
              <a:rPr lang="ar" sz="2400" dirty="0" smtClean="0"/>
              <a:t>ويبدأ بتكوين صور ذهنية.</a:t>
            </a:r>
          </a:p>
          <a:p>
            <a:pPr algn="l" rtl="0">
              <a:buFontTx/>
              <a:buChar char="-"/>
            </a:pPr>
            <a:endParaRPr lang="en-US" sz="2400" dirty="0" smtClean="0"/>
          </a:p>
          <a:p>
            <a:pPr xmlns:a="http://schemas.openxmlformats.org/drawingml/2006/main" algn="ctr" rtl="0">
              <a:buNone/>
              <a:bidi/>
            </a:pPr>
            <a:r xmlns:a="http://schemas.openxmlformats.org/drawingml/2006/main">
              <a:rPr lang="ar" sz="2800" b="1" dirty="0" smtClean="0"/>
              <a:t>ب: مرحلة ما قبل العمليات الجراحية - من 2 إلى 6 سنوات</a:t>
            </a:r>
          </a:p>
          <a:p>
            <a:pPr algn="ctr" rtl="0">
              <a:buNone/>
            </a:pPr>
            <a:endParaRPr lang="en-US" sz="2800" b="1" dirty="0" smtClean="0"/>
          </a:p>
          <a:p>
            <a:pPr xmlns:a="http://schemas.openxmlformats.org/drawingml/2006/main" algn="l" rtl="0">
              <a:buNone/>
              <a:bidi/>
            </a:pPr>
            <a:r xmlns:a="http://schemas.openxmlformats.org/drawingml/2006/main">
              <a:rPr lang="ar" sz="2400" dirty="0" smtClean="0"/>
              <a:t>- ينمي الطفل القدرة على التعبير عن نفسه</a:t>
            </a:r>
          </a:p>
          <a:p>
            <a:pPr xmlns:a="http://schemas.openxmlformats.org/drawingml/2006/main" algn="l" rtl="0">
              <a:buNone/>
              <a:bidi/>
            </a:pPr>
            <a:r xmlns:a="http://schemas.openxmlformats.org/drawingml/2006/main">
              <a:rPr lang="ar" sz="2400" dirty="0" smtClean="0"/>
              <a:t>لغة.</a:t>
            </a:r>
          </a:p>
          <a:p>
            <a:pPr xmlns:a="http://schemas.openxmlformats.org/drawingml/2006/main" algn="l" rtl="0">
              <a:buFontTx/>
              <a:buChar char="-"/>
              <a:bidi/>
            </a:pPr>
            <a:r xmlns:a="http://schemas.openxmlformats.org/drawingml/2006/main">
              <a:rPr lang="ar" sz="2400" dirty="0" smtClean="0"/>
              <a:t>يفهم معنى الإيماءات الرمزية.</a:t>
            </a:r>
          </a:p>
          <a:p>
            <a:pPr xmlns:a="http://schemas.openxmlformats.org/drawingml/2006/main" algn="l" rtl="0">
              <a:buFontTx/>
              <a:buChar char="-"/>
              <a:bidi/>
            </a:pPr>
            <a:r xmlns:a="http://schemas.openxmlformats.org/drawingml/2006/main">
              <a:rPr lang="ar" sz="2400" dirty="0" smtClean="0"/>
              <a:t>يبدأ بتصنيف الأشياء.</a:t>
            </a:r>
          </a:p>
          <a:p>
            <a:pPr xmlns:a="http://schemas.openxmlformats.org/drawingml/2006/main" algn="l" rtl="0">
              <a:buNone/>
              <a:bidi/>
            </a:pPr>
            <a:r xmlns:a="http://schemas.openxmlformats.org/drawingml/2006/main">
              <a:rPr lang="ar" sz="2400" dirty="0" smtClean="0"/>
              <a:t> </a:t>
            </a:r>
            <a:endParaRPr xmlns:a="http://schemas.openxmlformats.org/drawingml/2006/main" lang="ar-SA" sz="2400" dirty="0"/>
          </a:p>
        </p:txBody>
      </p:sp>
      <p:sp>
        <p:nvSpPr>
          <p:cNvPr id="3" name="Title 2"/>
          <p:cNvSpPr>
            <a:spLocks noGrp="1"/>
          </p:cNvSpPr>
          <p:nvPr>
            <p:ph type="title"/>
          </p:nvPr>
        </p:nvSpPr>
        <p:spPr>
          <a:xfrm>
            <a:off x="457200" y="274638"/>
            <a:ext cx="8229600" cy="792162"/>
          </a:xfrm>
        </p:spPr>
        <p:txBody>
          <a:bodyPr>
            <a:normAutofit/>
          </a:bodyPr>
          <a:lstStyle/>
          <a:p>
            <a:pPr xmlns:a="http://schemas.openxmlformats.org/drawingml/2006/main" algn="ctr">
              <a:bidi/>
            </a:pPr>
            <a:r xmlns:a="http://schemas.openxmlformats.org/drawingml/2006/main">
              <a:rPr lang="ar" sz="4400" dirty="0" smtClean="0"/>
              <a:t>3. </a:t>
            </a:r>
            <a:r xmlns:a="http://schemas.openxmlformats.org/drawingml/2006/main">
              <a:rPr lang="ar" sz="4400" dirty="0" smtClean="0">
                <a:cs typeface="Andalus" pitchFamily="18" charset="-78"/>
              </a:rPr>
              <a:t>نظرية بياجيه المعرفية</a:t>
            </a:r>
            <a:endParaRPr xmlns:a="http://schemas.openxmlformats.org/drawingml/2006/main"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91600" cy="5029200"/>
          </a:xfrm>
        </p:spPr>
        <p:txBody>
          <a:bodyPr>
            <a:normAutofit/>
          </a:bodyPr>
          <a:lstStyle/>
          <a:p>
            <a:pPr xmlns:a="http://schemas.openxmlformats.org/drawingml/2006/main" marL="566928" indent="-457200" algn="l" rtl="0">
              <a:buAutoNum type="arabicPeriod"/>
              <a:bidi/>
            </a:pPr>
            <a:r xmlns:a="http://schemas.openxmlformats.org/drawingml/2006/main">
              <a:rPr lang="ar" sz="2400" b="1" dirty="0" smtClean="0"/>
              <a:t>بدني</a:t>
            </a:r>
          </a:p>
          <a:p>
            <a:pPr xmlns:a="http://schemas.openxmlformats.org/drawingml/2006/main" marL="566928" indent="-457200" algn="l" rtl="0">
              <a:buAutoNum type="arabicPeriod"/>
              <a:bidi/>
            </a:pPr>
            <a:r xmlns:a="http://schemas.openxmlformats.org/drawingml/2006/main">
              <a:rPr lang="ar" sz="2400" b="1" dirty="0" smtClean="0"/>
              <a:t>اجتماعي</a:t>
            </a:r>
          </a:p>
          <a:p>
            <a:pPr xmlns:a="http://schemas.openxmlformats.org/drawingml/2006/main" marL="566928" indent="-457200" algn="l" rtl="0">
              <a:buAutoNum type="arabicPeriod"/>
              <a:bidi/>
            </a:pPr>
            <a:r xmlns:a="http://schemas.openxmlformats.org/drawingml/2006/main">
              <a:rPr lang="ar" sz="2400" b="1" dirty="0" smtClean="0"/>
              <a:t>عاطفي</a:t>
            </a:r>
          </a:p>
          <a:p>
            <a:pPr xmlns:a="http://schemas.openxmlformats.org/drawingml/2006/main" marL="566928" indent="-457200" algn="l" rtl="0">
              <a:buAutoNum type="arabicPeriod"/>
              <a:bidi/>
            </a:pPr>
            <a:r xmlns:a="http://schemas.openxmlformats.org/drawingml/2006/main">
              <a:rPr lang="ar" sz="2400" b="1" dirty="0" smtClean="0"/>
              <a:t>مفكر</a:t>
            </a:r>
          </a:p>
          <a:p>
            <a:pPr xmlns:a="http://schemas.openxmlformats.org/drawingml/2006/main" marL="566928" indent="-457200" algn="l" rtl="0">
              <a:buAutoNum type="arabicPeriod"/>
              <a:bidi/>
            </a:pPr>
            <a:r xmlns:a="http://schemas.openxmlformats.org/drawingml/2006/main">
              <a:rPr lang="ar" sz="2400" dirty="0" smtClean="0"/>
              <a:t>روحي</a:t>
            </a:r>
          </a:p>
          <a:p>
            <a:pPr xmlns:a="http://schemas.openxmlformats.org/drawingml/2006/main" marL="566928" indent="-457200" algn="l" rtl="0">
              <a:buAutoNum type="arabicPeriod"/>
              <a:bidi/>
            </a:pPr>
            <a:r xmlns:a="http://schemas.openxmlformats.org/drawingml/2006/main">
              <a:rPr lang="ar" sz="2400" dirty="0" smtClean="0"/>
              <a:t>بيئي</a:t>
            </a:r>
          </a:p>
          <a:p>
            <a:pPr xmlns:a="http://schemas.openxmlformats.org/drawingml/2006/main" marL="566928" indent="-457200" algn="l" rtl="0">
              <a:buAutoNum type="arabicPeriod"/>
              <a:bidi/>
            </a:pPr>
            <a:r xmlns:a="http://schemas.openxmlformats.org/drawingml/2006/main">
              <a:rPr lang="ar" sz="2400" dirty="0" smtClean="0"/>
              <a:t>مهني</a:t>
            </a:r>
          </a:p>
        </p:txBody>
      </p:sp>
      <p:sp>
        <p:nvSpPr>
          <p:cNvPr id="3" name="Title 2"/>
          <p:cNvSpPr>
            <a:spLocks noGrp="1"/>
          </p:cNvSpPr>
          <p:nvPr>
            <p:ph type="title"/>
          </p:nvPr>
        </p:nvSpPr>
        <p:spPr>
          <a:xfrm>
            <a:off x="457200" y="274638"/>
            <a:ext cx="8229600" cy="792162"/>
          </a:xfrm>
        </p:spPr>
        <p:txBody>
          <a:bodyPr>
            <a:normAutofit fontScale="90000"/>
          </a:bodyPr>
          <a:lstStyle/>
          <a:p>
            <a:pPr xmlns:a="http://schemas.openxmlformats.org/drawingml/2006/main" algn="ctr">
              <a:bidi/>
            </a:pPr>
            <a:r xmlns:a="http://schemas.openxmlformats.org/drawingml/2006/main">
              <a:rPr lang="ar" dirty="0" smtClean="0"/>
              <a:t>أبعاد صحة الشخصية</a:t>
            </a:r>
            <a:endParaRPr xmlns:a="http://schemas.openxmlformats.org/drawingml/2006/main" lang="ar-SA" dirty="0"/>
          </a:p>
        </p:txBody>
      </p:sp>
      <p:pic>
        <p:nvPicPr>
          <p:cNvPr id="4" name="Picture 4"/>
          <p:cNvPicPr>
            <a:picLocks noChangeAspect="1" noChangeArrowheads="1"/>
          </p:cNvPicPr>
          <p:nvPr/>
        </p:nvPicPr>
        <p:blipFill>
          <a:blip r:embed="rId2"/>
          <a:srcRect/>
          <a:stretch>
            <a:fillRect/>
          </a:stretch>
        </p:blipFill>
        <p:spPr bwMode="auto">
          <a:xfrm>
            <a:off x="2895600" y="1066800"/>
            <a:ext cx="6248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991600" cy="5410200"/>
          </a:xfrm>
        </p:spPr>
        <p:txBody>
          <a:bodyPr>
            <a:normAutofit/>
          </a:bodyPr>
          <a:lstStyle/>
          <a:p>
            <a:pPr xmlns:a="http://schemas.openxmlformats.org/drawingml/2006/main" marL="624078" indent="-514350" algn="ctr" rtl="0">
              <a:buNone/>
              <a:bidi/>
            </a:pPr>
            <a:r xmlns:a="http://schemas.openxmlformats.org/drawingml/2006/main">
              <a:rPr lang="ar" sz="2400" b="1" dirty="0" smtClean="0"/>
              <a:t>ج: مرحلة العمليات الملموسة (من 6 إلى 12 سنة)</a:t>
            </a:r>
          </a:p>
          <a:p>
            <a:pPr marL="624078" indent="-514350" algn="ctr" rtl="0">
              <a:buNone/>
            </a:pPr>
            <a:endParaRPr lang="en-US" sz="2400" b="1" dirty="0" smtClean="0"/>
          </a:p>
          <a:p>
            <a:pPr xmlns:a="http://schemas.openxmlformats.org/drawingml/2006/main" marL="624078" indent="-514350" algn="l" rtl="0">
              <a:buNone/>
              <a:bidi/>
            </a:pPr>
            <a:r xmlns:a="http://schemas.openxmlformats.org/drawingml/2006/main">
              <a:rPr lang="ar" sz="2400" dirty="0" smtClean="0"/>
              <a:t>- يبدأ الطفل بتطبيق المنطق في التفكير.</a:t>
            </a:r>
          </a:p>
          <a:p>
            <a:pPr xmlns:a="http://schemas.openxmlformats.org/drawingml/2006/main" marL="624078" indent="-514350" algn="l" rtl="0">
              <a:buNone/>
              <a:bidi/>
            </a:pPr>
            <a:r xmlns:a="http://schemas.openxmlformats.org/drawingml/2006/main">
              <a:rPr lang="ar" sz="2400" dirty="0" smtClean="0"/>
              <a:t>- يفهم المكانية والقابلية للعكس.</a:t>
            </a:r>
          </a:p>
          <a:p>
            <a:pPr xmlns:a="http://schemas.openxmlformats.org/drawingml/2006/main" marL="624078" indent="-514350" algn="l" rtl="0">
              <a:buFontTx/>
              <a:buChar char="-"/>
              <a:bidi/>
            </a:pPr>
            <a:r xmlns:a="http://schemas.openxmlformats.org/drawingml/2006/main">
              <a:rPr lang="ar" sz="2400" dirty="0" smtClean="0"/>
              <a:t>يصبح أكثر اجتماعية وقادرًا على تطبيق القواعد.</a:t>
            </a:r>
          </a:p>
          <a:p>
            <a:pPr xmlns:a="http://schemas.openxmlformats.org/drawingml/2006/main" marL="624078" indent="-514350" algn="l" rtl="0">
              <a:buFontTx/>
              <a:buChar char="-"/>
              <a:bidi/>
            </a:pPr>
            <a:r xmlns:a="http://schemas.openxmlformats.org/drawingml/2006/main">
              <a:rPr lang="ar" sz="2400" dirty="0" smtClean="0"/>
              <a:t>ومع ذلك فإن التفكير لا يزال ملموسا.</a:t>
            </a:r>
          </a:p>
          <a:p>
            <a:pPr marL="624078" indent="-514350" algn="l" rtl="0">
              <a:buFontTx/>
              <a:buChar char="-"/>
            </a:pPr>
            <a:endParaRPr lang="en-US" sz="2400" dirty="0" smtClean="0"/>
          </a:p>
          <a:p>
            <a:pPr xmlns:a="http://schemas.openxmlformats.org/drawingml/2006/main" marL="624078" indent="-514350" algn="ctr" rtl="0">
              <a:buNone/>
              <a:bidi/>
            </a:pPr>
            <a:r xmlns:a="http://schemas.openxmlformats.org/drawingml/2006/main">
              <a:rPr lang="ar" sz="2400" b="1" dirty="0" smtClean="0"/>
              <a:t>د: العمليات الرسمية (من 12 إلى 15 سنة وما فوق)</a:t>
            </a:r>
          </a:p>
          <a:p>
            <a:pPr marL="624078" indent="-514350" algn="ctr" rtl="0">
              <a:buNone/>
            </a:pPr>
            <a:endParaRPr lang="en-US" sz="2400" b="1" dirty="0" smtClean="0"/>
          </a:p>
          <a:p>
            <a:pPr xmlns:a="http://schemas.openxmlformats.org/drawingml/2006/main" marL="624078" indent="-514350" algn="l" rtl="0">
              <a:buNone/>
              <a:bidi/>
            </a:pPr>
            <a:r xmlns:a="http://schemas.openxmlformats.org/drawingml/2006/main">
              <a:rPr lang="ar" sz="2400" dirty="0" smtClean="0"/>
              <a:t>- يتعلم الطفل التفكير والاستدلال بشكل مجرد.</a:t>
            </a:r>
          </a:p>
          <a:p>
            <a:pPr xmlns:a="http://schemas.openxmlformats.org/drawingml/2006/main" marL="624078" indent="-514350" algn="l" rtl="0">
              <a:buNone/>
              <a:bidi/>
            </a:pPr>
            <a:r xmlns:a="http://schemas.openxmlformats.org/drawingml/2006/main">
              <a:rPr lang="ar" sz="2400" dirty="0" smtClean="0"/>
              <a:t>- تنمية التفكير المنطقي والاستدلالي.</a:t>
            </a:r>
          </a:p>
          <a:p>
            <a:pPr xmlns:a="http://schemas.openxmlformats.org/drawingml/2006/main" marL="624078" indent="-514350" algn="l" rtl="0">
              <a:buNone/>
              <a:bidi/>
            </a:pPr>
            <a:r xmlns:a="http://schemas.openxmlformats.org/drawingml/2006/main">
              <a:rPr lang="ar" sz="2400" dirty="0" smtClean="0"/>
              <a:t>-يحقق النضج المعرفي.</a:t>
            </a:r>
          </a:p>
        </p:txBody>
      </p:sp>
      <p:sp>
        <p:nvSpPr>
          <p:cNvPr id="3" name="Title 2"/>
          <p:cNvSpPr>
            <a:spLocks noGrp="1"/>
          </p:cNvSpPr>
          <p:nvPr>
            <p:ph type="title"/>
          </p:nvPr>
        </p:nvSpPr>
        <p:spPr>
          <a:xfrm>
            <a:off x="457200" y="274638"/>
            <a:ext cx="8229600" cy="715962"/>
          </a:xfrm>
        </p:spPr>
        <p:txBody>
          <a:bodyPr>
            <a:normAutofit/>
          </a:bodyPr>
          <a:lstStyle/>
          <a:p>
            <a:pPr xmlns:a="http://schemas.openxmlformats.org/drawingml/2006/main" algn="ctr">
              <a:bidi/>
            </a:pPr>
            <a:r xmlns:a="http://schemas.openxmlformats.org/drawingml/2006/main">
              <a:rPr lang="ar" sz="3200" dirty="0" smtClean="0"/>
              <a:t>3. </a:t>
            </a:r>
            <a:r xmlns:a="http://schemas.openxmlformats.org/drawingml/2006/main">
              <a:rPr lang="ar" sz="3200" dirty="0" smtClean="0">
                <a:cs typeface="Andalus" pitchFamily="18" charset="-78"/>
              </a:rPr>
              <a:t>نظرية بياجيه المعرفية</a:t>
            </a:r>
            <a:endParaRPr xmlns:a="http://schemas.openxmlformats.org/drawingml/2006/main" lang="ar-SA"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2844" y="304800"/>
            <a:ext cx="9001156" cy="1143000"/>
          </a:xfrm>
        </p:spPr>
        <p:txBody>
          <a:bodyPr>
            <a:normAutofit fontScale="90000"/>
          </a:bodyPr>
          <a:lstStyle/>
          <a:p>
            <a:pPr xmlns:a="http://schemas.openxmlformats.org/drawingml/2006/main" algn="ctr" fontAlgn="auto">
              <a:spcAft>
                <a:spcPts val="0"/>
              </a:spcAft>
              <a:defRPr/>
              <a:bidi/>
            </a:pPr>
            <a:r xmlns:a="http://schemas.openxmlformats.org/drawingml/2006/main">
              <a:rPr lang="ar" altLang="ar-SA" sz="3600" dirty="0" smtClean="0">
                <a:solidFill>
                  <a:schemeClr val="tx1"/>
                </a:solidFill>
                <a:cs typeface="Times New Roman" pitchFamily="18" charset="0"/>
              </a:rPr>
              <a:t> </a:t>
            </a:r>
            <a:br xmlns:a="http://schemas.openxmlformats.org/drawingml/2006/main">
              <a:rPr lang="en-US" altLang="ar-SA" sz="3600" dirty="0" smtClean="0">
                <a:solidFill>
                  <a:schemeClr val="tx1"/>
                </a:solidFill>
                <a:cs typeface="Times New Roman" pitchFamily="18" charset="0"/>
              </a:rPr>
            </a:br>
            <a:r xmlns:a="http://schemas.openxmlformats.org/drawingml/2006/main">
              <a:rPr lang="ar" altLang="ar-SA" sz="3600" dirty="0" smtClean="0">
                <a:solidFill>
                  <a:schemeClr val="tx1"/>
                </a:solidFill>
                <a:cs typeface="Times New Roman" pitchFamily="18" charset="0"/>
              </a:rPr>
              <a:t>4. النظرية الإنسانية</a:t>
            </a:r>
            <a:endParaRPr xmlns:a="http://schemas.openxmlformats.org/drawingml/2006/main" lang="en-US" altLang="ar-SA" sz="3600" u="sng" dirty="0" smtClean="0">
              <a:solidFill>
                <a:schemeClr val="tx1"/>
              </a:solidFill>
              <a:cs typeface="Times New Roman" pitchFamily="18" charset="0"/>
            </a:endParaRPr>
          </a:p>
        </p:txBody>
      </p:sp>
      <p:sp>
        <p:nvSpPr>
          <p:cNvPr id="29699" name="Rectangle 3"/>
          <p:cNvSpPr>
            <a:spLocks noGrp="1" noChangeArrowheads="1"/>
          </p:cNvSpPr>
          <p:nvPr>
            <p:ph type="body" sz="half" idx="1"/>
          </p:nvPr>
        </p:nvSpPr>
        <p:spPr>
          <a:xfrm>
            <a:off x="457200" y="1981200"/>
            <a:ext cx="4191000" cy="4114800"/>
          </a:xfrm>
        </p:spPr>
        <p:txBody>
          <a:bodyPr/>
          <a:lstStyle/>
          <a:p>
            <a:pPr xmlns:a="http://schemas.openxmlformats.org/drawingml/2006/main" algn="l" rtl="0">
              <a:lnSpc>
                <a:spcPct val="90000"/>
              </a:lnSpc>
              <a:buFontTx/>
              <a:buNone/>
              <a:bidi/>
            </a:pPr>
            <a:r xmlns:a="http://schemas.openxmlformats.org/drawingml/2006/main">
              <a:rPr lang="ar" altLang="ar-SA" sz="2400" b="1" dirty="0" smtClean="0">
                <a:cs typeface="Times New Roman" pitchFamily="18" charset="0"/>
              </a:rPr>
              <a:t>النظرية الإنسانية </a:t>
            </a:r>
            <a:r xmlns:a="http://schemas.openxmlformats.org/drawingml/2006/main">
              <a:rPr lang="ar" altLang="ar-SA" sz="2000" b="1" dirty="0" smtClean="0">
                <a:cs typeface="Times New Roman" pitchFamily="18" charset="0"/>
              </a:rPr>
              <a:t>–</a:t>
            </a:r>
            <a:endParaRPr xmlns:a="http://schemas.openxmlformats.org/drawingml/2006/main" lang="en-US" altLang="ar-SA" sz="2000" dirty="0" smtClean="0">
              <a:cs typeface="Times New Roman" pitchFamily="18" charset="0"/>
            </a:endParaRPr>
          </a:p>
          <a:p>
            <a:pPr algn="l" rtl="0">
              <a:lnSpc>
                <a:spcPct val="90000"/>
              </a:lnSpc>
              <a:buFontTx/>
              <a:buNone/>
            </a:pPr>
            <a:endParaRPr lang="en-US" altLang="ar-SA" sz="2400" b="1" dirty="0" smtClean="0">
              <a:cs typeface="Times New Roman" pitchFamily="18" charset="0"/>
            </a:endParaRPr>
          </a:p>
          <a:p>
            <a:pPr xmlns:a="http://schemas.openxmlformats.org/drawingml/2006/main" algn="l" rtl="0">
              <a:lnSpc>
                <a:spcPct val="90000"/>
              </a:lnSpc>
              <a:buFontTx/>
              <a:buNone/>
              <a:bidi/>
            </a:pPr>
            <a:r xmlns:a="http://schemas.openxmlformats.org/drawingml/2006/main">
              <a:rPr lang="ar" altLang="ar-SA" sz="2400" b="1" dirty="0" smtClean="0">
                <a:cs typeface="Times New Roman" pitchFamily="18" charset="0"/>
              </a:rPr>
              <a:t>أبراهام ماسلو </a:t>
            </a:r>
            <a:r xmlns:a="http://schemas.openxmlformats.org/drawingml/2006/main">
              <a:rPr lang="ar" altLang="ar-SA" sz="2000" dirty="0" smtClean="0">
                <a:cs typeface="Times New Roman" pitchFamily="18" charset="0"/>
              </a:rPr>
              <a:t>: إنساني اختلفت آراؤه عن آراء علماء السلوك والمحللين النفسيين.</a:t>
            </a:r>
          </a:p>
          <a:p>
            <a:pPr>
              <a:lnSpc>
                <a:spcPct val="90000"/>
              </a:lnSpc>
            </a:pPr>
            <a:endParaRPr lang="en-US" altLang="ar-SA" sz="2000" dirty="0" smtClean="0">
              <a:ea typeface="Majalla UI"/>
              <a:cs typeface="Majalla UI"/>
            </a:endParaRPr>
          </a:p>
          <a:p>
            <a:pPr xmlns:a="http://schemas.openxmlformats.org/drawingml/2006/main" algn="l" rtl="0">
              <a:lnSpc>
                <a:spcPct val="90000"/>
              </a:lnSpc>
              <a:bidi/>
            </a:pPr>
            <a:r xmlns:a="http://schemas.openxmlformats.org/drawingml/2006/main">
              <a:rPr lang="ar" sz="2000" dirty="0" smtClean="0">
                <a:latin typeface="Times New Roman" pitchFamily="18" charset="0"/>
                <a:cs typeface="Times New Roman" pitchFamily="18" charset="0"/>
              </a:rPr>
              <a:t>نظرية </a:t>
            </a:r>
            <a:r xmlns:a="http://schemas.openxmlformats.org/drawingml/2006/main">
              <a:rPr lang="ar" sz="2000" b="1" dirty="0" smtClean="0">
                <a:latin typeface="Times New Roman" pitchFamily="18" charset="0"/>
                <a:cs typeface="Times New Roman" pitchFamily="18" charset="0"/>
              </a:rPr>
              <a:t>ماسلو في علم النفس الإنساني، لاحظت </a:t>
            </a:r>
            <a:r xmlns:a="http://schemas.openxmlformats.org/drawingml/2006/main">
              <a:rPr lang="ar" sz="2000" b="1" dirty="0" smtClean="0">
                <a:latin typeface="Times New Roman" pitchFamily="18" charset="0"/>
                <a:cs typeface="Times New Roman" pitchFamily="18" charset="0"/>
              </a:rPr>
              <a:t>الاحتياجات البشرية </a:t>
            </a:r>
            <a:r xmlns:a="http://schemas.openxmlformats.org/drawingml/2006/main">
              <a:rPr lang="ar" sz="2000" dirty="0" smtClean="0">
                <a:latin typeface="Times New Roman" pitchFamily="18" charset="0"/>
                <a:cs typeface="Times New Roman" pitchFamily="18" charset="0"/>
              </a:rPr>
              <a:t>في مواقف مختلفة واستخدمتها لبناء "تسلسل هرمي للاحتياجات"</a:t>
            </a:r>
          </a:p>
          <a:p>
            <a:pPr algn="l" rtl="0">
              <a:lnSpc>
                <a:spcPct val="90000"/>
              </a:lnSpc>
            </a:pPr>
            <a:endParaRPr lang="en-US" altLang="ar-SA" sz="2000" dirty="0" smtClean="0">
              <a:ea typeface="Majalla UI"/>
              <a:cs typeface="Majalla UI"/>
            </a:endParaRPr>
          </a:p>
        </p:txBody>
      </p:sp>
      <p:pic>
        <p:nvPicPr>
          <p:cNvPr id="29700" name="Picture 7" descr="http://www.psp-tao.de/images/maslow.jpg"/>
          <p:cNvPicPr>
            <a:picLocks noGrp="1" noChangeAspect="1" noChangeArrowheads="1"/>
          </p:cNvPicPr>
          <p:nvPr>
            <p:ph type="clipArt" sz="half" idx="2"/>
          </p:nvPr>
        </p:nvPicPr>
        <p:blipFill>
          <a:blip r:embed="rId2"/>
          <a:srcRect/>
          <a:stretch>
            <a:fillRect/>
          </a:stretch>
        </p:blipFill>
        <p:spPr>
          <a:xfrm>
            <a:off x="5029200" y="1981200"/>
            <a:ext cx="3348038" cy="4114800"/>
          </a:xfrm>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xmlns:a="http://schemas.openxmlformats.org/drawingml/2006/main" fontAlgn="auto">
              <a:spcAft>
                <a:spcPts val="0"/>
              </a:spcAft>
              <a:defRPr/>
              <a:bidi/>
            </a:pPr>
            <a:r xmlns:a="http://schemas.openxmlformats.org/drawingml/2006/main">
              <a:rPr lang="ar" dirty="0">
                <a:solidFill>
                  <a:srgbClr val="C00000"/>
                </a:solidFill>
              </a:rPr>
              <a:t>هرم ماسلو للاحتياجات</a:t>
            </a:r>
          </a:p>
        </p:txBody>
      </p:sp>
      <p:grpSp>
        <p:nvGrpSpPr>
          <p:cNvPr id="2" name="Group 13"/>
          <p:cNvGrpSpPr>
            <a:grpSpLocks/>
          </p:cNvGrpSpPr>
          <p:nvPr/>
        </p:nvGrpSpPr>
        <p:grpSpPr bwMode="auto">
          <a:xfrm>
            <a:off x="2078038" y="1787525"/>
            <a:ext cx="4987925" cy="4576763"/>
            <a:chOff x="1309" y="1126"/>
            <a:chExt cx="3142" cy="2883"/>
          </a:xfrm>
        </p:grpSpPr>
        <p:sp>
          <p:nvSpPr>
            <p:cNvPr id="30724" name="_s357383"/>
            <p:cNvSpPr>
              <a:spLocks noChangeArrowheads="1"/>
            </p:cNvSpPr>
            <p:nvPr/>
          </p:nvSpPr>
          <p:spPr bwMode="auto">
            <a:xfrm flipV="1">
              <a:off x="2566" y="1126"/>
              <a:ext cx="628"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89 w 21600"/>
                <a:gd name="T13" fmla="*/ 7188 h 21600"/>
                <a:gd name="T14" fmla="*/ 14411 w 21600"/>
                <a:gd name="T15" fmla="*/ 14412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0399FF"/>
            </a:solidFill>
            <a:ln w="28575" algn="in">
              <a:solidFill>
                <a:srgbClr val="4B595B"/>
              </a:solidFill>
              <a:miter lim="800000"/>
              <a:headEnd/>
              <a:tailEnd/>
            </a:ln>
          </p:spPr>
          <p:txBody>
            <a:bodyPr rot="10800000" wrap="none" lIns="0" tIns="0" rIns="0" bIns="0" anchor="ctr"/>
            <a:lstStyle/>
            <a:p>
              <a:pPr xmlns:a="http://schemas.openxmlformats.org/drawingml/2006/main" algn="ctr">
                <a:bidi/>
              </a:pPr>
              <a:r xmlns:a="http://schemas.openxmlformats.org/drawingml/2006/main">
                <a:rPr lang="ar" altLang="en-US" sz="2800" b="1"/>
                <a:t>تحقيق الذات</a:t>
              </a:r>
            </a:p>
          </p:txBody>
        </p:sp>
        <p:sp>
          <p:nvSpPr>
            <p:cNvPr id="30725" name="_s357386"/>
            <p:cNvSpPr>
              <a:spLocks noChangeArrowheads="1"/>
            </p:cNvSpPr>
            <p:nvPr/>
          </p:nvSpPr>
          <p:spPr bwMode="auto">
            <a:xfrm flipV="1">
              <a:off x="2251" y="1703"/>
              <a:ext cx="1258"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9 w 21600"/>
                <a:gd name="T13" fmla="*/ 4492 h 21600"/>
                <a:gd name="T14" fmla="*/ 17101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1BD0A"/>
            </a:solidFill>
            <a:ln w="28575" algn="in">
              <a:solidFill>
                <a:srgbClr val="019308"/>
              </a:solidFill>
              <a:miter lim="800000"/>
              <a:headEnd/>
              <a:tailEnd/>
            </a:ln>
          </p:spPr>
          <p:txBody>
            <a:bodyPr rot="10800000" wrap="none" lIns="0" tIns="0" rIns="0" bIns="0" anchor="ctr"/>
            <a:lstStyle/>
            <a:p>
              <a:pPr xmlns:a="http://schemas.openxmlformats.org/drawingml/2006/main" algn="ctr">
                <a:bidi/>
              </a:pPr>
              <a:r xmlns:a="http://schemas.openxmlformats.org/drawingml/2006/main">
                <a:rPr lang="ar" altLang="en-US" sz="2800" b="1"/>
                <a:t>تقدير </a:t>
              </a:r>
              <a:r xmlns:a="http://schemas.openxmlformats.org/drawingml/2006/main">
                <a:rPr lang="ar" altLang="en-US" sz="2800" b="1"/>
                <a:t>الذات</a:t>
              </a:r>
              <a:br xmlns:a="http://schemas.openxmlformats.org/drawingml/2006/main">
                <a:rPr lang="en-US" altLang="en-US" sz="2800" b="1"/>
              </a:br>
            </a:p>
          </p:txBody>
        </p:sp>
        <p:sp>
          <p:nvSpPr>
            <p:cNvPr id="30726" name="_s357387"/>
            <p:cNvSpPr>
              <a:spLocks noChangeArrowheads="1"/>
            </p:cNvSpPr>
            <p:nvPr/>
          </p:nvSpPr>
          <p:spPr bwMode="auto">
            <a:xfrm flipV="1">
              <a:off x="1938" y="2280"/>
              <a:ext cx="1884" cy="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06 h 21600"/>
                <a:gd name="T14" fmla="*/ 18000 w 21600"/>
                <a:gd name="T15" fmla="*/ 17994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rgbClr val="F1FD09"/>
            </a:solidFill>
            <a:ln w="28575" algn="in">
              <a:solidFill>
                <a:srgbClr val="CAD402"/>
              </a:solidFill>
              <a:miter lim="800000"/>
              <a:headEnd/>
              <a:tailEnd/>
            </a:ln>
          </p:spPr>
          <p:txBody>
            <a:bodyPr rot="10800000" wrap="none" lIns="0" tIns="0" rIns="0" bIns="0" anchor="ctr"/>
            <a:lstStyle/>
            <a:p>
              <a:pPr xmlns:a="http://schemas.openxmlformats.org/drawingml/2006/main" algn="ctr">
                <a:bidi/>
              </a:pPr>
              <a:r xmlns:a="http://schemas.openxmlformats.org/drawingml/2006/main">
                <a:rPr lang="ar" altLang="en-US" sz="2800" b="1"/>
                <a:t>اجتماعي</a:t>
              </a:r>
            </a:p>
          </p:txBody>
        </p:sp>
        <p:sp>
          <p:nvSpPr>
            <p:cNvPr id="30727" name="_s357384"/>
            <p:cNvSpPr>
              <a:spLocks noChangeArrowheads="1"/>
            </p:cNvSpPr>
            <p:nvPr/>
          </p:nvSpPr>
          <p:spPr bwMode="auto">
            <a:xfrm flipV="1">
              <a:off x="1623" y="2855"/>
              <a:ext cx="2514"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5 h 21600"/>
                <a:gd name="T14" fmla="*/ 18447 w 21600"/>
                <a:gd name="T15" fmla="*/ 18455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rgbClr val="FF8C01"/>
            </a:solidFill>
            <a:ln w="28575" algn="in">
              <a:solidFill>
                <a:srgbClr val="D87600"/>
              </a:solidFill>
              <a:miter lim="800000"/>
              <a:headEnd/>
              <a:tailEnd/>
            </a:ln>
          </p:spPr>
          <p:txBody>
            <a:bodyPr rot="10800000" wrap="none" lIns="0" tIns="0" rIns="0" bIns="0" anchor="ctr"/>
            <a:lstStyle/>
            <a:p>
              <a:pPr xmlns:a="http://schemas.openxmlformats.org/drawingml/2006/main" algn="ctr">
                <a:bidi/>
              </a:pPr>
              <a:r xmlns:a="http://schemas.openxmlformats.org/drawingml/2006/main">
                <a:rPr lang="ar" altLang="en-US" sz="2800" b="1"/>
                <a:t>أمان</a:t>
              </a:r>
            </a:p>
          </p:txBody>
        </p:sp>
        <p:sp>
          <p:nvSpPr>
            <p:cNvPr id="30728" name="_s357385"/>
            <p:cNvSpPr>
              <a:spLocks noChangeArrowheads="1"/>
            </p:cNvSpPr>
            <p:nvPr/>
          </p:nvSpPr>
          <p:spPr bwMode="auto">
            <a:xfrm flipV="1">
              <a:off x="1309" y="3432"/>
              <a:ext cx="3142" cy="5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0 w 21600"/>
                <a:gd name="T13" fmla="*/ 2882 h 21600"/>
                <a:gd name="T14" fmla="*/ 18720 w 21600"/>
                <a:gd name="T15" fmla="*/ 18718 h 21600"/>
              </a:gdLst>
              <a:ahLst/>
              <a:cxnLst>
                <a:cxn ang="T8">
                  <a:pos x="T0" y="T1"/>
                </a:cxn>
                <a:cxn ang="T9">
                  <a:pos x="T2" y="T3"/>
                </a:cxn>
                <a:cxn ang="T10">
                  <a:pos x="T4" y="T5"/>
                </a:cxn>
                <a:cxn ang="T11">
                  <a:pos x="T6" y="T7"/>
                </a:cxn>
              </a:cxnLst>
              <a:rect l="T12" t="T13" r="T14" b="T15"/>
              <a:pathLst>
                <a:path w="21600" h="21600">
                  <a:moveTo>
                    <a:pt x="0" y="0"/>
                  </a:moveTo>
                  <a:lnTo>
                    <a:pt x="2160" y="21600"/>
                  </a:lnTo>
                  <a:lnTo>
                    <a:pt x="19440" y="21600"/>
                  </a:lnTo>
                  <a:lnTo>
                    <a:pt x="21600" y="0"/>
                  </a:lnTo>
                  <a:lnTo>
                    <a:pt x="0" y="0"/>
                  </a:lnTo>
                  <a:close/>
                </a:path>
              </a:pathLst>
            </a:custGeom>
            <a:solidFill>
              <a:srgbClr val="FF0000"/>
            </a:solidFill>
            <a:ln w="28575" algn="in">
              <a:solidFill>
                <a:srgbClr val="BE0000"/>
              </a:solidFill>
              <a:miter lim="800000"/>
              <a:headEnd/>
              <a:tailEnd/>
            </a:ln>
          </p:spPr>
          <p:txBody>
            <a:bodyPr rot="10800000" wrap="none" lIns="0" tIns="0" rIns="0" bIns="0" anchor="ctr"/>
            <a:lstStyle/>
            <a:p>
              <a:pPr xmlns:a="http://schemas.openxmlformats.org/drawingml/2006/main" algn="ctr">
                <a:bidi/>
              </a:pPr>
              <a:r xmlns:a="http://schemas.openxmlformats.org/drawingml/2006/main">
                <a:rPr lang="ar" altLang="en-US" sz="2800" b="1"/>
                <a:t>فسيولوجي</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1"/>
          <p:cNvSpPr>
            <a:spLocks noChangeArrowheads="1"/>
          </p:cNvSpPr>
          <p:nvPr/>
        </p:nvSpPr>
        <p:spPr bwMode="auto">
          <a:xfrm flipV="1">
            <a:off x="914400" y="1828800"/>
            <a:ext cx="7494588" cy="48529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52 w 21600"/>
              <a:gd name="T13" fmla="*/ 5152 h 21600"/>
              <a:gd name="T14" fmla="*/ 16448 w 21600"/>
              <a:gd name="T15" fmla="*/ 16448 h 21600"/>
            </a:gdLst>
            <a:ahLst/>
            <a:cxnLst>
              <a:cxn ang="T8">
                <a:pos x="T0" y="T1"/>
              </a:cxn>
              <a:cxn ang="T9">
                <a:pos x="T2" y="T3"/>
              </a:cxn>
              <a:cxn ang="T10">
                <a:pos x="T4" y="T5"/>
              </a:cxn>
              <a:cxn ang="T11">
                <a:pos x="T6" y="T7"/>
              </a:cxn>
            </a:cxnLst>
            <a:rect l="T12" t="T13" r="T14" b="T15"/>
            <a:pathLst>
              <a:path w="21600" h="21600">
                <a:moveTo>
                  <a:pt x="0" y="0"/>
                </a:moveTo>
                <a:lnTo>
                  <a:pt x="6704" y="21600"/>
                </a:lnTo>
                <a:lnTo>
                  <a:pt x="14896" y="21600"/>
                </a:lnTo>
                <a:lnTo>
                  <a:pt x="21600" y="0"/>
                </a:lnTo>
                <a:lnTo>
                  <a:pt x="0" y="0"/>
                </a:lnTo>
                <a:close/>
              </a:path>
            </a:pathLst>
          </a:custGeom>
          <a:solidFill>
            <a:schemeClr val="bg2"/>
          </a:solidFill>
          <a:ln w="9525">
            <a:noFill/>
            <a:miter lim="800000"/>
            <a:headEnd/>
            <a:tailEnd/>
          </a:ln>
        </p:spPr>
        <p:txBody>
          <a:bodyPr wrap="none" anchor="ctr"/>
          <a:lstStyle/>
          <a:p>
            <a:endParaRPr lang="ar-SA">
              <a:ea typeface="Majalla UI"/>
              <a:cs typeface="Majalla UI"/>
            </a:endParaRPr>
          </a:p>
        </p:txBody>
      </p:sp>
      <p:sp>
        <p:nvSpPr>
          <p:cNvPr id="392195" name="Rectangle 3"/>
          <p:cNvSpPr>
            <a:spLocks noGrp="1" noChangeArrowheads="1"/>
          </p:cNvSpPr>
          <p:nvPr>
            <p:ph type="title"/>
          </p:nvPr>
        </p:nvSpPr>
        <p:spPr>
          <a:xfrm>
            <a:off x="1435100" y="274638"/>
            <a:ext cx="7499350" cy="1143000"/>
          </a:xfrm>
        </p:spPr>
        <p:txBody>
          <a:bodyPr/>
          <a:lstStyle/>
          <a:p>
            <a:pPr xmlns:a="http://schemas.openxmlformats.org/drawingml/2006/main" fontAlgn="auto">
              <a:spcAft>
                <a:spcPts val="0"/>
              </a:spcAft>
              <a:defRPr/>
              <a:bidi/>
            </a:pPr>
            <a:r xmlns:a="http://schemas.openxmlformats.org/drawingml/2006/main">
              <a:rPr lang="ar" dirty="0">
                <a:solidFill>
                  <a:schemeClr val="accent3"/>
                </a:solidFill>
              </a:rPr>
              <a:t>هرم ماسلو للاحتياجات</a:t>
            </a:r>
          </a:p>
        </p:txBody>
      </p:sp>
      <p:sp>
        <p:nvSpPr>
          <p:cNvPr id="31748" name="AutoShape 22"/>
          <p:cNvSpPr>
            <a:spLocks noChangeArrowheads="1"/>
          </p:cNvSpPr>
          <p:nvPr/>
        </p:nvSpPr>
        <p:spPr bwMode="auto">
          <a:xfrm flipV="1">
            <a:off x="762000" y="1752600"/>
            <a:ext cx="7451725" cy="4805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52 w 21600"/>
              <a:gd name="T13" fmla="*/ 5152 h 21600"/>
              <a:gd name="T14" fmla="*/ 16448 w 21600"/>
              <a:gd name="T15" fmla="*/ 16448 h 21600"/>
            </a:gdLst>
            <a:ahLst/>
            <a:cxnLst>
              <a:cxn ang="T8">
                <a:pos x="T0" y="T1"/>
              </a:cxn>
              <a:cxn ang="T9">
                <a:pos x="T2" y="T3"/>
              </a:cxn>
              <a:cxn ang="T10">
                <a:pos x="T4" y="T5"/>
              </a:cxn>
              <a:cxn ang="T11">
                <a:pos x="T6" y="T7"/>
              </a:cxn>
            </a:cxnLst>
            <a:rect l="T12" t="T13" r="T14" b="T15"/>
            <a:pathLst>
              <a:path w="21600" h="21600">
                <a:moveTo>
                  <a:pt x="0" y="0"/>
                </a:moveTo>
                <a:lnTo>
                  <a:pt x="6704" y="21600"/>
                </a:lnTo>
                <a:lnTo>
                  <a:pt x="14896" y="21600"/>
                </a:lnTo>
                <a:lnTo>
                  <a:pt x="21600" y="0"/>
                </a:lnTo>
                <a:lnTo>
                  <a:pt x="0" y="0"/>
                </a:lnTo>
                <a:close/>
              </a:path>
            </a:pathLst>
          </a:custGeom>
          <a:solidFill>
            <a:schemeClr val="bg1"/>
          </a:solidFill>
          <a:ln w="9525">
            <a:noFill/>
            <a:miter lim="800000"/>
            <a:headEnd/>
            <a:tailEnd/>
          </a:ln>
        </p:spPr>
        <p:txBody>
          <a:bodyPr wrap="none" anchor="ctr"/>
          <a:lstStyle/>
          <a:p>
            <a:endParaRPr lang="ar-SA">
              <a:ea typeface="Majalla UI"/>
              <a:cs typeface="Majalla UI"/>
            </a:endParaRPr>
          </a:p>
        </p:txBody>
      </p:sp>
      <p:pic>
        <p:nvPicPr>
          <p:cNvPr id="31749" name="Picture 20" descr="fig_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0" y="1676400"/>
            <a:ext cx="7543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p:cNvSpPr>
          <p:nvPr>
            <p:ph idx="1"/>
          </p:nvPr>
        </p:nvSpPr>
        <p:spPr>
          <a:xfrm>
            <a:off x="395288" y="1052513"/>
            <a:ext cx="8497887" cy="5256212"/>
          </a:xfrm>
        </p:spPr>
        <p:txBody>
          <a:bodyPr/>
          <a:lstStyle/>
          <a:p>
            <a:pPr xmlns:a="http://schemas.openxmlformats.org/drawingml/2006/main" algn="just" rtl="0">
              <a:bidi/>
            </a:pPr>
            <a:r xmlns:a="http://schemas.openxmlformats.org/drawingml/2006/main">
              <a:rPr lang="ar" sz="2300" dirty="0" smtClean="0">
                <a:latin typeface="Times New Roman" pitchFamily="18" charset="0"/>
                <a:cs typeface="Times New Roman" pitchFamily="18" charset="0"/>
              </a:rPr>
              <a:t>علم النفس الإنساني: الدراسة الذاتية </a:t>
            </a:r>
            <a:r xmlns:a="http://schemas.openxmlformats.org/drawingml/2006/main">
              <a:rPr lang="ar" sz="2300" b="1" dirty="0" smtClean="0">
                <a:latin typeface="Times New Roman" pitchFamily="18" charset="0"/>
                <a:cs typeface="Times New Roman" pitchFamily="18" charset="0"/>
              </a:rPr>
              <a:t>للتجربة والاحتياجات الإنسانية.</a:t>
            </a:r>
          </a:p>
          <a:p>
            <a:pPr algn="just" rtl="0"/>
            <a:endParaRPr lang="en-US" sz="2300" dirty="0" smtClean="0">
              <a:latin typeface="Times New Roman" pitchFamily="18" charset="0"/>
              <a:cs typeface="Times New Roman" pitchFamily="18" charset="0"/>
            </a:endParaRPr>
          </a:p>
          <a:p>
            <a:pPr xmlns:a="http://schemas.openxmlformats.org/drawingml/2006/main" algn="just" rtl="0">
              <a:bidi/>
            </a:pPr>
            <a:r xmlns:a="http://schemas.openxmlformats.org/drawingml/2006/main">
              <a:rPr lang="ar" sz="2300" dirty="0" smtClean="0">
                <a:latin typeface="Times New Roman" pitchFamily="18" charset="0"/>
                <a:cs typeface="Times New Roman" pitchFamily="18" charset="0"/>
              </a:rPr>
              <a:t>لا ينكر علماء النفس الإنسانيون وجود واقع خارجي موضوعي، ولكنهم يهتمون بالتصورات والتفسيرات الفردية التي تتأثر بالمعاني الاجتماعية والثقافية والتجارب الماضية.</a:t>
            </a:r>
          </a:p>
          <a:p>
            <a:pPr algn="just" rtl="0"/>
            <a:endParaRPr lang="en-US" sz="2300" dirty="0" smtClean="0">
              <a:latin typeface="Times New Roman" pitchFamily="18" charset="0"/>
              <a:cs typeface="Times New Roman" pitchFamily="18" charset="0"/>
            </a:endParaRPr>
          </a:p>
          <a:p>
            <a:pPr algn="just" rtl="0"/>
            <a:endParaRPr lang="en-US" sz="2300" dirty="0" smtClean="0">
              <a:latin typeface="Times New Roman" pitchFamily="18" charset="0"/>
              <a:cs typeface="Times New Roman" pitchFamily="18" charset="0"/>
            </a:endParaRPr>
          </a:p>
          <a:p>
            <a:pPr xmlns:a="http://schemas.openxmlformats.org/drawingml/2006/main" algn="just" rtl="0">
              <a:bidi/>
            </a:pPr>
            <a:r xmlns:a="http://schemas.openxmlformats.org/drawingml/2006/main">
              <a:rPr lang="ar" sz="2300" dirty="0" smtClean="0">
                <a:latin typeface="Times New Roman" pitchFamily="18" charset="0"/>
                <a:cs typeface="Times New Roman" pitchFamily="18" charset="0"/>
              </a:rPr>
              <a:t>ويزعمون أنه لا توجد حقيقة واحدة، ولا طريقة "صحيحة" واحدة للقيام بالأشياء، ولا يوجد علاج "واحد يناسب الجميع" للمشاكل العاطفية.</a:t>
            </a:r>
          </a:p>
        </p:txBody>
      </p:sp>
      <p:sp>
        <p:nvSpPr>
          <p:cNvPr id="32771" name="عنصر نائب للتاريخ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ar-SA"/>
          </a:p>
        </p:txBody>
      </p:sp>
      <p:sp>
        <p:nvSpPr>
          <p:cNvPr id="32772" name="عنصر نائب للتذييل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ar-SA"/>
          </a:p>
        </p:txBody>
      </p:sp>
      <p:sp>
        <p:nvSpPr>
          <p:cNvPr id="32773" name="عنصر نائب لرقم الشريحة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C534FE-892C-4294-8FB4-592AC0C3F137}" type="slidenum">
              <a:rPr lang="ar-SA"/>
              <a:pPr/>
              <a:t>54</a:t>
            </a:fld>
            <a:endParaRPr lang="ar-SA"/>
          </a:p>
        </p:txBody>
      </p:sp>
      <p:sp>
        <p:nvSpPr>
          <p:cNvPr id="15365" name="عنوان 1"/>
          <p:cNvSpPr>
            <a:spLocks noGrp="1"/>
          </p:cNvSpPr>
          <p:nvPr>
            <p:ph type="title"/>
          </p:nvPr>
        </p:nvSpPr>
        <p:spPr>
          <a:xfrm>
            <a:off x="457200" y="188913"/>
            <a:ext cx="8229600" cy="792162"/>
          </a:xfrm>
        </p:spPr>
        <p:txBody>
          <a:bodyPr>
            <a:normAutofit fontScale="90000"/>
          </a:bodyPr>
          <a:lstStyle/>
          <a:p>
            <a:pPr xmlns:a="http://schemas.openxmlformats.org/drawingml/2006/main" algn="ctr" rtl="0" fontAlgn="auto">
              <a:spcAft>
                <a:spcPts val="0"/>
              </a:spcAft>
              <a:defRPr/>
              <a:bidi/>
            </a:pPr>
            <a:r xmlns:a="http://schemas.openxmlformats.org/drawingml/2006/main">
              <a:rPr lang="ar" altLang="ar-SA" sz="3200" dirty="0" smtClean="0">
                <a:solidFill>
                  <a:schemeClr val="tx1"/>
                </a:solidFill>
                <a:cs typeface="Times New Roman" pitchFamily="18" charset="0"/>
              </a:rPr>
              <a:t> </a:t>
            </a:r>
            <a:br xmlns:a="http://schemas.openxmlformats.org/drawingml/2006/main">
              <a:rPr lang="en-US" altLang="ar-SA" sz="3200" dirty="0" smtClean="0">
                <a:solidFill>
                  <a:schemeClr val="tx1"/>
                </a:solidFill>
                <a:cs typeface="Times New Roman" pitchFamily="18" charset="0"/>
              </a:rPr>
            </a:br>
            <a:r xmlns:a="http://schemas.openxmlformats.org/drawingml/2006/main">
              <a:rPr lang="ar" altLang="ar-SA" sz="3200" dirty="0" smtClean="0">
                <a:solidFill>
                  <a:schemeClr val="tx1"/>
                </a:solidFill>
                <a:cs typeface="Times New Roman" pitchFamily="18" charset="0"/>
              </a:rPr>
              <a:t>4. النظرية الإنسانية</a:t>
            </a:r>
            <a:endParaRPr xmlns:a="http://schemas.openxmlformats.org/drawingml/2006/main" lang="ar-SA" sz="3200" i="1" u="sng" dirty="0" smtClean="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algn="l" fontAlgn="auto">
              <a:spcBef>
                <a:spcPts val="0"/>
              </a:spcBef>
              <a:spcAft>
                <a:spcPts val="0"/>
              </a:spcAft>
              <a:defRPr/>
            </a:pPr>
            <a:fld id="{CC35CDE9-2B3E-4A68-9652-E0592258AEB9}" type="slidenum">
              <a:rPr lang="ar-SA" sz="1200">
                <a:solidFill>
                  <a:schemeClr val="tx1">
                    <a:tint val="75000"/>
                  </a:schemeClr>
                </a:solidFill>
                <a:latin typeface="+mn-lt"/>
                <a:cs typeface="+mn-cs"/>
              </a:rPr>
              <a:pPr algn="l" fontAlgn="auto">
                <a:spcBef>
                  <a:spcPts val="0"/>
                </a:spcBef>
                <a:spcAft>
                  <a:spcPts val="0"/>
                </a:spcAft>
                <a:defRPr/>
              </a:pPr>
              <a:t>54</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rtl="0"/>
            <a:endParaRPr lang="en-US" dirty="0" smtClean="0"/>
          </a:p>
          <a:p>
            <a:pPr algn="ctr" rtl="0"/>
            <a:endParaRPr lang="en-US" dirty="0" smtClean="0"/>
          </a:p>
          <a:p>
            <a:pPr algn="ctr" rtl="0">
              <a:buNone/>
            </a:pPr>
            <a:endParaRPr lang="en-US" sz="4800" dirty="0" smtClean="0"/>
          </a:p>
          <a:p>
            <a:pPr xmlns:a="http://schemas.openxmlformats.org/drawingml/2006/main" algn="ctr" rtl="0">
              <a:buNone/>
              <a:bidi/>
            </a:pPr>
            <a:r xmlns:a="http://schemas.openxmlformats.org/drawingml/2006/main">
              <a:rPr lang="ar" sz="4800" dirty="0" smtClean="0"/>
              <a:t>شكرًا لك</a:t>
            </a:r>
            <a:endParaRPr xmlns:a="http://schemas.openxmlformats.org/drawingml/2006/main" lang="ar-SA" sz="4800" dirty="0"/>
          </a:p>
        </p:txBody>
      </p:sp>
      <p:sp>
        <p:nvSpPr>
          <p:cNvPr id="3" name="Title 2"/>
          <p:cNvSpPr>
            <a:spLocks noGrp="1"/>
          </p:cNvSpPr>
          <p:nvPr>
            <p:ph type="title"/>
          </p:nvPr>
        </p:nvSpPr>
        <p:spPr/>
        <p:txBody>
          <a:bodyPr/>
          <a:lstStyle/>
          <a:p>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1.البعد </a:t>
            </a:r>
            <a:r xmlns:a="http://schemas.openxmlformats.org/drawingml/2006/main">
              <a:rPr lang="ar" sz="3600" b="1" dirty="0">
                <a:solidFill>
                  <a:schemeClr val="tx2">
                    <a:satMod val="130000"/>
                  </a:schemeClr>
                </a:solidFill>
                <a:cs typeface="+mj-cs"/>
              </a:rPr>
              <a:t>المادي</a:t>
            </a:r>
            <a:endParaRPr xmlns:a="http://schemas.openxmlformats.org/drawingml/2006/main" lang="ar-EG" sz="3600" dirty="0">
              <a:solidFill>
                <a:schemeClr val="tx2">
                  <a:satMod val="130000"/>
                </a:schemeClr>
              </a:solidFill>
              <a:cs typeface="+mj-cs"/>
            </a:endParaRPr>
          </a:p>
        </p:txBody>
      </p:sp>
      <p:sp>
        <p:nvSpPr>
          <p:cNvPr id="9219" name="Content Placeholder 2"/>
          <p:cNvSpPr>
            <a:spLocks noGrp="1"/>
          </p:cNvSpPr>
          <p:nvPr>
            <p:ph idx="1"/>
          </p:nvPr>
        </p:nvSpPr>
        <p:spPr>
          <a:xfrm>
            <a:off x="228601" y="1143000"/>
            <a:ext cx="8705850" cy="5410199"/>
          </a:xfrm>
        </p:spPr>
        <p:txBody>
          <a:bodyPr>
            <a:normAutofit/>
          </a:bodyPr>
          <a:lstStyle/>
          <a:p>
            <a:pPr marL="365760" indent="-283464" algn="l" rtl="0" eaLnBrk="1" fontAlgn="auto" hangingPunct="1">
              <a:spcAft>
                <a:spcPts val="0"/>
              </a:spcAft>
              <a:buFont typeface="Wingdings 2"/>
              <a:buChar char=""/>
              <a:defRPr/>
            </a:pPr>
            <a:endParaRPr lang="en-US" sz="2800" dirty="0" smtClean="0">
              <a:latin typeface="Times New Roman" pitchFamily="18" charset="0"/>
              <a:cs typeface="Times New Roman" pitchFamily="18" charset="0"/>
            </a:endParaRPr>
          </a:p>
          <a:p>
            <a:pPr xmlns:a="http://schemas.openxmlformats.org/drawingml/2006/main" indent="-283464" algn="l" rtl="0">
              <a:buNone/>
              <a:defRPr/>
              <a:bidi/>
            </a:pPr>
            <a:r xmlns:a="http://schemas.openxmlformats.org/drawingml/2006/main">
              <a:rPr lang="ar" sz="2800" dirty="0" smtClean="0">
                <a:latin typeface="Times New Roman" pitchFamily="18" charset="0"/>
                <a:cs typeface="Times New Roman" pitchFamily="18" charset="0"/>
              </a:rPr>
              <a:t>* ويعني ذلك </a:t>
            </a:r>
            <a:r xmlns:a="http://schemas.openxmlformats.org/drawingml/2006/main">
              <a:rPr lang="ar" sz="2800" b="1" dirty="0" smtClean="0">
                <a:latin typeface="Times New Roman" pitchFamily="18" charset="0"/>
                <a:cs typeface="Times New Roman" pitchFamily="18" charset="0"/>
              </a:rPr>
              <a:t>التعرف على </a:t>
            </a:r>
            <a:r xmlns:a="http://schemas.openxmlformats.org/drawingml/2006/main">
              <a:rPr lang="ar" sz="2800" dirty="0" smtClean="0">
                <a:latin typeface="Times New Roman" pitchFamily="18" charset="0"/>
                <a:cs typeface="Times New Roman" pitchFamily="18" charset="0"/>
              </a:rPr>
              <a:t>أعراض المرض والتعرف عليها، وإجراء الفحوصات الطبية الدورية، والحماية من الإصابات والأذى.</a:t>
            </a:r>
            <a:endParaRPr xmlns:a="http://schemas.openxmlformats.org/drawingml/2006/main" lang="ar-EG" sz="2800" dirty="0" smtClean="0">
              <a:latin typeface="Times New Roman" pitchFamily="18" charset="0"/>
              <a:cs typeface="Times New Roman" pitchFamily="18" charset="0"/>
            </a:endParaRPr>
          </a:p>
          <a:p>
            <a:pPr marL="365760" indent="-283464" algn="l" rtl="0" eaLnBrk="1" fontAlgn="auto" hangingPunct="1">
              <a:spcAft>
                <a:spcPts val="0"/>
              </a:spcAft>
              <a:buFont typeface="Wingdings 2"/>
              <a:buChar char=""/>
              <a:defRPr/>
            </a:pPr>
            <a:endParaRPr lang="en-US" sz="2800" dirty="0" smtClean="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None/>
              <a:defRPr/>
              <a:bidi/>
            </a:pPr>
            <a:r xmlns:a="http://schemas.openxmlformats.org/drawingml/2006/main">
              <a:rPr lang="ar" sz="2800" dirty="0" smtClean="0">
                <a:latin typeface="Times New Roman" pitchFamily="18" charset="0"/>
                <a:cs typeface="Times New Roman" pitchFamily="18" charset="0"/>
              </a:rPr>
              <a:t>* يشمل </a:t>
            </a:r>
            <a:r xmlns:a="http://schemas.openxmlformats.org/drawingml/2006/main">
              <a:rPr lang="ar" sz="2800" dirty="0">
                <a:latin typeface="Times New Roman" pitchFamily="18" charset="0"/>
                <a:cs typeface="Times New Roman" pitchFamily="18" charset="0"/>
              </a:rPr>
              <a:t>مجموعة متنوعة من </a:t>
            </a:r>
            <a:r xmlns:a="http://schemas.openxmlformats.org/drawingml/2006/main">
              <a:rPr lang="ar" sz="2800" b="1" dirty="0">
                <a:latin typeface="Times New Roman" pitchFamily="18" charset="0"/>
                <a:cs typeface="Times New Roman" pitchFamily="18" charset="0"/>
              </a:rPr>
              <a:t>السلوكيات الصحية </a:t>
            </a:r>
            <a:r xmlns:a="http://schemas.openxmlformats.org/drawingml/2006/main">
              <a:rPr lang="ar" sz="2800" dirty="0">
                <a:latin typeface="Times New Roman" pitchFamily="18" charset="0"/>
                <a:cs typeface="Times New Roman" pitchFamily="18" charset="0"/>
              </a:rPr>
              <a:t>بما في ذلك ممارسة التمارين الرياضية الكافية، والتغذية السليمة، والامتناع عن العادات الضارة مثل تعاطي المخدرات وإدمان الكحول </a:t>
            </a:r>
            <a:r xmlns:a="http://schemas.openxmlformats.org/drawingml/2006/main">
              <a:rPr lang="ar" sz="2800" dirty="0" smtClean="0">
                <a:latin typeface="Times New Roman" pitchFamily="18" charset="0"/>
                <a:cs typeface="Times New Roman" pitchFamily="18" charset="0"/>
              </a:rPr>
              <a:t>.</a:t>
            </a:r>
            <a:endParaRPr xmlns:a="http://schemas.openxmlformats.org/drawingml/2006/main"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74638"/>
            <a:ext cx="8629650" cy="944562"/>
          </a:xfrm>
        </p:spPr>
        <p:txBody>
          <a:bodyPr>
            <a:noAutofit/>
          </a:bodyPr>
          <a:lstStyle/>
          <a:p>
            <a:pPr xmlns:a="http://schemas.openxmlformats.org/drawingml/2006/main" algn="ctr" eaLnBrk="1" fontAlgn="auto" hangingPunct="1">
              <a:spcAft>
                <a:spcPts val="0"/>
              </a:spcAft>
              <a:defRPr/>
              <a:bidi/>
            </a:pPr>
            <a:r xmlns:a="http://schemas.openxmlformats.org/drawingml/2006/main">
              <a:rPr lang="ar" sz="3600" b="1" dirty="0">
                <a:solidFill>
                  <a:schemeClr val="tx2">
                    <a:satMod val="130000"/>
                  </a:schemeClr>
                </a:solidFill>
                <a:cs typeface="+mj-cs"/>
              </a:rPr>
              <a:t>التدابير الرامية </a:t>
            </a:r>
            <a:r xmlns:a="http://schemas.openxmlformats.org/drawingml/2006/main">
              <a:rPr lang="ar" sz="3600" b="1" dirty="0" smtClean="0">
                <a:solidFill>
                  <a:schemeClr val="tx2">
                    <a:satMod val="130000"/>
                  </a:schemeClr>
                </a:solidFill>
                <a:cs typeface="+mj-cs"/>
              </a:rPr>
              <a:t>إلى تحسين </a:t>
            </a:r>
            <a:r xmlns:a="http://schemas.openxmlformats.org/drawingml/2006/main">
              <a:rPr lang="ar" sz="3600" b="1" dirty="0">
                <a:solidFill>
                  <a:schemeClr val="tx2">
                    <a:satMod val="130000"/>
                  </a:schemeClr>
                </a:solidFill>
                <a:cs typeface="+mj-cs"/>
              </a:rPr>
              <a:t>الصحة البدنية</a:t>
            </a:r>
            <a:endParaRPr xmlns:a="http://schemas.openxmlformats.org/drawingml/2006/main" lang="ar-EG" sz="3600" dirty="0">
              <a:solidFill>
                <a:schemeClr val="tx2">
                  <a:satMod val="130000"/>
                </a:schemeClr>
              </a:solidFill>
              <a:cs typeface="+mj-cs"/>
            </a:endParaRPr>
          </a:p>
        </p:txBody>
      </p:sp>
      <p:sp>
        <p:nvSpPr>
          <p:cNvPr id="15363" name="Content Placeholder 2"/>
          <p:cNvSpPr>
            <a:spLocks noGrp="1"/>
          </p:cNvSpPr>
          <p:nvPr>
            <p:ph idx="1"/>
          </p:nvPr>
        </p:nvSpPr>
        <p:spPr>
          <a:xfrm>
            <a:off x="0" y="1295400"/>
            <a:ext cx="8810625" cy="4876800"/>
          </a:xfrm>
        </p:spPr>
        <p:txBody>
          <a:bodyPr/>
          <a:lstStyle/>
          <a:p>
            <a:pPr xmlns:a="http://schemas.openxmlformats.org/drawingml/2006/main" algn="l" rtl="0" eaLnBrk="1" hangingPunct="1">
              <a:bidi/>
            </a:pPr>
            <a:r xmlns:a="http://schemas.openxmlformats.org/drawingml/2006/main">
              <a:rPr lang="ar" altLang="en-US" dirty="0" smtClean="0"/>
              <a:t> </a:t>
            </a:r>
            <a:r xmlns:a="http://schemas.openxmlformats.org/drawingml/2006/main">
              <a:rPr lang="ar" altLang="en-US" dirty="0" smtClean="0">
                <a:latin typeface="Times New Roman" pitchFamily="18" charset="0"/>
                <a:cs typeface="Times New Roman" pitchFamily="18" charset="0"/>
              </a:rPr>
              <a:t>ممارسة الرياضة يوميا</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احصل على قسط كاف من الراحة</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استخدم أحزمة الأمان ومعدات الحماية الأخرى</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تعلم كيفية التعرف على العلامات المبكرة للمرض</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تناول مجموعة متنوعة من الأطعمة الصحية</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التحكم في كميات وجباتك</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الإقلاع عن التدخين وحماية نفسك من التدخين السلبي</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xmlns:a="http://schemas.openxmlformats.org/drawingml/2006/main" algn="ctr" eaLnBrk="1" fontAlgn="auto" hangingPunct="1">
              <a:spcAft>
                <a:spcPts val="0"/>
              </a:spcAft>
              <a:defRPr/>
              <a:bidi/>
            </a:pPr>
            <a:r xmlns:a="http://schemas.openxmlformats.org/drawingml/2006/main">
              <a:rPr lang="ar" sz="3600" b="1" dirty="0" smtClean="0">
                <a:solidFill>
                  <a:schemeClr val="tx2">
                    <a:satMod val="130000"/>
                  </a:schemeClr>
                </a:solidFill>
                <a:cs typeface="+mj-cs"/>
              </a:rPr>
              <a:t>2. </a:t>
            </a:r>
            <a:r xmlns:a="http://schemas.openxmlformats.org/drawingml/2006/main">
              <a:rPr lang="ar" sz="3600" b="1" dirty="0">
                <a:solidFill>
                  <a:schemeClr val="tx2">
                    <a:satMod val="130000"/>
                  </a:schemeClr>
                </a:solidFill>
                <a:cs typeface="+mj-cs"/>
              </a:rPr>
              <a:t>البعد الاجتماعي</a:t>
            </a:r>
            <a:endParaRPr xmlns:a="http://schemas.openxmlformats.org/drawingml/2006/main" lang="ar-EG" sz="3600" dirty="0">
              <a:solidFill>
                <a:schemeClr val="tx2">
                  <a:satMod val="130000"/>
                </a:schemeClr>
              </a:solidFill>
              <a:cs typeface="+mj-cs"/>
            </a:endParaRPr>
          </a:p>
        </p:txBody>
      </p:sp>
      <p:sp>
        <p:nvSpPr>
          <p:cNvPr id="16387" name="Content Placeholder 2"/>
          <p:cNvSpPr>
            <a:spLocks noGrp="1"/>
          </p:cNvSpPr>
          <p:nvPr>
            <p:ph idx="1"/>
          </p:nvPr>
        </p:nvSpPr>
        <p:spPr>
          <a:xfrm>
            <a:off x="0" y="1447800"/>
            <a:ext cx="8934450" cy="4800600"/>
          </a:xfrm>
        </p:spPr>
        <p:txBody>
          <a:bodyPr>
            <a:normAutofit/>
          </a:bodyPr>
          <a:lstStyle/>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dirty="0">
                <a:latin typeface="Times New Roman" pitchFamily="18" charset="0"/>
                <a:cs typeface="Times New Roman" pitchFamily="18" charset="0"/>
              </a:rPr>
              <a:t>تشير العافية الاجتماعية إلى قدرتنا على </a:t>
            </a:r>
            <a:r xmlns:a="http://schemas.openxmlformats.org/drawingml/2006/main">
              <a:rPr lang="ar" b="1" dirty="0">
                <a:latin typeface="Times New Roman" pitchFamily="18" charset="0"/>
                <a:cs typeface="Times New Roman" pitchFamily="18" charset="0"/>
              </a:rPr>
              <a:t>التفاعل بنجاح في مجتمعنا </a:t>
            </a:r>
            <a:r xmlns:a="http://schemas.openxmlformats.org/drawingml/2006/main">
              <a:rPr lang="ar" dirty="0">
                <a:latin typeface="Times New Roman" pitchFamily="18" charset="0"/>
                <a:cs typeface="Times New Roman" pitchFamily="18" charset="0"/>
              </a:rPr>
              <a:t>والارتقاء إلى مستوى توقعات ومتطلبات أدوارنا الشخصية </a:t>
            </a:r>
            <a:r xmlns:a="http://schemas.openxmlformats.org/drawingml/2006/main">
              <a:rPr lang="ar" dirty="0" smtClean="0">
                <a:latin typeface="Times New Roman" pitchFamily="18" charset="0"/>
                <a:cs typeface="Times New Roman" pitchFamily="18" charset="0"/>
              </a:rPr>
              <a:t>.</a:t>
            </a:r>
          </a:p>
          <a:p>
            <a:pPr marL="365760" indent="-283464" algn="l" rtl="0" eaLnBrk="1" fontAlgn="auto" hangingPunct="1">
              <a:spcAft>
                <a:spcPts val="0"/>
              </a:spcAft>
              <a:buFont typeface="Wingdings 2"/>
              <a:buChar char=""/>
              <a:defRPr/>
            </a:pPr>
            <a:endParaRPr lang="en-US" dirty="0" smtClean="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None/>
              <a:defRPr/>
              <a:bidi/>
            </a:pPr>
            <a:r xmlns:a="http://schemas.openxmlformats.org/drawingml/2006/main">
              <a:rPr lang="ar" dirty="0" smtClean="0">
                <a:latin typeface="Times New Roman" pitchFamily="18" charset="0"/>
                <a:cs typeface="Times New Roman" pitchFamily="18" charset="0"/>
              </a:rPr>
              <a:t> </a:t>
            </a:r>
            <a:endParaRPr xmlns:a="http://schemas.openxmlformats.org/drawingml/2006/main" lang="en-US" dirty="0">
              <a:latin typeface="Times New Roman" pitchFamily="18" charset="0"/>
              <a:cs typeface="Times New Roman" pitchFamily="18" charset="0"/>
            </a:endParaRPr>
          </a:p>
          <a:p>
            <a:pPr xmlns:a="http://schemas.openxmlformats.org/drawingml/2006/main" marL="365760" indent="-283464" algn="l" rtl="0" eaLnBrk="1" fontAlgn="auto" hangingPunct="1">
              <a:spcAft>
                <a:spcPts val="0"/>
              </a:spcAft>
              <a:buFont typeface="Wingdings 2"/>
              <a:buChar char=""/>
              <a:defRPr/>
              <a:bidi/>
            </a:pPr>
            <a:r xmlns:a="http://schemas.openxmlformats.org/drawingml/2006/main">
              <a:rPr lang="ar" dirty="0">
                <a:latin typeface="Times New Roman" pitchFamily="18" charset="0"/>
                <a:cs typeface="Times New Roman" pitchFamily="18" charset="0"/>
              </a:rPr>
              <a:t>وهذا يعني تعلم </a:t>
            </a:r>
            <a:r xmlns:a="http://schemas.openxmlformats.org/drawingml/2006/main">
              <a:rPr lang="ar" b="1" dirty="0">
                <a:latin typeface="Times New Roman" pitchFamily="18" charset="0"/>
                <a:cs typeface="Times New Roman" pitchFamily="18" charset="0"/>
              </a:rPr>
              <a:t>مهارات التواصل الجيدة </a:t>
            </a:r>
            <a:r xmlns:a="http://schemas.openxmlformats.org/drawingml/2006/main">
              <a:rPr lang="ar" dirty="0">
                <a:latin typeface="Times New Roman" pitchFamily="18" charset="0"/>
                <a:cs typeface="Times New Roman" pitchFamily="18" charset="0"/>
              </a:rPr>
              <a:t>، وتطوير </a:t>
            </a:r>
            <a:r xmlns:a="http://schemas.openxmlformats.org/drawingml/2006/main">
              <a:rPr lang="ar" b="1" dirty="0">
                <a:latin typeface="Times New Roman" pitchFamily="18" charset="0"/>
                <a:cs typeface="Times New Roman" pitchFamily="18" charset="0"/>
              </a:rPr>
              <a:t>العلاقة الحميمة </a:t>
            </a:r>
            <a:r xmlns:a="http://schemas.openxmlformats.org/drawingml/2006/main">
              <a:rPr lang="ar" dirty="0">
                <a:latin typeface="Times New Roman" pitchFamily="18" charset="0"/>
                <a:cs typeface="Times New Roman" pitchFamily="18" charset="0"/>
              </a:rPr>
              <a:t>مع الآخرين، وإنشاء </a:t>
            </a:r>
            <a:r xmlns:a="http://schemas.openxmlformats.org/drawingml/2006/main">
              <a:rPr lang="ar" b="1" dirty="0">
                <a:latin typeface="Times New Roman" pitchFamily="18" charset="0"/>
                <a:cs typeface="Times New Roman" pitchFamily="18" charset="0"/>
              </a:rPr>
              <a:t>شبكة دعم </a:t>
            </a:r>
            <a:r xmlns:a="http://schemas.openxmlformats.org/drawingml/2006/main">
              <a:rPr lang="ar" dirty="0">
                <a:latin typeface="Times New Roman" pitchFamily="18" charset="0"/>
                <a:cs typeface="Times New Roman" pitchFamily="18" charset="0"/>
              </a:rPr>
              <a:t>من الأصدقاء وأفراد الأسرة.</a:t>
            </a:r>
          </a:p>
          <a:p>
            <a:pPr marL="365760" indent="-283464" algn="just" eaLnBrk="1" fontAlgn="auto" hangingPunct="1">
              <a:spcAft>
                <a:spcPts val="0"/>
              </a:spcAft>
              <a:buFont typeface="Wingdings 2"/>
              <a:buChar char=""/>
              <a:defRPr/>
            </a:pPr>
            <a:endParaRPr lang="ar-EG"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382000" cy="1143000"/>
          </a:xfrm>
        </p:spPr>
        <p:txBody>
          <a:bodyPr>
            <a:normAutofit fontScale="90000"/>
          </a:bodyPr>
          <a:lstStyle/>
          <a:p>
            <a:pPr xmlns:a="http://schemas.openxmlformats.org/drawingml/2006/main" algn="ctr" eaLnBrk="1" fontAlgn="auto" hangingPunct="1">
              <a:spcAft>
                <a:spcPts val="0"/>
              </a:spcAft>
              <a:defRPr/>
              <a:bidi/>
            </a:pPr>
            <a:r xmlns:a="http://schemas.openxmlformats.org/drawingml/2006/main">
              <a:rPr lang="ar" sz="3600" b="1" dirty="0">
                <a:solidFill>
                  <a:schemeClr val="tx2">
                    <a:satMod val="130000"/>
                  </a:schemeClr>
                </a:solidFill>
                <a:cs typeface="+mj-cs"/>
              </a:rPr>
              <a:t> </a:t>
            </a:r>
            <a:br xmlns:a="http://schemas.openxmlformats.org/drawingml/2006/main">
              <a:rPr lang="en-US" sz="3600" b="1" dirty="0">
                <a:solidFill>
                  <a:schemeClr val="tx2">
                    <a:satMod val="130000"/>
                  </a:schemeClr>
                </a:solidFill>
                <a:cs typeface="+mj-cs"/>
              </a:rPr>
            </a:br>
            <a:r xmlns:a="http://schemas.openxmlformats.org/drawingml/2006/main">
              <a:rPr lang="ar" sz="4000" b="1" dirty="0">
                <a:solidFill>
                  <a:schemeClr val="tx2">
                    <a:satMod val="130000"/>
                  </a:schemeClr>
                </a:solidFill>
                <a:cs typeface="+mj-cs"/>
              </a:rPr>
              <a:t>التدابير الرامية إلى تحسين الرفاهة الاجتماعية</a:t>
            </a:r>
            <a:r xmlns:a="http://schemas.openxmlformats.org/drawingml/2006/main">
              <a:rPr lang="ar" sz="4000" dirty="0">
                <a:solidFill>
                  <a:schemeClr val="tx2">
                    <a:satMod val="130000"/>
                  </a:schemeClr>
                </a:solidFill>
                <a:cs typeface="+mj-cs"/>
              </a:rPr>
              <a:t/>
            </a:r>
            <a:br xmlns:a="http://schemas.openxmlformats.org/drawingml/2006/main">
              <a:rPr lang="en-US" sz="4000" dirty="0">
                <a:solidFill>
                  <a:schemeClr val="tx2">
                    <a:satMod val="130000"/>
                  </a:schemeClr>
                </a:solidFill>
                <a:cs typeface="+mj-cs"/>
              </a:rPr>
            </a:br>
            <a:endParaRPr xmlns:a="http://schemas.openxmlformats.org/drawingml/2006/main" lang="ar-EG" sz="4000" dirty="0">
              <a:solidFill>
                <a:schemeClr val="tx2">
                  <a:satMod val="130000"/>
                </a:schemeClr>
              </a:solidFill>
              <a:cs typeface="+mj-cs"/>
            </a:endParaRPr>
          </a:p>
        </p:txBody>
      </p:sp>
      <p:sp>
        <p:nvSpPr>
          <p:cNvPr id="21507" name="Content Placeholder 2"/>
          <p:cNvSpPr>
            <a:spLocks noGrp="1"/>
          </p:cNvSpPr>
          <p:nvPr>
            <p:ph idx="1"/>
          </p:nvPr>
        </p:nvSpPr>
        <p:spPr>
          <a:xfrm>
            <a:off x="228600" y="1714500"/>
            <a:ext cx="8705850" cy="4533900"/>
          </a:xfrm>
        </p:spPr>
        <p:txBody>
          <a:bodyPr/>
          <a:lstStyle/>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تنمية علاقات صحية</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شارك</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ساهم في مجتمعك</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شارك بمواهبك ومهاراتك</a:t>
            </a:r>
          </a:p>
          <a:p>
            <a:pPr xmlns:a="http://schemas.openxmlformats.org/drawingml/2006/main" algn="l" rtl="0" eaLnBrk="1" hangingPunct="1">
              <a:bidi/>
            </a:pPr>
            <a:r xmlns:a="http://schemas.openxmlformats.org/drawingml/2006/main">
              <a:rPr lang="ar" altLang="en-US" dirty="0" smtClean="0">
                <a:latin typeface="Times New Roman" pitchFamily="18" charset="0"/>
                <a:cs typeface="Times New Roman" pitchFamily="18" charset="0"/>
              </a:rPr>
              <a:t>تواصل بأفكارك ومشاعرك وآرائك</a:t>
            </a:r>
          </a:p>
          <a:p>
            <a:pPr eaLnBrk="1" hangingPunct="1"/>
            <a:endParaRPr lang="ar-EG" altLang="en-US" dirty="0" smtClean="0">
              <a:ea typeface="Majalla UI"/>
              <a:cs typeface="Majalla UI"/>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6371</TotalTime>
  <Words>3011</Words>
  <Application>Microsoft Office PowerPoint</Application>
  <PresentationFormat>On-screen Show (4:3)</PresentationFormat>
  <Paragraphs>492</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2. Concept and Theories of Personality Development</vt:lpstr>
      <vt:lpstr>Outline</vt:lpstr>
      <vt:lpstr>Learning Outcomes</vt:lpstr>
      <vt:lpstr>Personality </vt:lpstr>
      <vt:lpstr>Personality Wellness dimensions </vt:lpstr>
      <vt:lpstr>       1.Physical Dimension</vt:lpstr>
      <vt:lpstr>Measures  to improve physical wellness</vt:lpstr>
      <vt:lpstr>2. Social Dimension</vt:lpstr>
      <vt:lpstr> Measures to improve social wellness  </vt:lpstr>
      <vt:lpstr>3.Emotional Dimension</vt:lpstr>
      <vt:lpstr>Measures to improve emotional wellness  </vt:lpstr>
      <vt:lpstr>4.Intellectual Dimension</vt:lpstr>
      <vt:lpstr> Measures to improve intellectual wellness  </vt:lpstr>
      <vt:lpstr>5.Spiritual Dimension</vt:lpstr>
      <vt:lpstr>Measures to improve spiritual wellness</vt:lpstr>
      <vt:lpstr>6.Environmental dimension</vt:lpstr>
      <vt:lpstr>Measures to improve environmental wellness</vt:lpstr>
      <vt:lpstr>7.Occupational Dimension</vt:lpstr>
      <vt:lpstr>Measures to improve occupational wellness</vt:lpstr>
      <vt:lpstr>Slide 20</vt:lpstr>
      <vt:lpstr>Theories of Personality Development</vt:lpstr>
      <vt:lpstr>1. Freud psychosexual theory </vt:lpstr>
      <vt:lpstr>Freud’s  Three-Part Personality Structure</vt:lpstr>
      <vt:lpstr>Slide 24</vt:lpstr>
      <vt:lpstr>Id, Ego, and Super Ego</vt:lpstr>
      <vt:lpstr>Slide 26</vt:lpstr>
      <vt:lpstr>Behavior Motivated by Subconscious  Thoughts and Feelings</vt:lpstr>
      <vt:lpstr>Behavior Motivated by Subconscious  Thoughts and Feelings</vt:lpstr>
      <vt:lpstr>Psychoanalysis treatment </vt:lpstr>
      <vt:lpstr>Psychoanalysis: Terms </vt:lpstr>
      <vt:lpstr>Transference </vt:lpstr>
      <vt:lpstr>Counter-transference </vt:lpstr>
      <vt:lpstr>Psychoanalysis Techniques  </vt:lpstr>
      <vt:lpstr>Psychoanalysis treatment </vt:lpstr>
      <vt:lpstr>Defense Mechanisms (Ego defense Mechanisms) </vt:lpstr>
      <vt:lpstr>The most Common Defense mechanisms </vt:lpstr>
      <vt:lpstr>The most Common Defense mechanisms </vt:lpstr>
      <vt:lpstr>The most Common Defense mechanisms </vt:lpstr>
      <vt:lpstr>Psychosexual development in Freud theory</vt:lpstr>
      <vt:lpstr>Five Psychosexual Stages</vt:lpstr>
      <vt:lpstr>Freud’s Psychosexual States  of Personality Development</vt:lpstr>
      <vt:lpstr>2. Erikson Developmental theory</vt:lpstr>
      <vt:lpstr>Erikson’s eight psychosocial stages</vt:lpstr>
      <vt:lpstr>Erikson’s eight psychosocial stages</vt:lpstr>
      <vt:lpstr>Erikson’s eight psychosocial stages</vt:lpstr>
      <vt:lpstr>Slide 46</vt:lpstr>
      <vt:lpstr>3. Piaget Cognitive theory</vt:lpstr>
      <vt:lpstr>3. Piaget Cognitive theory</vt:lpstr>
      <vt:lpstr>3. Piaget Cognitive theory</vt:lpstr>
      <vt:lpstr>3. Piaget Cognitive theory</vt:lpstr>
      <vt:lpstr> 4. Humanistic theory</vt:lpstr>
      <vt:lpstr>Maslow’s Hierarchy of Needs</vt:lpstr>
      <vt:lpstr>Maslow’s Hierarchy of Needs</vt:lpstr>
      <vt:lpstr> 4. Humanistic theory</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8-Nursing Care of Patients with Anxiety Disorders</dc:title>
  <dc:creator>osama abualruz</dc:creator>
  <cp:lastModifiedBy>osama abualruz</cp:lastModifiedBy>
  <cp:revision>68</cp:revision>
  <dcterms:created xsi:type="dcterms:W3CDTF">2006-08-16T00:00:00Z</dcterms:created>
  <dcterms:modified xsi:type="dcterms:W3CDTF">2022-11-02T19:07:26Z</dcterms:modified>
</cp:coreProperties>
</file>