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351" r:id="rId2"/>
    <p:sldId id="257" r:id="rId3"/>
    <p:sldId id="258" r:id="rId4"/>
    <p:sldId id="260" r:id="rId5"/>
    <p:sldId id="297" r:id="rId6"/>
    <p:sldId id="316" r:id="rId7"/>
    <p:sldId id="315" r:id="rId8"/>
    <p:sldId id="318" r:id="rId9"/>
    <p:sldId id="317" r:id="rId10"/>
    <p:sldId id="319" r:id="rId11"/>
    <p:sldId id="320" r:id="rId12"/>
    <p:sldId id="321" r:id="rId13"/>
    <p:sldId id="322" r:id="rId14"/>
    <p:sldId id="347" r:id="rId15"/>
    <p:sldId id="323" r:id="rId16"/>
    <p:sldId id="324" r:id="rId17"/>
    <p:sldId id="325" r:id="rId18"/>
    <p:sldId id="326" r:id="rId19"/>
    <p:sldId id="327" r:id="rId20"/>
    <p:sldId id="328" r:id="rId21"/>
    <p:sldId id="298" r:id="rId22"/>
    <p:sldId id="349" r:id="rId23"/>
    <p:sldId id="261" r:id="rId24"/>
    <p:sldId id="348" r:id="rId25"/>
    <p:sldId id="294" r:id="rId26"/>
    <p:sldId id="332" r:id="rId27"/>
    <p:sldId id="333" r:id="rId28"/>
    <p:sldId id="350" r:id="rId29"/>
    <p:sldId id="303" r:id="rId30"/>
    <p:sldId id="293" r:id="rId31"/>
  </p:sldIdLst>
  <p:sldSz cx="9144000" cy="6858000" type="screen4x3"/>
  <p:notesSz cx="6858000" cy="9144000"/>
  <p:defaultTextStyle>
    <a:defPPr>
      <a:defRPr lang="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150" autoAdjust="0"/>
    <p:restoredTop sz="94660"/>
  </p:normalViewPr>
  <p:slideViewPr>
    <p:cSldViewPr>
      <p:cViewPr varScale="1">
        <p:scale>
          <a:sx n="66" d="100"/>
          <a:sy n="66" d="100"/>
        </p:scale>
        <p:origin x="-14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CCAF38E-F0C4-4588-8A28-53BBF4267EF6}" type="datetimeFigureOut">
              <a:rPr lang="ar-SA" smtClean="0"/>
              <a:pPr/>
              <a:t>04/08/1444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6653823-6C2C-4C14-A392-AC994718977A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733800"/>
            <a:ext cx="7500990" cy="609600"/>
          </a:xfrm>
        </p:spPr>
        <p:txBody>
          <a:bodyPr>
            <a:normAutofit/>
          </a:bodyPr>
          <a:lstStyle/>
          <a:p>
            <a:pPr xmlns:a="http://schemas.openxmlformats.org/drawingml/2006/main" algn="ctr" rtl="0">
              <a:defRPr/>
              <a:bidi/>
            </a:pPr>
            <a:r xmlns:a="http://schemas.openxmlformats.org/drawingml/2006/main">
              <a:rPr lang="ar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علم الأعصاب والاضطرابات العقلية</a:t>
            </a:r>
            <a:endParaRPr xmlns:a="http://schemas.openxmlformats.org/drawingml/2006/main" sz="3200" smtClean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571500" y="714375"/>
            <a:ext cx="73152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xmlns:a="http://schemas.openxmlformats.org/drawingml/2006/main" algn="ctr">
              <a:tabLst>
                <a:tab pos="4065588" algn="l"/>
              </a:tabLst>
              <a:bidi/>
            </a:pPr>
            <a:r xmlns:a="http://schemas.openxmlformats.org/drawingml/2006/main">
              <a:rPr lang="ar" sz="2800" b="1" dirty="0" smtClean="0"/>
              <a:t>جامعة </a:t>
            </a:r>
            <a:endParaRPr xmlns:a="http://schemas.openxmlformats.org/drawingml/2006/main" lang="en-US" sz="2800" dirty="0"/>
            <a:r xmlns:a="http://schemas.openxmlformats.org/drawingml/2006/main">
              <a:rPr lang="ar" sz="2800" b="1" dirty="0" smtClean="0"/>
              <a:t>الزيتونة</a:t>
            </a:r>
            <a:r xmlns:a="http://schemas.openxmlformats.org/drawingml/2006/main">
              <a:rPr lang="ar" sz="2800" b="1" dirty="0" err="1" smtClean="0"/>
              <a:t>​</a:t>
            </a:r>
          </a:p>
          <a:p>
            <a:pPr>
              <a:tabLst>
                <a:tab pos="4065588" algn="l"/>
              </a:tabLst>
            </a:pPr>
            <a:endParaRPr lang="en-US" dirty="0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1676400"/>
            <a:ext cx="8001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xmlns:a="http://schemas.openxmlformats.org/drawingml/2006/main" algn="ctr">
              <a:tabLst>
                <a:tab pos="4149725" algn="l"/>
              </a:tabLst>
              <a:bidi/>
            </a:pPr>
            <a:r xmlns:a="http://schemas.openxmlformats.org/drawingml/2006/main">
              <a:rPr lang="ar" altLang="en-US" sz="2800" b="1" dirty="0" smtClean="0">
                <a:latin typeface="Times New Roman" pitchFamily="18" charset="0"/>
                <a:cs typeface="Times New Roman" pitchFamily="18" charset="0"/>
              </a:rPr>
              <a:t>التمريض النفسي والصحة العقلية</a:t>
            </a:r>
          </a:p>
          <a:p>
            <a:pPr xmlns:a="http://schemas.openxmlformats.org/drawingml/2006/main" algn="ctr">
              <a:tabLst>
                <a:tab pos="4149725" algn="l"/>
              </a:tabLst>
              <a:bidi/>
            </a:pPr>
            <a:r xmlns:a="http://schemas.openxmlformats.org/drawingml/2006/main">
              <a:rPr lang="ar" altLang="en-US" sz="2800" b="1" dirty="0" smtClean="0">
                <a:latin typeface="Times New Roman" pitchFamily="18" charset="0"/>
                <a:cs typeface="Times New Roman" pitchFamily="18" charset="0"/>
              </a:rPr>
              <a:t>( نظرية )</a:t>
            </a:r>
          </a:p>
          <a:p>
            <a:pPr algn="ctr">
              <a:tabLst>
                <a:tab pos="4149725" algn="l"/>
              </a:tabLst>
            </a:pPr>
            <a:endParaRPr lang="en-US" alt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tabLst>
                <a:tab pos="4149725" algn="l"/>
              </a:tabLst>
            </a:pP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2" name="Subtitle 6"/>
          <p:cNvSpPr>
            <a:spLocks noGrp="1"/>
          </p:cNvSpPr>
          <p:nvPr>
            <p:ph type="subTitle" idx="1"/>
          </p:nvPr>
        </p:nvSpPr>
        <p:spPr>
          <a:xfrm>
            <a:off x="685800" y="4419600"/>
            <a:ext cx="7772400" cy="762000"/>
          </a:xfrm>
        </p:spPr>
        <p:txBody>
          <a:bodyPr>
            <a:normAutofit fontScale="92500" lnSpcReduction="20000"/>
          </a:bodyPr>
          <a:lstStyle/>
          <a:p>
            <a:pPr marR="0" algn="ctr" eaLnBrk="1" hangingPunct="1"/>
            <a:endParaRPr lang="en-US" b="1" dirty="0" smtClean="0">
              <a:solidFill>
                <a:schemeClr val="tx1"/>
              </a:solidFill>
            </a:endParaRPr>
          </a:p>
          <a:p>
            <a:pPr xmlns:a="http://schemas.openxmlformats.org/drawingml/2006/main" marR="0" algn="ctr">
              <a:bidi/>
            </a:pPr>
            <a:r xmlns:a="http://schemas.openxmlformats.org/drawingml/2006/main">
              <a:rPr lang="ar" dirty="0" smtClean="0">
                <a:solidFill>
                  <a:schemeClr val="tx1"/>
                </a:solidFill>
              </a:rPr>
              <a:t>بقلم الدكتور: حسن أبو الرز، RN، MSN، PhD</a:t>
            </a:r>
            <a:endParaRPr xmlns:a="http://schemas.openxmlformats.org/drawingml/2006/main" lang="ar-SA" dirty="0" smtClean="0">
              <a:solidFill>
                <a:schemeClr val="tx1"/>
              </a:solidFill>
            </a:endParaRPr>
          </a:p>
          <a:p>
            <a:pPr marR="0" algn="ctr" eaLnBrk="1" hangingPunct="1"/>
            <a:endParaRPr lang="en-US" b="1" dirty="0" smtClean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152400"/>
            <a:ext cx="2209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defRPr/>
              <a:bidi/>
            </a:pPr>
            <a:r xmlns:a="http://schemas.openxmlformats.org/drawingml/2006/main">
              <a:rPr lang="ar" sz="3600" dirty="0" smtClean="0"/>
              <a:t>1.الجهاز العصبي المركزي</a:t>
            </a:r>
            <a:endParaRPr xmlns:a="http://schemas.openxmlformats.org/drawingml/2006/main" lang="ar-EG" sz="3600" dirty="0">
              <a:solidFill>
                <a:schemeClr val="tx2">
                  <a:satMod val="130000"/>
                </a:schemeClr>
              </a:solidFill>
              <a:cs typeface="+mj-cs"/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462588"/>
          </a:xfrm>
        </p:spPr>
        <p:txBody>
          <a:bodyPr>
            <a:normAutofit/>
          </a:bodyPr>
          <a:lstStyle/>
          <a:p>
            <a:pPr xmlns:a="http://schemas.openxmlformats.org/drawingml/2006/main" marL="365760" indent="-283464" algn="ctr" eaLnBrk="1" fontAlgn="auto" hangingPunct="1">
              <a:spcAft>
                <a:spcPts val="0"/>
              </a:spcAft>
              <a:buNone/>
              <a:defRPr/>
              <a:bidi/>
            </a:pPr>
            <a:r xmlns:a="http://schemas.openxmlformats.org/drawingml/2006/main">
              <a:rPr lang="ar" b="1" dirty="0" smtClean="0">
                <a:cs typeface="+mn-cs"/>
              </a:rPr>
              <a:t>أ) الدماغ</a:t>
            </a:r>
          </a:p>
          <a:p>
            <a:pPr xmlns:a="http://schemas.openxmlformats.org/drawingml/2006/main" marL="365760" indent="-283464" algn="l" rtl="0" eaLnBrk="1" fontAlgn="auto" hangingPunct="1">
              <a:spcAft>
                <a:spcPts val="0"/>
              </a:spcAft>
              <a:buNone/>
              <a:defRPr/>
              <a:bidi/>
            </a:pPr>
            <a:r xmlns:a="http://schemas.openxmlformats.org/drawingml/2006/main">
              <a:rPr lang="ar" b="1" dirty="0" smtClean="0">
                <a:cs typeface="+mn-cs"/>
              </a:rPr>
              <a:t>4) الجهاز الحوفي</a:t>
            </a:r>
          </a:p>
          <a:p>
            <a:pPr xmlns:a="http://schemas.openxmlformats.org/drawingml/2006/main" indent="-283464" algn="l" rtl="0">
              <a:buNone/>
              <a:defRPr/>
              <a:bidi/>
            </a:pPr>
            <a:r xmlns:a="http://schemas.openxmlformats.org/drawingml/2006/main">
              <a:rPr lang="ar" sz="2400" dirty="0" smtClean="0"/>
              <a:t>*الجهاز الحوفي هو منطقة من الدماغ تقع فوق جذع الدماغ وتشمل: </a:t>
            </a:r>
            <a:r xmlns:a="http://schemas.openxmlformats.org/drawingml/2006/main">
              <a:rPr lang="ar" sz="2400" b="1" dirty="0" smtClean="0"/>
              <a:t>المهاد، والوطاء، والحُصين، </a:t>
            </a:r>
            <a:r xmlns:a="http://schemas.openxmlformats.org/drawingml/2006/main">
              <a:rPr lang="ar" sz="2400" b="1" dirty="0" err="1" smtClean="0"/>
              <a:t>واللوزة </a:t>
            </a:r>
            <a:r xmlns:a="http://schemas.openxmlformats.org/drawingml/2006/main">
              <a:rPr lang="ar" sz="2400" b="1" dirty="0" smtClean="0"/>
              <a:t>.</a:t>
            </a:r>
            <a:r xmlns:a="http://schemas.openxmlformats.org/drawingml/2006/main">
              <a:rPr lang="ar" sz="2400" dirty="0" smtClean="0"/>
              <a:t> </a:t>
            </a:r>
          </a:p>
          <a:p>
            <a:pPr indent="-283464" algn="l" rtl="0">
              <a:buNone/>
              <a:defRPr/>
            </a:pPr>
            <a:endParaRPr lang="en-US" sz="2400" dirty="0" smtClean="0">
              <a:cs typeface="+mn-cs"/>
            </a:endParaRPr>
          </a:p>
          <a:p>
            <a:pPr xmlns:a="http://schemas.openxmlformats.org/drawingml/2006/main" indent="-283464" algn="l" rtl="0">
              <a:buNone/>
              <a:defRPr/>
              <a:bidi/>
            </a:pPr>
            <a:r xmlns:a="http://schemas.openxmlformats.org/drawingml/2006/main">
              <a:rPr lang="ar" sz="2400" dirty="0" smtClean="0"/>
              <a:t>- </a:t>
            </a:r>
            <a:r xmlns:a="http://schemas.openxmlformats.org/drawingml/2006/main">
              <a:rPr lang="ar" sz="2400" b="1" dirty="0" smtClean="0"/>
              <a:t>المهاد: </a:t>
            </a:r>
            <a:r xmlns:a="http://schemas.openxmlformats.org/drawingml/2006/main">
              <a:rPr lang="ar" sz="2400" dirty="0" smtClean="0"/>
              <a:t>ينظم النشاط والإحساس والعاطفة.</a:t>
            </a:r>
          </a:p>
          <a:p>
            <a:pPr xmlns:a="http://schemas.openxmlformats.org/drawingml/2006/main" indent="-283464" algn="l" rtl="0">
              <a:buNone/>
              <a:defRPr/>
              <a:bidi/>
            </a:pPr>
            <a:r xmlns:a="http://schemas.openxmlformats.org/drawingml/2006/main">
              <a:rPr lang="ar" sz="2400" dirty="0" smtClean="0"/>
              <a:t>- </a:t>
            </a:r>
            <a:r xmlns:a="http://schemas.openxmlformats.org/drawingml/2006/main">
              <a:rPr lang="ar" sz="2400" b="1" dirty="0" smtClean="0"/>
              <a:t>المهاد: </a:t>
            </a:r>
            <a:r xmlns:a="http://schemas.openxmlformats.org/drawingml/2006/main">
              <a:rPr lang="ar" sz="2400" dirty="0" smtClean="0"/>
              <a:t>يشارك في تنظيم درجة الحرارة، والتحكم في الشهية، ووظيفة الغدد الصماء، والرغبة الجنسية، والسلوك الاندفاعي.</a:t>
            </a:r>
          </a:p>
          <a:p>
            <a:pPr xmlns:a="http://schemas.openxmlformats.org/drawingml/2006/main" indent="-283464" algn="l" rtl="0">
              <a:buFontTx/>
              <a:buChar char="-"/>
              <a:defRPr/>
              <a:bidi/>
            </a:pPr>
            <a:r xmlns:a="http://schemas.openxmlformats.org/drawingml/2006/main">
              <a:rPr lang="ar" sz="2400" b="1" dirty="0" smtClean="0"/>
              <a:t>الحُصين </a:t>
            </a:r>
            <a:r xmlns:a="http://schemas.openxmlformats.org/drawingml/2006/main">
              <a:rPr lang="ar" sz="2400" b="1" dirty="0" err="1" smtClean="0"/>
              <a:t>واللوزة </a:t>
            </a:r>
            <a:r xmlns:a="http://schemas.openxmlformats.org/drawingml/2006/main">
              <a:rPr lang="ar" sz="2400" b="1" dirty="0" smtClean="0"/>
              <a:t>: </a:t>
            </a:r>
            <a:r xmlns:a="http://schemas.openxmlformats.org/drawingml/2006/main">
              <a:rPr lang="ar" sz="2400" dirty="0" smtClean="0"/>
              <a:t>يشاركان في </a:t>
            </a:r>
            <a:r xmlns:a="http://schemas.openxmlformats.org/drawingml/2006/main">
              <a:rPr lang="ar" sz="2400" b="1" dirty="0" smtClean="0"/>
              <a:t>الإثارة العاطفية والذاكرة.</a:t>
            </a:r>
          </a:p>
          <a:p>
            <a:pPr xmlns:a="http://schemas.openxmlformats.org/drawingml/2006/main" indent="-283464" algn="l">
              <a:buNone/>
              <a:defRPr/>
              <a:bidi/>
            </a:pPr>
            <a:r xmlns:a="http://schemas.openxmlformats.org/drawingml/2006/main">
              <a:rPr lang="ar" sz="2400" dirty="0" smtClean="0"/>
              <a:t> </a:t>
            </a:r>
            <a:endParaRPr xmlns:a="http://schemas.openxmlformats.org/drawingml/2006/main" lang="ar-EG" sz="2400" dirty="0"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xmlns:a="http://schemas.openxmlformats.org/drawingml/2006/main" algn="ctr">
              <a:defRPr/>
              <a:bidi/>
            </a:pPr>
            <a:r xmlns:a="http://schemas.openxmlformats.org/drawingml/2006/main">
              <a:rPr lang="ar" sz="3600" dirty="0" smtClean="0"/>
              <a:t>1.الجهاز العصبي المركزي</a:t>
            </a:r>
            <a:r xmlns:a="http://schemas.openxmlformats.org/drawingml/2006/main">
              <a:rPr lang="ar" sz="3600" dirty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 xmlns:a="http://schemas.openxmlformats.org/drawingml/2006/main">
              <a:rPr lang="en-US" sz="3600" dirty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xmlns:a="http://schemas.openxmlformats.org/drawingml/2006/main" lang="ar-EG" sz="3600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092891"/>
          </a:xfrm>
        </p:spPr>
        <p:txBody>
          <a:bodyPr/>
          <a:lstStyle/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b="1" dirty="0" smtClean="0"/>
              <a:t>أ) الدماغ</a:t>
            </a:r>
          </a:p>
          <a:p>
            <a:pPr xmlns:a="http://schemas.openxmlformats.org/drawingml/2006/main" indent="-283464" algn="l" rtl="0">
              <a:buNone/>
              <a:defRPr/>
              <a:bidi/>
            </a:pPr>
            <a:r xmlns:a="http://schemas.openxmlformats.org/drawingml/2006/main">
              <a:rPr lang="ar" b="1" dirty="0" smtClean="0"/>
              <a:t>4) الجهاز الحوفي</a:t>
            </a:r>
          </a:p>
          <a:p>
            <a:pPr algn="l" rtl="0">
              <a:buNone/>
            </a:pPr>
            <a:endParaRPr lang="en-US" b="1" dirty="0" smtClean="0"/>
          </a:p>
          <a:p>
            <a:pPr xmlns:a="http://schemas.openxmlformats.org/drawingml/2006/main" indent="-283464" algn="l" rtl="0">
              <a:buNone/>
              <a:defRPr/>
              <a:bidi/>
            </a:pPr>
            <a:r xmlns:a="http://schemas.openxmlformats.org/drawingml/2006/main">
              <a:rPr lang="ar" sz="2800" dirty="0" smtClean="0"/>
              <a:t>* لقد ارتبطت الاضطرابات في الجهاز الحوفي بمجموعة متنوعة من الأمراض العقلية، مثل </a:t>
            </a:r>
            <a:r xmlns:a="http://schemas.openxmlformats.org/drawingml/2006/main">
              <a:rPr lang="ar" sz="2800" b="1" dirty="0" smtClean="0"/>
              <a:t>فقدان الذاكرة </a:t>
            </a:r>
            <a:r xmlns:a="http://schemas.openxmlformats.org/drawingml/2006/main">
              <a:rPr lang="ar" sz="2800" dirty="0" smtClean="0"/>
              <a:t>الذي يصاحب </a:t>
            </a:r>
            <a:r xmlns:a="http://schemas.openxmlformats.org/drawingml/2006/main">
              <a:rPr lang="ar" sz="2800" b="1" dirty="0" smtClean="0"/>
              <a:t>الخرف والعواطف والاندفاعات </a:t>
            </a:r>
            <a:r xmlns:a="http://schemas.openxmlformats.org/drawingml/2006/main">
              <a:rPr lang="ar" sz="2800" dirty="0" smtClean="0"/>
              <a:t>التي لا </a:t>
            </a:r>
            <a:r xmlns:a="http://schemas.openxmlformats.org/drawingml/2006/main">
              <a:rPr lang="ar" sz="2800" b="1" dirty="0" smtClean="0"/>
              <a:t>يمكن السيطرة عليها بشكل جيد </a:t>
            </a:r>
            <a:r xmlns:a="http://schemas.openxmlformats.org/drawingml/2006/main">
              <a:rPr lang="ar" sz="2800" dirty="0" smtClean="0"/>
              <a:t>والتي تظهر في </a:t>
            </a:r>
            <a:r xmlns:a="http://schemas.openxmlformats.org/drawingml/2006/main">
              <a:rPr lang="ar" sz="2800" b="1" dirty="0" smtClean="0"/>
              <a:t>السلوك الذهاني أو الهوسي </a:t>
            </a:r>
            <a:r xmlns:a="http://schemas.openxmlformats.org/drawingml/2006/main">
              <a:rPr lang="ar" sz="2800" dirty="0" smtClean="0"/>
              <a:t>.</a:t>
            </a:r>
          </a:p>
          <a:p>
            <a:pPr algn="ctr" rtl="0"/>
            <a:endParaRPr lang="en-US" b="1" dirty="0" smtClean="0"/>
          </a:p>
          <a:p>
            <a:pPr algn="ctr" rtl="0" eaLnBrk="1" hangingPunct="1"/>
            <a:endParaRPr lang="en-US" alt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 rtl="0" eaLnBrk="1" hangingPunct="1"/>
            <a:endParaRPr lang="ar-EG" altLang="en-US" dirty="0" smtClean="0">
              <a:ea typeface="Majalla UI"/>
              <a:cs typeface="Majalla U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defRPr/>
              <a:bidi/>
            </a:pPr>
            <a:r xmlns:a="http://schemas.openxmlformats.org/drawingml/2006/main">
              <a:rPr lang="ar" sz="3600" dirty="0" smtClean="0"/>
              <a:t>1.الجهاز العصبي المركزي</a:t>
            </a:r>
            <a:endParaRPr xmlns:a="http://schemas.openxmlformats.org/drawingml/2006/main" lang="ar-EG" sz="3600" dirty="0">
              <a:solidFill>
                <a:schemeClr val="tx2">
                  <a:satMod val="130000"/>
                </a:schemeClr>
              </a:solidFill>
              <a:cs typeface="+mj-cs"/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181600"/>
          </a:xfrm>
        </p:spPr>
        <p:txBody>
          <a:bodyPr/>
          <a:lstStyle/>
          <a:p>
            <a:pPr xmlns:a="http://schemas.openxmlformats.org/drawingml/2006/main" algn="ctr" rtl="0" eaLnBrk="1" hangingPunct="1">
              <a:buNone/>
              <a:bidi/>
            </a:pPr>
            <a:r xmlns:a="http://schemas.openxmlformats.org/drawingml/2006/main">
              <a:rPr lang="ar" altLang="en-US" sz="2800" b="1" dirty="0" smtClean="0">
                <a:latin typeface="Times New Roman" pitchFamily="18" charset="0"/>
                <a:cs typeface="Times New Roman" pitchFamily="18" charset="0"/>
              </a:rPr>
              <a:t>ب) الحبل الشوكي</a:t>
            </a:r>
          </a:p>
          <a:p>
            <a:pPr algn="ctr" rtl="0" eaLnBrk="1" hangingPunct="1">
              <a:buNone/>
            </a:pPr>
            <a:endParaRPr lang="en-US" altLang="en-US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152400" y="1600200"/>
            <a:ext cx="4511675" cy="5257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xmlns:a="http://schemas.openxmlformats.org/drawingml/2006/main" marL="365760" marR="0" lvl="0" indent="-256032" algn="l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  <a:bidi/>
            </a:pPr>
            <a:r xmlns:a="http://schemas.openxmlformats.org/drawingml/2006/main">
              <a:rPr kumimoji="0" lang="ar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ينزل إلى الجزء الخلفي من الجسم من النخاع المستطيل.</a:t>
            </a:r>
          </a:p>
          <a:p>
            <a:pPr marL="365760" marR="0" lvl="0" indent="-256032" algn="l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en-US" alt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xmlns:a="http://schemas.openxmlformats.org/drawingml/2006/main" marL="365760" marR="0" lvl="0" indent="-256032" algn="l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  <a:bidi/>
            </a:pPr>
            <a:r xmlns:a="http://schemas.openxmlformats.org/drawingml/2006/main">
              <a:rPr kumimoji="0" lang="ar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محاطة ومحمية بالفقرات.</a:t>
            </a:r>
          </a:p>
          <a:p>
            <a:pPr marL="365760" marR="0" lvl="0" indent="-256032" algn="l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en-US" alt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xmlns:a="http://schemas.openxmlformats.org/drawingml/2006/main" marL="365760" marR="0" lvl="0" indent="-256032" algn="l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  <a:bidi/>
            </a:pPr>
            <a:r xmlns:a="http://schemas.openxmlformats.org/drawingml/2006/main">
              <a:rPr kumimoji="0" lang="ar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المسئول عن الأفعال المنعكسة.</a:t>
            </a:r>
          </a:p>
          <a:p>
            <a:pPr marL="365760" marR="0" lvl="0" indent="-256032" algn="l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en-US" alt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xmlns:a="http://schemas.openxmlformats.org/drawingml/2006/main" marL="365760" marR="0" lvl="0" indent="-256032" algn="l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  <a:bidi/>
            </a:pPr>
            <a:r xmlns:a="http://schemas.openxmlformats.org/drawingml/2006/main">
              <a:rPr kumimoji="0" lang="ar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يحمل الرسائل الحسية والحركية.</a:t>
            </a: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lum bright="-20000"/>
          </a:blip>
          <a:srcRect t="1215" b="5951"/>
          <a:stretch>
            <a:fillRect/>
          </a:stretch>
        </p:blipFill>
        <p:spPr bwMode="auto">
          <a:xfrm>
            <a:off x="4830762" y="1600200"/>
            <a:ext cx="4313238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1" y="333375"/>
            <a:ext cx="8001000" cy="962025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>
              <a:defRPr/>
              <a:bidi/>
            </a:pPr>
            <a:r xmlns:a="http://schemas.openxmlformats.org/drawingml/2006/main">
              <a:rPr lang="ar" sz="3200" b="1" dirty="0">
                <a:solidFill>
                  <a:schemeClr val="tx2">
                    <a:satMod val="130000"/>
                  </a:schemeClr>
                </a:solidFill>
                <a:cs typeface="+mj-cs"/>
              </a:rPr>
              <a:t> </a:t>
            </a:r>
            <a:br xmlns:a="http://schemas.openxmlformats.org/drawingml/2006/main">
              <a:rPr lang="en-US" sz="3200" b="1" dirty="0">
                <a:solidFill>
                  <a:schemeClr val="tx2">
                    <a:satMod val="130000"/>
                  </a:schemeClr>
                </a:solidFill>
                <a:cs typeface="+mj-cs"/>
              </a:rPr>
            </a:br>
            <a:r xmlns:a="http://schemas.openxmlformats.org/drawingml/2006/main">
              <a:rPr lang="ar" sz="4400" dirty="0" smtClean="0"/>
              <a:t>1.الجهاز العصبي المركزي</a:t>
            </a:r>
            <a:r xmlns:a="http://schemas.openxmlformats.org/drawingml/2006/main">
              <a:rPr lang="ar" dirty="0">
                <a:solidFill>
                  <a:schemeClr val="tx2">
                    <a:satMod val="130000"/>
                  </a:schemeClr>
                </a:solidFill>
                <a:cs typeface="+mj-cs"/>
              </a:rPr>
              <a:t/>
            </a:r>
            <a:br xmlns:a="http://schemas.openxmlformats.org/drawingml/2006/main">
              <a:rPr lang="en-US" dirty="0">
                <a:solidFill>
                  <a:schemeClr val="tx2">
                    <a:satMod val="130000"/>
                  </a:schemeClr>
                </a:solidFill>
                <a:cs typeface="+mj-cs"/>
              </a:rPr>
            </a:br>
            <a:endParaRPr xmlns:a="http://schemas.openxmlformats.org/drawingml/2006/main" lang="ar-EG" dirty="0">
              <a:solidFill>
                <a:schemeClr val="tx2">
                  <a:satMod val="130000"/>
                </a:schemeClr>
              </a:solidFill>
              <a:cs typeface="+mj-cs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705850" cy="5257800"/>
          </a:xfrm>
        </p:spPr>
        <p:txBody>
          <a:bodyPr/>
          <a:lstStyle/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altLang="en-US" sz="2800" b="1" dirty="0" smtClean="0">
                <a:latin typeface="Times New Roman" pitchFamily="18" charset="0"/>
                <a:cs typeface="Times New Roman" pitchFamily="18" charset="0"/>
              </a:rPr>
              <a:t>ج. </a:t>
            </a:r>
            <a:r xmlns:a="http://schemas.openxmlformats.org/drawingml/2006/main">
              <a:rPr lang="ar" altLang="en-US" sz="2800" b="1" dirty="0" err="1" smtClean="0">
                <a:latin typeface="Times New Roman" pitchFamily="18" charset="0"/>
                <a:cs typeface="Times New Roman" pitchFamily="18" charset="0"/>
              </a:rPr>
              <a:t>السحايا</a:t>
            </a:r>
            <a:endParaRPr xmlns:a="http://schemas.openxmlformats.org/drawingml/2006/main" lang="en-US" alt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rtl="0">
              <a:buNone/>
            </a:pPr>
            <a:endParaRPr lang="en-US" alt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altLang="en-US" sz="2400" dirty="0" smtClean="0">
                <a:latin typeface="Times New Roman" pitchFamily="18" charset="0"/>
                <a:cs typeface="Times New Roman" pitchFamily="18" charset="0"/>
              </a:rPr>
              <a:t>يغطي ويحمي المخ والحبل الشوكي</a:t>
            </a:r>
          </a:p>
          <a:p>
            <a:pPr algn="l" rtl="0"/>
            <a:endParaRPr lang="en-US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altLang="en-US" sz="2400" b="1" dirty="0" smtClean="0">
                <a:latin typeface="Times New Roman" pitchFamily="18" charset="0"/>
                <a:cs typeface="Times New Roman" pitchFamily="18" charset="0"/>
              </a:rPr>
              <a:t>يتكون من 3 أغشية:</a:t>
            </a:r>
          </a:p>
          <a:p>
            <a:pPr algn="l" rtl="0">
              <a:buNone/>
            </a:pPr>
            <a:endParaRPr lang="en-US" altLang="en-US" sz="2400" b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altLang="en-US" sz="2400" b="1" dirty="0" smtClean="0">
                <a:latin typeface="Times New Roman" pitchFamily="18" charset="0"/>
                <a:cs typeface="Times New Roman" pitchFamily="18" charset="0"/>
              </a:rPr>
              <a:t>- أ. المادة الصلبة: </a:t>
            </a:r>
            <a:r xmlns:a="http://schemas.openxmlformats.org/drawingml/2006/main">
              <a:rPr lang="ar" altLang="en-US" sz="2400" dirty="0" smtClean="0">
                <a:latin typeface="Times New Roman" pitchFamily="18" charset="0"/>
                <a:cs typeface="Times New Roman" pitchFamily="18" charset="0"/>
              </a:rPr>
              <a:t>(الطبقة الخارجية السميكة الصلبة).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altLang="en-US" sz="2400" b="1" dirty="0" smtClean="0">
                <a:latin typeface="Times New Roman" pitchFamily="18" charset="0"/>
                <a:cs typeface="Times New Roman" pitchFamily="18" charset="0"/>
              </a:rPr>
              <a:t>- ب. </a:t>
            </a:r>
            <a:r xmlns:a="http://schemas.openxmlformats.org/drawingml/2006/main">
              <a:rPr lang="ar" altLang="en-US" sz="2400" b="1" dirty="0" smtClean="0">
                <a:latin typeface="Times New Roman" pitchFamily="18" charset="0"/>
                <a:cs typeface="Times New Roman" pitchFamily="18" charset="0"/>
              </a:rPr>
              <a:t>الغشاء </a:t>
            </a:r>
            <a:r xmlns:a="http://schemas.openxmlformats.org/drawingml/2006/main">
              <a:rPr lang="ar" altLang="en-US" sz="2400" b="1" dirty="0" err="1" smtClean="0">
                <a:latin typeface="Times New Roman" pitchFamily="18" charset="0"/>
                <a:cs typeface="Times New Roman" pitchFamily="18" charset="0"/>
              </a:rPr>
              <a:t>العنكبوتي </a:t>
            </a:r>
            <a:r xmlns:a="http://schemas.openxmlformats.org/drawingml/2006/main">
              <a:rPr lang="ar" altLang="en-US" sz="2400" dirty="0" smtClean="0">
                <a:latin typeface="Times New Roman" pitchFamily="18" charset="0"/>
                <a:cs typeface="Times New Roman" pitchFamily="18" charset="0"/>
              </a:rPr>
              <a:t>: (طبقة وسطى رقيقة تشبه الشبكة).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altLang="en-US" sz="2400" b="1" dirty="0" smtClean="0">
                <a:latin typeface="Times New Roman" pitchFamily="18" charset="0"/>
                <a:cs typeface="Times New Roman" pitchFamily="18" charset="0"/>
              </a:rPr>
              <a:t>- ج. </a:t>
            </a:r>
            <a:r xmlns:a="http://schemas.openxmlformats.org/drawingml/2006/main">
              <a:rPr lang="ar" altLang="en-US" sz="2400" b="1" dirty="0" smtClean="0">
                <a:latin typeface="Times New Roman" pitchFamily="18" charset="0"/>
                <a:cs typeface="Times New Roman" pitchFamily="18" charset="0"/>
              </a:rPr>
              <a:t>الأم </a:t>
            </a:r>
            <a:r xmlns:a="http://schemas.openxmlformats.org/drawingml/2006/main">
              <a:rPr lang="ar" altLang="en-US" sz="2400" b="1" dirty="0" err="1" smtClean="0">
                <a:latin typeface="Times New Roman" pitchFamily="18" charset="0"/>
                <a:cs typeface="Times New Roman" pitchFamily="18" charset="0"/>
              </a:rPr>
              <a:t>الحنون </a:t>
            </a:r>
            <a:r xmlns:a="http://schemas.openxmlformats.org/drawingml/2006/main">
              <a:rPr lang="ar" altLang="en-US" sz="2400" dirty="0" smtClean="0">
                <a:latin typeface="Times New Roman" pitchFamily="18" charset="0"/>
                <a:cs typeface="Times New Roman" pitchFamily="18" charset="0"/>
              </a:rPr>
              <a:t>: ( </a:t>
            </a:r>
            <a:r xmlns:a="http://schemas.openxmlformats.org/drawingml/2006/main">
              <a:rPr lang="ar" altLang="en-US" sz="2400" dirty="0" smtClean="0">
                <a:latin typeface="Times New Roman" pitchFamily="18" charset="0"/>
                <a:cs typeface="Times New Roman" pitchFamily="18" charset="0"/>
              </a:rPr>
              <a:t>الطبقة </a:t>
            </a:r>
            <a:r xmlns:a="http://schemas.openxmlformats.org/drawingml/2006/main">
              <a:rPr lang="ar" altLang="en-US" sz="2400" b="1" dirty="0" smtClean="0">
                <a:latin typeface="Times New Roman" pitchFamily="18" charset="0"/>
                <a:cs typeface="Times New Roman" pitchFamily="18" charset="0"/>
              </a:rPr>
              <a:t>الداخلية التي تحتوي على الأوعية الدموية </a:t>
            </a:r>
            <a:r xmlns:a="http://schemas.openxmlformats.org/drawingml/2006/main">
              <a:rPr lang="ar" altLang="en-US" sz="2400" b="1" dirty="0" smtClean="0">
                <a:latin typeface="Times New Roman" pitchFamily="18" charset="0"/>
                <a:cs typeface="Times New Roman" pitchFamily="18" charset="0"/>
              </a:rPr>
              <a:t>لتغذية الأعصاب).</a:t>
            </a:r>
          </a:p>
          <a:p>
            <a:pPr algn="l" rtl="0">
              <a:buNone/>
            </a:pPr>
            <a:endParaRPr lang="ar-EG" altLang="en-US" dirty="0" smtClean="0">
              <a:ea typeface="Majalla UI"/>
              <a:cs typeface="Majalla U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990600" y="304800"/>
            <a:ext cx="7772400" cy="838200"/>
          </a:xfrm>
        </p:spPr>
        <p:txBody>
          <a:bodyPr/>
          <a:lstStyle/>
          <a:p>
            <a:pPr xmlns:a="http://schemas.openxmlformats.org/drawingml/2006/main" algn="ctr" eaLnBrk="1" hangingPunct="1">
              <a:bidi/>
            </a:pPr>
            <a:r xmlns:a="http://schemas.openxmlformats.org/drawingml/2006/main">
              <a:rPr lang="ar" altLang="en-US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السائل الدماغي الشوكي</a:t>
            </a:r>
          </a:p>
        </p:txBody>
      </p:sp>
      <p:sp>
        <p:nvSpPr>
          <p:cNvPr id="16387" name="Rectangle 3"/>
          <p:cNvSpPr>
            <a:spLocks noGrp="1"/>
          </p:cNvSpPr>
          <p:nvPr>
            <p:ph sz="quarter" idx="1"/>
          </p:nvPr>
        </p:nvSpPr>
        <p:spPr>
          <a:xfrm>
            <a:off x="381000" y="1295400"/>
            <a:ext cx="8305800" cy="5105400"/>
          </a:xfrm>
        </p:spPr>
        <p:txBody>
          <a:bodyPr>
            <a:normAutofit lnSpcReduction="10000"/>
          </a:bodyPr>
          <a:lstStyle/>
          <a:p>
            <a:pPr xmlns:a="http://schemas.openxmlformats.org/drawingml/2006/main" algn="l" rtl="0" eaLnBrk="1" hangingPunct="1">
              <a:bidi/>
            </a:pPr>
            <a:r xmlns:a="http://schemas.openxmlformats.org/drawingml/2006/main">
              <a:rPr lang="ar" altLang="en-US" sz="2800" dirty="0" smtClean="0">
                <a:latin typeface="Times New Roman" pitchFamily="18" charset="0"/>
                <a:cs typeface="Times New Roman" pitchFamily="18" charset="0"/>
              </a:rPr>
              <a:t>يتداول بشكل مستمر.</a:t>
            </a:r>
          </a:p>
          <a:p>
            <a:pPr algn="l" rtl="0" eaLnBrk="1" hangingPunct="1"/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l" rtl="0" eaLnBrk="1" hangingPunct="1">
              <a:bidi/>
            </a:pPr>
            <a:r xmlns:a="http://schemas.openxmlformats.org/drawingml/2006/main">
              <a:rPr lang="ar" altLang="en-US" sz="2800" dirty="0" smtClean="0">
                <a:latin typeface="Times New Roman" pitchFamily="18" charset="0"/>
                <a:cs typeface="Times New Roman" pitchFamily="18" charset="0"/>
              </a:rPr>
              <a:t>يعمل كممتص للصدمات لحماية الدماغ والحبل الشوكي.</a:t>
            </a:r>
          </a:p>
          <a:p>
            <a:pPr algn="l" rtl="0" eaLnBrk="1" hangingPunct="1"/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l" rtl="0" eaLnBrk="1" hangingPunct="1">
              <a:bidi/>
            </a:pPr>
            <a:r xmlns:a="http://schemas.openxmlformats.org/drawingml/2006/main">
              <a:rPr lang="ar" altLang="en-US" sz="2800" dirty="0" smtClean="0">
                <a:latin typeface="Times New Roman" pitchFamily="18" charset="0"/>
                <a:cs typeface="Times New Roman" pitchFamily="18" charset="0"/>
              </a:rPr>
              <a:t>ينقل العناصر الغذائية إلى أجزاء من الدماغ والحبل الشوكي.</a:t>
            </a:r>
          </a:p>
          <a:p>
            <a:pPr algn="l" rtl="0" eaLnBrk="1" hangingPunct="1"/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l" rtl="0" eaLnBrk="1" hangingPunct="1">
              <a:bidi/>
            </a:pPr>
            <a:r xmlns:a="http://schemas.openxmlformats.org/drawingml/2006/main">
              <a:rPr lang="ar" altLang="en-US" sz="2800" dirty="0" smtClean="0">
                <a:latin typeface="Times New Roman" pitchFamily="18" charset="0"/>
                <a:cs typeface="Times New Roman" pitchFamily="18" charset="0"/>
              </a:rPr>
              <a:t>يساعد على إزالة المنتجات الأيضية والنفايات.</a:t>
            </a:r>
          </a:p>
          <a:p>
            <a:pPr algn="l" rtl="0" eaLnBrk="1" hangingPunct="1"/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l" rtl="0" eaLnBrk="1" hangingPunct="1">
              <a:bidi/>
            </a:pPr>
            <a:r xmlns:a="http://schemas.openxmlformats.org/drawingml/2006/main">
              <a:rPr lang="ar" altLang="en-US" sz="2800" dirty="0" smtClean="0">
                <a:latin typeface="Times New Roman" pitchFamily="18" charset="0"/>
                <a:cs typeface="Times New Roman" pitchFamily="18" charset="0"/>
              </a:rPr>
              <a:t>بعد الدورة الدموية، يتم امتصاصه في الأوعية الدموية للأم </a:t>
            </a:r>
            <a:r xmlns:a="http://schemas.openxmlformats.org/drawingml/2006/main">
              <a:rPr lang="ar" altLang="en-US" sz="2800" dirty="0" err="1" smtClean="0">
                <a:latin typeface="Times New Roman" pitchFamily="18" charset="0"/>
                <a:cs typeface="Times New Roman" pitchFamily="18" charset="0"/>
              </a:rPr>
              <a:t>الجافية </a:t>
            </a:r>
            <a:r xmlns:a="http://schemas.openxmlformats.org/drawingml/2006/main">
              <a:rPr lang="ar" alt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xmlns:a="http://schemas.openxmlformats.org/drawingml/2006/main" algn="ctr">
              <a:defRPr/>
              <a:bidi/>
            </a:pPr>
            <a:r xmlns:a="http://schemas.openxmlformats.org/drawingml/2006/main">
              <a:rPr lang="ar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2)الجهاز العصبي المحيطي</a:t>
            </a:r>
            <a:endParaRPr xmlns:a="http://schemas.openxmlformats.org/drawingml/2006/main" lang="ar-EG" sz="3600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934450" cy="4953000"/>
          </a:xfrm>
        </p:spPr>
        <p:txBody>
          <a:bodyPr>
            <a:normAutofit lnSpcReduction="10000"/>
          </a:bodyPr>
          <a:lstStyle/>
          <a:p>
            <a:pPr xmlns:a="http://schemas.openxmlformats.org/drawingml/2006/main" algn="l" rtl="0" eaLnBrk="1" hangingPunct="1">
              <a:bidi/>
            </a:pPr>
            <a:r xmlns:a="http://schemas.openxmlformats.org/drawingml/2006/main">
              <a:rPr lang="ar" altLang="en-US" sz="2800" b="1" dirty="0" smtClean="0">
                <a:ea typeface="Majalla UI"/>
                <a:cs typeface="Majalla UI"/>
              </a:rPr>
              <a:t>يتكون الجهاز العصبي المحيطي من:</a:t>
            </a:r>
          </a:p>
          <a:p>
            <a:pPr xmlns:a="http://schemas.openxmlformats.org/drawingml/2006/main" algn="l" rtl="0" eaLnBrk="1" hangingPunct="1">
              <a:buNone/>
              <a:bidi/>
            </a:pPr>
            <a:r xmlns:a="http://schemas.openxmlformats.org/drawingml/2006/main">
              <a:rPr lang="ar" altLang="en-US" sz="2400" b="1" dirty="0" smtClean="0">
                <a:latin typeface="+mj-lt"/>
                <a:ea typeface="Majalla UI"/>
                <a:cs typeface="Majalla UI"/>
              </a:rPr>
              <a:t>أ- الأعصاب القحفية.</a:t>
            </a:r>
          </a:p>
          <a:p>
            <a:pPr xmlns:a="http://schemas.openxmlformats.org/drawingml/2006/main" algn="l" rtl="0" eaLnBrk="1" hangingPunct="1">
              <a:buNone/>
              <a:bidi/>
            </a:pPr>
            <a:r xmlns:a="http://schemas.openxmlformats.org/drawingml/2006/main">
              <a:rPr lang="ar" altLang="en-US" sz="2400" b="1" dirty="0" smtClean="0">
                <a:latin typeface="+mj-lt"/>
                <a:ea typeface="Majalla UI"/>
                <a:cs typeface="Majalla UI"/>
              </a:rPr>
              <a:t>ب- الأعصاب الشوكية.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altLang="en-US" sz="2400" b="1" dirty="0" smtClean="0">
                <a:latin typeface="+mj-lt"/>
                <a:ea typeface="Majalla UI"/>
                <a:cs typeface="Majalla UI"/>
              </a:rPr>
              <a:t>ج- </a:t>
            </a:r>
            <a:r xmlns:a="http://schemas.openxmlformats.org/drawingml/2006/main">
              <a:rPr lang="ar" altLang="en-US" sz="2400" b="1" dirty="0" smtClean="0">
                <a:latin typeface="+mj-lt"/>
                <a:cs typeface="Times New Roman" pitchFamily="18" charset="0"/>
              </a:rPr>
              <a:t>الجهاز العصبي اللاإرادي.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altLang="en-US" sz="2400" b="1" dirty="0" smtClean="0">
                <a:latin typeface="+mj-lt"/>
                <a:ea typeface="Majalla UI"/>
                <a:cs typeface="Times New Roman" pitchFamily="18" charset="0"/>
              </a:rPr>
              <a:t>________________________________________________________</a:t>
            </a:r>
          </a:p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altLang="en-US" sz="2400" b="1" dirty="0" smtClean="0">
                <a:latin typeface="+mj-lt"/>
                <a:ea typeface="Majalla UI"/>
                <a:cs typeface="Times New Roman" pitchFamily="18" charset="0"/>
              </a:rPr>
              <a:t>أ) الأعصاب القحفية: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altLang="en-US" sz="2400" dirty="0" smtClean="0">
                <a:latin typeface="Times New Roman" pitchFamily="18" charset="0"/>
                <a:cs typeface="Times New Roman" pitchFamily="18" charset="0"/>
              </a:rPr>
              <a:t>- 12 زوجًا وفروعها.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altLang="en-US" sz="2400" dirty="0" smtClean="0">
                <a:latin typeface="Times New Roman" pitchFamily="18" charset="0"/>
                <a:cs typeface="Times New Roman" pitchFamily="18" charset="0"/>
              </a:rPr>
              <a:t>- كل عصب مسؤول عن الإحساس أو الحركة، أو كليهما.</a:t>
            </a:r>
          </a:p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altLang="en-US" sz="2400" b="1" dirty="0" smtClean="0">
                <a:ea typeface="Majalla UI"/>
                <a:cs typeface="Majalla UI"/>
              </a:rPr>
              <a:t>ب) الأعصاب الشوكية.</a:t>
            </a:r>
          </a:p>
          <a:p>
            <a:pPr xmlns:a="http://schemas.openxmlformats.org/drawingml/2006/main" algn="l" rtl="0">
              <a:defRPr/>
              <a:bidi/>
            </a:pPr>
            <a:r xmlns:a="http://schemas.openxmlformats.org/drawingml/2006/main">
              <a:rPr lang="ar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يتكون من </a:t>
            </a:r>
            <a:r xmlns:a="http://schemas.openxmlformats.org/drawingml/2006/main">
              <a:rPr lang="ar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31 </a:t>
            </a:r>
            <a:r xmlns:a="http://schemas.openxmlformats.org/drawingml/2006/main">
              <a:rPr lang="ar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زوجًا وفروعها: (8 عنقية، 12 صدرية، 5 قطنية، 5 عجزية، و 1 </a:t>
            </a:r>
            <a:r xmlns:a="http://schemas.openxmlformats.org/drawingml/2006/main">
              <a:rPr lang="ar" alt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عصعصي </a:t>
            </a:r>
            <a:r xmlns:a="http://schemas.openxmlformats.org/drawingml/2006/main">
              <a:rPr lang="ar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xmlns:a="http://schemas.openxmlformats.org/drawingml/2006/main" algn="l" rtl="0">
              <a:defRPr/>
              <a:bidi/>
            </a:pPr>
            <a:r xmlns:a="http://schemas.openxmlformats.org/drawingml/2006/main">
              <a:rPr lang="ar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وهي تنقل الرسائل من وإلى الحبل الشوكي.</a:t>
            </a:r>
          </a:p>
          <a:p>
            <a:pPr algn="l" rtl="0">
              <a:buNone/>
            </a:pPr>
            <a:endParaRPr lang="ar-EG" altLang="en-US" sz="2400" b="1" dirty="0" smtClean="0">
              <a:latin typeface="+mj-lt"/>
              <a:ea typeface="Majalla UI"/>
              <a:cs typeface="Majalla U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868362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defRPr/>
              <a:bidi/>
            </a:pPr>
            <a:r xmlns:a="http://schemas.openxmlformats.org/drawingml/2006/main">
              <a:rPr lang="ar" alt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2)الجهاز العصبي المحيطي</a:t>
            </a:r>
            <a:endParaRPr xmlns:a="http://schemas.openxmlformats.org/drawingml/2006/main" lang="ar-EG" sz="4000" dirty="0">
              <a:solidFill>
                <a:schemeClr val="tx2">
                  <a:satMod val="130000"/>
                </a:schemeClr>
              </a:solidFill>
              <a:cs typeface="+mj-cs"/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228601" y="1295400"/>
            <a:ext cx="8229600" cy="5302250"/>
          </a:xfrm>
        </p:spPr>
        <p:txBody>
          <a:bodyPr>
            <a:normAutofit/>
          </a:bodyPr>
          <a:lstStyle/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altLang="en-US" sz="2800" b="1" dirty="0" smtClean="0">
                <a:cs typeface="Arial" pitchFamily="34" charset="0"/>
              </a:rPr>
              <a:t>ج) </a:t>
            </a:r>
            <a:r xmlns:a="http://schemas.openxmlformats.org/drawingml/2006/main">
              <a:rPr lang="ar" altLang="en-US" sz="2800" b="1" dirty="0" smtClean="0">
                <a:latin typeface="Times New Roman" pitchFamily="18" charset="0"/>
                <a:cs typeface="Times New Roman" pitchFamily="18" charset="0"/>
              </a:rPr>
              <a:t>الجهاز العصبي اللاإرادي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altLang="en-US" sz="2800" dirty="0" smtClean="0">
                <a:latin typeface="Times New Roman" pitchFamily="18" charset="0"/>
                <a:cs typeface="Times New Roman" pitchFamily="18" charset="0"/>
              </a:rPr>
              <a:t>يسمح للجسم بالاستجابة في أوقات الطوارئ </a:t>
            </a:r>
            <a:r xmlns:a="http://schemas.openxmlformats.org/drawingml/2006/main">
              <a:rPr lang="ar" altLang="en-US" sz="28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 rtl="0">
              <a:buFontTx/>
              <a:buChar char="-"/>
            </a:pPr>
            <a:endParaRPr lang="en-US" altLang="en-US" sz="2800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altLang="en-US" sz="2800" dirty="0" smtClean="0">
                <a:latin typeface="Times New Roman" pitchFamily="18" charset="0"/>
                <a:cs typeface="Times New Roman" pitchFamily="18" charset="0"/>
              </a:rPr>
              <a:t>السيطرة على وظائف </a:t>
            </a:r>
            <a:r xmlns:a="http://schemas.openxmlformats.org/drawingml/2006/main">
              <a:rPr lang="ar" altLang="en-US" sz="2800" b="1" dirty="0" smtClean="0">
                <a:latin typeface="Times New Roman" pitchFamily="18" charset="0"/>
                <a:cs typeface="Times New Roman" pitchFamily="18" charset="0"/>
              </a:rPr>
              <a:t>الجسم اللاإرادية </a:t>
            </a:r>
            <a:r xmlns:a="http://schemas.openxmlformats.org/drawingml/2006/main">
              <a:rPr lang="ar" alt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 rtl="0">
              <a:buFontTx/>
              <a:buChar char="-"/>
            </a:pPr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altLang="en-US" sz="2800" dirty="0" smtClean="0">
                <a:latin typeface="Times New Roman" pitchFamily="18" charset="0"/>
                <a:ea typeface="Majalla UI"/>
                <a:cs typeface="Times New Roman" pitchFamily="18" charset="0"/>
              </a:rPr>
              <a:t>وينقسم إلى الجهاز العصبي </a:t>
            </a:r>
            <a:r xmlns:a="http://schemas.openxmlformats.org/drawingml/2006/main">
              <a:rPr lang="ar" altLang="en-US" sz="2800" b="1" dirty="0" smtClean="0">
                <a:latin typeface="Times New Roman" pitchFamily="18" charset="0"/>
                <a:ea typeface="Majalla UI"/>
                <a:cs typeface="Times New Roman" pitchFamily="18" charset="0"/>
              </a:rPr>
              <a:t>الودي </a:t>
            </a:r>
            <a:r xmlns:a="http://schemas.openxmlformats.org/drawingml/2006/main">
              <a:rPr lang="ar" altLang="en-US" sz="2800" dirty="0" smtClean="0">
                <a:latin typeface="Times New Roman" pitchFamily="18" charset="0"/>
                <a:ea typeface="Majalla UI"/>
                <a:cs typeface="Times New Roman" pitchFamily="18" charset="0"/>
              </a:rPr>
              <a:t>والجهاز العصبي </a:t>
            </a:r>
            <a:r xmlns:a="http://schemas.openxmlformats.org/drawingml/2006/main">
              <a:rPr lang="ar" altLang="en-US" sz="2800" b="1" dirty="0" smtClean="0">
                <a:latin typeface="Times New Roman" pitchFamily="18" charset="0"/>
                <a:ea typeface="Majalla UI"/>
                <a:cs typeface="Times New Roman" pitchFamily="18" charset="0"/>
              </a:rPr>
              <a:t>الباراسمبثاوي </a:t>
            </a:r>
            <a:r xmlns:a="http://schemas.openxmlformats.org/drawingml/2006/main">
              <a:rPr lang="ar" altLang="en-US" sz="2800" dirty="0" smtClean="0">
                <a:latin typeface="Times New Roman" pitchFamily="18" charset="0"/>
                <a:ea typeface="Majalla UI"/>
                <a:cs typeface="Times New Roman" pitchFamily="18" charset="0"/>
              </a:rPr>
              <a:t>.</a:t>
            </a:r>
            <a:endParaRPr xmlns:a="http://schemas.openxmlformats.org/drawingml/2006/main" lang="en-US" altLang="en-US" sz="2800" dirty="0" smtClean="0">
              <a:ea typeface="Majalla UI"/>
              <a:cs typeface="Majalla UI"/>
            </a:endParaRPr>
          </a:p>
          <a:p>
            <a:pPr algn="ctr" rtl="0" eaLnBrk="1" hangingPunct="1">
              <a:buFont typeface="Wingdings" pitchFamily="2" charset="2"/>
              <a:buNone/>
            </a:pPr>
            <a:endParaRPr lang="ar-EG" altLang="en-US" dirty="0" smtClean="0">
              <a:ea typeface="Majalla UI"/>
              <a:cs typeface="Majalla U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defRPr/>
              <a:bidi/>
            </a:pPr>
            <a:r xmlns:a="http://schemas.openxmlformats.org/drawingml/2006/main">
              <a:rPr lang="ar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2)الجهاز العصبي المحيطي</a:t>
            </a:r>
            <a:endParaRPr xmlns:a="http://schemas.openxmlformats.org/drawingml/2006/main" lang="ar-EG" sz="3600" dirty="0">
              <a:solidFill>
                <a:schemeClr val="tx2">
                  <a:satMod val="130000"/>
                </a:schemeClr>
              </a:solidFill>
              <a:cs typeface="+mj-cs"/>
            </a:endParaRP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257800"/>
          </a:xfrm>
        </p:spPr>
        <p:txBody>
          <a:bodyPr/>
          <a:lstStyle/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altLang="en-US" sz="2800" b="1" dirty="0" smtClean="0">
                <a:cs typeface="Arial" pitchFamily="34" charset="0"/>
              </a:rPr>
              <a:t>ج) </a:t>
            </a:r>
            <a:r xmlns:a="http://schemas.openxmlformats.org/drawingml/2006/main">
              <a:rPr lang="ar" altLang="en-US" sz="2800" b="1" dirty="0" smtClean="0">
                <a:latin typeface="Times New Roman" pitchFamily="18" charset="0"/>
                <a:cs typeface="Times New Roman" pitchFamily="18" charset="0"/>
              </a:rPr>
              <a:t>الجهاز العصبي اللاإرادي</a:t>
            </a:r>
          </a:p>
          <a:p>
            <a:pPr algn="ctr" rtl="0"/>
            <a:endParaRPr lang="en-US" alt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rtl="0" eaLnBrk="1" hangingPunct="1"/>
            <a:endParaRPr lang="ar-EG" alt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1828798"/>
          <a:ext cx="8839200" cy="4442587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488542"/>
                <a:gridCol w="4350658"/>
              </a:tblGrid>
              <a:tr h="542287">
                <a:tc>
                  <a:txBody>
                    <a:bodyPr/>
                    <a:lstStyle/>
                    <a:p>
                      <a:pPr xmlns:a="http://schemas.openxmlformats.org/drawingml/2006/main" algn="ctr" rtl="1">
                        <a:bidi/>
                      </a:pPr>
                      <a:r xmlns:a="http://schemas.openxmlformats.org/drawingml/2006/main">
                        <a:rPr lang="ar" altLang="en-US" sz="1800" b="1" dirty="0" smtClean="0">
                          <a:latin typeface="Times New Roman" pitchFamily="18" charset="0"/>
                          <a:ea typeface="Majalla UI"/>
                          <a:cs typeface="Times New Roman" pitchFamily="18" charset="0"/>
                        </a:rPr>
                        <a:t>نظير الودي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 rtl="1">
                        <a:bidi/>
                      </a:pPr>
                      <a:r xmlns:a="http://schemas.openxmlformats.org/drawingml/2006/main">
                        <a:rPr lang="ar" altLang="en-US" sz="1800" b="1" dirty="0" smtClean="0">
                          <a:latin typeface="Times New Roman" pitchFamily="18" charset="0"/>
                          <a:ea typeface="Majalla UI"/>
                          <a:cs typeface="Times New Roman" pitchFamily="18" charset="0"/>
                        </a:rPr>
                        <a:t>متعاطف</a:t>
                      </a:r>
                      <a:r xmlns:a="http://schemas.openxmlformats.org/drawingml/2006/main">
                        <a:rPr lang="ar" altLang="en-US" sz="1800" dirty="0" smtClean="0">
                          <a:latin typeface="Times New Roman" pitchFamily="18" charset="0"/>
                          <a:ea typeface="Majalla UI"/>
                          <a:cs typeface="Times New Roman" pitchFamily="18" charset="0"/>
                        </a:rPr>
                        <a:t> 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</a:tr>
              <a:tr h="1633359">
                <a:tc>
                  <a:txBody>
                    <a:bodyPr/>
                    <a:lstStyle/>
                    <a:p>
                      <a:pPr xmlns:a="http://schemas.openxmlformats.org/drawingml/2006/main" marL="0" marR="0" lvl="1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  <a:bidi/>
                      </a:pPr>
                      <a:r xmlns:a="http://schemas.openxmlformats.org/drawingml/2006/main">
                        <a:rPr lang="ar" alt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 xmlns:a="http://schemas.openxmlformats.org/drawingml/2006/main">
                        <a:rPr lang="ar" alt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يعمل على مواجهة الأفعال المتعاطفة بعد الطوارئ.</a:t>
                      </a:r>
                    </a:p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lvl="1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  <a:bidi/>
                      </a:pPr>
                      <a:r xmlns:a="http://schemas.openxmlformats.org/drawingml/2006/main">
                        <a:rPr lang="ar" altLang="en-US" sz="2000" b="0" dirty="0" smtClean="0">
                          <a:latin typeface="+mj-lt"/>
                          <a:cs typeface="Times New Roman" pitchFamily="18" charset="0"/>
                        </a:rPr>
                        <a:t>- التصرف في حالات الطوارئ</a:t>
                      </a:r>
                    </a:p>
                    <a:p>
                      <a:pPr algn="l" rtl="1"/>
                      <a:endParaRPr lang="ar-SA" sz="2000" b="0" dirty="0">
                        <a:latin typeface="+mj-lt"/>
                      </a:endParaRPr>
                    </a:p>
                  </a:txBody>
                  <a:tcPr/>
                </a:tc>
              </a:tr>
              <a:tr h="542287">
                <a:tc>
                  <a:txBody>
                    <a:bodyPr/>
                    <a:lstStyle/>
                    <a:p>
                      <a:pPr xmlns:a="http://schemas.openxmlformats.org/drawingml/2006/main" algn="l" rtl="1">
                        <a:bidi/>
                      </a:pPr>
                      <a:r xmlns:a="http://schemas.openxmlformats.org/drawingml/2006/main">
                        <a:rPr lang="ar" sz="2000" b="0" dirty="0" smtClean="0">
                          <a:latin typeface="+mj-lt"/>
                        </a:rPr>
                        <a:t>- </a:t>
                      </a:r>
                      <a:r xmlns:a="http://schemas.openxmlformats.org/drawingml/2006/main">
                        <a:rPr lang="ar" sz="2000" b="0" baseline="0" dirty="0" smtClean="0">
                          <a:latin typeface="+mj-lt"/>
                        </a:rPr>
                        <a:t>انخفاض معدل ضربات القلب.</a:t>
                      </a:r>
                      <a:endParaRPr xmlns:a="http://schemas.openxmlformats.org/drawingml/2006/main" lang="ar-SA" sz="2000" b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l" rtl="1">
                        <a:bidi/>
                      </a:pPr>
                      <a:r xmlns:a="http://schemas.openxmlformats.org/drawingml/2006/main">
                        <a:rPr lang="ar" sz="2000" b="0" dirty="0" smtClean="0">
                          <a:latin typeface="+mj-lt"/>
                        </a:rPr>
                        <a:t>- </a:t>
                      </a:r>
                      <a:r xmlns:a="http://schemas.openxmlformats.org/drawingml/2006/main">
                        <a:rPr lang="ar" sz="2000" b="0" baseline="0" dirty="0" smtClean="0">
                          <a:latin typeface="+mj-lt"/>
                        </a:rPr>
                        <a:t>زيادة معدل ضربات القلب.</a:t>
                      </a:r>
                      <a:endParaRPr xmlns:a="http://schemas.openxmlformats.org/drawingml/2006/main" lang="ar-SA" sz="2000" b="0" dirty="0">
                        <a:latin typeface="+mj-lt"/>
                      </a:endParaRPr>
                    </a:p>
                  </a:txBody>
                  <a:tcPr/>
                </a:tc>
              </a:tr>
              <a:tr h="542287">
                <a:tc>
                  <a:txBody>
                    <a:bodyPr/>
                    <a:lstStyle/>
                    <a:p>
                      <a:pPr xmlns:a="http://schemas.openxmlformats.org/drawingml/2006/main" algn="l" rtl="1">
                        <a:bidi/>
                      </a:pPr>
                      <a:r xmlns:a="http://schemas.openxmlformats.org/drawingml/2006/main">
                        <a:rPr lang="ar" sz="2000" b="0" dirty="0" smtClean="0">
                          <a:latin typeface="+mj-lt"/>
                        </a:rPr>
                        <a:t>- خفض ضغط الدم.</a:t>
                      </a:r>
                      <a:endParaRPr xmlns:a="http://schemas.openxmlformats.org/drawingml/2006/main" lang="ar-SA" sz="2000" b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l" rtl="1">
                        <a:bidi/>
                      </a:pPr>
                      <a:r xmlns:a="http://schemas.openxmlformats.org/drawingml/2006/main">
                        <a:rPr lang="ar" sz="2000" b="0" dirty="0" smtClean="0">
                          <a:latin typeface="+mj-lt"/>
                        </a:rPr>
                        <a:t>- ارتفاع ضغط الدم.</a:t>
                      </a:r>
                      <a:endParaRPr xmlns:a="http://schemas.openxmlformats.org/drawingml/2006/main" lang="ar-SA" sz="2000" b="0" dirty="0">
                        <a:latin typeface="+mj-lt"/>
                      </a:endParaRPr>
                    </a:p>
                  </a:txBody>
                  <a:tcPr/>
                </a:tc>
              </a:tr>
              <a:tr h="542287">
                <a:tc>
                  <a:txBody>
                    <a:bodyPr/>
                    <a:lstStyle/>
                    <a:p>
                      <a:pPr xmlns:a="http://schemas.openxmlformats.org/drawingml/2006/main" algn="l" rtl="1">
                        <a:bidi/>
                      </a:pPr>
                      <a:r xmlns:a="http://schemas.openxmlformats.org/drawingml/2006/main">
                        <a:rPr lang="ar" dirty="0" smtClean="0"/>
                        <a:t>- انخفاض معدل التنفس.</a:t>
                      </a:r>
                      <a:r xmlns:a="http://schemas.openxmlformats.org/drawingml/2006/main">
                        <a:rPr lang="ar" baseline="0" dirty="0" smtClean="0"/>
                        <a:t> 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l" rtl="1">
                        <a:bidi/>
                      </a:pPr>
                      <a:r xmlns:a="http://schemas.openxmlformats.org/drawingml/2006/main">
                        <a:rPr lang="ar" dirty="0" smtClean="0"/>
                        <a:t>- زيادة معدل التنفس.</a:t>
                      </a:r>
                      <a:r xmlns:a="http://schemas.openxmlformats.org/drawingml/2006/main">
                        <a:rPr lang="ar" baseline="0" dirty="0" smtClean="0"/>
                        <a:t> 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</a:tr>
              <a:tr h="542287">
                <a:tc>
                  <a:txBody>
                    <a:bodyPr/>
                    <a:lstStyle/>
                    <a:p>
                      <a:pPr xmlns:a="http://schemas.openxmlformats.org/drawingml/2006/main" algn="l" rtl="0">
                        <a:buFontTx/>
                        <a:buChar char="-"/>
                        <a:bidi/>
                      </a:pPr>
                      <a:r xmlns:a="http://schemas.openxmlformats.org/drawingml/2006/main">
                        <a:rPr lang="ar" dirty="0" smtClean="0"/>
                        <a:t>زيادة نشاط الجهاز الهضمي</a:t>
                      </a:r>
                    </a:p>
                    <a:p>
                      <a:pPr xmlns:a="http://schemas.openxmlformats.org/drawingml/2006/main" algn="l" rtl="0">
                        <a:buFontTx/>
                        <a:buNone/>
                        <a:bidi/>
                      </a:pPr>
                      <a:r xmlns:a="http://schemas.openxmlformats.org/drawingml/2006/main">
                        <a:rPr lang="ar" baseline="0" dirty="0" smtClean="0"/>
                        <a:t>  </a:t>
                      </a:r>
                      <a:r xmlns:a="http://schemas.openxmlformats.org/drawingml/2006/main">
                        <a:rPr lang="ar" dirty="0" smtClean="0"/>
                        <a:t>أنشطة.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l" rtl="0">
                        <a:bidi/>
                      </a:pPr>
                      <a:r xmlns:a="http://schemas.openxmlformats.org/drawingml/2006/main">
                        <a:rPr lang="ar" dirty="0" smtClean="0"/>
                        <a:t>-تقليل حجم الجهاز الهضمي</a:t>
                      </a:r>
                    </a:p>
                    <a:p>
                      <a:pPr xmlns:a="http://schemas.openxmlformats.org/drawingml/2006/main" algn="l" rtl="0">
                        <a:bidi/>
                      </a:pPr>
                      <a:r xmlns:a="http://schemas.openxmlformats.org/drawingml/2006/main">
                        <a:rPr lang="ar" dirty="0" smtClean="0"/>
                        <a:t>أنشطة.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0" y="533400"/>
            <a:ext cx="8782050" cy="1295400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defRPr/>
              <a:bidi/>
            </a:pPr>
            <a:r xmlns:a="http://schemas.openxmlformats.org/drawingml/2006/main">
              <a:rPr lang="ar" altLang="en-US" sz="6600" dirty="0" smtClean="0">
                <a:ea typeface="Majalla UI"/>
                <a:cs typeface="Majalla UI"/>
              </a:rPr>
              <a:t>النواقل العصبية</a:t>
            </a:r>
            <a:endParaRPr xmlns:a="http://schemas.openxmlformats.org/drawingml/2006/main" lang="ar-EG" sz="6600" dirty="0">
              <a:solidFill>
                <a:schemeClr val="tx2">
                  <a:satMod val="130000"/>
                </a:schemeClr>
              </a:solidFill>
              <a:cs typeface="+mj-cs"/>
            </a:endParaRPr>
          </a:p>
        </p:txBody>
      </p:sp>
      <p:pic>
        <p:nvPicPr>
          <p:cNvPr id="1028" name="Picture 4" descr="C:\Users\osama\Desktop\تنزيل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362200"/>
            <a:ext cx="7696200" cy="35814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defRPr/>
              <a:bidi/>
            </a:pPr>
            <a:r xmlns:a="http://schemas.openxmlformats.org/drawingml/2006/main">
              <a:rPr lang="ar" altLang="en-US" sz="3600" dirty="0" smtClean="0">
                <a:ea typeface="Majalla UI"/>
                <a:cs typeface="Majalla UI"/>
              </a:rPr>
              <a:t>النواقل العصبية</a:t>
            </a:r>
            <a:endParaRPr xmlns:a="http://schemas.openxmlformats.org/drawingml/2006/main" lang="ar-EG" sz="3600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839200" cy="5105400"/>
          </a:xfrm>
        </p:spPr>
        <p:txBody>
          <a:bodyPr>
            <a:normAutofit lnSpcReduction="10000"/>
          </a:bodyPr>
          <a:lstStyle/>
          <a:p>
            <a:pPr xmlns:a="http://schemas.openxmlformats.org/drawingml/2006/main" algn="just" rtl="0">
              <a:bidi/>
            </a:pPr>
            <a:r xmlns:a="http://schemas.openxmlformats.org/drawingml/2006/main">
              <a:rPr lang="ar" altLang="en-US" sz="2400" dirty="0" smtClean="0">
                <a:latin typeface="Times New Roman" pitchFamily="18" charset="0"/>
                <a:cs typeface="Times New Roman" pitchFamily="18" charset="0"/>
              </a:rPr>
              <a:t>تشكل حوالي 100 مليار خلية دماغية مجموعات من الخلايا العصبية، أو الخلايا العصبية، التي يتم ترتيبها في شبكات.</a:t>
            </a:r>
          </a:p>
          <a:p>
            <a:pPr algn="just" rtl="0"/>
            <a:endParaRPr lang="en-US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just" rtl="0">
              <a:bidi/>
            </a:pPr>
            <a:r xmlns:a="http://schemas.openxmlformats.org/drawingml/2006/main">
              <a:rPr lang="ar" altLang="en-US" sz="2400" dirty="0" smtClean="0">
                <a:latin typeface="Times New Roman" pitchFamily="18" charset="0"/>
                <a:cs typeface="Times New Roman" pitchFamily="18" charset="0"/>
              </a:rPr>
              <a:t>تتواصل هذه الخلايا العصبية مع بعضها البعض عن طريق إرسال رسائل </a:t>
            </a:r>
            <a:r xmlns:a="http://schemas.openxmlformats.org/drawingml/2006/main">
              <a:rPr lang="ar" altLang="en-US" sz="2400" b="1" dirty="0" smtClean="0">
                <a:latin typeface="Times New Roman" pitchFamily="18" charset="0"/>
                <a:cs typeface="Times New Roman" pitchFamily="18" charset="0"/>
              </a:rPr>
              <a:t>كهروكيميائية </a:t>
            </a:r>
            <a:r xmlns:a="http://schemas.openxmlformats.org/drawingml/2006/main">
              <a:rPr lang="ar" altLang="en-US" sz="2400" dirty="0" smtClean="0">
                <a:latin typeface="Times New Roman" pitchFamily="18" charset="0"/>
                <a:cs typeface="Times New Roman" pitchFamily="18" charset="0"/>
              </a:rPr>
              <a:t>من خلية عصبية إلى خلية عصبية، وهي العملية التي تسمى </a:t>
            </a:r>
            <a:r xmlns:a="http://schemas.openxmlformats.org/drawingml/2006/main">
              <a:rPr lang="ar" altLang="en-US" sz="2400" b="1" dirty="0" smtClean="0">
                <a:latin typeface="Times New Roman" pitchFamily="18" charset="0"/>
                <a:cs typeface="Times New Roman" pitchFamily="18" charset="0"/>
              </a:rPr>
              <a:t>النقل العصبي.</a:t>
            </a:r>
          </a:p>
          <a:p>
            <a:pPr algn="just" rtl="0"/>
            <a:endParaRPr lang="en-US" alt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just" rtl="0">
              <a:bidi/>
            </a:pPr>
            <a:r xmlns:a="http://schemas.openxmlformats.org/drawingml/2006/main">
              <a:rPr lang="ar" altLang="en-US" sz="2400" b="1" dirty="0" smtClean="0">
                <a:latin typeface="Times New Roman" pitchFamily="18" charset="0"/>
                <a:cs typeface="Times New Roman" pitchFamily="18" charset="0"/>
              </a:rPr>
              <a:t>النواقل العصبية: </a:t>
            </a:r>
            <a:r xmlns:a="http://schemas.openxmlformats.org/drawingml/2006/main">
              <a:rPr lang="ar" altLang="en-US" sz="2400" dirty="0" smtClean="0">
                <a:latin typeface="Times New Roman" pitchFamily="18" charset="0"/>
                <a:cs typeface="Times New Roman" pitchFamily="18" charset="0"/>
              </a:rPr>
              <a:t>هي المواد الكيميائية التي يتم تصنيعها في الخلية العصبية والتي تساعد في نقل المعلومات في جميع أنحاء الجسم.</a:t>
            </a:r>
          </a:p>
          <a:p>
            <a:pPr algn="just" rtl="0"/>
            <a:endParaRPr lang="en-US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just" rtl="0">
              <a:bidi/>
            </a:pPr>
            <a:r xmlns:a="http://schemas.openxmlformats.org/drawingml/2006/main">
              <a:rPr lang="ar" altLang="en-US" sz="2400" dirty="0" smtClean="0">
                <a:latin typeface="Times New Roman" pitchFamily="18" charset="0"/>
                <a:cs typeface="Times New Roman" pitchFamily="18" charset="0"/>
              </a:rPr>
              <a:t>إنها إما أن تثير أو تحفز عملًا في الخلايا (مثيرة) أو تمنع أو توقف عملًا (مثبطة).</a:t>
            </a:r>
            <a:endParaRPr xmlns:a="http://schemas.openxmlformats.org/drawingml/2006/main" lang="ar-EG" alt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53000"/>
          </a:xfrm>
        </p:spPr>
        <p:txBody>
          <a:bodyPr>
            <a:normAutofit/>
          </a:bodyPr>
          <a:lstStyle/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400" dirty="0" smtClean="0"/>
              <a:t>المقدمة/ الجهاز العصبي .</a:t>
            </a: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400" dirty="0" smtClean="0"/>
              <a:t>مكونات الجهاز العصبي المركزي ووظائفه.</a:t>
            </a: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400" dirty="0" smtClean="0"/>
              <a:t>مكونات الجهاز العصبي المحيطي ووظائفه.</a:t>
            </a: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400" dirty="0" smtClean="0"/>
              <a:t>النواقل العصبية: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- الدوبامين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- نورادرينالين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- السيروتونين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- الأستيل كولين</a:t>
            </a: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400" dirty="0" smtClean="0"/>
              <a:t>العلاقة بين النواقل العصبية والأمراض النفسية.</a:t>
            </a:r>
          </a:p>
          <a:p>
            <a:pPr algn="l" rtl="0">
              <a:buFont typeface="Arial" pitchFamily="34" charset="0"/>
              <a:buChar char="•"/>
            </a:pPr>
            <a:endParaRPr lang="en-US" dirty="0" smtClean="0"/>
          </a:p>
          <a:p>
            <a:pPr algn="l" rtl="0">
              <a:buFont typeface="Arial" pitchFamily="34" charset="0"/>
              <a:buChar char="•"/>
            </a:pPr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dirty="0" smtClean="0"/>
              <a:t>مخطط تفصيلي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0" y="274639"/>
            <a:ext cx="8934450" cy="792162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>
              <a:defRPr/>
              <a:bidi/>
            </a:pPr>
            <a:r xmlns:a="http://schemas.openxmlformats.org/drawingml/2006/main">
              <a:rPr lang="ar" altLang="en-US" sz="3600" dirty="0" smtClean="0">
                <a:ea typeface="Majalla UI"/>
                <a:cs typeface="Majalla UI"/>
              </a:rPr>
              <a:t>النواقل العصبية والأمراض النفسية</a:t>
            </a:r>
            <a:endParaRPr xmlns:a="http://schemas.openxmlformats.org/drawingml/2006/main" lang="ar-EG" sz="3600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29650" cy="5105401"/>
          </a:xfrm>
        </p:spPr>
        <p:txBody>
          <a:bodyPr>
            <a:normAutofit lnSpcReduction="10000"/>
          </a:bodyPr>
          <a:lstStyle/>
          <a:p>
            <a:pPr xmlns:a="http://schemas.openxmlformats.org/drawingml/2006/main" indent="-283464" algn="l" rtl="0">
              <a:buFont typeface="Arial" pitchFamily="34" charset="0"/>
              <a:buChar char="•"/>
              <a:defRPr/>
              <a:bidi/>
            </a:pPr>
            <a:r xmlns:a="http://schemas.openxmlformats.org/drawingml/2006/main">
              <a:rPr lang="ar" dirty="0" smtClean="0">
                <a:latin typeface="Times New Roman" pitchFamily="18" charset="0"/>
                <a:cs typeface="Times New Roman" pitchFamily="18" charset="0"/>
              </a:rPr>
              <a:t>لقد وجد أن النواقل العصبية الرئيسية تلعب دورًا في الأمراض النفسية وكذلك في أفعال وآثار الأدوية النفسية الجانبية.</a:t>
            </a:r>
          </a:p>
          <a:p>
            <a:pPr indent="-283464" algn="l" rtl="0">
              <a:buFont typeface="Arial" pitchFamily="34" charset="0"/>
              <a:buChar char="•"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indent="-283464" algn="l" rtl="0">
              <a:buFont typeface="Arial" pitchFamily="34" charset="0"/>
              <a:buChar char="•"/>
              <a:defRPr/>
              <a:bidi/>
            </a:pPr>
            <a:r xmlns:a="http://schemas.openxmlformats.org/drawingml/2006/main">
              <a:rPr lang="ar" dirty="0" smtClean="0">
                <a:latin typeface="Times New Roman" pitchFamily="18" charset="0"/>
                <a:cs typeface="Times New Roman" pitchFamily="18" charset="0"/>
              </a:rPr>
              <a:t>أظهرت الدراسات وجود فروق في كمية بعض النواقل العصبية المتوفرة في أدمغة الأشخاص الذين يعانون من اضطرابات عقلية معينة مقارنة بأولئك الذين لا تظهر عليهم علامات المرض العقلي.</a:t>
            </a:r>
            <a:endParaRPr xmlns:a="http://schemas.openxmlformats.org/drawingml/2006/main" lang="ar-EG" dirty="0" smtClean="0">
              <a:latin typeface="Times New Roman" pitchFamily="18" charset="0"/>
              <a:cs typeface="Times New Roman" pitchFamily="18" charset="0"/>
            </a:endParaRPr>
          </a:p>
          <a:p>
            <a:pPr indent="-283464" algn="l" rtl="0">
              <a:buFont typeface="Arial" pitchFamily="34" charset="0"/>
              <a:buChar char="•"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indent="-283464" algn="l" rtl="0">
              <a:buFont typeface="Arial" pitchFamily="34" charset="0"/>
              <a:buChar char="•"/>
              <a:defRPr/>
              <a:bidi/>
            </a:pPr>
            <a:r xmlns:a="http://schemas.openxmlformats.org/drawingml/2006/main">
              <a:rPr lang="ar" dirty="0" smtClean="0">
                <a:latin typeface="Times New Roman" pitchFamily="18" charset="0"/>
                <a:cs typeface="Times New Roman" pitchFamily="18" charset="0"/>
              </a:rPr>
              <a:t>انتقال عصبي غير طبيعي يسبب بعض الاضطرابات العقلية بسبب النقل الزائد أو الاستجابة الزائدة للمستقبلات.</a:t>
            </a:r>
          </a:p>
          <a:p>
            <a:pPr indent="-283464" algn="l" rtl="0">
              <a:buFont typeface="Arial" pitchFamily="34" charset="0"/>
              <a:buChar char="•"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486400"/>
          </a:xfrm>
        </p:spPr>
        <p:txBody>
          <a:bodyPr>
            <a:normAutofit fontScale="92500" lnSpcReduction="20000"/>
          </a:bodyPr>
          <a:lstStyle/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* هناك ما يقرب من </a:t>
            </a:r>
            <a:r xmlns:a="http://schemas.openxmlformats.org/drawingml/2006/main">
              <a:rPr lang="ar" sz="2400" b="1" dirty="0" smtClean="0"/>
              <a:t>50 </a:t>
            </a:r>
            <a:r xmlns:a="http://schemas.openxmlformats.org/drawingml/2006/main">
              <a:rPr lang="ar" sz="2400" dirty="0" smtClean="0"/>
              <a:t>ناقلًا عصبيًا تم تحديده.</a:t>
            </a:r>
          </a:p>
          <a:p>
            <a:pPr marL="624078" indent="-514350" algn="l" rtl="0">
              <a:buFont typeface="Arial" pitchFamily="34" charset="0"/>
              <a:buChar char="•"/>
            </a:pPr>
            <a:endParaRPr lang="en-US" sz="2400" dirty="0" smtClean="0"/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* وفيما يلي النواقل العصبية الأكثر شيوعًا التي تؤثر على الصحة العقلية للأشخاص:</a:t>
            </a:r>
          </a:p>
          <a:p>
            <a:pPr xmlns:a="http://schemas.openxmlformats.org/drawingml/2006/main" marL="624078" indent="-514350" algn="l" rtl="0">
              <a:buAutoNum type="arabicPeriod"/>
              <a:bidi/>
            </a:pPr>
            <a:r xmlns:a="http://schemas.openxmlformats.org/drawingml/2006/main">
              <a:rPr lang="ar" sz="2400" b="1" dirty="0" smtClean="0"/>
              <a:t>الدوبامين</a:t>
            </a:r>
          </a:p>
          <a:p>
            <a:pPr xmlns:a="http://schemas.openxmlformats.org/drawingml/2006/main" marL="624078" indent="-514350" algn="l" rtl="0">
              <a:buAutoNum type="arabicPeriod"/>
              <a:bidi/>
            </a:pPr>
            <a:r xmlns:a="http://schemas.openxmlformats.org/drawingml/2006/main">
              <a:rPr lang="ar" sz="2400" b="1" dirty="0" smtClean="0"/>
              <a:t>نورادرينالين (نورإبينفرين)</a:t>
            </a:r>
          </a:p>
          <a:p>
            <a:pPr xmlns:a="http://schemas.openxmlformats.org/drawingml/2006/main" marL="624078" indent="-514350" algn="l" rtl="0">
              <a:buAutoNum type="arabicPeriod"/>
              <a:bidi/>
            </a:pPr>
            <a:r xmlns:a="http://schemas.openxmlformats.org/drawingml/2006/main">
              <a:rPr lang="ar" sz="2400" b="1" dirty="0" smtClean="0"/>
              <a:t>السيروتونين</a:t>
            </a:r>
          </a:p>
          <a:p>
            <a:pPr xmlns:a="http://schemas.openxmlformats.org/drawingml/2006/main" marL="624078" indent="-514350" algn="l" rtl="0">
              <a:buAutoNum type="arabicPeriod"/>
              <a:bidi/>
            </a:pPr>
            <a:r xmlns:a="http://schemas.openxmlformats.org/drawingml/2006/main">
              <a:rPr lang="ar" sz="2400" b="1" dirty="0" smtClean="0"/>
              <a:t>الأستيل كولين</a:t>
            </a:r>
          </a:p>
          <a:p>
            <a:pPr xmlns:a="http://schemas.openxmlformats.org/drawingml/2006/main" marL="624078" indent="-514350" algn="l" rtl="0">
              <a:buAutoNum type="arabicPeriod"/>
              <a:bidi/>
            </a:pPr>
            <a:r xmlns:a="http://schemas.openxmlformats.org/drawingml/2006/main">
              <a:rPr lang="ar" sz="2400" dirty="0" smtClean="0"/>
              <a:t>الهيستامين (دوره في المرض العقلي قيد الدراسة).</a:t>
            </a:r>
          </a:p>
          <a:p>
            <a:pPr xmlns:a="http://schemas.openxmlformats.org/drawingml/2006/main" marL="624078" indent="-514350" algn="l" rtl="0">
              <a:buAutoNum type="arabicPeriod"/>
              <a:bidi/>
            </a:pPr>
            <a:r xmlns:a="http://schemas.openxmlformats.org/drawingml/2006/main">
              <a:rPr lang="ar" sz="2400" dirty="0" smtClean="0"/>
              <a:t>الغلوتامات</a:t>
            </a:r>
          </a:p>
          <a:p>
            <a:pPr xmlns:a="http://schemas.openxmlformats.org/drawingml/2006/main" marL="624078" indent="-514350" algn="l" rtl="0">
              <a:buAutoNum type="arabicPeriod"/>
              <a:bidi/>
            </a:pPr>
            <a:r xmlns:a="http://schemas.openxmlformats.org/drawingml/2006/main">
              <a:rPr lang="ar" sz="2400" dirty="0" smtClean="0"/>
              <a:t>GABA ( حمض </a:t>
            </a:r>
            <a:r xmlns:a="http://schemas.openxmlformats.org/drawingml/2006/main">
              <a:rPr lang="ar" sz="2400" b="1" dirty="0" smtClean="0"/>
              <a:t>جاما </a:t>
            </a:r>
            <a:r xmlns:a="http://schemas.openxmlformats.org/drawingml/2006/main">
              <a:rPr lang="ar" sz="2400" b="1" dirty="0" err="1" smtClean="0"/>
              <a:t>أمينوبوتيريك </a:t>
            </a:r>
            <a:r xmlns:a="http://schemas.openxmlformats.org/drawingml/2006/main">
              <a:rPr lang="ar" sz="2400" b="1" dirty="0" smtClean="0"/>
              <a:t>)</a:t>
            </a:r>
            <a:endParaRPr xmlns:a="http://schemas.openxmlformats.org/drawingml/2006/main" lang="en-US" sz="2400" dirty="0" smtClean="0"/>
          </a:p>
          <a:p>
            <a:pPr marL="624078" indent="-514350" algn="l" rtl="0">
              <a:buAutoNum type="arabicPeriod"/>
            </a:pPr>
            <a:endParaRPr lang="en-US" sz="2400" dirty="0" smtClean="0"/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* الدوبامين والنورادرينالين هي ناقلات عصبية مثيرة، والسيروتونين هو ناقل عصبي مثبط، والأستيل كولين يمكن أن يكون إما ناقل عصبي مثير أو مثبط.</a:t>
            </a:r>
          </a:p>
          <a:p>
            <a:pPr xmlns:a="http://schemas.openxmlformats.org/drawingml/2006/main" marL="624078" indent="-514350" algn="ctr" rtl="0">
              <a:buNone/>
              <a:bidi/>
            </a:pPr>
            <a:r xmlns:a="http://schemas.openxmlformats.org/drawingml/2006/main">
              <a:rPr lang="ar" sz="2400" dirty="0" smtClean="0"/>
              <a:t> </a:t>
            </a:r>
            <a:endParaRPr xmlns:a="http://schemas.openxmlformats.org/drawingml/2006/main" lang="ar-SA" sz="8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altLang="en-US" sz="4400" dirty="0" smtClean="0">
                <a:ea typeface="Majalla UI"/>
                <a:cs typeface="Majalla UI"/>
              </a:rPr>
              <a:t>النواقل العصبية</a:t>
            </a:r>
            <a:endParaRPr xmlns:a="http://schemas.openxmlformats.org/drawingml/2006/main" lang="ar-SA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2"/>
          <a:ext cx="9144000" cy="709639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51828"/>
                <a:gridCol w="2220686"/>
                <a:gridCol w="1701800"/>
                <a:gridCol w="569686"/>
              </a:tblGrid>
              <a:tr h="734784">
                <a:tc>
                  <a:txBody>
                    <a:bodyPr/>
                    <a:lstStyle/>
                    <a:p>
                      <a:pPr xmlns:a="http://schemas.openxmlformats.org/drawingml/2006/main" algn="ctr" rtl="1">
                        <a:bidi/>
                      </a:pPr>
                      <a:r xmlns:a="http://schemas.openxmlformats.org/drawingml/2006/main">
                        <a:rPr lang="ar" dirty="0" smtClean="0"/>
                        <a:t>تأثير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 rtl="1">
                        <a:bidi/>
                      </a:pPr>
                      <a:r xmlns:a="http://schemas.openxmlformats.org/drawingml/2006/main">
                        <a:rPr lang="ar" dirty="0" smtClean="0"/>
                        <a:t>فعل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 rtl="1">
                        <a:bidi/>
                      </a:pPr>
                      <a:r xmlns:a="http://schemas.openxmlformats.org/drawingml/2006/main">
                        <a:rPr lang="ar" dirty="0" smtClean="0"/>
                        <a:t>الناقل </a:t>
                      </a:r>
                      <a:endParaRPr xmlns:a="http://schemas.openxmlformats.org/drawingml/2006/main" lang="ar-SA" dirty="0"/>
                      <a:r xmlns:a="http://schemas.openxmlformats.org/drawingml/2006/main">
                        <a:rPr lang="ar" dirty="0" err="1" smtClean="0"/>
                        <a:t>العصبي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 rtl="1">
                        <a:bidi/>
                      </a:pPr>
                      <a:r xmlns:a="http://schemas.openxmlformats.org/drawingml/2006/main">
                        <a:rPr lang="ar" dirty="0" smtClean="0"/>
                        <a:t>لا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</a:tr>
              <a:tr h="1224643">
                <a:tc>
                  <a:txBody>
                    <a:bodyPr/>
                    <a:lstStyle/>
                    <a:p>
                      <a:pPr xmlns:a="http://schemas.openxmlformats.org/drawingml/2006/main" algn="l" rtl="0">
                        <a:bidi/>
                      </a:pPr>
                      <a:r xmlns:a="http://schemas.openxmlformats.org/drawingml/2006/main">
                        <a:rPr lang="ar" dirty="0" smtClean="0"/>
                        <a:t>يتحكم في الحركات المعقدة والدافع والإدراك؛ وينظم</a:t>
                      </a:r>
                    </a:p>
                    <a:p>
                      <a:pPr xmlns:a="http://schemas.openxmlformats.org/drawingml/2006/main" algn="l" rtl="0">
                        <a:bidi/>
                      </a:pPr>
                      <a:r xmlns:a="http://schemas.openxmlformats.org/drawingml/2006/main">
                        <a:rPr lang="ar" dirty="0" smtClean="0"/>
                        <a:t>الاستجابة العاطفية.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 rtl="0">
                        <a:bidi/>
                      </a:pPr>
                      <a:r xmlns:a="http://schemas.openxmlformats.org/drawingml/2006/main">
                        <a:rPr lang="ar" dirty="0" smtClean="0"/>
                        <a:t>مثير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 rtl="0">
                        <a:bidi/>
                      </a:pPr>
                      <a:r xmlns:a="http://schemas.openxmlformats.org/drawingml/2006/main">
                        <a:rPr lang="ar" dirty="0" smtClean="0"/>
                        <a:t>الدوبامين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 rtl="0">
                        <a:bidi/>
                      </a:pPr>
                      <a:r xmlns:a="http://schemas.openxmlformats.org/drawingml/2006/main">
                        <a:rPr lang="ar" dirty="0" smtClean="0"/>
                        <a:t>1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</a:tr>
              <a:tr h="1224643">
                <a:tc>
                  <a:txBody>
                    <a:bodyPr/>
                    <a:lstStyle/>
                    <a:p>
                      <a:pPr xmlns:a="http://schemas.openxmlformats.org/drawingml/2006/main" algn="l" rtl="0">
                        <a:bidi/>
                      </a:pPr>
                      <a:r xmlns:a="http://schemas.openxmlformats.org/drawingml/2006/main">
                        <a:rPr lang="ar" dirty="0" smtClean="0"/>
                        <a:t>يسبب تغيرات في الانتباه والتعلم والذاكرة والنوم</a:t>
                      </a:r>
                    </a:p>
                    <a:p>
                      <a:pPr xmlns:a="http://schemas.openxmlformats.org/drawingml/2006/main" algn="l" rtl="0">
                        <a:bidi/>
                      </a:pPr>
                      <a:r xmlns:a="http://schemas.openxmlformats.org/drawingml/2006/main">
                        <a:rPr lang="ar" dirty="0" smtClean="0"/>
                        <a:t>اليقظة، المزاج.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  <a:bidi/>
                      </a:pPr>
                      <a:r xmlns:a="http://schemas.openxmlformats.org/drawingml/2006/main">
                        <a:rPr lang="ar" dirty="0" smtClean="0"/>
                        <a:t>مثير</a:t>
                      </a:r>
                      <a:endParaRPr xmlns:a="http://schemas.openxmlformats.org/drawingml/2006/main" lang="ar-SA" dirty="0" smtClean="0"/>
                    </a:p>
                    <a:p>
                      <a:pPr algn="ctr" rtl="0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 rtl="0">
                        <a:bidi/>
                      </a:pPr>
                      <a:r xmlns:a="http://schemas.openxmlformats.org/drawingml/2006/main">
                        <a:rPr lang="ar" dirty="0" smtClean="0"/>
                        <a:t>نورادرينالين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 rtl="0">
                        <a:bidi/>
                      </a:pPr>
                      <a:r xmlns:a="http://schemas.openxmlformats.org/drawingml/2006/main">
                        <a:rPr lang="ar" dirty="0" smtClean="0"/>
                        <a:t>2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</a:tr>
              <a:tr h="1224643">
                <a:tc>
                  <a:txBody>
                    <a:bodyPr/>
                    <a:lstStyle/>
                    <a:p>
                      <a:pPr xmlns:a="http://schemas.openxmlformats.org/drawingml/2006/main" algn="l" rtl="0">
                        <a:bidi/>
                      </a:pPr>
                      <a:r xmlns:a="http://schemas.openxmlformats.org/drawingml/2006/main">
                        <a:rPr lang="ar" dirty="0" smtClean="0"/>
                        <a:t>يتحكم في تناول الطعام والنوم واليقظة ودرجة الحرارة</a:t>
                      </a:r>
                    </a:p>
                    <a:p>
                      <a:pPr xmlns:a="http://schemas.openxmlformats.org/drawingml/2006/main" algn="l" rtl="0">
                        <a:bidi/>
                      </a:pPr>
                      <a:r xmlns:a="http://schemas.openxmlformats.org/drawingml/2006/main">
                        <a:rPr lang="ar" dirty="0" smtClean="0"/>
                        <a:t>التنظيم، التحكم في الألم، السلوكيات الجنسية، تنظيم</a:t>
                      </a:r>
                    </a:p>
                    <a:p>
                      <a:pPr xmlns:a="http://schemas.openxmlformats.org/drawingml/2006/main" algn="l" rtl="0">
                        <a:bidi/>
                      </a:pPr>
                      <a:r xmlns:a="http://schemas.openxmlformats.org/drawingml/2006/main">
                        <a:rPr lang="ar" dirty="0" smtClean="0"/>
                        <a:t>العواطف.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 rtl="0">
                        <a:bidi/>
                      </a:pPr>
                      <a:r xmlns:a="http://schemas.openxmlformats.org/drawingml/2006/main">
                        <a:rPr lang="ar" dirty="0" smtClean="0"/>
                        <a:t>مثبط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 rtl="0">
                        <a:bidi/>
                      </a:pPr>
                      <a:r xmlns:a="http://schemas.openxmlformats.org/drawingml/2006/main">
                        <a:rPr lang="ar" dirty="0" smtClean="0"/>
                        <a:t>السيروتونين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 rtl="0">
                        <a:bidi/>
                      </a:pPr>
                      <a:r xmlns:a="http://schemas.openxmlformats.org/drawingml/2006/main">
                        <a:rPr lang="ar" dirty="0" smtClean="0"/>
                        <a:t>3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</a:tr>
              <a:tr h="1224643">
                <a:tc>
                  <a:txBody>
                    <a:bodyPr/>
                    <a:lstStyle/>
                    <a:p>
                      <a:pPr xmlns:a="http://schemas.openxmlformats.org/drawingml/2006/main" algn="l" rtl="0">
                        <a:bidi/>
                      </a:pPr>
                      <a:r xmlns:a="http://schemas.openxmlformats.org/drawingml/2006/main">
                        <a:rPr lang="ar" dirty="0" smtClean="0"/>
                        <a:t>يتحكم في دورة النوم واليقظة؛ يرسل إشارات للعضلات لتصبح</a:t>
                      </a:r>
                    </a:p>
                    <a:p>
                      <a:pPr xmlns:a="http://schemas.openxmlformats.org/drawingml/2006/main" algn="l" rtl="0">
                        <a:bidi/>
                      </a:pPr>
                      <a:r xmlns:a="http://schemas.openxmlformats.org/drawingml/2006/main">
                        <a:rPr lang="ar" dirty="0" smtClean="0"/>
                        <a:t>يُحذًِر.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 rtl="0">
                        <a:bidi/>
                      </a:pPr>
                      <a:r xmlns:a="http://schemas.openxmlformats.org/drawingml/2006/main">
                        <a:rPr lang="ar" dirty="0" smtClean="0"/>
                        <a:t>مثير أو مثبط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 rtl="0">
                        <a:bidi/>
                      </a:pPr>
                      <a:r xmlns:a="http://schemas.openxmlformats.org/drawingml/2006/main">
                        <a:rPr lang="ar" dirty="0" smtClean="0"/>
                        <a:t>الأستيل كولين</a:t>
                      </a:r>
                      <a:r xmlns:a="http://schemas.openxmlformats.org/drawingml/2006/main">
                        <a:rPr lang="ar" baseline="0" dirty="0" smtClean="0"/>
                        <a:t> 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 rtl="0">
                        <a:bidi/>
                      </a:pPr>
                      <a:r xmlns:a="http://schemas.openxmlformats.org/drawingml/2006/main">
                        <a:rPr lang="ar" dirty="0" smtClean="0"/>
                        <a:t>4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</a:tr>
              <a:tr h="1224643">
                <a:tc>
                  <a:txBody>
                    <a:bodyPr/>
                    <a:lstStyle/>
                    <a:p>
                      <a:pPr xmlns:a="http://schemas.openxmlformats.org/drawingml/2006/main" algn="l" rtl="0">
                        <a:bidi/>
                      </a:pPr>
                      <a:r xmlns:a="http://schemas.openxmlformats.org/drawingml/2006/main">
                        <a:rPr lang="ar" dirty="0" smtClean="0"/>
                        <a:t>تعديل الناقلات العصبية الأخرى.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 rtl="0">
                        <a:bidi/>
                      </a:pPr>
                      <a:r xmlns:a="http://schemas.openxmlformats.org/drawingml/2006/main">
                        <a:rPr lang="ar" dirty="0" smtClean="0"/>
                        <a:t>المثبط الرئيسي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 rtl="0">
                        <a:bidi/>
                      </a:pPr>
                      <a:r xmlns:a="http://schemas.openxmlformats.org/drawingml/2006/main">
                        <a:rPr lang="ar" dirty="0" smtClean="0"/>
                        <a:t>جابا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 rtl="0">
                        <a:bidi/>
                      </a:pPr>
                      <a:r xmlns:a="http://schemas.openxmlformats.org/drawingml/2006/main">
                        <a:rPr lang="ar" dirty="0" smtClean="0"/>
                        <a:t>5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915400" cy="5410200"/>
          </a:xfrm>
        </p:spPr>
        <p:txBody>
          <a:bodyPr>
            <a:normAutofit/>
          </a:bodyPr>
          <a:lstStyle/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2400" b="1" dirty="0" smtClean="0">
                <a:cs typeface="Andalus" pitchFamily="18" charset="-78"/>
              </a:rPr>
              <a:t>1. الدوبامين</a:t>
            </a: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الدوبامين هو ناقل عصبي </a:t>
            </a:r>
            <a:r xmlns:a="http://schemas.openxmlformats.org/drawingml/2006/main">
              <a:rPr lang="ar" sz="2400" b="1" dirty="0" smtClean="0">
                <a:cs typeface="Andalus" pitchFamily="18" charset="-78"/>
              </a:rPr>
              <a:t>مثير </a:t>
            </a:r>
            <a:r xmlns:a="http://schemas.openxmlformats.org/drawingml/2006/main">
              <a:rPr lang="ar" sz="2400" dirty="0" smtClean="0">
                <a:cs typeface="Andalus" pitchFamily="18" charset="-78"/>
              </a:rPr>
              <a:t>يقع بشكل أساسي في جذع الدماغ.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>
              <a:cs typeface="Andalus" pitchFamily="18" charset="-78"/>
            </a:endParaRP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يشارك في التحكم في الحركات المعقدة، والدافع، والإدراك، وتنظيم الاستجابات العاطفية </a:t>
            </a:r>
            <a:r xmlns:a="http://schemas.openxmlformats.org/drawingml/2006/main">
              <a:rPr lang="ar" sz="2400" b="1" dirty="0" smtClean="0">
                <a:cs typeface="Andalus" pitchFamily="18" charset="-78"/>
              </a:rPr>
              <a:t>.</a:t>
            </a:r>
          </a:p>
          <a:p>
            <a:pPr algn="l" rtl="0">
              <a:buFont typeface="Arial" pitchFamily="34" charset="0"/>
              <a:buChar char="•"/>
            </a:pPr>
            <a:endParaRPr lang="en-US" sz="2400" b="1" dirty="0" smtClean="0">
              <a:cs typeface="Andalus" pitchFamily="18" charset="-78"/>
            </a:endParaRP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وقد وجد أن الدوبامين </a:t>
            </a:r>
            <a:r xmlns:a="http://schemas.openxmlformats.org/drawingml/2006/main">
              <a:rPr lang="ar" sz="2400" b="1" dirty="0" smtClean="0">
                <a:solidFill>
                  <a:srgbClr val="FF0000"/>
                </a:solidFill>
                <a:cs typeface="Andalus" pitchFamily="18" charset="-78"/>
              </a:rPr>
              <a:t>يزداد لدى مرضى الفصام،</a:t>
            </a:r>
            <a:r xmlns:a="http://schemas.openxmlformats.org/drawingml/2006/main">
              <a:rPr lang="ar" sz="2400" dirty="0" smtClean="0">
                <a:cs typeface="Andalus" pitchFamily="18" charset="-78"/>
              </a:rPr>
              <a:t> </a:t>
            </a:r>
            <a:r xmlns:a="http://schemas.openxmlformats.org/drawingml/2006/main">
              <a:rPr lang="ar" sz="2400" b="1" dirty="0" smtClean="0">
                <a:solidFill>
                  <a:srgbClr val="FF0000"/>
                </a:solidFill>
                <a:cs typeface="Andalus" pitchFamily="18" charset="-78"/>
              </a:rPr>
              <a:t>والهوس </a:t>
            </a:r>
            <a:r xmlns:a="http://schemas.openxmlformats.org/drawingml/2006/main">
              <a:rPr lang="ar" sz="2400" dirty="0" smtClean="0">
                <a:cs typeface="Andalus" pitchFamily="18" charset="-78"/>
              </a:rPr>
              <a:t>؛ </a:t>
            </a:r>
            <a:r xmlns:a="http://schemas.openxmlformats.org/drawingml/2006/main">
              <a:rPr lang="ar" sz="2400" b="1" dirty="0" smtClean="0">
                <a:solidFill>
                  <a:srgbClr val="FF0000"/>
                </a:solidFill>
                <a:cs typeface="Andalus" pitchFamily="18" charset="-78"/>
              </a:rPr>
              <a:t>وينخفض لدى المرضى المصابين بمرض باركنسون والاكتئاب.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792162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altLang="en-US" sz="4000" dirty="0" smtClean="0">
                <a:ea typeface="Majalla UI"/>
                <a:cs typeface="Majalla UI"/>
              </a:rPr>
              <a:t>النواقل العصبية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altLang="en-US" sz="4400" dirty="0" smtClean="0">
                <a:ea typeface="Majalla UI"/>
                <a:cs typeface="Majalla UI"/>
              </a:rPr>
              <a:t>النواقل العصبية</a:t>
            </a:r>
            <a:r xmlns:a="http://schemas.openxmlformats.org/drawingml/2006/main">
              <a:rPr lang="ar" altLang="en-US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9699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0" y="990600"/>
            <a:ext cx="9144000" cy="5562600"/>
          </a:xfrm>
        </p:spPr>
        <p:txBody>
          <a:bodyPr>
            <a:normAutofit fontScale="92500"/>
          </a:bodyPr>
          <a:lstStyle/>
          <a:p>
            <a:pPr xmlns:a="http://schemas.openxmlformats.org/drawingml/2006/main" algn="ctr" rtl="0" eaLnBrk="1" hangingPunct="1">
              <a:buNone/>
              <a:bidi/>
            </a:pPr>
            <a:r xmlns:a="http://schemas.openxmlformats.org/drawingml/2006/main">
              <a:rPr lang="ar" altLang="en-US" sz="2800" b="1" dirty="0" smtClean="0">
                <a:latin typeface="Times New Roman" pitchFamily="18" charset="0"/>
                <a:cs typeface="Times New Roman" pitchFamily="18" charset="0"/>
              </a:rPr>
              <a:t>1. الدوبامين</a:t>
            </a:r>
          </a:p>
          <a:p>
            <a:pPr xmlns:a="http://schemas.openxmlformats.org/drawingml/2006/main" algn="just" rtl="0" eaLnBrk="1" hangingPunct="1">
              <a:bidi/>
            </a:pPr>
            <a:r xmlns:a="http://schemas.openxmlformats.org/drawingml/2006/main">
              <a:rPr lang="ar" altLang="en-US" sz="2800" dirty="0" smtClean="0">
                <a:latin typeface="Times New Roman" pitchFamily="18" charset="0"/>
                <a:cs typeface="Times New Roman" pitchFamily="18" charset="0"/>
              </a:rPr>
              <a:t>يتوفر الدوبامين كدواء يتم تناوله عن طريق الوريد ويؤثر على الجهاز العصبي الودي، مما ينتج عنه تأثيرات مثل زيادة معدل ضربات القلب وضغط الدم.</a:t>
            </a:r>
          </a:p>
          <a:p>
            <a:pPr algn="just" rtl="0" eaLnBrk="1" hangingPunct="1"/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just" rtl="0" eaLnBrk="1" hangingPunct="1">
              <a:bidi/>
            </a:pPr>
            <a:r xmlns:a="http://schemas.openxmlformats.org/drawingml/2006/main">
              <a:rPr lang="ar" altLang="en-US" sz="2800" dirty="0" smtClean="0">
                <a:latin typeface="Times New Roman" pitchFamily="18" charset="0"/>
                <a:cs typeface="Times New Roman" pitchFamily="18" charset="0"/>
              </a:rPr>
              <a:t>ومع ذلك، بما أن الدوبامين لا يستطيع عبور حاجز الدم الدماغي، فإن الدوبامين الذي يتم تناوله كدواء لا يؤثر بشكل مباشر على الجهاز العصبي المركزي.</a:t>
            </a:r>
          </a:p>
          <a:p>
            <a:pPr algn="just" rtl="0" eaLnBrk="1" hangingPunct="1"/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just" rtl="0" eaLnBrk="1" hangingPunct="1">
              <a:bidi/>
            </a:pPr>
            <a:r xmlns:a="http://schemas.openxmlformats.org/drawingml/2006/main">
              <a:rPr lang="ar" altLang="en-US" sz="2800" dirty="0" smtClean="0">
                <a:latin typeface="Times New Roman" pitchFamily="18" charset="0"/>
                <a:cs typeface="Times New Roman" pitchFamily="18" charset="0"/>
              </a:rPr>
              <a:t>ولزيادة كمية الدوبامين في أدمغة المرضى الذين يعانون من أمراض مثل مرض باركنسون ومرض </a:t>
            </a:r>
            <a:r xmlns:a="http://schemas.openxmlformats.org/drawingml/2006/main">
              <a:rPr lang="ar" altLang="en-US" sz="2800" dirty="0" err="1" smtClean="0">
                <a:latin typeface="Times New Roman" pitchFamily="18" charset="0"/>
                <a:cs typeface="Times New Roman" pitchFamily="18" charset="0"/>
              </a:rPr>
              <a:t>خلل التوتر العضلي </a:t>
            </a:r>
            <a:r xmlns:a="http://schemas.openxmlformats.org/drawingml/2006/main">
              <a:rPr lang="ar" altLang="en-US" sz="2800" dirty="0" smtClean="0">
                <a:latin typeface="Times New Roman" pitchFamily="18" charset="0"/>
                <a:cs typeface="Times New Roman" pitchFamily="18" charset="0"/>
              </a:rPr>
              <a:t>الذي يستجيب </a:t>
            </a:r>
            <a:r xmlns:a="http://schemas.openxmlformats.org/drawingml/2006/main">
              <a:rPr lang="ar" altLang="en-US" sz="2800" dirty="0" err="1" smtClean="0">
                <a:latin typeface="Times New Roman" pitchFamily="18" charset="0"/>
                <a:cs typeface="Times New Roman" pitchFamily="18" charset="0"/>
              </a:rPr>
              <a:t>للدوبا </a:t>
            </a:r>
            <a:r xmlns:a="http://schemas.openxmlformats.org/drawingml/2006/main">
              <a:rPr lang="ar" altLang="en-US" sz="2800" dirty="0" smtClean="0">
                <a:latin typeface="Times New Roman" pitchFamily="18" charset="0"/>
                <a:cs typeface="Times New Roman" pitchFamily="18" charset="0"/>
              </a:rPr>
              <a:t>، يتم في كثير من الأحيان إعطاء عقار إل-دوبا (مادة مقدمة للدوبامين) لأنه يعبر حاجز الدم في الدماغ بسهولة نسبية.</a:t>
            </a:r>
          </a:p>
          <a:p>
            <a:pPr algn="just" eaLnBrk="1" hangingPunct="1"/>
            <a:endParaRPr lang="en-US" altLang="en-US" sz="2800" dirty="0" smtClean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257800"/>
          </a:xfrm>
        </p:spPr>
        <p:txBody>
          <a:bodyPr>
            <a:normAutofit/>
          </a:bodyPr>
          <a:lstStyle/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altLang="en-US" sz="2400" b="1" dirty="0" smtClean="0">
                <a:latin typeface="Times New Roman" pitchFamily="18" charset="0"/>
                <a:cs typeface="Times New Roman" pitchFamily="18" charset="0"/>
              </a:rPr>
              <a:t>2. نور أدرينالين (نور إيبينيفرين)</a:t>
            </a: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altLang="en-US" sz="2400" dirty="0" smtClean="0">
                <a:latin typeface="Times New Roman" pitchFamily="18" charset="0"/>
                <a:cs typeface="Times New Roman" pitchFamily="18" charset="0"/>
              </a:rPr>
              <a:t>هو الناقل العصبي الأكثر انتشارا في الجهاز العصبي، وهو </a:t>
            </a:r>
            <a:r xmlns:a="http://schemas.openxmlformats.org/drawingml/2006/main">
              <a:rPr lang="ar" sz="2400" b="1" dirty="0" smtClean="0">
                <a:latin typeface="Times New Roman" pitchFamily="18" charset="0"/>
                <a:cs typeface="Times New Roman" pitchFamily="18" charset="0"/>
              </a:rPr>
              <a:t>مثير </a:t>
            </a: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ويقع </a:t>
            </a:r>
            <a:r xmlns:a="http://schemas.openxmlformats.org/drawingml/2006/main">
              <a:rPr lang="ar" altLang="en-US" sz="2400" dirty="0" smtClean="0">
                <a:latin typeface="Times New Roman" pitchFamily="18" charset="0"/>
                <a:cs typeface="Times New Roman" pitchFamily="18" charset="0"/>
              </a:rPr>
              <a:t>في المقام الأول في جذع الدماغ.</a:t>
            </a:r>
          </a:p>
          <a:p>
            <a:pPr algn="l" rtl="0">
              <a:buFont typeface="Arial" pitchFamily="34" charset="0"/>
              <a:buChar char="•"/>
            </a:pPr>
            <a:endParaRPr lang="en-US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altLang="en-US" sz="2400" dirty="0" smtClean="0">
                <a:latin typeface="Times New Roman" pitchFamily="18" charset="0"/>
                <a:cs typeface="Times New Roman" pitchFamily="18" charset="0"/>
              </a:rPr>
              <a:t>يلعب النورإبينفرين دورًا في تغيير الانتباه والتعلم والذاكرة والنوم واليقظة وتنظيم الحالة المزاجية.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وقد وجد أن النورادرينالين </a:t>
            </a:r>
            <a:r xmlns:a="http://schemas.openxmlformats.org/drawingml/2006/main">
              <a:rPr lang="ar" sz="2400" b="1" dirty="0" smtClean="0">
                <a:solidFill>
                  <a:srgbClr val="FF0000"/>
                </a:solidFill>
                <a:cs typeface="Andalus" pitchFamily="18" charset="-78"/>
              </a:rPr>
              <a:t>يرتفع عند المرضى الذين يعانون من القلق والهوس والفصام </a:t>
            </a:r>
            <a:r xmlns:a="http://schemas.openxmlformats.org/drawingml/2006/main">
              <a:rPr lang="ar" sz="2400" b="1" dirty="0" smtClean="0">
                <a:cs typeface="Andalus" pitchFamily="18" charset="-78"/>
              </a:rPr>
              <a:t>، </a:t>
            </a:r>
            <a:r xmlns:a="http://schemas.openxmlformats.org/drawingml/2006/main">
              <a:rPr lang="ar" sz="2400" dirty="0" smtClean="0">
                <a:cs typeface="Andalus" pitchFamily="18" charset="-78"/>
              </a:rPr>
              <a:t>وينخفض </a:t>
            </a:r>
            <a:r xmlns:a="http://schemas.openxmlformats.org/drawingml/2006/main">
              <a:rPr lang="ar" sz="2400" b="1" dirty="0" smtClean="0">
                <a:solidFill>
                  <a:srgbClr val="FF0000"/>
                </a:solidFill>
                <a:cs typeface="Andalus" pitchFamily="18" charset="-78"/>
              </a:rPr>
              <a:t>عند المرضى الذين يعانون من الاكتئاب.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altLang="en-US" sz="4400" dirty="0" smtClean="0">
                <a:ea typeface="Majalla UI"/>
                <a:cs typeface="Majalla UI"/>
              </a:rPr>
              <a:t>النواقل العصبية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defRPr/>
              <a:bidi/>
            </a:pPr>
            <a:r xmlns:a="http://schemas.openxmlformats.org/drawingml/2006/main">
              <a:rPr lang="ar" altLang="en-US" sz="3600" dirty="0" smtClean="0">
                <a:ea typeface="Majalla UI"/>
                <a:cs typeface="Majalla UI"/>
              </a:rPr>
              <a:t>النواقل العصبية</a:t>
            </a:r>
            <a:endParaRPr xmlns:a="http://schemas.openxmlformats.org/drawingml/2006/main" lang="ar-EG" sz="3600" dirty="0">
              <a:solidFill>
                <a:schemeClr val="tx1"/>
              </a:solidFill>
            </a:endParaRP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562600"/>
          </a:xfrm>
        </p:spPr>
        <p:txBody>
          <a:bodyPr>
            <a:normAutofit/>
          </a:bodyPr>
          <a:lstStyle/>
          <a:p>
            <a:pPr xmlns:a="http://schemas.openxmlformats.org/drawingml/2006/main" indent="-283464" algn="ctr" rtl="0">
              <a:buNone/>
              <a:defRPr/>
              <a:bidi/>
            </a:pPr>
            <a:r xmlns:a="http://schemas.openxmlformats.org/drawingml/2006/main">
              <a:rPr lang="ar" sz="2400" b="1" dirty="0" smtClean="0">
                <a:latin typeface="Times New Roman" pitchFamily="18" charset="0"/>
                <a:cs typeface="Times New Roman" pitchFamily="18" charset="0"/>
              </a:rPr>
              <a:t>3. السيروتونين</a:t>
            </a:r>
          </a:p>
          <a:p>
            <a:pPr xmlns:a="http://schemas.openxmlformats.org/drawingml/2006/main" indent="-283464" algn="l" rtl="0">
              <a:buNone/>
              <a:defRPr/>
              <a:bidi/>
            </a:pP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* وظيفة السيروتونين هي في الغالب تثبيطية، وهي تشارك في التحكم في تناول الطعام، والنوم واليقظة، وتنظيم درجة الحرارة، والتحكم في الألم، والسلوك الجنسي، وتنظيم العواطف.</a:t>
            </a:r>
          </a:p>
          <a:p>
            <a:pPr indent="-283464" algn="l" rtl="0">
              <a:buNone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indent="-283464" algn="l" rtl="0">
              <a:buNone/>
              <a:defRPr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* وجد أن نسبة السيروتونين </a:t>
            </a:r>
            <a:r xmlns:a="http://schemas.openxmlformats.org/drawingml/2006/main">
              <a:rPr lang="ar" sz="2400" b="1" dirty="0" smtClean="0">
                <a:solidFill>
                  <a:srgbClr val="FF0000"/>
                </a:solidFill>
                <a:cs typeface="Andalus" pitchFamily="18" charset="-78"/>
              </a:rPr>
              <a:t>ترتفع عند المرضى الذين يعانون من القلق والهوس، </a:t>
            </a:r>
            <a:r xmlns:a="http://schemas.openxmlformats.org/drawingml/2006/main">
              <a:rPr lang="ar" sz="2400" dirty="0" smtClean="0">
                <a:cs typeface="Andalus" pitchFamily="18" charset="-78"/>
              </a:rPr>
              <a:t>وتنخفض </a:t>
            </a:r>
            <a:r xmlns:a="http://schemas.openxmlformats.org/drawingml/2006/main">
              <a:rPr lang="ar" sz="2400" b="1" dirty="0" smtClean="0">
                <a:solidFill>
                  <a:srgbClr val="FF0000"/>
                </a:solidFill>
                <a:cs typeface="Andalus" pitchFamily="18" charset="-78"/>
              </a:rPr>
              <a:t>عند المرضى الذين يعانون من الاكتئاب.</a:t>
            </a:r>
            <a:endParaRPr xmlns:a="http://schemas.openxmlformats.org/drawingml/2006/main"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-283464" algn="l" rtl="0">
              <a:buNone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-283464" algn="l" rtl="0">
              <a:buNone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486400"/>
          </a:xfrm>
        </p:spPr>
        <p:txBody>
          <a:bodyPr>
            <a:normAutofit/>
          </a:bodyPr>
          <a:lstStyle/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2800" b="1" dirty="0" smtClean="0"/>
              <a:t>4. الأستيل كولين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الأستيل كولين هو ناقل عصبي موجود في الدماغ والحبل الشوكي والجهاز العصبي المحيطي.</a:t>
            </a:r>
          </a:p>
          <a:p>
            <a:pPr algn="l" rtl="0"/>
            <a:endParaRPr lang="en-US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يمكن أن يكون ناقلًا عصبيًا مثيرًا أو مثبطًا، ويؤثر على دورة النوم والاستيقاظ ويرسل إشارة للعضلات لتصبح نشطة.</a:t>
            </a:r>
          </a:p>
          <a:p>
            <a:pPr algn="l" rtl="0"/>
            <a:endParaRPr lang="en-US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800" dirty="0" smtClean="0">
                <a:cs typeface="Andalus" pitchFamily="18" charset="-78"/>
              </a:rPr>
              <a:t>وقد وجد أن </a:t>
            </a:r>
            <a:r xmlns:a="http://schemas.openxmlformats.org/drawingml/2006/main">
              <a:rPr lang="ar" sz="2800" dirty="0" smtClean="0"/>
              <a:t>الأسيتيل كولين</a:t>
            </a:r>
            <a:r xmlns:a="http://schemas.openxmlformats.org/drawingml/2006/main">
              <a:rPr lang="ar" sz="2800" dirty="0" smtClean="0">
                <a:cs typeface="Andalus" pitchFamily="18" charset="-78"/>
              </a:rPr>
              <a:t> </a:t>
            </a:r>
            <a:r xmlns:a="http://schemas.openxmlformats.org/drawingml/2006/main">
              <a:rPr lang="ar" sz="2800" b="1" dirty="0" smtClean="0">
                <a:solidFill>
                  <a:srgbClr val="FF0000"/>
                </a:solidFill>
                <a:cs typeface="Andalus" pitchFamily="18" charset="-78"/>
              </a:rPr>
              <a:t>تنخفض مستويات هذا الهرمون لدى مرضى الزهايمر وباركنسون، وتزداد لدى مرضى الاكتئاب.</a:t>
            </a:r>
            <a:endParaRPr xmlns:a="http://schemas.openxmlformats.org/drawingml/2006/main"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915400" cy="715962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altLang="en-US" sz="3200" dirty="0" smtClean="0">
                <a:ea typeface="Majalla UI"/>
                <a:cs typeface="Majalla UI"/>
              </a:rPr>
              <a:t>النواقل العصبية</a:t>
            </a:r>
            <a:endParaRPr xmlns:a="http://schemas.openxmlformats.org/drawingml/2006/main" lang="ar-SA" sz="32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486400"/>
          </a:xfrm>
        </p:spPr>
        <p:txBody>
          <a:bodyPr>
            <a:normAutofit/>
          </a:bodyPr>
          <a:lstStyle/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2800" b="1" dirty="0" smtClean="0"/>
              <a:t>5. حمض جاما أمينوبوتيريك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هو </a:t>
            </a:r>
            <a:r xmlns:a="http://schemas.openxmlformats.org/drawingml/2006/main">
              <a:rPr lang="ar" dirty="0" smtClean="0">
                <a:solidFill>
                  <a:srgbClr val="FF0000"/>
                </a:solidFill>
              </a:rPr>
              <a:t>الناقل العصبي المثبط الرئيسي </a:t>
            </a:r>
            <a:r xmlns:a="http://schemas.openxmlformats.org/drawingml/2006/main">
              <a:rPr lang="ar" dirty="0" smtClean="0"/>
              <a:t>في الدماغ وقد وجد أنه يعمل على تعديل أنظمة النواقل العصبية الأخرى بدلاً من توفير حافز مباشر.</a:t>
            </a:r>
          </a:p>
          <a:p>
            <a:pPr algn="l" rtl="0"/>
            <a:endParaRPr lang="en-US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يتم استخدام الأدوية التي تزيد من وظيفة GABA، مثل البنزوديازيبينات، لعلاج القلق وتحفيز النوم.</a:t>
            </a:r>
          </a:p>
          <a:p>
            <a:pPr algn="l" rtl="0"/>
            <a:endParaRPr lang="en-US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>
                <a:solidFill>
                  <a:srgbClr val="FF0000"/>
                </a:solidFill>
              </a:rPr>
              <a:t>تنخفض في المرضى الذين يعانون من القلق والفصام.</a:t>
            </a:r>
            <a:endParaRPr xmlns:a="http://schemas.openxmlformats.org/drawingml/2006/main" lang="ar-SA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915400" cy="715962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altLang="en-US" sz="3200" dirty="0" smtClean="0">
                <a:ea typeface="Majalla UI"/>
                <a:cs typeface="Majalla UI"/>
              </a:rPr>
              <a:t>النواقل العصبية</a:t>
            </a:r>
            <a:endParaRPr xmlns:a="http://schemas.openxmlformats.org/drawingml/2006/main" lang="ar-SA" sz="32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09600" y="1600200"/>
          <a:ext cx="8001000" cy="469797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216400"/>
                <a:gridCol w="3784600"/>
              </a:tblGrid>
              <a:tr h="443824">
                <a:tc>
                  <a:txBody>
                    <a:bodyPr/>
                    <a:lstStyle/>
                    <a:p>
                      <a:pPr xmlns:a="http://schemas.openxmlformats.org/drawingml/2006/main" algn="ctr" rtl="1">
                        <a:bidi/>
                      </a:pPr>
                      <a:r xmlns:a="http://schemas.openxmlformats.org/drawingml/2006/main">
                        <a:rPr lang="ar" dirty="0" smtClean="0"/>
                        <a:t>الناقل العصبي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 rtl="1">
                        <a:bidi/>
                      </a:pPr>
                      <a:r xmlns:a="http://schemas.openxmlformats.org/drawingml/2006/main">
                        <a:rPr lang="ar" baseline="0" dirty="0" smtClean="0"/>
                        <a:t>مرض </a:t>
                      </a:r>
                      <a:r xmlns:a="http://schemas.openxmlformats.org/drawingml/2006/main">
                        <a:rPr lang="ar" dirty="0" smtClean="0"/>
                        <a:t>نفسي</a:t>
                      </a:r>
                      <a:r xmlns:a="http://schemas.openxmlformats.org/drawingml/2006/main">
                        <a:rPr lang="ar" dirty="0" smtClean="0"/>
                        <a:t> 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</a:tr>
              <a:tr h="443824">
                <a:tc>
                  <a:txBody>
                    <a:bodyPr/>
                    <a:lstStyle/>
                    <a:p>
                      <a:pPr xmlns:a="http://schemas.openxmlformats.org/drawingml/2006/main" algn="l" rtl="1">
                        <a:bidi/>
                      </a:pPr>
                      <a:r xmlns:a="http://schemas.openxmlformats.org/drawingml/2006/main">
                        <a:rPr lang="ar" b="1" dirty="0" smtClean="0">
                          <a:solidFill>
                            <a:srgbClr val="FF0000"/>
                          </a:solidFill>
                        </a:rPr>
                        <a:t>زيادة </a:t>
                      </a:r>
                      <a:r xmlns:a="http://schemas.openxmlformats.org/drawingml/2006/main">
                        <a:rPr lang="ar" b="1" i="1" u="sng" dirty="0" smtClean="0">
                          <a:solidFill>
                            <a:srgbClr val="FF0000"/>
                          </a:solidFill>
                        </a:rPr>
                        <a:t>الدوبامين</a:t>
                      </a:r>
                      <a:r xmlns:a="http://schemas.openxmlformats.org/drawingml/2006/main">
                        <a:rPr lang="ar" b="1" i="1" u="sng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 xmlns:a="http://schemas.openxmlformats.org/drawingml/2006/main">
                        <a:rPr lang="ar" b="1" baseline="0" dirty="0" smtClean="0">
                          <a:solidFill>
                            <a:srgbClr val="FF0000"/>
                          </a:solidFill>
                        </a:rPr>
                        <a:t>، </a:t>
                      </a:r>
                      <a:r xmlns:a="http://schemas.openxmlformats.org/drawingml/2006/main">
                        <a:rPr lang="ar" b="1" dirty="0" smtClean="0">
                          <a:solidFill>
                            <a:srgbClr val="FF0000"/>
                          </a:solidFill>
                        </a:rPr>
                        <a:t>النورادرينالين، </a:t>
                      </a:r>
                      <a:r xmlns:a="http://schemas.openxmlformats.org/drawingml/2006/main">
                        <a:rPr lang="ar" b="1" baseline="0" dirty="0" smtClean="0">
                          <a:solidFill>
                            <a:srgbClr val="FF0000"/>
                          </a:solidFill>
                        </a:rPr>
                        <a:t>وانخفاض GABA.</a:t>
                      </a:r>
                      <a:endParaRPr xmlns:a="http://schemas.openxmlformats.org/drawingml/2006/main" lang="ar-SA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l" rtl="1">
                        <a:bidi/>
                      </a:pPr>
                      <a:r xmlns:a="http://schemas.openxmlformats.org/drawingml/2006/main">
                        <a:rPr lang="ar" dirty="0" smtClean="0"/>
                        <a:t>1. الفصام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</a:tr>
              <a:tr h="927776">
                <a:tc>
                  <a:txBody>
                    <a:bodyPr/>
                    <a:lstStyle/>
                    <a:p>
                      <a:pPr xmlns:a="http://schemas.openxmlformats.org/drawingml/2006/main" algn="l" rtl="1">
                        <a:bidi/>
                      </a:pPr>
                      <a:r xmlns:a="http://schemas.openxmlformats.org/drawingml/2006/main">
                        <a:rPr lang="ar" b="1" i="1" u="sng" dirty="0" smtClean="0">
                          <a:solidFill>
                            <a:srgbClr val="FF0000"/>
                          </a:solidFill>
                        </a:rPr>
                        <a:t>انخفاض مستويات النورادرينالين والسيروتونين </a:t>
                      </a:r>
                      <a:r xmlns:a="http://schemas.openxmlformats.org/drawingml/2006/main">
                        <a:rPr lang="ar" b="1" dirty="0" smtClean="0">
                          <a:solidFill>
                            <a:srgbClr val="FF0000"/>
                          </a:solidFill>
                        </a:rPr>
                        <a:t>والدوبامين </a:t>
                      </a:r>
                      <a:r xmlns:a="http://schemas.openxmlformats.org/drawingml/2006/main">
                        <a:rPr lang="ar" b="1" baseline="0" dirty="0" smtClean="0">
                          <a:solidFill>
                            <a:srgbClr val="FF0000"/>
                          </a:solidFill>
                        </a:rPr>
                        <a:t>وزيادة الأستيل كولين.</a:t>
                      </a:r>
                      <a:endParaRPr xmlns:a="http://schemas.openxmlformats.org/drawingml/2006/main" lang="ar-SA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l" rtl="0">
                        <a:bidi/>
                      </a:pPr>
                      <a:r xmlns:a="http://schemas.openxmlformats.org/drawingml/2006/main">
                        <a:rPr lang="ar" dirty="0" smtClean="0"/>
                        <a:t>2. الاكتئاب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</a:tr>
              <a:tr h="443824">
                <a:tc>
                  <a:txBody>
                    <a:bodyPr/>
                    <a:lstStyle/>
                    <a:p>
                      <a:pPr xmlns:a="http://schemas.openxmlformats.org/drawingml/2006/main" algn="l" rtl="1">
                        <a:bidi/>
                      </a:pPr>
                      <a:r xmlns:a="http://schemas.openxmlformats.org/drawingml/2006/main">
                        <a:rPr lang="ar" b="1" dirty="0" smtClean="0">
                          <a:solidFill>
                            <a:srgbClr val="FF0000"/>
                          </a:solidFill>
                        </a:rPr>
                        <a:t>زيادة النورادرينالين والسيروتونين </a:t>
                      </a:r>
                      <a:r xmlns:a="http://schemas.openxmlformats.org/drawingml/2006/main">
                        <a:rPr lang="ar" b="1" baseline="0" dirty="0" smtClean="0">
                          <a:solidFill>
                            <a:srgbClr val="FF0000"/>
                          </a:solidFill>
                        </a:rPr>
                        <a:t>والدوبامين.</a:t>
                      </a:r>
                      <a:r xmlns:a="http://schemas.openxmlformats.org/drawingml/2006/main">
                        <a:rPr lang="ar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xmlns:a="http://schemas.openxmlformats.org/drawingml/2006/main" lang="ar-SA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l" rtl="1">
                        <a:bidi/>
                      </a:pPr>
                      <a:r xmlns:a="http://schemas.openxmlformats.org/drawingml/2006/main">
                        <a:rPr lang="ar" dirty="0" smtClean="0"/>
                        <a:t>3. الهوس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</a:tr>
              <a:tr h="443824">
                <a:tc>
                  <a:txBody>
                    <a:bodyPr/>
                    <a:lstStyle/>
                    <a:p>
                      <a:pPr xmlns:a="http://schemas.openxmlformats.org/drawingml/2006/main" algn="l" rtl="1">
                        <a:bidi/>
                      </a:pPr>
                      <a:r xmlns:a="http://schemas.openxmlformats.org/drawingml/2006/main">
                        <a:rPr lang="ar" b="1" dirty="0" smtClean="0">
                          <a:solidFill>
                            <a:srgbClr val="FF0000"/>
                          </a:solidFill>
                        </a:rPr>
                        <a:t>زيادة النورادرينالين </a:t>
                      </a:r>
                      <a:r xmlns:a="http://schemas.openxmlformats.org/drawingml/2006/main">
                        <a:rPr lang="ar" b="1" baseline="0" dirty="0" smtClean="0">
                          <a:solidFill>
                            <a:srgbClr val="FF0000"/>
                          </a:solidFill>
                        </a:rPr>
                        <a:t>والسيروتونين، </a:t>
                      </a:r>
                      <a:r xmlns:a="http://schemas.openxmlformats.org/drawingml/2006/main">
                        <a:rPr lang="ar" b="1" u="sng" baseline="0" dirty="0" smtClean="0">
                          <a:solidFill>
                            <a:srgbClr val="FF0000"/>
                          </a:solidFill>
                        </a:rPr>
                        <a:t>وانخفاض GABA.</a:t>
                      </a:r>
                      <a:endParaRPr xmlns:a="http://schemas.openxmlformats.org/drawingml/2006/main" lang="ar-SA" b="1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l" rtl="1">
                        <a:bidi/>
                      </a:pPr>
                      <a:r xmlns:a="http://schemas.openxmlformats.org/drawingml/2006/main">
                        <a:rPr lang="ar" dirty="0" smtClean="0"/>
                        <a:t>4. القلق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</a:tr>
              <a:tr h="443824">
                <a:tc>
                  <a:txBody>
                    <a:bodyPr/>
                    <a:lstStyle/>
                    <a:p>
                      <a:pPr xmlns:a="http://schemas.openxmlformats.org/drawingml/2006/main" algn="l" rtl="1">
                        <a:bidi/>
                      </a:pPr>
                      <a:r xmlns:a="http://schemas.openxmlformats.org/drawingml/2006/main">
                        <a:rPr lang="ar" b="1" dirty="0" smtClean="0">
                          <a:solidFill>
                            <a:srgbClr val="FF0000"/>
                          </a:solidFill>
                        </a:rPr>
                        <a:t>انخفاض </a:t>
                      </a:r>
                      <a:r xmlns:a="http://schemas.openxmlformats.org/drawingml/2006/main">
                        <a:rPr lang="ar" b="1" u="sng" dirty="0" smtClean="0">
                          <a:solidFill>
                            <a:srgbClr val="FF0000"/>
                          </a:solidFill>
                        </a:rPr>
                        <a:t>الدوبامين </a:t>
                      </a:r>
                      <a:r xmlns:a="http://schemas.openxmlformats.org/drawingml/2006/main">
                        <a:rPr lang="ar" b="1" baseline="0" dirty="0" smtClean="0">
                          <a:solidFill>
                            <a:srgbClr val="FF0000"/>
                          </a:solidFill>
                        </a:rPr>
                        <a:t>والأستيل </a:t>
                      </a:r>
                      <a:r xmlns:a="http://schemas.openxmlformats.org/drawingml/2006/main">
                        <a:rPr lang="ar" b="1" u="sng" baseline="0" dirty="0" smtClean="0">
                          <a:solidFill>
                            <a:srgbClr val="FF0000"/>
                          </a:solidFill>
                        </a:rPr>
                        <a:t>كولين.</a:t>
                      </a:r>
                      <a:endParaRPr xmlns:a="http://schemas.openxmlformats.org/drawingml/2006/main" lang="ar-SA" b="1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l" rtl="1">
                        <a:bidi/>
                      </a:pPr>
                      <a:r xmlns:a="http://schemas.openxmlformats.org/drawingml/2006/main">
                        <a:rPr lang="ar" dirty="0" smtClean="0"/>
                        <a:t>5. باركنسون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</a:tr>
              <a:tr h="766053">
                <a:tc>
                  <a:txBody>
                    <a:bodyPr/>
                    <a:lstStyle/>
                    <a:p>
                      <a:pPr xmlns:a="http://schemas.openxmlformats.org/drawingml/2006/main" algn="l" rtl="1">
                        <a:bidi/>
                      </a:pPr>
                      <a:r xmlns:a="http://schemas.openxmlformats.org/drawingml/2006/main">
                        <a:rPr lang="ar" b="1" dirty="0" smtClean="0">
                          <a:solidFill>
                            <a:srgbClr val="FF0000"/>
                          </a:solidFill>
                        </a:rPr>
                        <a:t>انخفاض </a:t>
                      </a:r>
                      <a:r xmlns:a="http://schemas.openxmlformats.org/drawingml/2006/main">
                        <a:rPr lang="ar" b="1" u="sng" dirty="0" smtClean="0">
                          <a:solidFill>
                            <a:srgbClr val="FF0000"/>
                          </a:solidFill>
                        </a:rPr>
                        <a:t>الأستيل كولين.</a:t>
                      </a:r>
                      <a:endParaRPr xmlns:a="http://schemas.openxmlformats.org/drawingml/2006/main" lang="ar-SA" b="1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l" rtl="1">
                        <a:bidi/>
                      </a:pPr>
                      <a:r xmlns:a="http://schemas.openxmlformats.org/drawingml/2006/main">
                        <a:rPr lang="ar" dirty="0" smtClean="0"/>
                        <a:t>6. اضطراب إدراكي (الزهايمر…)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الأمراض النفسية والناقلات </a:t>
            </a:r>
            <a:r xmlns:a="http://schemas.openxmlformats.org/drawingml/2006/main">
              <a:rPr lang="ar" altLang="en-US" sz="4400" dirty="0" smtClean="0">
                <a:ea typeface="Majalla UI"/>
                <a:cs typeface="Majalla UI"/>
              </a:rPr>
              <a:t>العصبية</a:t>
            </a:r>
            <a:endParaRPr xmlns:a="http://schemas.openxmlformats.org/drawingml/2006/main" lang="ar-S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562600"/>
          </a:xfrm>
        </p:spPr>
        <p:txBody>
          <a:bodyPr>
            <a:normAutofit fontScale="92500" lnSpcReduction="10000"/>
          </a:bodyPr>
          <a:lstStyle/>
          <a:p>
            <a:pPr algn="l" rtl="0"/>
            <a:endParaRPr lang="en-US" sz="2400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400" dirty="0" smtClean="0"/>
              <a:t>لفهم الوظيفة الدقيقة للجهاز العصبي.</a:t>
            </a:r>
          </a:p>
          <a:p>
            <a:pPr algn="l" rtl="0"/>
            <a:endParaRPr lang="en-US" sz="2400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400" dirty="0" smtClean="0"/>
              <a:t>التعرف على مكونات الجهاز العصبي المركزي والوظيفة الدقيقة لكل مكون.</a:t>
            </a:r>
          </a:p>
          <a:p>
            <a:pPr algn="l" rtl="0"/>
            <a:endParaRPr lang="en-US" sz="2400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400" dirty="0" smtClean="0"/>
              <a:t>التعرف على مكونات الجهاز العصبي المحيطي والوظيفة الدقيقة لكل مكون.</a:t>
            </a:r>
          </a:p>
          <a:p>
            <a:pPr algn="l" rtl="0"/>
            <a:endParaRPr lang="en-US" sz="2400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400" dirty="0" smtClean="0"/>
              <a:t>لفهم عملية انتقال الإشارات العصبية.</a:t>
            </a:r>
          </a:p>
          <a:p>
            <a:pPr algn="l" rtl="0"/>
            <a:endParaRPr lang="en-US" sz="2400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400" dirty="0" smtClean="0"/>
              <a:t>لإدراج أكثر النواقل العصبية شيوعًا ومناقشة وظائفها.</a:t>
            </a:r>
          </a:p>
          <a:p>
            <a:pPr algn="l" rtl="0"/>
            <a:endParaRPr lang="en-US" sz="2400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400" dirty="0" smtClean="0"/>
              <a:t>لفهم العلاقة بين النواقل العصبية والأمراض النفسية.</a:t>
            </a:r>
            <a:endParaRPr xmlns:a="http://schemas.openxmlformats.org/drawingml/2006/main"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dirty="0" smtClean="0"/>
              <a:t>نتائج التعلم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0"/>
            <a:endParaRPr lang="en-US" dirty="0" smtClean="0"/>
          </a:p>
          <a:p>
            <a:pPr algn="ctr" rtl="0"/>
            <a:endParaRPr lang="en-US" dirty="0" smtClean="0"/>
          </a:p>
          <a:p>
            <a:pPr algn="ctr" rtl="0">
              <a:buNone/>
            </a:pPr>
            <a:endParaRPr lang="en-US" sz="4800" dirty="0" smtClean="0"/>
          </a:p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4800" dirty="0" smtClean="0"/>
              <a:t>شكرًا لك</a:t>
            </a:r>
            <a:endParaRPr xmlns:a="http://schemas.openxmlformats.org/drawingml/2006/main" lang="ar-SA" sz="4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5943600"/>
          </a:xfrm>
        </p:spPr>
        <p:txBody>
          <a:bodyPr anchor="t">
            <a:normAutofit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800" b="1" dirty="0" smtClean="0">
                <a:cs typeface="Andalus" pitchFamily="18" charset="-78"/>
              </a:rPr>
              <a:t>*الجهاز العصبي يتكون من:</a:t>
            </a:r>
          </a:p>
          <a:p>
            <a:pPr algn="l" rtl="0">
              <a:buNone/>
            </a:pPr>
            <a:endParaRPr lang="en-US" sz="2800" b="1" dirty="0" smtClean="0">
              <a:cs typeface="Andalus" pitchFamily="18" charset="-78"/>
            </a:endParaRPr>
          </a:p>
          <a:p>
            <a:pPr xmlns:a="http://schemas.openxmlformats.org/drawingml/2006/main" marL="0" indent="0" algn="l" rtl="0">
              <a:buNone/>
              <a:bidi/>
            </a:pPr>
            <a:r xmlns:a="http://schemas.openxmlformats.org/drawingml/2006/main">
              <a:rPr lang="ar" altLang="en-US" sz="2800" b="1" dirty="0" smtClean="0">
                <a:latin typeface="Times New Roman" pitchFamily="18" charset="0"/>
                <a:cs typeface="Times New Roman" pitchFamily="18" charset="0"/>
              </a:rPr>
              <a:t>1- الجهاز العصبي المركزي:</a:t>
            </a:r>
          </a:p>
          <a:p>
            <a:pPr xmlns:a="http://schemas.openxmlformats.org/drawingml/2006/main" lvl="1" algn="l" rtl="0">
              <a:bidi/>
            </a:pPr>
            <a:r xmlns:a="http://schemas.openxmlformats.org/drawingml/2006/main">
              <a:rPr lang="ar" altLang="en-US" sz="2400" dirty="0" smtClean="0">
                <a:latin typeface="Times New Roman" pitchFamily="18" charset="0"/>
                <a:cs typeface="Times New Roman" pitchFamily="18" charset="0"/>
              </a:rPr>
              <a:t>يتكون من الدماغ والحبل الشوكي </a:t>
            </a:r>
            <a:r xmlns:a="http://schemas.openxmlformats.org/drawingml/2006/main">
              <a:rPr lang="ar" altLang="en-US" sz="2400" dirty="0" err="1" smtClean="0">
                <a:latin typeface="Times New Roman" pitchFamily="18" charset="0"/>
                <a:cs typeface="Times New Roman" pitchFamily="18" charset="0"/>
              </a:rPr>
              <a:t>والسحايا </a:t>
            </a:r>
            <a:r xmlns:a="http://schemas.openxmlformats.org/drawingml/2006/main">
              <a:rPr lang="ar" altLang="en-US" sz="2400" dirty="0" smtClean="0">
                <a:latin typeface="Times New Roman" pitchFamily="18" charset="0"/>
                <a:cs typeface="Times New Roman" pitchFamily="18" charset="0"/>
              </a:rPr>
              <a:t>والأعصاب المرتبطة بها والتي تتحكم في </a:t>
            </a:r>
            <a:r xmlns:a="http://schemas.openxmlformats.org/drawingml/2006/main">
              <a:rPr lang="ar" altLang="en-US" sz="2400" b="1" dirty="0" smtClean="0">
                <a:latin typeface="Times New Roman" pitchFamily="18" charset="0"/>
                <a:cs typeface="Times New Roman" pitchFamily="18" charset="0"/>
              </a:rPr>
              <a:t>الحركات الإرادية.</a:t>
            </a:r>
          </a:p>
          <a:p>
            <a:pPr lvl="1" algn="l" rtl="0"/>
            <a:endParaRPr lang="ar-SA" alt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marL="0" indent="0" algn="l" rtl="0">
              <a:lnSpc>
                <a:spcPct val="150000"/>
              </a:lnSpc>
              <a:buNone/>
              <a:bidi/>
            </a:pPr>
            <a:r xmlns:a="http://schemas.openxmlformats.org/drawingml/2006/main">
              <a:rPr lang="ar" altLang="en-US" sz="2800" b="1" dirty="0" smtClean="0">
                <a:latin typeface="Times New Roman" pitchFamily="18" charset="0"/>
                <a:cs typeface="Times New Roman" pitchFamily="18" charset="0"/>
              </a:rPr>
              <a:t>2- الجهاز العصبي المحيطي</a:t>
            </a:r>
          </a:p>
          <a:p>
            <a:pPr xmlns:a="http://schemas.openxmlformats.org/drawingml/2006/main" lvl="1" algn="l" rtl="0">
              <a:lnSpc>
                <a:spcPct val="150000"/>
              </a:lnSpc>
              <a:bidi/>
            </a:pPr>
            <a:r xmlns:a="http://schemas.openxmlformats.org/drawingml/2006/main">
              <a:rPr lang="ar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 xmlns:a="http://schemas.openxmlformats.org/drawingml/2006/main">
              <a:rPr lang="ar" altLang="en-US" sz="2400" dirty="0" smtClean="0">
                <a:latin typeface="Times New Roman" pitchFamily="18" charset="0"/>
                <a:cs typeface="Times New Roman" pitchFamily="18" charset="0"/>
              </a:rPr>
              <a:t>يتكون من الأعصاب القحفية والأعصاب الشوكية والجهاز العصبي اللاإرادي (يتحكم في وظائف </a:t>
            </a:r>
            <a:r xmlns:a="http://schemas.openxmlformats.org/drawingml/2006/main">
              <a:rPr lang="ar" altLang="en-US" sz="2400" b="1" dirty="0" smtClean="0">
                <a:latin typeface="Times New Roman" pitchFamily="18" charset="0"/>
                <a:cs typeface="Times New Roman" pitchFamily="18" charset="0"/>
              </a:rPr>
              <a:t>الجسم اللاإرادية </a:t>
            </a:r>
            <a:r xmlns:a="http://schemas.openxmlformats.org/drawingml/2006/main">
              <a:rPr lang="ar" altLang="en-US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l" rtl="0">
              <a:buNone/>
            </a:pPr>
            <a:endParaRPr lang="en-US" sz="2400" b="1" dirty="0" smtClean="0">
              <a:cs typeface="Andalus" pitchFamily="18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dirty="0" smtClean="0"/>
              <a:t>مقدمة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066800"/>
            <a:ext cx="8991600" cy="5410200"/>
          </a:xfrm>
        </p:spPr>
        <p:txBody>
          <a:bodyPr>
            <a:normAutofit lnSpcReduction="10000"/>
          </a:bodyPr>
          <a:lstStyle/>
          <a:p>
            <a:pPr xmlns:a="http://schemas.openxmlformats.org/drawingml/2006/main" marL="0" indent="0" algn="l" rtl="0">
              <a:buNone/>
              <a:bidi/>
            </a:pPr>
            <a:r xmlns:a="http://schemas.openxmlformats.org/drawingml/2006/main">
              <a:rPr lang="ar" altLang="en-US" sz="2800" b="1" dirty="0" smtClean="0">
                <a:latin typeface="Times New Roman" pitchFamily="18" charset="0"/>
                <a:cs typeface="Times New Roman" pitchFamily="18" charset="0"/>
              </a:rPr>
              <a:t>*يتكون الجهاز العصبي المركزي من:</a:t>
            </a:r>
          </a:p>
          <a:p>
            <a:pPr xmlns:a="http://schemas.openxmlformats.org/drawingml/2006/main" marL="0" indent="0" algn="l" rtl="0">
              <a:buNone/>
              <a:bidi/>
            </a:pPr>
            <a:r xmlns:a="http://schemas.openxmlformats.org/drawingml/2006/main">
              <a:rPr lang="ar" altLang="en-US" sz="2400" b="1" dirty="0" smtClean="0">
                <a:latin typeface="Times New Roman" pitchFamily="18" charset="0"/>
                <a:cs typeface="Times New Roman" pitchFamily="18" charset="0"/>
              </a:rPr>
              <a:t>أ. الدماغ </a:t>
            </a:r>
            <a:br xmlns:a="http://schemas.openxmlformats.org/drawingml/2006/main"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altLang="en-US" sz="2400" b="1" dirty="0" smtClean="0">
                <a:latin typeface="Times New Roman" pitchFamily="18" charset="0"/>
                <a:cs typeface="Times New Roman" pitchFamily="18" charset="0"/>
              </a:rPr>
              <a:t>ب. النخاع الشوكي </a:t>
            </a:r>
            <a:br xmlns:a="http://schemas.openxmlformats.org/drawingml/2006/main"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</a:br>
            <a:r xmlns:a="http://schemas.openxmlformats.org/drawingml/2006/main">
              <a:rPr lang="ar" altLang="en-US" sz="2400" b="1" dirty="0" smtClean="0">
                <a:latin typeface="Times New Roman" pitchFamily="18" charset="0"/>
                <a:cs typeface="Times New Roman" pitchFamily="18" charset="0"/>
              </a:rPr>
              <a:t>ج. </a:t>
            </a:r>
            <a:r xmlns:a="http://schemas.openxmlformats.org/drawingml/2006/main">
              <a:rPr lang="ar" altLang="en-US" sz="2400" b="1" dirty="0" err="1" smtClean="0">
                <a:latin typeface="Times New Roman" pitchFamily="18" charset="0"/>
                <a:cs typeface="Times New Roman" pitchFamily="18" charset="0"/>
              </a:rPr>
              <a:t>السحايا</a:t>
            </a:r>
            <a:r xmlns:a="http://schemas.openxmlformats.org/drawingml/2006/main">
              <a:rPr lang="ar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xmlns:a="http://schemas.openxmlformats.org/drawingml/2006/main" marL="0" indent="0" algn="l" rtl="0">
              <a:buNone/>
              <a:bidi/>
            </a:pPr>
            <a:r xmlns:a="http://schemas.openxmlformats.org/drawingml/2006/main">
              <a:rPr lang="ar" altLang="en-US" sz="2400" b="1" dirty="0" smtClean="0">
                <a:latin typeface="Times New Roman" pitchFamily="18" charset="0"/>
                <a:cs typeface="Times New Roman" pitchFamily="18" charset="0"/>
              </a:rPr>
              <a:t>___________________________________________</a:t>
            </a:r>
          </a:p>
          <a:p>
            <a:pPr xmlns:a="http://schemas.openxmlformats.org/drawingml/2006/main" marL="0" indent="0" algn="l" rtl="0">
              <a:buNone/>
              <a:bidi/>
            </a:pPr>
            <a:r xmlns:a="http://schemas.openxmlformats.org/drawingml/2006/main">
              <a:rPr lang="ar" altLang="en-US" sz="2400" b="1" dirty="0" smtClean="0">
                <a:latin typeface="Times New Roman" pitchFamily="18" charset="0"/>
                <a:cs typeface="Times New Roman" pitchFamily="18" charset="0"/>
              </a:rPr>
              <a:t>أ. الدماغ: كتلة من الأنسجة العصبية المحمية بالأغشية.</a:t>
            </a:r>
          </a:p>
          <a:p>
            <a:pPr xmlns:a="http://schemas.openxmlformats.org/drawingml/2006/main" marL="0" indent="0" algn="l" rtl="0">
              <a:buNone/>
              <a:bidi/>
            </a:pPr>
            <a:r xmlns:a="http://schemas.openxmlformats.org/drawingml/2006/main">
              <a:rPr lang="ar" altLang="en-US" sz="2400" b="1" dirty="0" smtClean="0">
                <a:latin typeface="Times New Roman" pitchFamily="18" charset="0"/>
                <a:cs typeface="Times New Roman" pitchFamily="18" charset="0"/>
              </a:rPr>
              <a:t>( </a:t>
            </a:r>
            <a:r xmlns:a="http://schemas.openxmlformats.org/drawingml/2006/main">
              <a:rPr lang="ar" altLang="en-US" sz="2400" b="1" dirty="0" err="1" smtClean="0">
                <a:latin typeface="Times New Roman" pitchFamily="18" charset="0"/>
                <a:cs typeface="Times New Roman" pitchFamily="18" charset="0"/>
              </a:rPr>
              <a:t>السحايا </a:t>
            </a:r>
            <a:r xmlns:a="http://schemas.openxmlformats.org/drawingml/2006/main">
              <a:rPr lang="ar" altLang="en-US" sz="2400" b="1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0" algn="l" rtl="0">
              <a:buNone/>
            </a:pPr>
            <a:endParaRPr lang="en-US" alt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marL="0" indent="0" algn="l" rtl="0">
              <a:buNone/>
              <a:bidi/>
            </a:pPr>
            <a:r xmlns:a="http://schemas.openxmlformats.org/drawingml/2006/main">
              <a:rPr lang="ar" altLang="en-US" sz="2400" b="1" dirty="0" smtClean="0">
                <a:latin typeface="Times New Roman" pitchFamily="18" charset="0"/>
                <a:cs typeface="Times New Roman" pitchFamily="18" charset="0"/>
              </a:rPr>
              <a:t>*يتكون الدماغ من:</a:t>
            </a:r>
          </a:p>
          <a:p>
            <a:pPr xmlns:a="http://schemas.openxmlformats.org/drawingml/2006/main" marL="457200" indent="-457200" algn="l" rtl="0">
              <a:buNone/>
              <a:bidi/>
            </a:pPr>
            <a:r xmlns:a="http://schemas.openxmlformats.org/drawingml/2006/main">
              <a:rPr lang="ar" altLang="en-US" sz="24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1. المخ</a:t>
            </a:r>
          </a:p>
          <a:p>
            <a:pPr xmlns:a="http://schemas.openxmlformats.org/drawingml/2006/main" marL="457200" indent="-457200" algn="l" rtl="0">
              <a:buNone/>
              <a:bidi/>
            </a:pPr>
            <a:r xmlns:a="http://schemas.openxmlformats.org/drawingml/2006/main">
              <a:rPr lang="ar" altLang="en-US" sz="24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2. المخيخ</a:t>
            </a:r>
          </a:p>
          <a:p>
            <a:pPr xmlns:a="http://schemas.openxmlformats.org/drawingml/2006/main" marL="457200" indent="-457200" algn="l" rtl="0">
              <a:buNone/>
              <a:bidi/>
            </a:pPr>
            <a:r xmlns:a="http://schemas.openxmlformats.org/drawingml/2006/main">
              <a:rPr lang="ar" altLang="en-US" sz="24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3. جذع الدماغ</a:t>
            </a:r>
          </a:p>
          <a:p>
            <a:pPr xmlns:a="http://schemas.openxmlformats.org/drawingml/2006/main" marL="457200" indent="-457200" algn="l" rtl="0">
              <a:buNone/>
              <a:bidi/>
            </a:pPr>
            <a:r xmlns:a="http://schemas.openxmlformats.org/drawingml/2006/main">
              <a:rPr lang="ar" altLang="en-US" sz="24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4. الجهاز الحوفي</a:t>
            </a:r>
            <a:endParaRPr xmlns:a="http://schemas.openxmlformats.org/drawingml/2006/main" lang="en-US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l" rtl="0">
              <a:buNone/>
            </a:pPr>
            <a:endParaRPr lang="en-US" alt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l" rtl="0">
              <a:buNone/>
            </a:pPr>
            <a:endParaRPr lang="en-US" altLang="en-US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1.الجهاز العصبي المركزي</a:t>
            </a:r>
            <a:endParaRPr xmlns:a="http://schemas.openxmlformats.org/drawingml/2006/main" lang="ar-SA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3810000"/>
            <a:ext cx="3657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29650" cy="944562"/>
          </a:xfrm>
        </p:spPr>
        <p:txBody>
          <a:bodyPr>
            <a:noAutofit/>
          </a:bodyPr>
          <a:lstStyle/>
          <a:p>
            <a:pPr xmlns:a="http://schemas.openxmlformats.org/drawingml/2006/main" algn="ctr" eaLnBrk="1" fontAlgn="auto" hangingPunct="1">
              <a:spcAft>
                <a:spcPts val="0"/>
              </a:spcAft>
              <a:defRPr/>
              <a:bidi/>
            </a:pPr>
            <a:r xmlns:a="http://schemas.openxmlformats.org/drawingml/2006/main">
              <a:rPr lang="ar" sz="3600" dirty="0" err="1" smtClean="0">
                <a:solidFill>
                  <a:schemeClr val="tx2">
                    <a:satMod val="130000"/>
                  </a:schemeClr>
                </a:solidFill>
                <a:cs typeface="+mj-cs"/>
              </a:rPr>
              <a:t>بنية </a:t>
            </a:r>
            <a:endParaRPr xmlns:a="http://schemas.openxmlformats.org/drawingml/2006/main" lang="ar-EG" sz="3600" dirty="0">
              <a:solidFill>
                <a:schemeClr val="tx2">
                  <a:satMod val="130000"/>
                </a:schemeClr>
              </a:solidFill>
              <a:cs typeface="+mj-cs"/>
            </a:endParaRPr>
            <a:r xmlns:a="http://schemas.openxmlformats.org/drawingml/2006/main">
              <a:rPr lang="ar" sz="3600" dirty="0" smtClean="0">
                <a:solidFill>
                  <a:schemeClr val="tx2">
                    <a:satMod val="130000"/>
                  </a:schemeClr>
                </a:solidFill>
                <a:cs typeface="+mj-cs"/>
              </a:rPr>
              <a:t>الدماغ</a:t>
            </a:r>
          </a:p>
        </p:txBody>
      </p:sp>
      <p:pic>
        <p:nvPicPr>
          <p:cNvPr id="4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b="8730"/>
          <a:stretch>
            <a:fillRect/>
          </a:stretch>
        </p:blipFill>
        <p:spPr bwMode="auto">
          <a:xfrm>
            <a:off x="0" y="1447800"/>
            <a:ext cx="9144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defRPr/>
              <a:bidi/>
            </a:pPr>
            <a:r xmlns:a="http://schemas.openxmlformats.org/drawingml/2006/main">
              <a:rPr lang="ar" sz="3600" dirty="0" smtClean="0"/>
              <a:t>1.الجهاز العصبي المركزي</a:t>
            </a:r>
            <a:endParaRPr xmlns:a="http://schemas.openxmlformats.org/drawingml/2006/main" lang="ar-EG" sz="3600" dirty="0">
              <a:solidFill>
                <a:schemeClr val="tx2">
                  <a:satMod val="130000"/>
                </a:schemeClr>
              </a:solidFill>
              <a:cs typeface="+mj-cs"/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410199"/>
          </a:xfrm>
        </p:spPr>
        <p:txBody>
          <a:bodyPr>
            <a:normAutofit/>
          </a:bodyPr>
          <a:lstStyle/>
          <a:p>
            <a:pPr xmlns:a="http://schemas.openxmlformats.org/drawingml/2006/main" marL="365760" indent="-283464" algn="ctr" rtl="0" eaLnBrk="1" fontAlgn="auto" hangingPunct="1">
              <a:spcAft>
                <a:spcPts val="0"/>
              </a:spcAft>
              <a:buNone/>
              <a:defRPr/>
              <a:bidi/>
            </a:pPr>
            <a:r xmlns:a="http://schemas.openxmlformats.org/drawingml/2006/main">
              <a:rPr lang="ar" sz="2800" b="1" dirty="0" smtClean="0">
                <a:latin typeface="Times New Roman" pitchFamily="18" charset="0"/>
                <a:cs typeface="Times New Roman" pitchFamily="18" charset="0"/>
              </a:rPr>
              <a:t>أ) الدماغ</a:t>
            </a:r>
          </a:p>
          <a:p>
            <a:pPr xmlns:a="http://schemas.openxmlformats.org/drawingml/2006/main" marL="365760" indent="-283464" algn="l" rtl="0" eaLnBrk="1" fontAlgn="auto" hangingPunct="1">
              <a:spcAft>
                <a:spcPts val="0"/>
              </a:spcAft>
              <a:buNone/>
              <a:defRPr/>
              <a:bidi/>
            </a:pPr>
            <a:r xmlns:a="http://schemas.openxmlformats.org/drawingml/2006/main">
              <a:rPr lang="ar" sz="2800" b="1" dirty="0" smtClean="0">
                <a:latin typeface="Times New Roman" pitchFamily="18" charset="0"/>
                <a:cs typeface="Times New Roman" pitchFamily="18" charset="0"/>
              </a:rPr>
              <a:t>1. المخ:</a:t>
            </a:r>
          </a:p>
          <a:p>
            <a:pPr xmlns:a="http://schemas.openxmlformats.org/drawingml/2006/main" indent="-283464" algn="l" rtl="0">
              <a:buFontTx/>
              <a:buChar char="-"/>
              <a:defRPr/>
              <a:bidi/>
            </a:pPr>
            <a:r xmlns:a="http://schemas.openxmlformats.org/drawingml/2006/main">
              <a:rPr lang="ar" altLang="en-US" sz="2000" dirty="0" smtClean="0">
                <a:latin typeface="Times New Roman" pitchFamily="18" charset="0"/>
                <a:cs typeface="Times New Roman" pitchFamily="18" charset="0"/>
              </a:rPr>
              <a:t>أكبر قسم من الدماغ.</a:t>
            </a:r>
          </a:p>
          <a:p>
            <a:pPr indent="-283464" algn="l" rtl="0">
              <a:buFontTx/>
              <a:buChar char="-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indent="-283464" algn="l" rtl="0">
              <a:buFontTx/>
              <a:buChar char="-"/>
              <a:defRPr/>
              <a:bidi/>
            </a:pPr>
            <a:r xmlns:a="http://schemas.openxmlformats.org/drawingml/2006/main">
              <a:rPr lang="ar" sz="2000" dirty="0" smtClean="0">
                <a:latin typeface="Times New Roman" pitchFamily="18" charset="0"/>
                <a:cs typeface="Times New Roman" pitchFamily="18" charset="0"/>
              </a:rPr>
              <a:t>ينقسم المخ إلى نصفين، يتكون كل نصف من 4 فصوص (الجبهي، الصدغي، الجزئي، والقذالي).</a:t>
            </a:r>
          </a:p>
          <a:p>
            <a:pPr indent="-283464" algn="l" rtl="0">
              <a:buFontTx/>
              <a:buChar char="-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indent="-283464" algn="l" rtl="0">
              <a:buFontTx/>
              <a:buChar char="-"/>
              <a:defRPr/>
              <a:bidi/>
            </a:pPr>
            <a:r xmlns:a="http://schemas.openxmlformats.org/drawingml/2006/main">
              <a:rPr lang="ar" sz="2000" dirty="0" smtClean="0">
                <a:latin typeface="Times New Roman" pitchFamily="18" charset="0"/>
                <a:cs typeface="Times New Roman" pitchFamily="18" charset="0"/>
              </a:rPr>
              <a:t>يتحكم النصف الأيسر من الدماغ بالجانب الأيمن من الجسم وهو مركز </a:t>
            </a:r>
            <a:r xmlns:a="http://schemas.openxmlformats.org/drawingml/2006/main">
              <a:rPr lang="ar" sz="2000" b="1" dirty="0" smtClean="0">
                <a:latin typeface="Times New Roman" pitchFamily="18" charset="0"/>
                <a:cs typeface="Times New Roman" pitchFamily="18" charset="0"/>
              </a:rPr>
              <a:t>التفكير المنطقي </a:t>
            </a:r>
            <a:r xmlns:a="http://schemas.openxmlformats.org/drawingml/2006/main">
              <a:rPr lang="ar" sz="2000" dirty="0" smtClean="0">
                <a:latin typeface="Times New Roman" pitchFamily="18" charset="0"/>
                <a:cs typeface="Times New Roman" pitchFamily="18" charset="0"/>
              </a:rPr>
              <a:t>والوظائف </a:t>
            </a:r>
            <a:r xmlns:a="http://schemas.openxmlformats.org/drawingml/2006/main">
              <a:rPr lang="ar" sz="2000" b="1" dirty="0" smtClean="0">
                <a:latin typeface="Times New Roman" pitchFamily="18" charset="0"/>
                <a:cs typeface="Times New Roman" pitchFamily="18" charset="0"/>
              </a:rPr>
              <a:t>التحليلية </a:t>
            </a:r>
            <a:r xmlns:a="http://schemas.openxmlformats.org/drawingml/2006/main">
              <a:rPr lang="ar" sz="2000" dirty="0" smtClean="0">
                <a:latin typeface="Times New Roman" pitchFamily="18" charset="0"/>
                <a:cs typeface="Times New Roman" pitchFamily="18" charset="0"/>
              </a:rPr>
              <a:t>مثل القراءة والكتابة والمهام </a:t>
            </a:r>
            <a:r xmlns:a="http://schemas.openxmlformats.org/drawingml/2006/main">
              <a:rPr lang="ar" sz="2000" b="1" dirty="0" smtClean="0">
                <a:latin typeface="Times New Roman" pitchFamily="18" charset="0"/>
                <a:cs typeface="Times New Roman" pitchFamily="18" charset="0"/>
              </a:rPr>
              <a:t>الرياضية </a:t>
            </a:r>
            <a:r xmlns:a="http://schemas.openxmlformats.org/drawingml/2006/main">
              <a:rPr lang="ar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-283464" algn="l" rtl="0">
              <a:buFontTx/>
              <a:buChar char="-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indent="-283464" algn="l" rtl="0">
              <a:buNone/>
              <a:defRPr/>
              <a:bidi/>
            </a:pPr>
            <a:r xmlns:a="http://schemas.openxmlformats.org/drawingml/2006/main">
              <a:rPr lang="ar" sz="2000" dirty="0" smtClean="0">
                <a:latin typeface="Times New Roman" pitchFamily="18" charset="0"/>
                <a:cs typeface="Times New Roman" pitchFamily="18" charset="0"/>
              </a:rPr>
              <a:t>- النصف الأيمن من الدماغ يتحكم بالجانب الأيسر من الجسم وهو </a:t>
            </a:r>
            <a:r xmlns:a="http://schemas.openxmlformats.org/drawingml/2006/main">
              <a:rPr lang="ar" sz="2000" b="1" dirty="0" smtClean="0">
                <a:latin typeface="Times New Roman" pitchFamily="18" charset="0"/>
                <a:cs typeface="Times New Roman" pitchFamily="18" charset="0"/>
              </a:rPr>
              <a:t>مركز التفكير الإبداعي والحدس والقدرات الفنية </a:t>
            </a:r>
            <a:r xmlns:a="http://schemas.openxmlformats.org/drawingml/2006/main">
              <a:rPr lang="ar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defRPr/>
              <a:bidi/>
            </a:pPr>
            <a:r xmlns:a="http://schemas.openxmlformats.org/drawingml/2006/main">
              <a:rPr lang="ar" sz="3600" dirty="0" smtClean="0"/>
              <a:t>1.الجهاز العصبي المركزي</a:t>
            </a:r>
            <a:endParaRPr xmlns:a="http://schemas.openxmlformats.org/drawingml/2006/main" lang="ar-EG" sz="3600" dirty="0">
              <a:solidFill>
                <a:schemeClr val="tx2">
                  <a:satMod val="130000"/>
                </a:schemeClr>
              </a:solidFill>
              <a:cs typeface="+mj-cs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410200"/>
          </a:xfrm>
        </p:spPr>
        <p:txBody>
          <a:bodyPr>
            <a:normAutofit/>
          </a:bodyPr>
          <a:lstStyle/>
          <a:p>
            <a:pPr xmlns:a="http://schemas.openxmlformats.org/drawingml/2006/main" indent="-283464" algn="ctr" rtl="0">
              <a:buNone/>
              <a:defRPr/>
              <a:bidi/>
            </a:pPr>
            <a:r xmlns:a="http://schemas.openxmlformats.org/drawingml/2006/main">
              <a:rPr lang="ar" sz="2800" b="1" dirty="0" smtClean="0">
                <a:latin typeface="Times New Roman" pitchFamily="18" charset="0"/>
                <a:cs typeface="Times New Roman" pitchFamily="18" charset="0"/>
              </a:rPr>
              <a:t>أ) الدماغ</a:t>
            </a:r>
          </a:p>
          <a:p>
            <a:pPr xmlns:a="http://schemas.openxmlformats.org/drawingml/2006/main" indent="-283464" algn="l" rtl="0">
              <a:buNone/>
              <a:defRPr/>
              <a:bidi/>
            </a:pPr>
            <a:r xmlns:a="http://schemas.openxmlformats.org/drawingml/2006/main">
              <a:rPr lang="ar" sz="2800" b="1" dirty="0" smtClean="0">
                <a:latin typeface="Times New Roman" pitchFamily="18" charset="0"/>
                <a:cs typeface="Times New Roman" pitchFamily="18" charset="0"/>
              </a:rPr>
              <a:t>1. المخ:</a:t>
            </a:r>
          </a:p>
          <a:p>
            <a:pPr xmlns:a="http://schemas.openxmlformats.org/drawingml/2006/main" indent="-283464" algn="l" rtl="0">
              <a:buNone/>
              <a:defRPr/>
              <a:bidi/>
            </a:pP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- تتحكم </a:t>
            </a:r>
            <a:r xmlns:a="http://schemas.openxmlformats.org/drawingml/2006/main">
              <a:rPr lang="ar" sz="2400" b="1" dirty="0" smtClean="0">
                <a:latin typeface="Times New Roman" pitchFamily="18" charset="0"/>
                <a:cs typeface="Times New Roman" pitchFamily="18" charset="0"/>
              </a:rPr>
              <a:t>الفصوص الجبهية </a:t>
            </a: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في تنظيم الفكر وحركة الجسم </a:t>
            </a:r>
            <a:r xmlns:a="http://schemas.openxmlformats.org/drawingml/2006/main">
              <a:rPr lang="ar" sz="2400" b="1" dirty="0" smtClean="0">
                <a:latin typeface="Times New Roman" pitchFamily="18" charset="0"/>
                <a:cs typeface="Times New Roman" pitchFamily="18" charset="0"/>
              </a:rPr>
              <a:t>والذكريات والعواطف والسلوكيات الأخلاقية </a:t>
            </a:r>
            <a:r xmlns:a="http://schemas.openxmlformats.org/drawingml/2006/main">
              <a:rPr lang="ar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r xmlns:a="http://schemas.openxmlformats.org/drawingml/2006/main">
              <a:rPr lang="a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تمكين </a:t>
            </a:r>
            <a:r xmlns:a="http://schemas.openxmlformats.org/drawingml/2006/main">
              <a:rPr lang="ar" sz="2400" b="1" dirty="0" smtClean="0">
                <a:latin typeface="Times New Roman" pitchFamily="18" charset="0"/>
                <a:cs typeface="Times New Roman" pitchFamily="18" charset="0"/>
              </a:rPr>
              <a:t>حل المشكلات واتخاذ القرار </a:t>
            </a: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xmlns:a="http://schemas.openxmlformats.org/drawingml/2006/main" indent="-283464" algn="l" rtl="0">
              <a:buNone/>
              <a:defRPr/>
              <a:bidi/>
            </a:pP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* ترتبط التشوهات في الفصوص الجبهية بالفصام </a:t>
            </a:r>
            <a:r xmlns:a="http://schemas.openxmlformats.org/drawingml/2006/main">
              <a:rPr lang="ar" sz="2400" b="1" dirty="0" smtClean="0">
                <a:latin typeface="Times New Roman" pitchFamily="18" charset="0"/>
                <a:cs typeface="Times New Roman" pitchFamily="18" charset="0"/>
              </a:rPr>
              <a:t>، واضطراب فرط الحركة ونقص الانتباه، والخرف.</a:t>
            </a:r>
          </a:p>
          <a:p>
            <a:pPr xmlns:a="http://schemas.openxmlformats.org/drawingml/2006/main" indent="-283464" algn="l" rtl="0">
              <a:buNone/>
              <a:defRPr/>
              <a:bidi/>
            </a:pP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 xmlns:a="http://schemas.openxmlformats.org/drawingml/2006/main">
              <a:rPr lang="ar" sz="2400" b="1" dirty="0" smtClean="0">
                <a:latin typeface="Times New Roman" pitchFamily="18" charset="0"/>
                <a:cs typeface="Times New Roman" pitchFamily="18" charset="0"/>
              </a:rPr>
              <a:t>الفصوص الجدارية </a:t>
            </a: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تفسر أحاسيس </a:t>
            </a:r>
            <a:r xmlns:a="http://schemas.openxmlformats.org/drawingml/2006/main">
              <a:rPr lang="ar" sz="2400" b="1" dirty="0" smtClean="0">
                <a:latin typeface="Times New Roman" pitchFamily="18" charset="0"/>
                <a:cs typeface="Times New Roman" pitchFamily="18" charset="0"/>
              </a:rPr>
              <a:t>التذوق واللمس </a:t>
            </a: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وتساعد في التوجيه المكاني.</a:t>
            </a:r>
          </a:p>
          <a:p>
            <a:pPr xmlns:a="http://schemas.openxmlformats.org/drawingml/2006/main" indent="-283464" algn="l" rtl="0">
              <a:buNone/>
              <a:defRPr/>
              <a:bidi/>
            </a:pP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 xmlns:a="http://schemas.openxmlformats.org/drawingml/2006/main">
              <a:rPr lang="ar" sz="2400" b="1" dirty="0" smtClean="0">
                <a:latin typeface="Times New Roman" pitchFamily="18" charset="0"/>
                <a:cs typeface="Times New Roman" pitchFamily="18" charset="0"/>
              </a:rPr>
              <a:t>الفص الصدغي </a:t>
            </a: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هو مركز حاستي </a:t>
            </a:r>
            <a:r xmlns:a="http://schemas.openxmlformats.org/drawingml/2006/main">
              <a:rPr lang="ar" sz="2400" b="1" dirty="0" smtClean="0">
                <a:latin typeface="Times New Roman" pitchFamily="18" charset="0"/>
                <a:cs typeface="Times New Roman" pitchFamily="18" charset="0"/>
              </a:rPr>
              <a:t>الشم والسمع </a:t>
            </a: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والذاكرة والتعبير العاطفي.</a:t>
            </a:r>
          </a:p>
          <a:p>
            <a:pPr xmlns:a="http://schemas.openxmlformats.org/drawingml/2006/main" indent="-283464" algn="l" rtl="0">
              <a:buNone/>
              <a:defRPr/>
              <a:bidi/>
            </a:pP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- تساعد </a:t>
            </a:r>
            <a:r xmlns:a="http://schemas.openxmlformats.org/drawingml/2006/main">
              <a:rPr lang="ar" sz="2400" b="1" dirty="0" smtClean="0">
                <a:latin typeface="Times New Roman" pitchFamily="18" charset="0"/>
                <a:cs typeface="Times New Roman" pitchFamily="18" charset="0"/>
              </a:rPr>
              <a:t>الفصوص القذالية </a:t>
            </a: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في تنسيق </a:t>
            </a:r>
            <a:r xmlns:a="http://schemas.openxmlformats.org/drawingml/2006/main">
              <a:rPr lang="ar" sz="2400" b="1" dirty="0" smtClean="0">
                <a:latin typeface="Times New Roman" pitchFamily="18" charset="0"/>
                <a:cs typeface="Times New Roman" pitchFamily="18" charset="0"/>
              </a:rPr>
              <a:t>توليد اللغة </a:t>
            </a: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و</a:t>
            </a:r>
          </a:p>
          <a:p>
            <a:pPr xmlns:a="http://schemas.openxmlformats.org/drawingml/2006/main" indent="-283464" algn="l" rtl="0">
              <a:buNone/>
              <a:defRPr/>
              <a:bidi/>
            </a:pPr>
            <a:r xmlns:a="http://schemas.openxmlformats.org/drawingml/2006/main">
              <a:rPr lang="ar" sz="2400" b="1" dirty="0" smtClean="0">
                <a:latin typeface="Times New Roman" pitchFamily="18" charset="0"/>
                <a:cs typeface="Times New Roman" pitchFamily="18" charset="0"/>
              </a:rPr>
              <a:t>التفسير البصري </a:t>
            </a: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، مثل إدراك العمق.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792162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>
              <a:defRPr/>
              <a:bidi/>
            </a:pPr>
            <a:r xmlns:a="http://schemas.openxmlformats.org/drawingml/2006/main">
              <a:rPr lang="ar" sz="3600" b="1" dirty="0">
                <a:solidFill>
                  <a:schemeClr val="tx2">
                    <a:satMod val="130000"/>
                  </a:schemeClr>
                </a:solidFill>
                <a:cs typeface="+mj-cs"/>
              </a:rPr>
              <a:t> </a:t>
            </a:r>
            <a:br xmlns:a="http://schemas.openxmlformats.org/drawingml/2006/main">
              <a:rPr lang="en-US" sz="3600" b="1" dirty="0">
                <a:solidFill>
                  <a:schemeClr val="tx2">
                    <a:satMod val="130000"/>
                  </a:schemeClr>
                </a:solidFill>
                <a:cs typeface="+mj-cs"/>
              </a:rPr>
            </a:br>
            <a:r xmlns:a="http://schemas.openxmlformats.org/drawingml/2006/main">
              <a:rPr lang="ar" sz="4000" dirty="0" smtClean="0"/>
              <a:t>1.الجهاز العصبي المركزي</a:t>
            </a:r>
            <a:r xmlns:a="http://schemas.openxmlformats.org/drawingml/2006/main">
              <a:rPr lang="ar" sz="4000" dirty="0">
                <a:solidFill>
                  <a:schemeClr val="tx2">
                    <a:satMod val="130000"/>
                  </a:schemeClr>
                </a:solidFill>
                <a:cs typeface="+mj-cs"/>
              </a:rPr>
              <a:t/>
            </a:r>
            <a:br xmlns:a="http://schemas.openxmlformats.org/drawingml/2006/main">
              <a:rPr lang="en-US" sz="4000" dirty="0">
                <a:solidFill>
                  <a:schemeClr val="tx2">
                    <a:satMod val="130000"/>
                  </a:schemeClr>
                </a:solidFill>
                <a:cs typeface="+mj-cs"/>
              </a:rPr>
            </a:br>
            <a:endParaRPr xmlns:a="http://schemas.openxmlformats.org/drawingml/2006/main" lang="ar-EG" sz="4000" dirty="0">
              <a:solidFill>
                <a:schemeClr val="tx2">
                  <a:satMod val="130000"/>
                </a:schemeClr>
              </a:solidFill>
              <a:cs typeface="+mj-cs"/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8934450" cy="5410200"/>
          </a:xfrm>
        </p:spPr>
        <p:txBody>
          <a:bodyPr>
            <a:normAutofit fontScale="92500" lnSpcReduction="20000"/>
          </a:bodyPr>
          <a:lstStyle/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2800" b="1" dirty="0" smtClean="0">
                <a:latin typeface="Times New Roman" pitchFamily="18" charset="0"/>
                <a:cs typeface="Times New Roman" pitchFamily="18" charset="0"/>
              </a:rPr>
              <a:t>أ) الدماغ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altLang="en-US" sz="2800" b="1" dirty="0" smtClean="0">
                <a:latin typeface="Times New Roman" pitchFamily="18" charset="0"/>
                <a:cs typeface="Times New Roman" pitchFamily="18" charset="0"/>
              </a:rPr>
              <a:t>2. المخيخ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يقع أسفل المخ </a:t>
            </a:r>
            <a:r xmlns:a="http://schemas.openxmlformats.org/drawingml/2006/main">
              <a:rPr lang="ar" sz="2400" b="1" dirty="0" smtClean="0">
                <a:latin typeface="Times New Roman" pitchFamily="18" charset="0"/>
                <a:cs typeface="Times New Roman" pitchFamily="18" charset="0"/>
              </a:rPr>
              <a:t>ويعتبر مركز تنسيق الحركات </a:t>
            </a: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وتعديل الوضعية </a:t>
            </a:r>
            <a:r xmlns:a="http://schemas.openxmlformats.org/drawingml/2006/main">
              <a:rPr lang="ar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800" b="1" dirty="0" smtClean="0">
                <a:latin typeface="Times New Roman" pitchFamily="18" charset="0"/>
                <a:cs typeface="Times New Roman" pitchFamily="18" charset="0"/>
              </a:rPr>
              <a:t>3. جذع الدماغ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* يتكون من ثلاثة أجزاء: </a:t>
            </a:r>
            <a:r xmlns:a="http://schemas.openxmlformats.org/drawingml/2006/main">
              <a:rPr lang="ar" sz="2400" b="1" dirty="0" smtClean="0">
                <a:latin typeface="Times New Roman" pitchFamily="18" charset="0"/>
                <a:cs typeface="Times New Roman" pitchFamily="18" charset="0"/>
              </a:rPr>
              <a:t>الدماغ المتوسط، والجسر، والنخاع المستطيل </a:t>
            </a: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>
                <a:latin typeface="Times New Roman" pitchFamily="18" charset="0"/>
                <a:cs typeface="Times New Roman" pitchFamily="18" charset="0"/>
              </a:rPr>
              <a:t>- النخاع المستطيل </a:t>
            </a: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: يحتوي على مراكز حيوية </a:t>
            </a:r>
            <a:r xmlns:a="http://schemas.openxmlformats.org/drawingml/2006/main">
              <a:rPr lang="ar" sz="2400" b="1" dirty="0" smtClean="0">
                <a:latin typeface="Times New Roman" pitchFamily="18" charset="0"/>
                <a:cs typeface="Times New Roman" pitchFamily="18" charset="0"/>
              </a:rPr>
              <a:t>للتنفس والوظائف القلبية الوعائية.</a:t>
            </a:r>
          </a:p>
          <a:p>
            <a:pPr algn="l" rtl="0">
              <a:buFontTx/>
              <a:buChar char="-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xmlns:a="http://schemas.openxmlformats.org/drawingml/2006/main" algn="l" rtl="0">
              <a:buNone/>
              <a:defRPr/>
              <a:bidi/>
            </a:pPr>
            <a:r xmlns:a="http://schemas.openxmlformats.org/drawingml/2006/main">
              <a:rPr lang="ar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الجسر </a:t>
            </a:r>
            <a:r xmlns:a="http://schemas.openxmlformats.org/drawingml/2006/main">
              <a:rPr lang="ar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ينقل الرسائل إلى أجزاء أخرى من الدماغ ( </a:t>
            </a:r>
            <a:r xmlns:a="http://schemas.openxmlformats.org/drawingml/2006/main">
              <a:rPr lang="ar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ردود الفعل المضغية، إنتاج اللعاب </a:t>
            </a:r>
            <a:r xmlns:a="http://schemas.openxmlformats.org/drawingml/2006/main">
              <a:rPr lang="ar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l" rtl="0">
              <a:buFontTx/>
              <a:buChar char="-"/>
              <a:defRPr/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xmlns:a="http://schemas.openxmlformats.org/drawingml/2006/main" algn="l" rtl="0">
              <a:buNone/>
              <a:defRPr/>
              <a:bidi/>
            </a:pPr>
            <a:r xmlns:a="http://schemas.openxmlformats.org/drawingml/2006/main">
              <a:rPr lang="ar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 xmlns:a="http://schemas.openxmlformats.org/drawingml/2006/main">
              <a:rPr lang="ar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الدماغ المتوسط: </a:t>
            </a:r>
            <a:r xmlns:a="http://schemas.openxmlformats.org/drawingml/2006/main">
              <a:rPr lang="ar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يقوم بنقل النبضات بين أجزاء الدماغ.</a:t>
            </a:r>
          </a:p>
          <a:p>
            <a:pPr algn="l" rtl="0">
              <a:buNone/>
              <a:defRPr/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 rtl="0" eaLnBrk="1" hangingPunct="1"/>
            <a:endParaRPr lang="ar-EG" altLang="en-US" dirty="0" smtClean="0">
              <a:ea typeface="Majalla UI"/>
              <a:cs typeface="Majalla U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7706</TotalTime>
  <Words>1764</Words>
  <Application>Microsoft Office PowerPoint</Application>
  <PresentationFormat>On-screen Show (4:3)</PresentationFormat>
  <Paragraphs>291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Concourse</vt:lpstr>
      <vt:lpstr>3. Neurobiology of Mental Disorders</vt:lpstr>
      <vt:lpstr>Outline</vt:lpstr>
      <vt:lpstr>Learning Outcomes</vt:lpstr>
      <vt:lpstr> Introduction</vt:lpstr>
      <vt:lpstr>1.Central Nervous system </vt:lpstr>
      <vt:lpstr>Brain Strucutre</vt:lpstr>
      <vt:lpstr>1.Central Nervous system</vt:lpstr>
      <vt:lpstr>1.Central Nervous system</vt:lpstr>
      <vt:lpstr> 1.Central Nervous system </vt:lpstr>
      <vt:lpstr>1.Central Nervous system</vt:lpstr>
      <vt:lpstr>1.Central Nervous system </vt:lpstr>
      <vt:lpstr>1.Central Nervous system</vt:lpstr>
      <vt:lpstr> 1.Central Nervous system </vt:lpstr>
      <vt:lpstr>Cerebrospinal Fluid (CSF)</vt:lpstr>
      <vt:lpstr>2)Peripheral Nervous System</vt:lpstr>
      <vt:lpstr>2)Peripheral Nervous System</vt:lpstr>
      <vt:lpstr>2)Peripheral Nervous System</vt:lpstr>
      <vt:lpstr>Neurotransmitters</vt:lpstr>
      <vt:lpstr>Neurotransmitters</vt:lpstr>
      <vt:lpstr>Neurotransmitters and Psychiatric Diseases</vt:lpstr>
      <vt:lpstr>Neurotransmitters</vt:lpstr>
      <vt:lpstr>Slide 22</vt:lpstr>
      <vt:lpstr>Neurotransmitters</vt:lpstr>
      <vt:lpstr>Neurotransmitters </vt:lpstr>
      <vt:lpstr>Neurotransmitters</vt:lpstr>
      <vt:lpstr>Neurotransmitters</vt:lpstr>
      <vt:lpstr>Neurotransmitters</vt:lpstr>
      <vt:lpstr>Neurotransmitters</vt:lpstr>
      <vt:lpstr> Psychiatric illnesses and neurotransmitters</vt:lpstr>
      <vt:lpstr>Slide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8-Nursing Care of Patients with Anxiety Disorders</dc:title>
  <dc:creator>osama abualruz</dc:creator>
  <cp:lastModifiedBy>osama abualruz</cp:lastModifiedBy>
  <cp:revision>69</cp:revision>
  <dcterms:created xsi:type="dcterms:W3CDTF">2006-08-16T00:00:00Z</dcterms:created>
  <dcterms:modified xsi:type="dcterms:W3CDTF">2022-11-02T19:01:54Z</dcterms:modified>
</cp:coreProperties>
</file>