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317" r:id="rId2"/>
    <p:sldId id="257" r:id="rId3"/>
    <p:sldId id="258" r:id="rId4"/>
    <p:sldId id="260" r:id="rId5"/>
    <p:sldId id="261" r:id="rId6"/>
    <p:sldId id="294" r:id="rId7"/>
    <p:sldId id="297" r:id="rId8"/>
    <p:sldId id="298" r:id="rId9"/>
    <p:sldId id="299" r:id="rId10"/>
    <p:sldId id="300" r:id="rId11"/>
    <p:sldId id="301" r:id="rId12"/>
    <p:sldId id="302" r:id="rId13"/>
    <p:sldId id="303" r:id="rId14"/>
    <p:sldId id="305" r:id="rId15"/>
    <p:sldId id="272" r:id="rId16"/>
    <p:sldId id="262" r:id="rId17"/>
    <p:sldId id="269" r:id="rId18"/>
    <p:sldId id="264" r:id="rId19"/>
    <p:sldId id="265" r:id="rId20"/>
    <p:sldId id="266" r:id="rId21"/>
    <p:sldId id="267" r:id="rId22"/>
    <p:sldId id="295" r:id="rId23"/>
    <p:sldId id="268" r:id="rId24"/>
    <p:sldId id="271" r:id="rId25"/>
    <p:sldId id="274" r:id="rId26"/>
    <p:sldId id="275" r:id="rId27"/>
    <p:sldId id="276" r:id="rId28"/>
    <p:sldId id="278" r:id="rId29"/>
    <p:sldId id="280" r:id="rId30"/>
    <p:sldId id="277" r:id="rId31"/>
    <p:sldId id="279" r:id="rId32"/>
    <p:sldId id="293" r:id="rId33"/>
  </p:sldIdLst>
  <p:sldSz cx="9144000" cy="6858000" type="screen4x3"/>
  <p:notesSz cx="6858000" cy="9144000"/>
  <p:defaultTextStyle>
    <a:defPPr>
      <a:defRPr lang="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6" d="100"/>
          <a:sy n="66" d="100"/>
        </p:scale>
        <p:origin x="-149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CCAF38E-F0C4-4588-8A28-53BBF4267EF6}" type="datetimeFigureOut">
              <a:rPr lang="ar-SA" smtClean="0"/>
              <a:pPr/>
              <a:t>04/08/1444</a:t>
            </a:fld>
            <a:endParaRPr lang="ar-S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SA"/>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76653823-6C2C-4C14-A392-AC994718977A}"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dirty="0"/>
          </a:p>
        </p:txBody>
      </p:sp>
      <p:sp>
        <p:nvSpPr>
          <p:cNvPr id="4" name="Slide Number Placeholder 3"/>
          <p:cNvSpPr>
            <a:spLocks noGrp="1"/>
          </p:cNvSpPr>
          <p:nvPr>
            <p:ph type="sldNum" sz="quarter" idx="10"/>
          </p:nvPr>
        </p:nvSpPr>
        <p:spPr/>
        <p:txBody>
          <a:bodyPr/>
          <a:lstStyle/>
          <a:p>
            <a:fld id="{76653823-6C2C-4C14-A392-AC994718977A}" type="slidenum">
              <a:rPr lang="ar-SA" smtClean="0"/>
              <a:pPr/>
              <a:t>15</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11/2/2022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11/2/2022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11/2/2022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11/2/2022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762000" y="3733800"/>
            <a:ext cx="7500990" cy="609600"/>
          </a:xfrm>
        </p:spPr>
        <p:txBody>
          <a:bodyPr>
            <a:noAutofit/>
          </a:bodyPr>
          <a:lstStyle/>
          <a:p>
            <a:pPr xmlns:a="http://schemas.openxmlformats.org/drawingml/2006/main" algn="ctr" rtl="0">
              <a:defRPr/>
              <a:bidi/>
            </a:pPr>
            <a:r xmlns:a="http://schemas.openxmlformats.org/drawingml/2006/main">
              <a:rPr lang="ar" sz="3200" dirty="0" smtClean="0">
                <a:solidFill>
                  <a:schemeClr val="tx1"/>
                </a:solidFill>
                <a:effectLst>
                  <a:outerShdw blurRad="38100" dist="38100" dir="2700000" algn="tl">
                    <a:srgbClr val="000000">
                      <a:alpha val="43137"/>
                    </a:srgbClr>
                  </a:outerShdw>
                </a:effectLst>
              </a:rPr>
              <a:t>4- </a:t>
            </a:r>
            <a:r xmlns:a="http://schemas.openxmlformats.org/drawingml/2006/main">
              <a:rPr lang="ar" sz="3200" dirty="0" smtClean="0">
                <a:solidFill>
                  <a:schemeClr val="tx1"/>
                </a:solidFill>
              </a:rPr>
              <a:t>الاضطرابات النفسية في مرحلة الرضاعة والطفولة والمراهقة</a:t>
            </a:r>
            <a:endParaRPr xmlns:a="http://schemas.openxmlformats.org/drawingml/2006/main" sz="3200" smtClean="0">
              <a:solidFill>
                <a:schemeClr val="tx2">
                  <a:satMod val="130000"/>
                </a:schemeClr>
              </a:solidFill>
              <a:latin typeface="Times New Roman" pitchFamily="18" charset="0"/>
              <a:cs typeface="Times New Roman" pitchFamily="18" charset="0"/>
            </a:endParaRPr>
          </a:p>
        </p:txBody>
      </p:sp>
      <p:sp>
        <p:nvSpPr>
          <p:cNvPr id="9219" name="Rectangle 5"/>
          <p:cNvSpPr>
            <a:spLocks noChangeArrowheads="1"/>
          </p:cNvSpPr>
          <p:nvPr/>
        </p:nvSpPr>
        <p:spPr bwMode="auto">
          <a:xfrm>
            <a:off x="571500" y="714375"/>
            <a:ext cx="7315200" cy="800219"/>
          </a:xfrm>
          <a:prstGeom prst="rect">
            <a:avLst/>
          </a:prstGeom>
          <a:noFill/>
          <a:ln w="9525">
            <a:noFill/>
            <a:miter lim="800000"/>
            <a:headEnd/>
            <a:tailEnd/>
          </a:ln>
        </p:spPr>
        <p:txBody>
          <a:bodyPr anchor="ctr">
            <a:spAutoFit/>
          </a:bodyPr>
          <a:lstStyle/>
          <a:p>
            <a:pPr xmlns:a="http://schemas.openxmlformats.org/drawingml/2006/main" algn="ctr">
              <a:tabLst>
                <a:tab pos="4065588" algn="l"/>
              </a:tabLst>
              <a:bidi/>
            </a:pPr>
            <a:r xmlns:a="http://schemas.openxmlformats.org/drawingml/2006/main">
              <a:rPr lang="ar" sz="2800" b="1" dirty="0" smtClean="0"/>
              <a:t>جامعة </a:t>
            </a:r>
            <a:endParaRPr xmlns:a="http://schemas.openxmlformats.org/drawingml/2006/main" lang="en-US" sz="2800" dirty="0"/>
            <a:r xmlns:a="http://schemas.openxmlformats.org/drawingml/2006/main">
              <a:rPr lang="ar" sz="2800" b="1" dirty="0" smtClean="0"/>
              <a:t>الزيتونة</a:t>
            </a:r>
            <a:r xmlns:a="http://schemas.openxmlformats.org/drawingml/2006/main">
              <a:rPr lang="ar" sz="2800" b="1" dirty="0" err="1" smtClean="0"/>
              <a:t>​</a:t>
            </a:r>
          </a:p>
          <a:p>
            <a:pPr>
              <a:tabLst>
                <a:tab pos="4065588" algn="l"/>
              </a:tabLst>
            </a:pPr>
            <a:endParaRPr lang="en-US" dirty="0"/>
          </a:p>
        </p:txBody>
      </p:sp>
      <p:sp>
        <p:nvSpPr>
          <p:cNvPr id="9221" name="Rectangle 5"/>
          <p:cNvSpPr>
            <a:spLocks noChangeArrowheads="1"/>
          </p:cNvSpPr>
          <p:nvPr/>
        </p:nvSpPr>
        <p:spPr bwMode="auto">
          <a:xfrm>
            <a:off x="0" y="1676400"/>
            <a:ext cx="8001000" cy="1815882"/>
          </a:xfrm>
          <a:prstGeom prst="rect">
            <a:avLst/>
          </a:prstGeom>
          <a:noFill/>
          <a:ln w="9525">
            <a:noFill/>
            <a:miter lim="800000"/>
            <a:headEnd/>
            <a:tailEnd/>
          </a:ln>
        </p:spPr>
        <p:txBody>
          <a:bodyPr wrap="square">
            <a:spAutoFit/>
          </a:bodyPr>
          <a:lstStyle/>
          <a:p>
            <a:pPr xmlns:a="http://schemas.openxmlformats.org/drawingml/2006/main" algn="ctr">
              <a:tabLst>
                <a:tab pos="4149725" algn="l"/>
              </a:tabLst>
              <a:bidi/>
            </a:pPr>
            <a:r xmlns:a="http://schemas.openxmlformats.org/drawingml/2006/main">
              <a:rPr lang="ar" altLang="en-US" sz="2800" b="1" dirty="0" smtClean="0">
                <a:latin typeface="Times New Roman" pitchFamily="18" charset="0"/>
                <a:cs typeface="Times New Roman" pitchFamily="18" charset="0"/>
              </a:rPr>
              <a:t>التمريض النفسي والصحة العقلية</a:t>
            </a:r>
          </a:p>
          <a:p>
            <a:pPr xmlns:a="http://schemas.openxmlformats.org/drawingml/2006/main" algn="ctr">
              <a:tabLst>
                <a:tab pos="4149725" algn="l"/>
              </a:tabLst>
              <a:bidi/>
            </a:pPr>
            <a:r xmlns:a="http://schemas.openxmlformats.org/drawingml/2006/main">
              <a:rPr lang="ar" altLang="en-US" sz="2800" b="1" dirty="0" smtClean="0">
                <a:latin typeface="Times New Roman" pitchFamily="18" charset="0"/>
                <a:cs typeface="Times New Roman" pitchFamily="18" charset="0"/>
              </a:rPr>
              <a:t>( نظرية )</a:t>
            </a:r>
          </a:p>
          <a:p>
            <a:pPr algn="ctr">
              <a:tabLst>
                <a:tab pos="4149725" algn="l"/>
              </a:tabLst>
            </a:pPr>
            <a:endParaRPr lang="en-US" altLang="en-US" sz="2800" b="1" dirty="0" smtClean="0">
              <a:latin typeface="Times New Roman" pitchFamily="18" charset="0"/>
              <a:cs typeface="Times New Roman" pitchFamily="18" charset="0"/>
            </a:endParaRPr>
          </a:p>
          <a:p>
            <a:pPr algn="ctr">
              <a:tabLst>
                <a:tab pos="4149725" algn="l"/>
              </a:tabLst>
            </a:pPr>
            <a:endParaRPr lang="en-US" altLang="en-US" sz="2800" dirty="0">
              <a:latin typeface="Times New Roman" pitchFamily="18" charset="0"/>
              <a:cs typeface="Times New Roman" pitchFamily="18" charset="0"/>
            </a:endParaRPr>
          </a:p>
        </p:txBody>
      </p:sp>
      <p:sp>
        <p:nvSpPr>
          <p:cNvPr id="9222" name="Subtitle 6"/>
          <p:cNvSpPr>
            <a:spLocks noGrp="1"/>
          </p:cNvSpPr>
          <p:nvPr>
            <p:ph type="subTitle" idx="1"/>
          </p:nvPr>
        </p:nvSpPr>
        <p:spPr>
          <a:xfrm>
            <a:off x="685800" y="4419600"/>
            <a:ext cx="7772400" cy="762000"/>
          </a:xfrm>
        </p:spPr>
        <p:txBody>
          <a:bodyPr>
            <a:normAutofit fontScale="92500" lnSpcReduction="20000"/>
          </a:bodyPr>
          <a:lstStyle/>
          <a:p>
            <a:pPr marR="0" algn="ctr" eaLnBrk="1" hangingPunct="1"/>
            <a:endParaRPr lang="en-US" b="1" dirty="0" smtClean="0">
              <a:solidFill>
                <a:schemeClr val="tx1"/>
              </a:solidFill>
            </a:endParaRPr>
          </a:p>
          <a:p>
            <a:pPr xmlns:a="http://schemas.openxmlformats.org/drawingml/2006/main" marR="0" algn="ctr">
              <a:bidi/>
            </a:pPr>
            <a:r xmlns:a="http://schemas.openxmlformats.org/drawingml/2006/main">
              <a:rPr lang="ar" dirty="0" smtClean="0">
                <a:solidFill>
                  <a:schemeClr val="tx1"/>
                </a:solidFill>
              </a:rPr>
              <a:t>بقلم الدكتور: حسن أبو الرز، RN، MSN، PhD</a:t>
            </a:r>
            <a:endParaRPr xmlns:a="http://schemas.openxmlformats.org/drawingml/2006/main" lang="ar-SA" dirty="0" smtClean="0">
              <a:solidFill>
                <a:schemeClr val="tx1"/>
              </a:solidFill>
            </a:endParaRPr>
          </a:p>
          <a:p>
            <a:pPr marR="0" algn="ctr" eaLnBrk="1" hangingPunct="1"/>
            <a:endParaRPr lang="en-US" b="1" dirty="0" smtClean="0">
              <a:solidFill>
                <a:schemeClr val="tx1"/>
              </a:solidFill>
            </a:endParaRPr>
          </a:p>
        </p:txBody>
      </p:sp>
      <p:pic>
        <p:nvPicPr>
          <p:cNvPr id="7" name="Picture 6"/>
          <p:cNvPicPr/>
          <p:nvPr/>
        </p:nvPicPr>
        <p:blipFill>
          <a:blip r:embed="rId2"/>
          <a:srcRect/>
          <a:stretch>
            <a:fillRect/>
          </a:stretch>
        </p:blipFill>
        <p:spPr bwMode="auto">
          <a:xfrm>
            <a:off x="6934200" y="152400"/>
            <a:ext cx="2209800" cy="1600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عنصر نائب للمحتوى 7"/>
          <p:cNvGraphicFramePr>
            <a:graphicFrameLocks noGrp="1"/>
          </p:cNvGraphicFramePr>
          <p:nvPr>
            <p:ph sz="quarter" idx="1"/>
          </p:nvPr>
        </p:nvGraphicFramePr>
        <p:xfrm>
          <a:off x="304800" y="990600"/>
          <a:ext cx="8458201" cy="5410200"/>
        </p:xfrm>
        <a:graphic>
          <a:graphicData uri="http://schemas.openxmlformats.org/drawingml/2006/table">
            <a:tbl>
              <a:tblPr rtl="1" firstRow="1" bandRow="1">
                <a:tableStyleId>{5940675A-B579-460E-94D1-54222C63F5DA}</a:tableStyleId>
              </a:tblPr>
              <a:tblGrid>
                <a:gridCol w="3614358"/>
                <a:gridCol w="2641300"/>
                <a:gridCol w="2202543"/>
              </a:tblGrid>
              <a:tr h="973836">
                <a:tc>
                  <a:txBody>
                    <a:bodyPr/>
                    <a:lstStyle/>
                    <a:p>
                      <a:pPr xmlns:a="http://schemas.openxmlformats.org/drawingml/2006/main" marL="0" marR="0" indent="0" algn="ctr" defTabSz="914400" rtl="0" eaLnBrk="1" fontAlgn="auto" latinLnBrk="0" hangingPunct="1">
                        <a:lnSpc>
                          <a:spcPct val="100000"/>
                        </a:lnSpc>
                        <a:spcBef>
                          <a:spcPts val="0"/>
                        </a:spcBef>
                        <a:spcAft>
                          <a:spcPts val="0"/>
                        </a:spcAft>
                        <a:buClrTx/>
                        <a:buSzTx/>
                        <a:buFontTx/>
                        <a:buNone/>
                        <a:tabLst/>
                        <a:defRPr/>
                        <a:bidi/>
                      </a:pPr>
                      <a:r xmlns:a="http://schemas.openxmlformats.org/drawingml/2006/main">
                        <a:rPr lang="ar" sz="2000" b="0" kern="1200" dirty="0" smtClean="0">
                          <a:solidFill>
                            <a:srgbClr val="FF0000"/>
                          </a:solidFill>
                          <a:latin typeface="+mn-lt"/>
                          <a:ea typeface="+mn-ea"/>
                          <a:cs typeface="+mn-cs"/>
                        </a:rPr>
                        <a:t>على سبيل المثال متلازمة </a:t>
                      </a:r>
                      <a:r xmlns:a="http://schemas.openxmlformats.org/drawingml/2006/main">
                        <a:rPr lang="ar" sz="2000" b="0" kern="1200" dirty="0" smtClean="0">
                          <a:solidFill>
                            <a:schemeClr val="tx1"/>
                          </a:solidFill>
                          <a:latin typeface="+mn-lt"/>
                          <a:ea typeface="+mn-ea"/>
                          <a:cs typeface="+mn-cs"/>
                        </a:rPr>
                        <a:t>داون </a:t>
                      </a:r>
                      <a:r xmlns:a="http://schemas.openxmlformats.org/drawingml/2006/main">
                        <a:rPr lang="ar" sz="2000" b="0" kern="1200" dirty="0">
                          <a:solidFill>
                            <a:schemeClr val="tx1"/>
                          </a:solidFill>
                          <a:latin typeface="+mn-lt"/>
                          <a:ea typeface="+mn-ea"/>
                          <a:cs typeface="+mn-cs"/>
                        </a:rPr>
                        <a:t>،</a:t>
                      </a:r>
                    </a:p>
                  </a:txBody>
                  <a:tcPr marL="91442" marR="91442" anchor="ctr"/>
                </a:tc>
                <a:tc>
                  <a:txBody>
                    <a:bodyPr/>
                    <a:lstStyle/>
                    <a:p>
                      <a:pPr xmlns:a="http://schemas.openxmlformats.org/drawingml/2006/main" marL="0" marR="0" indent="0" algn="ctr" defTabSz="914400" rtl="0" eaLnBrk="1" fontAlgn="auto" latinLnBrk="0" hangingPunct="1">
                        <a:lnSpc>
                          <a:spcPct val="100000"/>
                        </a:lnSpc>
                        <a:spcBef>
                          <a:spcPts val="0"/>
                        </a:spcBef>
                        <a:spcAft>
                          <a:spcPts val="0"/>
                        </a:spcAft>
                        <a:buClrTx/>
                        <a:buSzTx/>
                        <a:buFontTx/>
                        <a:buNone/>
                        <a:tabLst/>
                        <a:defRPr/>
                        <a:bidi/>
                      </a:pPr>
                      <a:r xmlns:a="http://schemas.openxmlformats.org/drawingml/2006/main">
                        <a:rPr lang="ar" sz="2000" b="0" kern="1200" dirty="0">
                          <a:solidFill>
                            <a:schemeClr val="tx1"/>
                          </a:solidFill>
                          <a:latin typeface="+mn-lt"/>
                          <a:ea typeface="+mn-ea"/>
                          <a:cs typeface="+mn-cs"/>
                        </a:rPr>
                        <a:t>اضطرابات الكروموسومات</a:t>
                      </a:r>
                    </a:p>
                  </a:txBody>
                  <a:tcPr marL="91442" marR="91442" anchor="ctr"/>
                </a:tc>
                <a:tc rowSpan="3">
                  <a:txBody>
                    <a:bodyPr/>
                    <a:lstStyle/>
                    <a:p>
                      <a:pPr xmlns:a="http://schemas.openxmlformats.org/drawingml/2006/main" algn="ctr" rtl="0">
                        <a:bidi/>
                      </a:pPr>
                      <a:r xmlns:a="http://schemas.openxmlformats.org/drawingml/2006/main">
                        <a:rPr lang="ar" sz="2000" b="1" dirty="0" smtClean="0"/>
                        <a:t>1. ما قبل الولادة</a:t>
                      </a:r>
                      <a:endParaRPr xmlns:a="http://schemas.openxmlformats.org/drawingml/2006/main" lang="ar-SA" sz="2000" b="1" dirty="0"/>
                    </a:p>
                  </a:txBody>
                  <a:tcPr marL="91442" marR="91442" anchor="ctr"/>
                </a:tc>
              </a:tr>
              <a:tr h="1406652">
                <a:tc>
                  <a:txBody>
                    <a:bodyPr/>
                    <a:lstStyle/>
                    <a:p>
                      <a:pPr xmlns:a="http://schemas.openxmlformats.org/drawingml/2006/main" algn="ctr" rtl="0">
                        <a:buFont typeface="Wingdings" pitchFamily="2" charset="2"/>
                        <a:buNone/>
                        <a:bidi/>
                      </a:pPr>
                      <a:r xmlns:a="http://schemas.openxmlformats.org/drawingml/2006/main">
                        <a:rPr lang="ar" sz="2000" b="0" u="sng" kern="1200" dirty="0" smtClean="0">
                          <a:solidFill>
                            <a:srgbClr val="FF0000"/>
                          </a:solidFill>
                          <a:latin typeface="+mn-lt"/>
                          <a:ea typeface="+mn-ea"/>
                          <a:cs typeface="+mn-cs"/>
                        </a:rPr>
                        <a:t>مثلا </a:t>
                      </a:r>
                      <a:r xmlns:a="http://schemas.openxmlformats.org/drawingml/2006/main">
                        <a:rPr lang="ar" sz="2000" b="0" u="sng" kern="1200" dirty="0" smtClean="0">
                          <a:solidFill>
                            <a:schemeClr val="tx1"/>
                          </a:solidFill>
                          <a:latin typeface="+mn-lt"/>
                          <a:ea typeface="+mn-ea"/>
                          <a:cs typeface="+mn-cs"/>
                        </a:rPr>
                        <a:t>.</a:t>
                      </a:r>
                      <a:r xmlns:a="http://schemas.openxmlformats.org/drawingml/2006/main">
                        <a:rPr lang="ar" sz="2000" b="0" u="sng" kern="1200" baseline="0" dirty="0" smtClean="0">
                          <a:solidFill>
                            <a:schemeClr val="tx1"/>
                          </a:solidFill>
                          <a:latin typeface="+mn-lt"/>
                          <a:ea typeface="+mn-ea"/>
                          <a:cs typeface="+mn-cs"/>
                        </a:rPr>
                        <a:t> </a:t>
                      </a:r>
                      <a:r xmlns:a="http://schemas.openxmlformats.org/drawingml/2006/main">
                        <a:rPr lang="ar" sz="2000" b="0" u="sng" kern="1200" dirty="0">
                          <a:solidFill>
                            <a:schemeClr val="tx1"/>
                          </a:solidFill>
                          <a:latin typeface="+mn-lt"/>
                          <a:ea typeface="+mn-ea"/>
                          <a:cs typeface="+mn-cs"/>
                        </a:rPr>
                        <a:t>تشوهات </a:t>
                      </a:r>
                      <a:r xmlns:a="http://schemas.openxmlformats.org/drawingml/2006/main">
                        <a:rPr lang="ar" sz="2000" b="0" u="sng" kern="1200" dirty="0" smtClean="0">
                          <a:solidFill>
                            <a:schemeClr val="tx1"/>
                          </a:solidFill>
                          <a:latin typeface="+mn-lt"/>
                          <a:ea typeface="+mn-ea"/>
                          <a:cs typeface="+mn-cs"/>
                        </a:rPr>
                        <a:t>الدماغ </a:t>
                      </a:r>
                      <a:r xmlns:a="http://schemas.openxmlformats.org/drawingml/2006/main">
                        <a:rPr lang="ar" sz="2000" b="0" kern="1200" dirty="0">
                          <a:solidFill>
                            <a:schemeClr val="tx1"/>
                          </a:solidFill>
                          <a:latin typeface="+mn-lt"/>
                          <a:ea typeface="+mn-ea"/>
                          <a:cs typeface="+mn-cs"/>
                        </a:rPr>
                        <a:t>مثل </a:t>
                      </a:r>
                      <a:r xmlns:a="http://schemas.openxmlformats.org/drawingml/2006/main">
                        <a:rPr lang="ar" sz="2000" b="0" kern="1200" dirty="0" smtClean="0">
                          <a:solidFill>
                            <a:schemeClr val="tx1"/>
                          </a:solidFill>
                          <a:latin typeface="+mn-lt"/>
                          <a:ea typeface="+mn-ea"/>
                          <a:cs typeface="+mn-cs"/>
                        </a:rPr>
                        <a:t>استسقاء الرأس الوراثي.</a:t>
                      </a:r>
                      <a:endParaRPr xmlns:a="http://schemas.openxmlformats.org/drawingml/2006/main" lang="ar-SA" sz="2000" b="0" dirty="0"/>
                    </a:p>
                  </a:txBody>
                  <a:tcPr marL="91442" marR="91442" anchor="ctr"/>
                </a:tc>
                <a:tc>
                  <a:txBody>
                    <a:bodyPr/>
                    <a:lstStyle/>
                    <a:p>
                      <a:pPr xmlns:a="http://schemas.openxmlformats.org/drawingml/2006/main" marL="0" marR="0" indent="0" algn="ctr" defTabSz="914400" rtl="0" eaLnBrk="1" fontAlgn="auto" latinLnBrk="0" hangingPunct="1">
                        <a:lnSpc>
                          <a:spcPct val="100000"/>
                        </a:lnSpc>
                        <a:spcBef>
                          <a:spcPts val="0"/>
                        </a:spcBef>
                        <a:spcAft>
                          <a:spcPts val="0"/>
                        </a:spcAft>
                        <a:buClrTx/>
                        <a:buSzTx/>
                        <a:buFontTx/>
                        <a:buNone/>
                        <a:tabLst/>
                        <a:defRPr/>
                        <a:bidi/>
                      </a:pPr>
                      <a:r xmlns:a="http://schemas.openxmlformats.org/drawingml/2006/main">
                        <a:rPr lang="ar" sz="2000" b="0" kern="1200" dirty="0">
                          <a:solidFill>
                            <a:schemeClr val="tx1"/>
                          </a:solidFill>
                          <a:latin typeface="+mn-lt"/>
                          <a:ea typeface="+mn-ea"/>
                          <a:cs typeface="+mn-cs"/>
                        </a:rPr>
                        <a:t>اضطرابات الجين الواحد</a:t>
                      </a:r>
                    </a:p>
                  </a:txBody>
                  <a:tcPr marL="91442" marR="91442" anchor="ctr"/>
                </a:tc>
                <a:tc vMerge="1">
                  <a:txBody>
                    <a:bodyPr/>
                    <a:lstStyle/>
                    <a:p>
                      <a:pPr algn="ctr" rtl="0"/>
                      <a:endParaRPr lang="ar-SA" dirty="0"/>
                    </a:p>
                  </a:txBody>
                  <a:tcPr anchor="ctr"/>
                </a:tc>
              </a:tr>
              <a:tr h="3029712">
                <a:tc>
                  <a:txBody>
                    <a:bodyPr/>
                    <a:lstStyle/>
                    <a:p>
                      <a:pPr xmlns:a="http://schemas.openxmlformats.org/drawingml/2006/main" algn="ctr" rtl="0">
                        <a:buFont typeface="Wingdings" pitchFamily="2" charset="2"/>
                        <a:buNone/>
                        <a:bidi/>
                      </a:pPr>
                      <a:r xmlns:a="http://schemas.openxmlformats.org/drawingml/2006/main">
                        <a:rPr kumimoji="0" lang="ar" sz="2000" b="0" u="none" kern="1200" dirty="0" smtClean="0">
                          <a:solidFill>
                            <a:srgbClr val="FF0000"/>
                          </a:solidFill>
                          <a:latin typeface="+mn-lt"/>
                          <a:ea typeface="+mn-ea"/>
                          <a:cs typeface="+mn-cs"/>
                        </a:rPr>
                        <a:t>مثلا</a:t>
                      </a:r>
                      <a:r xmlns:a="http://schemas.openxmlformats.org/drawingml/2006/main">
                        <a:rPr kumimoji="0" lang="ar" sz="2000" b="0" u="none" kern="1200" baseline="0" dirty="0" smtClean="0">
                          <a:solidFill>
                            <a:srgbClr val="FF0000"/>
                          </a:solidFill>
                          <a:latin typeface="+mn-lt"/>
                          <a:ea typeface="+mn-ea"/>
                          <a:cs typeface="+mn-cs"/>
                        </a:rPr>
                        <a:t> </a:t>
                      </a:r>
                      <a:r xmlns:a="http://schemas.openxmlformats.org/drawingml/2006/main">
                        <a:rPr kumimoji="0" lang="ar" sz="2000" b="0" u="none" kern="1200" dirty="0" smtClean="0">
                          <a:solidFill>
                            <a:schemeClr val="tx1"/>
                          </a:solidFill>
                          <a:latin typeface="+mn-lt"/>
                          <a:ea typeface="+mn-ea"/>
                          <a:cs typeface="+mn-cs"/>
                        </a:rPr>
                        <a:t>التعرض </a:t>
                      </a:r>
                      <a:r xmlns:a="http://schemas.openxmlformats.org/drawingml/2006/main">
                        <a:rPr kumimoji="0" lang="ar" sz="2000" b="0" u="none" kern="1200" dirty="0">
                          <a:solidFill>
                            <a:schemeClr val="tx1"/>
                          </a:solidFill>
                          <a:latin typeface="+mn-lt"/>
                          <a:ea typeface="+mn-ea"/>
                          <a:cs typeface="+mn-cs"/>
                        </a:rPr>
                        <a:t>لمواد كيميائية ضارة أخرى مثل الملوثات والمعادن الثقيلة </a:t>
                      </a:r>
                      <a:r xmlns:a="http://schemas.openxmlformats.org/drawingml/2006/main">
                        <a:rPr kumimoji="0" lang="ar" sz="2000" b="0" u="none" kern="1200" dirty="0" smtClean="0">
                          <a:solidFill>
                            <a:schemeClr val="tx1"/>
                          </a:solidFill>
                          <a:latin typeface="+mn-lt"/>
                          <a:ea typeface="+mn-ea"/>
                          <a:cs typeface="+mn-cs"/>
                        </a:rPr>
                        <a:t>والأدوية الضارة.</a:t>
                      </a:r>
                      <a:endParaRPr xmlns:a="http://schemas.openxmlformats.org/drawingml/2006/main" kumimoji="0" lang="en-US" sz="2000" b="0" u="none" kern="1200" dirty="0">
                        <a:solidFill>
                          <a:schemeClr val="tx1"/>
                        </a:solidFill>
                        <a:latin typeface="+mn-lt"/>
                        <a:ea typeface="+mn-ea"/>
                        <a:cs typeface="+mn-cs"/>
                      </a:endParaRPr>
                    </a:p>
                  </a:txBody>
                  <a:tcPr marL="91442" marR="91442" anchor="ctr"/>
                </a:tc>
                <a:tc>
                  <a:txBody>
                    <a:bodyPr/>
                    <a:lstStyle/>
                    <a:p>
                      <a:pPr xmlns:a="http://schemas.openxmlformats.org/drawingml/2006/main" marL="0" marR="0" indent="0" algn="ctr" defTabSz="914400" rtl="0" eaLnBrk="1" fontAlgn="auto" latinLnBrk="0" hangingPunct="1">
                        <a:lnSpc>
                          <a:spcPct val="100000"/>
                        </a:lnSpc>
                        <a:spcBef>
                          <a:spcPts val="0"/>
                        </a:spcBef>
                        <a:spcAft>
                          <a:spcPts val="0"/>
                        </a:spcAft>
                        <a:buClrTx/>
                        <a:buSzTx/>
                        <a:buFontTx/>
                        <a:buNone/>
                        <a:tabLst/>
                        <a:defRPr/>
                        <a:bidi/>
                      </a:pPr>
                      <a:r xmlns:a="http://schemas.openxmlformats.org/drawingml/2006/main">
                        <a:rPr lang="ar" sz="2000" b="0" kern="1200" dirty="0">
                          <a:solidFill>
                            <a:schemeClr val="tx1"/>
                          </a:solidFill>
                          <a:latin typeface="+mn-lt"/>
                          <a:ea typeface="+mn-ea"/>
                          <a:cs typeface="+mn-cs"/>
                        </a:rPr>
                        <a:t>المواد الضارة / التأثيرات البيئية</a:t>
                      </a:r>
                    </a:p>
                  </a:txBody>
                  <a:tcPr marL="91442" marR="91442" anchor="ctr"/>
                </a:tc>
                <a:tc vMerge="1">
                  <a:txBody>
                    <a:bodyPr/>
                    <a:lstStyle/>
                    <a:p>
                      <a:pPr algn="ctr" rtl="0"/>
                      <a:endParaRPr lang="ar-SA" dirty="0"/>
                    </a:p>
                  </a:txBody>
                  <a:tcPr anchor="ct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عنصر نائب للمحتوى 4"/>
          <p:cNvGraphicFramePr>
            <a:graphicFrameLocks noGrp="1"/>
          </p:cNvGraphicFramePr>
          <p:nvPr>
            <p:ph sz="quarter" idx="1"/>
          </p:nvPr>
        </p:nvGraphicFramePr>
        <p:xfrm>
          <a:off x="142875" y="533399"/>
          <a:ext cx="8786813" cy="5965825"/>
        </p:xfrm>
        <a:graphic>
          <a:graphicData uri="http://schemas.openxmlformats.org/drawingml/2006/table">
            <a:tbl>
              <a:tblPr rtl="1" firstRow="1" bandRow="1">
                <a:tableStyleId>{5940675A-B579-460E-94D1-54222C63F5DA}</a:tableStyleId>
              </a:tblPr>
              <a:tblGrid>
                <a:gridCol w="3496328"/>
                <a:gridCol w="3429380"/>
                <a:gridCol w="1861105"/>
              </a:tblGrid>
              <a:tr h="2263031">
                <a:tc>
                  <a:txBody>
                    <a:bodyPr/>
                    <a:lstStyle/>
                    <a:p>
                      <a:pPr xmlns:a="http://schemas.openxmlformats.org/drawingml/2006/main" marL="0" marR="0" indent="0" algn="ctr" defTabSz="914400" rtl="0" eaLnBrk="1" fontAlgn="auto" latinLnBrk="0" hangingPunct="1">
                        <a:lnSpc>
                          <a:spcPct val="100000"/>
                        </a:lnSpc>
                        <a:spcBef>
                          <a:spcPts val="0"/>
                        </a:spcBef>
                        <a:spcAft>
                          <a:spcPts val="0"/>
                        </a:spcAft>
                        <a:buClrTx/>
                        <a:buSzTx/>
                        <a:buFont typeface="Wingdings" pitchFamily="2" charset="2"/>
                        <a:buNone/>
                        <a:tabLst/>
                        <a:defRPr/>
                        <a:bidi/>
                      </a:pPr>
                      <a:r xmlns:a="http://schemas.openxmlformats.org/drawingml/2006/main">
                        <a:rPr lang="ar" sz="2000" b="0" kern="1200" dirty="0">
                          <a:solidFill>
                            <a:schemeClr val="tx1"/>
                          </a:solidFill>
                          <a:latin typeface="+mn-lt"/>
                          <a:ea typeface="+mn-ea"/>
                          <a:cs typeface="+mn-cs"/>
                        </a:rPr>
                        <a:t> </a:t>
                      </a:r>
                      <a:br xmlns:a="http://schemas.openxmlformats.org/drawingml/2006/main">
                        <a:rPr lang="en-US" sz="2000" b="0" kern="1200" dirty="0">
                          <a:solidFill>
                            <a:schemeClr val="tx1"/>
                          </a:solidFill>
                          <a:latin typeface="+mn-lt"/>
                          <a:ea typeface="+mn-ea"/>
                          <a:cs typeface="+mn-cs"/>
                        </a:rPr>
                      </a:br>
                      <a:r xmlns:a="http://schemas.openxmlformats.org/drawingml/2006/main">
                        <a:rPr lang="ar" sz="2000" b="0" kern="1200" dirty="0" smtClean="0">
                          <a:solidFill>
                            <a:srgbClr val="FF0000"/>
                          </a:solidFill>
                          <a:latin typeface="+mn-lt"/>
                          <a:ea typeface="+mn-ea"/>
                          <a:cs typeface="+mn-cs"/>
                        </a:rPr>
                        <a:t>مثل </a:t>
                      </a:r>
                      <a:r xmlns:a="http://schemas.openxmlformats.org/drawingml/2006/main">
                        <a:rPr lang="ar" sz="2000" b="0" kern="1200" dirty="0" smtClean="0">
                          <a:solidFill>
                            <a:schemeClr val="tx1"/>
                          </a:solidFill>
                          <a:latin typeface="+mn-lt"/>
                          <a:ea typeface="+mn-ea"/>
                          <a:cs typeface="+mn-cs"/>
                        </a:rPr>
                        <a:t>أمراض </a:t>
                      </a:r>
                      <a:r xmlns:a="http://schemas.openxmlformats.org/drawingml/2006/main">
                        <a:rPr lang="ar" sz="2000" b="0" kern="1200" dirty="0">
                          <a:solidFill>
                            <a:schemeClr val="tx1"/>
                          </a:solidFill>
                          <a:latin typeface="+mn-lt"/>
                          <a:ea typeface="+mn-ea"/>
                          <a:cs typeface="+mn-cs"/>
                        </a:rPr>
                        <a:t>الأم مثل </a:t>
                      </a:r>
                      <a:br xmlns:a="http://schemas.openxmlformats.org/drawingml/2006/main">
                        <a:rPr lang="en-US" sz="2000" b="0" kern="1200" dirty="0">
                          <a:solidFill>
                            <a:schemeClr val="tx1"/>
                          </a:solidFill>
                          <a:latin typeface="+mn-lt"/>
                          <a:ea typeface="+mn-ea"/>
                          <a:cs typeface="+mn-cs"/>
                        </a:rPr>
                      </a:br>
                      <a:r xmlns:a="http://schemas.openxmlformats.org/drawingml/2006/main">
                        <a:rPr lang="ar" sz="2000" b="0" kern="1200" dirty="0">
                          <a:solidFill>
                            <a:schemeClr val="tx1"/>
                          </a:solidFill>
                          <a:latin typeface="+mn-lt"/>
                          <a:ea typeface="+mn-ea"/>
                          <a:cs typeface="+mn-cs"/>
                        </a:rPr>
                        <a:t>أمراض القلب والكلى والسكري وخلل </a:t>
                      </a:r>
                      <a:br xmlns:a="http://schemas.openxmlformats.org/drawingml/2006/main">
                        <a:rPr lang="en-US" sz="2000" b="0" kern="1200" dirty="0">
                          <a:solidFill>
                            <a:schemeClr val="tx1"/>
                          </a:solidFill>
                          <a:latin typeface="+mn-lt"/>
                          <a:ea typeface="+mn-ea"/>
                          <a:cs typeface="+mn-cs"/>
                        </a:rPr>
                      </a:br>
                      <a:r xmlns:a="http://schemas.openxmlformats.org/drawingml/2006/main">
                        <a:rPr lang="ar" sz="2000" b="0" kern="1200" dirty="0">
                          <a:solidFill>
                            <a:schemeClr val="tx1"/>
                          </a:solidFill>
                          <a:latin typeface="+mn-lt"/>
                          <a:ea typeface="+mn-ea"/>
                          <a:cs typeface="+mn-cs"/>
                        </a:rPr>
                        <a:t>في وظائف المشيمة </a:t>
                      </a:r>
                      <a:r xmlns:a="http://schemas.openxmlformats.org/drawingml/2006/main">
                        <a:rPr lang="ar" sz="2000" b="0" kern="1200" dirty="0" smtClean="0">
                          <a:solidFill>
                            <a:schemeClr val="tx1"/>
                          </a:solidFill>
                          <a:latin typeface="+mn-lt"/>
                          <a:ea typeface="+mn-ea"/>
                          <a:cs typeface="+mn-cs"/>
                        </a:rPr>
                        <a:t>.</a:t>
                      </a:r>
                      <a:endParaRPr xmlns:a="http://schemas.openxmlformats.org/drawingml/2006/main" lang="en-US" sz="2000" b="0" kern="1200" dirty="0">
                        <a:solidFill>
                          <a:schemeClr val="tx1"/>
                        </a:solidFill>
                        <a:latin typeface="+mn-lt"/>
                        <a:ea typeface="+mn-ea"/>
                        <a:cs typeface="+mn-cs"/>
                      </a:endParaRPr>
                    </a:p>
                  </a:txBody>
                  <a:tcPr marL="91439" marR="91439" marT="45724" marB="45724" anchor="ctr"/>
                </a:tc>
                <a:tc>
                  <a:txBody>
                    <a:bodyPr/>
                    <a:lstStyle/>
                    <a:p>
                      <a:pPr xmlns:a="http://schemas.openxmlformats.org/drawingml/2006/main" marL="0" marR="0" indent="0" algn="ctr" defTabSz="914400" rtl="0" eaLnBrk="1" fontAlgn="auto" latinLnBrk="0" hangingPunct="1">
                        <a:lnSpc>
                          <a:spcPct val="100000"/>
                        </a:lnSpc>
                        <a:spcBef>
                          <a:spcPts val="0"/>
                        </a:spcBef>
                        <a:spcAft>
                          <a:spcPts val="0"/>
                        </a:spcAft>
                        <a:buClrTx/>
                        <a:buSzTx/>
                        <a:buFontTx/>
                        <a:buNone/>
                        <a:tabLst/>
                        <a:defRPr/>
                        <a:bidi/>
                      </a:pPr>
                      <a:r xmlns:a="http://schemas.openxmlformats.org/drawingml/2006/main">
                        <a:rPr lang="ar" sz="2000" b="0" kern="1200" dirty="0">
                          <a:solidFill>
                            <a:schemeClr val="tx1"/>
                          </a:solidFill>
                          <a:latin typeface="+mn-lt"/>
                          <a:ea typeface="+mn-ea"/>
                          <a:cs typeface="+mn-cs"/>
                        </a:rPr>
                        <a:t>الفصل الثالث</a:t>
                      </a:r>
                    </a:p>
                    <a:p>
                      <a:pPr xmlns:a="http://schemas.openxmlformats.org/drawingml/2006/main" marL="0" marR="0" indent="0" algn="ctr" defTabSz="914400" rtl="0" eaLnBrk="1" fontAlgn="auto" latinLnBrk="0" hangingPunct="1">
                        <a:lnSpc>
                          <a:spcPct val="100000"/>
                        </a:lnSpc>
                        <a:spcBef>
                          <a:spcPts val="0"/>
                        </a:spcBef>
                        <a:spcAft>
                          <a:spcPts val="0"/>
                        </a:spcAft>
                        <a:buClrTx/>
                        <a:buSzTx/>
                        <a:buFontTx/>
                        <a:buNone/>
                        <a:tabLst/>
                        <a:defRPr/>
                        <a:bidi/>
                      </a:pPr>
                      <a:r xmlns:a="http://schemas.openxmlformats.org/drawingml/2006/main">
                        <a:rPr lang="ar" sz="2000" b="0" kern="1200" dirty="0">
                          <a:solidFill>
                            <a:schemeClr val="tx1"/>
                          </a:solidFill>
                          <a:latin typeface="+mn-lt"/>
                          <a:ea typeface="+mn-ea"/>
                          <a:cs typeface="+mn-cs"/>
                        </a:rPr>
                        <a:t>(الحمل المتأخر)</a:t>
                      </a:r>
                    </a:p>
                  </a:txBody>
                  <a:tcPr marL="91439" marR="91439" marT="45724" marB="45724" anchor="ctr"/>
                </a:tc>
                <a:tc rowSpan="3">
                  <a:txBody>
                    <a:bodyPr/>
                    <a:lstStyle/>
                    <a:p>
                      <a:pPr xmlns:a="http://schemas.openxmlformats.org/drawingml/2006/main" algn="ctr" rtl="0">
                        <a:bidi/>
                      </a:pPr>
                      <a:r xmlns:a="http://schemas.openxmlformats.org/drawingml/2006/main">
                        <a:rPr lang="ar" sz="2000" b="1" dirty="0" smtClean="0"/>
                        <a:t>2. ناتال</a:t>
                      </a:r>
                      <a:endParaRPr xmlns:a="http://schemas.openxmlformats.org/drawingml/2006/main" lang="ar-SA" sz="2000" b="1" dirty="0"/>
                    </a:p>
                  </a:txBody>
                  <a:tcPr marL="91439" marR="91439" marT="45724" marB="45724" anchor="ctr"/>
                </a:tc>
              </a:tr>
              <a:tr h="1954436">
                <a:tc>
                  <a:txBody>
                    <a:bodyPr/>
                    <a:lstStyle/>
                    <a:p>
                      <a:pPr xmlns:a="http://schemas.openxmlformats.org/drawingml/2006/main" algn="ctr" rtl="0">
                        <a:buFont typeface="Wingdings" pitchFamily="2" charset="2"/>
                        <a:buNone/>
                        <a:bidi/>
                      </a:pPr>
                      <a:r xmlns:a="http://schemas.openxmlformats.org/drawingml/2006/main">
                        <a:rPr lang="ar" sz="2000" b="0" kern="1200" dirty="0" smtClean="0">
                          <a:solidFill>
                            <a:srgbClr val="FF0000"/>
                          </a:solidFill>
                          <a:latin typeface="+mn-lt"/>
                          <a:ea typeface="+mn-ea"/>
                          <a:cs typeface="+mn-cs"/>
                        </a:rPr>
                        <a:t>مثلا</a:t>
                      </a:r>
                      <a:r xmlns:a="http://schemas.openxmlformats.org/drawingml/2006/main">
                        <a:rPr lang="ar" sz="2000" b="0" kern="1200" baseline="0" dirty="0" smtClean="0">
                          <a:solidFill>
                            <a:srgbClr val="FF0000"/>
                          </a:solidFill>
                          <a:latin typeface="+mn-lt"/>
                          <a:ea typeface="+mn-ea"/>
                          <a:cs typeface="+mn-cs"/>
                        </a:rPr>
                        <a:t> الولادة المبكرة </a:t>
                      </a:r>
                      <a:r xmlns:a="http://schemas.openxmlformats.org/drawingml/2006/main">
                        <a:rPr lang="ar" sz="2000" b="0" kern="1200" dirty="0" smtClean="0">
                          <a:solidFill>
                            <a:schemeClr val="tx1"/>
                          </a:solidFill>
                          <a:latin typeface="+mn-lt"/>
                          <a:ea typeface="+mn-ea"/>
                          <a:cs typeface="+mn-cs"/>
                        </a:rPr>
                        <a:t>الشديدة </a:t>
                      </a:r>
                      <a:r xmlns:a="http://schemas.openxmlformats.org/drawingml/2006/main">
                        <a:rPr lang="ar" sz="2000" b="0" kern="1200" dirty="0">
                          <a:solidFill>
                            <a:schemeClr val="tx1"/>
                          </a:solidFill>
                          <a:latin typeface="+mn-lt"/>
                          <a:ea typeface="+mn-ea"/>
                          <a:cs typeface="+mn-cs"/>
                        </a:rPr>
                        <a:t>، وانخفاض الوزن بشكل كبير عند الولادة، واختناق الولادة، والولادة </a:t>
                      </a:r>
                      <a:br xmlns:a="http://schemas.openxmlformats.org/drawingml/2006/main">
                        <a:rPr lang="en-US" sz="2000" b="0" kern="1200" dirty="0">
                          <a:solidFill>
                            <a:schemeClr val="tx1"/>
                          </a:solidFill>
                          <a:latin typeface="+mn-lt"/>
                          <a:ea typeface="+mn-ea"/>
                          <a:cs typeface="+mn-cs"/>
                        </a:rPr>
                      </a:br>
                      <a:r xmlns:a="http://schemas.openxmlformats.org/drawingml/2006/main">
                        <a:rPr lang="ar" sz="2000" b="0" kern="1200" dirty="0">
                          <a:solidFill>
                            <a:schemeClr val="tx1"/>
                          </a:solidFill>
                          <a:latin typeface="+mn-lt"/>
                          <a:ea typeface="+mn-ea"/>
                          <a:cs typeface="+mn-cs"/>
                        </a:rPr>
                        <a:t>الصعبة و/أو المعقدة، وصدمة </a:t>
                      </a:r>
                      <a:br xmlns:a="http://schemas.openxmlformats.org/drawingml/2006/main">
                        <a:rPr lang="en-US" sz="2000" b="0" kern="1200" dirty="0">
                          <a:solidFill>
                            <a:schemeClr val="tx1"/>
                          </a:solidFill>
                          <a:latin typeface="+mn-lt"/>
                          <a:ea typeface="+mn-ea"/>
                          <a:cs typeface="+mn-cs"/>
                        </a:rPr>
                      </a:br>
                      <a:r xmlns:a="http://schemas.openxmlformats.org/drawingml/2006/main">
                        <a:rPr lang="ar" sz="2000" b="0" kern="1200" dirty="0">
                          <a:solidFill>
                            <a:schemeClr val="tx1"/>
                          </a:solidFill>
                          <a:latin typeface="+mn-lt"/>
                          <a:ea typeface="+mn-ea"/>
                          <a:cs typeface="+mn-cs"/>
                        </a:rPr>
                        <a:t>الولادة </a:t>
                      </a:r>
                      <a:r xmlns:a="http://schemas.openxmlformats.org/drawingml/2006/main">
                        <a:rPr lang="ar" sz="2000" b="0" kern="1200" dirty="0" smtClean="0">
                          <a:solidFill>
                            <a:schemeClr val="tx1"/>
                          </a:solidFill>
                          <a:latin typeface="+mn-lt"/>
                          <a:ea typeface="+mn-ea"/>
                          <a:cs typeface="+mn-cs"/>
                        </a:rPr>
                        <a:t>.</a:t>
                      </a:r>
                      <a:endParaRPr xmlns:a="http://schemas.openxmlformats.org/drawingml/2006/main" lang="ar-SA" sz="2000" b="0" dirty="0"/>
                    </a:p>
                  </a:txBody>
                  <a:tcPr marL="91439" marR="91439" marT="45724" marB="45724" anchor="ctr"/>
                </a:tc>
                <a:tc>
                  <a:txBody>
                    <a:bodyPr/>
                    <a:lstStyle/>
                    <a:p>
                      <a:pPr xmlns:a="http://schemas.openxmlformats.org/drawingml/2006/main" marL="0" marR="0" indent="0" algn="ctr" defTabSz="914400" rtl="0" eaLnBrk="1" fontAlgn="auto" latinLnBrk="0" hangingPunct="1">
                        <a:lnSpc>
                          <a:spcPct val="100000"/>
                        </a:lnSpc>
                        <a:spcBef>
                          <a:spcPts val="0"/>
                        </a:spcBef>
                        <a:spcAft>
                          <a:spcPts val="0"/>
                        </a:spcAft>
                        <a:buClrTx/>
                        <a:buSzTx/>
                        <a:buFontTx/>
                        <a:buNone/>
                        <a:tabLst/>
                        <a:defRPr/>
                        <a:bidi/>
                      </a:pPr>
                      <a:r xmlns:a="http://schemas.openxmlformats.org/drawingml/2006/main">
                        <a:rPr lang="ar" sz="2000" b="0" kern="1200" dirty="0" err="1">
                          <a:solidFill>
                            <a:schemeClr val="tx1"/>
                          </a:solidFill>
                          <a:latin typeface="+mn-lt"/>
                          <a:ea typeface="+mn-ea"/>
                          <a:cs typeface="+mn-cs"/>
                        </a:rPr>
                        <a:t>تَعَب</a:t>
                      </a:r>
                      <a:r xmlns:a="http://schemas.openxmlformats.org/drawingml/2006/main">
                        <a:rPr lang="ar" sz="2000" b="0" kern="1200" dirty="0">
                          <a:solidFill>
                            <a:schemeClr val="tx1"/>
                          </a:solidFill>
                          <a:latin typeface="+mn-lt"/>
                          <a:ea typeface="+mn-ea"/>
                          <a:cs typeface="+mn-cs"/>
                        </a:rPr>
                        <a:t> </a:t>
                      </a:r>
                    </a:p>
                    <a:p>
                      <a:pPr xmlns:a="http://schemas.openxmlformats.org/drawingml/2006/main" marL="0" marR="0" indent="0" algn="ctr" defTabSz="914400" rtl="0" eaLnBrk="1" fontAlgn="auto" latinLnBrk="0" hangingPunct="1">
                        <a:lnSpc>
                          <a:spcPct val="100000"/>
                        </a:lnSpc>
                        <a:spcBef>
                          <a:spcPts val="0"/>
                        </a:spcBef>
                        <a:spcAft>
                          <a:spcPts val="0"/>
                        </a:spcAft>
                        <a:buClrTx/>
                        <a:buSzTx/>
                        <a:buFontTx/>
                        <a:buNone/>
                        <a:tabLst/>
                        <a:defRPr/>
                        <a:bidi/>
                      </a:pPr>
                      <a:r xmlns:a="http://schemas.openxmlformats.org/drawingml/2006/main">
                        <a:rPr lang="ar" sz="2000" b="0" kern="1200" dirty="0">
                          <a:solidFill>
                            <a:schemeClr val="tx1"/>
                          </a:solidFill>
                          <a:latin typeface="+mn-lt"/>
                          <a:ea typeface="+mn-ea"/>
                          <a:cs typeface="+mn-cs"/>
                        </a:rPr>
                        <a:t>(أثناء الولادة)</a:t>
                      </a:r>
                    </a:p>
                  </a:txBody>
                  <a:tcPr marL="91439" marR="91439" marT="45724" marB="45724" anchor="ctr"/>
                </a:tc>
                <a:tc vMerge="1">
                  <a:txBody>
                    <a:bodyPr/>
                    <a:lstStyle/>
                    <a:p>
                      <a:pPr rtl="1"/>
                      <a:endParaRPr lang="ar-SA" dirty="0"/>
                    </a:p>
                  </a:txBody>
                  <a:tcPr/>
                </a:tc>
              </a:tr>
              <a:tr h="1748358">
                <a:tc>
                  <a:txBody>
                    <a:bodyPr/>
                    <a:lstStyle/>
                    <a:p>
                      <a:pPr xmlns:a="http://schemas.openxmlformats.org/drawingml/2006/main" marL="0" marR="0" indent="0" algn="ctr" defTabSz="914400" rtl="0" eaLnBrk="1" fontAlgn="auto" latinLnBrk="0" hangingPunct="1">
                        <a:lnSpc>
                          <a:spcPct val="100000"/>
                        </a:lnSpc>
                        <a:spcBef>
                          <a:spcPts val="0"/>
                        </a:spcBef>
                        <a:spcAft>
                          <a:spcPts val="0"/>
                        </a:spcAft>
                        <a:buClrTx/>
                        <a:buSzTx/>
                        <a:buFont typeface="Wingdings" pitchFamily="2" charset="2"/>
                        <a:buNone/>
                        <a:tabLst/>
                        <a:defRPr/>
                        <a:bidi/>
                      </a:pPr>
                      <a:r xmlns:a="http://schemas.openxmlformats.org/drawingml/2006/main">
                        <a:rPr lang="ar" sz="2000" b="0" kern="1200" dirty="0" smtClean="0">
                          <a:solidFill>
                            <a:srgbClr val="FF0000"/>
                          </a:solidFill>
                          <a:latin typeface="+mn-lt"/>
                          <a:ea typeface="+mn-ea"/>
                          <a:cs typeface="+mn-cs"/>
                        </a:rPr>
                        <a:t>مثلا </a:t>
                      </a:r>
                      <a:r xmlns:a="http://schemas.openxmlformats.org/drawingml/2006/main">
                        <a:rPr lang="ar" sz="2000" b="0" kern="1200" dirty="0" smtClean="0">
                          <a:solidFill>
                            <a:schemeClr val="tx1"/>
                          </a:solidFill>
                          <a:latin typeface="+mn-lt"/>
                          <a:ea typeface="+mn-ea"/>
                          <a:cs typeface="+mn-cs"/>
                        </a:rPr>
                        <a:t>.</a:t>
                      </a:r>
                      <a:r xmlns:a="http://schemas.openxmlformats.org/drawingml/2006/main">
                        <a:rPr lang="ar" sz="2000" b="0" kern="1200" baseline="0" dirty="0" smtClean="0">
                          <a:solidFill>
                            <a:schemeClr val="tx1"/>
                          </a:solidFill>
                          <a:latin typeface="+mn-lt"/>
                          <a:ea typeface="+mn-ea"/>
                          <a:cs typeface="+mn-cs"/>
                        </a:rPr>
                        <a:t> </a:t>
                      </a:r>
                      <a:r xmlns:a="http://schemas.openxmlformats.org/drawingml/2006/main">
                        <a:rPr lang="ar" sz="2000" b="0" kern="1200" dirty="0" smtClean="0">
                          <a:solidFill>
                            <a:schemeClr val="tx1"/>
                          </a:solidFill>
                          <a:latin typeface="+mn-lt"/>
                          <a:ea typeface="+mn-ea"/>
                          <a:cs typeface="+mn-cs"/>
                        </a:rPr>
                        <a:t>تسمم الدم </a:t>
                      </a:r>
                      <a:r xmlns:a="http://schemas.openxmlformats.org/drawingml/2006/main">
                        <a:rPr lang="ar" sz="2000" b="0" kern="1200" dirty="0">
                          <a:solidFill>
                            <a:schemeClr val="tx1"/>
                          </a:solidFill>
                          <a:latin typeface="+mn-lt"/>
                          <a:ea typeface="+mn-ea"/>
                          <a:cs typeface="+mn-cs"/>
                        </a:rPr>
                        <a:t>، اليرقان الشديد، </a:t>
                      </a:r>
                      <a:r xmlns:a="http://schemas.openxmlformats.org/drawingml/2006/main">
                        <a:rPr lang="ar" sz="2000" b="0" kern="1200" dirty="0" smtClean="0">
                          <a:solidFill>
                            <a:schemeClr val="tx1"/>
                          </a:solidFill>
                          <a:latin typeface="+mn-lt"/>
                          <a:ea typeface="+mn-ea"/>
                          <a:cs typeface="+mn-cs"/>
                        </a:rPr>
                        <a:t>انخفاض سكر الدم.</a:t>
                      </a:r>
                      <a:r xmlns:a="http://schemas.openxmlformats.org/drawingml/2006/main">
                        <a:rPr lang="ar" sz="2000" b="0" kern="1200" dirty="0">
                          <a:solidFill>
                            <a:schemeClr val="tx1"/>
                          </a:solidFill>
                          <a:latin typeface="+mn-lt"/>
                          <a:ea typeface="+mn-ea"/>
                          <a:cs typeface="+mn-cs"/>
                        </a:rPr>
                        <a:t> </a:t>
                      </a:r>
                    </a:p>
                  </a:txBody>
                  <a:tcPr marL="91439" marR="91439" marT="45724" marB="45724" anchor="ctr"/>
                </a:tc>
                <a:tc>
                  <a:txBody>
                    <a:bodyPr/>
                    <a:lstStyle/>
                    <a:p>
                      <a:pPr xmlns:a="http://schemas.openxmlformats.org/drawingml/2006/main" marL="0" marR="0" indent="0" algn="ctr" defTabSz="914400" rtl="0" eaLnBrk="1" fontAlgn="auto" latinLnBrk="0" hangingPunct="1">
                        <a:lnSpc>
                          <a:spcPct val="100000"/>
                        </a:lnSpc>
                        <a:spcBef>
                          <a:spcPts val="0"/>
                        </a:spcBef>
                        <a:spcAft>
                          <a:spcPts val="0"/>
                        </a:spcAft>
                        <a:buClrTx/>
                        <a:buSzTx/>
                        <a:buFontTx/>
                        <a:buNone/>
                        <a:tabLst/>
                        <a:defRPr/>
                        <a:bidi/>
                      </a:pPr>
                      <a:r xmlns:a="http://schemas.openxmlformats.org/drawingml/2006/main">
                        <a:rPr lang="ar" sz="2000" b="0" kern="1200" dirty="0">
                          <a:solidFill>
                            <a:schemeClr val="tx1"/>
                          </a:solidFill>
                          <a:latin typeface="+mn-lt"/>
                          <a:ea typeface="+mn-ea"/>
                          <a:cs typeface="+mn-cs"/>
                        </a:rPr>
                        <a:t>حديثي الولادة</a:t>
                      </a:r>
                    </a:p>
                    <a:p>
                      <a:pPr xmlns:a="http://schemas.openxmlformats.org/drawingml/2006/main" marL="0" marR="0" indent="0" algn="ctr" defTabSz="914400" rtl="0" eaLnBrk="1" fontAlgn="auto" latinLnBrk="0" hangingPunct="1">
                        <a:lnSpc>
                          <a:spcPct val="100000"/>
                        </a:lnSpc>
                        <a:spcBef>
                          <a:spcPts val="0"/>
                        </a:spcBef>
                        <a:spcAft>
                          <a:spcPts val="0"/>
                        </a:spcAft>
                        <a:buClrTx/>
                        <a:buSzTx/>
                        <a:buFontTx/>
                        <a:buNone/>
                        <a:tabLst/>
                        <a:defRPr/>
                        <a:bidi/>
                      </a:pPr>
                      <a:r xmlns:a="http://schemas.openxmlformats.org/drawingml/2006/main">
                        <a:rPr lang="ar" sz="2000" b="0" kern="1200" dirty="0">
                          <a:solidFill>
                            <a:schemeClr val="tx1"/>
                          </a:solidFill>
                          <a:latin typeface="+mn-lt"/>
                          <a:ea typeface="+mn-ea"/>
                          <a:cs typeface="+mn-cs"/>
                        </a:rPr>
                        <a:t>(الأسابيع الأربعة الأولى من الحياة)</a:t>
                      </a:r>
                    </a:p>
                  </a:txBody>
                  <a:tcPr marL="91439" marR="91439" marT="45724" marB="45724" anchor="ctr"/>
                </a:tc>
                <a:tc vMerge="1">
                  <a:txBody>
                    <a:bodyPr/>
                    <a:lstStyle/>
                    <a:p>
                      <a:pPr rtl="1"/>
                      <a:endParaRPr lang="ar-SA" dirty="0"/>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sz="quarter" idx="1"/>
          </p:nvPr>
        </p:nvGraphicFramePr>
        <p:xfrm>
          <a:off x="228600" y="685801"/>
          <a:ext cx="8610600" cy="5638800"/>
        </p:xfrm>
        <a:graphic>
          <a:graphicData uri="http://schemas.openxmlformats.org/drawingml/2006/table">
            <a:tbl>
              <a:tblPr rtl="1" firstRow="1" bandRow="1">
                <a:tableStyleId>{5940675A-B579-460E-94D1-54222C63F5DA}</a:tableStyleId>
              </a:tblPr>
              <a:tblGrid>
                <a:gridCol w="5003800"/>
                <a:gridCol w="3606800"/>
              </a:tblGrid>
              <a:tr h="5638800">
                <a:tc>
                  <a:txBody>
                    <a:bodyPr/>
                    <a:lstStyle/>
                    <a:p>
                      <a:pPr xmlns:a="http://schemas.openxmlformats.org/drawingml/2006/main" marL="0" marR="0" indent="0" algn="l" defTabSz="914400" rtl="0" eaLnBrk="1" fontAlgn="auto" latinLnBrk="0" hangingPunct="1">
                        <a:lnSpc>
                          <a:spcPct val="100000"/>
                        </a:lnSpc>
                        <a:spcBef>
                          <a:spcPts val="0"/>
                        </a:spcBef>
                        <a:spcAft>
                          <a:spcPts val="0"/>
                        </a:spcAft>
                        <a:buClrTx/>
                        <a:buSzTx/>
                        <a:buFont typeface="Wingdings" pitchFamily="2" charset="2"/>
                        <a:buNone/>
                        <a:tabLst/>
                        <a:defRPr/>
                        <a:bidi/>
                      </a:pPr>
                      <a:r xmlns:a="http://schemas.openxmlformats.org/drawingml/2006/main">
                        <a:rPr lang="ar" sz="2000" b="0" kern="1200" dirty="0">
                          <a:solidFill>
                            <a:schemeClr val="tx1"/>
                          </a:solidFill>
                          <a:latin typeface="+mn-lt"/>
                          <a:ea typeface="+mn-ea"/>
                          <a:cs typeface="+mn-cs"/>
                        </a:rPr>
                        <a:t>التهابات </a:t>
                      </a:r>
                      <a:r xmlns:a="http://schemas.openxmlformats.org/drawingml/2006/main">
                        <a:rPr lang="ar" sz="2000" b="0" kern="1200" dirty="0" smtClean="0">
                          <a:solidFill>
                            <a:schemeClr val="tx1"/>
                          </a:solidFill>
                          <a:latin typeface="+mn-lt"/>
                          <a:ea typeface="+mn-ea"/>
                          <a:cs typeface="+mn-cs"/>
                        </a:rPr>
                        <a:t>الدماغ </a:t>
                      </a:r>
                      <a:r xmlns:a="http://schemas.openxmlformats.org/drawingml/2006/main">
                        <a:rPr lang="ar" sz="2000" b="0" kern="1200" dirty="0" smtClean="0">
                          <a:solidFill>
                            <a:schemeClr val="tx1"/>
                          </a:solidFill>
                          <a:latin typeface="+mn-lt"/>
                          <a:ea typeface="+mn-ea"/>
                          <a:cs typeface="+mn-cs"/>
                        </a:rPr>
                        <a:t>مثل </a:t>
                      </a:r>
                      <a:r xmlns:a="http://schemas.openxmlformats.org/drawingml/2006/main">
                        <a:rPr lang="ar" sz="2000" b="0" kern="1200" dirty="0">
                          <a:solidFill>
                            <a:schemeClr val="tx1"/>
                          </a:solidFill>
                          <a:latin typeface="+mn-lt"/>
                          <a:ea typeface="+mn-ea"/>
                          <a:cs typeface="+mn-cs"/>
                        </a:rPr>
                        <a:t>السل، </a:t>
                      </a:r>
                      <a:br xmlns:a="http://schemas.openxmlformats.org/drawingml/2006/main">
                        <a:rPr lang="en-US" sz="2000" b="0" kern="1200" dirty="0">
                          <a:solidFill>
                            <a:schemeClr val="tx1"/>
                          </a:solidFill>
                          <a:latin typeface="+mn-lt"/>
                          <a:ea typeface="+mn-ea"/>
                          <a:cs typeface="+mn-cs"/>
                        </a:rPr>
                      </a:br>
                      <a:r xmlns:a="http://schemas.openxmlformats.org/drawingml/2006/main">
                        <a:rPr lang="ar" sz="2000" b="0" kern="1200" dirty="0">
                          <a:solidFill>
                            <a:schemeClr val="tx1"/>
                          </a:solidFill>
                          <a:latin typeface="+mn-lt"/>
                          <a:ea typeface="+mn-ea"/>
                          <a:cs typeface="+mn-cs"/>
                        </a:rPr>
                        <a:t>والتهاب الدماغ، والتهاب </a:t>
                      </a:r>
                      <a:r xmlns:a="http://schemas.openxmlformats.org/drawingml/2006/main">
                        <a:rPr lang="ar" sz="2000" b="0" kern="1200" dirty="0" smtClean="0">
                          <a:solidFill>
                            <a:schemeClr val="tx1"/>
                          </a:solidFill>
                          <a:latin typeface="+mn-lt"/>
                          <a:ea typeface="+mn-ea"/>
                          <a:cs typeface="+mn-cs"/>
                        </a:rPr>
                        <a:t>السحايا البكتيري.</a:t>
                      </a:r>
                      <a:r xmlns:a="http://schemas.openxmlformats.org/drawingml/2006/main">
                        <a:rPr lang="ar" sz="2000" b="0" kern="1200" dirty="0">
                          <a:solidFill>
                            <a:schemeClr val="tx1"/>
                          </a:solidFill>
                          <a:latin typeface="+mn-lt"/>
                          <a:ea typeface="+mn-ea"/>
                          <a:cs typeface="+mn-cs"/>
                        </a:rPr>
                        <a:t> إصابة </a:t>
                      </a:r>
                      <a:br xmlns:a="http://schemas.openxmlformats.org/drawingml/2006/main">
                        <a:rPr lang="en-US" sz="2000" b="0" kern="1200" dirty="0">
                          <a:solidFill>
                            <a:schemeClr val="tx1"/>
                          </a:solidFill>
                          <a:latin typeface="+mn-lt"/>
                          <a:ea typeface="+mn-ea"/>
                          <a:cs typeface="+mn-cs"/>
                        </a:rPr>
                      </a:br>
                      <a:r xmlns:a="http://schemas.openxmlformats.org/drawingml/2006/main">
                        <a:rPr lang="ar" sz="2000" b="0" kern="1200" dirty="0">
                          <a:solidFill>
                            <a:schemeClr val="tx1"/>
                          </a:solidFill>
                          <a:latin typeface="+mn-lt"/>
                          <a:ea typeface="+mn-ea"/>
                          <a:cs typeface="+mn-cs"/>
                        </a:rPr>
                        <a:t>في الرأس </a:t>
                      </a:r>
                      <a:r xmlns:a="http://schemas.openxmlformats.org/drawingml/2006/main">
                        <a:rPr lang="ar" sz="2000" b="0" kern="1200" dirty="0" smtClean="0">
                          <a:solidFill>
                            <a:schemeClr val="tx1"/>
                          </a:solidFill>
                          <a:latin typeface="+mn-lt"/>
                          <a:ea typeface="+mn-ea"/>
                          <a:cs typeface="+mn-cs"/>
                        </a:rPr>
                        <a:t>.</a:t>
                      </a:r>
                      <a:r xmlns:a="http://schemas.openxmlformats.org/drawingml/2006/main">
                        <a:rPr lang="ar" sz="2000" b="0" kern="1200" dirty="0">
                          <a:solidFill>
                            <a:schemeClr val="tx1"/>
                          </a:solidFill>
                          <a:latin typeface="+mn-lt"/>
                          <a:ea typeface="+mn-ea"/>
                          <a:cs typeface="+mn-cs"/>
                        </a:rPr>
                        <a:t> </a:t>
                      </a:r>
                      <a:br xmlns:a="http://schemas.openxmlformats.org/drawingml/2006/main">
                        <a:rPr lang="en-US" sz="2000" b="0" kern="1200" dirty="0">
                          <a:solidFill>
                            <a:schemeClr val="tx1"/>
                          </a:solidFill>
                          <a:latin typeface="+mn-lt"/>
                          <a:ea typeface="+mn-ea"/>
                          <a:cs typeface="+mn-cs"/>
                        </a:rPr>
                      </a:br>
                      <a:r xmlns:a="http://schemas.openxmlformats.org/drawingml/2006/main">
                        <a:rPr lang="ar" sz="2000" b="0" kern="1200" dirty="0" smtClean="0">
                          <a:solidFill>
                            <a:schemeClr val="tx1"/>
                          </a:solidFill>
                          <a:latin typeface="+mn-lt"/>
                          <a:ea typeface="+mn-ea"/>
                          <a:cs typeface="+mn-cs"/>
                        </a:rPr>
                        <a:t>- التعرض المزمن </a:t>
                      </a:r>
                      <a:r xmlns:a="http://schemas.openxmlformats.org/drawingml/2006/main">
                        <a:rPr lang="ar" sz="2000" b="0" kern="1200" dirty="0">
                          <a:solidFill>
                            <a:schemeClr val="tx1"/>
                          </a:solidFill>
                          <a:latin typeface="+mn-lt"/>
                          <a:ea typeface="+mn-ea"/>
                          <a:cs typeface="+mn-cs"/>
                        </a:rPr>
                        <a:t>للرصاص </a:t>
                      </a:r>
                      <a:r xmlns:a="http://schemas.openxmlformats.org/drawingml/2006/main">
                        <a:rPr lang="ar" sz="2000" b="0" kern="1200" dirty="0" smtClean="0">
                          <a:solidFill>
                            <a:schemeClr val="tx1"/>
                          </a:solidFill>
                          <a:latin typeface="+mn-lt"/>
                          <a:ea typeface="+mn-ea"/>
                          <a:cs typeface="+mn-cs"/>
                        </a:rPr>
                        <a:t>.</a:t>
                      </a:r>
                      <a:r xmlns:a="http://schemas.openxmlformats.org/drawingml/2006/main">
                        <a:rPr lang="ar" sz="2000" b="0" kern="1200" dirty="0">
                          <a:solidFill>
                            <a:schemeClr val="tx1"/>
                          </a:solidFill>
                          <a:latin typeface="+mn-lt"/>
                          <a:ea typeface="+mn-ea"/>
                          <a:cs typeface="+mn-cs"/>
                        </a:rPr>
                        <a:t> </a:t>
                      </a:r>
                      <a:br xmlns:a="http://schemas.openxmlformats.org/drawingml/2006/main">
                        <a:rPr lang="en-US" sz="2000" b="0" kern="1200" dirty="0">
                          <a:solidFill>
                            <a:schemeClr val="tx1"/>
                          </a:solidFill>
                          <a:latin typeface="+mn-lt"/>
                          <a:ea typeface="+mn-ea"/>
                          <a:cs typeface="+mn-cs"/>
                        </a:rPr>
                      </a:br>
                      <a:r xmlns:a="http://schemas.openxmlformats.org/drawingml/2006/main">
                        <a:rPr lang="ar" sz="2000" b="0" kern="1200" dirty="0" smtClean="0">
                          <a:solidFill>
                            <a:schemeClr val="tx1"/>
                          </a:solidFill>
                          <a:latin typeface="+mn-lt"/>
                          <a:ea typeface="+mn-ea"/>
                          <a:cs typeface="+mn-cs"/>
                        </a:rPr>
                        <a:t>- سوء التغذية الشديد </a:t>
                      </a:r>
                      <a:r xmlns:a="http://schemas.openxmlformats.org/drawingml/2006/main">
                        <a:rPr lang="ar" sz="2000" b="0" kern="1200" dirty="0">
                          <a:solidFill>
                            <a:schemeClr val="tx1"/>
                          </a:solidFill>
                          <a:latin typeface="+mn-lt"/>
                          <a:ea typeface="+mn-ea"/>
                          <a:cs typeface="+mn-cs"/>
                        </a:rPr>
                        <a:t>والمستمر </a:t>
                      </a:r>
                      <a:r xmlns:a="http://schemas.openxmlformats.org/drawingml/2006/main">
                        <a:rPr lang="ar" sz="2000" b="0" kern="1200" dirty="0" smtClean="0">
                          <a:solidFill>
                            <a:schemeClr val="tx1"/>
                          </a:solidFill>
                          <a:latin typeface="+mn-lt"/>
                          <a:ea typeface="+mn-ea"/>
                          <a:cs typeface="+mn-cs"/>
                        </a:rPr>
                        <a:t>.</a:t>
                      </a:r>
                      <a:r xmlns:a="http://schemas.openxmlformats.org/drawingml/2006/main">
                        <a:rPr lang="ar" sz="2000" b="0" kern="1200" dirty="0">
                          <a:solidFill>
                            <a:schemeClr val="tx1"/>
                          </a:solidFill>
                          <a:latin typeface="+mn-lt"/>
                          <a:ea typeface="+mn-ea"/>
                          <a:cs typeface="+mn-cs"/>
                        </a:rPr>
                        <a:t/>
                      </a:r>
                      <a:br xmlns:a="http://schemas.openxmlformats.org/drawingml/2006/main">
                        <a:rPr lang="en-US" sz="2000" b="0" kern="1200" dirty="0">
                          <a:solidFill>
                            <a:schemeClr val="tx1"/>
                          </a:solidFill>
                          <a:latin typeface="+mn-lt"/>
                          <a:ea typeface="+mn-ea"/>
                          <a:cs typeface="+mn-cs"/>
                        </a:rPr>
                      </a:br>
                      <a:endParaRPr xmlns:a="http://schemas.openxmlformats.org/drawingml/2006/main" lang="en-US" sz="2000" b="0" kern="1200" dirty="0">
                        <a:solidFill>
                          <a:schemeClr val="tx1"/>
                        </a:solidFill>
                        <a:latin typeface="+mn-lt"/>
                        <a:ea typeface="+mn-ea"/>
                        <a:cs typeface="+mn-cs"/>
                      </a:endParaRPr>
                    </a:p>
                  </a:txBody>
                  <a:tcPr marL="91431" marR="91431" anchor="ctr"/>
                </a:tc>
                <a:tc>
                  <a:txBody>
                    <a:bodyPr/>
                    <a:lstStyle/>
                    <a:p>
                      <a:pPr xmlns:a="http://schemas.openxmlformats.org/drawingml/2006/main" algn="ctr" rtl="0">
                        <a:bidi/>
                      </a:pPr>
                      <a:r xmlns:a="http://schemas.openxmlformats.org/drawingml/2006/main">
                        <a:rPr lang="ar" sz="2000" b="1" kern="1200" dirty="0" smtClean="0">
                          <a:solidFill>
                            <a:schemeClr val="tx1"/>
                          </a:solidFill>
                          <a:latin typeface="+mn-lt"/>
                          <a:ea typeface="+mn-ea"/>
                          <a:cs typeface="+mn-cs"/>
                        </a:rPr>
                        <a:t>3. ما بعد الولادة</a:t>
                      </a:r>
                      <a:endParaRPr xmlns:a="http://schemas.openxmlformats.org/drawingml/2006/main" lang="en-US" sz="2000" b="1" kern="1200" dirty="0">
                        <a:solidFill>
                          <a:schemeClr val="tx1"/>
                        </a:solidFill>
                        <a:latin typeface="+mn-lt"/>
                        <a:ea typeface="+mn-ea"/>
                        <a:cs typeface="+mn-cs"/>
                      </a:endParaRPr>
                    </a:p>
                    <a:p>
                      <a:pPr xmlns:a="http://schemas.openxmlformats.org/drawingml/2006/main" algn="ctr" rtl="0">
                        <a:bidi/>
                      </a:pPr>
                      <a:r xmlns:a="http://schemas.openxmlformats.org/drawingml/2006/main">
                        <a:rPr lang="ar" sz="2000" b="1" kern="1200" dirty="0">
                          <a:solidFill>
                            <a:schemeClr val="tx1"/>
                          </a:solidFill>
                          <a:latin typeface="+mn-lt"/>
                          <a:ea typeface="+mn-ea"/>
                          <a:cs typeface="+mn-cs"/>
                        </a:rPr>
                        <a:t>(في الطفولة والرضاعة)</a:t>
                      </a:r>
                      <a:endParaRPr xmlns:a="http://schemas.openxmlformats.org/drawingml/2006/main" lang="ar-SA" sz="2000" b="1" dirty="0"/>
                    </a:p>
                  </a:txBody>
                  <a:tcPr marL="91431" marR="91431" anchor="ct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p:txBody>
          <a:bodyPr/>
          <a:lstStyle/>
          <a:p>
            <a:pPr xmlns:a="http://schemas.openxmlformats.org/drawingml/2006/main" algn="ctr">
              <a:bidi/>
            </a:pPr>
            <a:r xmlns:a="http://schemas.openxmlformats.org/drawingml/2006/main">
              <a:rPr lang="ar" sz="4400" dirty="0" smtClean="0">
                <a:cs typeface="Andalus" pitchFamily="18" charset="-78"/>
              </a:rPr>
              <a:t>1. </a:t>
            </a:r>
            <a:r xmlns:a="http://schemas.openxmlformats.org/drawingml/2006/main">
              <a:rPr lang="ar" sz="4400" dirty="0" smtClean="0"/>
              <a:t>التخلف العقلي</a:t>
            </a:r>
            <a:endParaRPr xmlns:a="http://schemas.openxmlformats.org/drawingml/2006/main" lang="en-US" altLang="en-US" u="sng" dirty="0" smtClean="0">
              <a:solidFill>
                <a:srgbClr val="C00000"/>
              </a:solidFill>
              <a:cs typeface="Tahoma" pitchFamily="34" charset="0"/>
            </a:endParaRPr>
          </a:p>
        </p:txBody>
      </p:sp>
      <p:sp>
        <p:nvSpPr>
          <p:cNvPr id="19459" name="Rectangle 3"/>
          <p:cNvSpPr>
            <a:spLocks noGrp="1"/>
          </p:cNvSpPr>
          <p:nvPr>
            <p:ph sz="quarter" idx="1"/>
          </p:nvPr>
        </p:nvSpPr>
        <p:spPr>
          <a:xfrm>
            <a:off x="0" y="1447800"/>
            <a:ext cx="8964613" cy="5029200"/>
          </a:xfrm>
        </p:spPr>
        <p:txBody>
          <a:bodyPr>
            <a:normAutofit fontScale="92500" lnSpcReduction="20000"/>
          </a:bodyPr>
          <a:lstStyle/>
          <a:p>
            <a:pPr xmlns:a="http://schemas.openxmlformats.org/drawingml/2006/main" algn="ctr" rtl="0">
              <a:buNone/>
              <a:bidi/>
            </a:pPr>
            <a:r xmlns:a="http://schemas.openxmlformats.org/drawingml/2006/main">
              <a:rPr lang="ar" altLang="en-US" sz="3000" b="1" u="sng" dirty="0" smtClean="0">
                <a:cs typeface="Tahoma" pitchFamily="34" charset="0"/>
              </a:rPr>
              <a:t>* علاج</a:t>
            </a:r>
          </a:p>
          <a:p>
            <a:pPr algn="ctr" rtl="0">
              <a:buNone/>
            </a:pPr>
            <a:endParaRPr lang="en-US" altLang="en-US" sz="3000" b="1" dirty="0" smtClean="0">
              <a:cs typeface="Times New Roman" pitchFamily="18" charset="0"/>
            </a:endParaRPr>
          </a:p>
          <a:p>
            <a:pPr xmlns:a="http://schemas.openxmlformats.org/drawingml/2006/main" algn="l" rtl="0" eaLnBrk="1" hangingPunct="1">
              <a:bidi/>
            </a:pPr>
            <a:r xmlns:a="http://schemas.openxmlformats.org/drawingml/2006/main">
              <a:rPr lang="ar" altLang="en-US" sz="2800" dirty="0" smtClean="0">
                <a:cs typeface="Times New Roman" pitchFamily="18" charset="0"/>
              </a:rPr>
              <a:t>تبدأ إدارة التخلف العقلي </a:t>
            </a:r>
            <a:r xmlns:a="http://schemas.openxmlformats.org/drawingml/2006/main">
              <a:rPr lang="ar" altLang="en-US" sz="2800" b="1" dirty="0" smtClean="0">
                <a:cs typeface="Times New Roman" pitchFamily="18" charset="0"/>
              </a:rPr>
              <a:t>بإخبار </a:t>
            </a:r>
            <a:r xmlns:a="http://schemas.openxmlformats.org/drawingml/2006/main">
              <a:rPr lang="ar" altLang="en-US" sz="2800" dirty="0" smtClean="0">
                <a:cs typeface="Times New Roman" pitchFamily="18" charset="0"/>
              </a:rPr>
              <a:t>أولياء أمور الأطفال المتضررين بالأمر بطريقة حساسة وثقافية مناسبة.</a:t>
            </a:r>
          </a:p>
          <a:p>
            <a:pPr algn="l" rtl="0" eaLnBrk="1" hangingPunct="1">
              <a:buNone/>
            </a:pPr>
            <a:endParaRPr lang="en-US" altLang="en-US" sz="2800" dirty="0" smtClean="0">
              <a:cs typeface="Times New Roman" pitchFamily="18" charset="0"/>
            </a:endParaRPr>
          </a:p>
          <a:p>
            <a:pPr xmlns:a="http://schemas.openxmlformats.org/drawingml/2006/main" algn="l" rtl="0" eaLnBrk="1" hangingPunct="1">
              <a:bidi/>
            </a:pPr>
            <a:r xmlns:a="http://schemas.openxmlformats.org/drawingml/2006/main">
              <a:rPr lang="ar" altLang="en-US" sz="2800" dirty="0" smtClean="0">
                <a:cs typeface="Times New Roman" pitchFamily="18" charset="0"/>
              </a:rPr>
              <a:t>وفقًا لمعظم التعريفات، </a:t>
            </a:r>
            <a:r xmlns:a="http://schemas.openxmlformats.org/drawingml/2006/main">
              <a:rPr lang="ar" altLang="en-US" sz="2800" b="1" dirty="0" smtClean="0">
                <a:cs typeface="Times New Roman" pitchFamily="18" charset="0"/>
              </a:rPr>
              <a:t>يُعتبر التخلف العقلي إعاقة أكثر دقة من كونه مرضًا </a:t>
            </a:r>
            <a:r xmlns:a="http://schemas.openxmlformats.org/drawingml/2006/main">
              <a:rPr lang="ar" altLang="en-US" sz="2800" dirty="0" smtClean="0">
                <a:cs typeface="Times New Roman" pitchFamily="18" charset="0"/>
              </a:rPr>
              <a:t>.</a:t>
            </a:r>
          </a:p>
          <a:p>
            <a:pPr algn="l" rtl="0" eaLnBrk="1" hangingPunct="1">
              <a:buNone/>
            </a:pPr>
            <a:endParaRPr lang="en-US" altLang="en-US" sz="2800" dirty="0" smtClean="0">
              <a:cs typeface="Times New Roman" pitchFamily="18" charset="0"/>
            </a:endParaRPr>
          </a:p>
          <a:p>
            <a:pPr xmlns:a="http://schemas.openxmlformats.org/drawingml/2006/main" algn="l" rtl="0" eaLnBrk="1" hangingPunct="1">
              <a:bidi/>
            </a:pPr>
            <a:r xmlns:a="http://schemas.openxmlformats.org/drawingml/2006/main">
              <a:rPr lang="ar" altLang="en-US" sz="2800" dirty="0" smtClean="0">
                <a:cs typeface="Times New Roman" pitchFamily="18" charset="0"/>
              </a:rPr>
              <a:t>في الوقت الحالي، </a:t>
            </a:r>
            <a:r xmlns:a="http://schemas.openxmlformats.org/drawingml/2006/main">
              <a:rPr lang="ar" altLang="en-US" sz="2800" b="1" dirty="0" smtClean="0">
                <a:cs typeface="Times New Roman" pitchFamily="18" charset="0"/>
              </a:rPr>
              <a:t>لا يوجد "علاج </a:t>
            </a:r>
            <a:r xmlns:a="http://schemas.openxmlformats.org/drawingml/2006/main">
              <a:rPr lang="ar" altLang="en-US" sz="2800" dirty="0" smtClean="0">
                <a:cs typeface="Times New Roman" pitchFamily="18" charset="0"/>
              </a:rPr>
              <a:t>" للإعاقة المحددة، ولكن مع الدعم والتدريس المناسبين، يمكن لمعظم الأفراد تعلم القيام بالعديد من الأشياء</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p:txBody>
          <a:bodyPr/>
          <a:lstStyle/>
          <a:p>
            <a:pPr xmlns:a="http://schemas.openxmlformats.org/drawingml/2006/main" algn="ctr">
              <a:bidi/>
            </a:pPr>
            <a:r xmlns:a="http://schemas.openxmlformats.org/drawingml/2006/main">
              <a:rPr lang="ar" sz="4400" dirty="0" smtClean="0">
                <a:cs typeface="Andalus" pitchFamily="18" charset="-78"/>
              </a:rPr>
              <a:t>1. </a:t>
            </a:r>
            <a:r xmlns:a="http://schemas.openxmlformats.org/drawingml/2006/main">
              <a:rPr lang="ar" sz="4400" dirty="0" smtClean="0"/>
              <a:t>التخلف العقلي</a:t>
            </a:r>
            <a:endParaRPr xmlns:a="http://schemas.openxmlformats.org/drawingml/2006/main" lang="en-US" altLang="en-US" u="sng" dirty="0" smtClean="0">
              <a:solidFill>
                <a:srgbClr val="C00000"/>
              </a:solidFill>
              <a:cs typeface="Tahoma" pitchFamily="34" charset="0"/>
            </a:endParaRPr>
          </a:p>
        </p:txBody>
      </p:sp>
      <p:sp>
        <p:nvSpPr>
          <p:cNvPr id="19459" name="Rectangle 3"/>
          <p:cNvSpPr>
            <a:spLocks noGrp="1"/>
          </p:cNvSpPr>
          <p:nvPr>
            <p:ph sz="quarter" idx="1"/>
          </p:nvPr>
        </p:nvSpPr>
        <p:spPr>
          <a:xfrm>
            <a:off x="0" y="1447800"/>
            <a:ext cx="8964613" cy="5029200"/>
          </a:xfrm>
        </p:spPr>
        <p:txBody>
          <a:bodyPr>
            <a:normAutofit lnSpcReduction="10000"/>
          </a:bodyPr>
          <a:lstStyle/>
          <a:p>
            <a:pPr xmlns:a="http://schemas.openxmlformats.org/drawingml/2006/main" algn="ctr" rtl="0">
              <a:buNone/>
              <a:bidi/>
            </a:pPr>
            <a:r xmlns:a="http://schemas.openxmlformats.org/drawingml/2006/main">
              <a:rPr lang="ar" altLang="en-US" sz="3000" b="1" u="sng" dirty="0" smtClean="0">
                <a:cs typeface="Tahoma" pitchFamily="34" charset="0"/>
              </a:rPr>
              <a:t>* علاج</a:t>
            </a:r>
          </a:p>
          <a:p>
            <a:pPr algn="ctr" rtl="0">
              <a:buNone/>
            </a:pPr>
            <a:endParaRPr lang="en-US" altLang="en-US" sz="3000" b="1" u="sng" dirty="0" smtClean="0">
              <a:cs typeface="Tahoma" pitchFamily="34" charset="0"/>
            </a:endParaRPr>
          </a:p>
          <a:p>
            <a:pPr xmlns:a="http://schemas.openxmlformats.org/drawingml/2006/main" algn="l" rtl="0">
              <a:buFont typeface="Arial" pitchFamily="34" charset="0"/>
              <a:buChar char="•"/>
              <a:bidi/>
            </a:pPr>
            <a:r xmlns:a="http://schemas.openxmlformats.org/drawingml/2006/main">
              <a:rPr lang="ar" altLang="en-US" sz="3200" dirty="0" smtClean="0">
                <a:cs typeface="Times New Roman" pitchFamily="18" charset="0"/>
              </a:rPr>
              <a:t>أ</a:t>
            </a:r>
            <a:r xmlns:a="http://schemas.openxmlformats.org/drawingml/2006/main">
              <a:rPr lang="ar" altLang="en-US" sz="3200" b="1" dirty="0" smtClean="0">
                <a:cs typeface="Times New Roman" pitchFamily="18" charset="0"/>
              </a:rPr>
              <a:t> هناك حاجة إلى </a:t>
            </a:r>
            <a:r xmlns:a="http://schemas.openxmlformats.org/drawingml/2006/main">
              <a:rPr lang="ar" altLang="en-US" sz="3200" u="sng" dirty="0" smtClean="0">
                <a:cs typeface="Times New Roman" pitchFamily="18" charset="0"/>
              </a:rPr>
              <a:t>خطة إدارة شاملة </a:t>
            </a:r>
            <a:r xmlns:a="http://schemas.openxmlformats.org/drawingml/2006/main">
              <a:rPr lang="ar" altLang="en-US" sz="3200" dirty="0" smtClean="0">
                <a:cs typeface="Times New Roman" pitchFamily="18" charset="0"/>
              </a:rPr>
              <a:t>للحالة من تخصصات متعددة بما في ذلك:</a:t>
            </a:r>
          </a:p>
          <a:p>
            <a:pPr xmlns:a="http://schemas.openxmlformats.org/drawingml/2006/main" algn="l" rtl="0">
              <a:buFontTx/>
              <a:buChar char="-"/>
              <a:bidi/>
            </a:pPr>
            <a:r xmlns:a="http://schemas.openxmlformats.org/drawingml/2006/main">
              <a:rPr lang="ar" altLang="en-US" sz="3200" dirty="0" smtClean="0">
                <a:solidFill>
                  <a:srgbClr val="C00000"/>
                </a:solidFill>
                <a:cs typeface="Times New Roman" pitchFamily="18" charset="0"/>
              </a:rPr>
              <a:t> </a:t>
            </a:r>
            <a:r xmlns:a="http://schemas.openxmlformats.org/drawingml/2006/main">
              <a:rPr lang="ar" altLang="en-US" sz="2600" dirty="0" smtClean="0">
                <a:cs typeface="Times New Roman" pitchFamily="18" charset="0"/>
              </a:rPr>
              <a:t>المعلمون المختصون.</a:t>
            </a:r>
          </a:p>
          <a:p>
            <a:pPr xmlns:a="http://schemas.openxmlformats.org/drawingml/2006/main" algn="l" rtl="0">
              <a:buFontTx/>
              <a:buChar char="-"/>
              <a:bidi/>
            </a:pPr>
            <a:r xmlns:a="http://schemas.openxmlformats.org/drawingml/2006/main">
              <a:rPr lang="ar" altLang="en-US" sz="2600" dirty="0" smtClean="0">
                <a:cs typeface="Times New Roman" pitchFamily="18" charset="0"/>
              </a:rPr>
              <a:t>معالجو اللغة.</a:t>
            </a:r>
          </a:p>
          <a:p>
            <a:pPr xmlns:a="http://schemas.openxmlformats.org/drawingml/2006/main" algn="l" rtl="0">
              <a:buFontTx/>
              <a:buChar char="-"/>
              <a:bidi/>
            </a:pPr>
            <a:r xmlns:a="http://schemas.openxmlformats.org/drawingml/2006/main">
              <a:rPr lang="ar" altLang="en-US" sz="2600" dirty="0" smtClean="0">
                <a:cs typeface="Times New Roman" pitchFamily="18" charset="0"/>
              </a:rPr>
              <a:t>المعالجين السلوكيين.</a:t>
            </a:r>
          </a:p>
          <a:p>
            <a:pPr xmlns:a="http://schemas.openxmlformats.org/drawingml/2006/main" algn="l" rtl="0">
              <a:buFontTx/>
              <a:buChar char="-"/>
              <a:bidi/>
            </a:pPr>
            <a:r xmlns:a="http://schemas.openxmlformats.org/drawingml/2006/main">
              <a:rPr lang="ar" altLang="en-US" sz="2600" dirty="0" smtClean="0">
                <a:cs typeface="Times New Roman" pitchFamily="18" charset="0"/>
              </a:rPr>
              <a:t>المعالجون المهنيون.</a:t>
            </a:r>
          </a:p>
          <a:p>
            <a:pPr xmlns:a="http://schemas.openxmlformats.org/drawingml/2006/main" algn="l" rtl="0">
              <a:buFontTx/>
              <a:buChar char="-"/>
              <a:bidi/>
            </a:pPr>
            <a:r xmlns:a="http://schemas.openxmlformats.org/drawingml/2006/main">
              <a:rPr lang="ar" altLang="en-US" sz="2600" dirty="0" smtClean="0">
                <a:cs typeface="Times New Roman" pitchFamily="18" charset="0"/>
              </a:rPr>
              <a:t>الخدمات المجتمعية التي تقدم الدعم الاجتماعي</a:t>
            </a:r>
          </a:p>
          <a:p>
            <a:pPr xmlns:a="http://schemas.openxmlformats.org/drawingml/2006/main" algn="l" rtl="0">
              <a:buNone/>
              <a:bidi/>
            </a:pPr>
            <a:r xmlns:a="http://schemas.openxmlformats.org/drawingml/2006/main">
              <a:rPr lang="ar" altLang="en-US" sz="2600" dirty="0" smtClean="0">
                <a:cs typeface="Times New Roman" pitchFamily="18" charset="0"/>
              </a:rPr>
              <a:t>والرعاية المؤقتة للأسر المتضررة من مرض التصلب العصبي المتعدد </a:t>
            </a:r>
            <a:r xmlns:a="http://schemas.openxmlformats.org/drawingml/2006/main">
              <a:rPr lang="ar" altLang="en-US" sz="2600" b="1" dirty="0" smtClean="0">
                <a:cs typeface="Times New Roman" pitchFamily="18" charset="0"/>
              </a:rPr>
              <a:t>.</a:t>
            </a:r>
          </a:p>
          <a:p>
            <a:pPr algn="ctr" rtl="0">
              <a:buNone/>
            </a:pPr>
            <a:endParaRPr lang="en-US" altLang="en-US" sz="3000" b="1" dirty="0" smtClean="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47800"/>
            <a:ext cx="8991600" cy="4800600"/>
          </a:xfrm>
        </p:spPr>
        <p:txBody>
          <a:bodyPr>
            <a:normAutofit/>
          </a:bodyPr>
          <a:lstStyle/>
          <a:p>
            <a:pPr xmlns:a="http://schemas.openxmlformats.org/drawingml/2006/main" marL="624078" indent="-514350" algn="l" rtl="0">
              <a:buNone/>
              <a:bidi/>
            </a:pPr>
            <a:r xmlns:a="http://schemas.openxmlformats.org/drawingml/2006/main">
              <a:rPr lang="ar" sz="2400" dirty="0" smtClean="0"/>
              <a:t>* </a:t>
            </a:r>
            <a:r xmlns:a="http://schemas.openxmlformats.org/drawingml/2006/main">
              <a:rPr lang="ar" sz="2400" b="1" dirty="0" smtClean="0"/>
              <a:t>التوحد </a:t>
            </a:r>
            <a:r xmlns:a="http://schemas.openxmlformats.org/drawingml/2006/main">
              <a:rPr lang="ar" sz="2400" dirty="0" smtClean="0"/>
              <a:t>هو اضطراب يتميز بضعف شامل وشديد عادة في </a:t>
            </a:r>
            <a:r xmlns:a="http://schemas.openxmlformats.org/drawingml/2006/main">
              <a:rPr lang="ar" sz="2400" b="1" dirty="0" smtClean="0"/>
              <a:t>مهارات التفاعل الاجتماعي المتبادل </a:t>
            </a:r>
            <a:r xmlns:a="http://schemas.openxmlformats.org/drawingml/2006/main">
              <a:rPr lang="ar" sz="2400" dirty="0" smtClean="0"/>
              <a:t>، </a:t>
            </a:r>
            <a:r xmlns:a="http://schemas.openxmlformats.org/drawingml/2006/main">
              <a:rPr lang="ar" sz="2400" b="1" dirty="0" smtClean="0"/>
              <a:t>وانحراف في التواصل ، </a:t>
            </a:r>
            <a:r xmlns:a="http://schemas.openxmlformats.org/drawingml/2006/main">
              <a:rPr lang="ar" sz="2400" b="1" dirty="0" smtClean="0"/>
              <a:t>وأنماط سلوكية </a:t>
            </a:r>
            <a:r xmlns:a="http://schemas.openxmlformats.org/drawingml/2006/main">
              <a:rPr lang="ar" sz="2400" dirty="0" smtClean="0"/>
              <a:t>نمطية مقيدة </a:t>
            </a:r>
            <a:r xmlns:a="http://schemas.openxmlformats.org/drawingml/2006/main">
              <a:rPr lang="ar" sz="2400" dirty="0" smtClean="0"/>
              <a:t>.</a:t>
            </a:r>
          </a:p>
          <a:p>
            <a:pPr marL="624078" indent="-514350" algn="l" rtl="0">
              <a:buNone/>
            </a:pPr>
            <a:endParaRPr lang="en-US" sz="2400" dirty="0" smtClean="0"/>
          </a:p>
          <a:p>
            <a:pPr xmlns:a="http://schemas.openxmlformats.org/drawingml/2006/main" marL="624078" indent="-514350" algn="l" rtl="0">
              <a:buNone/>
              <a:bidi/>
            </a:pPr>
            <a:r xmlns:a="http://schemas.openxmlformats.org/drawingml/2006/main">
              <a:rPr lang="ar" sz="2400" b="1" dirty="0" smtClean="0"/>
              <a:t>الأولاد </a:t>
            </a:r>
            <a:r xmlns:a="http://schemas.openxmlformats.org/drawingml/2006/main">
              <a:rPr lang="ar" sz="2400" dirty="0" smtClean="0"/>
              <a:t>أكثر من البنات </a:t>
            </a:r>
            <a:r xmlns:a="http://schemas.openxmlformats.org/drawingml/2006/main">
              <a:rPr lang="ar" sz="2400" dirty="0" smtClean="0"/>
              <a:t>بحوالي </a:t>
            </a:r>
            <a:r xmlns:a="http://schemas.openxmlformats.org/drawingml/2006/main">
              <a:rPr lang="ar" sz="2400" b="1" dirty="0" smtClean="0"/>
              <a:t>خمس مرات </a:t>
            </a:r>
            <a:r xmlns:a="http://schemas.openxmlformats.org/drawingml/2006/main">
              <a:rPr lang="ar" sz="2400" dirty="0" smtClean="0"/>
              <a:t>، ويتم تشخيصه عادة في عمر </a:t>
            </a:r>
            <a:r xmlns:a="http://schemas.openxmlformats.org/drawingml/2006/main">
              <a:rPr lang="ar" sz="2400" b="1" dirty="0" smtClean="0"/>
              <a:t>18 شهرًا </a:t>
            </a:r>
            <a:r xmlns:a="http://schemas.openxmlformats.org/drawingml/2006/main">
              <a:rPr lang="ar" sz="2400" dirty="0" smtClean="0"/>
              <a:t>ولا يتجاوز </a:t>
            </a:r>
            <a:r xmlns:a="http://schemas.openxmlformats.org/drawingml/2006/main">
              <a:rPr lang="ar" sz="2400" b="1" dirty="0" smtClean="0"/>
              <a:t>3 سنوات من العمر </a:t>
            </a:r>
            <a:r xmlns:a="http://schemas.openxmlformats.org/drawingml/2006/main">
              <a:rPr lang="ar" sz="2400" dirty="0" smtClean="0"/>
              <a:t>.</a:t>
            </a:r>
          </a:p>
          <a:p>
            <a:pPr xmlns:a="http://schemas.openxmlformats.org/drawingml/2006/main" marL="624078" indent="-514350" algn="l" rtl="0">
              <a:buNone/>
              <a:bidi/>
            </a:pPr>
            <a:r xmlns:a="http://schemas.openxmlformats.org/drawingml/2006/main">
              <a:rPr lang="ar" sz="2400" dirty="0" smtClean="0"/>
              <a:t> </a:t>
            </a:r>
          </a:p>
          <a:p>
            <a:pPr xmlns:a="http://schemas.openxmlformats.org/drawingml/2006/main" marL="624078" indent="-514350" algn="l" rtl="0">
              <a:buNone/>
              <a:bidi/>
            </a:pPr>
            <a:r xmlns:a="http://schemas.openxmlformats.org/drawingml/2006/main">
              <a:rPr lang="ar" sz="2400" dirty="0" smtClean="0"/>
              <a:t>* تختلف السلوكيات والصعوبات التي يواجهها الشخص على طول</a:t>
            </a:r>
          </a:p>
          <a:p>
            <a:pPr xmlns:a="http://schemas.openxmlformats.org/drawingml/2006/main" marL="624078" indent="-514350" algn="l" rtl="0">
              <a:buNone/>
              <a:bidi/>
            </a:pPr>
            <a:r xmlns:a="http://schemas.openxmlformats.org/drawingml/2006/main">
              <a:rPr lang="ar" sz="2400" dirty="0" smtClean="0"/>
              <a:t>الاستمرارية من الخفيف إلى الشديد.</a:t>
            </a:r>
          </a:p>
        </p:txBody>
      </p:sp>
      <p:sp>
        <p:nvSpPr>
          <p:cNvPr id="3" name="Title 2"/>
          <p:cNvSpPr>
            <a:spLocks noGrp="1"/>
          </p:cNvSpPr>
          <p:nvPr>
            <p:ph type="title"/>
          </p:nvPr>
        </p:nvSpPr>
        <p:spPr>
          <a:xfrm>
            <a:off x="457200" y="274638"/>
            <a:ext cx="8229600" cy="639762"/>
          </a:xfrm>
        </p:spPr>
        <p:txBody>
          <a:bodyPr>
            <a:normAutofit fontScale="90000"/>
          </a:bodyPr>
          <a:lstStyle/>
          <a:p>
            <a:pPr xmlns:a="http://schemas.openxmlformats.org/drawingml/2006/main" algn="ctr">
              <a:bidi/>
            </a:pPr>
            <a:r xmlns:a="http://schemas.openxmlformats.org/drawingml/2006/main">
              <a:rPr lang="ar" dirty="0" smtClean="0"/>
              <a:t>2. اضطراب طيف التوحد/ الاضطراب التوحدي/ أو التوحد</a:t>
            </a:r>
            <a:endParaRPr xmlns:a="http://schemas.openxmlformats.org/drawingml/2006/main" lang="ar-SA"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481328"/>
            <a:ext cx="8991600" cy="5376672"/>
          </a:xfrm>
        </p:spPr>
        <p:txBody>
          <a:bodyPr>
            <a:normAutofit/>
          </a:bodyPr>
          <a:lstStyle/>
          <a:p>
            <a:pPr xmlns:a="http://schemas.openxmlformats.org/drawingml/2006/main" marL="624078" indent="-514350" algn="l" rtl="0">
              <a:buNone/>
              <a:bidi/>
            </a:pPr>
            <a:r xmlns:a="http://schemas.openxmlformats.org/drawingml/2006/main">
              <a:rPr lang="ar" sz="2400" dirty="0" smtClean="0"/>
              <a:t>* 80% من الحالات تبدأ في وقت مبكر، مع تأخيرات في النمو تبدأ</a:t>
            </a:r>
          </a:p>
          <a:p>
            <a:pPr xmlns:a="http://schemas.openxmlformats.org/drawingml/2006/main" marL="624078" indent="-514350" algn="l" rtl="0">
              <a:buNone/>
              <a:bidi/>
            </a:pPr>
            <a:r xmlns:a="http://schemas.openxmlformats.org/drawingml/2006/main">
              <a:rPr lang="ar" sz="2400" dirty="0" smtClean="0"/>
              <a:t>في مرحلة الطفولة. أما نسبة 20% الأخرى من الأطفال المصابين بالتوحد، فيعانون من</a:t>
            </a:r>
          </a:p>
          <a:p>
            <a:pPr xmlns:a="http://schemas.openxmlformats.org/drawingml/2006/main" marL="624078" indent="-514350" algn="l" rtl="0">
              <a:buNone/>
              <a:bidi/>
            </a:pPr>
            <a:r xmlns:a="http://schemas.openxmlformats.org/drawingml/2006/main">
              <a:rPr lang="ar" sz="2400" dirty="0" smtClean="0"/>
              <a:t>نمو وتطور طبيعي على ما يبدو حتى سن الثانية أو الثالثة</a:t>
            </a:r>
          </a:p>
          <a:p>
            <a:pPr xmlns:a="http://schemas.openxmlformats.org/drawingml/2006/main" marL="624078" indent="-514350" algn="l" rtl="0">
              <a:buNone/>
              <a:bidi/>
            </a:pPr>
            <a:r xmlns:a="http://schemas.openxmlformats.org/drawingml/2006/main">
              <a:rPr lang="ar" sz="2400" dirty="0" smtClean="0"/>
              <a:t>سنوات من العمر، عندما يحدث تراجع في النمو أو فقدان</a:t>
            </a:r>
          </a:p>
          <a:p>
            <a:pPr xmlns:a="http://schemas.openxmlformats.org/drawingml/2006/main" marL="624078" indent="-514350" algn="l" rtl="0">
              <a:buNone/>
              <a:bidi/>
            </a:pPr>
            <a:r xmlns:a="http://schemas.openxmlformats.org/drawingml/2006/main">
              <a:rPr lang="ar" sz="2400" dirty="0" smtClean="0"/>
              <a:t>تبدأ القدرات.</a:t>
            </a:r>
          </a:p>
          <a:p>
            <a:pPr marL="624078" indent="-514350" algn="l" rtl="0">
              <a:buNone/>
            </a:pPr>
            <a:endParaRPr lang="en-US" sz="2400" dirty="0" smtClean="0"/>
          </a:p>
          <a:p>
            <a:pPr xmlns:a="http://schemas.openxmlformats.org/drawingml/2006/main" marL="624078" indent="-514350" algn="l" rtl="0">
              <a:buNone/>
              <a:bidi/>
            </a:pPr>
            <a:r xmlns:a="http://schemas.openxmlformats.org/drawingml/2006/main">
              <a:rPr lang="ar" sz="2400" dirty="0" smtClean="0"/>
              <a:t>* تشير التقديرات إلى أن 1-2% من الأطفال يتم تشخيصهم بـ</a:t>
            </a:r>
          </a:p>
          <a:p>
            <a:pPr xmlns:a="http://schemas.openxmlformats.org/drawingml/2006/main" marL="624078" indent="-514350" algn="l" rtl="0">
              <a:buNone/>
              <a:bidi/>
            </a:pPr>
            <a:r xmlns:a="http://schemas.openxmlformats.org/drawingml/2006/main">
              <a:rPr lang="ar" sz="2400" dirty="0" smtClean="0"/>
              <a:t>التوحد في جميع أنحاء العالم.</a:t>
            </a:r>
          </a:p>
          <a:p>
            <a:pPr marL="624078" indent="-514350" algn="l" rtl="0">
              <a:buNone/>
            </a:pPr>
            <a:endParaRPr lang="en-US" sz="2400" dirty="0" smtClean="0"/>
          </a:p>
          <a:p>
            <a:pPr xmlns:a="http://schemas.openxmlformats.org/drawingml/2006/main" marL="624078" indent="-514350" algn="l" rtl="0">
              <a:buNone/>
              <a:bidi/>
            </a:pPr>
            <a:r xmlns:a="http://schemas.openxmlformats.org/drawingml/2006/main">
              <a:rPr lang="ar" sz="2400" dirty="0" smtClean="0"/>
              <a:t>* تشير تقديرات الأبحاث الحالية إلى أن 20% فقط من البالغين المصابين</a:t>
            </a:r>
          </a:p>
          <a:p>
            <a:pPr xmlns:a="http://schemas.openxmlformats.org/drawingml/2006/main" marL="624078" indent="-514350" algn="l" rtl="0">
              <a:buNone/>
              <a:bidi/>
            </a:pPr>
            <a:r xmlns:a="http://schemas.openxmlformats.org/drawingml/2006/main">
              <a:rPr lang="ar" sz="2400" dirty="0" smtClean="0"/>
              <a:t>يحقق مرضى اضطراب طيف التوحد نتائج أفضل في الحياة المستقلة.</a:t>
            </a:r>
          </a:p>
          <a:p>
            <a:pPr marL="624078" indent="-514350" algn="l" rtl="0">
              <a:buNone/>
            </a:pPr>
            <a:endParaRPr lang="en-US" sz="2400" dirty="0" smtClean="0"/>
          </a:p>
        </p:txBody>
      </p:sp>
      <p:sp>
        <p:nvSpPr>
          <p:cNvPr id="2" name="Title 1"/>
          <p:cNvSpPr>
            <a:spLocks noGrp="1"/>
          </p:cNvSpPr>
          <p:nvPr>
            <p:ph type="title"/>
          </p:nvPr>
        </p:nvSpPr>
        <p:spPr>
          <a:xfrm>
            <a:off x="457200" y="274638"/>
            <a:ext cx="8229600" cy="944562"/>
          </a:xfrm>
        </p:spPr>
        <p:txBody>
          <a:bodyPr>
            <a:normAutofit fontScale="90000"/>
          </a:bodyPr>
          <a:lstStyle/>
          <a:p>
            <a:pPr xmlns:a="http://schemas.openxmlformats.org/drawingml/2006/main" algn="ctr" rtl="0">
              <a:bidi/>
            </a:pPr>
            <a:r xmlns:a="http://schemas.openxmlformats.org/drawingml/2006/main">
              <a:rPr lang="ar" dirty="0" smtClean="0"/>
              <a:t>2. اضطراب طيف التوحد/ الاضطراب التوحدي/ أو التوحد</a:t>
            </a:r>
            <a:endParaRPr xmlns:a="http://schemas.openxmlformats.org/drawingml/2006/main" lang="ar-SA"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219200"/>
            <a:ext cx="8991600" cy="5029200"/>
          </a:xfrm>
        </p:spPr>
        <p:txBody>
          <a:bodyPr>
            <a:normAutofit/>
          </a:bodyPr>
          <a:lstStyle/>
          <a:p>
            <a:pPr algn="ctr" rtl="0">
              <a:buNone/>
            </a:pPr>
            <a:endParaRPr lang="en-US" sz="3600" b="1" dirty="0" smtClean="0"/>
          </a:p>
          <a:p>
            <a:pPr xmlns:a="http://schemas.openxmlformats.org/drawingml/2006/main" algn="ctr" rtl="0">
              <a:buNone/>
              <a:bidi/>
            </a:pPr>
            <a:r xmlns:a="http://schemas.openxmlformats.org/drawingml/2006/main">
              <a:rPr lang="ar" sz="3600" b="1" dirty="0" smtClean="0"/>
              <a:t>* الأسباب / علم المسببات</a:t>
            </a:r>
          </a:p>
          <a:p>
            <a:pPr xmlns:a="http://schemas.openxmlformats.org/drawingml/2006/main" algn="ctr" rtl="0">
              <a:buNone/>
              <a:bidi/>
            </a:pPr>
            <a:r xmlns:a="http://schemas.openxmlformats.org/drawingml/2006/main">
              <a:rPr lang="ar" sz="3600" b="1" dirty="0" smtClean="0"/>
              <a:t> </a:t>
            </a:r>
          </a:p>
          <a:p>
            <a:pPr xmlns:a="http://schemas.openxmlformats.org/drawingml/2006/main" algn="l" rtl="0">
              <a:buNone/>
              <a:bidi/>
            </a:pPr>
            <a:r xmlns:a="http://schemas.openxmlformats.org/drawingml/2006/main">
              <a:rPr lang="ar" altLang="en-US" b="1" dirty="0" smtClean="0">
                <a:cs typeface="Times New Roman" pitchFamily="18" charset="0"/>
              </a:rPr>
              <a:t>* لا يوجد سبب محدد، </a:t>
            </a:r>
            <a:r xmlns:a="http://schemas.openxmlformats.org/drawingml/2006/main">
              <a:rPr lang="ar" altLang="en-US" dirty="0" smtClean="0">
                <a:cs typeface="Times New Roman" pitchFamily="18" charset="0"/>
              </a:rPr>
              <a:t>ولكن بشكل عام قد يحدث </a:t>
            </a:r>
            <a:r xmlns:a="http://schemas.openxmlformats.org/drawingml/2006/main">
              <a:rPr lang="ar" altLang="en-US" u="sng" dirty="0" smtClean="0">
                <a:cs typeface="Times New Roman" pitchFamily="18" charset="0"/>
              </a:rPr>
              <a:t>التوحد </a:t>
            </a:r>
            <a:r xmlns:a="http://schemas.openxmlformats.org/drawingml/2006/main">
              <a:rPr lang="ar" altLang="en-US" dirty="0" smtClean="0">
                <a:cs typeface="Times New Roman" pitchFamily="18" charset="0"/>
              </a:rPr>
              <a:t>بسبب:</a:t>
            </a:r>
          </a:p>
          <a:p>
            <a:pPr algn="l" rtl="0">
              <a:buNone/>
            </a:pPr>
            <a:endParaRPr lang="en-US" altLang="en-US" dirty="0" smtClean="0">
              <a:cs typeface="Times New Roman" pitchFamily="18" charset="0"/>
            </a:endParaRPr>
          </a:p>
          <a:p>
            <a:pPr xmlns:a="http://schemas.openxmlformats.org/drawingml/2006/main" algn="l" rtl="0">
              <a:buFontTx/>
              <a:buChar char="-"/>
              <a:bidi/>
            </a:pPr>
            <a:r xmlns:a="http://schemas.openxmlformats.org/drawingml/2006/main">
              <a:rPr lang="ar" altLang="en-US" dirty="0" smtClean="0">
                <a:cs typeface="Times New Roman" pitchFamily="18" charset="0"/>
              </a:rPr>
              <a:t>اضطرابات في نمو الدماغ.</a:t>
            </a:r>
          </a:p>
          <a:p>
            <a:pPr xmlns:a="http://schemas.openxmlformats.org/drawingml/2006/main" algn="l" rtl="0">
              <a:buFontTx/>
              <a:buChar char="-"/>
              <a:bidi/>
            </a:pPr>
            <a:r xmlns:a="http://schemas.openxmlformats.org/drawingml/2006/main">
              <a:rPr lang="ar" altLang="en-US" dirty="0" smtClean="0">
                <a:cs typeface="Times New Roman" pitchFamily="18" charset="0"/>
              </a:rPr>
              <a:t>الكيمياء العصبية.</a:t>
            </a:r>
          </a:p>
          <a:p>
            <a:pPr xmlns:a="http://schemas.openxmlformats.org/drawingml/2006/main" algn="l" rtl="0">
              <a:buFontTx/>
              <a:buChar char="-"/>
              <a:bidi/>
            </a:pPr>
            <a:r xmlns:a="http://schemas.openxmlformats.org/drawingml/2006/main">
              <a:rPr lang="ar" altLang="en-US" dirty="0" smtClean="0">
                <a:cs typeface="Times New Roman" pitchFamily="18" charset="0"/>
              </a:rPr>
              <a:t>العوامل الوراثية.</a:t>
            </a:r>
          </a:p>
          <a:p>
            <a:pPr algn="l" rtl="0">
              <a:buNone/>
            </a:pPr>
            <a:endParaRPr lang="en-US" altLang="en-US" b="1" dirty="0" smtClean="0">
              <a:cs typeface="Times New Roman" pitchFamily="18" charset="0"/>
            </a:endParaRPr>
          </a:p>
          <a:p>
            <a:pPr algn="ctr" rtl="0">
              <a:buNone/>
            </a:pPr>
            <a:endParaRPr lang="en-US" b="1" dirty="0" smtClean="0"/>
          </a:p>
        </p:txBody>
      </p:sp>
      <p:sp>
        <p:nvSpPr>
          <p:cNvPr id="3" name="Title 2"/>
          <p:cNvSpPr>
            <a:spLocks noGrp="1"/>
          </p:cNvSpPr>
          <p:nvPr>
            <p:ph type="title"/>
          </p:nvPr>
        </p:nvSpPr>
        <p:spPr>
          <a:xfrm>
            <a:off x="457200" y="274638"/>
            <a:ext cx="8229600" cy="868362"/>
          </a:xfrm>
        </p:spPr>
        <p:txBody>
          <a:bodyPr>
            <a:normAutofit fontScale="90000"/>
          </a:bodyPr>
          <a:lstStyle/>
          <a:p>
            <a:pPr xmlns:a="http://schemas.openxmlformats.org/drawingml/2006/main" algn="ctr">
              <a:bidi/>
            </a:pPr>
            <a:r xmlns:a="http://schemas.openxmlformats.org/drawingml/2006/main">
              <a:rPr lang="ar" dirty="0" smtClean="0"/>
              <a:t>2. اضطراب طيف التوحد/ الاضطراب التوحدي/ أو التوحد</a:t>
            </a:r>
            <a:endParaRPr xmlns:a="http://schemas.openxmlformats.org/drawingml/2006/main" lang="ar-SA"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481328"/>
            <a:ext cx="9144000" cy="5148072"/>
          </a:xfrm>
        </p:spPr>
        <p:txBody>
          <a:bodyPr>
            <a:normAutofit fontScale="77500" lnSpcReduction="20000"/>
          </a:bodyPr>
          <a:lstStyle/>
          <a:p>
            <a:pPr algn="ctr" rtl="0">
              <a:buNone/>
            </a:pPr>
            <a:endParaRPr lang="en-US" sz="3800" b="1" dirty="0" smtClean="0"/>
          </a:p>
          <a:p>
            <a:pPr xmlns:a="http://schemas.openxmlformats.org/drawingml/2006/main" algn="ctr" rtl="0">
              <a:buNone/>
              <a:bidi/>
            </a:pPr>
            <a:r xmlns:a="http://schemas.openxmlformats.org/drawingml/2006/main">
              <a:rPr lang="ar" sz="3800" b="1" dirty="0" smtClean="0"/>
              <a:t>* الأعراض / السلوكيات</a:t>
            </a:r>
          </a:p>
          <a:p>
            <a:pPr algn="ctr" rtl="0">
              <a:buFont typeface="Arial" pitchFamily="34" charset="0"/>
              <a:buChar char="•"/>
            </a:pPr>
            <a:endParaRPr lang="en-US" b="1" dirty="0" smtClean="0"/>
          </a:p>
          <a:p>
            <a:pPr xmlns:a="http://schemas.openxmlformats.org/drawingml/2006/main" algn="l" rtl="0">
              <a:buNone/>
              <a:bidi/>
            </a:pPr>
            <a:r xmlns:a="http://schemas.openxmlformats.org/drawingml/2006/main">
              <a:rPr lang="ar" dirty="0" smtClean="0"/>
              <a:t>• عدم الاستجابة لاسمه الخاص لمدة سنة.</a:t>
            </a:r>
          </a:p>
          <a:p>
            <a:pPr xmlns:a="http://schemas.openxmlformats.org/drawingml/2006/main" algn="l" rtl="0">
              <a:buNone/>
              <a:bidi/>
            </a:pPr>
            <a:r xmlns:a="http://schemas.openxmlformats.org/drawingml/2006/main">
              <a:rPr lang="ar" dirty="0" smtClean="0"/>
              <a:t>• لا يظهر اهتمامًا بالإشارة إلى الأشياء أو الأشخاص بحلول عمر 14 شهرًا.</a:t>
            </a:r>
          </a:p>
          <a:p>
            <a:pPr xmlns:a="http://schemas.openxmlformats.org/drawingml/2006/main" algn="l" rtl="0">
              <a:buNone/>
              <a:bidi/>
            </a:pPr>
            <a:r xmlns:a="http://schemas.openxmlformats.org/drawingml/2006/main">
              <a:rPr lang="ar" dirty="0" smtClean="0"/>
              <a:t>• لا يلعب ألعاب التظاهر بحلول عمر 18 شهرًا.</a:t>
            </a:r>
          </a:p>
          <a:p>
            <a:pPr xmlns:a="http://schemas.openxmlformats.org/drawingml/2006/main" algn="l" rtl="0">
              <a:buNone/>
              <a:bidi/>
            </a:pPr>
            <a:r xmlns:a="http://schemas.openxmlformats.org/drawingml/2006/main">
              <a:rPr lang="ar" dirty="0" smtClean="0"/>
              <a:t>• يتجنب الاتصال بالعين.</a:t>
            </a:r>
          </a:p>
          <a:p>
            <a:pPr xmlns:a="http://schemas.openxmlformats.org/drawingml/2006/main" algn="l" rtl="0">
              <a:buNone/>
              <a:bidi/>
            </a:pPr>
            <a:r xmlns:a="http://schemas.openxmlformats.org/drawingml/2006/main">
              <a:rPr lang="ar" dirty="0" smtClean="0"/>
              <a:t>• يفضل أن يكون وحيدًا.</a:t>
            </a:r>
          </a:p>
          <a:p>
            <a:pPr xmlns:a="http://schemas.openxmlformats.org/drawingml/2006/main" algn="l" rtl="0">
              <a:buNone/>
              <a:bidi/>
            </a:pPr>
            <a:r xmlns:a="http://schemas.openxmlformats.org/drawingml/2006/main">
              <a:rPr lang="ar" dirty="0" smtClean="0"/>
              <a:t>• تأخر في مهارات الكلام واللغة.</a:t>
            </a:r>
          </a:p>
          <a:p>
            <a:pPr xmlns:a="http://schemas.openxmlformats.org/drawingml/2006/main" algn="l" rtl="0">
              <a:buNone/>
              <a:bidi/>
            </a:pPr>
            <a:r xmlns:a="http://schemas.openxmlformats.org/drawingml/2006/main">
              <a:rPr lang="ar" dirty="0" smtClean="0"/>
              <a:t>• الاهتمامات الوسواسية (على سبيل المثال، التعلق بفكرة معينة).</a:t>
            </a:r>
          </a:p>
          <a:p>
            <a:pPr xmlns:a="http://schemas.openxmlformats.org/drawingml/2006/main" algn="l" rtl="0">
              <a:buNone/>
              <a:bidi/>
            </a:pPr>
            <a:r xmlns:a="http://schemas.openxmlformats.org/drawingml/2006/main">
              <a:rPr lang="ar" dirty="0" smtClean="0"/>
              <a:t>• منزعج من التغييرات البسيطة في الروتين.</a:t>
            </a:r>
          </a:p>
          <a:p>
            <a:pPr xmlns:a="http://schemas.openxmlformats.org/drawingml/2006/main" algn="l" rtl="0">
              <a:buNone/>
              <a:bidi/>
            </a:pPr>
            <a:r xmlns:a="http://schemas.openxmlformats.org/drawingml/2006/main">
              <a:rPr lang="ar" dirty="0" smtClean="0"/>
              <a:t>• يكرر الكلمات أو العبارات مرارا وتكرارا.</a:t>
            </a:r>
          </a:p>
          <a:p>
            <a:pPr xmlns:a="http://schemas.openxmlformats.org/drawingml/2006/main" algn="l" rtl="0">
              <a:buNone/>
              <a:bidi/>
            </a:pPr>
            <a:r xmlns:a="http://schemas.openxmlformats.org/drawingml/2006/main">
              <a:rPr lang="ar" dirty="0" smtClean="0"/>
              <a:t>• إجابات الأيدي المعلقة لا علاقة لها بالأسئلة.</a:t>
            </a:r>
          </a:p>
          <a:p>
            <a:pPr xmlns:a="http://schemas.openxmlformats.org/drawingml/2006/main" algn="l" rtl="0">
              <a:buNone/>
              <a:bidi/>
            </a:pPr>
            <a:r xmlns:a="http://schemas.openxmlformats.org/drawingml/2006/main">
              <a:rPr lang="ar" dirty="0" smtClean="0"/>
              <a:t>• ردود أفعال غير عادية تجاه الأصوات أو الروائح أو غيرها من المؤثرات الحسية</a:t>
            </a:r>
          </a:p>
          <a:p>
            <a:pPr xmlns:a="http://schemas.openxmlformats.org/drawingml/2006/main" algn="l" rtl="0">
              <a:buNone/>
              <a:bidi/>
            </a:pPr>
            <a:r xmlns:a="http://schemas.openxmlformats.org/drawingml/2006/main">
              <a:rPr lang="ar" dirty="0" smtClean="0"/>
              <a:t>الخبرات.</a:t>
            </a:r>
            <a:endParaRPr xmlns:a="http://schemas.openxmlformats.org/drawingml/2006/main" lang="ar-SA" dirty="0"/>
          </a:p>
        </p:txBody>
      </p:sp>
      <p:sp>
        <p:nvSpPr>
          <p:cNvPr id="3" name="Title 2"/>
          <p:cNvSpPr>
            <a:spLocks noGrp="1"/>
          </p:cNvSpPr>
          <p:nvPr>
            <p:ph type="title"/>
          </p:nvPr>
        </p:nvSpPr>
        <p:spPr/>
        <p:txBody>
          <a:bodyPr>
            <a:normAutofit fontScale="90000"/>
          </a:bodyPr>
          <a:lstStyle/>
          <a:p>
            <a:pPr xmlns:a="http://schemas.openxmlformats.org/drawingml/2006/main" algn="ctr">
              <a:bidi/>
            </a:pPr>
            <a:r xmlns:a="http://schemas.openxmlformats.org/drawingml/2006/main">
              <a:rPr lang="ar" dirty="0" smtClean="0"/>
              <a:t>2. اضطراب طيف التوحد/ الاضطراب التوحدي/ أو التوحد</a:t>
            </a:r>
            <a:endParaRPr xmlns:a="http://schemas.openxmlformats.org/drawingml/2006/main" lang="ar-SA"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639762"/>
          </a:xfrm>
        </p:spPr>
        <p:txBody>
          <a:bodyPr>
            <a:normAutofit fontScale="90000"/>
          </a:bodyPr>
          <a:lstStyle/>
          <a:p>
            <a:pPr xmlns:a="http://schemas.openxmlformats.org/drawingml/2006/main" algn="ctr" rtl="0">
              <a:bidi/>
            </a:pPr>
            <a:r xmlns:a="http://schemas.openxmlformats.org/drawingml/2006/main">
              <a:rPr lang="ar" sz="3200" dirty="0" smtClean="0"/>
              <a:t>2. اضطراب طيف التوحد/ الاضطراب التوحدي/ أو التوحد</a:t>
            </a:r>
            <a:endParaRPr xmlns:a="http://schemas.openxmlformats.org/drawingml/2006/main" lang="ar-SA" sz="3200" dirty="0"/>
          </a:p>
        </p:txBody>
      </p:sp>
      <p:sp>
        <p:nvSpPr>
          <p:cNvPr id="4" name="Content Placeholder 3"/>
          <p:cNvSpPr>
            <a:spLocks noGrp="1"/>
          </p:cNvSpPr>
          <p:nvPr>
            <p:ph idx="1"/>
          </p:nvPr>
        </p:nvSpPr>
        <p:spPr>
          <a:xfrm>
            <a:off x="0" y="1143000"/>
            <a:ext cx="8991600" cy="5715000"/>
          </a:xfrm>
        </p:spPr>
        <p:txBody>
          <a:bodyPr>
            <a:normAutofit/>
          </a:bodyPr>
          <a:lstStyle/>
          <a:p>
            <a:pPr xmlns:a="http://schemas.openxmlformats.org/drawingml/2006/main" algn="ctr" rtl="0">
              <a:buNone/>
              <a:bidi/>
            </a:pPr>
            <a:r xmlns:a="http://schemas.openxmlformats.org/drawingml/2006/main">
              <a:rPr lang="ar" sz="3200" dirty="0" smtClean="0"/>
              <a:t>* </a:t>
            </a:r>
            <a:r xmlns:a="http://schemas.openxmlformats.org/drawingml/2006/main">
              <a:rPr lang="ar" sz="3200" b="1" dirty="0" smtClean="0"/>
              <a:t>علاج</a:t>
            </a:r>
          </a:p>
          <a:p>
            <a:pPr xmlns:a="http://schemas.openxmlformats.org/drawingml/2006/main" algn="l" rtl="0">
              <a:buNone/>
              <a:bidi/>
            </a:pPr>
            <a:r xmlns:a="http://schemas.openxmlformats.org/drawingml/2006/main">
              <a:rPr lang="ar" sz="2400" dirty="0" smtClean="0"/>
              <a:t>* أهداف علاج الأطفال المصابين بالتوحد هي تقليل الأعراض السلوكية وتعزيز التعلم والتطور، وخاصة اكتساب مهارات اللغة.</a:t>
            </a:r>
          </a:p>
          <a:p>
            <a:pPr xmlns:a="http://schemas.openxmlformats.org/drawingml/2006/main" algn="l" rtl="0">
              <a:buNone/>
              <a:bidi/>
            </a:pPr>
            <a:r xmlns:a="http://schemas.openxmlformats.org/drawingml/2006/main">
              <a:rPr lang="ar" sz="2400" b="1" dirty="0" smtClean="0"/>
              <a:t>* العلاج الشامل والفردي بما في ذلك:</a:t>
            </a:r>
          </a:p>
          <a:p>
            <a:pPr algn="l" rtl="0">
              <a:buNone/>
            </a:pPr>
            <a:endParaRPr lang="en-US" sz="2400" b="1" dirty="0" smtClean="0"/>
          </a:p>
          <a:p>
            <a:pPr xmlns:a="http://schemas.openxmlformats.org/drawingml/2006/main" algn="l" rtl="0">
              <a:buNone/>
              <a:bidi/>
            </a:pPr>
            <a:r xmlns:a="http://schemas.openxmlformats.org/drawingml/2006/main">
              <a:rPr lang="ar" sz="2400" b="1" dirty="0" smtClean="0"/>
              <a:t> </a:t>
            </a:r>
            <a:r xmlns:a="http://schemas.openxmlformats.org/drawingml/2006/main">
              <a:rPr lang="ar" sz="2400" dirty="0" smtClean="0"/>
              <a:t>1. التربية الخاصة والعلاج اللغوي.</a:t>
            </a:r>
          </a:p>
          <a:p>
            <a:pPr xmlns:a="http://schemas.openxmlformats.org/drawingml/2006/main" algn="l" rtl="0">
              <a:buNone/>
              <a:bidi/>
            </a:pPr>
            <a:r xmlns:a="http://schemas.openxmlformats.org/drawingml/2006/main">
              <a:rPr lang="ar" sz="2400" dirty="0" smtClean="0"/>
              <a:t>2. العلاج السلوكي المعرفي للقلق والانفعال </a:t>
            </a:r>
            <a:r xmlns:a="http://schemas.openxmlformats.org/drawingml/2006/main">
              <a:rPr lang="ar" sz="2400" b="1" dirty="0" smtClean="0"/>
              <a:t>.</a:t>
            </a:r>
          </a:p>
          <a:p>
            <a:pPr xmlns:a="http://schemas.openxmlformats.org/drawingml/2006/main" algn="l" rtl="0">
              <a:buNone/>
              <a:bidi/>
            </a:pPr>
            <a:r xmlns:a="http://schemas.openxmlformats.org/drawingml/2006/main">
              <a:rPr lang="ar" sz="2400" b="1" dirty="0" smtClean="0"/>
              <a:t> </a:t>
            </a:r>
            <a:r xmlns:a="http://schemas.openxmlformats.org/drawingml/2006/main">
              <a:rPr lang="ar" sz="2400" dirty="0" smtClean="0"/>
              <a:t>3. التدخلات الدوائية مثل مضادات الذهان</a:t>
            </a:r>
          </a:p>
          <a:p>
            <a:pPr xmlns:a="http://schemas.openxmlformats.org/drawingml/2006/main" algn="l" rtl="0">
              <a:buNone/>
              <a:bidi/>
            </a:pPr>
            <a:r xmlns:a="http://schemas.openxmlformats.org/drawingml/2006/main">
              <a:rPr lang="ar" sz="2400" dirty="0" smtClean="0"/>
              <a:t>وأدوية أخرى لوقف العدوانية والانتقاد الذاتي.</a:t>
            </a:r>
          </a:p>
          <a:p>
            <a:pPr xmlns:a="http://schemas.openxmlformats.org/drawingml/2006/main" algn="l" rtl="0">
              <a:buNone/>
              <a:bidi/>
            </a:pPr>
            <a:r xmlns:a="http://schemas.openxmlformats.org/drawingml/2006/main">
              <a:rPr lang="ar" sz="2400" dirty="0" smtClean="0"/>
              <a:t>الإصابة، وفرط النشاط، والسلوكيات النمطية.</a:t>
            </a:r>
            <a:endParaRPr xmlns:a="http://schemas.openxmlformats.org/drawingml/2006/main" lang="ar-SA"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xmlns:a="http://schemas.openxmlformats.org/drawingml/2006/main" algn="l" rtl="0">
              <a:bidi/>
            </a:pPr>
            <a:r xmlns:a="http://schemas.openxmlformats.org/drawingml/2006/main">
              <a:rPr lang="ar" dirty="0" smtClean="0"/>
              <a:t>مقدمة.</a:t>
            </a:r>
          </a:p>
          <a:p>
            <a:pPr xmlns:a="http://schemas.openxmlformats.org/drawingml/2006/main" algn="l" rtl="0">
              <a:bidi/>
            </a:pPr>
            <a:r xmlns:a="http://schemas.openxmlformats.org/drawingml/2006/main">
              <a:rPr lang="ar" dirty="0" smtClean="0"/>
              <a:t>التخلف العقلي/الإعاقة الفكرية.</a:t>
            </a:r>
          </a:p>
          <a:p>
            <a:pPr xmlns:a="http://schemas.openxmlformats.org/drawingml/2006/main" algn="l" rtl="0">
              <a:bidi/>
            </a:pPr>
            <a:r xmlns:a="http://schemas.openxmlformats.org/drawingml/2006/main">
              <a:rPr lang="ar" dirty="0" smtClean="0"/>
              <a:t>اضطراب التوحد.</a:t>
            </a:r>
          </a:p>
          <a:p>
            <a:pPr xmlns:a="http://schemas.openxmlformats.org/drawingml/2006/main" algn="l" rtl="0">
              <a:bidi/>
            </a:pPr>
            <a:r xmlns:a="http://schemas.openxmlformats.org/drawingml/2006/main">
              <a:rPr lang="ar" dirty="0" smtClean="0"/>
              <a:t>اضطراب السلوك.</a:t>
            </a:r>
          </a:p>
          <a:p>
            <a:pPr xmlns:a="http://schemas.openxmlformats.org/drawingml/2006/main" algn="l" rtl="0">
              <a:bidi/>
            </a:pPr>
            <a:r xmlns:a="http://schemas.openxmlformats.org/drawingml/2006/main">
              <a:rPr lang="ar" dirty="0" smtClean="0"/>
              <a:t>اضطراب الانفصال.</a:t>
            </a:r>
          </a:p>
          <a:p>
            <a:pPr xmlns:a="http://schemas.openxmlformats.org/drawingml/2006/main" algn="l" rtl="0">
              <a:bidi/>
            </a:pPr>
            <a:r xmlns:a="http://schemas.openxmlformats.org/drawingml/2006/main">
              <a:rPr lang="ar" dirty="0" smtClean="0"/>
              <a:t>اضطراب فرط الحركة ونقص الانتباه.</a:t>
            </a:r>
          </a:p>
          <a:p>
            <a:pPr algn="l" rtl="0"/>
            <a:endParaRPr lang="en-US" dirty="0" smtClean="0"/>
          </a:p>
          <a:p>
            <a:pPr algn="l" rtl="0"/>
            <a:endParaRPr lang="en-US" dirty="0" smtClean="0"/>
          </a:p>
          <a:p>
            <a:pPr algn="l" rtl="0">
              <a:buNone/>
            </a:pPr>
            <a:endParaRPr lang="en-US" dirty="0" smtClean="0"/>
          </a:p>
          <a:p>
            <a:pPr algn="l" rtl="0"/>
            <a:endParaRPr lang="en-US" dirty="0" smtClean="0"/>
          </a:p>
          <a:p>
            <a:pPr algn="l" rtl="0"/>
            <a:endParaRPr lang="ar-SA" dirty="0"/>
          </a:p>
        </p:txBody>
      </p:sp>
      <p:sp>
        <p:nvSpPr>
          <p:cNvPr id="2" name="Title 1"/>
          <p:cNvSpPr>
            <a:spLocks noGrp="1"/>
          </p:cNvSpPr>
          <p:nvPr>
            <p:ph type="title"/>
          </p:nvPr>
        </p:nvSpPr>
        <p:spPr/>
        <p:txBody>
          <a:bodyPr/>
          <a:lstStyle/>
          <a:p>
            <a:pPr xmlns:a="http://schemas.openxmlformats.org/drawingml/2006/main" algn="ctr" rtl="0">
              <a:bidi/>
            </a:pPr>
            <a:r xmlns:a="http://schemas.openxmlformats.org/drawingml/2006/main">
              <a:rPr lang="ar" dirty="0" smtClean="0"/>
              <a:t>مخطط تفصيلي</a:t>
            </a:r>
            <a:endParaRPr xmlns:a="http://schemas.openxmlformats.org/drawingml/2006/main" lang="ar-S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143000"/>
            <a:ext cx="9144000" cy="5410200"/>
          </a:xfrm>
        </p:spPr>
        <p:txBody>
          <a:bodyPr>
            <a:normAutofit lnSpcReduction="10000"/>
          </a:bodyPr>
          <a:lstStyle/>
          <a:p>
            <a:pPr xmlns:a="http://schemas.openxmlformats.org/drawingml/2006/main" algn="l" rtl="0">
              <a:buFont typeface="Arial" pitchFamily="34" charset="0"/>
              <a:buChar char="•"/>
              <a:bidi/>
            </a:pPr>
            <a:r xmlns:a="http://schemas.openxmlformats.org/drawingml/2006/main">
              <a:rPr lang="ar" sz="2400" b="1" dirty="0" smtClean="0"/>
              <a:t>اضطراب السلوك: </a:t>
            </a:r>
            <a:r xmlns:a="http://schemas.openxmlformats.org/drawingml/2006/main">
              <a:rPr lang="ar" sz="2400" dirty="0" smtClean="0"/>
              <a:t>يتميز بالسلوك المستمر الذي ينتهك المعايير والقواعد والقوانين المجتمعية وحقوق الآخرين.</a:t>
            </a:r>
          </a:p>
          <a:p>
            <a:pPr algn="l" rtl="0">
              <a:buFont typeface="Arial" pitchFamily="34" charset="0"/>
              <a:buChar char="•"/>
            </a:pPr>
            <a:endParaRPr lang="en-US" sz="2400" dirty="0" smtClean="0"/>
          </a:p>
          <a:p>
            <a:pPr xmlns:a="http://schemas.openxmlformats.org/drawingml/2006/main" algn="l" rtl="0">
              <a:buFont typeface="Arial" pitchFamily="34" charset="0"/>
              <a:buChar char="•"/>
              <a:bidi/>
            </a:pPr>
            <a:r xmlns:a="http://schemas.openxmlformats.org/drawingml/2006/main">
              <a:rPr lang="ar" sz="2400" dirty="0" smtClean="0"/>
              <a:t>يعاني هؤلاء الأطفال والمراهقون من ضعف كبير في القدرة على العمل في المجالات الاجتماعية أو الأكاديمية أو المهنية.</a:t>
            </a:r>
          </a:p>
          <a:p>
            <a:pPr algn="l" rtl="0">
              <a:buFont typeface="Arial" pitchFamily="34" charset="0"/>
              <a:buChar char="•"/>
            </a:pPr>
            <a:endParaRPr lang="en-US" sz="2400" dirty="0" smtClean="0"/>
          </a:p>
          <a:p>
            <a:pPr xmlns:a="http://schemas.openxmlformats.org/drawingml/2006/main" algn="l" rtl="0">
              <a:buFont typeface="Arial" pitchFamily="34" charset="0"/>
              <a:buChar char="•"/>
              <a:bidi/>
            </a:pPr>
            <a:r xmlns:a="http://schemas.openxmlformats.org/drawingml/2006/main">
              <a:rPr lang="ar" sz="2400" dirty="0" smtClean="0"/>
              <a:t>يعاني حوالي 8% من الأطفال والمراهقين من اضطراب السلوك.</a:t>
            </a:r>
          </a:p>
          <a:p>
            <a:pPr algn="l" rtl="0">
              <a:buFont typeface="Arial" pitchFamily="34" charset="0"/>
              <a:buChar char="•"/>
            </a:pPr>
            <a:endParaRPr lang="en-US" sz="2400" dirty="0" smtClean="0"/>
          </a:p>
          <a:p>
            <a:pPr xmlns:a="http://schemas.openxmlformats.org/drawingml/2006/main" algn="l" rtl="0">
              <a:buFont typeface="Arial" pitchFamily="34" charset="0"/>
              <a:buChar char="•"/>
              <a:bidi/>
            </a:pPr>
            <a:r xmlns:a="http://schemas.openxmlformats.org/drawingml/2006/main">
              <a:rPr lang="ar" sz="2400" dirty="0" smtClean="0"/>
              <a:t>يبدأ ظهور سلوكيات اضطراب السلوك قبل سن العاشرة في المقام الأول عند الأولاد؛ ويبدأ بعد سن العاشرة عند الفتيات والفتيان.</a:t>
            </a:r>
          </a:p>
          <a:p>
            <a:pPr algn="l" rtl="0">
              <a:buFont typeface="Arial" pitchFamily="34" charset="0"/>
              <a:buChar char="•"/>
            </a:pPr>
            <a:endParaRPr lang="en-US" sz="2400" dirty="0" smtClean="0"/>
          </a:p>
          <a:p>
            <a:pPr algn="l" rtl="0">
              <a:buFont typeface="Arial" pitchFamily="34" charset="0"/>
              <a:buChar char="•"/>
            </a:pPr>
            <a:endParaRPr lang="en-US" sz="2800" dirty="0" smtClean="0"/>
          </a:p>
          <a:p>
            <a:pPr algn="l" rtl="0"/>
            <a:endParaRPr lang="en-US" dirty="0" smtClean="0"/>
          </a:p>
          <a:p>
            <a:pPr algn="l" rtl="0"/>
            <a:endParaRPr lang="ar-SA" dirty="0"/>
          </a:p>
        </p:txBody>
      </p:sp>
      <p:sp>
        <p:nvSpPr>
          <p:cNvPr id="3" name="Title 2"/>
          <p:cNvSpPr>
            <a:spLocks noGrp="1"/>
          </p:cNvSpPr>
          <p:nvPr>
            <p:ph type="title"/>
          </p:nvPr>
        </p:nvSpPr>
        <p:spPr>
          <a:xfrm>
            <a:off x="457200" y="274638"/>
            <a:ext cx="8229600" cy="792162"/>
          </a:xfrm>
        </p:spPr>
        <p:txBody>
          <a:bodyPr>
            <a:normAutofit/>
          </a:bodyPr>
          <a:lstStyle/>
          <a:p>
            <a:pPr xmlns:a="http://schemas.openxmlformats.org/drawingml/2006/main" algn="ctr">
              <a:bidi/>
            </a:pPr>
            <a:r xmlns:a="http://schemas.openxmlformats.org/drawingml/2006/main">
              <a:rPr lang="ar" dirty="0" smtClean="0"/>
              <a:t>3. اضطراب السلوك</a:t>
            </a:r>
            <a:endParaRPr xmlns:a="http://schemas.openxmlformats.org/drawingml/2006/main" lang="ar-SA"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219200"/>
            <a:ext cx="9144000" cy="5410200"/>
          </a:xfrm>
        </p:spPr>
        <p:txBody>
          <a:bodyPr>
            <a:normAutofit/>
          </a:bodyPr>
          <a:lstStyle/>
          <a:p>
            <a:pPr xmlns:a="http://schemas.openxmlformats.org/drawingml/2006/main" algn="ctr" rtl="0">
              <a:buFont typeface="Arial" pitchFamily="34" charset="0"/>
              <a:buChar char="•"/>
              <a:bidi/>
            </a:pPr>
            <a:r xmlns:a="http://schemas.openxmlformats.org/drawingml/2006/main">
              <a:rPr lang="ar" sz="2800" b="1" dirty="0" smtClean="0"/>
              <a:t>أعراض</a:t>
            </a:r>
          </a:p>
          <a:p>
            <a:pPr xmlns:a="http://schemas.openxmlformats.org/drawingml/2006/main" algn="l" rtl="0">
              <a:buFont typeface="Arial" pitchFamily="34" charset="0"/>
              <a:buChar char="•"/>
              <a:bidi/>
            </a:pPr>
            <a:r xmlns:a="http://schemas.openxmlformats.org/drawingml/2006/main">
              <a:rPr lang="ar" sz="2400" dirty="0" smtClean="0"/>
              <a:t>تنقسم السلوكيات المرتبطة باضطرابات السلوك إلى فئات </a:t>
            </a:r>
            <a:r xmlns:a="http://schemas.openxmlformats.org/drawingml/2006/main">
              <a:rPr lang="ar" sz="2400" b="1" dirty="0" smtClean="0"/>
              <a:t>العدوان والتدمير والخداع/السرقة وانتهاك القواعد </a:t>
            </a:r>
            <a:r xmlns:a="http://schemas.openxmlformats.org/drawingml/2006/main">
              <a:rPr lang="ar" sz="2400" dirty="0" smtClean="0"/>
              <a:t>، ولكنها قد تختلف في شدتها. وغالبًا ما توصف بأنها </a:t>
            </a:r>
            <a:r xmlns:a="http://schemas.openxmlformats.org/drawingml/2006/main">
              <a:rPr lang="ar" sz="2400" b="1" dirty="0" smtClean="0"/>
              <a:t>خفيفة أو معتدلة أو شديدة.</a:t>
            </a:r>
          </a:p>
          <a:p>
            <a:pPr algn="l" rtl="0">
              <a:buFont typeface="Arial" pitchFamily="34" charset="0"/>
              <a:buChar char="•"/>
            </a:pPr>
            <a:endParaRPr lang="en-US" sz="2400" dirty="0" smtClean="0"/>
          </a:p>
          <a:p>
            <a:pPr xmlns:a="http://schemas.openxmlformats.org/drawingml/2006/main" algn="l" rtl="0">
              <a:buFont typeface="Arial" pitchFamily="34" charset="0"/>
              <a:buChar char="•"/>
              <a:bidi/>
            </a:pPr>
            <a:r xmlns:a="http://schemas.openxmlformats.org/drawingml/2006/main">
              <a:rPr lang="ar" sz="2400" dirty="0" smtClean="0"/>
              <a:t>غالبًا ما يظهر الأطفال المصابون باضطراب السلوك </a:t>
            </a:r>
            <a:r xmlns:a="http://schemas.openxmlformats.org/drawingml/2006/main">
              <a:rPr lang="ar" sz="2400" b="1" dirty="0" smtClean="0"/>
              <a:t>سمات قاسية وغير عاطفية </a:t>
            </a:r>
            <a:r xmlns:a="http://schemas.openxmlformats.org/drawingml/2006/main">
              <a:rPr lang="ar" sz="2400" dirty="0" smtClean="0"/>
              <a:t>، تشبه تلك التي تظهر لدى البالغين المصابين باضطراب الشخصية المعادية للمجتمع.</a:t>
            </a:r>
          </a:p>
          <a:p>
            <a:pPr algn="l" rtl="0">
              <a:buFont typeface="Arial" pitchFamily="34" charset="0"/>
              <a:buChar char="•"/>
            </a:pPr>
            <a:endParaRPr lang="en-US" sz="2400" dirty="0" smtClean="0"/>
          </a:p>
          <a:p>
            <a:pPr xmlns:a="http://schemas.openxmlformats.org/drawingml/2006/main" algn="l" rtl="0">
              <a:buFont typeface="Arial" pitchFamily="34" charset="0"/>
              <a:buChar char="•"/>
              <a:bidi/>
            </a:pPr>
            <a:r xmlns:a="http://schemas.openxmlformats.org/drawingml/2006/main">
              <a:rPr lang="ar" sz="2400" dirty="0" smtClean="0"/>
              <a:t>يتم تشخيص 30% إلى 50% من هؤلاء الأطفال باضطراب الشخصية المعادية للمجتمع عندما يكبرون.</a:t>
            </a:r>
          </a:p>
          <a:p>
            <a:pPr algn="l" rtl="0">
              <a:buFont typeface="Arial" pitchFamily="34" charset="0"/>
              <a:buChar char="•"/>
            </a:pPr>
            <a:endParaRPr lang="en-US" sz="2400" dirty="0" smtClean="0"/>
          </a:p>
          <a:p>
            <a:pPr algn="l" rtl="0">
              <a:buNone/>
            </a:pPr>
            <a:endParaRPr lang="ar-SA" dirty="0"/>
          </a:p>
        </p:txBody>
      </p:sp>
      <p:sp>
        <p:nvSpPr>
          <p:cNvPr id="3" name="Title 2"/>
          <p:cNvSpPr>
            <a:spLocks noGrp="1"/>
          </p:cNvSpPr>
          <p:nvPr>
            <p:ph type="title"/>
          </p:nvPr>
        </p:nvSpPr>
        <p:spPr>
          <a:xfrm>
            <a:off x="457200" y="274638"/>
            <a:ext cx="8229600" cy="868362"/>
          </a:xfrm>
        </p:spPr>
        <p:txBody>
          <a:bodyPr>
            <a:normAutofit/>
          </a:bodyPr>
          <a:lstStyle/>
          <a:p>
            <a:pPr xmlns:a="http://schemas.openxmlformats.org/drawingml/2006/main" algn="ctr" rtl="0">
              <a:bidi/>
            </a:pPr>
            <a:r xmlns:a="http://schemas.openxmlformats.org/drawingml/2006/main">
              <a:rPr lang="ar" sz="3200" dirty="0" smtClean="0"/>
              <a:t>3. اضطراب السلوك</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914400"/>
            <a:ext cx="8763000" cy="5562600"/>
          </a:xfrm>
        </p:spPr>
        <p:txBody>
          <a:bodyPr>
            <a:normAutofit/>
          </a:bodyPr>
          <a:lstStyle/>
          <a:p>
            <a:pPr xmlns:a="http://schemas.openxmlformats.org/drawingml/2006/main" algn="ctr" rtl="0">
              <a:buNone/>
              <a:bidi/>
            </a:pPr>
            <a:r xmlns:a="http://schemas.openxmlformats.org/drawingml/2006/main">
              <a:rPr lang="ar" sz="2800" b="1" dirty="0" smtClean="0"/>
              <a:t>* أعراض</a:t>
            </a:r>
          </a:p>
          <a:p>
            <a:pPr algn="l" rtl="0">
              <a:buNone/>
            </a:pPr>
            <a:endParaRPr lang="en-US" sz="2400" dirty="0" smtClean="0"/>
          </a:p>
          <a:p>
            <a:pPr xmlns:a="http://schemas.openxmlformats.org/drawingml/2006/main" algn="l" rtl="0">
              <a:buFont typeface="Arial" pitchFamily="34" charset="0"/>
              <a:buChar char="•"/>
              <a:bidi/>
            </a:pPr>
            <a:r xmlns:a="http://schemas.openxmlformats.org/drawingml/2006/main">
              <a:rPr lang="ar" sz="2400" dirty="0" smtClean="0"/>
              <a:t>الأطفال الذين يعانون من اضطراب السلوك لديهم تعاطف قليل مع الآخرين، ولا يشعرون "بالسوء" أو بالذنب أو يظهرون الندم على سلوكهم، ولديهم مشاعر سطحية أو ضحلة، وغير مهتمين بالأداء الضعيف في المدرسة أو المنزل، ولديهم احترام منخفض للذات، وتحمل ضعيف للإحباط، ونوبات غضب.</a:t>
            </a:r>
          </a:p>
          <a:p>
            <a:pPr algn="l" rtl="0">
              <a:buFont typeface="Arial" pitchFamily="34" charset="0"/>
              <a:buChar char="•"/>
            </a:pPr>
            <a:endParaRPr lang="en-US" sz="2400" dirty="0" smtClean="0"/>
          </a:p>
          <a:p>
            <a:pPr xmlns:a="http://schemas.openxmlformats.org/drawingml/2006/main" algn="l" rtl="0">
              <a:buFont typeface="Arial" pitchFamily="34" charset="0"/>
              <a:buChar char="•"/>
              <a:bidi/>
            </a:pPr>
            <a:r xmlns:a="http://schemas.openxmlformats.org/drawingml/2006/main">
              <a:rPr lang="ar" sz="2400" dirty="0" smtClean="0"/>
              <a:t>غالبًا ما يرتبط اضطراب السلوك بالبداية المبكرة للسلوك الجنسي، وشرب الكحوليات، والتدخين، واستخدام المواد غير القانونية، وغيرها من السلوكيات المتهورة أو الخطرة.</a:t>
            </a:r>
          </a:p>
          <a:p>
            <a:pPr algn="l" rtl="0">
              <a:buFontTx/>
              <a:buChar char="-"/>
            </a:pPr>
            <a:endParaRPr lang="en-US" dirty="0" smtClean="0"/>
          </a:p>
        </p:txBody>
      </p:sp>
      <p:sp>
        <p:nvSpPr>
          <p:cNvPr id="3" name="Title 2"/>
          <p:cNvSpPr>
            <a:spLocks noGrp="1"/>
          </p:cNvSpPr>
          <p:nvPr>
            <p:ph type="title"/>
          </p:nvPr>
        </p:nvSpPr>
        <p:spPr>
          <a:xfrm>
            <a:off x="457200" y="274638"/>
            <a:ext cx="8229600" cy="868362"/>
          </a:xfrm>
        </p:spPr>
        <p:txBody>
          <a:bodyPr>
            <a:normAutofit/>
          </a:bodyPr>
          <a:lstStyle/>
          <a:p>
            <a:pPr xmlns:a="http://schemas.openxmlformats.org/drawingml/2006/main" algn="ctr">
              <a:bidi/>
            </a:pPr>
            <a:r xmlns:a="http://schemas.openxmlformats.org/drawingml/2006/main">
              <a:rPr lang="ar" dirty="0" smtClean="0"/>
              <a:t>3. اضطراب السلوك</a:t>
            </a:r>
            <a:endParaRPr xmlns:a="http://schemas.openxmlformats.org/drawingml/2006/main" lang="ar-SA"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838200"/>
            <a:ext cx="8686800" cy="5562600"/>
          </a:xfrm>
        </p:spPr>
        <p:txBody>
          <a:bodyPr>
            <a:normAutofit/>
          </a:bodyPr>
          <a:lstStyle/>
          <a:p>
            <a:pPr xmlns:a="http://schemas.openxmlformats.org/drawingml/2006/main" algn="ctr" rtl="0">
              <a:buNone/>
              <a:bidi/>
            </a:pPr>
            <a:r xmlns:a="http://schemas.openxmlformats.org/drawingml/2006/main">
              <a:rPr lang="ar" sz="2800" b="1" dirty="0" smtClean="0"/>
              <a:t>* الأسباب / علم المسببات</a:t>
            </a:r>
          </a:p>
          <a:p>
            <a:pPr algn="ctr" rtl="0">
              <a:buNone/>
            </a:pPr>
            <a:endParaRPr lang="en-US" sz="2800" b="1" dirty="0" smtClean="0"/>
          </a:p>
          <a:p>
            <a:pPr xmlns:a="http://schemas.openxmlformats.org/drawingml/2006/main" marL="624078" indent="-514350" algn="l" rtl="0">
              <a:buAutoNum type="arabicPeriod"/>
              <a:bidi/>
            </a:pPr>
            <a:r xmlns:a="http://schemas.openxmlformats.org/drawingml/2006/main">
              <a:rPr lang="ar" sz="2800" dirty="0" smtClean="0"/>
              <a:t>الضعف الجيني/لا يوجد جين محدد.</a:t>
            </a:r>
          </a:p>
          <a:p>
            <a:pPr xmlns:a="http://schemas.openxmlformats.org/drawingml/2006/main" marL="624078" indent="-514350" algn="l" rtl="0">
              <a:buAutoNum type="arabicPeriod"/>
              <a:bidi/>
            </a:pPr>
            <a:r xmlns:a="http://schemas.openxmlformats.org/drawingml/2006/main">
              <a:rPr lang="ar" sz="2800" dirty="0" smtClean="0"/>
              <a:t>الشدائد البيئية.</a:t>
            </a:r>
          </a:p>
          <a:p>
            <a:pPr xmlns:a="http://schemas.openxmlformats.org/drawingml/2006/main" marL="624078" indent="-514350" algn="l" rtl="0">
              <a:buAutoNum type="arabicPeriod"/>
              <a:bidi/>
            </a:pPr>
            <a:r xmlns:a="http://schemas.openxmlformats.org/drawingml/2006/main">
              <a:rPr lang="ar" sz="2800" dirty="0" smtClean="0"/>
              <a:t>عوامل أخرى مثل سوء التكيف.</a:t>
            </a:r>
          </a:p>
          <a:p>
            <a:pPr marL="624078" indent="-514350" algn="l" rtl="0">
              <a:buAutoNum type="arabicPeriod"/>
            </a:pPr>
            <a:endParaRPr lang="en-US" sz="2800" b="1" dirty="0" smtClean="0"/>
          </a:p>
        </p:txBody>
      </p:sp>
      <p:sp>
        <p:nvSpPr>
          <p:cNvPr id="3" name="Title 2"/>
          <p:cNvSpPr>
            <a:spLocks noGrp="1"/>
          </p:cNvSpPr>
          <p:nvPr>
            <p:ph type="title"/>
          </p:nvPr>
        </p:nvSpPr>
        <p:spPr>
          <a:xfrm>
            <a:off x="381000" y="0"/>
            <a:ext cx="8229600" cy="715962"/>
          </a:xfrm>
        </p:spPr>
        <p:txBody>
          <a:bodyPr>
            <a:normAutofit fontScale="90000"/>
          </a:bodyPr>
          <a:lstStyle/>
          <a:p>
            <a:pPr xmlns:a="http://schemas.openxmlformats.org/drawingml/2006/main" algn="ctr">
              <a:bidi/>
            </a:pPr>
            <a:r xmlns:a="http://schemas.openxmlformats.org/drawingml/2006/main">
              <a:rPr lang="ar" dirty="0" smtClean="0"/>
              <a:t>3. اضطراب السلوك</a:t>
            </a:r>
            <a:endParaRPr xmlns:a="http://schemas.openxmlformats.org/drawingml/2006/main" lang="ar-SA"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715962"/>
          </a:xfrm>
        </p:spPr>
        <p:txBody>
          <a:bodyPr>
            <a:normAutofit/>
          </a:bodyPr>
          <a:lstStyle/>
          <a:p>
            <a:pPr xmlns:a="http://schemas.openxmlformats.org/drawingml/2006/main" algn="ctr" rtl="0">
              <a:bidi/>
            </a:pPr>
            <a:r xmlns:a="http://schemas.openxmlformats.org/drawingml/2006/main">
              <a:rPr lang="ar" sz="3200" dirty="0" smtClean="0"/>
              <a:t>3. اضطراب السلوك</a:t>
            </a:r>
            <a:endParaRPr xmlns:a="http://schemas.openxmlformats.org/drawingml/2006/main" lang="ar-SA" sz="3200" dirty="0"/>
          </a:p>
        </p:txBody>
      </p:sp>
      <p:sp>
        <p:nvSpPr>
          <p:cNvPr id="4" name="Content Placeholder 3"/>
          <p:cNvSpPr>
            <a:spLocks noGrp="1"/>
          </p:cNvSpPr>
          <p:nvPr>
            <p:ph idx="1"/>
          </p:nvPr>
        </p:nvSpPr>
        <p:spPr>
          <a:xfrm>
            <a:off x="152400" y="1066800"/>
            <a:ext cx="8839200" cy="5562600"/>
          </a:xfrm>
        </p:spPr>
        <p:txBody>
          <a:bodyPr>
            <a:normAutofit fontScale="92500" lnSpcReduction="20000"/>
          </a:bodyPr>
          <a:lstStyle/>
          <a:p>
            <a:pPr xmlns:a="http://schemas.openxmlformats.org/drawingml/2006/main" algn="ctr" rtl="0">
              <a:buNone/>
              <a:bidi/>
            </a:pPr>
            <a:r xmlns:a="http://schemas.openxmlformats.org/drawingml/2006/main">
              <a:rPr lang="ar" sz="2800" b="1" dirty="0" smtClean="0"/>
              <a:t>* علاج</a:t>
            </a:r>
          </a:p>
          <a:p>
            <a:pPr xmlns:a="http://schemas.openxmlformats.org/drawingml/2006/main" algn="l" rtl="0">
              <a:buFontTx/>
              <a:buChar char="-"/>
              <a:bidi/>
            </a:pPr>
            <a:r xmlns:a="http://schemas.openxmlformats.org/drawingml/2006/main">
              <a:rPr lang="ar" sz="2400" dirty="0" smtClean="0"/>
              <a:t>لقد تم استخدام العديد من العلاجات لاضطراب السلوك ولكن فعاليتها متواضعة فقط.</a:t>
            </a:r>
          </a:p>
          <a:p>
            <a:pPr algn="l" rtl="0">
              <a:buFontTx/>
              <a:buChar char="-"/>
            </a:pPr>
            <a:endParaRPr lang="en-US" sz="2400" dirty="0" smtClean="0"/>
          </a:p>
          <a:p>
            <a:pPr xmlns:a="http://schemas.openxmlformats.org/drawingml/2006/main" algn="l" rtl="0">
              <a:buFontTx/>
              <a:buChar char="-"/>
              <a:bidi/>
            </a:pPr>
            <a:r xmlns:a="http://schemas.openxmlformats.org/drawingml/2006/main">
              <a:rPr lang="ar" sz="2400" dirty="0" smtClean="0"/>
              <a:t>التدخل المبكر أكثر فعالية، والوقاية أكثر فعالية من العلاج.</a:t>
            </a:r>
          </a:p>
          <a:p>
            <a:pPr algn="l" rtl="0">
              <a:buFontTx/>
              <a:buChar char="-"/>
            </a:pPr>
            <a:endParaRPr lang="en-US" sz="2400" dirty="0" smtClean="0"/>
          </a:p>
          <a:p>
            <a:pPr xmlns:a="http://schemas.openxmlformats.org/drawingml/2006/main" algn="l" rtl="0">
              <a:buFontTx/>
              <a:buChar char="-"/>
              <a:bidi/>
            </a:pPr>
            <a:r xmlns:a="http://schemas.openxmlformats.org/drawingml/2006/main">
              <a:rPr lang="ar" sz="2400" dirty="0" smtClean="0"/>
              <a:t>لا يوجد علاج واحد مناسب لجميع الأعمار.</a:t>
            </a:r>
          </a:p>
          <a:p>
            <a:pPr algn="l" rtl="0">
              <a:buFontTx/>
              <a:buChar char="-"/>
            </a:pPr>
            <a:endParaRPr lang="en-US" sz="2400" dirty="0" smtClean="0"/>
          </a:p>
          <a:p>
            <a:pPr xmlns:a="http://schemas.openxmlformats.org/drawingml/2006/main" algn="l" rtl="0">
              <a:buFontTx/>
              <a:buChar char="-"/>
              <a:bidi/>
            </a:pPr>
            <a:r xmlns:a="http://schemas.openxmlformats.org/drawingml/2006/main">
              <a:rPr lang="ar" sz="2400" dirty="0" smtClean="0"/>
              <a:t>برامج ما قبل المدرسة، مثل تثقيف الوالدين وتحفيز الطفل.</a:t>
            </a:r>
          </a:p>
          <a:p>
            <a:pPr algn="l" rtl="0">
              <a:buFontTx/>
              <a:buChar char="-"/>
            </a:pPr>
            <a:endParaRPr lang="en-US" sz="2400" dirty="0" smtClean="0"/>
          </a:p>
          <a:p>
            <a:pPr xmlns:a="http://schemas.openxmlformats.org/drawingml/2006/main" algn="l" rtl="0">
              <a:buFontTx/>
              <a:buChar char="-"/>
              <a:bidi/>
            </a:pPr>
            <a:r xmlns:a="http://schemas.openxmlformats.org/drawingml/2006/main">
              <a:rPr lang="ar" sz="2400" dirty="0" smtClean="0"/>
              <a:t>بالنسبة للأطفال في سن المدرسة، فإن التقنيات مثل تعليم الأبوة والأمومة والمهارات الاجتماعية هي مناسبة.</a:t>
            </a:r>
          </a:p>
          <a:p>
            <a:pPr algn="l" rtl="0">
              <a:buFontTx/>
              <a:buChar char="-"/>
            </a:pPr>
            <a:endParaRPr lang="en-US" sz="2400" dirty="0" smtClean="0"/>
          </a:p>
          <a:p>
            <a:pPr xmlns:a="http://schemas.openxmlformats.org/drawingml/2006/main" algn="l" rtl="0">
              <a:buFontTx/>
              <a:buChar char="-"/>
              <a:bidi/>
            </a:pPr>
            <a:r xmlns:a="http://schemas.openxmlformats.org/drawingml/2006/main">
              <a:rPr lang="ar" sz="2400" dirty="0" smtClean="0"/>
              <a:t>يعتمد المراهقون بشكل أقل على والديهم وأكثر على أقرانهم، لذا فإن العلاج لهذه الفئة العمرية يشمل العلاج الفردي.</a:t>
            </a:r>
            <a:endParaRPr xmlns:a="http://schemas.openxmlformats.org/drawingml/2006/main" lang="ar-SA" sz="24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990600"/>
            <a:ext cx="9144000" cy="5562600"/>
          </a:xfrm>
        </p:spPr>
        <p:txBody>
          <a:bodyPr>
            <a:normAutofit/>
          </a:bodyPr>
          <a:lstStyle/>
          <a:p>
            <a:pPr xmlns:a="http://schemas.openxmlformats.org/drawingml/2006/main" algn="l" rtl="0">
              <a:buFont typeface="Arial" pitchFamily="34" charset="0"/>
              <a:buChar char="•"/>
              <a:bidi/>
            </a:pPr>
            <a:r xmlns:a="http://schemas.openxmlformats.org/drawingml/2006/main">
              <a:rPr lang="ar" sz="2400" b="1" dirty="0" smtClean="0"/>
              <a:t>اضطراب القلق الانفصالي: </a:t>
            </a:r>
            <a:r xmlns:a="http://schemas.openxmlformats.org/drawingml/2006/main">
              <a:rPr lang="ar" sz="2400" dirty="0" smtClean="0"/>
              <a:t>هو قلق مفرط بشأن الانفصال عن المنزل أو عن الأشخاص أو الوالدين أو مقدمي الرعاية الذين يرتبط بهم العميل.</a:t>
            </a:r>
          </a:p>
          <a:p>
            <a:pPr algn="ctr" rtl="0">
              <a:buNone/>
            </a:pPr>
            <a:endParaRPr lang="en-US" sz="2400" b="1" dirty="0" smtClean="0"/>
          </a:p>
          <a:p>
            <a:pPr xmlns:a="http://schemas.openxmlformats.org/drawingml/2006/main" algn="ctr" rtl="0">
              <a:buNone/>
              <a:bidi/>
            </a:pPr>
            <a:r xmlns:a="http://schemas.openxmlformats.org/drawingml/2006/main">
              <a:rPr lang="ar" sz="2800" b="1" dirty="0" smtClean="0"/>
              <a:t>* أعراض</a:t>
            </a:r>
          </a:p>
          <a:p>
            <a:pPr algn="ctr" rtl="0">
              <a:buFont typeface="Arial" pitchFamily="34" charset="0"/>
              <a:buChar char="•"/>
            </a:pPr>
            <a:endParaRPr lang="en-US" sz="2400" b="1" dirty="0" smtClean="0"/>
          </a:p>
          <a:p>
            <a:pPr xmlns:a="http://schemas.openxmlformats.org/drawingml/2006/main" algn="l" rtl="0">
              <a:buNone/>
              <a:defRPr/>
              <a:bidi/>
            </a:pPr>
            <a:r xmlns:a="http://schemas.openxmlformats.org/drawingml/2006/main">
              <a:rPr lang="ar" sz="2400" dirty="0" smtClean="0"/>
              <a:t>- البكاء أو التذمر.</a:t>
            </a:r>
          </a:p>
          <a:p>
            <a:pPr xmlns:a="http://schemas.openxmlformats.org/drawingml/2006/main" algn="l" rtl="0">
              <a:buNone/>
              <a:defRPr/>
              <a:bidi/>
            </a:pPr>
            <a:r xmlns:a="http://schemas.openxmlformats.org/drawingml/2006/main">
              <a:rPr lang="ar" sz="2400" dirty="0" smtClean="0"/>
              <a:t>- الإمساك باليد أو الساق، الرغبة في أن يحمله أحد، الاختباء خلف الوالد.</a:t>
            </a:r>
          </a:p>
          <a:p>
            <a:pPr xmlns:a="http://schemas.openxmlformats.org/drawingml/2006/main" algn="l" rtl="0">
              <a:buNone/>
              <a:defRPr/>
              <a:bidi/>
            </a:pPr>
            <a:r xmlns:a="http://schemas.openxmlformats.org/drawingml/2006/main">
              <a:rPr lang="ar" sz="2400" dirty="0" smtClean="0"/>
              <a:t>- الخجل.</a:t>
            </a:r>
          </a:p>
          <a:p>
            <a:pPr xmlns:a="http://schemas.openxmlformats.org/drawingml/2006/main" algn="l" rtl="0">
              <a:buNone/>
              <a:defRPr/>
              <a:bidi/>
            </a:pPr>
            <a:r xmlns:a="http://schemas.openxmlformats.org/drawingml/2006/main">
              <a:rPr lang="ar" sz="2400" dirty="0" smtClean="0"/>
              <a:t>- الصمت (بدلاً من الحديث المستمر أو الثرثرة).</a:t>
            </a:r>
          </a:p>
          <a:p>
            <a:pPr xmlns:a="http://schemas.openxmlformats.org/drawingml/2006/main" algn="l" rtl="0">
              <a:buNone/>
              <a:defRPr/>
              <a:bidi/>
            </a:pPr>
            <a:r xmlns:a="http://schemas.openxmlformats.org/drawingml/2006/main">
              <a:rPr lang="ar" sz="2400" dirty="0" smtClean="0"/>
              <a:t>- عدم الرغبة في التفاعل مع الآخرين حتى لو كانوا أشخاصاً مألوفين.</a:t>
            </a:r>
          </a:p>
          <a:p>
            <a:pPr algn="l" rtl="0">
              <a:buNone/>
            </a:pPr>
            <a:endParaRPr lang="en-US" sz="2400" b="1" dirty="0" smtClean="0"/>
          </a:p>
        </p:txBody>
      </p:sp>
      <p:sp>
        <p:nvSpPr>
          <p:cNvPr id="3" name="Title 2"/>
          <p:cNvSpPr>
            <a:spLocks noGrp="1"/>
          </p:cNvSpPr>
          <p:nvPr>
            <p:ph type="title"/>
          </p:nvPr>
        </p:nvSpPr>
        <p:spPr>
          <a:xfrm>
            <a:off x="457200" y="274638"/>
            <a:ext cx="8229600" cy="792162"/>
          </a:xfrm>
        </p:spPr>
        <p:txBody>
          <a:bodyPr>
            <a:normAutofit fontScale="90000"/>
          </a:bodyPr>
          <a:lstStyle/>
          <a:p>
            <a:pPr xmlns:a="http://schemas.openxmlformats.org/drawingml/2006/main" algn="ctr">
              <a:bidi/>
            </a:pPr>
            <a:r xmlns:a="http://schemas.openxmlformats.org/drawingml/2006/main">
              <a:rPr lang="ar" sz="4000" dirty="0" smtClean="0"/>
              <a:t>4. قلق الانفصال</a:t>
            </a:r>
            <a:r xmlns:a="http://schemas.openxmlformats.org/drawingml/2006/main">
              <a:rPr lang="ar" sz="5400" dirty="0" smtClean="0"/>
              <a:t/>
            </a:r>
            <a:br xmlns:a="http://schemas.openxmlformats.org/drawingml/2006/main">
              <a:rPr lang="en-US" sz="5400" dirty="0" smtClean="0"/>
            </a:br>
            <a:endParaRPr xmlns:a="http://schemas.openxmlformats.org/drawingml/2006/main" lang="ar-SA"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219200"/>
            <a:ext cx="8915400" cy="5105400"/>
          </a:xfrm>
        </p:spPr>
        <p:txBody>
          <a:bodyPr>
            <a:normAutofit/>
          </a:bodyPr>
          <a:lstStyle/>
          <a:p>
            <a:pPr xmlns:a="http://schemas.openxmlformats.org/drawingml/2006/main" algn="ctr" rtl="0">
              <a:buNone/>
              <a:bidi/>
            </a:pPr>
            <a:r xmlns:a="http://schemas.openxmlformats.org/drawingml/2006/main">
              <a:rPr lang="ar" sz="2800" b="1" dirty="0" smtClean="0"/>
              <a:t>* الحالات / الأسباب / المسببات</a:t>
            </a:r>
          </a:p>
          <a:p>
            <a:pPr algn="ctr" rtl="0">
              <a:buNone/>
            </a:pPr>
            <a:endParaRPr lang="en-US" sz="2600" dirty="0" smtClean="0"/>
          </a:p>
          <a:p>
            <a:pPr xmlns:a="http://schemas.openxmlformats.org/drawingml/2006/main" algn="l" rtl="0">
              <a:buNone/>
              <a:bidi/>
            </a:pPr>
            <a:r xmlns:a="http://schemas.openxmlformats.org/drawingml/2006/main">
              <a:rPr lang="ar" altLang="en-US" sz="2400" dirty="0" smtClean="0">
                <a:cs typeface="Times New Roman" pitchFamily="18" charset="0"/>
              </a:rPr>
              <a:t>- مركز رعاية أطفال جديد أو معلم جديد.</a:t>
            </a:r>
          </a:p>
          <a:p>
            <a:pPr xmlns:a="http://schemas.openxmlformats.org/drawingml/2006/main" algn="l" rtl="0">
              <a:buNone/>
              <a:bidi/>
            </a:pPr>
            <a:r xmlns:a="http://schemas.openxmlformats.org/drawingml/2006/main">
              <a:rPr lang="ar" altLang="en-US" sz="2400" dirty="0" smtClean="0">
                <a:cs typeface="Times New Roman" pitchFamily="18" charset="0"/>
              </a:rPr>
              <a:t>- أخ أو أخت جديدة.</a:t>
            </a:r>
          </a:p>
          <a:p>
            <a:pPr xmlns:a="http://schemas.openxmlformats.org/drawingml/2006/main" algn="l" rtl="0">
              <a:buNone/>
              <a:bidi/>
            </a:pPr>
            <a:r xmlns:a="http://schemas.openxmlformats.org/drawingml/2006/main">
              <a:rPr lang="ar" altLang="en-US" sz="2400" dirty="0" smtClean="0">
                <a:cs typeface="Times New Roman" pitchFamily="18" charset="0"/>
              </a:rPr>
              <a:t>-الانتقال إلى منزل جديد.</a:t>
            </a:r>
          </a:p>
          <a:p>
            <a:pPr xmlns:a="http://schemas.openxmlformats.org/drawingml/2006/main" algn="l" rtl="0">
              <a:buNone/>
              <a:bidi/>
            </a:pPr>
            <a:r xmlns:a="http://schemas.openxmlformats.org/drawingml/2006/main">
              <a:rPr lang="ar" altLang="en-US" sz="2400" dirty="0" smtClean="0">
                <a:cs typeface="Times New Roman" pitchFamily="18" charset="0"/>
              </a:rPr>
              <a:t>- التوتر في المنزل (مثل الطلاق، أو الوفاة، أو المرض الخطير).</a:t>
            </a:r>
          </a:p>
          <a:p>
            <a:pPr xmlns:a="http://schemas.openxmlformats.org/drawingml/2006/main" algn="l" rtl="0">
              <a:buNone/>
              <a:bidi/>
            </a:pPr>
            <a:r xmlns:a="http://schemas.openxmlformats.org/drawingml/2006/main">
              <a:rPr lang="ar" altLang="en-US" sz="2400" dirty="0" smtClean="0">
                <a:cs typeface="Times New Roman" pitchFamily="18" charset="0"/>
              </a:rPr>
              <a:t>- خدمة الوالدين في الجيش.</a:t>
            </a:r>
          </a:p>
          <a:p>
            <a:pPr algn="ctr" rtl="0">
              <a:buFont typeface="Arial" pitchFamily="34" charset="0"/>
              <a:buChar char="•"/>
            </a:pPr>
            <a:endParaRPr lang="en-US" sz="2800" b="1" dirty="0" smtClean="0"/>
          </a:p>
        </p:txBody>
      </p:sp>
      <p:sp>
        <p:nvSpPr>
          <p:cNvPr id="3" name="Title 2"/>
          <p:cNvSpPr>
            <a:spLocks noGrp="1"/>
          </p:cNvSpPr>
          <p:nvPr>
            <p:ph type="title"/>
          </p:nvPr>
        </p:nvSpPr>
        <p:spPr>
          <a:xfrm>
            <a:off x="457200" y="274638"/>
            <a:ext cx="8229600" cy="563562"/>
          </a:xfrm>
        </p:spPr>
        <p:txBody>
          <a:bodyPr>
            <a:noAutofit/>
          </a:bodyPr>
          <a:lstStyle/>
          <a:p>
            <a:pPr xmlns:a="http://schemas.openxmlformats.org/drawingml/2006/main" algn="ctr">
              <a:bidi/>
            </a:pPr>
            <a:r xmlns:a="http://schemas.openxmlformats.org/drawingml/2006/main">
              <a:rPr lang="ar" sz="3200" dirty="0" smtClean="0"/>
              <a:t>4. قلق الانفصال</a:t>
            </a:r>
            <a:endParaRPr xmlns:a="http://schemas.openxmlformats.org/drawingml/2006/main" lang="ar-SA" sz="32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066800"/>
            <a:ext cx="8763000" cy="5562600"/>
          </a:xfrm>
        </p:spPr>
        <p:txBody>
          <a:bodyPr>
            <a:noAutofit/>
          </a:bodyPr>
          <a:lstStyle/>
          <a:p>
            <a:pPr xmlns:a="http://schemas.openxmlformats.org/drawingml/2006/main" algn="ctr" rtl="0">
              <a:buNone/>
              <a:bidi/>
            </a:pPr>
            <a:r xmlns:a="http://schemas.openxmlformats.org/drawingml/2006/main">
              <a:rPr lang="ar" sz="2400" b="1" dirty="0" smtClean="0"/>
              <a:t>* علاج</a:t>
            </a:r>
          </a:p>
          <a:p>
            <a:pPr xmlns:a="http://schemas.openxmlformats.org/drawingml/2006/main" algn="l" rtl="0">
              <a:defRPr/>
              <a:bidi/>
            </a:pPr>
            <a:r xmlns:a="http://schemas.openxmlformats.org/drawingml/2006/main">
              <a:rPr lang="ar" sz="2400" dirty="0" smtClean="0"/>
              <a:t>معالجة الأعراض الجسدية.</a:t>
            </a:r>
          </a:p>
          <a:p>
            <a:pPr algn="l" rtl="0">
              <a:buNone/>
              <a:defRPr/>
            </a:pPr>
            <a:endParaRPr lang="en-US" sz="2400" dirty="0" smtClean="0"/>
          </a:p>
          <a:p>
            <a:pPr xmlns:a="http://schemas.openxmlformats.org/drawingml/2006/main" algn="l" rtl="0">
              <a:defRPr/>
              <a:bidi/>
            </a:pPr>
            <a:r xmlns:a="http://schemas.openxmlformats.org/drawingml/2006/main">
              <a:rPr lang="ar" sz="2400" dirty="0" smtClean="0"/>
              <a:t>تحديد الأفكار المثيرة للقلق.</a:t>
            </a:r>
          </a:p>
          <a:p>
            <a:pPr algn="l" rtl="0">
              <a:defRPr/>
            </a:pPr>
            <a:endParaRPr lang="en-US" sz="2400" dirty="0" smtClean="0"/>
          </a:p>
          <a:p>
            <a:pPr xmlns:a="http://schemas.openxmlformats.org/drawingml/2006/main" algn="l" rtl="0">
              <a:defRPr/>
              <a:bidi/>
            </a:pPr>
            <a:r xmlns:a="http://schemas.openxmlformats.org/drawingml/2006/main">
              <a:rPr lang="ar" sz="2400" dirty="0" smtClean="0"/>
              <a:t>مساعدة الطفل على فهم أن الوالد سوف يعود.</a:t>
            </a:r>
          </a:p>
          <a:p>
            <a:pPr algn="l" rtl="0">
              <a:defRPr/>
            </a:pPr>
            <a:endParaRPr lang="en-US" sz="2400" dirty="0" smtClean="0"/>
          </a:p>
          <a:p>
            <a:pPr xmlns:a="http://schemas.openxmlformats.org/drawingml/2006/main" algn="l" rtl="0">
              <a:defRPr/>
              <a:bidi/>
            </a:pPr>
            <a:r xmlns:a="http://schemas.openxmlformats.org/drawingml/2006/main">
              <a:rPr lang="ar" sz="2400" dirty="0" smtClean="0"/>
              <a:t>تقديم تفسيرات محتملة لمكان تواجد الوالد.</a:t>
            </a:r>
          </a:p>
          <a:p>
            <a:pPr algn="l" rtl="0">
              <a:buNone/>
              <a:defRPr/>
            </a:pPr>
            <a:endParaRPr lang="en-US" sz="2400" dirty="0" smtClean="0"/>
          </a:p>
          <a:p>
            <a:pPr xmlns:a="http://schemas.openxmlformats.org/drawingml/2006/main" algn="l" rtl="0">
              <a:defRPr/>
              <a:bidi/>
            </a:pPr>
            <a:r xmlns:a="http://schemas.openxmlformats.org/drawingml/2006/main">
              <a:rPr lang="ar" sz="2400" dirty="0" smtClean="0"/>
              <a:t>قد تكون الخطوة الأولى الجيدة هي أن يرحل أحد الوالدين لمدة 15 دقيقة بينما يبقى الطفل مع الوالد الآخر. وهذا من شأنه أن يبني الثقة بين الوالدين.</a:t>
            </a:r>
          </a:p>
          <a:p>
            <a:pPr algn="l" rtl="0">
              <a:buNone/>
            </a:pPr>
            <a:endParaRPr lang="en-US" sz="2400" b="1" dirty="0" smtClean="0"/>
          </a:p>
        </p:txBody>
      </p:sp>
      <p:sp>
        <p:nvSpPr>
          <p:cNvPr id="3" name="Title 2"/>
          <p:cNvSpPr>
            <a:spLocks noGrp="1"/>
          </p:cNvSpPr>
          <p:nvPr>
            <p:ph type="title"/>
          </p:nvPr>
        </p:nvSpPr>
        <p:spPr>
          <a:xfrm>
            <a:off x="457200" y="228600"/>
            <a:ext cx="8229600" cy="533400"/>
          </a:xfrm>
        </p:spPr>
        <p:txBody>
          <a:bodyPr>
            <a:normAutofit fontScale="90000"/>
          </a:bodyPr>
          <a:lstStyle/>
          <a:p>
            <a:pPr xmlns:a="http://schemas.openxmlformats.org/drawingml/2006/main" algn="ctr">
              <a:bidi/>
            </a:pPr>
            <a:r xmlns:a="http://schemas.openxmlformats.org/drawingml/2006/main">
              <a:rPr lang="ar" dirty="0" smtClean="0"/>
              <a:t> </a:t>
            </a:r>
            <a:br xmlns:a="http://schemas.openxmlformats.org/drawingml/2006/main">
              <a:rPr lang="en-US" dirty="0" smtClean="0"/>
            </a:br>
            <a:r xmlns:a="http://schemas.openxmlformats.org/drawingml/2006/main">
              <a:rPr lang="ar" sz="3600" dirty="0" smtClean="0"/>
              <a:t>4. قلق الانفصال</a:t>
            </a:r>
            <a:endParaRPr xmlns:a="http://schemas.openxmlformats.org/drawingml/2006/main" lang="ar-SA" sz="36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066800"/>
            <a:ext cx="9144000" cy="5791200"/>
          </a:xfrm>
        </p:spPr>
        <p:txBody>
          <a:bodyPr>
            <a:normAutofit/>
          </a:bodyPr>
          <a:lstStyle/>
          <a:p>
            <a:pPr xmlns:a="http://schemas.openxmlformats.org/drawingml/2006/main" algn="l" rtl="0">
              <a:buFont typeface="Arial" pitchFamily="34" charset="0"/>
              <a:buChar char="•"/>
              <a:bidi/>
            </a:pPr>
            <a:r xmlns:a="http://schemas.openxmlformats.org/drawingml/2006/main">
              <a:rPr lang="ar" sz="2400" b="1" dirty="0" smtClean="0"/>
              <a:t>اضطراب نقص الانتباه وفرط النشاط (ADHD): </a:t>
            </a:r>
            <a:r xmlns:a="http://schemas.openxmlformats.org/drawingml/2006/main">
              <a:rPr lang="ar" sz="2400" dirty="0" smtClean="0"/>
              <a:t>يتميز </a:t>
            </a:r>
            <a:r xmlns:a="http://schemas.openxmlformats.org/drawingml/2006/main">
              <a:rPr lang="ar" sz="2400" b="1" dirty="0" smtClean="0"/>
              <a:t>بعدم الانتباه، والإفراط في النشاط، والاندفاع </a:t>
            </a:r>
            <a:r xmlns:a="http://schemas.openxmlformats.org/drawingml/2006/main">
              <a:rPr lang="ar" sz="2400" dirty="0" smtClean="0"/>
              <a:t>.</a:t>
            </a:r>
          </a:p>
          <a:p>
            <a:pPr algn="l" rtl="0">
              <a:buFont typeface="Arial" pitchFamily="34" charset="0"/>
              <a:buChar char="•"/>
            </a:pPr>
            <a:endParaRPr lang="en-US" sz="2400" dirty="0" smtClean="0"/>
          </a:p>
          <a:p>
            <a:pPr xmlns:a="http://schemas.openxmlformats.org/drawingml/2006/main" algn="l" rtl="0">
              <a:buFont typeface="Arial" pitchFamily="34" charset="0"/>
              <a:buChar char="•"/>
              <a:bidi/>
            </a:pPr>
            <a:r xmlns:a="http://schemas.openxmlformats.org/drawingml/2006/main">
              <a:rPr lang="ar" sz="2400" dirty="0" smtClean="0"/>
              <a:t>يتم عادةً التعرف على اضطراب فرط الحركة ونقص الانتباه وتشخيصه عندما يبدأ الطفل مرحلة ما قبل المدرسة أو المدرسة، على الرغم من أن العديد من الآباء يبلغون عن مشاكل في سن أصغر بكثير.</a:t>
            </a:r>
          </a:p>
          <a:p>
            <a:pPr algn="l" rtl="0">
              <a:buNone/>
            </a:pPr>
            <a:endParaRPr lang="en-US" sz="2400" dirty="0" smtClean="0"/>
          </a:p>
          <a:p>
            <a:pPr xmlns:a="http://schemas.openxmlformats.org/drawingml/2006/main" algn="l" rtl="0">
              <a:buFont typeface="Arial" pitchFamily="34" charset="0"/>
              <a:buChar char="•"/>
              <a:bidi/>
            </a:pPr>
            <a:r xmlns:a="http://schemas.openxmlformats.org/drawingml/2006/main">
              <a:rPr lang="ar" sz="2400" dirty="0" smtClean="0"/>
              <a:t>يؤثر اضطراب نقص الانتباه وفرط الحركة على ما بين 5% إلى 8% من الأطفال في سن المدرسة، وتستمر الأعراض لدى 60% إلى 85% منهم حتى سن المراهقة. ويستمر ظهور الأعراض لدى ما يصل إلى 60% من الأطفال.</a:t>
            </a:r>
          </a:p>
          <a:p>
            <a:pPr xmlns:a="http://schemas.openxmlformats.org/drawingml/2006/main" algn="l" rtl="0">
              <a:buNone/>
              <a:bidi/>
            </a:pPr>
            <a:r xmlns:a="http://schemas.openxmlformats.org/drawingml/2006/main">
              <a:rPr lang="ar" sz="2400" dirty="0" smtClean="0"/>
              <a:t>إلى مرحلة البلوغ.</a:t>
            </a:r>
            <a:endParaRPr xmlns:a="http://schemas.openxmlformats.org/drawingml/2006/main" lang="ar-SA" sz="2400" dirty="0"/>
          </a:p>
        </p:txBody>
      </p:sp>
      <p:sp>
        <p:nvSpPr>
          <p:cNvPr id="3" name="Title 2"/>
          <p:cNvSpPr>
            <a:spLocks noGrp="1"/>
          </p:cNvSpPr>
          <p:nvPr>
            <p:ph type="title"/>
          </p:nvPr>
        </p:nvSpPr>
        <p:spPr>
          <a:xfrm>
            <a:off x="457200" y="274638"/>
            <a:ext cx="8229600" cy="792162"/>
          </a:xfrm>
        </p:spPr>
        <p:txBody>
          <a:bodyPr>
            <a:normAutofit fontScale="90000"/>
          </a:bodyPr>
          <a:lstStyle/>
          <a:p>
            <a:pPr xmlns:a="http://schemas.openxmlformats.org/drawingml/2006/main" algn="ctr">
              <a:bidi/>
            </a:pPr>
            <a:r xmlns:a="http://schemas.openxmlformats.org/drawingml/2006/main">
              <a:rPr lang="ar" altLang="en-US" sz="3600" dirty="0" smtClean="0">
                <a:cs typeface="Tahoma" pitchFamily="34" charset="0"/>
              </a:rPr>
              <a:t>5. اضطراب نقص الانتباه وفرط النشاط (ADHD)</a:t>
            </a:r>
            <a:endParaRPr xmlns:a="http://schemas.openxmlformats.org/drawingml/2006/main" lang="ar-SA" sz="36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066800"/>
            <a:ext cx="8915400" cy="5562600"/>
          </a:xfrm>
        </p:spPr>
        <p:txBody>
          <a:bodyPr>
            <a:normAutofit/>
          </a:bodyPr>
          <a:lstStyle/>
          <a:p>
            <a:pPr xmlns:a="http://schemas.openxmlformats.org/drawingml/2006/main" algn="ctr" rtl="0">
              <a:buFont typeface="Arial" pitchFamily="34" charset="0"/>
              <a:buChar char="•"/>
              <a:bidi/>
            </a:pPr>
            <a:r xmlns:a="http://schemas.openxmlformats.org/drawingml/2006/main">
              <a:rPr lang="ar" sz="2800" b="1" dirty="0" smtClean="0"/>
              <a:t>أعراض</a:t>
            </a:r>
          </a:p>
          <a:p>
            <a:pPr xmlns:a="http://schemas.openxmlformats.org/drawingml/2006/main" algn="l" rtl="0">
              <a:buNone/>
              <a:bidi/>
            </a:pPr>
            <a:r xmlns:a="http://schemas.openxmlformats.org/drawingml/2006/main">
              <a:rPr lang="ar" sz="2400" dirty="0" smtClean="0"/>
              <a:t>* السمة الأساسية لاضطراب نقص الانتباه وفرط الحركة هي نمط مستمر من عدم الانتباه و/أو فرط النشاط والاندفاع.</a:t>
            </a:r>
          </a:p>
          <a:p>
            <a:pPr xmlns:a="http://schemas.openxmlformats.org/drawingml/2006/main" algn="l" rtl="0">
              <a:buNone/>
              <a:bidi/>
            </a:pPr>
            <a:r xmlns:a="http://schemas.openxmlformats.org/drawingml/2006/main">
              <a:rPr lang="ar" sz="2400" dirty="0" smtClean="0"/>
              <a:t>أكثر شيوعًا من تلك التي تُلاحظ عادةً لدى الأطفال في نفس العمر.</a:t>
            </a:r>
          </a:p>
          <a:p>
            <a:pPr algn="l" rtl="0">
              <a:buNone/>
            </a:pPr>
            <a:endParaRPr lang="en-US" sz="2400" b="1" dirty="0"/>
          </a:p>
          <a:p>
            <a:pPr xmlns:a="http://schemas.openxmlformats.org/drawingml/2006/main" algn="l" rtl="0">
              <a:buFont typeface="Arial" pitchFamily="34" charset="0"/>
              <a:buChar char="•"/>
              <a:bidi/>
            </a:pPr>
            <a:r xmlns:a="http://schemas.openxmlformats.org/drawingml/2006/main">
              <a:rPr lang="ar" sz="2400" dirty="0" smtClean="0"/>
              <a:t>من أهم سمات اضطراب فرط الحركة ونقص الانتباه هو ثبات سلوك الطفل كل يوم، وفي جميع المواقف تقريبًا، ومع جميع مقدمي الرعاية تقريبًا، حيث يُظهر الطفل السلوكيات الإشكالية </a:t>
            </a:r>
            <a:r xmlns:a="http://schemas.openxmlformats.org/drawingml/2006/main">
              <a:rPr lang="ar" sz="2800" b="1" dirty="0" smtClean="0"/>
              <a:t>.</a:t>
            </a:r>
          </a:p>
        </p:txBody>
      </p:sp>
      <p:sp>
        <p:nvSpPr>
          <p:cNvPr id="3" name="Title 2"/>
          <p:cNvSpPr>
            <a:spLocks noGrp="1"/>
          </p:cNvSpPr>
          <p:nvPr>
            <p:ph type="title"/>
          </p:nvPr>
        </p:nvSpPr>
        <p:spPr>
          <a:xfrm>
            <a:off x="457200" y="274638"/>
            <a:ext cx="8229600" cy="792162"/>
          </a:xfrm>
        </p:spPr>
        <p:txBody>
          <a:bodyPr>
            <a:normAutofit fontScale="90000"/>
          </a:bodyPr>
          <a:lstStyle/>
          <a:p>
            <a:pPr xmlns:a="http://schemas.openxmlformats.org/drawingml/2006/main" algn="ctr">
              <a:bidi/>
            </a:pPr>
            <a:r xmlns:a="http://schemas.openxmlformats.org/drawingml/2006/main">
              <a:rPr lang="ar" altLang="en-US" sz="3600" dirty="0" smtClean="0">
                <a:cs typeface="Tahoma" pitchFamily="34" charset="0"/>
              </a:rPr>
              <a:t>5. اضطراب نقص الانتباه وفرط النشاط (ADHD)</a:t>
            </a:r>
            <a:endParaRPr xmlns:a="http://schemas.openxmlformats.org/drawingml/2006/main" lang="ar-SA" sz="3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81328"/>
            <a:ext cx="8229600" cy="5071872"/>
          </a:xfrm>
        </p:spPr>
        <p:txBody>
          <a:bodyPr>
            <a:normAutofit fontScale="92500" lnSpcReduction="20000"/>
          </a:bodyPr>
          <a:lstStyle/>
          <a:p>
            <a:pPr xmlns:a="http://schemas.openxmlformats.org/drawingml/2006/main" algn="l" rtl="0">
              <a:bidi/>
            </a:pPr>
            <a:r xmlns:a="http://schemas.openxmlformats.org/drawingml/2006/main">
              <a:rPr lang="ar" dirty="0" smtClean="0"/>
              <a:t>لمناقشة أمراض </a:t>
            </a:r>
            <a:r xmlns:a="http://schemas.openxmlformats.org/drawingml/2006/main">
              <a:rPr lang="ar" b="1" dirty="0" smtClean="0"/>
              <a:t>التخلف العقلي وأعراضه وأسبابه وعلاجه.</a:t>
            </a:r>
          </a:p>
          <a:p>
            <a:pPr algn="l" rtl="0"/>
            <a:endParaRPr lang="en-US" b="1" dirty="0" smtClean="0"/>
          </a:p>
          <a:p>
            <a:pPr xmlns:a="http://schemas.openxmlformats.org/drawingml/2006/main" algn="l" rtl="0">
              <a:bidi/>
            </a:pPr>
            <a:r xmlns:a="http://schemas.openxmlformats.org/drawingml/2006/main">
              <a:rPr lang="ar" dirty="0" smtClean="0"/>
              <a:t>لمناقشة أمراض وأعراض وأسباب وعلاج </a:t>
            </a:r>
            <a:r xmlns:a="http://schemas.openxmlformats.org/drawingml/2006/main">
              <a:rPr lang="ar" b="1" dirty="0" smtClean="0"/>
              <a:t>اضطراب التوحد.</a:t>
            </a:r>
          </a:p>
          <a:p>
            <a:pPr algn="l" rtl="0"/>
            <a:endParaRPr lang="en-US" b="1" dirty="0" smtClean="0"/>
          </a:p>
          <a:p>
            <a:pPr xmlns:a="http://schemas.openxmlformats.org/drawingml/2006/main" algn="l" rtl="0">
              <a:bidi/>
            </a:pPr>
            <a:r xmlns:a="http://schemas.openxmlformats.org/drawingml/2006/main">
              <a:rPr lang="ar" dirty="0" smtClean="0"/>
              <a:t>لمناقشة أمراض وأعراض وأسباب وعلاج </a:t>
            </a:r>
            <a:r xmlns:a="http://schemas.openxmlformats.org/drawingml/2006/main">
              <a:rPr lang="ar" b="1" dirty="0" smtClean="0"/>
              <a:t>اضطراب السلوك.</a:t>
            </a:r>
          </a:p>
          <a:p>
            <a:pPr algn="l" rtl="0"/>
            <a:endParaRPr lang="en-US" b="1" dirty="0" smtClean="0"/>
          </a:p>
          <a:p>
            <a:pPr xmlns:a="http://schemas.openxmlformats.org/drawingml/2006/main" algn="l" rtl="0">
              <a:bidi/>
            </a:pPr>
            <a:r xmlns:a="http://schemas.openxmlformats.org/drawingml/2006/main">
              <a:rPr lang="ar" dirty="0" smtClean="0"/>
              <a:t>لمناقشة أمراض وأعراض وأسباب وعلاج </a:t>
            </a:r>
            <a:r xmlns:a="http://schemas.openxmlformats.org/drawingml/2006/main">
              <a:rPr lang="ar" b="1" dirty="0" smtClean="0"/>
              <a:t>اضطراب قلق الانفصال.</a:t>
            </a:r>
          </a:p>
          <a:p>
            <a:pPr algn="l" rtl="0"/>
            <a:endParaRPr lang="en-US" b="1" dirty="0" smtClean="0"/>
          </a:p>
          <a:p>
            <a:pPr xmlns:a="http://schemas.openxmlformats.org/drawingml/2006/main" algn="l" rtl="0">
              <a:bidi/>
            </a:pPr>
            <a:r xmlns:a="http://schemas.openxmlformats.org/drawingml/2006/main">
              <a:rPr lang="ar" dirty="0" smtClean="0"/>
              <a:t>لمناقشة أمراض وأعراض وأسباب وعلاج </a:t>
            </a:r>
            <a:r xmlns:a="http://schemas.openxmlformats.org/drawingml/2006/main">
              <a:rPr lang="ar" b="1" dirty="0" smtClean="0"/>
              <a:t>اضطراب فرط الحركة ونقص الانتباه.</a:t>
            </a:r>
          </a:p>
          <a:p>
            <a:pPr algn="l" rtl="0"/>
            <a:endParaRPr lang="en-US" dirty="0" smtClean="0"/>
          </a:p>
          <a:p>
            <a:pPr algn="l" rtl="0"/>
            <a:endParaRPr lang="en-US" dirty="0" smtClean="0"/>
          </a:p>
          <a:p>
            <a:pPr algn="l" rtl="0"/>
            <a:endParaRPr lang="ar-SA" dirty="0"/>
          </a:p>
        </p:txBody>
      </p:sp>
      <p:sp>
        <p:nvSpPr>
          <p:cNvPr id="2" name="Title 1"/>
          <p:cNvSpPr>
            <a:spLocks noGrp="1"/>
          </p:cNvSpPr>
          <p:nvPr>
            <p:ph type="title"/>
          </p:nvPr>
        </p:nvSpPr>
        <p:spPr/>
        <p:txBody>
          <a:bodyPr/>
          <a:lstStyle/>
          <a:p>
            <a:pPr xmlns:a="http://schemas.openxmlformats.org/drawingml/2006/main" algn="ctr" rtl="0">
              <a:bidi/>
            </a:pPr>
            <a:r xmlns:a="http://schemas.openxmlformats.org/drawingml/2006/main">
              <a:rPr lang="ar" dirty="0" smtClean="0"/>
              <a:t>نتائج التعلم</a:t>
            </a:r>
            <a:endParaRPr xmlns:a="http://schemas.openxmlformats.org/drawingml/2006/main" lang="ar-SA"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1219200"/>
            <a:ext cx="9144000" cy="5334000"/>
          </a:xfrm>
        </p:spPr>
        <p:txBody>
          <a:bodyPr>
            <a:normAutofit/>
          </a:bodyPr>
          <a:lstStyle/>
          <a:p>
            <a:pPr xmlns:a="http://schemas.openxmlformats.org/drawingml/2006/main" algn="ctr" rtl="0">
              <a:buNone/>
              <a:bidi/>
            </a:pPr>
            <a:r xmlns:a="http://schemas.openxmlformats.org/drawingml/2006/main">
              <a:rPr lang="ar" sz="3200" b="1" dirty="0" smtClean="0"/>
              <a:t>* الأسباب / المسببات</a:t>
            </a:r>
          </a:p>
          <a:p>
            <a:pPr xmlns:a="http://schemas.openxmlformats.org/drawingml/2006/main" algn="l" rtl="0">
              <a:buFont typeface="Arial" pitchFamily="34" charset="0"/>
              <a:buChar char="•"/>
              <a:bidi/>
            </a:pPr>
            <a:r xmlns:a="http://schemas.openxmlformats.org/drawingml/2006/main">
              <a:rPr lang="ar" sz="2800" dirty="0" smtClean="0"/>
              <a:t>تظل الأسباب النهائية لاضطراب فرط الحركة ونقص الانتباه غير معروفة.</a:t>
            </a:r>
          </a:p>
          <a:p>
            <a:pPr xmlns:a="http://schemas.openxmlformats.org/drawingml/2006/main" algn="l" rtl="0">
              <a:buFont typeface="Arial" pitchFamily="34" charset="0"/>
              <a:buChar char="•"/>
              <a:bidi/>
            </a:pPr>
            <a:r xmlns:a="http://schemas.openxmlformats.org/drawingml/2006/main">
              <a:rPr lang="ar" sz="2800" dirty="0" smtClean="0"/>
              <a:t>العوامل التالية قد تسبب اضطراب فرط الحركة ونقص الانتباه:</a:t>
            </a:r>
          </a:p>
          <a:p>
            <a:pPr algn="l" rtl="0">
              <a:buNone/>
            </a:pPr>
            <a:endParaRPr lang="fi-FI" sz="2800" dirty="0" smtClean="0"/>
          </a:p>
          <a:p>
            <a:pPr xmlns:a="http://schemas.openxmlformats.org/drawingml/2006/main" algn="l" rtl="0">
              <a:buFontTx/>
              <a:buChar char="-"/>
              <a:bidi/>
            </a:pPr>
            <a:r xmlns:a="http://schemas.openxmlformats.org/drawingml/2006/main">
              <a:rPr lang="ar" sz="2400" dirty="0" smtClean="0"/>
              <a:t>اضطرابات نضوج في الدماغ.</a:t>
            </a:r>
          </a:p>
          <a:p>
            <a:pPr xmlns:a="http://schemas.openxmlformats.org/drawingml/2006/main" algn="l" rtl="0">
              <a:buFontTx/>
              <a:buChar char="-"/>
              <a:bidi/>
            </a:pPr>
            <a:r xmlns:a="http://schemas.openxmlformats.org/drawingml/2006/main">
              <a:rPr lang="ar" sz="2400" dirty="0" smtClean="0"/>
              <a:t>السموم البيئية.</a:t>
            </a:r>
          </a:p>
          <a:p>
            <a:pPr xmlns:a="http://schemas.openxmlformats.org/drawingml/2006/main" algn="l" rtl="0">
              <a:buFontTx/>
              <a:buChar char="-"/>
              <a:bidi/>
            </a:pPr>
            <a:r xmlns:a="http://schemas.openxmlformats.org/drawingml/2006/main">
              <a:rPr lang="ar" sz="2400" dirty="0" smtClean="0"/>
              <a:t>تأثيرات ما قبل الولادة.</a:t>
            </a:r>
          </a:p>
          <a:p>
            <a:pPr xmlns:a="http://schemas.openxmlformats.org/drawingml/2006/main" algn="l" rtl="0">
              <a:buFontTx/>
              <a:buChar char="-"/>
              <a:bidi/>
            </a:pPr>
            <a:r xmlns:a="http://schemas.openxmlformats.org/drawingml/2006/main">
              <a:rPr lang="ar" sz="2400" dirty="0" smtClean="0"/>
              <a:t>الوراثة.</a:t>
            </a:r>
          </a:p>
          <a:p>
            <a:pPr xmlns:a="http://schemas.openxmlformats.org/drawingml/2006/main" algn="l" rtl="0">
              <a:buFontTx/>
              <a:buChar char="-"/>
              <a:bidi/>
            </a:pPr>
            <a:r xmlns:a="http://schemas.openxmlformats.org/drawingml/2006/main">
              <a:rPr lang="ar" sz="2400" dirty="0" smtClean="0"/>
              <a:t>تلف بنية الدماغ ووظائفه</a:t>
            </a:r>
          </a:p>
          <a:p>
            <a:pPr xmlns:a="http://schemas.openxmlformats.org/drawingml/2006/main" algn="l" rtl="0">
              <a:buFontTx/>
              <a:buChar char="-"/>
              <a:bidi/>
            </a:pPr>
            <a:r xmlns:a="http://schemas.openxmlformats.org/drawingml/2006/main">
              <a:rPr lang="ar" sz="2400" dirty="0" smtClean="0"/>
              <a:t>التعرض للكحول والتبغ قبل الولادة.</a:t>
            </a:r>
          </a:p>
          <a:p>
            <a:pPr xmlns:a="http://schemas.openxmlformats.org/drawingml/2006/main" algn="l" rtl="0">
              <a:buFontTx/>
              <a:buChar char="-"/>
              <a:bidi/>
            </a:pPr>
            <a:r xmlns:a="http://schemas.openxmlformats.org/drawingml/2006/main">
              <a:rPr lang="ar" sz="2400" dirty="0" smtClean="0"/>
              <a:t>سوء التغذية الشديد في مرحلة الطفولة المبكرة.</a:t>
            </a:r>
            <a:endParaRPr xmlns:a="http://schemas.openxmlformats.org/drawingml/2006/main" lang="fi-FI" sz="2400" dirty="0" smtClean="0"/>
          </a:p>
        </p:txBody>
      </p:sp>
      <p:sp>
        <p:nvSpPr>
          <p:cNvPr id="3" name="Title 2"/>
          <p:cNvSpPr>
            <a:spLocks noGrp="1"/>
          </p:cNvSpPr>
          <p:nvPr>
            <p:ph type="title"/>
          </p:nvPr>
        </p:nvSpPr>
        <p:spPr>
          <a:xfrm>
            <a:off x="457200" y="457200"/>
            <a:ext cx="8229600" cy="533400"/>
          </a:xfrm>
        </p:spPr>
        <p:txBody>
          <a:bodyPr>
            <a:noAutofit/>
          </a:bodyPr>
          <a:lstStyle/>
          <a:p>
            <a:pPr xmlns:a="http://schemas.openxmlformats.org/drawingml/2006/main" algn="ctr" rtl="0">
              <a:bidi/>
            </a:pPr>
            <a:r xmlns:a="http://schemas.openxmlformats.org/drawingml/2006/main">
              <a:rPr lang="ar" altLang="en-US" sz="3200" dirty="0" smtClean="0">
                <a:cs typeface="Tahoma" pitchFamily="34" charset="0"/>
              </a:rPr>
              <a:t>5. اضطراب نقص الانتباه وفرط النشاط (ADHD)</a:t>
            </a:r>
            <a:endParaRPr xmlns:a="http://schemas.openxmlformats.org/drawingml/2006/main" lang="ar-SA" sz="32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0" y="990600"/>
            <a:ext cx="9144000" cy="5867400"/>
          </a:xfrm>
        </p:spPr>
        <p:txBody>
          <a:bodyPr>
            <a:normAutofit/>
          </a:bodyPr>
          <a:lstStyle/>
          <a:p>
            <a:pPr xmlns:a="http://schemas.openxmlformats.org/drawingml/2006/main" algn="ctr" rtl="0">
              <a:buNone/>
              <a:bidi/>
            </a:pPr>
            <a:r xmlns:a="http://schemas.openxmlformats.org/drawingml/2006/main">
              <a:rPr lang="ar" sz="3200" b="1" dirty="0" smtClean="0"/>
              <a:t>* علاج</a:t>
            </a:r>
          </a:p>
          <a:p>
            <a:pPr xmlns:a="http://schemas.openxmlformats.org/drawingml/2006/main" algn="l" rtl="0">
              <a:buNone/>
              <a:bidi/>
            </a:pPr>
            <a:r xmlns:a="http://schemas.openxmlformats.org/drawingml/2006/main">
              <a:rPr lang="ar" sz="2400" b="1" dirty="0" smtClean="0"/>
              <a:t>*</a:t>
            </a:r>
            <a:r xmlns:a="http://schemas.openxmlformats.org/drawingml/2006/main">
              <a:rPr lang="ar" sz="3200" b="1" dirty="0" smtClean="0"/>
              <a:t> </a:t>
            </a:r>
            <a:r xmlns:a="http://schemas.openxmlformats.org/drawingml/2006/main">
              <a:rPr lang="ar" sz="2400" dirty="0" smtClean="0"/>
              <a:t>لم يتم العثور على أي علاج فعال لاضطراب فرط الحركة ونقص الانتباه.</a:t>
            </a:r>
          </a:p>
          <a:p>
            <a:pPr algn="l" rtl="0">
              <a:buNone/>
            </a:pPr>
            <a:endParaRPr lang="en-US" sz="2400" dirty="0" smtClean="0"/>
          </a:p>
          <a:p>
            <a:pPr xmlns:a="http://schemas.openxmlformats.org/drawingml/2006/main" algn="l" rtl="0">
              <a:buNone/>
              <a:bidi/>
            </a:pPr>
            <a:r xmlns:a="http://schemas.openxmlformats.org/drawingml/2006/main">
              <a:rPr lang="ar" sz="2400" dirty="0" smtClean="0"/>
              <a:t>* اضطراب فرط الحركة ونقص الانتباه هو اضطراب مزمن؛ وتتضمن أهداف العلاج إدارة الأعراض وتقليل فرط النشاط والاندفاع،</a:t>
            </a:r>
          </a:p>
          <a:p>
            <a:pPr xmlns:a="http://schemas.openxmlformats.org/drawingml/2006/main" algn="l" rtl="0">
              <a:buNone/>
              <a:bidi/>
            </a:pPr>
            <a:r xmlns:a="http://schemas.openxmlformats.org/drawingml/2006/main">
              <a:rPr lang="ar" sz="2400" dirty="0" smtClean="0"/>
              <a:t>زيادة انتباه الطفل حتى يتمكن من النمو والتطور بشكل طبيعي.</a:t>
            </a:r>
          </a:p>
          <a:p>
            <a:pPr xmlns:a="http://schemas.openxmlformats.org/drawingml/2006/main" algn="l" rtl="0">
              <a:buNone/>
              <a:bidi/>
            </a:pPr>
            <a:r xmlns:a="http://schemas.openxmlformats.org/drawingml/2006/main">
              <a:rPr lang="ar" sz="2400" dirty="0" smtClean="0"/>
              <a:t>* المنشطات هي علاج فعال للأطفال الذين يعانون من اضطراب فرط الحركة ونقص الانتباه.</a:t>
            </a:r>
          </a:p>
          <a:p>
            <a:pPr algn="l" rtl="0">
              <a:buNone/>
            </a:pPr>
            <a:endParaRPr lang="en-US" sz="2400" dirty="0" smtClean="0"/>
          </a:p>
          <a:p>
            <a:pPr xmlns:a="http://schemas.openxmlformats.org/drawingml/2006/main" algn="l" rtl="0">
              <a:buNone/>
              <a:bidi/>
            </a:pPr>
            <a:r xmlns:a="http://schemas.openxmlformats.org/drawingml/2006/main">
              <a:rPr lang="ar" sz="2400" dirty="0" smtClean="0"/>
              <a:t>*العلاج الأكثر فعالية هو الذي يجمع بين العلاج الدوائي والتدخلات السلوكية والنفسية والاجتماعية والتعليمية.</a:t>
            </a:r>
          </a:p>
        </p:txBody>
      </p:sp>
      <p:sp>
        <p:nvSpPr>
          <p:cNvPr id="3" name="Title 2"/>
          <p:cNvSpPr>
            <a:spLocks noGrp="1"/>
          </p:cNvSpPr>
          <p:nvPr>
            <p:ph type="title"/>
          </p:nvPr>
        </p:nvSpPr>
        <p:spPr>
          <a:xfrm>
            <a:off x="457200" y="274638"/>
            <a:ext cx="8229600" cy="639762"/>
          </a:xfrm>
        </p:spPr>
        <p:txBody>
          <a:bodyPr>
            <a:normAutofit fontScale="90000"/>
          </a:bodyPr>
          <a:lstStyle/>
          <a:p>
            <a:pPr xmlns:a="http://schemas.openxmlformats.org/drawingml/2006/main" algn="ctr">
              <a:bidi/>
            </a:pPr>
            <a:r xmlns:a="http://schemas.openxmlformats.org/drawingml/2006/main">
              <a:rPr lang="ar" altLang="en-US" sz="3200" dirty="0" smtClean="0">
                <a:cs typeface="Tahoma" pitchFamily="34" charset="0"/>
              </a:rPr>
              <a:t>5. اضطراب نقص الانتباه وفرط النشاط (ADHD)</a:t>
            </a:r>
            <a:endParaRPr xmlns:a="http://schemas.openxmlformats.org/drawingml/2006/main" lang="ar-SA" sz="32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ctr" rtl="0"/>
            <a:endParaRPr lang="en-US" dirty="0" smtClean="0"/>
          </a:p>
          <a:p>
            <a:pPr algn="ctr" rtl="0"/>
            <a:endParaRPr lang="en-US" dirty="0" smtClean="0"/>
          </a:p>
          <a:p>
            <a:pPr algn="ctr" rtl="0"/>
            <a:endParaRPr lang="en-US" sz="4800" dirty="0" smtClean="0"/>
          </a:p>
          <a:p>
            <a:pPr xmlns:a="http://schemas.openxmlformats.org/drawingml/2006/main" algn="ctr" rtl="0">
              <a:buNone/>
              <a:bidi/>
            </a:pPr>
            <a:r xmlns:a="http://schemas.openxmlformats.org/drawingml/2006/main">
              <a:rPr lang="ar" sz="4800" dirty="0" smtClean="0"/>
              <a:t>شكرًا لك</a:t>
            </a:r>
            <a:endParaRPr xmlns:a="http://schemas.openxmlformats.org/drawingml/2006/main" lang="ar-SA" sz="4800" dirty="0"/>
          </a:p>
        </p:txBody>
      </p:sp>
      <p:sp>
        <p:nvSpPr>
          <p:cNvPr id="3" name="Title 2"/>
          <p:cNvSpPr>
            <a:spLocks noGrp="1"/>
          </p:cNvSpPr>
          <p:nvPr>
            <p:ph type="title"/>
          </p:nvPr>
        </p:nvSpPr>
        <p:spPr/>
        <p:txBody>
          <a:bodyPr/>
          <a:lstStyle/>
          <a:p>
            <a:endParaRPr lang="ar-SA"/>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8915400" cy="6019800"/>
          </a:xfrm>
        </p:spPr>
        <p:txBody>
          <a:bodyPr>
            <a:normAutofit/>
          </a:bodyPr>
          <a:lstStyle/>
          <a:p>
            <a:pPr algn="l" rtl="0">
              <a:buFontTx/>
              <a:buChar char="-"/>
            </a:pPr>
            <a:endParaRPr lang="en-US" sz="2400" b="1" dirty="0" smtClean="0">
              <a:cs typeface="Andalus" pitchFamily="18" charset="-78"/>
            </a:endParaRPr>
          </a:p>
          <a:p>
            <a:pPr xmlns:a="http://schemas.openxmlformats.org/drawingml/2006/main" algn="l" rtl="0">
              <a:buNone/>
              <a:bidi/>
            </a:pPr>
            <a:r xmlns:a="http://schemas.openxmlformats.org/drawingml/2006/main">
              <a:rPr lang="ar" sz="2400" b="1" dirty="0" smtClean="0">
                <a:cs typeface="Andalus" pitchFamily="18" charset="-78"/>
              </a:rPr>
              <a:t>* يعاني الأطفال والمراهقون </a:t>
            </a:r>
            <a:r xmlns:a="http://schemas.openxmlformats.org/drawingml/2006/main">
              <a:rPr lang="ar" sz="2400" dirty="0" smtClean="0">
                <a:cs typeface="Andalus" pitchFamily="18" charset="-78"/>
              </a:rPr>
              <a:t>من بعض مشاكل الصحة العقلية نفسها التي يعاني منها البالغون.</a:t>
            </a:r>
          </a:p>
          <a:p>
            <a:pPr algn="l" rtl="0">
              <a:buNone/>
            </a:pPr>
            <a:endParaRPr lang="en-US" sz="2400" dirty="0" smtClean="0">
              <a:cs typeface="Andalus" pitchFamily="18" charset="-78"/>
            </a:endParaRPr>
          </a:p>
          <a:p>
            <a:pPr xmlns:a="http://schemas.openxmlformats.org/drawingml/2006/main" algn="l" rtl="0">
              <a:buFont typeface="Arial" pitchFamily="34" charset="0"/>
              <a:buChar char="•"/>
              <a:bidi/>
            </a:pPr>
            <a:r xmlns:a="http://schemas.openxmlformats.org/drawingml/2006/main">
              <a:rPr lang="ar" sz="2400" b="1" dirty="0" smtClean="0">
                <a:cs typeface="Andalus" pitchFamily="18" charset="-78"/>
              </a:rPr>
              <a:t>بعض هذه المشاكل المتعلقة بالصحة العقلية:</a:t>
            </a:r>
          </a:p>
          <a:p>
            <a:pPr algn="l" rtl="0">
              <a:buFont typeface="Arial" pitchFamily="34" charset="0"/>
              <a:buChar char="•"/>
            </a:pPr>
            <a:endParaRPr lang="en-US" sz="2400" b="1" dirty="0" smtClean="0">
              <a:cs typeface="Andalus" pitchFamily="18" charset="-78"/>
            </a:endParaRPr>
          </a:p>
          <a:p>
            <a:pPr xmlns:a="http://schemas.openxmlformats.org/drawingml/2006/main" lvl="0" algn="l" rtl="0">
              <a:buNone/>
              <a:bidi/>
            </a:pPr>
            <a:r xmlns:a="http://schemas.openxmlformats.org/drawingml/2006/main">
              <a:rPr lang="ar" sz="2400" b="1" dirty="0" smtClean="0">
                <a:cs typeface="Andalus" pitchFamily="18" charset="-78"/>
              </a:rPr>
              <a:t>1. </a:t>
            </a:r>
            <a:r xmlns:a="http://schemas.openxmlformats.org/drawingml/2006/main">
              <a:rPr lang="ar" sz="2400" b="1" dirty="0" smtClean="0"/>
              <a:t>التخلف العقلي</a:t>
            </a:r>
          </a:p>
          <a:p>
            <a:pPr xmlns:a="http://schemas.openxmlformats.org/drawingml/2006/main" lvl="0" algn="l" rtl="0">
              <a:buNone/>
              <a:bidi/>
            </a:pPr>
            <a:r xmlns:a="http://schemas.openxmlformats.org/drawingml/2006/main">
              <a:rPr lang="ar" sz="2400" b="1" dirty="0" smtClean="0"/>
              <a:t>2. اضطراب التوحد</a:t>
            </a:r>
          </a:p>
          <a:p>
            <a:pPr xmlns:a="http://schemas.openxmlformats.org/drawingml/2006/main" lvl="0" algn="l" rtl="0">
              <a:buNone/>
              <a:bidi/>
            </a:pPr>
            <a:r xmlns:a="http://schemas.openxmlformats.org/drawingml/2006/main">
              <a:rPr lang="ar" sz="2400" b="1" dirty="0" smtClean="0"/>
              <a:t>3. اضطراب السلوك</a:t>
            </a:r>
          </a:p>
          <a:p>
            <a:pPr xmlns:a="http://schemas.openxmlformats.org/drawingml/2006/main" lvl="0" algn="l" rtl="0">
              <a:buNone/>
              <a:bidi/>
            </a:pPr>
            <a:r xmlns:a="http://schemas.openxmlformats.org/drawingml/2006/main">
              <a:rPr lang="ar" sz="2400" b="1" dirty="0" smtClean="0"/>
              <a:t>4. قلق الانفصال</a:t>
            </a:r>
          </a:p>
          <a:p>
            <a:pPr xmlns:a="http://schemas.openxmlformats.org/drawingml/2006/main" lvl="0" algn="l" rtl="0">
              <a:buNone/>
              <a:bidi/>
            </a:pPr>
            <a:r xmlns:a="http://schemas.openxmlformats.org/drawingml/2006/main">
              <a:rPr lang="ar" sz="2400" b="1" dirty="0" smtClean="0"/>
              <a:t>5. اضطراب نقص الانتباه وفرط النشاط (ADHD).</a:t>
            </a:r>
          </a:p>
          <a:p>
            <a:pPr algn="l" rtl="0">
              <a:buNone/>
            </a:pPr>
            <a:endParaRPr lang="en-US" sz="2400" dirty="0">
              <a:cs typeface="Andalus" pitchFamily="18" charset="-78"/>
            </a:endParaRPr>
          </a:p>
        </p:txBody>
      </p:sp>
      <p:sp>
        <p:nvSpPr>
          <p:cNvPr id="2" name="Title 1"/>
          <p:cNvSpPr>
            <a:spLocks noGrp="1"/>
          </p:cNvSpPr>
          <p:nvPr>
            <p:ph type="title"/>
          </p:nvPr>
        </p:nvSpPr>
        <p:spPr>
          <a:xfrm>
            <a:off x="457200" y="274638"/>
            <a:ext cx="8229600" cy="1096962"/>
          </a:xfrm>
        </p:spPr>
        <p:txBody>
          <a:bodyPr>
            <a:normAutofit/>
          </a:bodyPr>
          <a:lstStyle/>
          <a:p>
            <a:pPr xmlns:a="http://schemas.openxmlformats.org/drawingml/2006/main" algn="ctr" rtl="0">
              <a:bidi/>
            </a:pPr>
            <a:r xmlns:a="http://schemas.openxmlformats.org/drawingml/2006/main">
              <a:rPr lang="ar" dirty="0" smtClean="0"/>
              <a:t>مقدمة</a:t>
            </a:r>
            <a:endParaRPr xmlns:a="http://schemas.openxmlformats.org/drawingml/2006/main" lang="ar-S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791200"/>
          </a:xfrm>
        </p:spPr>
        <p:txBody>
          <a:bodyPr>
            <a:normAutofit fontScale="92500"/>
          </a:bodyPr>
          <a:lstStyle/>
          <a:p>
            <a:pPr xmlns:a="http://schemas.openxmlformats.org/drawingml/2006/main" algn="l" rtl="0">
              <a:buFontTx/>
              <a:buChar char="-"/>
              <a:bidi/>
            </a:pPr>
            <a:r xmlns:a="http://schemas.openxmlformats.org/drawingml/2006/main">
              <a:rPr lang="ar" sz="2400" dirty="0" smtClean="0">
                <a:cs typeface="Andalus" pitchFamily="18" charset="-78"/>
              </a:rPr>
              <a:t>وقد أطلق عليه حديثا اسم </a:t>
            </a:r>
            <a:r xmlns:a="http://schemas.openxmlformats.org/drawingml/2006/main">
              <a:rPr lang="ar" sz="2400" b="1" dirty="0" smtClean="0">
                <a:cs typeface="Andalus" pitchFamily="18" charset="-78"/>
              </a:rPr>
              <a:t>الإعاقة الفكرية، </a:t>
            </a:r>
            <a:r xmlns:a="http://schemas.openxmlformats.org/drawingml/2006/main">
              <a:rPr lang="ar" sz="2400" dirty="0" smtClean="0">
                <a:cs typeface="Andalus" pitchFamily="18" charset="-78"/>
              </a:rPr>
              <a:t>ويرى بعض الخبراء أن استخدام مصطلح التخلف العقلي بمثابة وصمة عار للمرضى.</a:t>
            </a:r>
          </a:p>
          <a:p>
            <a:pPr xmlns:a="http://schemas.openxmlformats.org/drawingml/2006/main" algn="l" rtl="0">
              <a:buFontTx/>
              <a:buChar char="-"/>
              <a:bidi/>
            </a:pPr>
            <a:r xmlns:a="http://schemas.openxmlformats.org/drawingml/2006/main">
              <a:rPr lang="ar" sz="2400" dirty="0" smtClean="0">
                <a:cs typeface="Andalus" pitchFamily="18" charset="-78"/>
              </a:rPr>
              <a:t>  </a:t>
            </a:r>
          </a:p>
          <a:p>
            <a:pPr xmlns:a="http://schemas.openxmlformats.org/drawingml/2006/main" algn="ctr" rtl="0">
              <a:buNone/>
              <a:bidi/>
            </a:pPr>
            <a:r xmlns:a="http://schemas.openxmlformats.org/drawingml/2006/main">
              <a:rPr lang="ar" sz="2400" b="1" dirty="0" smtClean="0">
                <a:cs typeface="Andalus" pitchFamily="18" charset="-78"/>
              </a:rPr>
              <a:t>* الإعاقات المعرفية </a:t>
            </a:r>
            <a:r xmlns:a="http://schemas.openxmlformats.org/drawingml/2006/main">
              <a:rPr lang="ar" sz="2400" b="1" dirty="0" err="1" smtClean="0">
                <a:cs typeface="Andalus" pitchFamily="18" charset="-78"/>
              </a:rPr>
              <a:t>مقابل </a:t>
            </a:r>
            <a:r xmlns:a="http://schemas.openxmlformats.org/drawingml/2006/main">
              <a:rPr lang="ar" sz="2400" b="1" dirty="0" smtClean="0">
                <a:cs typeface="Andalus" pitchFamily="18" charset="-78"/>
              </a:rPr>
              <a:t>الإعاقات الفكرية</a:t>
            </a:r>
          </a:p>
          <a:p>
            <a:pPr xmlns:a="http://schemas.openxmlformats.org/drawingml/2006/main" algn="l" rtl="0">
              <a:bidi/>
            </a:pPr>
            <a:r xmlns:a="http://schemas.openxmlformats.org/drawingml/2006/main">
              <a:rPr lang="ar" sz="2400" b="1" dirty="0" smtClean="0"/>
              <a:t>الإعاقات المعرفية </a:t>
            </a:r>
            <a:r xmlns:a="http://schemas.openxmlformats.org/drawingml/2006/main">
              <a:rPr lang="ar" sz="2400" dirty="0" smtClean="0"/>
              <a:t>هي عقبات أمام التعلم. يواجه الشخص المصاب بهذا النوع من المشاكل صعوبة في الإدراك والتعرف والاختيار والفهم وما إلى ذلك. وقد تكون عدم القدرة على التركيز لأي فترة زمنية كبيرة.</a:t>
            </a:r>
            <a:endParaRPr xmlns:a="http://schemas.openxmlformats.org/drawingml/2006/main" lang="en-US" sz="2400" b="1" dirty="0" smtClean="0"/>
          </a:p>
          <a:p>
            <a:pPr algn="l" rtl="0"/>
            <a:endParaRPr lang="en-US" sz="2400" b="1" dirty="0" smtClean="0"/>
          </a:p>
          <a:p>
            <a:pPr xmlns:a="http://schemas.openxmlformats.org/drawingml/2006/main" algn="l" rtl="0">
              <a:bidi/>
            </a:pPr>
            <a:r xmlns:a="http://schemas.openxmlformats.org/drawingml/2006/main">
              <a:rPr lang="ar" sz="2400" b="1" dirty="0" smtClean="0"/>
              <a:t>الإعاقات الفكرية: </a:t>
            </a:r>
            <a:r xmlns:a="http://schemas.openxmlformats.org/drawingml/2006/main">
              <a:rPr lang="ar" sz="2400" dirty="0" smtClean="0"/>
              <a:t>هي صعوبات معرفية محددة تؤدي إلى انخفاض معدل الذكاء ومشاكل كبيرة في طرق تكيف المتعلمين مع المواقف الجديدة، مثل قدرتهم على التفاعل الاجتماعي أو اجتياز الاختبار. ويصبح من الصعب عليهم فهم المعلومات الجديدة وتطبيقها عندما تصادفهم.</a:t>
            </a:r>
            <a:r xmlns:a="http://schemas.openxmlformats.org/drawingml/2006/main">
              <a:rPr lang="ar" sz="2400" b="1" dirty="0" smtClean="0"/>
              <a:t>  </a:t>
            </a:r>
            <a:endParaRPr xmlns:a="http://schemas.openxmlformats.org/drawingml/2006/main" lang="ar-SA" sz="2400" b="1" dirty="0" smtClean="0"/>
          </a:p>
          <a:p>
            <a:pPr algn="l" rtl="0">
              <a:buFontTx/>
              <a:buChar char="-"/>
            </a:pPr>
            <a:endParaRPr lang="en-US" sz="2400" dirty="0" smtClean="0">
              <a:cs typeface="Andalus" pitchFamily="18" charset="-78"/>
            </a:endParaRPr>
          </a:p>
        </p:txBody>
      </p:sp>
      <p:sp>
        <p:nvSpPr>
          <p:cNvPr id="2" name="Title 1"/>
          <p:cNvSpPr>
            <a:spLocks noGrp="1"/>
          </p:cNvSpPr>
          <p:nvPr>
            <p:ph type="title"/>
          </p:nvPr>
        </p:nvSpPr>
        <p:spPr>
          <a:xfrm>
            <a:off x="304800" y="274638"/>
            <a:ext cx="8610600" cy="792162"/>
          </a:xfrm>
        </p:spPr>
        <p:txBody>
          <a:bodyPr>
            <a:normAutofit fontScale="90000"/>
          </a:bodyPr>
          <a:lstStyle/>
          <a:p>
            <a:pPr xmlns:a="http://schemas.openxmlformats.org/drawingml/2006/main" lvl="0" algn="ctr">
              <a:bidi/>
            </a:pPr>
            <a:r xmlns:a="http://schemas.openxmlformats.org/drawingml/2006/main">
              <a:rPr lang="ar" sz="4400" dirty="0" smtClean="0">
                <a:cs typeface="Andalus" pitchFamily="18" charset="-78"/>
              </a:rPr>
              <a:t>1. </a:t>
            </a:r>
            <a:r xmlns:a="http://schemas.openxmlformats.org/drawingml/2006/main">
              <a:rPr lang="ar" sz="4400" dirty="0" smtClean="0"/>
              <a:t>التخلف العقلي</a:t>
            </a:r>
            <a:br xmlns:a="http://schemas.openxmlformats.org/drawingml/2006/main">
              <a:rPr lang="en-US" sz="4400" dirty="0" smtClean="0"/>
            </a:br>
            <a:endParaRPr xmlns:a="http://schemas.openxmlformats.org/drawingml/2006/main" lang="ar-S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481328"/>
            <a:ext cx="8991600" cy="4767072"/>
          </a:xfrm>
        </p:spPr>
        <p:txBody>
          <a:bodyPr>
            <a:normAutofit/>
          </a:bodyPr>
          <a:lstStyle/>
          <a:p>
            <a:pPr xmlns:a="http://schemas.openxmlformats.org/drawingml/2006/main" algn="ctr" rtl="0">
              <a:buNone/>
              <a:bidi/>
            </a:pPr>
            <a:r xmlns:a="http://schemas.openxmlformats.org/drawingml/2006/main">
              <a:rPr lang="ar" sz="2400" b="1" dirty="0" smtClean="0"/>
              <a:t>* أعراض</a:t>
            </a:r>
          </a:p>
          <a:p>
            <a:pPr xmlns:a="http://schemas.openxmlformats.org/drawingml/2006/main" algn="l" rtl="0">
              <a:buFontTx/>
              <a:buChar char="-"/>
              <a:bidi/>
            </a:pPr>
            <a:r xmlns:a="http://schemas.openxmlformats.org/drawingml/2006/main">
              <a:rPr lang="ar" sz="2400" dirty="0" smtClean="0">
                <a:cs typeface="Andalus" pitchFamily="18" charset="-78"/>
              </a:rPr>
              <a:t>السمة الأساسية للإعاقة الفكرية هي الأداء العقلي الأقل من المتوسط (معدل الذكاء </a:t>
            </a:r>
            <a:r xmlns:a="http://schemas.openxmlformats.org/drawingml/2006/main">
              <a:rPr lang="ar" sz="2400" b="1" dirty="0" smtClean="0">
                <a:solidFill>
                  <a:srgbClr val="FF0000"/>
                </a:solidFill>
                <a:cs typeface="Andalus" pitchFamily="18" charset="-78"/>
              </a:rPr>
              <a:t>[IQ] &lt;70) </a:t>
            </a:r>
            <a:r xmlns:a="http://schemas.openxmlformats.org/drawingml/2006/main">
              <a:rPr lang="ar" sz="2400" dirty="0" smtClean="0">
                <a:cs typeface="Andalus" pitchFamily="18" charset="-78"/>
              </a:rPr>
              <a:t>المصحوب </a:t>
            </a:r>
            <a:r xmlns:a="http://schemas.openxmlformats.org/drawingml/2006/main">
              <a:rPr lang="ar" sz="2400" b="1" dirty="0" smtClean="0">
                <a:cs typeface="Andalus" pitchFamily="18" charset="-78"/>
              </a:rPr>
              <a:t>بقيود كبيرة في مجالات الأداء التكيفي </a:t>
            </a:r>
            <a:r xmlns:a="http://schemas.openxmlformats.org/drawingml/2006/main">
              <a:rPr lang="ar" sz="2400" dirty="0" smtClean="0">
                <a:cs typeface="Andalus" pitchFamily="18" charset="-78"/>
              </a:rPr>
              <a:t>مثل:</a:t>
            </a:r>
          </a:p>
          <a:p>
            <a:pPr xmlns:a="http://schemas.openxmlformats.org/drawingml/2006/main" algn="ctr" rtl="0">
              <a:buFontTx/>
              <a:buChar char="-"/>
              <a:bidi/>
            </a:pPr>
            <a:r xmlns:a="http://schemas.openxmlformats.org/drawingml/2006/main">
              <a:rPr lang="ar" sz="2400" dirty="0" smtClean="0">
                <a:cs typeface="Andalus" pitchFamily="18" charset="-78"/>
              </a:rPr>
              <a:t>  </a:t>
            </a:r>
            <a:r xmlns:a="http://schemas.openxmlformats.org/drawingml/2006/main">
              <a:rPr lang="ar" sz="2000" b="1" dirty="0" smtClean="0">
                <a:cs typeface="Andalus" pitchFamily="18" charset="-78"/>
              </a:rPr>
              <a:t>مهارات التواصل.</a:t>
            </a:r>
          </a:p>
          <a:p>
            <a:pPr xmlns:a="http://schemas.openxmlformats.org/drawingml/2006/main" algn="ctr" rtl="0">
              <a:buFontTx/>
              <a:buChar char="-"/>
              <a:bidi/>
            </a:pPr>
            <a:r xmlns:a="http://schemas.openxmlformats.org/drawingml/2006/main">
              <a:rPr lang="ar" sz="2000" b="1" dirty="0" smtClean="0">
                <a:cs typeface="Andalus" pitchFamily="18" charset="-78"/>
              </a:rPr>
              <a:t>رعاية ذاتية.</a:t>
            </a:r>
          </a:p>
          <a:p>
            <a:pPr xmlns:a="http://schemas.openxmlformats.org/drawingml/2006/main" algn="ctr" rtl="0">
              <a:buFontTx/>
              <a:buChar char="-"/>
              <a:bidi/>
            </a:pPr>
            <a:r xmlns:a="http://schemas.openxmlformats.org/drawingml/2006/main">
              <a:rPr lang="ar" sz="2000" b="1" dirty="0" smtClean="0">
                <a:cs typeface="Andalus" pitchFamily="18" charset="-78"/>
              </a:rPr>
              <a:t>العيش في المنزل.</a:t>
            </a:r>
          </a:p>
          <a:p>
            <a:pPr xmlns:a="http://schemas.openxmlformats.org/drawingml/2006/main" algn="ctr" rtl="0">
              <a:buFontTx/>
              <a:buChar char="-"/>
              <a:bidi/>
            </a:pPr>
            <a:r xmlns:a="http://schemas.openxmlformats.org/drawingml/2006/main">
              <a:rPr lang="ar" sz="2000" b="1" dirty="0" smtClean="0">
                <a:cs typeface="Andalus" pitchFamily="18" charset="-78"/>
              </a:rPr>
              <a:t>المهارات الاجتماعية أو الشخصية.</a:t>
            </a:r>
          </a:p>
          <a:p>
            <a:pPr xmlns:a="http://schemas.openxmlformats.org/drawingml/2006/main" algn="ctr" rtl="0">
              <a:buFontTx/>
              <a:buChar char="-"/>
              <a:bidi/>
            </a:pPr>
            <a:r xmlns:a="http://schemas.openxmlformats.org/drawingml/2006/main">
              <a:rPr lang="ar" sz="2000" b="1" dirty="0" smtClean="0">
                <a:cs typeface="Andalus" pitchFamily="18" charset="-78"/>
              </a:rPr>
              <a:t>استخدام موارد المجتمع.</a:t>
            </a:r>
          </a:p>
          <a:p>
            <a:pPr xmlns:a="http://schemas.openxmlformats.org/drawingml/2006/main" algn="ctr" rtl="0">
              <a:buFontTx/>
              <a:buChar char="-"/>
              <a:bidi/>
            </a:pPr>
            <a:r xmlns:a="http://schemas.openxmlformats.org/drawingml/2006/main">
              <a:rPr lang="ar" sz="2000" b="1" dirty="0" smtClean="0">
                <a:cs typeface="Andalus" pitchFamily="18" charset="-78"/>
              </a:rPr>
              <a:t>التوجيه الذاتي، المهارات الأكاديمية، العمل، الترفيه.</a:t>
            </a:r>
          </a:p>
          <a:p>
            <a:pPr xmlns:a="http://schemas.openxmlformats.org/drawingml/2006/main" algn="ctr" rtl="0">
              <a:buFontTx/>
              <a:buChar char="-"/>
              <a:bidi/>
            </a:pPr>
            <a:r xmlns:a="http://schemas.openxmlformats.org/drawingml/2006/main">
              <a:rPr lang="ar" sz="2000" b="1" dirty="0" smtClean="0">
                <a:cs typeface="Andalus" pitchFamily="18" charset="-78"/>
              </a:rPr>
              <a:t>الصحة والسلامة.</a:t>
            </a:r>
          </a:p>
          <a:p>
            <a:pPr algn="l" rtl="0">
              <a:buNone/>
            </a:pPr>
            <a:endParaRPr lang="ar-SA" sz="2400" b="1" dirty="0"/>
          </a:p>
        </p:txBody>
      </p:sp>
      <p:sp>
        <p:nvSpPr>
          <p:cNvPr id="3" name="Title 2"/>
          <p:cNvSpPr>
            <a:spLocks noGrp="1"/>
          </p:cNvSpPr>
          <p:nvPr>
            <p:ph type="title"/>
          </p:nvPr>
        </p:nvSpPr>
        <p:spPr/>
        <p:txBody>
          <a:bodyPr>
            <a:normAutofit/>
          </a:bodyPr>
          <a:lstStyle/>
          <a:p>
            <a:pPr xmlns:a="http://schemas.openxmlformats.org/drawingml/2006/main" algn="ctr">
              <a:bidi/>
            </a:pPr>
            <a:r xmlns:a="http://schemas.openxmlformats.org/drawingml/2006/main">
              <a:rPr lang="ar" sz="4000" dirty="0" smtClean="0">
                <a:cs typeface="Andalus" pitchFamily="18" charset="-78"/>
              </a:rPr>
              <a:t>1. </a:t>
            </a:r>
            <a:r xmlns:a="http://schemas.openxmlformats.org/drawingml/2006/main">
              <a:rPr lang="ar" sz="4000" dirty="0" smtClean="0"/>
              <a:t>التخلف العقلي</a:t>
            </a:r>
            <a:endParaRPr xmlns:a="http://schemas.openxmlformats.org/drawingml/2006/main" lang="ar-S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711891"/>
          </a:xfrm>
        </p:spPr>
        <p:txBody>
          <a:bodyPr>
            <a:normAutofit lnSpcReduction="10000"/>
          </a:bodyPr>
          <a:lstStyle/>
          <a:p>
            <a:pPr xmlns:a="http://schemas.openxmlformats.org/drawingml/2006/main" algn="ctr" rtl="0">
              <a:buFont typeface="Arial" pitchFamily="34" charset="0"/>
              <a:buChar char="•"/>
              <a:bidi/>
            </a:pPr>
            <a:r xmlns:a="http://schemas.openxmlformats.org/drawingml/2006/main">
              <a:rPr lang="ar" b="1" dirty="0" smtClean="0"/>
              <a:t>درجة التخلف العقلي</a:t>
            </a:r>
          </a:p>
          <a:p>
            <a:pPr algn="ctr" rtl="0">
              <a:buFont typeface="Arial" pitchFamily="34" charset="0"/>
              <a:buChar char="•"/>
            </a:pPr>
            <a:endParaRPr lang="en-US" b="1" dirty="0" smtClean="0"/>
          </a:p>
          <a:p>
            <a:pPr xmlns:a="http://schemas.openxmlformats.org/drawingml/2006/main" algn="l" rtl="0">
              <a:buFont typeface="Arial" pitchFamily="34" charset="0"/>
              <a:buChar char="•"/>
              <a:bidi/>
            </a:pPr>
            <a:r xmlns:a="http://schemas.openxmlformats.org/drawingml/2006/main">
              <a:rPr lang="ar" sz="2600" dirty="0" smtClean="0"/>
              <a:t>تعتمد درجة الإعاقة على معدل الذكاء والأداء الإدراكي، وغالبًا ما يتم تصنيفها على أنها خفيفة أو متوسطة أو شديدة أو عميقة:</a:t>
            </a:r>
          </a:p>
          <a:p>
            <a:pPr algn="l" rtl="0">
              <a:buFont typeface="Arial" pitchFamily="34" charset="0"/>
              <a:buChar char="•"/>
            </a:pPr>
            <a:endParaRPr lang="en-US" dirty="0" smtClean="0"/>
          </a:p>
          <a:p>
            <a:pPr xmlns:a="http://schemas.openxmlformats.org/drawingml/2006/main" algn="l" rtl="0">
              <a:lnSpc>
                <a:spcPct val="150000"/>
              </a:lnSpc>
              <a:buNone/>
              <a:bidi/>
            </a:pPr>
            <a:r xmlns:a="http://schemas.openxmlformats.org/drawingml/2006/main">
              <a:rPr lang="ar" altLang="en-US" sz="2200" b="1" dirty="0" smtClean="0">
                <a:cs typeface="Times New Roman" pitchFamily="18" charset="0"/>
              </a:rPr>
              <a:t>- التخلف العقلي الشديد أقل من 20.</a:t>
            </a:r>
          </a:p>
          <a:p>
            <a:pPr xmlns:a="http://schemas.openxmlformats.org/drawingml/2006/main" algn="l" rtl="0">
              <a:lnSpc>
                <a:spcPct val="150000"/>
              </a:lnSpc>
              <a:buNone/>
              <a:bidi/>
            </a:pPr>
            <a:r xmlns:a="http://schemas.openxmlformats.org/drawingml/2006/main">
              <a:rPr lang="ar" altLang="en-US" sz="2200" b="1" dirty="0" smtClean="0">
                <a:cs typeface="Times New Roman" pitchFamily="18" charset="0"/>
              </a:rPr>
              <a:t>- التخلف العقلي الشديد 20 </a:t>
            </a:r>
            <a:r xmlns:a="http://schemas.openxmlformats.org/drawingml/2006/main">
              <a:rPr lang="ar" altLang="en-US" sz="2200" b="1" dirty="0" smtClean="0">
                <a:latin typeface="Arial" pitchFamily="34" charset="0"/>
                <a:cs typeface="Times New Roman" pitchFamily="18" charset="0"/>
              </a:rPr>
              <a:t>– </a:t>
            </a:r>
            <a:r xmlns:a="http://schemas.openxmlformats.org/drawingml/2006/main">
              <a:rPr lang="ar" altLang="en-US" sz="2200" b="1" dirty="0" smtClean="0">
                <a:cs typeface="Times New Roman" pitchFamily="18" charset="0"/>
              </a:rPr>
              <a:t>34.</a:t>
            </a:r>
          </a:p>
          <a:p>
            <a:pPr xmlns:a="http://schemas.openxmlformats.org/drawingml/2006/main" algn="l" rtl="0">
              <a:lnSpc>
                <a:spcPct val="150000"/>
              </a:lnSpc>
              <a:buNone/>
              <a:bidi/>
            </a:pPr>
            <a:r xmlns:a="http://schemas.openxmlformats.org/drawingml/2006/main">
              <a:rPr lang="ar" altLang="en-US" sz="2200" b="1" dirty="0" smtClean="0">
                <a:cs typeface="Times New Roman" pitchFamily="18" charset="0"/>
              </a:rPr>
              <a:t>- التخلف العقلي المتوسط 35 </a:t>
            </a:r>
            <a:r xmlns:a="http://schemas.openxmlformats.org/drawingml/2006/main">
              <a:rPr lang="ar" altLang="en-US" sz="2200" b="1" dirty="0" smtClean="0">
                <a:latin typeface="Arial" pitchFamily="34" charset="0"/>
                <a:cs typeface="Times New Roman" pitchFamily="18" charset="0"/>
              </a:rPr>
              <a:t>– </a:t>
            </a:r>
            <a:r xmlns:a="http://schemas.openxmlformats.org/drawingml/2006/main">
              <a:rPr lang="ar" altLang="en-US" sz="2200" b="1" dirty="0" smtClean="0">
                <a:cs typeface="Times New Roman" pitchFamily="18" charset="0"/>
              </a:rPr>
              <a:t>49.</a:t>
            </a:r>
          </a:p>
          <a:p>
            <a:pPr xmlns:a="http://schemas.openxmlformats.org/drawingml/2006/main" algn="l" rtl="0">
              <a:lnSpc>
                <a:spcPct val="150000"/>
              </a:lnSpc>
              <a:buNone/>
              <a:bidi/>
            </a:pPr>
            <a:r xmlns:a="http://schemas.openxmlformats.org/drawingml/2006/main">
              <a:rPr lang="ar" altLang="en-US" sz="2200" b="1" dirty="0" smtClean="0">
                <a:cs typeface="Times New Roman" pitchFamily="18" charset="0"/>
              </a:rPr>
              <a:t>- التخلف العقلي البسيط 50 </a:t>
            </a:r>
            <a:r xmlns:a="http://schemas.openxmlformats.org/drawingml/2006/main">
              <a:rPr lang="ar" altLang="en-US" sz="2200" b="1" dirty="0" smtClean="0">
                <a:latin typeface="Arial" pitchFamily="34" charset="0"/>
                <a:cs typeface="Times New Roman" pitchFamily="18" charset="0"/>
              </a:rPr>
              <a:t>– </a:t>
            </a:r>
            <a:r xmlns:a="http://schemas.openxmlformats.org/drawingml/2006/main">
              <a:rPr lang="ar" altLang="en-US" sz="2200" b="1" dirty="0" smtClean="0">
                <a:cs typeface="Times New Roman" pitchFamily="18" charset="0"/>
              </a:rPr>
              <a:t>69.</a:t>
            </a:r>
          </a:p>
          <a:p>
            <a:pPr algn="l" rtl="0"/>
            <a:endParaRPr lang="ar-SA" dirty="0"/>
          </a:p>
        </p:txBody>
      </p:sp>
      <p:sp>
        <p:nvSpPr>
          <p:cNvPr id="3" name="Title 2"/>
          <p:cNvSpPr>
            <a:spLocks noGrp="1"/>
          </p:cNvSpPr>
          <p:nvPr>
            <p:ph type="title"/>
          </p:nvPr>
        </p:nvSpPr>
        <p:spPr/>
        <p:txBody>
          <a:bodyPr/>
          <a:lstStyle/>
          <a:p>
            <a:pPr xmlns:a="http://schemas.openxmlformats.org/drawingml/2006/main" algn="ctr">
              <a:bidi/>
            </a:pPr>
            <a:r xmlns:a="http://schemas.openxmlformats.org/drawingml/2006/main">
              <a:rPr lang="ar" sz="4000" dirty="0" smtClean="0">
                <a:cs typeface="Andalus" pitchFamily="18" charset="-78"/>
              </a:rPr>
              <a:t>1. </a:t>
            </a:r>
            <a:r xmlns:a="http://schemas.openxmlformats.org/drawingml/2006/main">
              <a:rPr lang="ar" sz="4000" dirty="0" smtClean="0"/>
              <a:t>التخلف العقلي</a:t>
            </a:r>
            <a:endParaRPr xmlns:a="http://schemas.openxmlformats.org/drawingml/2006/main" lang="ar-S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xmlns:a="http://schemas.openxmlformats.org/drawingml/2006/main" algn="ctr" rtl="0">
              <a:buNone/>
              <a:bidi/>
            </a:pPr>
            <a:r xmlns:a="http://schemas.openxmlformats.org/drawingml/2006/main">
              <a:rPr lang="ar" b="1" dirty="0" smtClean="0"/>
              <a:t>* درجات الذكاء</a:t>
            </a:r>
          </a:p>
          <a:p>
            <a:pPr algn="ctr" rtl="0">
              <a:buNone/>
            </a:pPr>
            <a:endParaRPr lang="en-US" b="1" dirty="0" smtClean="0"/>
          </a:p>
          <a:p>
            <a:pPr xmlns:a="http://schemas.openxmlformats.org/drawingml/2006/main" algn="l" rtl="0">
              <a:bidi/>
            </a:pPr>
            <a:r xmlns:a="http://schemas.openxmlformats.org/drawingml/2006/main">
              <a:rPr lang="ar" altLang="en-US" dirty="0" smtClean="0">
                <a:cs typeface="Times New Roman" pitchFamily="18" charset="0"/>
              </a:rPr>
              <a:t>140+ عبقري</a:t>
            </a:r>
          </a:p>
          <a:p>
            <a:pPr xmlns:a="http://schemas.openxmlformats.org/drawingml/2006/main" algn="l" rtl="0">
              <a:bidi/>
            </a:pPr>
            <a:r xmlns:a="http://schemas.openxmlformats.org/drawingml/2006/main">
              <a:rPr lang="ar" altLang="en-US" dirty="0" smtClean="0">
                <a:cs typeface="Times New Roman" pitchFamily="18" charset="0"/>
              </a:rPr>
              <a:t>120 إلى 140 ذكاء متفوق جدًا</a:t>
            </a:r>
          </a:p>
          <a:p>
            <a:pPr xmlns:a="http://schemas.openxmlformats.org/drawingml/2006/main" algn="l" rtl="0">
              <a:bidi/>
            </a:pPr>
            <a:r xmlns:a="http://schemas.openxmlformats.org/drawingml/2006/main">
              <a:rPr lang="ar" altLang="en-US" dirty="0" smtClean="0">
                <a:cs typeface="Times New Roman" pitchFamily="18" charset="0"/>
              </a:rPr>
              <a:t>110 إلى 119 ذكاء متفوق</a:t>
            </a:r>
          </a:p>
          <a:p>
            <a:pPr xmlns:a="http://schemas.openxmlformats.org/drawingml/2006/main" algn="l" rtl="0">
              <a:bidi/>
            </a:pPr>
            <a:r xmlns:a="http://schemas.openxmlformats.org/drawingml/2006/main">
              <a:rPr lang="ar" altLang="en-US" dirty="0" smtClean="0">
                <a:cs typeface="Times New Roman" pitchFamily="18" charset="0"/>
              </a:rPr>
              <a:t>90 إلى 109 ذكاء طبيعي أو متوسط</a:t>
            </a:r>
          </a:p>
          <a:p>
            <a:pPr xmlns:a="http://schemas.openxmlformats.org/drawingml/2006/main" algn="l" rtl="0">
              <a:bidi/>
            </a:pPr>
            <a:r xmlns:a="http://schemas.openxmlformats.org/drawingml/2006/main">
              <a:rPr lang="ar" altLang="en-US" dirty="0" smtClean="0">
                <a:cs typeface="Times New Roman" pitchFamily="18" charset="0"/>
              </a:rPr>
              <a:t>80 إلى 89 ممل</a:t>
            </a:r>
          </a:p>
          <a:p>
            <a:pPr xmlns:a="http://schemas.openxmlformats.org/drawingml/2006/main" algn="l" rtl="0">
              <a:bidi/>
            </a:pPr>
            <a:r xmlns:a="http://schemas.openxmlformats.org/drawingml/2006/main">
              <a:rPr lang="ar" altLang="en-US" dirty="0" smtClean="0">
                <a:cs typeface="Times New Roman" pitchFamily="18" charset="0"/>
              </a:rPr>
              <a:t>70 إلى 79 نقص حدّي</a:t>
            </a:r>
          </a:p>
          <a:p>
            <a:pPr xmlns:a="http://schemas.openxmlformats.org/drawingml/2006/main" algn="l" rtl="0">
              <a:bidi/>
            </a:pPr>
            <a:r xmlns:a="http://schemas.openxmlformats.org/drawingml/2006/main">
              <a:rPr lang="ar" altLang="en-US" dirty="0" smtClean="0">
                <a:cs typeface="Times New Roman" pitchFamily="18" charset="0"/>
              </a:rPr>
              <a:t>أقل من 70 ضعف واضح في العقل</a:t>
            </a:r>
            <a:endParaRPr xmlns:a="http://schemas.openxmlformats.org/drawingml/2006/main" lang="ar-SA" dirty="0"/>
          </a:p>
        </p:txBody>
      </p:sp>
      <p:sp>
        <p:nvSpPr>
          <p:cNvPr id="3" name="Title 2"/>
          <p:cNvSpPr>
            <a:spLocks noGrp="1"/>
          </p:cNvSpPr>
          <p:nvPr>
            <p:ph type="title"/>
          </p:nvPr>
        </p:nvSpPr>
        <p:spPr/>
        <p:txBody>
          <a:bodyPr/>
          <a:lstStyle/>
          <a:p>
            <a:pPr xmlns:a="http://schemas.openxmlformats.org/drawingml/2006/main" algn="ctr">
              <a:bidi/>
            </a:pPr>
            <a:r xmlns:a="http://schemas.openxmlformats.org/drawingml/2006/main">
              <a:rPr lang="ar" sz="4400" dirty="0" smtClean="0">
                <a:cs typeface="Andalus" pitchFamily="18" charset="-78"/>
              </a:rPr>
              <a:t>1. </a:t>
            </a:r>
            <a:r xmlns:a="http://schemas.openxmlformats.org/drawingml/2006/main">
              <a:rPr lang="ar" sz="4400" dirty="0" smtClean="0"/>
              <a:t>التخلف العقلي</a:t>
            </a:r>
            <a:endParaRPr xmlns:a="http://schemas.openxmlformats.org/drawingml/2006/main" lang="ar-S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4635691"/>
          </a:xfrm>
        </p:spPr>
        <p:txBody>
          <a:bodyPr/>
          <a:lstStyle/>
          <a:p>
            <a:pPr xmlns:a="http://schemas.openxmlformats.org/drawingml/2006/main" algn="ctr">
              <a:buNone/>
              <a:bidi/>
            </a:pPr>
            <a:r xmlns:a="http://schemas.openxmlformats.org/drawingml/2006/main">
              <a:rPr lang="ar" b="1" dirty="0" smtClean="0"/>
              <a:t>* الأسباب / علم المسببات</a:t>
            </a:r>
          </a:p>
          <a:p>
            <a:pPr xmlns:a="http://schemas.openxmlformats.org/drawingml/2006/main" algn="l" rtl="0">
              <a:lnSpc>
                <a:spcPct val="150000"/>
              </a:lnSpc>
              <a:buNone/>
              <a:bidi/>
            </a:pPr>
            <a:r xmlns:a="http://schemas.openxmlformats.org/drawingml/2006/main">
              <a:rPr lang="ar" altLang="en-US" sz="2800" b="1" dirty="0" smtClean="0">
                <a:cs typeface="Times New Roman" pitchFamily="18" charset="0"/>
              </a:rPr>
              <a:t>1. ما قبل الولادة</a:t>
            </a:r>
          </a:p>
          <a:p>
            <a:pPr xmlns:a="http://schemas.openxmlformats.org/drawingml/2006/main" algn="l" rtl="0">
              <a:lnSpc>
                <a:spcPct val="150000"/>
              </a:lnSpc>
              <a:buNone/>
              <a:bidi/>
            </a:pPr>
            <a:r xmlns:a="http://schemas.openxmlformats.org/drawingml/2006/main">
              <a:rPr lang="ar" altLang="en-US" sz="2800" b="1" dirty="0" smtClean="0">
                <a:cs typeface="Times New Roman" pitchFamily="18" charset="0"/>
              </a:rPr>
              <a:t>2. ناتال</a:t>
            </a:r>
          </a:p>
          <a:p>
            <a:pPr xmlns:a="http://schemas.openxmlformats.org/drawingml/2006/main" algn="l" rtl="0">
              <a:lnSpc>
                <a:spcPct val="150000"/>
              </a:lnSpc>
              <a:buNone/>
              <a:bidi/>
            </a:pPr>
            <a:r xmlns:a="http://schemas.openxmlformats.org/drawingml/2006/main">
              <a:rPr lang="ar" altLang="en-US" sz="2800" b="1" dirty="0" smtClean="0">
                <a:cs typeface="Times New Roman" pitchFamily="18" charset="0"/>
              </a:rPr>
              <a:t>3. ما بعد الولادة</a:t>
            </a:r>
          </a:p>
          <a:p>
            <a:pPr algn="ctr">
              <a:buNone/>
            </a:pPr>
            <a:endParaRPr lang="ar-SA" b="1" dirty="0"/>
          </a:p>
        </p:txBody>
      </p:sp>
      <p:sp>
        <p:nvSpPr>
          <p:cNvPr id="3" name="Title 2"/>
          <p:cNvSpPr>
            <a:spLocks noGrp="1"/>
          </p:cNvSpPr>
          <p:nvPr>
            <p:ph type="title"/>
          </p:nvPr>
        </p:nvSpPr>
        <p:spPr/>
        <p:txBody>
          <a:bodyPr/>
          <a:lstStyle/>
          <a:p>
            <a:pPr xmlns:a="http://schemas.openxmlformats.org/drawingml/2006/main" algn="ctr">
              <a:bidi/>
            </a:pPr>
            <a:r xmlns:a="http://schemas.openxmlformats.org/drawingml/2006/main">
              <a:rPr lang="ar" sz="4000" dirty="0" smtClean="0">
                <a:cs typeface="Andalus" pitchFamily="18" charset="-78"/>
              </a:rPr>
              <a:t>1. </a:t>
            </a:r>
            <a:r xmlns:a="http://schemas.openxmlformats.org/drawingml/2006/main">
              <a:rPr lang="ar" sz="4000" dirty="0" smtClean="0"/>
              <a:t>التخلف العقلي</a:t>
            </a:r>
            <a:endParaRPr xmlns:a="http://schemas.openxmlformats.org/drawingml/2006/main" lang="ar-SA"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7846</TotalTime>
  <Words>1923</Words>
  <Application>Microsoft Office PowerPoint</Application>
  <PresentationFormat>On-screen Show (4:3)</PresentationFormat>
  <Paragraphs>281</Paragraphs>
  <Slides>32</Slides>
  <Notes>1</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Concourse</vt:lpstr>
      <vt:lpstr>4-Mental disorders in infancy, childhood, and adolescence</vt:lpstr>
      <vt:lpstr>Outline</vt:lpstr>
      <vt:lpstr>Learning Outcomes</vt:lpstr>
      <vt:lpstr>Introduction </vt:lpstr>
      <vt:lpstr>1. Mental retardation </vt:lpstr>
      <vt:lpstr>1. Mental retardation</vt:lpstr>
      <vt:lpstr>1. Mental retardation</vt:lpstr>
      <vt:lpstr>1. Mental retardation</vt:lpstr>
      <vt:lpstr>1. Mental retardation</vt:lpstr>
      <vt:lpstr>Slide 10</vt:lpstr>
      <vt:lpstr>Slide 11</vt:lpstr>
      <vt:lpstr>Slide 12</vt:lpstr>
      <vt:lpstr>1. Mental retardation</vt:lpstr>
      <vt:lpstr>1. Mental retardation</vt:lpstr>
      <vt:lpstr>2. Autism Spectrum Disorder/ Autistic Disorder/ or Autism </vt:lpstr>
      <vt:lpstr>2. Autism Spectrum Disorder/ Autistic Disorder/ or Autism </vt:lpstr>
      <vt:lpstr>2. Autism Spectrum Disorder/ Autistic Disorder/ or Autism </vt:lpstr>
      <vt:lpstr>2. Autism Spectrum Disorder/ Autistic Disorder/ or Autism </vt:lpstr>
      <vt:lpstr>2. Autism Spectrum Disorder/ Autistic Disorder/ or Autism </vt:lpstr>
      <vt:lpstr>3. Conduct disorder </vt:lpstr>
      <vt:lpstr>3. Conduct disorder </vt:lpstr>
      <vt:lpstr>3. Conduct disorder </vt:lpstr>
      <vt:lpstr>3. Conduct disorder </vt:lpstr>
      <vt:lpstr>3. Conduct disorder </vt:lpstr>
      <vt:lpstr>4. Separation Anxiety  </vt:lpstr>
      <vt:lpstr>4. Separation Anxiety</vt:lpstr>
      <vt:lpstr> 4. Separation Anxiety</vt:lpstr>
      <vt:lpstr>5. Attention-Deficit Hyperactivity Disorder (ADHD)</vt:lpstr>
      <vt:lpstr>5. Attention-Deficit Hyperactivity Disorder (ADHD)</vt:lpstr>
      <vt:lpstr>5. Attention-Deficit Hyperactivity Disorder (ADHD)</vt:lpstr>
      <vt:lpstr>5. Attention-Deficit Hyperactivity Disorder (ADHD)</vt:lpstr>
      <vt:lpstr>Slide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8-Nursing Care of Patients with Anxiety Disorders</dc:title>
  <dc:creator>osama abualruz</dc:creator>
  <cp:lastModifiedBy>osama abualruz</cp:lastModifiedBy>
  <cp:revision>43</cp:revision>
  <dcterms:created xsi:type="dcterms:W3CDTF">2006-08-16T00:00:00Z</dcterms:created>
  <dcterms:modified xsi:type="dcterms:W3CDTF">2022-11-02T19:08:20Z</dcterms:modified>
</cp:coreProperties>
</file>