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6"/>
  </p:notesMasterIdLst>
  <p:sldIdLst>
    <p:sldId id="317" r:id="rId2"/>
    <p:sldId id="257" r:id="rId3"/>
    <p:sldId id="258" r:id="rId4"/>
    <p:sldId id="260" r:id="rId5"/>
    <p:sldId id="261" r:id="rId6"/>
    <p:sldId id="294" r:id="rId7"/>
    <p:sldId id="272" r:id="rId8"/>
    <p:sldId id="262" r:id="rId9"/>
    <p:sldId id="296" r:id="rId10"/>
    <p:sldId id="264" r:id="rId11"/>
    <p:sldId id="297" r:id="rId12"/>
    <p:sldId id="269" r:id="rId13"/>
    <p:sldId id="265" r:id="rId14"/>
    <p:sldId id="266" r:id="rId15"/>
    <p:sldId id="295" r:id="rId16"/>
    <p:sldId id="299" r:id="rId17"/>
    <p:sldId id="300" r:id="rId18"/>
    <p:sldId id="301" r:id="rId19"/>
    <p:sldId id="302" r:id="rId20"/>
    <p:sldId id="303" r:id="rId21"/>
    <p:sldId id="304" r:id="rId22"/>
    <p:sldId id="305" r:id="rId23"/>
    <p:sldId id="306" r:id="rId24"/>
    <p:sldId id="307" r:id="rId25"/>
    <p:sldId id="308" r:id="rId26"/>
    <p:sldId id="309" r:id="rId27"/>
    <p:sldId id="310" r:id="rId28"/>
    <p:sldId id="311" r:id="rId29"/>
    <p:sldId id="312" r:id="rId30"/>
    <p:sldId id="313" r:id="rId31"/>
    <p:sldId id="315" r:id="rId32"/>
    <p:sldId id="314" r:id="rId33"/>
    <p:sldId id="316" r:id="rId34"/>
    <p:sldId id="293" r:id="rId35"/>
  </p:sldIdLst>
  <p:sldSz cx="9144000" cy="6858000" type="screen4x3"/>
  <p:notesSz cx="6858000" cy="9144000"/>
  <p:defaultTextStyle>
    <a:defPPr>
      <a:defRPr lang="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6" d="100"/>
          <a:sy n="66" d="100"/>
        </p:scale>
        <p:origin x="-149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2CCAF38E-F0C4-4588-8A28-53BBF4267EF6}" type="datetimeFigureOut">
              <a:rPr lang="ar-SA" smtClean="0"/>
              <a:pPr/>
              <a:t>04/08/1444</a:t>
            </a:fld>
            <a:endParaRPr lang="ar-S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76653823-6C2C-4C14-A392-AC994718977A}" type="slidenum">
              <a:rPr lang="ar-SA" smtClean="0"/>
              <a:pPr/>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dirty="0"/>
          </a:p>
        </p:txBody>
      </p:sp>
      <p:sp>
        <p:nvSpPr>
          <p:cNvPr id="4" name="Slide Number Placeholder 3"/>
          <p:cNvSpPr>
            <a:spLocks noGrp="1"/>
          </p:cNvSpPr>
          <p:nvPr>
            <p:ph type="sldNum" sz="quarter" idx="10"/>
          </p:nvPr>
        </p:nvSpPr>
        <p:spPr/>
        <p:txBody>
          <a:bodyPr/>
          <a:lstStyle/>
          <a:p>
            <a:fld id="{76653823-6C2C-4C14-A392-AC994718977A}" type="slidenum">
              <a:rPr lang="ar-SA" smtClean="0"/>
              <a:pPr/>
              <a:t>7</a:t>
            </a:fld>
            <a:endParaRPr lang="ar-SA"/>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miter lim="800000"/>
            <a:headEnd/>
            <a:tailEnd/>
          </a:ln>
        </p:spPr>
        <p:txBody>
          <a:bodyPr/>
          <a:lstStyle/>
          <a:p>
            <a:fld id="{0B11E338-EA16-4AB6-80F2-16941B642041}" type="slidenum">
              <a:rPr lang="en-US" altLang="en-US"/>
              <a:pPr/>
              <a:t>22</a:t>
            </a:fld>
            <a:endParaRPr lang="en-US" altLang="en-US"/>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p:spPr>
        <p:txBody>
          <a:bodyPr/>
          <a:lstStyle/>
          <a:p>
            <a:pPr xmlns:a="http://schemas.openxmlformats.org/drawingml/2006/main" eaLnBrk="1" hangingPunct="1">
              <a:bidi/>
            </a:pPr>
            <a:r xmlns:a="http://schemas.openxmlformats.org/drawingml/2006/main">
              <a:rPr lang="ar" altLang="en-US" smtClean="0">
                <a:latin typeface="Arial" pitchFamily="34" charset="0"/>
              </a:rPr>
              <a:t>لا بأس من رفض طلب المساعدة. فقولك "لا" لا يعني أنك سيئ أو أناني أو غير مبال. تعلم مهارات التأكيد على الذات حتى تشعر بمزيد من الثقة وتمتلك طرقًا فعّالة لقول "لا".</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miter lim="800000"/>
            <a:headEnd/>
            <a:tailEnd/>
          </a:ln>
        </p:spPr>
        <p:txBody>
          <a:bodyPr/>
          <a:lstStyle/>
          <a:p>
            <a:fld id="{E36D7B45-DD6F-49FF-A467-23C6328C1E57}" type="slidenum">
              <a:rPr lang="en-US" altLang="en-US"/>
              <a:pPr/>
              <a:t>23</a:t>
            </a:fld>
            <a:endParaRPr lang="en-US" altLang="en-US"/>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p:spPr>
        <p:txBody>
          <a:bodyPr/>
          <a:lstStyle/>
          <a:p>
            <a:pPr xmlns:a="http://schemas.openxmlformats.org/drawingml/2006/main" lvl="1" eaLnBrk="1" hangingPunct="1">
              <a:bidi/>
            </a:pPr>
            <a:r xmlns:a="http://schemas.openxmlformats.org/drawingml/2006/main">
              <a:rPr lang="ar" altLang="en-US" smtClean="0">
                <a:latin typeface="Arial" pitchFamily="34" charset="0"/>
              </a:rPr>
              <a:t>يمكن أن تؤدي ممارسة التمارين الرياضية إلى بناء الثقة بالنفس وتقدير الذات والصورة الذاتية.</a:t>
            </a:r>
          </a:p>
          <a:p>
            <a:pPr xmlns:a="http://schemas.openxmlformats.org/drawingml/2006/main" lvl="1" eaLnBrk="1" hangingPunct="1">
              <a:bidi/>
            </a:pPr>
            <a:r xmlns:a="http://schemas.openxmlformats.org/drawingml/2006/main">
              <a:rPr lang="ar" altLang="en-US" smtClean="0">
                <a:latin typeface="Arial" pitchFamily="34" charset="0"/>
              </a:rPr>
              <a:t>إنها أيضًا طريقة رائعة لتخصيص وقت لنفسك، والتخلص من التوتر، وتخفيف التوتر الجسدي.</a:t>
            </a:r>
          </a:p>
          <a:p>
            <a:pPr eaLnBrk="1" hangingPunct="1"/>
            <a:endParaRPr lang="en-US" altLang="en-US" smtClean="0">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miter lim="800000"/>
            <a:headEnd/>
            <a:tailEnd/>
          </a:ln>
        </p:spPr>
        <p:txBody>
          <a:bodyPr/>
          <a:lstStyle/>
          <a:p>
            <a:fld id="{FAF02047-65F2-4F71-B9EB-26302474A279}" type="slidenum">
              <a:rPr lang="en-US" altLang="en-US"/>
              <a:pPr/>
              <a:t>24</a:t>
            </a:fld>
            <a:endParaRPr lang="en-US" altLang="en-US"/>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p:spPr>
        <p:txBody>
          <a:bodyPr/>
          <a:lstStyle/>
          <a:p>
            <a:pPr xmlns:a="http://schemas.openxmlformats.org/drawingml/2006/main" eaLnBrk="1" hangingPunct="1">
              <a:bidi/>
            </a:pPr>
            <a:r xmlns:a="http://schemas.openxmlformats.org/drawingml/2006/main">
              <a:rPr lang="ar" altLang="en-US" smtClean="0">
                <a:latin typeface="Arial" pitchFamily="34" charset="0"/>
              </a:rPr>
              <a:t>يمكن أن تكون الأنشطة الترفيهية والهوايات ممتعة وملهمة للغاية، ويمكنها أن تضيف شعورًا إضافيًا بالإنجاز إلى حياتنا. للحصول على أفكار حول هوايات جديدة، تصفح متجر الكتب أو متجر الحرف اليدوية، أو تصفح الإنترنت، أو ابحث عن المنظمات المحلية، أو تعرف على الدورات أو الدورات المتاحة في مجتمعك أو من كلية أو جامعة قريبة. لا تتجاهل الفرص الجديدة بسرعة.</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ChangeArrowheads="1" noTextEdit="1"/>
          </p:cNvSpPr>
          <p:nvPr>
            <p:ph type="sldImg"/>
          </p:nvPr>
        </p:nvSpPr>
        <p:spPr>
          <a:ln/>
        </p:spPr>
      </p:sp>
      <p:sp>
        <p:nvSpPr>
          <p:cNvPr id="58371" name="Notes Placeholder 2"/>
          <p:cNvSpPr>
            <a:spLocks noGrp="1"/>
          </p:cNvSpPr>
          <p:nvPr>
            <p:ph type="body" idx="1"/>
          </p:nvPr>
        </p:nvSpPr>
        <p:spPr>
          <a:noFill/>
        </p:spPr>
        <p:txBody>
          <a:bodyPr/>
          <a:lstStyle/>
          <a:p>
            <a:endParaRPr lang="en-US" altLang="en-US" smtClean="0">
              <a:latin typeface="Arial" pitchFamily="34" charset="0"/>
            </a:endParaRPr>
          </a:p>
        </p:txBody>
      </p:sp>
      <p:sp>
        <p:nvSpPr>
          <p:cNvPr id="58372" name="Slide Number Placeholder 3"/>
          <p:cNvSpPr>
            <a:spLocks noGrp="1"/>
          </p:cNvSpPr>
          <p:nvPr>
            <p:ph type="sldNum" sz="quarter" idx="5"/>
          </p:nvPr>
        </p:nvSpPr>
        <p:spPr>
          <a:noFill/>
          <a:ln>
            <a:miter lim="800000"/>
            <a:headEnd/>
            <a:tailEnd/>
          </a:ln>
        </p:spPr>
        <p:txBody>
          <a:bodyPr/>
          <a:lstStyle/>
          <a:p>
            <a:fld id="{6DEC3DA4-183F-4225-BFA9-A815B30A001E}" type="slidenum">
              <a:rPr lang="en-US" altLang="en-US"/>
              <a:pPr/>
              <a:t>25</a:t>
            </a:fld>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miter lim="800000"/>
            <a:headEnd/>
            <a:tailEnd/>
          </a:ln>
        </p:spPr>
        <p:txBody>
          <a:bodyPr/>
          <a:lstStyle/>
          <a:p>
            <a:fld id="{C2B57A5C-93D2-4A19-BCC7-66CC0C0B185E}" type="slidenum">
              <a:rPr lang="en-US" altLang="en-US"/>
              <a:pPr/>
              <a:t>26</a:t>
            </a:fld>
            <a:endParaRPr lang="en-US" altLang="en-US"/>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p:spPr>
        <p:txBody>
          <a:bodyPr/>
          <a:lstStyle/>
          <a:p>
            <a:pPr xmlns:a="http://schemas.openxmlformats.org/drawingml/2006/main" eaLnBrk="1" hangingPunct="1">
              <a:bidi/>
            </a:pPr>
            <a:r xmlns:a="http://schemas.openxmlformats.org/drawingml/2006/main">
              <a:rPr lang="ar" altLang="en-US" smtClean="0">
                <a:latin typeface="Arial" pitchFamily="34" charset="0"/>
              </a:rPr>
              <a:t>إن تقنيات الاسترخاء هي مهارات تحتاج إلى تطوير بالصبر والممارسة حتى نتمكن من استخدامها بشكل فعال خلال الأوقات الصعبة من التوتر في وقت لاحق.</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miter lim="800000"/>
            <a:headEnd/>
            <a:tailEnd/>
          </a:ln>
        </p:spPr>
        <p:txBody>
          <a:bodyPr/>
          <a:lstStyle/>
          <a:p>
            <a:fld id="{ACA173AC-72F8-4755-A99C-0077585DD502}" type="slidenum">
              <a:rPr lang="en-US" altLang="en-US"/>
              <a:pPr/>
              <a:t>9</a:t>
            </a:fld>
            <a:endParaRPr lang="en-US" altLang="en-US"/>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p:spPr>
        <p:txBody>
          <a:bodyPr/>
          <a:lstStyle/>
          <a:p>
            <a:pPr eaLnBrk="1" hangingPunct="1"/>
            <a:endParaRPr lang="en-US" altLang="en-US" smtClean="0">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a:ln>
            <a:miter lim="800000"/>
            <a:headEnd/>
            <a:tailEnd/>
          </a:ln>
        </p:spPr>
        <p:txBody>
          <a:bodyPr/>
          <a:lstStyle/>
          <a:p>
            <a:fld id="{6D8A0DD9-E93F-4D20-B747-4E295D5365DB}" type="slidenum">
              <a:rPr lang="en-US" altLang="en-US"/>
              <a:pPr/>
              <a:t>11</a:t>
            </a:fld>
            <a:endParaRPr lang="en-US" altLang="en-US"/>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p:spPr>
        <p:txBody>
          <a:bodyPr/>
          <a:lstStyle/>
          <a:p>
            <a:pPr xmlns:a="http://schemas.openxmlformats.org/drawingml/2006/main" eaLnBrk="1" hangingPunct="1">
              <a:bidi/>
            </a:pPr>
            <a:r xmlns:a="http://schemas.openxmlformats.org/drawingml/2006/main">
              <a:rPr lang="ar" altLang="en-US" sz="1400" smtClean="0">
                <a:latin typeface="Arial" pitchFamily="34" charset="0"/>
              </a:rPr>
              <a:t>في أيام رجال الكهوف، كان رد الفعل القتالي أو الفرار هو مفتاح بقاءهم. على سبيل المثال، عندما يواجه رجل الكهوف نمرًا مهددًا، كان أمامه خياران رئيسيان. إما أن يقاتل النمر أو أن يهرب. وفي كلتا الحالتين، كان على جسده أن يستعد بسرعة للاستجابة. بدأ قلب رجل الكهوف ينبض بسرعة، وزاد معدل تنفسه، وتوسعت حدقتاه، وأصبحت عضلاته متوترة، وعالج عقله المعلومات بسرعة. ساعدت هذه الاستجابة الطبيعية للخطر رجال الكهوف على حماية أنفسهم والبقاء على قيد الحياة.</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miter lim="800000"/>
            <a:headEnd/>
            <a:tailEnd/>
          </a:ln>
        </p:spPr>
        <p:txBody>
          <a:bodyPr/>
          <a:lstStyle/>
          <a:p>
            <a:fld id="{ECD5AC40-A3A7-4888-B92F-F780A7673688}" type="slidenum">
              <a:rPr lang="en-US" altLang="en-US"/>
              <a:pPr/>
              <a:t>16</a:t>
            </a:fld>
            <a:endParaRPr lang="en-US" altLang="en-US"/>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p:spPr>
        <p:txBody>
          <a:bodyPr/>
          <a:lstStyle/>
          <a:p>
            <a:pPr xmlns:a="http://schemas.openxmlformats.org/drawingml/2006/main" eaLnBrk="1" hangingPunct="1">
              <a:bidi/>
            </a:pPr>
            <a:r xmlns:a="http://schemas.openxmlformats.org/drawingml/2006/main">
              <a:rPr lang="ar" altLang="en-US" smtClean="0">
                <a:latin typeface="Arial" pitchFamily="34" charset="0"/>
              </a:rPr>
              <a:t>تحدث إلى الأصدقاء أو العائلة أو أحد المعلمين أو القس أو المستشار. في بعض الأحيان نحتاج فقط إلى "التنفيس" أو "إخراج شيء من صدرنا". قد يكون التعبير عن مشاعرنا أمرًا مريحًا، وقد نشعر بدعم الآخرين، وقد يساعدنا في حل مشاكلنا.</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miter lim="800000"/>
            <a:headEnd/>
            <a:tailEnd/>
          </a:ln>
        </p:spPr>
        <p:txBody>
          <a:bodyPr/>
          <a:lstStyle/>
          <a:p>
            <a:fld id="{A9BC9890-522B-4911-8661-75EFC0E204FE}" type="slidenum">
              <a:rPr lang="en-US" altLang="en-US"/>
              <a:pPr/>
              <a:t>17</a:t>
            </a:fld>
            <a:endParaRPr lang="en-US" altLang="en-US"/>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p:spPr>
        <p:txBody>
          <a:bodyPr/>
          <a:lstStyle/>
          <a:p>
            <a:pPr xmlns:a="http://schemas.openxmlformats.org/drawingml/2006/main" eaLnBrk="1" hangingPunct="1">
              <a:bidi/>
            </a:pPr>
            <a:r xmlns:a="http://schemas.openxmlformats.org/drawingml/2006/main">
              <a:rPr lang="ar" altLang="en-US" smtClean="0">
                <a:latin typeface="Arial" pitchFamily="34" charset="0"/>
              </a:rPr>
              <a:t>تحدث إلى نفسك بإيجابية. تذكر: "أستطيع التعامل مع الأمر"، أو "سوف ينتهي هذا قريبًا"، أو "لقد تعاملت مع أمور صعبة من قبل، ويمكنني القيام بذلك مرة أخرى". كما يجب أن تمارس القبول. فنحن بحاجة إلى تعلم قبول الأمور التي لا يمكننا تغييرها دون محاولة فرض المزيد من السيطرة عليها.</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miter lim="800000"/>
            <a:headEnd/>
            <a:tailEnd/>
          </a:ln>
        </p:spPr>
        <p:txBody>
          <a:bodyPr/>
          <a:lstStyle/>
          <a:p>
            <a:fld id="{68BB23C5-2DBB-46F0-B1FF-D2AD9A0B1EE7}" type="slidenum">
              <a:rPr lang="en-US" altLang="en-US"/>
              <a:pPr/>
              <a:t>18</a:t>
            </a:fld>
            <a:endParaRPr lang="en-US" altLang="en-US"/>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p:spPr>
        <p:txBody>
          <a:bodyPr/>
          <a:lstStyle/>
          <a:p>
            <a:pPr xmlns:a="http://schemas.openxmlformats.org/drawingml/2006/main" eaLnBrk="1" hangingPunct="1">
              <a:bidi/>
            </a:pPr>
            <a:r xmlns:a="http://schemas.openxmlformats.org/drawingml/2006/main">
              <a:rPr lang="ar" altLang="en-US" smtClean="0">
                <a:latin typeface="Arial" pitchFamily="34" charset="0"/>
              </a:rPr>
              <a:t>قد يبدو تحديد توقعاتنا أو أهدافنا عالية وسيلة مفيدة لدفع أنفسنا وإنجاز الأمور، ولكننا قد نعد أنفسنا أيضًا للإحباط والتوتر المستمر. ابحث عن الشجاعة للاعتراف بحدودك</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miter lim="800000"/>
            <a:headEnd/>
            <a:tailEnd/>
          </a:ln>
        </p:spPr>
        <p:txBody>
          <a:bodyPr/>
          <a:lstStyle/>
          <a:p>
            <a:fld id="{24D5411A-7FB4-466F-BD7D-BAAC15123E6C}" type="slidenum">
              <a:rPr lang="en-US" altLang="en-US"/>
              <a:pPr/>
              <a:t>19</a:t>
            </a:fld>
            <a:endParaRPr lang="en-US" altLang="en-US"/>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p:spPr>
        <p:txBody>
          <a:bodyPr/>
          <a:lstStyle/>
          <a:p>
            <a:pPr xmlns:a="http://schemas.openxmlformats.org/drawingml/2006/main" eaLnBrk="1" hangingPunct="1">
              <a:bidi/>
            </a:pPr>
            <a:r xmlns:a="http://schemas.openxmlformats.org/drawingml/2006/main">
              <a:rPr lang="ar" altLang="en-US" smtClean="0">
                <a:latin typeface="Arial" pitchFamily="34" charset="0"/>
              </a:rPr>
              <a:t>افعل ذلك بانتظام حتى تصبح عادة مثمرة. تحمل مسؤولية حياتك. كن استباقيًا. حل المشكلات وابحث عن الحلول بدلاً من القلق.</a:t>
            </a:r>
          </a:p>
          <a:p>
            <a:pPr eaLnBrk="1" hangingPunct="1"/>
            <a:endParaRPr lang="en-US" altLang="en-US" smtClean="0">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miter lim="800000"/>
            <a:headEnd/>
            <a:tailEnd/>
          </a:ln>
        </p:spPr>
        <p:txBody>
          <a:bodyPr/>
          <a:lstStyle/>
          <a:p>
            <a:fld id="{1ED755C6-BCCA-48F2-B76E-B22F32FFE4BD}" type="slidenum">
              <a:rPr lang="en-US" altLang="en-US"/>
              <a:pPr/>
              <a:t>20</a:t>
            </a:fld>
            <a:endParaRPr lang="en-US" altLang="en-US"/>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p:spPr>
        <p:txBody>
          <a:bodyPr/>
          <a:lstStyle/>
          <a:p>
            <a:pPr xmlns:a="http://schemas.openxmlformats.org/drawingml/2006/main" eaLnBrk="1" hangingPunct="1">
              <a:bidi/>
            </a:pPr>
            <a:r xmlns:a="http://schemas.openxmlformats.org/drawingml/2006/main">
              <a:rPr lang="ar" altLang="en-US" smtClean="0">
                <a:latin typeface="Arial" pitchFamily="34" charset="0"/>
              </a:rPr>
              <a:t>قد تتعمد تحديد وقت في مخططك اليومي لنفسك فقط حتى تتمكن من إعادة شحن طاقتك للقيام بكل الأشياء الأخرى التي تحتاج إلى القيام بها. تعرف على "علامات التحذير" التي تشير إلى التوتر، وكن على استعداد لقضاء بعض الوقت للقيام بشيء حيال ذلك.</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miter lim="800000"/>
            <a:headEnd/>
            <a:tailEnd/>
          </a:ln>
        </p:spPr>
        <p:txBody>
          <a:bodyPr/>
          <a:lstStyle/>
          <a:p>
            <a:fld id="{4DADCB2D-96CA-45B3-A7D2-5DE875BC736E}" type="slidenum">
              <a:rPr lang="en-US" altLang="en-US"/>
              <a:pPr/>
              <a:t>21</a:t>
            </a:fld>
            <a:endParaRPr lang="en-US" alt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p:spPr>
        <p:txBody>
          <a:bodyPr/>
          <a:lstStyle/>
          <a:p>
            <a:pPr xmlns:a="http://schemas.openxmlformats.org/drawingml/2006/main" eaLnBrk="1" hangingPunct="1">
              <a:bidi/>
            </a:pPr>
            <a:r xmlns:a="http://schemas.openxmlformats.org/drawingml/2006/main">
              <a:rPr lang="ar" altLang="en-US" smtClean="0">
                <a:latin typeface="Arial" pitchFamily="34" charset="0"/>
              </a:rPr>
              <a:t>عندما نشعر بالإرهاق، نميل إلى تناول الطعام بشكل سيئ، والنوم أقل، والتوقف عن ممارسة الرياضة، وبذل جهد أكبر بشكل عام. وهذا من شأنه أن يرهق جهاز المناعة ويجعلنا نمرض بسهولة أكبر. وإذا اعتنينا بأنفسنا جيدًا منذ البداية، فسوف نكون أكثر استعدادًا لإدارة التوتر وإنجاز مهامنا على المدى الطويل.</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11/2/2022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648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fld id="{D6E21A27-56C2-4DEF-9F25-31D16EFB45B5}" type="slidenum">
              <a:rPr lang="en-US" altLang="en-US"/>
              <a:pPr/>
              <a:t>‹#›</a:t>
            </a:fld>
            <a:endParaRPr lang="en-US"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fld id="{945B8A4E-8BDC-46EA-A258-09CE9D67E014}" type="slidenum">
              <a:rPr lang="en-US" altLang="en-US"/>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11/2/2022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11/2/2022</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5">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11/2/2022</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image" Target="../media/image4.gi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notesSlide" Target="../notesSlides/notesSlide11.xml"/><Relationship Id="rId1" Type="http://schemas.openxmlformats.org/officeDocument/2006/relationships/slideLayout" Target="../slideLayouts/slideLayout12.xml"/><Relationship Id="rId5" Type="http://schemas.openxmlformats.org/officeDocument/2006/relationships/image" Target="../media/image14.gif"/><Relationship Id="rId4" Type="http://schemas.openxmlformats.org/officeDocument/2006/relationships/image" Target="../media/image13.gif"/></Relationships>
</file>

<file path=ppt/slides/_rels/slide24.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notesSlide" Target="../notesSlides/notesSlide12.xml"/><Relationship Id="rId1" Type="http://schemas.openxmlformats.org/officeDocument/2006/relationships/slideLayout" Target="../slideLayouts/slideLayout13.xml"/><Relationship Id="rId5" Type="http://schemas.openxmlformats.org/officeDocument/2006/relationships/image" Target="../media/image17.jpeg"/><Relationship Id="rId4" Type="http://schemas.openxmlformats.org/officeDocument/2006/relationships/image" Target="../media/image16.gif"/></Relationships>
</file>

<file path=ppt/slides/_rels/slide25.xml.rels><?xml version="1.0" encoding="UTF-8" standalone="yes"?>
<Relationships xmlns="http://schemas.openxmlformats.org/package/2006/relationships"><Relationship Id="rId3" Type="http://schemas.openxmlformats.org/officeDocument/2006/relationships/image" Target="../media/image18.gi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762000" y="3733800"/>
            <a:ext cx="7500990" cy="609600"/>
          </a:xfrm>
        </p:spPr>
        <p:txBody>
          <a:bodyPr>
            <a:normAutofit fontScale="90000"/>
          </a:bodyPr>
          <a:lstStyle/>
          <a:p>
            <a:pPr xmlns:a="http://schemas.openxmlformats.org/drawingml/2006/main" algn="ctr" rtl="0">
              <a:defRPr/>
              <a:bidi/>
            </a:pPr>
            <a:r xmlns:a="http://schemas.openxmlformats.org/drawingml/2006/main">
              <a:rPr lang="ar" sz="3200" dirty="0" smtClean="0">
                <a:solidFill>
                  <a:schemeClr val="tx1"/>
                </a:solidFill>
                <a:effectLst>
                  <a:outerShdw blurRad="38100" dist="38100" dir="2700000" algn="tl">
                    <a:srgbClr val="000000">
                      <a:alpha val="43137"/>
                    </a:srgbClr>
                  </a:outerShdw>
                </a:effectLst>
              </a:rPr>
              <a:t>5. الإجهاد وتقنيات إدارة الإجهاد</a:t>
            </a:r>
            <a:endParaRPr xmlns:a="http://schemas.openxmlformats.org/drawingml/2006/main" sz="3200" smtClean="0">
              <a:solidFill>
                <a:schemeClr val="tx2">
                  <a:satMod val="130000"/>
                </a:schemeClr>
              </a:solidFill>
              <a:latin typeface="Times New Roman" pitchFamily="18" charset="0"/>
              <a:cs typeface="Times New Roman" pitchFamily="18" charset="0"/>
            </a:endParaRPr>
          </a:p>
        </p:txBody>
      </p:sp>
      <p:sp>
        <p:nvSpPr>
          <p:cNvPr id="9219" name="Rectangle 5"/>
          <p:cNvSpPr>
            <a:spLocks noChangeArrowheads="1"/>
          </p:cNvSpPr>
          <p:nvPr/>
        </p:nvSpPr>
        <p:spPr bwMode="auto">
          <a:xfrm>
            <a:off x="571500" y="714375"/>
            <a:ext cx="7315200" cy="800219"/>
          </a:xfrm>
          <a:prstGeom prst="rect">
            <a:avLst/>
          </a:prstGeom>
          <a:noFill/>
          <a:ln w="9525">
            <a:noFill/>
            <a:miter lim="800000"/>
            <a:headEnd/>
            <a:tailEnd/>
          </a:ln>
        </p:spPr>
        <p:txBody>
          <a:bodyPr anchor="ctr">
            <a:spAutoFit/>
          </a:bodyPr>
          <a:lstStyle/>
          <a:p>
            <a:pPr xmlns:a="http://schemas.openxmlformats.org/drawingml/2006/main" algn="ctr">
              <a:tabLst>
                <a:tab pos="4065588" algn="l"/>
              </a:tabLst>
              <a:bidi/>
            </a:pPr>
            <a:r xmlns:a="http://schemas.openxmlformats.org/drawingml/2006/main">
              <a:rPr lang="ar" sz="2800" b="1" dirty="0" smtClean="0"/>
              <a:t>جامعة </a:t>
            </a:r>
            <a:endParaRPr xmlns:a="http://schemas.openxmlformats.org/drawingml/2006/main" lang="en-US" sz="2800" dirty="0"/>
            <a:r xmlns:a="http://schemas.openxmlformats.org/drawingml/2006/main">
              <a:rPr lang="ar" sz="2800" b="1" dirty="0" smtClean="0"/>
              <a:t>الزيتونة</a:t>
            </a:r>
            <a:r xmlns:a="http://schemas.openxmlformats.org/drawingml/2006/main">
              <a:rPr lang="ar" sz="2800" b="1" dirty="0" err="1" smtClean="0"/>
              <a:t>​</a:t>
            </a:r>
          </a:p>
          <a:p>
            <a:pPr>
              <a:tabLst>
                <a:tab pos="4065588" algn="l"/>
              </a:tabLst>
            </a:pPr>
            <a:endParaRPr lang="en-US" dirty="0"/>
          </a:p>
        </p:txBody>
      </p:sp>
      <p:sp>
        <p:nvSpPr>
          <p:cNvPr id="9221" name="Rectangle 5"/>
          <p:cNvSpPr>
            <a:spLocks noChangeArrowheads="1"/>
          </p:cNvSpPr>
          <p:nvPr/>
        </p:nvSpPr>
        <p:spPr bwMode="auto">
          <a:xfrm>
            <a:off x="0" y="1676400"/>
            <a:ext cx="8001000" cy="1815882"/>
          </a:xfrm>
          <a:prstGeom prst="rect">
            <a:avLst/>
          </a:prstGeom>
          <a:noFill/>
          <a:ln w="9525">
            <a:noFill/>
            <a:miter lim="800000"/>
            <a:headEnd/>
            <a:tailEnd/>
          </a:ln>
        </p:spPr>
        <p:txBody>
          <a:bodyPr wrap="square">
            <a:spAutoFit/>
          </a:bodyPr>
          <a:lstStyle/>
          <a:p>
            <a:pPr xmlns:a="http://schemas.openxmlformats.org/drawingml/2006/main" algn="ctr">
              <a:tabLst>
                <a:tab pos="4149725" algn="l"/>
              </a:tabLst>
              <a:bidi/>
            </a:pPr>
            <a:r xmlns:a="http://schemas.openxmlformats.org/drawingml/2006/main">
              <a:rPr lang="ar" altLang="en-US" sz="2800" b="1" dirty="0" smtClean="0">
                <a:latin typeface="Times New Roman" pitchFamily="18" charset="0"/>
                <a:cs typeface="Times New Roman" pitchFamily="18" charset="0"/>
              </a:rPr>
              <a:t>التمريض النفسي والصحة العقلية</a:t>
            </a:r>
          </a:p>
          <a:p>
            <a:pPr xmlns:a="http://schemas.openxmlformats.org/drawingml/2006/main" algn="ctr">
              <a:tabLst>
                <a:tab pos="4149725" algn="l"/>
              </a:tabLst>
              <a:bidi/>
            </a:pPr>
            <a:r xmlns:a="http://schemas.openxmlformats.org/drawingml/2006/main">
              <a:rPr lang="ar" altLang="en-US" sz="2800" b="1" dirty="0" smtClean="0">
                <a:latin typeface="Times New Roman" pitchFamily="18" charset="0"/>
                <a:cs typeface="Times New Roman" pitchFamily="18" charset="0"/>
              </a:rPr>
              <a:t>( نظرية )</a:t>
            </a:r>
          </a:p>
          <a:p>
            <a:pPr algn="ctr">
              <a:tabLst>
                <a:tab pos="4149725" algn="l"/>
              </a:tabLst>
            </a:pPr>
            <a:endParaRPr lang="en-US" altLang="en-US" sz="2800" b="1" dirty="0" smtClean="0">
              <a:latin typeface="Times New Roman" pitchFamily="18" charset="0"/>
              <a:cs typeface="Times New Roman" pitchFamily="18" charset="0"/>
            </a:endParaRPr>
          </a:p>
          <a:p>
            <a:pPr algn="ctr">
              <a:tabLst>
                <a:tab pos="4149725" algn="l"/>
              </a:tabLst>
            </a:pPr>
            <a:endParaRPr lang="en-US" altLang="en-US" sz="2800" dirty="0">
              <a:latin typeface="Times New Roman" pitchFamily="18" charset="0"/>
              <a:cs typeface="Times New Roman" pitchFamily="18" charset="0"/>
            </a:endParaRPr>
          </a:p>
        </p:txBody>
      </p:sp>
      <p:sp>
        <p:nvSpPr>
          <p:cNvPr id="9222" name="Subtitle 6"/>
          <p:cNvSpPr>
            <a:spLocks noGrp="1"/>
          </p:cNvSpPr>
          <p:nvPr>
            <p:ph type="subTitle" idx="1"/>
          </p:nvPr>
        </p:nvSpPr>
        <p:spPr>
          <a:xfrm>
            <a:off x="685800" y="4419600"/>
            <a:ext cx="7772400" cy="762000"/>
          </a:xfrm>
        </p:spPr>
        <p:txBody>
          <a:bodyPr>
            <a:normAutofit fontScale="92500" lnSpcReduction="20000"/>
          </a:bodyPr>
          <a:lstStyle/>
          <a:p>
            <a:pPr marR="0" algn="ctr" eaLnBrk="1" hangingPunct="1"/>
            <a:endParaRPr lang="en-US" b="1" dirty="0" smtClean="0">
              <a:solidFill>
                <a:schemeClr val="tx1"/>
              </a:solidFill>
            </a:endParaRPr>
          </a:p>
          <a:p>
            <a:pPr xmlns:a="http://schemas.openxmlformats.org/drawingml/2006/main" marR="0" algn="ctr">
              <a:bidi/>
            </a:pPr>
            <a:r xmlns:a="http://schemas.openxmlformats.org/drawingml/2006/main">
              <a:rPr lang="ar" dirty="0" smtClean="0">
                <a:solidFill>
                  <a:schemeClr val="tx1"/>
                </a:solidFill>
              </a:rPr>
              <a:t>بقلم الدكتور: حسن أبو الرز، RN، MSN، PhD</a:t>
            </a:r>
            <a:endParaRPr xmlns:a="http://schemas.openxmlformats.org/drawingml/2006/main" lang="ar-SA" dirty="0" smtClean="0">
              <a:solidFill>
                <a:schemeClr val="tx1"/>
              </a:solidFill>
            </a:endParaRPr>
          </a:p>
          <a:p>
            <a:pPr marR="0" algn="ctr" eaLnBrk="1" hangingPunct="1"/>
            <a:endParaRPr lang="en-US" b="1" dirty="0" smtClean="0">
              <a:solidFill>
                <a:schemeClr val="tx1"/>
              </a:solidFill>
            </a:endParaRPr>
          </a:p>
        </p:txBody>
      </p:sp>
      <p:pic>
        <p:nvPicPr>
          <p:cNvPr id="7" name="Picture 6"/>
          <p:cNvPicPr/>
          <p:nvPr/>
        </p:nvPicPr>
        <p:blipFill>
          <a:blip r:embed="rId2"/>
          <a:srcRect/>
          <a:stretch>
            <a:fillRect/>
          </a:stretch>
        </p:blipFill>
        <p:spPr bwMode="auto">
          <a:xfrm>
            <a:off x="6934200" y="152400"/>
            <a:ext cx="2209800" cy="1600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371600"/>
            <a:ext cx="8991600" cy="4953000"/>
          </a:xfrm>
        </p:spPr>
        <p:txBody>
          <a:bodyPr>
            <a:normAutofit/>
          </a:bodyPr>
          <a:lstStyle/>
          <a:p>
            <a:pPr xmlns:a="http://schemas.openxmlformats.org/drawingml/2006/main" algn="l" rtl="0">
              <a:buNone/>
              <a:bidi/>
            </a:pPr>
            <a:r xmlns:a="http://schemas.openxmlformats.org/drawingml/2006/main">
              <a:rPr lang="ar" dirty="0" smtClean="0"/>
              <a:t>* </a:t>
            </a:r>
            <a:r xmlns:a="http://schemas.openxmlformats.org/drawingml/2006/main">
              <a:rPr lang="ar" b="1" dirty="0" smtClean="0"/>
              <a:t>التعرض المتكرر والطويل للتوتر قد يؤدي إلى:</a:t>
            </a:r>
          </a:p>
          <a:p>
            <a:pPr xmlns:a="http://schemas.openxmlformats.org/drawingml/2006/main" marL="624078" indent="-514350" algn="l" rtl="0">
              <a:buAutoNum type="arabicPeriod"/>
              <a:bidi/>
            </a:pPr>
            <a:r xmlns:a="http://schemas.openxmlformats.org/drawingml/2006/main">
              <a:rPr lang="ar" sz="2400" b="1" dirty="0" smtClean="0"/>
              <a:t>المشاكل الفسيولوجية: </a:t>
            </a:r>
            <a:r xmlns:a="http://schemas.openxmlformats.org/drawingml/2006/main">
              <a:rPr lang="ar" sz="2400" dirty="0" smtClean="0"/>
              <a:t>مثل اضطرابات النوم والتعب.</a:t>
            </a:r>
          </a:p>
          <a:p>
            <a:pPr marL="624078" indent="-514350" algn="l" rtl="0">
              <a:buAutoNum type="arabicPeriod"/>
            </a:pPr>
            <a:endParaRPr lang="en-US" sz="2400" dirty="0" smtClean="0"/>
          </a:p>
          <a:p>
            <a:pPr xmlns:a="http://schemas.openxmlformats.org/drawingml/2006/main" marL="624078" indent="-514350" algn="l" rtl="0">
              <a:buAutoNum type="arabicPeriod"/>
              <a:bidi/>
            </a:pPr>
            <a:r xmlns:a="http://schemas.openxmlformats.org/drawingml/2006/main">
              <a:rPr lang="ar" sz="2400" b="1" dirty="0" smtClean="0"/>
              <a:t>المشاكل النفسية: </a:t>
            </a:r>
            <a:r xmlns:a="http://schemas.openxmlformats.org/drawingml/2006/main">
              <a:rPr lang="ar" sz="2400" dirty="0" smtClean="0"/>
              <a:t>مثل الإرهاق، والتعب العاطفي، والإرهاق العاطفي، واضطراب النوم، واضطراب ما بعد الصدمة (PTSD)، وتعاطي المخدرات، والقلق، والتعب، والاكتئاب.</a:t>
            </a:r>
          </a:p>
          <a:p>
            <a:pPr marL="624078" indent="-514350" algn="l" rtl="0">
              <a:buAutoNum type="arabicPeriod"/>
            </a:pPr>
            <a:endParaRPr lang="en-US" sz="2400" dirty="0" smtClean="0"/>
          </a:p>
          <a:p>
            <a:pPr xmlns:a="http://schemas.openxmlformats.org/drawingml/2006/main" marL="624078" indent="-514350" algn="l" rtl="0">
              <a:buAutoNum type="arabicPeriod"/>
              <a:bidi/>
            </a:pPr>
            <a:r xmlns:a="http://schemas.openxmlformats.org/drawingml/2006/main">
              <a:rPr lang="ar" sz="2400" b="1" dirty="0" smtClean="0"/>
              <a:t>غير مواتية</a:t>
            </a:r>
            <a:r xmlns:a="http://schemas.openxmlformats.org/drawingml/2006/main">
              <a:rPr lang="ar" sz="2400" dirty="0" smtClean="0"/>
              <a:t> </a:t>
            </a:r>
            <a:r xmlns:a="http://schemas.openxmlformats.org/drawingml/2006/main">
              <a:rPr lang="ar" sz="2400" b="1" dirty="0" smtClean="0"/>
              <a:t>العواقب: </a:t>
            </a:r>
            <a:r xmlns:a="http://schemas.openxmlformats.org/drawingml/2006/main">
              <a:rPr lang="ar" sz="2400" dirty="0" smtClean="0"/>
              <a:t>مثل معدل دوران العمل، والنية في البقاء، والأداء، وجودة الرعاية.</a:t>
            </a:r>
            <a:endParaRPr xmlns:a="http://schemas.openxmlformats.org/drawingml/2006/main" lang="ar-SA" sz="2400" dirty="0"/>
          </a:p>
        </p:txBody>
      </p:sp>
      <p:sp>
        <p:nvSpPr>
          <p:cNvPr id="3" name="Title 2"/>
          <p:cNvSpPr>
            <a:spLocks noGrp="1"/>
          </p:cNvSpPr>
          <p:nvPr>
            <p:ph type="title"/>
          </p:nvPr>
        </p:nvSpPr>
        <p:spPr>
          <a:xfrm>
            <a:off x="457200" y="274638"/>
            <a:ext cx="8229600" cy="944562"/>
          </a:xfrm>
        </p:spPr>
        <p:txBody>
          <a:bodyPr>
            <a:normAutofit/>
          </a:bodyPr>
          <a:lstStyle/>
          <a:p>
            <a:pPr xmlns:a="http://schemas.openxmlformats.org/drawingml/2006/main" algn="ctr">
              <a:bidi/>
            </a:pPr>
            <a:r xmlns:a="http://schemas.openxmlformats.org/drawingml/2006/main">
              <a:rPr lang="ar" dirty="0" smtClean="0"/>
              <a:t>تأثير الضغوط النفسية على الانسان</a:t>
            </a:r>
            <a:endParaRPr xmlns:a="http://schemas.openxmlformats.org/drawingml/2006/main" lang="ar-SA"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xmlns:a="http://schemas.openxmlformats.org/drawingml/2006/main" eaLnBrk="1" fontAlgn="auto" hangingPunct="1">
              <a:spcAft>
                <a:spcPts val="0"/>
              </a:spcAft>
              <a:defRPr/>
              <a:bidi/>
            </a:pPr>
            <a:r xmlns:a="http://schemas.openxmlformats.org/drawingml/2006/main">
              <a:rPr lang="ar"/>
              <a:t>الاستجابة "القتال أو الهروب"</a:t>
            </a:r>
          </a:p>
        </p:txBody>
      </p:sp>
      <p:pic>
        <p:nvPicPr>
          <p:cNvPr id="14339" name="Picture 5" descr="j0121071"/>
          <p:cNvPicPr>
            <a:picLocks noGrp="1" noChangeAspect="1" noChangeArrowheads="1"/>
          </p:cNvPicPr>
          <p:nvPr>
            <p:ph sz="half" idx="1"/>
          </p:nvPr>
        </p:nvPicPr>
        <p:blipFill>
          <a:blip r:embed="rId3"/>
          <a:srcRect/>
          <a:stretch>
            <a:fillRect/>
          </a:stretch>
        </p:blipFill>
        <p:spPr>
          <a:xfrm>
            <a:off x="533400" y="1676400"/>
            <a:ext cx="2819400" cy="2108200"/>
          </a:xfrm>
        </p:spPr>
      </p:pic>
      <p:sp>
        <p:nvSpPr>
          <p:cNvPr id="14340" name="Rectangle 3"/>
          <p:cNvSpPr>
            <a:spLocks noGrp="1"/>
          </p:cNvSpPr>
          <p:nvPr>
            <p:ph type="body" sz="half" idx="2"/>
          </p:nvPr>
        </p:nvSpPr>
        <p:spPr>
          <a:xfrm>
            <a:off x="4648200" y="1600200"/>
            <a:ext cx="4038600" cy="4876800"/>
          </a:xfrm>
        </p:spPr>
        <p:txBody>
          <a:bodyPr>
            <a:normAutofit lnSpcReduction="10000"/>
          </a:bodyPr>
          <a:lstStyle/>
          <a:p>
            <a:pPr xmlns:a="http://schemas.openxmlformats.org/drawingml/2006/main" algn="l" rtl="0" eaLnBrk="1" hangingPunct="1">
              <a:lnSpc>
                <a:spcPct val="80000"/>
              </a:lnSpc>
              <a:bidi/>
            </a:pPr>
            <a:r xmlns:a="http://schemas.openxmlformats.org/drawingml/2006/main">
              <a:rPr lang="ar" altLang="en-US" dirty="0" smtClean="0"/>
              <a:t>عندما تبدو المواقف مهددة لنا، تتفاعل أجسامنا بسرعة لتوفير الحماية من خلال الاستعداد لاتخاذ إجراء. يُعرف هذا التفاعل الفسيولوجي باسم استجابة "القتال أو الهروب".</a:t>
            </a:r>
          </a:p>
          <a:p>
            <a:pPr xmlns:a="http://schemas.openxmlformats.org/drawingml/2006/main" lvl="1" algn="l" rtl="0" eaLnBrk="1" hangingPunct="1">
              <a:lnSpc>
                <a:spcPct val="80000"/>
              </a:lnSpc>
              <a:bidi/>
            </a:pPr>
            <a:r xmlns:a="http://schemas.openxmlformats.org/drawingml/2006/main">
              <a:rPr lang="ar" altLang="en-US" sz="2000" dirty="0" smtClean="0"/>
              <a:t>تُعرف الاستجابة الفسيولوجية للضغوط باسم التفاعلية</a:t>
            </a:r>
          </a:p>
          <a:p>
            <a:pPr xmlns:a="http://schemas.openxmlformats.org/drawingml/2006/main" lvl="1" algn="l" rtl="0" eaLnBrk="1" hangingPunct="1">
              <a:lnSpc>
                <a:spcPct val="80000"/>
              </a:lnSpc>
              <a:bidi/>
            </a:pPr>
            <a:r xmlns:a="http://schemas.openxmlformats.org/drawingml/2006/main">
              <a:rPr lang="ar" altLang="en-US" sz="2000" dirty="0" smtClean="0"/>
              <a:t>يمكن أن تتراكم الاستجابات الفسيولوجية وتؤدي إلى تآكل طويل الأمد في الجسم</a:t>
            </a:r>
          </a:p>
          <a:p>
            <a:pPr eaLnBrk="1" hangingPunct="1">
              <a:lnSpc>
                <a:spcPct val="80000"/>
              </a:lnSpc>
            </a:pPr>
            <a:endParaRPr lang="en-US" altLang="en-US" sz="2000" dirty="0" smtClean="0"/>
          </a:p>
          <a:p>
            <a:pPr eaLnBrk="1" hangingPunct="1">
              <a:lnSpc>
                <a:spcPct val="80000"/>
              </a:lnSpc>
            </a:pPr>
            <a:endParaRPr lang="en-US" altLang="en-US" sz="2000" dirty="0" smtClean="0"/>
          </a:p>
          <a:p>
            <a:pPr eaLnBrk="1" hangingPunct="1">
              <a:lnSpc>
                <a:spcPct val="80000"/>
              </a:lnSpc>
              <a:buFont typeface="Wingdings" pitchFamily="2" charset="2"/>
              <a:buNone/>
            </a:pPr>
            <a:endParaRPr lang="en-US" altLang="en-US" sz="2000" dirty="0" smtClean="0"/>
          </a:p>
          <a:p>
            <a:pPr eaLnBrk="1" hangingPunct="1">
              <a:lnSpc>
                <a:spcPct val="80000"/>
              </a:lnSpc>
            </a:pPr>
            <a:endParaRPr lang="en-US" altLang="en-US" sz="2000" dirty="0" smtClean="0"/>
          </a:p>
        </p:txBody>
      </p:sp>
      <p:pic>
        <p:nvPicPr>
          <p:cNvPr id="14341" name="Picture 6" descr="j0283567"/>
          <p:cNvPicPr>
            <a:picLocks noChangeAspect="1" noChangeArrowheads="1" noCrop="1"/>
          </p:cNvPicPr>
          <p:nvPr/>
        </p:nvPicPr>
        <p:blipFill>
          <a:blip r:embed="rId4"/>
          <a:srcRect/>
          <a:stretch>
            <a:fillRect/>
          </a:stretch>
        </p:blipFill>
        <p:spPr bwMode="auto">
          <a:xfrm>
            <a:off x="2438400" y="4114800"/>
            <a:ext cx="1774825" cy="2057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219200"/>
            <a:ext cx="8991600" cy="5029200"/>
          </a:xfrm>
        </p:spPr>
        <p:txBody>
          <a:bodyPr>
            <a:normAutofit/>
          </a:bodyPr>
          <a:lstStyle/>
          <a:p>
            <a:pPr xmlns:a="http://schemas.openxmlformats.org/drawingml/2006/main" marL="566928" indent="-457200" algn="l" rtl="0">
              <a:buNone/>
              <a:bidi/>
            </a:pPr>
            <a:r xmlns:a="http://schemas.openxmlformats.org/drawingml/2006/main">
              <a:rPr lang="ar" sz="2400" dirty="0" smtClean="0"/>
              <a:t>* تم استخدام العديد من تقنيات إدارة الإجهاد</a:t>
            </a:r>
          </a:p>
          <a:p>
            <a:pPr xmlns:a="http://schemas.openxmlformats.org/drawingml/2006/main" marL="566928" indent="-457200" algn="l" rtl="0">
              <a:buNone/>
              <a:bidi/>
            </a:pPr>
            <a:r xmlns:a="http://schemas.openxmlformats.org/drawingml/2006/main">
              <a:rPr lang="ar" sz="2400" dirty="0" smtClean="0"/>
              <a:t>تم تطويرها في العقود القليلة الماضية.</a:t>
            </a:r>
          </a:p>
          <a:p>
            <a:pPr marL="566928" indent="-457200" algn="l" rtl="0">
              <a:buNone/>
            </a:pPr>
            <a:endParaRPr lang="en-US" sz="2400" dirty="0" smtClean="0"/>
          </a:p>
          <a:p>
            <a:pPr xmlns:a="http://schemas.openxmlformats.org/drawingml/2006/main" algn="l" rtl="0">
              <a:lnSpc>
                <a:spcPct val="110000"/>
              </a:lnSpc>
              <a:buNone/>
              <a:bidi/>
            </a:pPr>
            <a:r xmlns:a="http://schemas.openxmlformats.org/drawingml/2006/main">
              <a:rPr lang="ar" altLang="en-US" dirty="0" smtClean="0"/>
              <a:t>1. جسديا:</a:t>
            </a:r>
          </a:p>
          <a:p>
            <a:pPr xmlns:a="http://schemas.openxmlformats.org/drawingml/2006/main" lvl="1" algn="l" rtl="0">
              <a:lnSpc>
                <a:spcPct val="110000"/>
              </a:lnSpc>
              <a:bidi/>
            </a:pPr>
            <a:r xmlns:a="http://schemas.openxmlformats.org/drawingml/2006/main">
              <a:rPr lang="ar" altLang="en-US" dirty="0" smtClean="0"/>
              <a:t>تَغذِيَة</a:t>
            </a:r>
          </a:p>
          <a:p>
            <a:pPr xmlns:a="http://schemas.openxmlformats.org/drawingml/2006/main" lvl="1" algn="l" rtl="0">
              <a:lnSpc>
                <a:spcPct val="110000"/>
              </a:lnSpc>
              <a:bidi/>
            </a:pPr>
            <a:r xmlns:a="http://schemas.openxmlformats.org/drawingml/2006/main">
              <a:rPr lang="ar" altLang="en-US" dirty="0" smtClean="0"/>
              <a:t>يمارس</a:t>
            </a:r>
          </a:p>
          <a:p>
            <a:pPr xmlns:a="http://schemas.openxmlformats.org/drawingml/2006/main" lvl="1" algn="l" rtl="0">
              <a:lnSpc>
                <a:spcPct val="110000"/>
              </a:lnSpc>
              <a:bidi/>
            </a:pPr>
            <a:r xmlns:a="http://schemas.openxmlformats.org/drawingml/2006/main">
              <a:rPr lang="ar" altLang="en-US" dirty="0" smtClean="0"/>
              <a:t>ينام</a:t>
            </a:r>
          </a:p>
          <a:p>
            <a:pPr xmlns:a="http://schemas.openxmlformats.org/drawingml/2006/main" lvl="1" algn="l" rtl="0">
              <a:lnSpc>
                <a:spcPct val="110000"/>
              </a:lnSpc>
              <a:bidi/>
            </a:pPr>
            <a:r xmlns:a="http://schemas.openxmlformats.org/drawingml/2006/main">
              <a:rPr lang="ar" altLang="en-US" dirty="0" smtClean="0"/>
              <a:t>التغذية الراجعة الحيوية</a:t>
            </a:r>
          </a:p>
          <a:p>
            <a:pPr xmlns:a="http://schemas.openxmlformats.org/drawingml/2006/main" lvl="1" algn="l" rtl="0">
              <a:lnSpc>
                <a:spcPct val="110000"/>
              </a:lnSpc>
              <a:bidi/>
            </a:pPr>
            <a:r xmlns:a="http://schemas.openxmlformats.org/drawingml/2006/main">
              <a:rPr lang="ar" altLang="en-US" dirty="0" smtClean="0"/>
              <a:t>تدليك</a:t>
            </a:r>
          </a:p>
          <a:p>
            <a:pPr xmlns:a="http://schemas.openxmlformats.org/drawingml/2006/main" lvl="1" algn="l" rtl="0">
              <a:lnSpc>
                <a:spcPct val="110000"/>
              </a:lnSpc>
              <a:bidi/>
            </a:pPr>
            <a:r xmlns:a="http://schemas.openxmlformats.org/drawingml/2006/main">
              <a:rPr lang="ar" altLang="en-US" dirty="0" smtClean="0"/>
              <a:t>الاسترخاء التدريجي</a:t>
            </a:r>
          </a:p>
          <a:p>
            <a:pPr marL="566928" indent="-457200" algn="l" rtl="0">
              <a:buNone/>
            </a:pPr>
            <a:endParaRPr lang="en-US" sz="2400" dirty="0" smtClean="0"/>
          </a:p>
        </p:txBody>
      </p:sp>
      <p:sp>
        <p:nvSpPr>
          <p:cNvPr id="3" name="Title 2"/>
          <p:cNvSpPr>
            <a:spLocks noGrp="1"/>
          </p:cNvSpPr>
          <p:nvPr>
            <p:ph type="title"/>
          </p:nvPr>
        </p:nvSpPr>
        <p:spPr>
          <a:xfrm>
            <a:off x="457200" y="274638"/>
            <a:ext cx="8229600" cy="1020762"/>
          </a:xfrm>
        </p:spPr>
        <p:txBody>
          <a:bodyPr>
            <a:normAutofit/>
          </a:bodyPr>
          <a:lstStyle/>
          <a:p>
            <a:pPr xmlns:a="http://schemas.openxmlformats.org/drawingml/2006/main" algn="ctr">
              <a:bidi/>
            </a:pPr>
            <a:r xmlns:a="http://schemas.openxmlformats.org/drawingml/2006/main">
              <a:rPr lang="ar" dirty="0" smtClean="0"/>
              <a:t>تقنيات إدارة التوتر</a:t>
            </a:r>
            <a:endParaRPr xmlns:a="http://schemas.openxmlformats.org/drawingml/2006/main" lang="ar-SA"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639762"/>
          </a:xfrm>
        </p:spPr>
        <p:txBody>
          <a:bodyPr>
            <a:normAutofit/>
          </a:bodyPr>
          <a:lstStyle/>
          <a:p>
            <a:pPr xmlns:a="http://schemas.openxmlformats.org/drawingml/2006/main" algn="ctr" rtl="0">
              <a:bidi/>
            </a:pPr>
            <a:r xmlns:a="http://schemas.openxmlformats.org/drawingml/2006/main">
              <a:rPr lang="ar" sz="3200" dirty="0" smtClean="0"/>
              <a:t>تقنيات إدارة التوتر</a:t>
            </a:r>
            <a:endParaRPr xmlns:a="http://schemas.openxmlformats.org/drawingml/2006/main" lang="ar-SA" sz="3200" dirty="0"/>
          </a:p>
        </p:txBody>
      </p:sp>
      <p:sp>
        <p:nvSpPr>
          <p:cNvPr id="4" name="Content Placeholder 3"/>
          <p:cNvSpPr>
            <a:spLocks noGrp="1"/>
          </p:cNvSpPr>
          <p:nvPr>
            <p:ph idx="1"/>
          </p:nvPr>
        </p:nvSpPr>
        <p:spPr>
          <a:xfrm>
            <a:off x="457200" y="1143000"/>
            <a:ext cx="8229600" cy="5715000"/>
          </a:xfrm>
        </p:spPr>
        <p:txBody>
          <a:bodyPr>
            <a:normAutofit/>
          </a:bodyPr>
          <a:lstStyle/>
          <a:p>
            <a:pPr xmlns:a="http://schemas.openxmlformats.org/drawingml/2006/main" algn="l" rtl="0">
              <a:lnSpc>
                <a:spcPct val="130000"/>
              </a:lnSpc>
              <a:buNone/>
              <a:bidi/>
            </a:pPr>
            <a:r xmlns:a="http://schemas.openxmlformats.org/drawingml/2006/main">
              <a:rPr lang="ar" altLang="en-US" dirty="0" smtClean="0"/>
              <a:t>2. المعرفي (الأفكار):</a:t>
            </a:r>
          </a:p>
          <a:p>
            <a:pPr xmlns:a="http://schemas.openxmlformats.org/drawingml/2006/main" lvl="1" algn="l" rtl="0">
              <a:lnSpc>
                <a:spcPct val="130000"/>
              </a:lnSpc>
              <a:bidi/>
            </a:pPr>
            <a:r xmlns:a="http://schemas.openxmlformats.org/drawingml/2006/main">
              <a:rPr lang="ar" altLang="en-US" dirty="0" smtClean="0"/>
              <a:t>التحدث مع النفس</a:t>
            </a:r>
          </a:p>
          <a:p>
            <a:pPr xmlns:a="http://schemas.openxmlformats.org/drawingml/2006/main" lvl="1" algn="l" rtl="0">
              <a:lnSpc>
                <a:spcPct val="130000"/>
              </a:lnSpc>
              <a:bidi/>
            </a:pPr>
            <a:r xmlns:a="http://schemas.openxmlformats.org/drawingml/2006/main">
              <a:rPr lang="ar" altLang="en-US" dirty="0" smtClean="0"/>
              <a:t>تأمل</a:t>
            </a:r>
          </a:p>
          <a:p>
            <a:pPr xmlns:a="http://schemas.openxmlformats.org/drawingml/2006/main" lvl="1" algn="l" rtl="0">
              <a:lnSpc>
                <a:spcPct val="130000"/>
              </a:lnSpc>
              <a:bidi/>
            </a:pPr>
            <a:r xmlns:a="http://schemas.openxmlformats.org/drawingml/2006/main">
              <a:rPr lang="ar" altLang="en-US" dirty="0" smtClean="0"/>
              <a:t>التصوير</a:t>
            </a:r>
          </a:p>
          <a:p>
            <a:pPr xmlns:a="http://schemas.openxmlformats.org/drawingml/2006/main" lvl="1" algn="l" rtl="0">
              <a:lnSpc>
                <a:spcPct val="130000"/>
              </a:lnSpc>
              <a:bidi/>
            </a:pPr>
            <a:r xmlns:a="http://schemas.openxmlformats.org/drawingml/2006/main">
              <a:rPr lang="ar" altLang="en-US" dirty="0" smtClean="0"/>
              <a:t>استراتيجيات إعادة التركيز</a:t>
            </a:r>
          </a:p>
          <a:p>
            <a:pPr xmlns:a="http://schemas.openxmlformats.org/drawingml/2006/main" lvl="1" algn="l" rtl="0">
              <a:lnSpc>
                <a:spcPct val="130000"/>
              </a:lnSpc>
              <a:bidi/>
            </a:pPr>
            <a:r xmlns:a="http://schemas.openxmlformats.org/drawingml/2006/main">
              <a:rPr lang="ar" altLang="en-US" dirty="0" smtClean="0"/>
              <a:t>الاسترخاء المنهجي</a:t>
            </a:r>
          </a:p>
          <a:p>
            <a:pPr algn="l" rtl="0"/>
            <a:endParaRPr lang="ar-SA" sz="26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66800"/>
            <a:ext cx="8229600" cy="5486400"/>
          </a:xfrm>
        </p:spPr>
        <p:txBody>
          <a:bodyPr>
            <a:normAutofit/>
          </a:bodyPr>
          <a:lstStyle/>
          <a:p>
            <a:pPr xmlns:a="http://schemas.openxmlformats.org/drawingml/2006/main" algn="l" rtl="0">
              <a:buNone/>
              <a:bidi/>
            </a:pPr>
            <a:r xmlns:a="http://schemas.openxmlformats.org/drawingml/2006/main">
              <a:rPr lang="ar" b="1" dirty="0" smtClean="0"/>
              <a:t>3. </a:t>
            </a:r>
            <a:r xmlns:a="http://schemas.openxmlformats.org/drawingml/2006/main">
              <a:rPr lang="ar" altLang="en-US" dirty="0" smtClean="0"/>
              <a:t>السلوكية:</a:t>
            </a:r>
          </a:p>
          <a:p>
            <a:pPr xmlns:a="http://schemas.openxmlformats.org/drawingml/2006/main" lvl="1" algn="l" rtl="0">
              <a:lnSpc>
                <a:spcPct val="130000"/>
              </a:lnSpc>
              <a:bidi/>
            </a:pPr>
            <a:r xmlns:a="http://schemas.openxmlformats.org/drawingml/2006/main">
              <a:rPr lang="ar" altLang="en-US" dirty="0" smtClean="0"/>
              <a:t>الحزم</a:t>
            </a:r>
          </a:p>
          <a:p>
            <a:pPr xmlns:a="http://schemas.openxmlformats.org/drawingml/2006/main" lvl="1" algn="l" rtl="0">
              <a:lnSpc>
                <a:spcPct val="130000"/>
              </a:lnSpc>
              <a:bidi/>
            </a:pPr>
            <a:r xmlns:a="http://schemas.openxmlformats.org/drawingml/2006/main">
              <a:rPr lang="ar" altLang="en-US" dirty="0" smtClean="0"/>
              <a:t>إدارة الوقت</a:t>
            </a:r>
          </a:p>
          <a:p>
            <a:pPr xmlns:a="http://schemas.openxmlformats.org/drawingml/2006/main" lvl="1" algn="l" rtl="0">
              <a:lnSpc>
                <a:spcPct val="130000"/>
              </a:lnSpc>
              <a:bidi/>
            </a:pPr>
            <a:r xmlns:a="http://schemas.openxmlformats.org/drawingml/2006/main">
              <a:rPr lang="ar" altLang="en-US" dirty="0" smtClean="0"/>
              <a:t>مجموعات الدعم</a:t>
            </a:r>
          </a:p>
          <a:p>
            <a:pPr xmlns:a="http://schemas.openxmlformats.org/drawingml/2006/main" lvl="1" algn="l" rtl="0">
              <a:lnSpc>
                <a:spcPct val="130000"/>
              </a:lnSpc>
              <a:bidi/>
            </a:pPr>
            <a:r xmlns:a="http://schemas.openxmlformats.org/drawingml/2006/main">
              <a:rPr lang="ar" altLang="en-US" dirty="0" smtClean="0"/>
              <a:t>التجزئة</a:t>
            </a:r>
          </a:p>
          <a:p>
            <a:pPr xmlns:a="http://schemas.openxmlformats.org/drawingml/2006/main" lvl="1" algn="l" rtl="0">
              <a:lnSpc>
                <a:spcPct val="130000"/>
              </a:lnSpc>
              <a:bidi/>
            </a:pPr>
            <a:r xmlns:a="http://schemas.openxmlformats.org/drawingml/2006/main">
              <a:rPr lang="ar" altLang="en-US" dirty="0" smtClean="0"/>
              <a:t>التنفس</a:t>
            </a:r>
          </a:p>
          <a:p>
            <a:pPr algn="l" rtl="0"/>
            <a:endParaRPr lang="en-US" dirty="0" smtClean="0"/>
          </a:p>
          <a:p>
            <a:pPr algn="l" rtl="0"/>
            <a:endParaRPr lang="ar-SA" dirty="0"/>
          </a:p>
        </p:txBody>
      </p:sp>
      <p:sp>
        <p:nvSpPr>
          <p:cNvPr id="3" name="Title 2"/>
          <p:cNvSpPr>
            <a:spLocks noGrp="1"/>
          </p:cNvSpPr>
          <p:nvPr>
            <p:ph type="title"/>
          </p:nvPr>
        </p:nvSpPr>
        <p:spPr>
          <a:xfrm>
            <a:off x="457200" y="274638"/>
            <a:ext cx="8229600" cy="792162"/>
          </a:xfrm>
        </p:spPr>
        <p:txBody>
          <a:bodyPr>
            <a:normAutofit/>
          </a:bodyPr>
          <a:lstStyle/>
          <a:p>
            <a:pPr xmlns:a="http://schemas.openxmlformats.org/drawingml/2006/main" algn="ctr">
              <a:bidi/>
            </a:pPr>
            <a:r xmlns:a="http://schemas.openxmlformats.org/drawingml/2006/main">
              <a:rPr lang="ar" dirty="0" smtClean="0"/>
              <a:t>تقنيات إدارة التوتر</a:t>
            </a:r>
            <a:endParaRPr xmlns:a="http://schemas.openxmlformats.org/drawingml/2006/main" lang="ar-SA"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ctr" rtl="0">
              <a:buFontTx/>
              <a:buChar char="-"/>
            </a:pPr>
            <a:endParaRPr lang="en-US" dirty="0" smtClean="0"/>
          </a:p>
          <a:p>
            <a:pPr algn="ctr" rtl="0">
              <a:buFontTx/>
              <a:buChar char="-"/>
            </a:pPr>
            <a:endParaRPr lang="en-US" dirty="0" smtClean="0"/>
          </a:p>
          <a:p>
            <a:pPr algn="ctr" rtl="0">
              <a:buFontTx/>
              <a:buChar char="-"/>
            </a:pPr>
            <a:endParaRPr lang="en-US" dirty="0" smtClean="0"/>
          </a:p>
          <a:p>
            <a:pPr xmlns:a="http://schemas.openxmlformats.org/drawingml/2006/main" algn="ctr" rtl="0">
              <a:buFontTx/>
              <a:buChar char="-"/>
              <a:bidi/>
            </a:pPr>
            <a:r xmlns:a="http://schemas.openxmlformats.org/drawingml/2006/main">
              <a:rPr lang="ar" dirty="0" smtClean="0"/>
              <a:t>وفيما يلي اقتراحات أخرى موصى بها لتقليل التوتر</a:t>
            </a:r>
          </a:p>
        </p:txBody>
      </p:sp>
      <p:sp>
        <p:nvSpPr>
          <p:cNvPr id="3" name="Title 2"/>
          <p:cNvSpPr>
            <a:spLocks noGrp="1"/>
          </p:cNvSpPr>
          <p:nvPr>
            <p:ph type="title"/>
          </p:nvPr>
        </p:nvSpPr>
        <p:spPr/>
        <p:txBody>
          <a:bodyPr>
            <a:normAutofit/>
          </a:bodyPr>
          <a:lstStyle/>
          <a:p>
            <a:pPr xmlns:a="http://schemas.openxmlformats.org/drawingml/2006/main" algn="ctr">
              <a:bidi/>
            </a:pPr>
            <a:r xmlns:a="http://schemas.openxmlformats.org/drawingml/2006/main">
              <a:rPr lang="ar" dirty="0" smtClean="0"/>
              <a:t>إدارة الإجهاد</a:t>
            </a:r>
            <a:endParaRPr xmlns:a="http://schemas.openxmlformats.org/drawingml/2006/main" lang="ar-SA"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normAutofit/>
          </a:bodyPr>
          <a:lstStyle/>
          <a:p>
            <a:pPr xmlns:a="http://schemas.openxmlformats.org/drawingml/2006/main" eaLnBrk="1" fontAlgn="auto" hangingPunct="1">
              <a:spcAft>
                <a:spcPts val="0"/>
              </a:spcAft>
              <a:defRPr/>
              <a:bidi/>
            </a:pPr>
            <a:r xmlns:a="http://schemas.openxmlformats.org/drawingml/2006/main">
              <a:rPr lang="ar" sz="4000" dirty="0"/>
              <a:t>اقتراحات لتقليل التوتر</a:t>
            </a:r>
          </a:p>
        </p:txBody>
      </p:sp>
      <p:sp>
        <p:nvSpPr>
          <p:cNvPr id="38915" name="Rectangle 3"/>
          <p:cNvSpPr>
            <a:spLocks noGrp="1"/>
          </p:cNvSpPr>
          <p:nvPr>
            <p:ph sz="quarter" idx="1"/>
          </p:nvPr>
        </p:nvSpPr>
        <p:spPr>
          <a:xfrm>
            <a:off x="457200" y="1600200"/>
            <a:ext cx="7467600" cy="4873625"/>
          </a:xfrm>
        </p:spPr>
        <p:txBody>
          <a:bodyPr/>
          <a:lstStyle/>
          <a:p>
            <a:pPr xmlns:a="http://schemas.openxmlformats.org/drawingml/2006/main" algn="l" rtl="0" eaLnBrk="1" hangingPunct="1">
              <a:bidi/>
            </a:pPr>
            <a:r xmlns:a="http://schemas.openxmlformats.org/drawingml/2006/main">
              <a:rPr lang="ar" altLang="en-US" b="1" dirty="0" smtClean="0"/>
              <a:t>1. ابحث عن نظام دعم. </a:t>
            </a:r>
            <a:r xmlns:a="http://schemas.openxmlformats.org/drawingml/2006/main">
              <a:rPr lang="ar" altLang="en-US" dirty="0" smtClean="0"/>
              <a:t>ابحث عن شخص يمكنك التحدث معه عن مشاعرك وتجاربك.</a:t>
            </a:r>
          </a:p>
          <a:p>
            <a:pPr eaLnBrk="1" hangingPunct="1"/>
            <a:endParaRPr lang="en-US" altLang="en-US" dirty="0" smtClean="0"/>
          </a:p>
        </p:txBody>
      </p:sp>
      <p:pic>
        <p:nvPicPr>
          <p:cNvPr id="38916" name="Picture 4" descr="j0399897"/>
          <p:cNvPicPr>
            <a:picLocks noChangeAspect="1" noChangeArrowheads="1"/>
          </p:cNvPicPr>
          <p:nvPr/>
        </p:nvPicPr>
        <p:blipFill>
          <a:blip r:embed="rId3"/>
          <a:srcRect/>
          <a:stretch>
            <a:fillRect/>
          </a:stretch>
        </p:blipFill>
        <p:spPr bwMode="auto">
          <a:xfrm>
            <a:off x="914400" y="3200400"/>
            <a:ext cx="7162800" cy="2895600"/>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normAutofit/>
          </a:bodyPr>
          <a:lstStyle/>
          <a:p>
            <a:pPr xmlns:a="http://schemas.openxmlformats.org/drawingml/2006/main" eaLnBrk="1" fontAlgn="auto" hangingPunct="1">
              <a:spcAft>
                <a:spcPts val="0"/>
              </a:spcAft>
              <a:defRPr/>
              <a:bidi/>
            </a:pPr>
            <a:r xmlns:a="http://schemas.openxmlformats.org/drawingml/2006/main">
              <a:rPr lang="ar" sz="4000" dirty="0"/>
              <a:t>اقتراحات لتقليل التوتر</a:t>
            </a:r>
          </a:p>
        </p:txBody>
      </p:sp>
      <p:sp>
        <p:nvSpPr>
          <p:cNvPr id="40963" name="Rectangle 3"/>
          <p:cNvSpPr>
            <a:spLocks noGrp="1"/>
          </p:cNvSpPr>
          <p:nvPr>
            <p:ph sz="quarter" idx="1"/>
          </p:nvPr>
        </p:nvSpPr>
        <p:spPr>
          <a:xfrm>
            <a:off x="457200" y="1600200"/>
            <a:ext cx="7467600" cy="4873625"/>
          </a:xfrm>
        </p:spPr>
        <p:txBody>
          <a:bodyPr/>
          <a:lstStyle/>
          <a:p>
            <a:pPr xmlns:a="http://schemas.openxmlformats.org/drawingml/2006/main" algn="l" rtl="0" eaLnBrk="1" hangingPunct="1">
              <a:bidi/>
            </a:pPr>
            <a:r xmlns:a="http://schemas.openxmlformats.org/drawingml/2006/main">
              <a:rPr lang="ar" altLang="en-US" b="1" dirty="0" smtClean="0"/>
              <a:t>2. غيّر موقفك. </a:t>
            </a:r>
            <a:r xmlns:a="http://schemas.openxmlformats.org/drawingml/2006/main">
              <a:rPr lang="ar" altLang="en-US" dirty="0" smtClean="0"/>
              <a:t>ابحث عن طرق أخرى للتفكير في المواقف العصيبة.</a:t>
            </a:r>
          </a:p>
          <a:p>
            <a:pPr xmlns:a="http://schemas.openxmlformats.org/drawingml/2006/main" lvl="1" algn="l" rtl="0" eaLnBrk="1" hangingPunct="1">
              <a:bidi/>
            </a:pPr>
            <a:r xmlns:a="http://schemas.openxmlformats.org/drawingml/2006/main">
              <a:rPr lang="ar" altLang="en-US" dirty="0" smtClean="0"/>
              <a:t>"الحياة تتكون بنسبة 10% مما يحدث لنا، و90% من كيفية رد فعلنا تجاهه."</a:t>
            </a:r>
          </a:p>
        </p:txBody>
      </p:sp>
      <p:pic>
        <p:nvPicPr>
          <p:cNvPr id="40964" name="Picture 4" descr="bd06663_"/>
          <p:cNvPicPr>
            <a:picLocks noChangeAspect="1" noChangeArrowheads="1"/>
          </p:cNvPicPr>
          <p:nvPr/>
        </p:nvPicPr>
        <p:blipFill>
          <a:blip r:embed="rId3"/>
          <a:srcRect/>
          <a:stretch>
            <a:fillRect/>
          </a:stretch>
        </p:blipFill>
        <p:spPr bwMode="auto">
          <a:xfrm>
            <a:off x="1676400" y="3810000"/>
            <a:ext cx="4724400" cy="236220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normAutofit/>
          </a:bodyPr>
          <a:lstStyle/>
          <a:p>
            <a:pPr xmlns:a="http://schemas.openxmlformats.org/drawingml/2006/main" eaLnBrk="1" fontAlgn="auto" hangingPunct="1">
              <a:spcAft>
                <a:spcPts val="0"/>
              </a:spcAft>
              <a:defRPr/>
              <a:bidi/>
            </a:pPr>
            <a:r xmlns:a="http://schemas.openxmlformats.org/drawingml/2006/main">
              <a:rPr lang="ar" sz="4000"/>
              <a:t>اقتراحات لتقليل التوتر</a:t>
            </a:r>
          </a:p>
        </p:txBody>
      </p:sp>
      <p:pic>
        <p:nvPicPr>
          <p:cNvPr id="43011" name="Picture 6" descr="bd07022_"/>
          <p:cNvPicPr>
            <a:picLocks noGrp="1" noChangeAspect="1" noChangeArrowheads="1"/>
          </p:cNvPicPr>
          <p:nvPr>
            <p:ph sz="half" idx="1"/>
          </p:nvPr>
        </p:nvPicPr>
        <p:blipFill>
          <a:blip r:embed="rId3"/>
          <a:srcRect/>
          <a:stretch>
            <a:fillRect/>
          </a:stretch>
        </p:blipFill>
        <p:spPr>
          <a:xfrm>
            <a:off x="1066800" y="1905000"/>
            <a:ext cx="2971800" cy="4114800"/>
          </a:xfrm>
        </p:spPr>
      </p:pic>
      <p:sp>
        <p:nvSpPr>
          <p:cNvPr id="43012" name="Rectangle 5"/>
          <p:cNvSpPr>
            <a:spLocks noGrp="1"/>
          </p:cNvSpPr>
          <p:nvPr>
            <p:ph type="body" sz="half" idx="2"/>
          </p:nvPr>
        </p:nvSpPr>
        <p:spPr/>
        <p:txBody>
          <a:bodyPr/>
          <a:lstStyle/>
          <a:p>
            <a:pPr xmlns:a="http://schemas.openxmlformats.org/drawingml/2006/main" algn="l" rtl="0" eaLnBrk="1" hangingPunct="1">
              <a:bidi/>
            </a:pPr>
            <a:r xmlns:a="http://schemas.openxmlformats.org/drawingml/2006/main">
              <a:rPr lang="ar" altLang="en-US" sz="2800" b="1" dirty="0" smtClean="0"/>
              <a:t>3. كن واقعيا. </a:t>
            </a:r>
            <a:r xmlns:a="http://schemas.openxmlformats.org/drawingml/2006/main">
              <a:rPr lang="ar" altLang="en-US" sz="2800" dirty="0" smtClean="0"/>
              <a:t>حدد أهدافا عملية للتعامل مع المواقف وحل المشكلات.</a:t>
            </a:r>
          </a:p>
          <a:p>
            <a:pPr xmlns:a="http://schemas.openxmlformats.org/drawingml/2006/main" lvl="1" algn="l" rtl="0" eaLnBrk="1" hangingPunct="1">
              <a:bidi/>
            </a:pPr>
            <a:r xmlns:a="http://schemas.openxmlformats.org/drawingml/2006/main">
              <a:rPr lang="ar" altLang="en-US" sz="2400" dirty="0" smtClean="0"/>
              <a:t>تطوير توقعات واقعية لنفسك وللآخرين.</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4" name="Rectangle 4"/>
          <p:cNvSpPr>
            <a:spLocks noGrp="1" noChangeArrowheads="1"/>
          </p:cNvSpPr>
          <p:nvPr>
            <p:ph type="title"/>
          </p:nvPr>
        </p:nvSpPr>
        <p:spPr/>
        <p:txBody>
          <a:bodyPr>
            <a:normAutofit/>
          </a:bodyPr>
          <a:lstStyle/>
          <a:p>
            <a:pPr xmlns:a="http://schemas.openxmlformats.org/drawingml/2006/main" eaLnBrk="1" fontAlgn="auto" hangingPunct="1">
              <a:spcAft>
                <a:spcPts val="0"/>
              </a:spcAft>
              <a:defRPr/>
              <a:bidi/>
            </a:pPr>
            <a:r xmlns:a="http://schemas.openxmlformats.org/drawingml/2006/main">
              <a:rPr lang="ar" sz="4000"/>
              <a:t>اقتراحات لتقليل التوتر</a:t>
            </a:r>
          </a:p>
        </p:txBody>
      </p:sp>
      <p:sp>
        <p:nvSpPr>
          <p:cNvPr id="45059" name="Rectangle 5"/>
          <p:cNvSpPr>
            <a:spLocks noGrp="1"/>
          </p:cNvSpPr>
          <p:nvPr>
            <p:ph type="body" sz="half" idx="1"/>
          </p:nvPr>
        </p:nvSpPr>
        <p:spPr/>
        <p:txBody>
          <a:bodyPr>
            <a:normAutofit fontScale="92500"/>
          </a:bodyPr>
          <a:lstStyle/>
          <a:p>
            <a:pPr xmlns:a="http://schemas.openxmlformats.org/drawingml/2006/main" algn="l" rtl="0" eaLnBrk="1" hangingPunct="1">
              <a:bidi/>
            </a:pPr>
            <a:r xmlns:a="http://schemas.openxmlformats.org/drawingml/2006/main">
              <a:rPr lang="ar" altLang="en-US" b="1" dirty="0" smtClean="0"/>
              <a:t>4. كن منظمًا وتولى المسؤولية. </a:t>
            </a:r>
            <a:r xmlns:a="http://schemas.openxmlformats.org/drawingml/2006/main">
              <a:rPr lang="ar" altLang="en-US" dirty="0" smtClean="0"/>
              <a:t>غالبًا ما يؤدي عدم التنظيم أو التخطيط السيئ إلى الإحباط أو المواقف الحرجة، وهو ما يؤدي دائمًا إلى الشعور بالتوتر.</a:t>
            </a:r>
          </a:p>
          <a:p>
            <a:pPr xmlns:a="http://schemas.openxmlformats.org/drawingml/2006/main" lvl="1" algn="l" rtl="0" eaLnBrk="1" hangingPunct="1">
              <a:bidi/>
            </a:pPr>
            <a:r xmlns:a="http://schemas.openxmlformats.org/drawingml/2006/main">
              <a:rPr lang="ar" altLang="en-US" sz="2000" dirty="0" smtClean="0"/>
              <a:t>خطط لوقتك، قم بعمل جدول، وحدد أولوياتك.</a:t>
            </a:r>
          </a:p>
        </p:txBody>
      </p:sp>
      <p:pic>
        <p:nvPicPr>
          <p:cNvPr id="45060" name="Picture 7" descr="j0230502"/>
          <p:cNvPicPr>
            <a:picLocks noGrp="1" noChangeAspect="1" noChangeArrowheads="1"/>
          </p:cNvPicPr>
          <p:nvPr>
            <p:ph sz="half" idx="2"/>
          </p:nvPr>
        </p:nvPicPr>
        <p:blipFill>
          <a:blip r:embed="rId3"/>
          <a:srcRect/>
          <a:stretch>
            <a:fillRect/>
          </a:stretch>
        </p:blipFill>
        <p:spPr>
          <a:xfrm>
            <a:off x="4689475" y="2130425"/>
            <a:ext cx="3956050" cy="3470275"/>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635691"/>
          </a:xfrm>
        </p:spPr>
        <p:txBody>
          <a:bodyPr>
            <a:normAutofit lnSpcReduction="10000"/>
          </a:bodyPr>
          <a:lstStyle/>
          <a:p>
            <a:pPr xmlns:a="http://schemas.openxmlformats.org/drawingml/2006/main" algn="l" rtl="0">
              <a:bidi/>
            </a:pPr>
            <a:r xmlns:a="http://schemas.openxmlformats.org/drawingml/2006/main">
              <a:rPr lang="ar" dirty="0" smtClean="0"/>
              <a:t>مقدمة عن التوتر.</a:t>
            </a:r>
          </a:p>
          <a:p>
            <a:pPr xmlns:a="http://schemas.openxmlformats.org/drawingml/2006/main" algn="l" rtl="0">
              <a:bidi/>
            </a:pPr>
            <a:r xmlns:a="http://schemas.openxmlformats.org/drawingml/2006/main">
              <a:rPr lang="ar" dirty="0" smtClean="0"/>
              <a:t>الضغوط في التمريض.</a:t>
            </a:r>
          </a:p>
          <a:p>
            <a:pPr xmlns:a="http://schemas.openxmlformats.org/drawingml/2006/main" algn="l" rtl="0">
              <a:bidi/>
            </a:pPr>
            <a:r xmlns:a="http://schemas.openxmlformats.org/drawingml/2006/main">
              <a:rPr lang="ar" dirty="0" smtClean="0"/>
              <a:t>العوامل المسببة للتوتر في حياة الإنسان.</a:t>
            </a:r>
          </a:p>
          <a:p>
            <a:pPr xmlns:a="http://schemas.openxmlformats.org/drawingml/2006/main" algn="l" rtl="0">
              <a:bidi/>
            </a:pPr>
            <a:r xmlns:a="http://schemas.openxmlformats.org/drawingml/2006/main">
              <a:rPr lang="ar" dirty="0" smtClean="0"/>
              <a:t>الضغوطات في التمريض.</a:t>
            </a:r>
          </a:p>
          <a:p>
            <a:pPr xmlns:a="http://schemas.openxmlformats.org/drawingml/2006/main" algn="l" rtl="0">
              <a:bidi/>
            </a:pPr>
            <a:r xmlns:a="http://schemas.openxmlformats.org/drawingml/2006/main">
              <a:rPr lang="ar" dirty="0" smtClean="0"/>
              <a:t>العوامل المؤثرة على التوتر.</a:t>
            </a:r>
          </a:p>
          <a:p>
            <a:pPr xmlns:a="http://schemas.openxmlformats.org/drawingml/2006/main" algn="l" rtl="0">
              <a:bidi/>
            </a:pPr>
            <a:r xmlns:a="http://schemas.openxmlformats.org/drawingml/2006/main">
              <a:rPr lang="ar" dirty="0" smtClean="0"/>
              <a:t>تأثير الضغوط.</a:t>
            </a:r>
          </a:p>
          <a:p>
            <a:pPr xmlns:a="http://schemas.openxmlformats.org/drawingml/2006/main" algn="l" rtl="0">
              <a:bidi/>
            </a:pPr>
            <a:r xmlns:a="http://schemas.openxmlformats.org/drawingml/2006/main">
              <a:rPr lang="ar" dirty="0" smtClean="0"/>
              <a:t>الاستجابة للقتال أو الهروب.</a:t>
            </a:r>
          </a:p>
          <a:p>
            <a:pPr xmlns:a="http://schemas.openxmlformats.org/drawingml/2006/main" algn="l" rtl="0">
              <a:bidi/>
            </a:pPr>
            <a:r xmlns:a="http://schemas.openxmlformats.org/drawingml/2006/main">
              <a:rPr lang="ar" dirty="0" smtClean="0"/>
              <a:t>تقنيات إدارة التوتر.</a:t>
            </a:r>
          </a:p>
          <a:p>
            <a:pPr xmlns:a="http://schemas.openxmlformats.org/drawingml/2006/main" algn="l" rtl="0">
              <a:bidi/>
            </a:pPr>
            <a:r xmlns:a="http://schemas.openxmlformats.org/drawingml/2006/main">
              <a:rPr lang="ar" dirty="0" smtClean="0"/>
              <a:t>توصيات إضافية لإدارة التوتر.</a:t>
            </a:r>
          </a:p>
          <a:p>
            <a:pPr xmlns:a="http://schemas.openxmlformats.org/drawingml/2006/main" algn="l" rtl="0">
              <a:bidi/>
            </a:pPr>
            <a:r xmlns:a="http://schemas.openxmlformats.org/drawingml/2006/main">
              <a:rPr lang="ar" dirty="0" smtClean="0"/>
              <a:t>اختبار الإجهاد.</a:t>
            </a:r>
          </a:p>
          <a:p>
            <a:pPr algn="l" rtl="0"/>
            <a:endParaRPr lang="en-US" dirty="0" smtClean="0"/>
          </a:p>
          <a:p>
            <a:pPr algn="l" rtl="0"/>
            <a:endParaRPr lang="en-US" dirty="0" smtClean="0"/>
          </a:p>
          <a:p>
            <a:pPr algn="l" rtl="0"/>
            <a:endParaRPr lang="en-US" dirty="0" smtClean="0"/>
          </a:p>
          <a:p>
            <a:pPr algn="l" rtl="0"/>
            <a:endParaRPr lang="en-US" dirty="0" smtClean="0"/>
          </a:p>
          <a:p>
            <a:pPr algn="l" rtl="0"/>
            <a:endParaRPr lang="en-US" dirty="0" smtClean="0"/>
          </a:p>
          <a:p>
            <a:pPr algn="l" rtl="0"/>
            <a:endParaRPr lang="en-US" dirty="0" smtClean="0"/>
          </a:p>
          <a:p>
            <a:pPr algn="l" rtl="0"/>
            <a:endParaRPr lang="en-US" dirty="0" smtClean="0"/>
          </a:p>
          <a:p>
            <a:pPr algn="l" rtl="0"/>
            <a:endParaRPr lang="en-US" dirty="0" smtClean="0"/>
          </a:p>
          <a:p>
            <a:pPr algn="l" rtl="0"/>
            <a:endParaRPr lang="en-US" dirty="0" smtClean="0"/>
          </a:p>
          <a:p>
            <a:pPr algn="l" rtl="0"/>
            <a:endParaRPr lang="en-US" dirty="0" smtClean="0"/>
          </a:p>
          <a:p>
            <a:pPr algn="l" rtl="0">
              <a:buNone/>
            </a:pPr>
            <a:endParaRPr lang="en-US" dirty="0" smtClean="0"/>
          </a:p>
          <a:p>
            <a:pPr algn="l" rtl="0"/>
            <a:endParaRPr lang="en-US" dirty="0" smtClean="0"/>
          </a:p>
          <a:p>
            <a:pPr algn="l" rtl="0"/>
            <a:endParaRPr lang="ar-SA" dirty="0"/>
          </a:p>
        </p:txBody>
      </p:sp>
      <p:sp>
        <p:nvSpPr>
          <p:cNvPr id="2" name="Title 1"/>
          <p:cNvSpPr>
            <a:spLocks noGrp="1"/>
          </p:cNvSpPr>
          <p:nvPr>
            <p:ph type="title"/>
          </p:nvPr>
        </p:nvSpPr>
        <p:spPr/>
        <p:txBody>
          <a:bodyPr/>
          <a:lstStyle/>
          <a:p>
            <a:pPr xmlns:a="http://schemas.openxmlformats.org/drawingml/2006/main" algn="ctr" rtl="0">
              <a:bidi/>
            </a:pPr>
            <a:r xmlns:a="http://schemas.openxmlformats.org/drawingml/2006/main">
              <a:rPr lang="ar" dirty="0" smtClean="0"/>
              <a:t>مخطط تفصيلي</a:t>
            </a:r>
            <a:endParaRPr xmlns:a="http://schemas.openxmlformats.org/drawingml/2006/main" lang="ar-SA"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normAutofit/>
          </a:bodyPr>
          <a:lstStyle/>
          <a:p>
            <a:pPr xmlns:a="http://schemas.openxmlformats.org/drawingml/2006/main" eaLnBrk="1" fontAlgn="auto" hangingPunct="1">
              <a:spcAft>
                <a:spcPts val="0"/>
              </a:spcAft>
              <a:defRPr/>
              <a:bidi/>
            </a:pPr>
            <a:r xmlns:a="http://schemas.openxmlformats.org/drawingml/2006/main">
              <a:rPr lang="ar" sz="4000"/>
              <a:t>اقتراحات لتقليل التوتر</a:t>
            </a:r>
          </a:p>
        </p:txBody>
      </p:sp>
      <p:sp>
        <p:nvSpPr>
          <p:cNvPr id="47107" name="Rectangle 3"/>
          <p:cNvSpPr>
            <a:spLocks noGrp="1"/>
          </p:cNvSpPr>
          <p:nvPr>
            <p:ph sz="quarter" idx="1"/>
          </p:nvPr>
        </p:nvSpPr>
        <p:spPr>
          <a:xfrm>
            <a:off x="457200" y="1600200"/>
            <a:ext cx="7467600" cy="4873625"/>
          </a:xfrm>
        </p:spPr>
        <p:txBody>
          <a:bodyPr/>
          <a:lstStyle/>
          <a:p>
            <a:pPr xmlns:a="http://schemas.openxmlformats.org/drawingml/2006/main" algn="l" rtl="0" eaLnBrk="1" hangingPunct="1">
              <a:bidi/>
            </a:pPr>
            <a:r xmlns:a="http://schemas.openxmlformats.org/drawingml/2006/main">
              <a:rPr lang="ar" altLang="en-US" b="1" dirty="0" smtClean="0"/>
              <a:t>5. خذ فترات راحة، وخصص وقتًا لنفسك. </a:t>
            </a:r>
            <a:r xmlns:a="http://schemas.openxmlformats.org/drawingml/2006/main">
              <a:rPr lang="ar" altLang="en-US" dirty="0" smtClean="0"/>
              <a:t>تعلم أن تخصيص وقت لنفسك لتجديد نشاطك والاسترخاء أمر مهم بقدر تخصيص الوقت للأنشطة الأخرى.</a:t>
            </a:r>
          </a:p>
          <a:p>
            <a:pPr xmlns:a="http://schemas.openxmlformats.org/drawingml/2006/main" lvl="1" algn="l" rtl="0" eaLnBrk="1" hangingPunct="1">
              <a:bidi/>
            </a:pPr>
            <a:r xmlns:a="http://schemas.openxmlformats.org/drawingml/2006/main">
              <a:rPr lang="ar" altLang="en-US" dirty="0" smtClean="0"/>
              <a:t>على الأقل، خذ فترات راحة قصيرة أثناء يومك المزدحم.</a:t>
            </a:r>
          </a:p>
        </p:txBody>
      </p:sp>
      <p:pic>
        <p:nvPicPr>
          <p:cNvPr id="47108" name="Picture 5" descr="j0404427"/>
          <p:cNvPicPr>
            <a:picLocks noChangeAspect="1" noChangeArrowheads="1"/>
          </p:cNvPicPr>
          <p:nvPr/>
        </p:nvPicPr>
        <p:blipFill>
          <a:blip r:embed="rId3"/>
          <a:srcRect/>
          <a:stretch>
            <a:fillRect/>
          </a:stretch>
        </p:blipFill>
        <p:spPr bwMode="auto">
          <a:xfrm>
            <a:off x="4191000" y="4724400"/>
            <a:ext cx="1825625" cy="1679575"/>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normAutofit/>
          </a:bodyPr>
          <a:lstStyle/>
          <a:p>
            <a:pPr xmlns:a="http://schemas.openxmlformats.org/drawingml/2006/main" eaLnBrk="1" fontAlgn="auto" hangingPunct="1">
              <a:spcAft>
                <a:spcPts val="0"/>
              </a:spcAft>
              <a:defRPr/>
              <a:bidi/>
            </a:pPr>
            <a:r xmlns:a="http://schemas.openxmlformats.org/drawingml/2006/main">
              <a:rPr lang="ar" sz="4000"/>
              <a:t>اقتراحات لتقليل التوتر</a:t>
            </a:r>
          </a:p>
        </p:txBody>
      </p:sp>
      <p:sp>
        <p:nvSpPr>
          <p:cNvPr id="49155" name="Rectangle 3"/>
          <p:cNvSpPr>
            <a:spLocks noGrp="1"/>
          </p:cNvSpPr>
          <p:nvPr>
            <p:ph sz="quarter" idx="1"/>
          </p:nvPr>
        </p:nvSpPr>
        <p:spPr>
          <a:xfrm>
            <a:off x="457200" y="1600200"/>
            <a:ext cx="7467600" cy="4873625"/>
          </a:xfrm>
        </p:spPr>
        <p:txBody>
          <a:bodyPr/>
          <a:lstStyle/>
          <a:p>
            <a:pPr xmlns:a="http://schemas.openxmlformats.org/drawingml/2006/main" algn="l" rtl="0" eaLnBrk="1" hangingPunct="1">
              <a:bidi/>
            </a:pPr>
            <a:r xmlns:a="http://schemas.openxmlformats.org/drawingml/2006/main">
              <a:rPr lang="ar" altLang="en-US" b="1" dirty="0" smtClean="0"/>
              <a:t>6. اعتني بنفسك جيدًا. </a:t>
            </a:r>
            <a:r xmlns:a="http://schemas.openxmlformats.org/drawingml/2006/main">
              <a:rPr lang="ar" altLang="en-US" dirty="0" smtClean="0"/>
              <a:t>تناول الطعام بشكل صحيح، واحصل على قسط من الراحة بانتظام، وحافظ على روتين يومي. اسمح لنفسك بالقيام بشيء تستمتع به كل يوم.</a:t>
            </a:r>
          </a:p>
          <a:p>
            <a:pPr xmlns:a="http://schemas.openxmlformats.org/drawingml/2006/main" lvl="1" algn="l" rtl="0" eaLnBrk="1" hangingPunct="1">
              <a:bidi/>
            </a:pPr>
            <a:r xmlns:a="http://schemas.openxmlformats.org/drawingml/2006/main">
              <a:rPr lang="ar" altLang="en-US" dirty="0" smtClean="0"/>
              <a:t>ومن المفارقات أن الوقت الذي نحتاج فيه إلى الاهتمام بأنفسنا أكثر من أي وقت مضى، عندما نشعر بالتوتر، هو الوقت الذي نفعل فيه ذلك أقل.</a:t>
            </a:r>
          </a:p>
        </p:txBody>
      </p:sp>
      <p:pic>
        <p:nvPicPr>
          <p:cNvPr id="49156" name="Picture 6" descr="j0283964"/>
          <p:cNvPicPr>
            <a:picLocks noChangeAspect="1" noChangeArrowheads="1" noCrop="1"/>
          </p:cNvPicPr>
          <p:nvPr/>
        </p:nvPicPr>
        <p:blipFill>
          <a:blip r:embed="rId3"/>
          <a:srcRect/>
          <a:stretch>
            <a:fillRect/>
          </a:stretch>
        </p:blipFill>
        <p:spPr bwMode="auto">
          <a:xfrm>
            <a:off x="3352800" y="5029200"/>
            <a:ext cx="1676400" cy="1549400"/>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normAutofit/>
          </a:bodyPr>
          <a:lstStyle/>
          <a:p>
            <a:pPr xmlns:a="http://schemas.openxmlformats.org/drawingml/2006/main" eaLnBrk="1" fontAlgn="auto" hangingPunct="1">
              <a:spcAft>
                <a:spcPts val="0"/>
              </a:spcAft>
              <a:defRPr/>
              <a:bidi/>
            </a:pPr>
            <a:r xmlns:a="http://schemas.openxmlformats.org/drawingml/2006/main">
              <a:rPr lang="ar" sz="4000"/>
              <a:t>اقتراحات لتقليل التوتر</a:t>
            </a:r>
          </a:p>
        </p:txBody>
      </p:sp>
      <p:sp>
        <p:nvSpPr>
          <p:cNvPr id="51203" name="Rectangle 4"/>
          <p:cNvSpPr>
            <a:spLocks noGrp="1"/>
          </p:cNvSpPr>
          <p:nvPr>
            <p:ph type="body" sz="half" idx="1"/>
          </p:nvPr>
        </p:nvSpPr>
        <p:spPr>
          <a:xfrm>
            <a:off x="457200" y="1600200"/>
            <a:ext cx="4648200" cy="4530725"/>
          </a:xfrm>
        </p:spPr>
        <p:txBody>
          <a:bodyPr/>
          <a:lstStyle/>
          <a:p>
            <a:pPr xmlns:a="http://schemas.openxmlformats.org/drawingml/2006/main" algn="l" rtl="0" eaLnBrk="1" hangingPunct="1">
              <a:lnSpc>
                <a:spcPct val="90000"/>
              </a:lnSpc>
              <a:bidi/>
            </a:pPr>
            <a:r xmlns:a="http://schemas.openxmlformats.org/drawingml/2006/main">
              <a:rPr lang="ar" altLang="en-US" sz="2800" b="1" dirty="0" smtClean="0"/>
              <a:t>7. تعلم أن تقول "لا". </a:t>
            </a:r>
            <a:r xmlns:a="http://schemas.openxmlformats.org/drawingml/2006/main">
              <a:rPr lang="ar" altLang="en-US" sz="2800" dirty="0" smtClean="0"/>
              <a:t>تعلم أن تختار الأشياء التي ستقول "نعم" لها والأشياء التي لن تقول "نعم" لها.</a:t>
            </a:r>
          </a:p>
          <a:p>
            <a:pPr xmlns:a="http://schemas.openxmlformats.org/drawingml/2006/main" lvl="1" algn="l" rtl="0" eaLnBrk="1" hangingPunct="1">
              <a:lnSpc>
                <a:spcPct val="90000"/>
              </a:lnSpc>
              <a:bidi/>
            </a:pPr>
            <a:r xmlns:a="http://schemas.openxmlformats.org/drawingml/2006/main">
              <a:rPr lang="ar" altLang="en-US" sz="2400" dirty="0" smtClean="0"/>
              <a:t>احمِ نفسك بعدم السماح لنفسك بقبول كل طلب أو فرصة تأتي في طريقك.</a:t>
            </a:r>
          </a:p>
        </p:txBody>
      </p:sp>
      <p:pic>
        <p:nvPicPr>
          <p:cNvPr id="51204" name="Picture 8" descr="bd10015_"/>
          <p:cNvPicPr>
            <a:picLocks noChangeAspect="1" noChangeArrowheads="1"/>
          </p:cNvPicPr>
          <p:nvPr/>
        </p:nvPicPr>
        <p:blipFill>
          <a:blip r:embed="rId3"/>
          <a:srcRect/>
          <a:stretch>
            <a:fillRect/>
          </a:stretch>
        </p:blipFill>
        <p:spPr bwMode="auto">
          <a:xfrm>
            <a:off x="5334000" y="2057400"/>
            <a:ext cx="3200400" cy="3200400"/>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normAutofit/>
          </a:bodyPr>
          <a:lstStyle/>
          <a:p>
            <a:pPr xmlns:a="http://schemas.openxmlformats.org/drawingml/2006/main" eaLnBrk="1" fontAlgn="auto" hangingPunct="1">
              <a:spcAft>
                <a:spcPts val="0"/>
              </a:spcAft>
              <a:defRPr/>
              <a:bidi/>
            </a:pPr>
            <a:r xmlns:a="http://schemas.openxmlformats.org/drawingml/2006/main">
              <a:rPr lang="ar" sz="4000"/>
              <a:t>اقتراحات لتقليل التوتر</a:t>
            </a:r>
          </a:p>
        </p:txBody>
      </p:sp>
      <p:pic>
        <p:nvPicPr>
          <p:cNvPr id="53251" name="Picture 6" descr="j0303458"/>
          <p:cNvPicPr>
            <a:picLocks noGrp="1" noChangeAspect="1" noChangeArrowheads="1" noCrop="1"/>
          </p:cNvPicPr>
          <p:nvPr>
            <p:ph sz="half" idx="1"/>
          </p:nvPr>
        </p:nvPicPr>
        <p:blipFill>
          <a:blip r:embed="rId3"/>
          <a:srcRect/>
          <a:stretch>
            <a:fillRect/>
          </a:stretch>
        </p:blipFill>
        <p:spPr>
          <a:xfrm>
            <a:off x="685800" y="1752600"/>
            <a:ext cx="2362200" cy="1981200"/>
          </a:xfrm>
        </p:spPr>
      </p:pic>
      <p:sp>
        <p:nvSpPr>
          <p:cNvPr id="53252" name="Rectangle 5"/>
          <p:cNvSpPr>
            <a:spLocks noGrp="1"/>
          </p:cNvSpPr>
          <p:nvPr>
            <p:ph type="body" sz="half" idx="2"/>
          </p:nvPr>
        </p:nvSpPr>
        <p:spPr>
          <a:xfrm>
            <a:off x="4648200" y="1600200"/>
            <a:ext cx="4038600" cy="4876800"/>
          </a:xfrm>
        </p:spPr>
        <p:txBody>
          <a:bodyPr/>
          <a:lstStyle/>
          <a:p>
            <a:pPr xmlns:a="http://schemas.openxmlformats.org/drawingml/2006/main" algn="l" rtl="0" eaLnBrk="1" hangingPunct="1">
              <a:bidi/>
            </a:pPr>
            <a:r xmlns:a="http://schemas.openxmlformats.org/drawingml/2006/main">
              <a:rPr lang="ar" altLang="en-US" sz="2800" b="1" dirty="0" smtClean="0"/>
              <a:t>8. ممارسة التمارين الرياضية بانتظام: </a:t>
            </a:r>
            <a:r xmlns:a="http://schemas.openxmlformats.org/drawingml/2006/main">
              <a:rPr lang="ar" altLang="en-US" sz="2800" dirty="0" smtClean="0"/>
              <a:t>ممارسة التمارين الرياضية بانتظام يمكن أن تساعد في تخفيف بعض أعراض الاكتئاب والتوتر، وتساعدنا في الحفاظ على صحتنا.</a:t>
            </a:r>
          </a:p>
        </p:txBody>
      </p:sp>
      <p:pic>
        <p:nvPicPr>
          <p:cNvPr id="53253" name="Picture 7" descr="j0303384"/>
          <p:cNvPicPr>
            <a:picLocks noChangeAspect="1" noChangeArrowheads="1" noCrop="1"/>
          </p:cNvPicPr>
          <p:nvPr/>
        </p:nvPicPr>
        <p:blipFill>
          <a:blip r:embed="rId4"/>
          <a:srcRect/>
          <a:stretch>
            <a:fillRect/>
          </a:stretch>
        </p:blipFill>
        <p:spPr bwMode="auto">
          <a:xfrm>
            <a:off x="2743200" y="3897312"/>
            <a:ext cx="1600200" cy="2046287"/>
          </a:xfrm>
          <a:prstGeom prst="rect">
            <a:avLst/>
          </a:prstGeom>
          <a:noFill/>
          <a:ln w="9525">
            <a:noFill/>
            <a:miter lim="800000"/>
            <a:headEnd/>
            <a:tailEnd/>
          </a:ln>
        </p:spPr>
      </p:pic>
      <p:pic>
        <p:nvPicPr>
          <p:cNvPr id="53254" name="Picture 8" descr="j0303490"/>
          <p:cNvPicPr>
            <a:picLocks noChangeAspect="1" noChangeArrowheads="1" noCrop="1"/>
          </p:cNvPicPr>
          <p:nvPr/>
        </p:nvPicPr>
        <p:blipFill>
          <a:blip r:embed="rId5"/>
          <a:srcRect/>
          <a:stretch>
            <a:fillRect/>
          </a:stretch>
        </p:blipFill>
        <p:spPr bwMode="auto">
          <a:xfrm>
            <a:off x="533400" y="4495800"/>
            <a:ext cx="1676400" cy="1771650"/>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normAutofit/>
          </a:bodyPr>
          <a:lstStyle/>
          <a:p>
            <a:pPr xmlns:a="http://schemas.openxmlformats.org/drawingml/2006/main" eaLnBrk="1" fontAlgn="auto" hangingPunct="1">
              <a:spcAft>
                <a:spcPts val="0"/>
              </a:spcAft>
              <a:defRPr/>
              <a:bidi/>
            </a:pPr>
            <a:r xmlns:a="http://schemas.openxmlformats.org/drawingml/2006/main">
              <a:rPr lang="ar" sz="4000"/>
              <a:t>اقتراحات لتقليل التوتر</a:t>
            </a:r>
          </a:p>
        </p:txBody>
      </p:sp>
      <p:sp>
        <p:nvSpPr>
          <p:cNvPr id="55299" name="Rectangle 3"/>
          <p:cNvSpPr>
            <a:spLocks noGrp="1"/>
          </p:cNvSpPr>
          <p:nvPr>
            <p:ph type="body" sz="half" idx="1"/>
          </p:nvPr>
        </p:nvSpPr>
        <p:spPr>
          <a:xfrm>
            <a:off x="457200" y="1600200"/>
            <a:ext cx="4800600" cy="4530725"/>
          </a:xfrm>
        </p:spPr>
        <p:txBody>
          <a:bodyPr/>
          <a:lstStyle/>
          <a:p>
            <a:pPr xmlns:a="http://schemas.openxmlformats.org/drawingml/2006/main" algn="l" rtl="0" eaLnBrk="1" hangingPunct="1">
              <a:bidi/>
            </a:pPr>
            <a:r xmlns:a="http://schemas.openxmlformats.org/drawingml/2006/main">
              <a:rPr lang="ar" altLang="en-US" sz="2800" b="1" dirty="0" smtClean="0"/>
              <a:t>9. مارس هواية أو افعل شيئًا مختلفًا. </a:t>
            </a:r>
            <a:r xmlns:a="http://schemas.openxmlformats.org/drawingml/2006/main">
              <a:rPr lang="ar" altLang="en-US" sz="2800" dirty="0" smtClean="0"/>
              <a:t>للحصول على نمط حياة متوازن، فإن اللعب مهم بقدر أهمية العمل.</a:t>
            </a:r>
          </a:p>
        </p:txBody>
      </p:sp>
      <p:pic>
        <p:nvPicPr>
          <p:cNvPr id="55300" name="Picture 5" descr="j0354641"/>
          <p:cNvPicPr>
            <a:picLocks noChangeAspect="1" noChangeArrowheads="1" noCrop="1"/>
          </p:cNvPicPr>
          <p:nvPr/>
        </p:nvPicPr>
        <p:blipFill>
          <a:blip r:embed="rId3"/>
          <a:srcRect/>
          <a:stretch>
            <a:fillRect/>
          </a:stretch>
        </p:blipFill>
        <p:spPr bwMode="auto">
          <a:xfrm>
            <a:off x="914400" y="4495800"/>
            <a:ext cx="1905000" cy="1784350"/>
          </a:xfrm>
          <a:prstGeom prst="rect">
            <a:avLst/>
          </a:prstGeom>
          <a:noFill/>
          <a:ln w="9525">
            <a:noFill/>
            <a:miter lim="800000"/>
            <a:headEnd/>
            <a:tailEnd/>
          </a:ln>
        </p:spPr>
      </p:pic>
      <p:pic>
        <p:nvPicPr>
          <p:cNvPr id="55301" name="Picture 6" descr="j0283896"/>
          <p:cNvPicPr>
            <a:picLocks noChangeAspect="1" noChangeArrowheads="1" noCrop="1"/>
          </p:cNvPicPr>
          <p:nvPr/>
        </p:nvPicPr>
        <p:blipFill>
          <a:blip r:embed="rId4"/>
          <a:srcRect/>
          <a:stretch>
            <a:fillRect/>
          </a:stretch>
        </p:blipFill>
        <p:spPr bwMode="auto">
          <a:xfrm>
            <a:off x="6615113" y="2057400"/>
            <a:ext cx="1458912" cy="1828800"/>
          </a:xfrm>
          <a:prstGeom prst="rect">
            <a:avLst/>
          </a:prstGeom>
          <a:noFill/>
          <a:ln w="9525">
            <a:noFill/>
            <a:miter lim="800000"/>
            <a:headEnd/>
            <a:tailEnd/>
          </a:ln>
        </p:spPr>
      </p:pic>
      <p:pic>
        <p:nvPicPr>
          <p:cNvPr id="55302" name="Picture 10" descr="PH01580J"/>
          <p:cNvPicPr>
            <a:picLocks noChangeAspect="1" noChangeArrowheads="1"/>
          </p:cNvPicPr>
          <p:nvPr/>
        </p:nvPicPr>
        <p:blipFill>
          <a:blip r:embed="rId5"/>
          <a:srcRect/>
          <a:stretch>
            <a:fillRect/>
          </a:stretch>
        </p:blipFill>
        <p:spPr bwMode="auto">
          <a:xfrm>
            <a:off x="3962400" y="3505200"/>
            <a:ext cx="1614488" cy="2438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normAutofit/>
          </a:bodyPr>
          <a:lstStyle/>
          <a:p>
            <a:pPr xmlns:a="http://schemas.openxmlformats.org/drawingml/2006/main" eaLnBrk="1" fontAlgn="auto" hangingPunct="1">
              <a:spcAft>
                <a:spcPts val="0"/>
              </a:spcAft>
              <a:defRPr/>
              <a:bidi/>
            </a:pPr>
            <a:r xmlns:a="http://schemas.openxmlformats.org/drawingml/2006/main">
              <a:rPr lang="ar" sz="4000"/>
              <a:t>اقتراحات لتقليل التوتر</a:t>
            </a:r>
          </a:p>
        </p:txBody>
      </p:sp>
      <p:sp>
        <p:nvSpPr>
          <p:cNvPr id="57347" name="Rectangle 3"/>
          <p:cNvSpPr>
            <a:spLocks noGrp="1"/>
          </p:cNvSpPr>
          <p:nvPr>
            <p:ph sz="quarter" idx="1"/>
          </p:nvPr>
        </p:nvSpPr>
        <p:spPr>
          <a:xfrm>
            <a:off x="457200" y="1600200"/>
            <a:ext cx="8229600" cy="2057400"/>
          </a:xfrm>
        </p:spPr>
        <p:txBody>
          <a:bodyPr/>
          <a:lstStyle/>
          <a:p>
            <a:pPr xmlns:a="http://schemas.openxmlformats.org/drawingml/2006/main" algn="l" rtl="0" eaLnBrk="1" hangingPunct="1">
              <a:bidi/>
            </a:pPr>
            <a:r xmlns:a="http://schemas.openxmlformats.org/drawingml/2006/main">
              <a:rPr lang="ar" altLang="en-US" sz="2800" b="1" dirty="0" smtClean="0"/>
              <a:t>10. أبطئ من وتيرة عملك. </a:t>
            </a:r>
            <a:r xmlns:a="http://schemas.openxmlformats.org/drawingml/2006/main">
              <a:rPr lang="ar" altLang="en-US" sz="2800" dirty="0" smtClean="0"/>
              <a:t>اعرف حدودك وقلل من عدد الأشياء التي تحاول القيام بها كل يوم، خاصة إذا لم يكن لديك الوقت الكافي للقيام بها أو القيام بها بنفسك.</a:t>
            </a:r>
          </a:p>
        </p:txBody>
      </p:sp>
      <p:sp>
        <p:nvSpPr>
          <p:cNvPr id="78854" name="Rectangle 6"/>
          <p:cNvSpPr>
            <a:spLocks noChangeArrowheads="1"/>
          </p:cNvSpPr>
          <p:nvPr/>
        </p:nvSpPr>
        <p:spPr bwMode="auto">
          <a:xfrm>
            <a:off x="2362200" y="3276600"/>
            <a:ext cx="6781800" cy="3200400"/>
          </a:xfrm>
          <a:prstGeom prst="rect">
            <a:avLst/>
          </a:prstGeom>
          <a:noFill/>
          <a:ln w="9525">
            <a:noFill/>
            <a:miter lim="800000"/>
            <a:headEnd/>
            <a:tailEnd/>
          </a:ln>
          <a:effectLst/>
        </p:spPr>
        <p:txBody>
          <a:bodyPr/>
          <a:lstStyle/>
          <a:p>
            <a:pPr marL="342900" indent="-342900" eaLnBrk="1" hangingPunct="1">
              <a:lnSpc>
                <a:spcPct val="80000"/>
              </a:lnSpc>
              <a:spcBef>
                <a:spcPct val="20000"/>
              </a:spcBef>
              <a:buClr>
                <a:schemeClr val="hlink"/>
              </a:buClr>
              <a:buSzPct val="70000"/>
              <a:buFont typeface="Wingdings" pitchFamily="2" charset="2"/>
              <a:buChar char="u"/>
              <a:defRPr/>
            </a:pPr>
            <a:endParaRPr lang="en-US" dirty="0">
              <a:effectLst>
                <a:outerShdw blurRad="38100" dist="38100" dir="2700000" algn="tl">
                  <a:srgbClr val="000000"/>
                </a:outerShdw>
              </a:effectLst>
              <a:ea typeface="ＭＳ Ｐゴシック" pitchFamily="34" charset="-128"/>
            </a:endParaRPr>
          </a:p>
          <a:p>
            <a:pPr xmlns:a="http://schemas.openxmlformats.org/drawingml/2006/main" marL="742950" lvl="1" indent="-285750" eaLnBrk="1" hangingPunct="1">
              <a:lnSpc>
                <a:spcPct val="80000"/>
              </a:lnSpc>
              <a:spcBef>
                <a:spcPct val="20000"/>
              </a:spcBef>
              <a:buFontTx/>
              <a:buChar char="–"/>
              <a:defRPr/>
              <a:bidi/>
            </a:pPr>
            <a:r xmlns:a="http://schemas.openxmlformats.org/drawingml/2006/main">
              <a:rPr lang="ar" sz="2000" dirty="0">
                <a:effectLst>
                  <a:outerShdw blurRad="38100" dist="38100" dir="2700000" algn="tl">
                    <a:srgbClr val="000000"/>
                  </a:outerShdw>
                </a:effectLst>
                <a:ea typeface="ＭＳ Ｐゴシック" pitchFamily="34" charset="-128"/>
              </a:rPr>
              <a:t>كن واقعيا بشأن ما يمكنك إنجازه بفعالية كل يوم.</a:t>
            </a:r>
          </a:p>
          <a:p>
            <a:pPr xmlns:a="http://schemas.openxmlformats.org/drawingml/2006/main" marL="742950" lvl="1" indent="-285750" eaLnBrk="1" hangingPunct="1">
              <a:lnSpc>
                <a:spcPct val="80000"/>
              </a:lnSpc>
              <a:spcBef>
                <a:spcPct val="20000"/>
              </a:spcBef>
              <a:buFontTx/>
              <a:buChar char="–"/>
              <a:defRPr/>
              <a:bidi/>
            </a:pPr>
            <a:r xmlns:a="http://schemas.openxmlformats.org/drawingml/2006/main">
              <a:rPr lang="ar" sz="2000" dirty="0">
                <a:effectLst>
                  <a:outerShdw blurRad="38100" dist="38100" dir="2700000" algn="tl">
                    <a:srgbClr val="000000"/>
                  </a:outerShdw>
                </a:effectLst>
                <a:ea typeface="ＭＳ Ｐゴシック" pitchFamily="34" charset="-128"/>
              </a:rPr>
              <a:t>راقب وتيرة عملك. فالتسرع في إنجاز الأمور قد يؤدي إلى ارتكاب الأخطاء أو ضعف الأداء. لذا خذ الوقت الذي تحتاجه لإنجاز عملك على أكمل وجه.</a:t>
            </a:r>
          </a:p>
        </p:txBody>
      </p:sp>
      <p:pic>
        <p:nvPicPr>
          <p:cNvPr id="57349" name="Picture 7" descr="j0236207"/>
          <p:cNvPicPr>
            <a:picLocks noChangeAspect="1" noChangeArrowheads="1" noCrop="1"/>
          </p:cNvPicPr>
          <p:nvPr/>
        </p:nvPicPr>
        <p:blipFill>
          <a:blip r:embed="rId3"/>
          <a:srcRect/>
          <a:stretch>
            <a:fillRect/>
          </a:stretch>
        </p:blipFill>
        <p:spPr bwMode="auto">
          <a:xfrm>
            <a:off x="533400" y="4191000"/>
            <a:ext cx="1585913" cy="1600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normAutofit/>
          </a:bodyPr>
          <a:lstStyle/>
          <a:p>
            <a:pPr xmlns:a="http://schemas.openxmlformats.org/drawingml/2006/main" eaLnBrk="1" fontAlgn="auto" hangingPunct="1">
              <a:spcAft>
                <a:spcPts val="0"/>
              </a:spcAft>
              <a:defRPr/>
              <a:bidi/>
            </a:pPr>
            <a:r xmlns:a="http://schemas.openxmlformats.org/drawingml/2006/main">
              <a:rPr lang="ar" sz="4000"/>
              <a:t>اقتراحات لتقليل التوتر</a:t>
            </a:r>
          </a:p>
        </p:txBody>
      </p:sp>
      <p:sp>
        <p:nvSpPr>
          <p:cNvPr id="59395" name="Rectangle 3"/>
          <p:cNvSpPr>
            <a:spLocks noGrp="1"/>
          </p:cNvSpPr>
          <p:nvPr>
            <p:ph sz="quarter" idx="1"/>
          </p:nvPr>
        </p:nvSpPr>
        <p:spPr>
          <a:xfrm>
            <a:off x="457200" y="1600200"/>
            <a:ext cx="7467600" cy="4873625"/>
          </a:xfrm>
        </p:spPr>
        <p:txBody>
          <a:bodyPr/>
          <a:lstStyle/>
          <a:p>
            <a:pPr xmlns:a="http://schemas.openxmlformats.org/drawingml/2006/main" algn="l" rtl="0" eaLnBrk="1" hangingPunct="1">
              <a:bidi/>
            </a:pPr>
            <a:r xmlns:a="http://schemas.openxmlformats.org/drawingml/2006/main">
              <a:rPr lang="ar" altLang="en-US" b="1" dirty="0" smtClean="0"/>
              <a:t>11. تعلم كيفية الاسترخاء. </a:t>
            </a:r>
            <a:r xmlns:a="http://schemas.openxmlformats.org/drawingml/2006/main">
              <a:rPr lang="ar" altLang="en-US" dirty="0" smtClean="0"/>
              <a:t>قم بتطوير روتين استرخاء منتظم.</a:t>
            </a:r>
          </a:p>
          <a:p>
            <a:pPr xmlns:a="http://schemas.openxmlformats.org/drawingml/2006/main" lvl="1" algn="l" rtl="0" eaLnBrk="1" hangingPunct="1">
              <a:bidi/>
            </a:pPr>
            <a:r xmlns:a="http://schemas.openxmlformats.org/drawingml/2006/main">
              <a:rPr lang="ar" altLang="en-US" dirty="0" smtClean="0"/>
              <a:t>حاول ممارسة اليوجا، أو التأمل، أو قضاء بعض الوقت الهادئ البسيط.</a:t>
            </a:r>
          </a:p>
        </p:txBody>
      </p:sp>
      <p:pic>
        <p:nvPicPr>
          <p:cNvPr id="59396" name="Picture 7" descr="j0407059"/>
          <p:cNvPicPr>
            <a:picLocks noChangeAspect="1" noChangeArrowheads="1"/>
          </p:cNvPicPr>
          <p:nvPr/>
        </p:nvPicPr>
        <p:blipFill>
          <a:blip r:embed="rId3"/>
          <a:srcRect/>
          <a:stretch>
            <a:fillRect/>
          </a:stretch>
        </p:blipFill>
        <p:spPr bwMode="auto">
          <a:xfrm>
            <a:off x="3657600" y="3505200"/>
            <a:ext cx="2084388" cy="3124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228602" y="914401"/>
          <a:ext cx="8762999" cy="3447385"/>
        </p:xfrm>
        <a:graphic>
          <a:graphicData uri="http://schemas.openxmlformats.org/drawingml/2006/table">
            <a:tbl>
              <a:tblPr rtl="1" firstRow="1" bandRow="1">
                <a:tableStyleId>{5C22544A-7EE6-4342-B048-85BDC9FD1C3A}</a:tableStyleId>
              </a:tblPr>
              <a:tblGrid>
                <a:gridCol w="732090"/>
                <a:gridCol w="320059"/>
                <a:gridCol w="309022"/>
                <a:gridCol w="349490"/>
                <a:gridCol w="367883"/>
                <a:gridCol w="6684455"/>
              </a:tblGrid>
              <a:tr h="517856">
                <a:tc>
                  <a:txBody>
                    <a:bodyPr/>
                    <a:lstStyle/>
                    <a:p>
                      <a:pPr xmlns:a="http://schemas.openxmlformats.org/drawingml/2006/main" algn="ctr" rtl="0">
                        <a:bidi/>
                      </a:pPr>
                      <a:r xmlns:a="http://schemas.openxmlformats.org/drawingml/2006/main">
                        <a:rPr lang="ar" dirty="0" smtClean="0"/>
                        <a:t>المجموع</a:t>
                      </a:r>
                      <a:endParaRPr xmlns:a="http://schemas.openxmlformats.org/drawingml/2006/main" lang="ar-SA" dirty="0"/>
                    </a:p>
                  </a:txBody>
                  <a:tcPr/>
                </a:tc>
                <a:tc>
                  <a:txBody>
                    <a:bodyPr/>
                    <a:lstStyle/>
                    <a:p>
                      <a:pPr xmlns:a="http://schemas.openxmlformats.org/drawingml/2006/main" algn="ctr" rtl="0">
                        <a:bidi/>
                      </a:pPr>
                      <a:r xmlns:a="http://schemas.openxmlformats.org/drawingml/2006/main">
                        <a:rPr lang="ar" dirty="0" smtClean="0"/>
                        <a:t>3</a:t>
                      </a:r>
                      <a:endParaRPr xmlns:a="http://schemas.openxmlformats.org/drawingml/2006/main" lang="ar-SA" dirty="0"/>
                    </a:p>
                  </a:txBody>
                  <a:tcPr/>
                </a:tc>
                <a:tc>
                  <a:txBody>
                    <a:bodyPr/>
                    <a:lstStyle/>
                    <a:p>
                      <a:pPr xmlns:a="http://schemas.openxmlformats.org/drawingml/2006/main" algn="ctr" rtl="0">
                        <a:bidi/>
                      </a:pPr>
                      <a:r xmlns:a="http://schemas.openxmlformats.org/drawingml/2006/main">
                        <a:rPr lang="ar" dirty="0" smtClean="0"/>
                        <a:t>2</a:t>
                      </a:r>
                      <a:endParaRPr xmlns:a="http://schemas.openxmlformats.org/drawingml/2006/main" lang="ar-SA" dirty="0"/>
                    </a:p>
                  </a:txBody>
                  <a:tcPr/>
                </a:tc>
                <a:tc>
                  <a:txBody>
                    <a:bodyPr/>
                    <a:lstStyle/>
                    <a:p>
                      <a:pPr xmlns:a="http://schemas.openxmlformats.org/drawingml/2006/main" algn="ctr" rtl="0">
                        <a:bidi/>
                      </a:pPr>
                      <a:r xmlns:a="http://schemas.openxmlformats.org/drawingml/2006/main">
                        <a:rPr lang="ar" dirty="0" smtClean="0"/>
                        <a:t>1</a:t>
                      </a:r>
                      <a:endParaRPr xmlns:a="http://schemas.openxmlformats.org/drawingml/2006/main" lang="ar-SA" dirty="0"/>
                    </a:p>
                  </a:txBody>
                  <a:tcPr/>
                </a:tc>
                <a:tc>
                  <a:txBody>
                    <a:bodyPr/>
                    <a:lstStyle/>
                    <a:p>
                      <a:pPr xmlns:a="http://schemas.openxmlformats.org/drawingml/2006/main" algn="ctr" rtl="0">
                        <a:bidi/>
                      </a:pPr>
                      <a:r xmlns:a="http://schemas.openxmlformats.org/drawingml/2006/main">
                        <a:rPr lang="ar" dirty="0" smtClean="0"/>
                        <a:t>0</a:t>
                      </a:r>
                      <a:endParaRPr xmlns:a="http://schemas.openxmlformats.org/drawingml/2006/main" lang="ar-SA" dirty="0"/>
                    </a:p>
                  </a:txBody>
                  <a:tcPr/>
                </a:tc>
                <a:tc>
                  <a:txBody>
                    <a:bodyPr/>
                    <a:lstStyle/>
                    <a:p>
                      <a:pPr xmlns:a="http://schemas.openxmlformats.org/drawingml/2006/main" algn="ctr" rtl="0">
                        <a:bidi/>
                      </a:pPr>
                      <a:r xmlns:a="http://schemas.openxmlformats.org/drawingml/2006/main">
                        <a:rPr lang="ar" dirty="0" smtClean="0"/>
                        <a:t>غرض</a:t>
                      </a:r>
                      <a:endParaRPr xmlns:a="http://schemas.openxmlformats.org/drawingml/2006/main" lang="ar-SA" dirty="0"/>
                    </a:p>
                  </a:txBody>
                  <a:tcPr/>
                </a:tc>
              </a:tr>
              <a:tr h="369897">
                <a:tc rowSpan="7">
                  <a:txBody>
                    <a:bodyPr/>
                    <a:lstStyle/>
                    <a:p>
                      <a:pPr algn="ctr" rtl="0"/>
                      <a:endParaRPr lang="ar-SA" dirty="0"/>
                    </a:p>
                  </a:txBody>
                  <a:tcPr/>
                </a:tc>
                <a:tc>
                  <a:txBody>
                    <a:bodyPr/>
                    <a:lstStyle/>
                    <a:p>
                      <a:pPr algn="ctr" rtl="0"/>
                      <a:endParaRPr lang="ar-SA" dirty="0"/>
                    </a:p>
                  </a:txBody>
                  <a:tcPr/>
                </a:tc>
                <a:tc>
                  <a:txBody>
                    <a:bodyPr/>
                    <a:lstStyle/>
                    <a:p>
                      <a:pPr algn="ctr" rtl="0"/>
                      <a:endParaRPr lang="ar-SA" dirty="0"/>
                    </a:p>
                  </a:txBody>
                  <a:tcPr/>
                </a:tc>
                <a:tc>
                  <a:txBody>
                    <a:bodyPr/>
                    <a:lstStyle/>
                    <a:p>
                      <a:pPr algn="ctr" rtl="0"/>
                      <a:endParaRPr lang="ar-SA" dirty="0"/>
                    </a:p>
                  </a:txBody>
                  <a:tcPr/>
                </a:tc>
                <a:tc>
                  <a:txBody>
                    <a:bodyPr/>
                    <a:lstStyle/>
                    <a:p>
                      <a:pPr algn="ctr" rtl="0"/>
                      <a:endParaRPr lang="ar-SA" dirty="0"/>
                    </a:p>
                  </a:txBody>
                  <a:tcPr/>
                </a:tc>
                <a:tc>
                  <a:txBody>
                    <a:bodyPr/>
                    <a:lstStyle/>
                    <a:p>
                      <a:pPr xmlns:a="http://schemas.openxmlformats.org/drawingml/2006/main" algn="l" rtl="0">
                        <a:lnSpc>
                          <a:spcPct val="115000"/>
                        </a:lnSpc>
                        <a:spcAft>
                          <a:spcPts val="0"/>
                        </a:spcAft>
                        <a:tabLst>
                          <a:tab pos="1059180" algn="l"/>
                        </a:tabLst>
                        <a:bidi/>
                      </a:pPr>
                      <a:r xmlns:a="http://schemas.openxmlformats.org/drawingml/2006/main">
                        <a:rPr lang="ar" sz="1800" dirty="0">
                          <a:latin typeface="Times New Roman"/>
                          <a:ea typeface="Times New Roman"/>
                          <a:cs typeface="Arial"/>
                        </a:rPr>
                        <a:t>لقد وجدت صعوبة في الاسترخاء</a:t>
                      </a:r>
                      <a:endParaRPr xmlns:a="http://schemas.openxmlformats.org/drawingml/2006/main" lang="en-US" sz="1800" dirty="0">
                        <a:latin typeface="Calibri"/>
                        <a:ea typeface="Times New Roman"/>
                        <a:cs typeface="Arial"/>
                      </a:endParaRPr>
                    </a:p>
                  </a:txBody>
                  <a:tcPr marL="68580" marR="68580" marT="0" marB="0"/>
                </a:tc>
              </a:tr>
              <a:tr h="369897">
                <a:tc vMerge="1">
                  <a:txBody>
                    <a:bodyPr/>
                    <a:lstStyle/>
                    <a:p>
                      <a:pPr algn="ctr" rtl="0"/>
                      <a:endParaRPr lang="ar-SA" dirty="0"/>
                    </a:p>
                  </a:txBody>
                  <a:tcPr/>
                </a:tc>
                <a:tc>
                  <a:txBody>
                    <a:bodyPr/>
                    <a:lstStyle/>
                    <a:p>
                      <a:pPr algn="ctr" rtl="0"/>
                      <a:endParaRPr lang="ar-SA" dirty="0"/>
                    </a:p>
                  </a:txBody>
                  <a:tcPr/>
                </a:tc>
                <a:tc>
                  <a:txBody>
                    <a:bodyPr/>
                    <a:lstStyle/>
                    <a:p>
                      <a:pPr xmlns:a="http://schemas.openxmlformats.org/drawingml/2006/main" algn="ctr" rtl="0">
                        <a:bidi/>
                      </a:pPr>
                      <a:r xmlns:a="http://schemas.openxmlformats.org/drawingml/2006/main">
                        <a:rPr lang="ar" dirty="0" smtClean="0"/>
                        <a:t>  </a:t>
                      </a:r>
                      <a:endParaRPr xmlns:a="http://schemas.openxmlformats.org/drawingml/2006/main" lang="ar-SA" dirty="0"/>
                    </a:p>
                  </a:txBody>
                  <a:tcPr/>
                </a:tc>
                <a:tc>
                  <a:txBody>
                    <a:bodyPr/>
                    <a:lstStyle/>
                    <a:p>
                      <a:pPr algn="ctr" rtl="0"/>
                      <a:endParaRPr lang="ar-SA" dirty="0"/>
                    </a:p>
                  </a:txBody>
                  <a:tcPr/>
                </a:tc>
                <a:tc>
                  <a:txBody>
                    <a:bodyPr/>
                    <a:lstStyle/>
                    <a:p>
                      <a:pPr algn="ctr" rtl="0"/>
                      <a:endParaRPr lang="ar-SA" dirty="0"/>
                    </a:p>
                  </a:txBody>
                  <a:tcPr/>
                </a:tc>
                <a:tc>
                  <a:txBody>
                    <a:bodyPr/>
                    <a:lstStyle/>
                    <a:p>
                      <a:pPr xmlns:a="http://schemas.openxmlformats.org/drawingml/2006/main" algn="l" rtl="0">
                        <a:bidi/>
                      </a:pPr>
                      <a:r xmlns:a="http://schemas.openxmlformats.org/drawingml/2006/main">
                        <a:rPr kumimoji="0" lang="ar" sz="1800" kern="1200" dirty="0" smtClean="0">
                          <a:solidFill>
                            <a:schemeClr val="dk1"/>
                          </a:solidFill>
                          <a:latin typeface="+mn-lt"/>
                          <a:ea typeface="+mn-ea"/>
                          <a:cs typeface="+mn-cs"/>
                        </a:rPr>
                        <a:t>كنت أميل إلى المبالغة في رد الفعل تجاه المواقف</a:t>
                      </a:r>
                      <a:endParaRPr xmlns:a="http://schemas.openxmlformats.org/drawingml/2006/main" lang="ar-SA" dirty="0"/>
                    </a:p>
                  </a:txBody>
                  <a:tcPr/>
                </a:tc>
              </a:tr>
              <a:tr h="369897">
                <a:tc vMerge="1">
                  <a:txBody>
                    <a:bodyPr/>
                    <a:lstStyle/>
                    <a:p>
                      <a:pPr algn="ctr" rtl="0"/>
                      <a:endParaRPr lang="ar-SA" dirty="0"/>
                    </a:p>
                  </a:txBody>
                  <a:tcPr/>
                </a:tc>
                <a:tc>
                  <a:txBody>
                    <a:bodyPr/>
                    <a:lstStyle/>
                    <a:p>
                      <a:pPr algn="ctr" rtl="0"/>
                      <a:endParaRPr lang="ar-SA" dirty="0"/>
                    </a:p>
                  </a:txBody>
                  <a:tcPr/>
                </a:tc>
                <a:tc>
                  <a:txBody>
                    <a:bodyPr/>
                    <a:lstStyle/>
                    <a:p>
                      <a:pPr algn="ctr" rtl="0"/>
                      <a:endParaRPr lang="ar-SA" dirty="0"/>
                    </a:p>
                  </a:txBody>
                  <a:tcPr/>
                </a:tc>
                <a:tc>
                  <a:txBody>
                    <a:bodyPr/>
                    <a:lstStyle/>
                    <a:p>
                      <a:pPr algn="ctr" rtl="0"/>
                      <a:endParaRPr lang="ar-SA" dirty="0"/>
                    </a:p>
                  </a:txBody>
                  <a:tcPr/>
                </a:tc>
                <a:tc>
                  <a:txBody>
                    <a:bodyPr/>
                    <a:lstStyle/>
                    <a:p>
                      <a:pPr algn="ctr" rtl="0"/>
                      <a:endParaRPr lang="ar-SA" dirty="0"/>
                    </a:p>
                  </a:txBody>
                  <a:tcPr/>
                </a:tc>
                <a:tc>
                  <a:txBody>
                    <a:bodyPr/>
                    <a:lstStyle/>
                    <a:p>
                      <a:pPr xmlns:a="http://schemas.openxmlformats.org/drawingml/2006/main" algn="l" rtl="0">
                        <a:bidi/>
                      </a:pPr>
                      <a:r xmlns:a="http://schemas.openxmlformats.org/drawingml/2006/main">
                        <a:rPr kumimoji="0" lang="ar" sz="1800" kern="1200" dirty="0" smtClean="0">
                          <a:solidFill>
                            <a:schemeClr val="dk1"/>
                          </a:solidFill>
                          <a:latin typeface="+mn-lt"/>
                          <a:ea typeface="+mn-ea"/>
                          <a:cs typeface="+mn-cs"/>
                        </a:rPr>
                        <a:t>شعرت أنني كنت أستخدم الكثير من الطاقة العصبية</a:t>
                      </a:r>
                      <a:endParaRPr xmlns:a="http://schemas.openxmlformats.org/drawingml/2006/main" lang="ar-SA" dirty="0"/>
                    </a:p>
                  </a:txBody>
                  <a:tcPr/>
                </a:tc>
              </a:tr>
              <a:tr h="364772">
                <a:tc vMerge="1">
                  <a:txBody>
                    <a:bodyPr/>
                    <a:lstStyle/>
                    <a:p>
                      <a:pPr algn="ctr" rtl="0"/>
                      <a:endParaRPr lang="ar-SA" dirty="0"/>
                    </a:p>
                  </a:txBody>
                  <a:tcPr/>
                </a:tc>
                <a:tc>
                  <a:txBody>
                    <a:bodyPr/>
                    <a:lstStyle/>
                    <a:p>
                      <a:pPr algn="ctr" rtl="0"/>
                      <a:endParaRPr lang="ar-SA" dirty="0"/>
                    </a:p>
                  </a:txBody>
                  <a:tcPr/>
                </a:tc>
                <a:tc>
                  <a:txBody>
                    <a:bodyPr/>
                    <a:lstStyle/>
                    <a:p>
                      <a:pPr algn="ctr" rtl="0"/>
                      <a:endParaRPr lang="ar-SA" dirty="0"/>
                    </a:p>
                  </a:txBody>
                  <a:tcPr/>
                </a:tc>
                <a:tc>
                  <a:txBody>
                    <a:bodyPr/>
                    <a:lstStyle/>
                    <a:p>
                      <a:pPr algn="ctr" rtl="0"/>
                      <a:endParaRPr lang="ar-SA" dirty="0"/>
                    </a:p>
                  </a:txBody>
                  <a:tcPr/>
                </a:tc>
                <a:tc>
                  <a:txBody>
                    <a:bodyPr/>
                    <a:lstStyle/>
                    <a:p>
                      <a:pPr algn="ctr" rtl="0"/>
                      <a:endParaRPr lang="ar-SA" dirty="0"/>
                    </a:p>
                  </a:txBody>
                  <a:tcPr/>
                </a:tc>
                <a:tc>
                  <a:txBody>
                    <a:bodyPr/>
                    <a:lstStyle/>
                    <a:p>
                      <a:pPr xmlns:a="http://schemas.openxmlformats.org/drawingml/2006/main" algn="l" rtl="0">
                        <a:lnSpc>
                          <a:spcPct val="115000"/>
                        </a:lnSpc>
                        <a:spcAft>
                          <a:spcPts val="0"/>
                        </a:spcAft>
                        <a:bidi/>
                      </a:pPr>
                      <a:r xmlns:a="http://schemas.openxmlformats.org/drawingml/2006/main">
                        <a:rPr lang="ar" sz="1800" dirty="0">
                          <a:latin typeface="Times New Roman"/>
                          <a:ea typeface="Times New Roman"/>
                          <a:cs typeface="Arial"/>
                        </a:rPr>
                        <a:t>وجدت نفسي منزعجًا</a:t>
                      </a:r>
                      <a:endParaRPr xmlns:a="http://schemas.openxmlformats.org/drawingml/2006/main" lang="en-US" sz="1800" dirty="0">
                        <a:latin typeface="Calibri"/>
                        <a:ea typeface="Times New Roman"/>
                        <a:cs typeface="Arial"/>
                      </a:endParaRPr>
                    </a:p>
                  </a:txBody>
                  <a:tcPr marL="68580" marR="68580" marT="0" marB="0"/>
                </a:tc>
              </a:tr>
              <a:tr h="384693">
                <a:tc vMerge="1">
                  <a:txBody>
                    <a:bodyPr/>
                    <a:lstStyle/>
                    <a:p>
                      <a:pPr algn="ctr" rtl="0"/>
                      <a:endParaRPr lang="ar-SA" dirty="0"/>
                    </a:p>
                  </a:txBody>
                  <a:tcPr/>
                </a:tc>
                <a:tc>
                  <a:txBody>
                    <a:bodyPr/>
                    <a:lstStyle/>
                    <a:p>
                      <a:pPr algn="ctr" rtl="0"/>
                      <a:endParaRPr lang="ar-SA" dirty="0"/>
                    </a:p>
                  </a:txBody>
                  <a:tcPr/>
                </a:tc>
                <a:tc>
                  <a:txBody>
                    <a:bodyPr/>
                    <a:lstStyle/>
                    <a:p>
                      <a:pPr algn="ctr" rtl="0"/>
                      <a:endParaRPr lang="ar-SA" dirty="0"/>
                    </a:p>
                  </a:txBody>
                  <a:tcPr/>
                </a:tc>
                <a:tc>
                  <a:txBody>
                    <a:bodyPr/>
                    <a:lstStyle/>
                    <a:p>
                      <a:pPr algn="ctr" rtl="0"/>
                      <a:endParaRPr lang="ar-SA" dirty="0"/>
                    </a:p>
                  </a:txBody>
                  <a:tcPr/>
                </a:tc>
                <a:tc>
                  <a:txBody>
                    <a:bodyPr/>
                    <a:lstStyle/>
                    <a:p>
                      <a:pPr algn="ctr" rtl="0"/>
                      <a:endParaRPr lang="ar-SA" dirty="0"/>
                    </a:p>
                  </a:txBody>
                  <a:tcPr/>
                </a:tc>
                <a:tc>
                  <a:txBody>
                    <a:bodyPr/>
                    <a:lstStyle/>
                    <a:p>
                      <a:pPr xmlns:a="http://schemas.openxmlformats.org/drawingml/2006/main" algn="l" rtl="0">
                        <a:lnSpc>
                          <a:spcPct val="115000"/>
                        </a:lnSpc>
                        <a:spcAft>
                          <a:spcPts val="0"/>
                        </a:spcAft>
                        <a:bidi/>
                      </a:pPr>
                      <a:r xmlns:a="http://schemas.openxmlformats.org/drawingml/2006/main">
                        <a:rPr lang="ar" sz="1800" dirty="0">
                          <a:latin typeface="Times New Roman"/>
                          <a:ea typeface="Times New Roman"/>
                          <a:cs typeface="Arial"/>
                        </a:rPr>
                        <a:t>لقد وجدت صعوبة في الاسترخاء</a:t>
                      </a:r>
                      <a:endParaRPr xmlns:a="http://schemas.openxmlformats.org/drawingml/2006/main" lang="en-US" sz="1800" dirty="0">
                        <a:latin typeface="Calibri"/>
                        <a:ea typeface="Times New Roman"/>
                        <a:cs typeface="Arial"/>
                      </a:endParaRPr>
                    </a:p>
                  </a:txBody>
                  <a:tcPr marL="68580" marR="68580" marT="0" marB="0"/>
                </a:tc>
              </a:tr>
              <a:tr h="612550">
                <a:tc vMerge="1">
                  <a:txBody>
                    <a:bodyPr/>
                    <a:lstStyle/>
                    <a:p>
                      <a:pPr algn="ctr" rtl="0"/>
                      <a:endParaRPr lang="ar-SA" dirty="0"/>
                    </a:p>
                  </a:txBody>
                  <a:tcPr/>
                </a:tc>
                <a:tc>
                  <a:txBody>
                    <a:bodyPr/>
                    <a:lstStyle/>
                    <a:p>
                      <a:pPr algn="ctr" rtl="0"/>
                      <a:endParaRPr lang="ar-SA" dirty="0"/>
                    </a:p>
                  </a:txBody>
                  <a:tcPr/>
                </a:tc>
                <a:tc>
                  <a:txBody>
                    <a:bodyPr/>
                    <a:lstStyle/>
                    <a:p>
                      <a:pPr algn="ctr" rtl="0"/>
                      <a:endParaRPr lang="ar-SA" dirty="0"/>
                    </a:p>
                  </a:txBody>
                  <a:tcPr/>
                </a:tc>
                <a:tc>
                  <a:txBody>
                    <a:bodyPr/>
                    <a:lstStyle/>
                    <a:p>
                      <a:pPr algn="ctr" rtl="0"/>
                      <a:endParaRPr lang="ar-SA" dirty="0"/>
                    </a:p>
                  </a:txBody>
                  <a:tcPr/>
                </a:tc>
                <a:tc>
                  <a:txBody>
                    <a:bodyPr/>
                    <a:lstStyle/>
                    <a:p>
                      <a:pPr algn="ctr" rtl="0"/>
                      <a:endParaRPr lang="ar-SA" dirty="0"/>
                    </a:p>
                  </a:txBody>
                  <a:tcPr/>
                </a:tc>
                <a:tc>
                  <a:txBody>
                    <a:bodyPr/>
                    <a:lstStyle/>
                    <a:p>
                      <a:pPr xmlns:a="http://schemas.openxmlformats.org/drawingml/2006/main" algn="l" rtl="0">
                        <a:lnSpc>
                          <a:spcPct val="115000"/>
                        </a:lnSpc>
                        <a:spcAft>
                          <a:spcPts val="0"/>
                        </a:spcAft>
                        <a:bidi/>
                      </a:pPr>
                      <a:r xmlns:a="http://schemas.openxmlformats.org/drawingml/2006/main">
                        <a:rPr lang="ar" sz="1800" dirty="0">
                          <a:latin typeface="Times New Roman"/>
                          <a:ea typeface="Times New Roman"/>
                          <a:cs typeface="Arial"/>
                        </a:rPr>
                        <a:t>كنت غير متسامح مع أي شيء يمنعني من الاستمرار في ما كنت أفعله</a:t>
                      </a:r>
                      <a:endParaRPr xmlns:a="http://schemas.openxmlformats.org/drawingml/2006/main" lang="en-US" sz="1800" dirty="0">
                        <a:latin typeface="Calibri"/>
                        <a:ea typeface="Times New Roman"/>
                        <a:cs typeface="Arial"/>
                      </a:endParaRPr>
                    </a:p>
                  </a:txBody>
                  <a:tcPr marL="68580" marR="68580" marT="0" marB="0"/>
                </a:tc>
              </a:tr>
              <a:tr h="438449">
                <a:tc vMerge="1">
                  <a:txBody>
                    <a:bodyPr/>
                    <a:lstStyle/>
                    <a:p>
                      <a:pPr algn="ctr" rtl="0"/>
                      <a:endParaRPr lang="ar-SA" dirty="0"/>
                    </a:p>
                  </a:txBody>
                  <a:tcPr/>
                </a:tc>
                <a:tc>
                  <a:txBody>
                    <a:bodyPr/>
                    <a:lstStyle/>
                    <a:p>
                      <a:pPr algn="ctr" rtl="0"/>
                      <a:endParaRPr lang="ar-SA" dirty="0"/>
                    </a:p>
                  </a:txBody>
                  <a:tcPr/>
                </a:tc>
                <a:tc>
                  <a:txBody>
                    <a:bodyPr/>
                    <a:lstStyle/>
                    <a:p>
                      <a:pPr algn="ctr" rtl="0"/>
                      <a:endParaRPr lang="ar-SA" dirty="0"/>
                    </a:p>
                  </a:txBody>
                  <a:tcPr/>
                </a:tc>
                <a:tc>
                  <a:txBody>
                    <a:bodyPr/>
                    <a:lstStyle/>
                    <a:p>
                      <a:pPr algn="ctr" rtl="0"/>
                      <a:endParaRPr lang="ar-SA" dirty="0"/>
                    </a:p>
                  </a:txBody>
                  <a:tcPr/>
                </a:tc>
                <a:tc>
                  <a:txBody>
                    <a:bodyPr/>
                    <a:lstStyle/>
                    <a:p>
                      <a:pPr algn="ctr" rtl="0"/>
                      <a:endParaRPr lang="ar-SA" dirty="0"/>
                    </a:p>
                  </a:txBody>
                  <a:tcPr/>
                </a:tc>
                <a:tc>
                  <a:txBody>
                    <a:bodyPr/>
                    <a:lstStyle/>
                    <a:p>
                      <a:pPr xmlns:a="http://schemas.openxmlformats.org/drawingml/2006/main" algn="l" rtl="0">
                        <a:bidi/>
                      </a:pPr>
                      <a:r xmlns:a="http://schemas.openxmlformats.org/drawingml/2006/main">
                        <a:rPr kumimoji="0" lang="ar" sz="1800" kern="1200" dirty="0" smtClean="0">
                          <a:solidFill>
                            <a:schemeClr val="dk1"/>
                          </a:solidFill>
                          <a:latin typeface="+mn-lt"/>
                          <a:ea typeface="+mn-ea"/>
                          <a:cs typeface="+mn-cs"/>
                        </a:rPr>
                        <a:t>شعرت أنني كنت حساسًا إلى حد ما</a:t>
                      </a:r>
                      <a:endParaRPr xmlns:a="http://schemas.openxmlformats.org/drawingml/2006/main" lang="ar-SA" dirty="0"/>
                    </a:p>
                  </a:txBody>
                  <a:tcPr/>
                </a:tc>
              </a:tr>
            </a:tbl>
          </a:graphicData>
        </a:graphic>
      </p:graphicFrame>
      <p:sp>
        <p:nvSpPr>
          <p:cNvPr id="3" name="Title 2"/>
          <p:cNvSpPr>
            <a:spLocks noGrp="1"/>
          </p:cNvSpPr>
          <p:nvPr>
            <p:ph type="title"/>
          </p:nvPr>
        </p:nvSpPr>
        <p:spPr>
          <a:xfrm>
            <a:off x="457200" y="274638"/>
            <a:ext cx="8229600" cy="715962"/>
          </a:xfrm>
        </p:spPr>
        <p:txBody>
          <a:bodyPr>
            <a:normAutofit/>
          </a:bodyPr>
          <a:lstStyle/>
          <a:p>
            <a:pPr xmlns:a="http://schemas.openxmlformats.org/drawingml/2006/main" algn="ctr">
              <a:bidi/>
            </a:pPr>
            <a:r xmlns:a="http://schemas.openxmlformats.org/drawingml/2006/main">
              <a:rPr lang="ar" sz="2800" dirty="0" smtClean="0"/>
              <a:t>اختبار مستوى التوتر لديك DASS-21</a:t>
            </a:r>
            <a:r xmlns:a="http://schemas.openxmlformats.org/drawingml/2006/main">
              <a:rPr lang="ar" sz="2000" dirty="0" smtClean="0"/>
              <a:t> </a:t>
            </a:r>
            <a:endParaRPr xmlns:a="http://schemas.openxmlformats.org/drawingml/2006/main" lang="ar-SA" sz="2000" dirty="0"/>
          </a:p>
        </p:txBody>
      </p:sp>
      <p:sp>
        <p:nvSpPr>
          <p:cNvPr id="7" name="TextBox 6"/>
          <p:cNvSpPr txBox="1"/>
          <p:nvPr/>
        </p:nvSpPr>
        <p:spPr>
          <a:xfrm>
            <a:off x="304800" y="4495800"/>
            <a:ext cx="8839200" cy="1754326"/>
          </a:xfrm>
          <a:prstGeom prst="rect">
            <a:avLst/>
          </a:prstGeom>
          <a:noFill/>
        </p:spPr>
        <p:txBody>
          <a:bodyPr wrap="square" rtlCol="1">
            <a:spAutoFit/>
          </a:bodyPr>
          <a:lstStyle/>
          <a:p>
            <a:pPr xmlns:a="http://schemas.openxmlformats.org/drawingml/2006/main" algn="ctr">
              <a:bidi/>
            </a:pPr>
            <a:r xmlns:a="http://schemas.openxmlformats.org/drawingml/2006/main">
              <a:rPr lang="ar" b="1" dirty="0" smtClean="0"/>
              <a:t>تفسير:</a:t>
            </a:r>
          </a:p>
          <a:p>
            <a:pPr xmlns:a="http://schemas.openxmlformats.org/drawingml/2006/main" algn="ctr">
              <a:bidi/>
            </a:pPr>
            <a:r xmlns:a="http://schemas.openxmlformats.org/drawingml/2006/main">
              <a:rPr lang="ar" dirty="0" smtClean="0"/>
              <a:t>0-14: عادي</a:t>
            </a:r>
          </a:p>
          <a:p>
            <a:pPr xmlns:a="http://schemas.openxmlformats.org/drawingml/2006/main" algn="ctr">
              <a:bidi/>
            </a:pPr>
            <a:r xmlns:a="http://schemas.openxmlformats.org/drawingml/2006/main">
              <a:rPr lang="ar" dirty="0" smtClean="0"/>
              <a:t>15-18: إجهاد خفيف</a:t>
            </a:r>
          </a:p>
          <a:p>
            <a:pPr xmlns:a="http://schemas.openxmlformats.org/drawingml/2006/main" algn="ctr">
              <a:bidi/>
            </a:pPr>
            <a:r xmlns:a="http://schemas.openxmlformats.org/drawingml/2006/main">
              <a:rPr lang="ar" dirty="0" smtClean="0"/>
              <a:t>19-25: معتدل</a:t>
            </a:r>
          </a:p>
          <a:p>
            <a:pPr xmlns:a="http://schemas.openxmlformats.org/drawingml/2006/main" algn="ctr">
              <a:bidi/>
            </a:pPr>
            <a:r xmlns:a="http://schemas.openxmlformats.org/drawingml/2006/main">
              <a:rPr lang="ar" dirty="0" smtClean="0"/>
              <a:t>26-33: شديد</a:t>
            </a:r>
          </a:p>
          <a:p>
            <a:pPr xmlns:a="http://schemas.openxmlformats.org/drawingml/2006/main" algn="ctr">
              <a:bidi/>
            </a:pPr>
            <a:r xmlns:a="http://schemas.openxmlformats.org/drawingml/2006/main">
              <a:rPr lang="ar" dirty="0" smtClean="0"/>
              <a:t>34+: شديد للغاية</a:t>
            </a:r>
            <a:endParaRPr xmlns:a="http://schemas.openxmlformats.org/drawingml/2006/main" lang="ar-SA"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xmlns:a="http://schemas.openxmlformats.org/drawingml/2006/main" algn="ctr">
              <a:bidi/>
            </a:pPr>
            <a:r xmlns:a="http://schemas.openxmlformats.org/drawingml/2006/main">
              <a:rPr lang="ar" dirty="0" smtClean="0"/>
              <a:t>المفهوم الجديد للمرونة في مواجهة الضغوط والتوترات في مكان العمل</a:t>
            </a:r>
            <a:endParaRPr xmlns:a="http://schemas.openxmlformats.org/drawingml/2006/main" lang="ar-SA" dirty="0"/>
          </a:p>
        </p:txBody>
      </p:sp>
      <p:pic>
        <p:nvPicPr>
          <p:cNvPr id="4" name="Content Placeholder 3"/>
          <p:cNvPicPr>
            <a:picLocks noGrp="1" noChangeAspect="1" noChangeArrowheads="1"/>
          </p:cNvPicPr>
          <p:nvPr>
            <p:ph idx="1"/>
          </p:nvPr>
        </p:nvPicPr>
        <p:blipFill>
          <a:blip r:embed="rId2"/>
          <a:srcRect/>
          <a:stretch>
            <a:fillRect/>
          </a:stretch>
        </p:blipFill>
        <p:spPr bwMode="auto">
          <a:xfrm>
            <a:off x="-2438400" y="1828800"/>
            <a:ext cx="13487400" cy="5334000"/>
          </a:xfrm>
          <a:prstGeom prst="rect">
            <a:avLst/>
          </a:prstGeom>
          <a:noFill/>
          <a:ln w="9525">
            <a:noFill/>
            <a:miter lim="800000"/>
            <a:headEnd/>
            <a:tailEnd/>
          </a:ln>
          <a:effec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66800"/>
            <a:ext cx="8229600" cy="4940491"/>
          </a:xfrm>
        </p:spPr>
        <p:txBody>
          <a:bodyPr/>
          <a:lstStyle/>
          <a:p>
            <a:pPr xmlns:a="http://schemas.openxmlformats.org/drawingml/2006/main" marL="624078" indent="-514350" algn="ctr" rtl="0">
              <a:buNone/>
              <a:bidi/>
            </a:pPr>
            <a:r xmlns:a="http://schemas.openxmlformats.org/drawingml/2006/main">
              <a:rPr lang="ar" b="1" dirty="0" smtClean="0"/>
              <a:t>* المرونة تتعلق بـ:</a:t>
            </a:r>
          </a:p>
          <a:p>
            <a:pPr marL="624078" indent="-514350" algn="l" rtl="0">
              <a:buNone/>
            </a:pPr>
            <a:endParaRPr lang="en-US" b="1" dirty="0" smtClean="0"/>
          </a:p>
          <a:p>
            <a:pPr xmlns:a="http://schemas.openxmlformats.org/drawingml/2006/main" marL="624078" indent="-514350" algn="l" rtl="0">
              <a:buAutoNum type="arabicParenR"/>
              <a:bidi/>
            </a:pPr>
            <a:r xmlns:a="http://schemas.openxmlformats.org/drawingml/2006/main">
              <a:rPr lang="ar" b="1" dirty="0" smtClean="0"/>
              <a:t>الحماية: </a:t>
            </a:r>
            <a:r xmlns:a="http://schemas.openxmlformats.org/drawingml/2006/main">
              <a:rPr lang="ar" sz="2400" dirty="0" smtClean="0"/>
              <a:t>بناء حاجز عاطفي ومعرفي ضد الضغوطات والشدائد.</a:t>
            </a:r>
          </a:p>
          <a:p>
            <a:pPr xmlns:a="http://schemas.openxmlformats.org/drawingml/2006/main" marL="624078" indent="-514350" algn="l" rtl="0">
              <a:buAutoNum type="arabicParenR"/>
              <a:bidi/>
            </a:pPr>
            <a:r xmlns:a="http://schemas.openxmlformats.org/drawingml/2006/main">
              <a:rPr lang="ar" b="1" dirty="0" smtClean="0"/>
              <a:t>المعالجة: </a:t>
            </a:r>
            <a:r xmlns:a="http://schemas.openxmlformats.org/drawingml/2006/main">
              <a:rPr lang="ar" sz="2400" dirty="0" smtClean="0"/>
              <a:t>التخفيف من تأثير ضغوطات العمل والشدائد.</a:t>
            </a:r>
          </a:p>
          <a:p>
            <a:pPr xmlns:a="http://schemas.openxmlformats.org/drawingml/2006/main" marL="624078" indent="-514350" algn="l" rtl="0">
              <a:buAutoNum type="arabicParenR"/>
              <a:bidi/>
            </a:pPr>
            <a:r xmlns:a="http://schemas.openxmlformats.org/drawingml/2006/main">
              <a:rPr lang="ar" b="1" dirty="0" smtClean="0"/>
              <a:t>التطهير </a:t>
            </a:r>
            <a:r xmlns:a="http://schemas.openxmlformats.org/drawingml/2006/main">
              <a:rPr lang="ar" dirty="0" smtClean="0"/>
              <a:t>: </a:t>
            </a:r>
            <a:r xmlns:a="http://schemas.openxmlformats.org/drawingml/2006/main">
              <a:rPr lang="ar" sz="2400" dirty="0" smtClean="0"/>
              <a:t>إزالة تأثير عوامل الضغط في مكان العمل.</a:t>
            </a:r>
          </a:p>
          <a:p>
            <a:pPr xmlns:a="http://schemas.openxmlformats.org/drawingml/2006/main" marL="624078" indent="-514350" algn="l" rtl="0">
              <a:buAutoNum type="arabicParenR"/>
              <a:bidi/>
            </a:pPr>
            <a:r xmlns:a="http://schemas.openxmlformats.org/drawingml/2006/main">
              <a:rPr lang="ar" b="1" dirty="0" smtClean="0"/>
              <a:t>التباعد: </a:t>
            </a:r>
            <a:r xmlns:a="http://schemas.openxmlformats.org/drawingml/2006/main">
              <a:rPr lang="ar" sz="2400" dirty="0" smtClean="0"/>
              <a:t>أن تكون بعيدًا جسديًا عن البيئة التي تسبب لك التوتر والشدائد </a:t>
            </a:r>
            <a:r xmlns:a="http://schemas.openxmlformats.org/drawingml/2006/main">
              <a:rPr lang="ar" dirty="0" smtClean="0"/>
              <a:t>.</a:t>
            </a:r>
          </a:p>
          <a:p>
            <a:pPr marL="624078" indent="-514350" algn="l" rtl="0">
              <a:buAutoNum type="arabicParenR"/>
            </a:pPr>
            <a:endParaRPr lang="ar-SA" dirty="0"/>
          </a:p>
        </p:txBody>
      </p:sp>
      <p:sp>
        <p:nvSpPr>
          <p:cNvPr id="3" name="Title 2"/>
          <p:cNvSpPr>
            <a:spLocks noGrp="1"/>
          </p:cNvSpPr>
          <p:nvPr>
            <p:ph type="title"/>
          </p:nvPr>
        </p:nvSpPr>
        <p:spPr>
          <a:xfrm>
            <a:off x="457200" y="274638"/>
            <a:ext cx="8229600" cy="792162"/>
          </a:xfrm>
        </p:spPr>
        <p:txBody>
          <a:bodyPr/>
          <a:lstStyle/>
          <a:p>
            <a:pPr algn="ctr" rtl="0"/>
            <a:endParaRPr lang="ar-SA"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219200"/>
            <a:ext cx="8305800" cy="5334000"/>
          </a:xfrm>
        </p:spPr>
        <p:txBody>
          <a:bodyPr>
            <a:normAutofit/>
          </a:bodyPr>
          <a:lstStyle/>
          <a:p>
            <a:pPr xmlns:a="http://schemas.openxmlformats.org/drawingml/2006/main" algn="l" rtl="0">
              <a:bidi/>
            </a:pPr>
            <a:r xmlns:a="http://schemas.openxmlformats.org/drawingml/2006/main">
              <a:rPr lang="ar" dirty="0" smtClean="0"/>
              <a:t>لتحديد الإجهاد بشكل مناسب.</a:t>
            </a:r>
          </a:p>
          <a:p>
            <a:pPr xmlns:a="http://schemas.openxmlformats.org/drawingml/2006/main" algn="l" rtl="0">
              <a:bidi/>
            </a:pPr>
            <a:r xmlns:a="http://schemas.openxmlformats.org/drawingml/2006/main">
              <a:rPr lang="ar" dirty="0" smtClean="0"/>
              <a:t>لتحديد الضغوط في بيئة التمريض.</a:t>
            </a:r>
          </a:p>
          <a:p>
            <a:pPr xmlns:a="http://schemas.openxmlformats.org/drawingml/2006/main" algn="l" rtl="0">
              <a:bidi/>
            </a:pPr>
            <a:r xmlns:a="http://schemas.openxmlformats.org/drawingml/2006/main">
              <a:rPr lang="ar" dirty="0" smtClean="0"/>
              <a:t>لتحديد مسببات الضغوط في حياة الإنسان.</a:t>
            </a:r>
          </a:p>
          <a:p>
            <a:pPr xmlns:a="http://schemas.openxmlformats.org/drawingml/2006/main" algn="l" rtl="0">
              <a:bidi/>
            </a:pPr>
            <a:r xmlns:a="http://schemas.openxmlformats.org/drawingml/2006/main">
              <a:rPr lang="ar" dirty="0" smtClean="0"/>
              <a:t>لمناقشة الضغوطات في بيئة عمل التمريض.</a:t>
            </a:r>
          </a:p>
          <a:p>
            <a:pPr xmlns:a="http://schemas.openxmlformats.org/drawingml/2006/main" algn="l" rtl="0">
              <a:bidi/>
            </a:pPr>
            <a:r xmlns:a="http://schemas.openxmlformats.org/drawingml/2006/main">
              <a:rPr lang="ar" dirty="0" smtClean="0"/>
              <a:t>مناقشة العوامل المؤثرة على التوتر.</a:t>
            </a:r>
          </a:p>
          <a:p>
            <a:pPr xmlns:a="http://schemas.openxmlformats.org/drawingml/2006/main" algn="l" rtl="0">
              <a:bidi/>
            </a:pPr>
            <a:r xmlns:a="http://schemas.openxmlformats.org/drawingml/2006/main">
              <a:rPr lang="ar" dirty="0" smtClean="0"/>
              <a:t>لفهم استجابات القتال والهروب.</a:t>
            </a:r>
          </a:p>
          <a:p>
            <a:pPr xmlns:a="http://schemas.openxmlformats.org/drawingml/2006/main" algn="l" rtl="0">
              <a:bidi/>
            </a:pPr>
            <a:r xmlns:a="http://schemas.openxmlformats.org/drawingml/2006/main">
              <a:rPr lang="ar" dirty="0" smtClean="0"/>
              <a:t>لمناقشة تقنيات إدارة التوتر.</a:t>
            </a:r>
          </a:p>
          <a:p>
            <a:pPr xmlns:a="http://schemas.openxmlformats.org/drawingml/2006/main" algn="l" rtl="0">
              <a:bidi/>
            </a:pPr>
            <a:r xmlns:a="http://schemas.openxmlformats.org/drawingml/2006/main">
              <a:rPr lang="ar" dirty="0" smtClean="0"/>
              <a:t>للتعرف على الاستراتيجيات الإضافية الموصى بها لإدارة التوتر.</a:t>
            </a:r>
          </a:p>
          <a:p>
            <a:pPr xmlns:a="http://schemas.openxmlformats.org/drawingml/2006/main" algn="l" rtl="0">
              <a:bidi/>
            </a:pPr>
            <a:r xmlns:a="http://schemas.openxmlformats.org/drawingml/2006/main">
              <a:rPr lang="ar" dirty="0" smtClean="0"/>
              <a:t>لاختبار مستوى التوتر لديك باستخدام DASS-21.</a:t>
            </a:r>
          </a:p>
          <a:p>
            <a:pPr algn="l" rtl="0"/>
            <a:endParaRPr lang="en-US" dirty="0" smtClean="0"/>
          </a:p>
          <a:p>
            <a:pPr algn="l" rtl="0"/>
            <a:endParaRPr lang="ar-SA" dirty="0"/>
          </a:p>
        </p:txBody>
      </p:sp>
      <p:sp>
        <p:nvSpPr>
          <p:cNvPr id="2" name="Title 1"/>
          <p:cNvSpPr>
            <a:spLocks noGrp="1"/>
          </p:cNvSpPr>
          <p:nvPr>
            <p:ph type="title"/>
          </p:nvPr>
        </p:nvSpPr>
        <p:spPr/>
        <p:txBody>
          <a:bodyPr/>
          <a:lstStyle/>
          <a:p>
            <a:pPr xmlns:a="http://schemas.openxmlformats.org/drawingml/2006/main" algn="ctr" rtl="0">
              <a:bidi/>
            </a:pPr>
            <a:r xmlns:a="http://schemas.openxmlformats.org/drawingml/2006/main">
              <a:rPr lang="ar" dirty="0" smtClean="0"/>
              <a:t>نتائج التعلم</a:t>
            </a:r>
            <a:endParaRPr xmlns:a="http://schemas.openxmlformats.org/drawingml/2006/main" lang="ar-SA"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4525963"/>
          </a:xfrm>
        </p:spPr>
        <p:txBody>
          <a:bodyPr/>
          <a:lstStyle/>
          <a:p>
            <a:pPr algn="l" rtl="0"/>
            <a:endParaRPr lang="en-US" dirty="0" smtClean="0"/>
          </a:p>
          <a:p>
            <a:pPr xmlns:a="http://schemas.openxmlformats.org/drawingml/2006/main" algn="l" rtl="0">
              <a:bidi/>
            </a:pPr>
            <a:r xmlns:a="http://schemas.openxmlformats.org/drawingml/2006/main">
              <a:rPr lang="ar" dirty="0" smtClean="0"/>
              <a:t>أ) تطوير القوقعة: المعرفية والإدراكية</a:t>
            </a:r>
          </a:p>
          <a:p>
            <a:pPr xmlns:a="http://schemas.openxmlformats.org/drawingml/2006/main" algn="l" rtl="0">
              <a:buNone/>
              <a:bidi/>
            </a:pPr>
            <a:r xmlns:a="http://schemas.openxmlformats.org/drawingml/2006/main">
              <a:rPr lang="ar" dirty="0" smtClean="0"/>
              <a:t>القشرة العاطفية</a:t>
            </a:r>
          </a:p>
          <a:p>
            <a:pPr xmlns:a="http://schemas.openxmlformats.org/drawingml/2006/main" algn="l" rtl="0">
              <a:bidi/>
            </a:pPr>
            <a:r xmlns:a="http://schemas.openxmlformats.org/drawingml/2006/main">
              <a:rPr lang="ar" dirty="0" smtClean="0"/>
              <a:t>ب) الانفصال وإزالة الطابع الشخصي.</a:t>
            </a:r>
          </a:p>
          <a:p>
            <a:pPr xmlns:a="http://schemas.openxmlformats.org/drawingml/2006/main" algn="l" rtl="0">
              <a:bidi/>
            </a:pPr>
            <a:r xmlns:a="http://schemas.openxmlformats.org/drawingml/2006/main">
              <a:rPr lang="ar" dirty="0" smtClean="0"/>
              <a:t>ج) استخدام </a:t>
            </a:r>
            <a:r xmlns:a="http://schemas.openxmlformats.org/drawingml/2006/main">
              <a:rPr lang="ar" dirty="0" err="1" smtClean="0"/>
              <a:t>Humuor </a:t>
            </a:r>
            <a:r xmlns:a="http://schemas.openxmlformats.org/drawingml/2006/main">
              <a:rPr lang="ar" dirty="0" smtClean="0"/>
              <a:t>.</a:t>
            </a:r>
          </a:p>
          <a:p>
            <a:pPr xmlns:a="http://schemas.openxmlformats.org/drawingml/2006/main" algn="l" rtl="0">
              <a:bidi/>
            </a:pPr>
            <a:r xmlns:a="http://schemas.openxmlformats.org/drawingml/2006/main">
              <a:rPr lang="ar" dirty="0" smtClean="0"/>
              <a:t>د) الحصول على المساعدة.</a:t>
            </a:r>
          </a:p>
          <a:p>
            <a:pPr algn="ctr" rtl="0"/>
            <a:endParaRPr lang="en-US" dirty="0" smtClean="0"/>
          </a:p>
          <a:p>
            <a:pPr algn="l" rtl="0"/>
            <a:endParaRPr lang="en-US" dirty="0" smtClean="0"/>
          </a:p>
          <a:p>
            <a:pPr algn="l" rtl="0"/>
            <a:endParaRPr lang="en-US" dirty="0" smtClean="0"/>
          </a:p>
        </p:txBody>
      </p:sp>
      <p:sp>
        <p:nvSpPr>
          <p:cNvPr id="3" name="Title 2"/>
          <p:cNvSpPr>
            <a:spLocks noGrp="1"/>
          </p:cNvSpPr>
          <p:nvPr>
            <p:ph type="title"/>
          </p:nvPr>
        </p:nvSpPr>
        <p:spPr/>
        <p:txBody>
          <a:bodyPr/>
          <a:lstStyle/>
          <a:p>
            <a:pPr xmlns:a="http://schemas.openxmlformats.org/drawingml/2006/main" algn="ctr">
              <a:bidi/>
            </a:pPr>
            <a:r xmlns:a="http://schemas.openxmlformats.org/drawingml/2006/main">
              <a:rPr lang="ar" dirty="0" smtClean="0"/>
              <a:t>1) الحماية</a:t>
            </a:r>
            <a:endParaRPr xmlns:a="http://schemas.openxmlformats.org/drawingml/2006/main" lang="ar-SA"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xmlns:a="http://schemas.openxmlformats.org/drawingml/2006/main" algn="l" rtl="0">
              <a:buNone/>
              <a:bidi/>
            </a:pPr>
            <a:r xmlns:a="http://schemas.openxmlformats.org/drawingml/2006/main">
              <a:rPr lang="ar" dirty="0" smtClean="0"/>
              <a:t>أ-التبرير</a:t>
            </a:r>
          </a:p>
          <a:p>
            <a:pPr xmlns:a="http://schemas.openxmlformats.org/drawingml/2006/main" algn="l" rtl="0">
              <a:buNone/>
              <a:bidi/>
            </a:pPr>
            <a:r xmlns:a="http://schemas.openxmlformats.org/drawingml/2006/main">
              <a:rPr lang="ar" dirty="0" smtClean="0"/>
              <a:t>ب- التأمل</a:t>
            </a:r>
          </a:p>
          <a:p>
            <a:pPr xmlns:a="http://schemas.openxmlformats.org/drawingml/2006/main" algn="l" rtl="0">
              <a:buNone/>
              <a:bidi/>
            </a:pPr>
            <a:r xmlns:a="http://schemas.openxmlformats.org/drawingml/2006/main">
              <a:rPr lang="ar" dirty="0" smtClean="0"/>
              <a:t>ج- الأخذ في الاعتبار ذلك</a:t>
            </a:r>
          </a:p>
          <a:p>
            <a:pPr xmlns:a="http://schemas.openxmlformats.org/drawingml/2006/main" algn="l" rtl="0">
              <a:buNone/>
              <a:bidi/>
            </a:pPr>
            <a:r xmlns:a="http://schemas.openxmlformats.org/drawingml/2006/main">
              <a:rPr lang="ar" dirty="0" smtClean="0"/>
              <a:t>د- تجنب التكرار</a:t>
            </a:r>
          </a:p>
          <a:p>
            <a:pPr xmlns:a="http://schemas.openxmlformats.org/drawingml/2006/main" algn="l" rtl="0">
              <a:buNone/>
              <a:bidi/>
            </a:pPr>
            <a:r xmlns:a="http://schemas.openxmlformats.org/drawingml/2006/main">
              <a:rPr lang="ar" dirty="0" smtClean="0"/>
              <a:t>إيجاز إلكتروني</a:t>
            </a:r>
            <a:endParaRPr xmlns:a="http://schemas.openxmlformats.org/drawingml/2006/main" lang="ar-SA" dirty="0"/>
          </a:p>
        </p:txBody>
      </p:sp>
      <p:sp>
        <p:nvSpPr>
          <p:cNvPr id="3" name="Title 2"/>
          <p:cNvSpPr>
            <a:spLocks noGrp="1"/>
          </p:cNvSpPr>
          <p:nvPr>
            <p:ph type="title"/>
          </p:nvPr>
        </p:nvSpPr>
        <p:spPr/>
        <p:txBody>
          <a:bodyPr/>
          <a:lstStyle/>
          <a:p>
            <a:pPr xmlns:a="http://schemas.openxmlformats.org/drawingml/2006/main" algn="ctr">
              <a:bidi/>
            </a:pPr>
            <a:r xmlns:a="http://schemas.openxmlformats.org/drawingml/2006/main">
              <a:rPr lang="ar" dirty="0" smtClean="0"/>
              <a:t>2- المعالجة</a:t>
            </a:r>
            <a:endParaRPr xmlns:a="http://schemas.openxmlformats.org/drawingml/2006/main" lang="ar-SA"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05000"/>
            <a:ext cx="8229600" cy="4102291"/>
          </a:xfrm>
        </p:spPr>
        <p:txBody>
          <a:bodyPr/>
          <a:lstStyle/>
          <a:p>
            <a:pPr xmlns:a="http://schemas.openxmlformats.org/drawingml/2006/main" marL="624078" indent="-514350" algn="l" rtl="0">
              <a:buNone/>
              <a:bidi/>
            </a:pPr>
            <a:r xmlns:a="http://schemas.openxmlformats.org/drawingml/2006/main">
              <a:rPr lang="ar" dirty="0" smtClean="0"/>
              <a:t>أ- تطوير العلاقات في العمل.</a:t>
            </a:r>
          </a:p>
          <a:p>
            <a:pPr marL="624078" indent="-514350" algn="l" rtl="0">
              <a:buAutoNum type="arabicParenR"/>
            </a:pPr>
            <a:endParaRPr lang="en-US" dirty="0" smtClean="0"/>
          </a:p>
          <a:p>
            <a:pPr xmlns:a="http://schemas.openxmlformats.org/drawingml/2006/main" marL="624078" indent="-514350" algn="l" rtl="0">
              <a:buNone/>
              <a:bidi/>
            </a:pPr>
            <a:r xmlns:a="http://schemas.openxmlformats.org/drawingml/2006/main">
              <a:rPr lang="ar" dirty="0" smtClean="0"/>
              <a:t>ب- تعزيز العلاقات خارج العمل .</a:t>
            </a:r>
          </a:p>
          <a:p>
            <a:pPr marL="624078" indent="-514350" algn="l" rtl="0">
              <a:buAutoNum type="arabicParenR"/>
            </a:pPr>
            <a:endParaRPr lang="en-US" dirty="0" smtClean="0"/>
          </a:p>
          <a:p>
            <a:pPr xmlns:a="http://schemas.openxmlformats.org/drawingml/2006/main" marL="624078" indent="-514350" algn="l" rtl="0">
              <a:buNone/>
              <a:bidi/>
            </a:pPr>
            <a:r xmlns:a="http://schemas.openxmlformats.org/drawingml/2006/main">
              <a:rPr lang="ar" dirty="0" smtClean="0"/>
              <a:t>ج- المشاركة في أنشطة ذات معنى.</a:t>
            </a:r>
            <a:endParaRPr xmlns:a="http://schemas.openxmlformats.org/drawingml/2006/main" lang="ar-SA" dirty="0"/>
          </a:p>
        </p:txBody>
      </p:sp>
      <p:sp>
        <p:nvSpPr>
          <p:cNvPr id="3" name="Title 2"/>
          <p:cNvSpPr>
            <a:spLocks noGrp="1"/>
          </p:cNvSpPr>
          <p:nvPr>
            <p:ph type="title"/>
          </p:nvPr>
        </p:nvSpPr>
        <p:spPr>
          <a:xfrm>
            <a:off x="533400" y="533400"/>
            <a:ext cx="8229600" cy="1096962"/>
          </a:xfrm>
        </p:spPr>
        <p:txBody>
          <a:bodyPr>
            <a:normAutofit/>
          </a:bodyPr>
          <a:lstStyle/>
          <a:p>
            <a:pPr xmlns:a="http://schemas.openxmlformats.org/drawingml/2006/main" algn="ctr">
              <a:bidi/>
            </a:pPr>
            <a:r xmlns:a="http://schemas.openxmlformats.org/drawingml/2006/main">
              <a:rPr lang="ar" sz="4400" dirty="0" smtClean="0">
                <a:solidFill>
                  <a:schemeClr val="tx1"/>
                </a:solidFill>
              </a:rPr>
              <a:t>3-التطهير</a:t>
            </a:r>
            <a:endParaRPr xmlns:a="http://schemas.openxmlformats.org/drawingml/2006/main" lang="ar-SA" dirty="0">
              <a:solidFill>
                <a:schemeClr val="tx1"/>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362200"/>
            <a:ext cx="8229600" cy="3645091"/>
          </a:xfrm>
        </p:spPr>
        <p:txBody>
          <a:bodyPr/>
          <a:lstStyle/>
          <a:p>
            <a:pPr xmlns:a="http://schemas.openxmlformats.org/drawingml/2006/main" algn="l" rtl="0">
              <a:bidi/>
            </a:pPr>
            <a:r xmlns:a="http://schemas.openxmlformats.org/drawingml/2006/main">
              <a:rPr lang="ar" dirty="0" smtClean="0"/>
              <a:t>أ:الابتعاد عن السرير.</a:t>
            </a:r>
          </a:p>
          <a:p>
            <a:pPr algn="l" rtl="0"/>
            <a:endParaRPr lang="en-US" dirty="0" smtClean="0"/>
          </a:p>
          <a:p>
            <a:pPr xmlns:a="http://schemas.openxmlformats.org/drawingml/2006/main" algn="l" rtl="0">
              <a:bidi/>
            </a:pPr>
            <a:r xmlns:a="http://schemas.openxmlformats.org/drawingml/2006/main">
              <a:rPr lang="ar" dirty="0" smtClean="0"/>
              <a:t>ب:الابتعاد عن الوحدة.</a:t>
            </a:r>
          </a:p>
          <a:p>
            <a:pPr algn="l" rtl="0"/>
            <a:endParaRPr lang="en-US" dirty="0" smtClean="0"/>
          </a:p>
          <a:p>
            <a:pPr xmlns:a="http://schemas.openxmlformats.org/drawingml/2006/main" algn="l" rtl="0">
              <a:bidi/>
            </a:pPr>
            <a:r xmlns:a="http://schemas.openxmlformats.org/drawingml/2006/main">
              <a:rPr lang="ar" dirty="0" smtClean="0"/>
              <a:t>ج: التخطيط لاستراتيجية الخروج.</a:t>
            </a:r>
            <a:endParaRPr xmlns:a="http://schemas.openxmlformats.org/drawingml/2006/main" lang="ar-SA" dirty="0"/>
          </a:p>
        </p:txBody>
      </p:sp>
      <p:sp>
        <p:nvSpPr>
          <p:cNvPr id="3" name="Title 2"/>
          <p:cNvSpPr>
            <a:spLocks noGrp="1"/>
          </p:cNvSpPr>
          <p:nvPr>
            <p:ph type="title"/>
          </p:nvPr>
        </p:nvSpPr>
        <p:spPr>
          <a:xfrm>
            <a:off x="457200" y="274638"/>
            <a:ext cx="8229600" cy="1554162"/>
          </a:xfrm>
        </p:spPr>
        <p:txBody>
          <a:bodyPr>
            <a:normAutofit/>
          </a:bodyPr>
          <a:lstStyle/>
          <a:p>
            <a:pPr xmlns:a="http://schemas.openxmlformats.org/drawingml/2006/main" algn="ctr" rtl="0">
              <a:bidi/>
            </a:pPr>
            <a:r xmlns:a="http://schemas.openxmlformats.org/drawingml/2006/main">
              <a:rPr lang="ar" dirty="0" smtClean="0">
                <a:solidFill>
                  <a:schemeClr val="tx1"/>
                </a:solidFill>
              </a:rPr>
              <a:t>4. التباعد:</a:t>
            </a:r>
            <a:endParaRPr xmlns:a="http://schemas.openxmlformats.org/drawingml/2006/main" lang="ar-SA" sz="2700" dirty="0">
              <a:solidFill>
                <a:schemeClr val="tx1"/>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rtl="0"/>
            <a:endParaRPr lang="en-US" dirty="0" smtClean="0"/>
          </a:p>
          <a:p>
            <a:pPr algn="ctr" rtl="0"/>
            <a:endParaRPr lang="en-US" dirty="0" smtClean="0"/>
          </a:p>
          <a:p>
            <a:pPr algn="ctr" rtl="0"/>
            <a:endParaRPr lang="en-US" sz="4800" dirty="0" smtClean="0"/>
          </a:p>
          <a:p>
            <a:pPr xmlns:a="http://schemas.openxmlformats.org/drawingml/2006/main" algn="ctr" rtl="0">
              <a:buNone/>
              <a:bidi/>
            </a:pPr>
            <a:r xmlns:a="http://schemas.openxmlformats.org/drawingml/2006/main">
              <a:rPr lang="ar" sz="4800" dirty="0" smtClean="0"/>
              <a:t>شكرًا لك</a:t>
            </a:r>
            <a:endParaRPr xmlns:a="http://schemas.openxmlformats.org/drawingml/2006/main" lang="ar-SA" sz="4800" dirty="0"/>
          </a:p>
        </p:txBody>
      </p:sp>
      <p:sp>
        <p:nvSpPr>
          <p:cNvPr id="3" name="Title 2"/>
          <p:cNvSpPr>
            <a:spLocks noGrp="1"/>
          </p:cNvSpPr>
          <p:nvPr>
            <p:ph type="title"/>
          </p:nvPr>
        </p:nvSpPr>
        <p:spPr/>
        <p:txBody>
          <a:bodyPr/>
          <a:lstStyle/>
          <a:p>
            <a:endParaRPr lang="ar-SA"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8200"/>
            <a:ext cx="9144000" cy="6019800"/>
          </a:xfrm>
        </p:spPr>
        <p:txBody>
          <a:bodyPr>
            <a:normAutofit/>
          </a:bodyPr>
          <a:lstStyle/>
          <a:p>
            <a:pPr algn="l" rtl="0">
              <a:buFontTx/>
              <a:buChar char="-"/>
            </a:pPr>
            <a:endParaRPr lang="en-US" sz="2400" b="1" dirty="0" smtClean="0">
              <a:cs typeface="Andalus" pitchFamily="18" charset="-78"/>
            </a:endParaRPr>
          </a:p>
          <a:p>
            <a:pPr algn="l" rtl="0">
              <a:buNone/>
            </a:pPr>
            <a:endParaRPr lang="en-US" altLang="en-US" sz="2400" dirty="0" smtClean="0"/>
          </a:p>
          <a:p>
            <a:pPr xmlns:a="http://schemas.openxmlformats.org/drawingml/2006/main" algn="l" rtl="0">
              <a:buNone/>
              <a:bidi/>
            </a:pPr>
            <a:r xmlns:a="http://schemas.openxmlformats.org/drawingml/2006/main">
              <a:rPr lang="ar" altLang="en-US" sz="2400" dirty="0" smtClean="0"/>
              <a:t>* يمكن تعريف </a:t>
            </a:r>
            <a:r xmlns:a="http://schemas.openxmlformats.org/drawingml/2006/main">
              <a:rPr lang="ar" altLang="en-US" sz="2400" b="1" dirty="0" smtClean="0"/>
              <a:t>الإجهاد </a:t>
            </a:r>
            <a:r xmlns:a="http://schemas.openxmlformats.org/drawingml/2006/main">
              <a:rPr lang="ar" altLang="en-US" sz="2400" dirty="0" smtClean="0"/>
              <a:t>بأنه ردود أفعالنا العقلية والجسدية والعاطفية والسلوكية تجاه أي مطالب أو تهديدات متصورة.</a:t>
            </a:r>
          </a:p>
          <a:p>
            <a:pPr algn="l" rtl="0">
              <a:buNone/>
            </a:pPr>
            <a:endParaRPr lang="en-US" sz="2400" dirty="0" smtClean="0"/>
          </a:p>
          <a:p>
            <a:pPr algn="l" rtl="0">
              <a:buNone/>
            </a:pPr>
            <a:endParaRPr lang="en-US" sz="2400" dirty="0" smtClean="0"/>
          </a:p>
          <a:p>
            <a:pPr xmlns:a="http://schemas.openxmlformats.org/drawingml/2006/main" algn="l" rtl="0">
              <a:buNone/>
              <a:bidi/>
            </a:pPr>
            <a:r xmlns:a="http://schemas.openxmlformats.org/drawingml/2006/main">
              <a:rPr lang="ar" sz="2400" dirty="0" smtClean="0"/>
              <a:t>* يتم تعريف </a:t>
            </a:r>
            <a:r xmlns:a="http://schemas.openxmlformats.org/drawingml/2006/main">
              <a:rPr lang="ar" sz="2400" b="1" dirty="0" smtClean="0"/>
              <a:t>الإجهاد </a:t>
            </a:r>
            <a:r xmlns:a="http://schemas.openxmlformats.org/drawingml/2006/main">
              <a:rPr lang="ar" sz="2400" dirty="0" smtClean="0"/>
              <a:t>على أنه "علاقة بين الشخص والبيئة التي يقيمها الشخص على أنها مرهقة أو تتجاوز موارده وتعرض سلامته للخطر" (لازاروس وفولكمان </a:t>
            </a:r>
            <a:r xmlns:a="http://schemas.openxmlformats.org/drawingml/2006/main">
              <a:rPr lang="ar" sz="2400" dirty="0" err="1" smtClean="0"/>
              <a:t>، </a:t>
            </a:r>
            <a:r xmlns:a="http://schemas.openxmlformats.org/drawingml/2006/main">
              <a:rPr lang="ar" sz="2400" dirty="0" smtClean="0"/>
              <a:t>1984، ص 21).</a:t>
            </a:r>
          </a:p>
          <a:p>
            <a:pPr algn="l" rtl="0">
              <a:buNone/>
            </a:pPr>
            <a:endParaRPr lang="en-US" sz="2000" dirty="0" smtClean="0"/>
          </a:p>
        </p:txBody>
      </p:sp>
      <p:sp>
        <p:nvSpPr>
          <p:cNvPr id="2" name="Title 1"/>
          <p:cNvSpPr>
            <a:spLocks noGrp="1"/>
          </p:cNvSpPr>
          <p:nvPr>
            <p:ph type="title"/>
          </p:nvPr>
        </p:nvSpPr>
        <p:spPr>
          <a:xfrm>
            <a:off x="457200" y="274638"/>
            <a:ext cx="8229600" cy="1096962"/>
          </a:xfrm>
        </p:spPr>
        <p:txBody>
          <a:bodyPr>
            <a:normAutofit/>
          </a:bodyPr>
          <a:lstStyle/>
          <a:p>
            <a:pPr xmlns:a="http://schemas.openxmlformats.org/drawingml/2006/main" algn="ctr" rtl="0">
              <a:bidi/>
            </a:pPr>
            <a:r xmlns:a="http://schemas.openxmlformats.org/drawingml/2006/main">
              <a:rPr lang="ar" dirty="0" smtClean="0"/>
              <a:t>مقدمة</a:t>
            </a:r>
            <a:endParaRPr xmlns:a="http://schemas.openxmlformats.org/drawingml/2006/main" lang="ar-SA"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295400"/>
            <a:ext cx="8915400" cy="5257800"/>
          </a:xfrm>
        </p:spPr>
        <p:txBody>
          <a:bodyPr>
            <a:normAutofit/>
          </a:bodyPr>
          <a:lstStyle/>
          <a:p>
            <a:pPr xmlns:a="http://schemas.openxmlformats.org/drawingml/2006/main" algn="l" rtl="0">
              <a:buNone/>
              <a:bidi/>
            </a:pPr>
            <a:r xmlns:a="http://schemas.openxmlformats.org/drawingml/2006/main">
              <a:rPr lang="ar" sz="2400" dirty="0" smtClean="0"/>
              <a:t>* عادة ما يتم استخدام مصطلح "الإجهاد" وتحديده في الأدبيات بالمعاني السلبية فقط، على الرغم من أنه يحتوي على معاني واستجابات إيجابية.</a:t>
            </a:r>
          </a:p>
          <a:p>
            <a:pPr algn="l" rtl="0">
              <a:buNone/>
            </a:pPr>
            <a:endParaRPr lang="en-US" sz="2400" dirty="0" smtClean="0"/>
          </a:p>
          <a:p>
            <a:pPr xmlns:a="http://schemas.openxmlformats.org/drawingml/2006/main" algn="l" rtl="0">
              <a:buNone/>
              <a:bidi/>
            </a:pPr>
            <a:r xmlns:a="http://schemas.openxmlformats.org/drawingml/2006/main">
              <a:rPr lang="ar" sz="2400" dirty="0" smtClean="0"/>
              <a:t>* أوضح </a:t>
            </a:r>
            <a:r xmlns:a="http://schemas.openxmlformats.org/drawingml/2006/main">
              <a:rPr lang="ar" sz="2400" dirty="0" err="1" smtClean="0"/>
              <a:t>دونكور </a:t>
            </a:r>
            <a:r xmlns:a="http://schemas.openxmlformats.org/drawingml/2006/main">
              <a:rPr lang="ar" sz="2400" dirty="0" smtClean="0"/>
              <a:t>(2013) مصطلح </a:t>
            </a:r>
            <a:r xmlns:a="http://schemas.openxmlformats.org/drawingml/2006/main">
              <a:rPr lang="ar" sz="2400" b="1" dirty="0" smtClean="0"/>
              <a:t>" </a:t>
            </a:r>
            <a:r xmlns:a="http://schemas.openxmlformats.org/drawingml/2006/main">
              <a:rPr lang="ar" sz="2400" b="1" dirty="0" err="1" smtClean="0"/>
              <a:t>الإجهاد الإيجابي </a:t>
            </a:r>
            <a:r xmlns:a="http://schemas.openxmlformats.org/drawingml/2006/main">
              <a:rPr lang="ar" sz="2400" b="1" dirty="0" smtClean="0"/>
              <a:t>": باعتباره الجزء الإيجابي واستجابات الإجهاد، </a:t>
            </a:r>
            <a:r xmlns:a="http://schemas.openxmlformats.org/drawingml/2006/main">
              <a:rPr lang="ar" sz="2400" dirty="0" smtClean="0"/>
              <a:t>في حين أن مصطلح </a:t>
            </a:r>
            <a:r xmlns:a="http://schemas.openxmlformats.org/drawingml/2006/main">
              <a:rPr lang="ar" sz="2400" b="1" dirty="0" smtClean="0"/>
              <a:t>"الضيق": هو الجزء السلبي واستجابات الإجهاد.</a:t>
            </a:r>
            <a:endParaRPr xmlns:a="http://schemas.openxmlformats.org/drawingml/2006/main" lang="ar-SA" sz="2400" b="1" dirty="0" smtClean="0"/>
          </a:p>
          <a:p>
            <a:pPr algn="l" rtl="0">
              <a:buNone/>
            </a:pPr>
            <a:endParaRPr lang="en-US" sz="2400" dirty="0" smtClean="0">
              <a:cs typeface="Andalus" pitchFamily="18" charset="-78"/>
            </a:endParaRPr>
          </a:p>
          <a:p>
            <a:pPr xmlns:a="http://schemas.openxmlformats.org/drawingml/2006/main" algn="l" rtl="0">
              <a:buNone/>
              <a:bidi/>
            </a:pPr>
            <a:r xmlns:a="http://schemas.openxmlformats.org/drawingml/2006/main">
              <a:rPr lang="ar" sz="2400" dirty="0" smtClean="0">
                <a:cs typeface="Andalus" pitchFamily="18" charset="-78"/>
              </a:rPr>
              <a:t>* </a:t>
            </a:r>
            <a:r xmlns:a="http://schemas.openxmlformats.org/drawingml/2006/main">
              <a:rPr lang="ar" sz="2400" b="1" dirty="0" smtClean="0"/>
              <a:t>إن الضغوط ذاتية إلى حد كبير </a:t>
            </a:r>
            <a:r xmlns:a="http://schemas.openxmlformats.org/drawingml/2006/main">
              <a:rPr lang="ar" sz="2400" dirty="0" smtClean="0"/>
              <a:t>، لأن ما يسبب التوتر لشخص ما قد لا يسببه لشخص آخر. وبالتالي، يتم تصنيف الضغوط وإدراكها في أبعاد مختلفة كمحفزات أو مقدمات، أو استجابات أو عواقب، أو تفاعلات ( </a:t>
            </a:r>
            <a:r xmlns:a="http://schemas.openxmlformats.org/drawingml/2006/main">
              <a:rPr lang="ar" sz="2400" dirty="0" err="1" smtClean="0"/>
              <a:t>دونكور </a:t>
            </a:r>
            <a:r xmlns:a="http://schemas.openxmlformats.org/drawingml/2006/main">
              <a:rPr lang="ar" sz="2400" dirty="0" smtClean="0"/>
              <a:t>، 2013).</a:t>
            </a:r>
            <a:endParaRPr xmlns:a="http://schemas.openxmlformats.org/drawingml/2006/main" lang="en-US" sz="2400" dirty="0" smtClean="0">
              <a:cs typeface="Andalus" pitchFamily="18" charset="-78"/>
            </a:endParaRPr>
          </a:p>
        </p:txBody>
      </p:sp>
      <p:sp>
        <p:nvSpPr>
          <p:cNvPr id="2" name="Title 1"/>
          <p:cNvSpPr>
            <a:spLocks noGrp="1"/>
          </p:cNvSpPr>
          <p:nvPr>
            <p:ph type="title"/>
          </p:nvPr>
        </p:nvSpPr>
        <p:spPr>
          <a:xfrm>
            <a:off x="304800" y="274638"/>
            <a:ext cx="8610600" cy="1143000"/>
          </a:xfrm>
        </p:spPr>
        <p:txBody>
          <a:bodyPr>
            <a:normAutofit/>
          </a:bodyPr>
          <a:lstStyle/>
          <a:p>
            <a:pPr xmlns:a="http://schemas.openxmlformats.org/drawingml/2006/main" algn="ctr">
              <a:bidi/>
            </a:pPr>
            <a:r xmlns:a="http://schemas.openxmlformats.org/drawingml/2006/main">
              <a:rPr lang="ar" dirty="0" smtClean="0"/>
              <a:t>مقدمة</a:t>
            </a:r>
            <a:endParaRPr xmlns:a="http://schemas.openxmlformats.org/drawingml/2006/main" lang="ar-SA"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914400"/>
            <a:ext cx="8915400" cy="5334000"/>
          </a:xfrm>
        </p:spPr>
        <p:txBody>
          <a:bodyPr>
            <a:noAutofit/>
          </a:bodyPr>
          <a:lstStyle/>
          <a:p>
            <a:pPr xmlns:a="http://schemas.openxmlformats.org/drawingml/2006/main" algn="l" rtl="0">
              <a:bidi/>
            </a:pPr>
            <a:r xmlns:a="http://schemas.openxmlformats.org/drawingml/2006/main">
              <a:rPr lang="ar" sz="2400" dirty="0" smtClean="0"/>
              <a:t>إن التمريض بطبيعته مهنة شاقة ومجهدة ( </a:t>
            </a:r>
            <a:r xmlns:a="http://schemas.openxmlformats.org/drawingml/2006/main">
              <a:rPr lang="ar" sz="2400" dirty="0" err="1" smtClean="0"/>
              <a:t>سارافيس </a:t>
            </a:r>
            <a:r xmlns:a="http://schemas.openxmlformats.org/drawingml/2006/main">
              <a:rPr lang="ar" sz="2400" dirty="0" smtClean="0"/>
              <a:t>وآخرون، 2016).</a:t>
            </a:r>
          </a:p>
          <a:p>
            <a:pPr algn="l" rtl="0"/>
            <a:endParaRPr lang="en-US" sz="2400" b="1" dirty="0" smtClean="0"/>
          </a:p>
          <a:p>
            <a:pPr xmlns:a="http://schemas.openxmlformats.org/drawingml/2006/main" algn="l" rtl="0">
              <a:bidi/>
            </a:pPr>
            <a:r xmlns:a="http://schemas.openxmlformats.org/drawingml/2006/main">
              <a:rPr lang="ar" sz="2400" dirty="0" smtClean="0"/>
              <a:t>يُنظر إلى الضغوط في التمريض على أنها الاستجابات النفسية والفسيولوجية السلبية للممرضات والتي تنتج عندما تكون متطلبات العمل أعلى من قدرات الممرضات (الرصاصي </a:t>
            </a:r>
            <a:r xmlns:a="http://schemas.openxmlformats.org/drawingml/2006/main">
              <a:rPr lang="ar" sz="2400" dirty="0" err="1" smtClean="0"/>
              <a:t>، </a:t>
            </a:r>
            <a:r xmlns:a="http://schemas.openxmlformats.org/drawingml/2006/main">
              <a:rPr lang="ar" sz="2400" dirty="0" smtClean="0"/>
              <a:t>2015).</a:t>
            </a:r>
          </a:p>
          <a:p>
            <a:pPr algn="l" rtl="0"/>
            <a:endParaRPr lang="en-US" sz="2400" dirty="0" smtClean="0"/>
          </a:p>
          <a:p>
            <a:pPr xmlns:a="http://schemas.openxmlformats.org/drawingml/2006/main" algn="l" rtl="0">
              <a:bidi/>
            </a:pPr>
            <a:r xmlns:a="http://schemas.openxmlformats.org/drawingml/2006/main">
              <a:rPr lang="ar" sz="2400" dirty="0" smtClean="0"/>
              <a:t>انتشار التوتر بين الممرضات مرتفع بشكل ملحوظ ( </a:t>
            </a:r>
            <a:r xmlns:a="http://schemas.openxmlformats.org/drawingml/2006/main">
              <a:rPr lang="ar" sz="2400" dirty="0" err="1" smtClean="0"/>
              <a:t>Khodadadi </a:t>
            </a:r>
            <a:r xmlns:a="http://schemas.openxmlformats.org/drawingml/2006/main">
              <a:rPr lang="ar" sz="2400" dirty="0" smtClean="0"/>
              <a:t>et al.، 2016).</a:t>
            </a:r>
          </a:p>
          <a:p>
            <a:pPr algn="l" rtl="0"/>
            <a:endParaRPr lang="en-US" sz="2400" dirty="0" smtClean="0"/>
          </a:p>
          <a:p>
            <a:pPr xmlns:a="http://schemas.openxmlformats.org/drawingml/2006/main" algn="l" rtl="0">
              <a:bidi/>
            </a:pPr>
            <a:r xmlns:a="http://schemas.openxmlformats.org/drawingml/2006/main">
              <a:rPr lang="ar" sz="2400" dirty="0" smtClean="0"/>
              <a:t>وفي دراسة استقصائية وطنية أجريت في الولايات المتحدة بين 744 ممرضة من مستشفيات مختلفة، كان لدى 80% من الممرضات أعراض التوتر ( </a:t>
            </a:r>
            <a:r xmlns:a="http://schemas.openxmlformats.org/drawingml/2006/main">
              <a:rPr lang="ar" sz="2400" dirty="0" err="1" smtClean="0"/>
              <a:t>Mealer </a:t>
            </a:r>
            <a:r xmlns:a="http://schemas.openxmlformats.org/drawingml/2006/main">
              <a:rPr lang="ar" sz="2400" dirty="0" smtClean="0"/>
              <a:t>et al., 2012).</a:t>
            </a:r>
            <a:endParaRPr xmlns:a="http://schemas.openxmlformats.org/drawingml/2006/main" lang="ar-SA" sz="2400" b="1" dirty="0"/>
          </a:p>
        </p:txBody>
      </p:sp>
      <p:sp>
        <p:nvSpPr>
          <p:cNvPr id="3" name="Title 2"/>
          <p:cNvSpPr>
            <a:spLocks noGrp="1"/>
          </p:cNvSpPr>
          <p:nvPr>
            <p:ph type="title"/>
          </p:nvPr>
        </p:nvSpPr>
        <p:spPr>
          <a:xfrm>
            <a:off x="457200" y="274638"/>
            <a:ext cx="8229600" cy="715962"/>
          </a:xfrm>
        </p:spPr>
        <p:txBody>
          <a:bodyPr>
            <a:normAutofit fontScale="90000"/>
          </a:bodyPr>
          <a:lstStyle/>
          <a:p>
            <a:pPr xmlns:a="http://schemas.openxmlformats.org/drawingml/2006/main" algn="ctr">
              <a:bidi/>
            </a:pPr>
            <a:r xmlns:a="http://schemas.openxmlformats.org/drawingml/2006/main">
              <a:rPr lang="ar" dirty="0" smtClean="0"/>
              <a:t>الضغوط في التمريض</a:t>
            </a:r>
            <a:endParaRPr xmlns:a="http://schemas.openxmlformats.org/drawingml/2006/main" lang="ar-SA"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81328"/>
            <a:ext cx="8991600" cy="4767072"/>
          </a:xfrm>
        </p:spPr>
        <p:txBody>
          <a:bodyPr>
            <a:normAutofit/>
          </a:bodyPr>
          <a:lstStyle/>
          <a:p>
            <a:pPr xmlns:a="http://schemas.openxmlformats.org/drawingml/2006/main" marL="624078" indent="-514350" algn="l" rtl="0">
              <a:buNone/>
              <a:bidi/>
            </a:pPr>
            <a:r xmlns:a="http://schemas.openxmlformats.org/drawingml/2006/main">
              <a:rPr lang="ar" sz="2400" dirty="0" smtClean="0"/>
              <a:t>* </a:t>
            </a:r>
            <a:r xmlns:a="http://schemas.openxmlformats.org/drawingml/2006/main">
              <a:rPr lang="ar" sz="2400" b="1" dirty="0" smtClean="0"/>
              <a:t>العوامل المسببة للتوتر - </a:t>
            </a:r>
            <a:r xmlns:a="http://schemas.openxmlformats.org/drawingml/2006/main">
              <a:rPr lang="ar" sz="2400" dirty="0" smtClean="0"/>
              <a:t>الأحداث أو المحفزات البيئية التي تجعل الشخص يشعر بالتوتر أو الإثارة. بعبارة أخرى، العوامل المسببة للتوتر </a:t>
            </a:r>
            <a:r xmlns:a="http://schemas.openxmlformats.org/drawingml/2006/main">
              <a:rPr lang="ar" sz="2400" b="1" dirty="0" smtClean="0"/>
              <a:t>هي أسباب التوتر.</a:t>
            </a:r>
          </a:p>
          <a:p>
            <a:pPr marL="624078" indent="-514350" algn="l" rtl="0">
              <a:buNone/>
            </a:pPr>
            <a:endParaRPr lang="en-US" sz="2400" b="1" dirty="0" smtClean="0"/>
          </a:p>
          <a:p>
            <a:pPr xmlns:a="http://schemas.openxmlformats.org/drawingml/2006/main" marL="624078" indent="-514350" algn="l" rtl="0">
              <a:buNone/>
              <a:bidi/>
            </a:pPr>
            <a:r xmlns:a="http://schemas.openxmlformats.org/drawingml/2006/main">
              <a:rPr lang="ar" sz="2400" b="1" dirty="0" smtClean="0"/>
              <a:t>*العوامل المسببة للتوتر في حياة الإنسان:</a:t>
            </a:r>
          </a:p>
          <a:p>
            <a:pPr xmlns:a="http://schemas.openxmlformats.org/drawingml/2006/main" algn="l" rtl="0">
              <a:lnSpc>
                <a:spcPct val="90000"/>
              </a:lnSpc>
              <a:bidi/>
            </a:pPr>
            <a:r xmlns:a="http://schemas.openxmlformats.org/drawingml/2006/main">
              <a:rPr lang="ar" altLang="en-US" sz="2400" dirty="0" smtClean="0"/>
              <a:t>المواقف التي لها مطالب قوية.</a:t>
            </a:r>
          </a:p>
          <a:p>
            <a:pPr xmlns:a="http://schemas.openxmlformats.org/drawingml/2006/main" algn="l" rtl="0">
              <a:lnSpc>
                <a:spcPct val="90000"/>
              </a:lnSpc>
              <a:bidi/>
            </a:pPr>
            <a:r xmlns:a="http://schemas.openxmlformats.org/drawingml/2006/main">
              <a:rPr lang="ar" altLang="en-US" sz="2400" dirty="0" smtClean="0"/>
              <a:t>المواقف الوشيكة.</a:t>
            </a:r>
          </a:p>
          <a:p>
            <a:pPr xmlns:a="http://schemas.openxmlformats.org/drawingml/2006/main" algn="l" rtl="0">
              <a:lnSpc>
                <a:spcPct val="90000"/>
              </a:lnSpc>
              <a:bidi/>
            </a:pPr>
            <a:r xmlns:a="http://schemas.openxmlformats.org/drawingml/2006/main">
              <a:rPr lang="ar" altLang="en-US" sz="2400" dirty="0" smtClean="0"/>
              <a:t>انتقالات الحياة.</a:t>
            </a:r>
          </a:p>
          <a:p>
            <a:pPr xmlns:a="http://schemas.openxmlformats.org/drawingml/2006/main" algn="l" rtl="0">
              <a:lnSpc>
                <a:spcPct val="90000"/>
              </a:lnSpc>
              <a:bidi/>
            </a:pPr>
            <a:r xmlns:a="http://schemas.openxmlformats.org/drawingml/2006/main">
              <a:rPr lang="ar" altLang="en-US" sz="2400" dirty="0" smtClean="0"/>
              <a:t>التوقيت (على سبيل المثال، الانحراف عن "القاعدة").</a:t>
            </a:r>
          </a:p>
          <a:p>
            <a:pPr xmlns:a="http://schemas.openxmlformats.org/drawingml/2006/main" algn="l" rtl="0">
              <a:lnSpc>
                <a:spcPct val="90000"/>
              </a:lnSpc>
              <a:bidi/>
            </a:pPr>
            <a:r xmlns:a="http://schemas.openxmlformats.org/drawingml/2006/main">
              <a:rPr lang="ar" altLang="en-US" sz="2400" dirty="0" smtClean="0"/>
              <a:t>الغموض.</a:t>
            </a:r>
          </a:p>
          <a:p>
            <a:pPr xmlns:a="http://schemas.openxmlformats.org/drawingml/2006/main" algn="l" rtl="0">
              <a:lnSpc>
                <a:spcPct val="90000"/>
              </a:lnSpc>
              <a:bidi/>
            </a:pPr>
            <a:r xmlns:a="http://schemas.openxmlformats.org/drawingml/2006/main">
              <a:rPr lang="ar" altLang="en-US" sz="2400" dirty="0" smtClean="0"/>
              <a:t>مرغوبية.</a:t>
            </a:r>
          </a:p>
          <a:p>
            <a:pPr xmlns:a="http://schemas.openxmlformats.org/drawingml/2006/main" algn="l" rtl="0">
              <a:lnSpc>
                <a:spcPct val="90000"/>
              </a:lnSpc>
              <a:bidi/>
            </a:pPr>
            <a:r xmlns:a="http://schemas.openxmlformats.org/drawingml/2006/main">
              <a:rPr lang="ar" altLang="en-US" sz="2400" dirty="0" smtClean="0"/>
              <a:t>القدرة على التحكم.</a:t>
            </a:r>
          </a:p>
          <a:p>
            <a:pPr marL="624078" indent="-514350" algn="l" rtl="0">
              <a:buNone/>
            </a:pPr>
            <a:endParaRPr lang="en-US" sz="2400" b="1" dirty="0" smtClean="0"/>
          </a:p>
          <a:p>
            <a:pPr marL="624078" indent="-514350" algn="l" rtl="0">
              <a:buNone/>
            </a:pPr>
            <a:endParaRPr lang="en-US" sz="2400" dirty="0" smtClean="0"/>
          </a:p>
        </p:txBody>
      </p:sp>
      <p:sp>
        <p:nvSpPr>
          <p:cNvPr id="3" name="Title 2"/>
          <p:cNvSpPr>
            <a:spLocks noGrp="1"/>
          </p:cNvSpPr>
          <p:nvPr>
            <p:ph type="title"/>
          </p:nvPr>
        </p:nvSpPr>
        <p:spPr/>
        <p:txBody>
          <a:bodyPr/>
          <a:lstStyle/>
          <a:p>
            <a:pPr xmlns:a="http://schemas.openxmlformats.org/drawingml/2006/main" algn="ctr">
              <a:bidi/>
            </a:pPr>
            <a:r xmlns:a="http://schemas.openxmlformats.org/drawingml/2006/main">
              <a:rPr lang="ar" dirty="0" smtClean="0"/>
              <a:t>عوامل الضغط</a:t>
            </a:r>
            <a:endParaRPr xmlns:a="http://schemas.openxmlformats.org/drawingml/2006/main" lang="ar-SA"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481328"/>
            <a:ext cx="8991600" cy="5376672"/>
          </a:xfrm>
        </p:spPr>
        <p:txBody>
          <a:bodyPr>
            <a:normAutofit lnSpcReduction="10000"/>
          </a:bodyPr>
          <a:lstStyle/>
          <a:p>
            <a:pPr xmlns:a="http://schemas.openxmlformats.org/drawingml/2006/main" marL="624078" indent="-514350" algn="l" rtl="0">
              <a:buFontTx/>
              <a:buChar char="-"/>
              <a:bidi/>
            </a:pPr>
            <a:r xmlns:a="http://schemas.openxmlformats.org/drawingml/2006/main">
              <a:rPr lang="ar" sz="2400" dirty="0" smtClean="0"/>
              <a:t>حجم العمل.</a:t>
            </a:r>
          </a:p>
          <a:p>
            <a:pPr xmlns:a="http://schemas.openxmlformats.org/drawingml/2006/main" marL="624078" indent="-514350" algn="l" rtl="0">
              <a:buFontTx/>
              <a:buChar char="-"/>
              <a:bidi/>
            </a:pPr>
            <a:r xmlns:a="http://schemas.openxmlformats.org/drawingml/2006/main">
              <a:rPr lang="ar" sz="2400" dirty="0" smtClean="0"/>
              <a:t>عدم وجود الحكم الذاتي.</a:t>
            </a:r>
          </a:p>
          <a:p>
            <a:pPr xmlns:a="http://schemas.openxmlformats.org/drawingml/2006/main" marL="624078" indent="-514350" algn="l" rtl="0">
              <a:buFontTx/>
              <a:buChar char="-"/>
              <a:bidi/>
            </a:pPr>
            <a:r xmlns:a="http://schemas.openxmlformats.org/drawingml/2006/main">
              <a:rPr lang="ar" sz="2400" dirty="0" smtClean="0"/>
              <a:t>عنف.</a:t>
            </a:r>
          </a:p>
          <a:p>
            <a:pPr xmlns:a="http://schemas.openxmlformats.org/drawingml/2006/main" marL="624078" indent="-514350" algn="l" rtl="0">
              <a:buFontTx/>
              <a:buChar char="-"/>
              <a:bidi/>
            </a:pPr>
            <a:r xmlns:a="http://schemas.openxmlformats.org/drawingml/2006/main">
              <a:rPr lang="ar" sz="2400" dirty="0" smtClean="0"/>
              <a:t>إعادة الهيكلة التنظيمية.</a:t>
            </a:r>
          </a:p>
          <a:p>
            <a:pPr xmlns:a="http://schemas.openxmlformats.org/drawingml/2006/main" marL="624078" indent="-514350" algn="l" rtl="0">
              <a:buFontTx/>
              <a:buChar char="-"/>
              <a:bidi/>
            </a:pPr>
            <a:r xmlns:a="http://schemas.openxmlformats.org/drawingml/2006/main">
              <a:rPr lang="ar" sz="2400" dirty="0" smtClean="0"/>
              <a:t>نقص في الممرضات.</a:t>
            </a:r>
          </a:p>
          <a:p>
            <a:pPr xmlns:a="http://schemas.openxmlformats.org/drawingml/2006/main" marL="624078" indent="-514350" algn="l" rtl="0">
              <a:buFontTx/>
              <a:buChar char="-"/>
              <a:bidi/>
            </a:pPr>
            <a:r xmlns:a="http://schemas.openxmlformats.org/drawingml/2006/main">
              <a:rPr lang="ar" sz="2400" dirty="0" smtClean="0"/>
              <a:t>مستويات حدة المرضي.</a:t>
            </a:r>
          </a:p>
          <a:p>
            <a:pPr xmlns:a="http://schemas.openxmlformats.org/drawingml/2006/main" marL="624078" indent="-514350" algn="l" rtl="0">
              <a:buFontTx/>
              <a:buChar char="-"/>
              <a:bidi/>
            </a:pPr>
            <a:r xmlns:a="http://schemas.openxmlformats.org/drawingml/2006/main">
              <a:rPr lang="ar" sz="2400" dirty="0" smtClean="0"/>
              <a:t>التكنولوجيا المتقدمة.</a:t>
            </a:r>
          </a:p>
          <a:p>
            <a:pPr xmlns:a="http://schemas.openxmlformats.org/drawingml/2006/main" marL="624078" indent="-514350" algn="l" rtl="0">
              <a:buFontTx/>
              <a:buChar char="-"/>
              <a:bidi/>
            </a:pPr>
            <a:r xmlns:a="http://schemas.openxmlformats.org/drawingml/2006/main">
              <a:rPr lang="ar" sz="2400" dirty="0" smtClean="0"/>
              <a:t>السياسات المقيدة.</a:t>
            </a:r>
          </a:p>
          <a:p>
            <a:pPr xmlns:a="http://schemas.openxmlformats.org/drawingml/2006/main" marL="624078" indent="-514350" algn="l" rtl="0">
              <a:buFontTx/>
              <a:buChar char="-"/>
              <a:bidi/>
            </a:pPr>
            <a:r xmlns:a="http://schemas.openxmlformats.org/drawingml/2006/main">
              <a:rPr lang="ar" sz="2400" dirty="0" smtClean="0"/>
              <a:t>القضايا الأخلاقية.</a:t>
            </a:r>
          </a:p>
          <a:p>
            <a:pPr xmlns:a="http://schemas.openxmlformats.org/drawingml/2006/main" marL="624078" indent="-514350" algn="l" rtl="0">
              <a:buFontTx/>
              <a:buChar char="-"/>
              <a:bidi/>
            </a:pPr>
            <a:r xmlns:a="http://schemas.openxmlformats.org/drawingml/2006/main">
              <a:rPr lang="ar" sz="2400" dirty="0" smtClean="0"/>
              <a:t>التعامل مع المرضى المحتضرين.</a:t>
            </a:r>
          </a:p>
          <a:p>
            <a:pPr xmlns:a="http://schemas.openxmlformats.org/drawingml/2006/main" marL="624078" indent="-514350" algn="l" rtl="0">
              <a:buFontTx/>
              <a:buChar char="-"/>
              <a:bidi/>
            </a:pPr>
            <a:r xmlns:a="http://schemas.openxmlformats.org/drawingml/2006/main">
              <a:rPr lang="ar" sz="2400" dirty="0" smtClean="0"/>
              <a:t>التحول في عمر السكان.</a:t>
            </a:r>
          </a:p>
          <a:p>
            <a:pPr xmlns:a="http://schemas.openxmlformats.org/drawingml/2006/main" marL="624078" indent="-514350" algn="l" rtl="0">
              <a:buFontTx/>
              <a:buChar char="-"/>
              <a:bidi/>
            </a:pPr>
            <a:r xmlns:a="http://schemas.openxmlformats.org/drawingml/2006/main">
              <a:rPr lang="ar" sz="2400" dirty="0" smtClean="0"/>
              <a:t>وجود أمراض حرجة جديدة.</a:t>
            </a:r>
          </a:p>
          <a:p>
            <a:pPr xmlns:a="http://schemas.openxmlformats.org/drawingml/2006/main" marL="624078" indent="-514350" algn="l" rtl="0">
              <a:buFontTx/>
              <a:buChar char="-"/>
              <a:bidi/>
            </a:pPr>
            <a:r xmlns:a="http://schemas.openxmlformats.org/drawingml/2006/main">
              <a:rPr lang="ar" sz="2400" dirty="0" smtClean="0"/>
              <a:t>الوعي العام تجاه الجودة في الصحة</a:t>
            </a:r>
          </a:p>
          <a:p>
            <a:pPr marL="624078" indent="-514350" algn="l" rtl="0">
              <a:buNone/>
            </a:pPr>
            <a:endParaRPr lang="en-US" sz="2400" dirty="0" smtClean="0"/>
          </a:p>
          <a:p>
            <a:pPr marL="624078" indent="-514350" algn="l" rtl="0">
              <a:buNone/>
            </a:pPr>
            <a:endParaRPr lang="en-US" sz="2400" dirty="0" smtClean="0"/>
          </a:p>
        </p:txBody>
      </p:sp>
      <p:sp>
        <p:nvSpPr>
          <p:cNvPr id="2" name="Title 1"/>
          <p:cNvSpPr>
            <a:spLocks noGrp="1"/>
          </p:cNvSpPr>
          <p:nvPr>
            <p:ph type="title"/>
          </p:nvPr>
        </p:nvSpPr>
        <p:spPr/>
        <p:txBody>
          <a:bodyPr>
            <a:normAutofit fontScale="90000"/>
          </a:bodyPr>
          <a:lstStyle/>
          <a:p>
            <a:pPr xmlns:a="http://schemas.openxmlformats.org/drawingml/2006/main" algn="ctr" rtl="0">
              <a:bidi/>
            </a:pPr>
            <a:r xmlns:a="http://schemas.openxmlformats.org/drawingml/2006/main">
              <a:rPr lang="ar" dirty="0" smtClean="0"/>
              <a:t>العوامل المسببة للتوتر في بيئة عمل التمريض</a:t>
            </a:r>
            <a:endParaRPr xmlns:a="http://schemas.openxmlformats.org/drawingml/2006/main" lang="ar-SA"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xmlns:a="http://schemas.openxmlformats.org/drawingml/2006/main" algn="ctr" eaLnBrk="1" fontAlgn="auto" hangingPunct="1">
              <a:spcAft>
                <a:spcPts val="0"/>
              </a:spcAft>
              <a:defRPr/>
              <a:bidi/>
            </a:pPr>
            <a:r xmlns:a="http://schemas.openxmlformats.org/drawingml/2006/main">
              <a:rPr lang="ar" dirty="0"/>
              <a:t>العوامل المؤثرة على التوتر</a:t>
            </a:r>
          </a:p>
        </p:txBody>
      </p:sp>
      <p:sp>
        <p:nvSpPr>
          <p:cNvPr id="18435" name="Rectangle 3"/>
          <p:cNvSpPr>
            <a:spLocks noGrp="1"/>
          </p:cNvSpPr>
          <p:nvPr>
            <p:ph sz="quarter" idx="1"/>
          </p:nvPr>
        </p:nvSpPr>
        <p:spPr>
          <a:xfrm>
            <a:off x="457200" y="1600200"/>
            <a:ext cx="7467600" cy="4873625"/>
          </a:xfrm>
        </p:spPr>
        <p:txBody>
          <a:bodyPr/>
          <a:lstStyle/>
          <a:p>
            <a:pPr xmlns:a="http://schemas.openxmlformats.org/drawingml/2006/main" algn="l" rtl="0" eaLnBrk="1" hangingPunct="1">
              <a:lnSpc>
                <a:spcPct val="110000"/>
              </a:lnSpc>
              <a:bidi/>
            </a:pPr>
            <a:r xmlns:a="http://schemas.openxmlformats.org/drawingml/2006/main">
              <a:rPr lang="ar" altLang="en-US" dirty="0" smtClean="0"/>
              <a:t>مدة</a:t>
            </a:r>
          </a:p>
          <a:p>
            <a:pPr xmlns:a="http://schemas.openxmlformats.org/drawingml/2006/main" algn="l" rtl="0" eaLnBrk="1" hangingPunct="1">
              <a:lnSpc>
                <a:spcPct val="110000"/>
              </a:lnSpc>
              <a:bidi/>
            </a:pPr>
            <a:r xmlns:a="http://schemas.openxmlformats.org/drawingml/2006/main">
              <a:rPr lang="ar" altLang="en-US" dirty="0" smtClean="0"/>
              <a:t>شدة</a:t>
            </a:r>
          </a:p>
          <a:p>
            <a:pPr xmlns:a="http://schemas.openxmlformats.org/drawingml/2006/main" algn="l" rtl="0" eaLnBrk="1" hangingPunct="1">
              <a:lnSpc>
                <a:spcPct val="110000"/>
              </a:lnSpc>
              <a:bidi/>
            </a:pPr>
            <a:r xmlns:a="http://schemas.openxmlformats.org/drawingml/2006/main">
              <a:rPr lang="ar" altLang="en-US" dirty="0" smtClean="0"/>
              <a:t>تكرار</a:t>
            </a:r>
          </a:p>
          <a:p>
            <a:pPr xmlns:a="http://schemas.openxmlformats.org/drawingml/2006/main" algn="l" rtl="0" eaLnBrk="1" hangingPunct="1">
              <a:lnSpc>
                <a:spcPct val="110000"/>
              </a:lnSpc>
              <a:bidi/>
            </a:pPr>
            <a:r xmlns:a="http://schemas.openxmlformats.org/drawingml/2006/main">
              <a:rPr lang="ar" altLang="en-US" dirty="0" smtClean="0"/>
              <a:t>الألفة</a:t>
            </a:r>
          </a:p>
          <a:p>
            <a:pPr xmlns:a="http://schemas.openxmlformats.org/drawingml/2006/main" algn="l" rtl="0" eaLnBrk="1" hangingPunct="1">
              <a:lnSpc>
                <a:spcPct val="110000"/>
              </a:lnSpc>
              <a:bidi/>
            </a:pPr>
            <a:r xmlns:a="http://schemas.openxmlformats.org/drawingml/2006/main">
              <a:rPr lang="ar" altLang="en-US" dirty="0" smtClean="0"/>
              <a:t>القدرة على التحكم</a:t>
            </a:r>
          </a:p>
          <a:p>
            <a:pPr xmlns:a="http://schemas.openxmlformats.org/drawingml/2006/main" algn="l" rtl="0" eaLnBrk="1" hangingPunct="1">
              <a:lnSpc>
                <a:spcPct val="110000"/>
              </a:lnSpc>
              <a:bidi/>
            </a:pPr>
            <a:r xmlns:a="http://schemas.openxmlformats.org/drawingml/2006/main">
              <a:rPr lang="ar" altLang="en-US" dirty="0" smtClean="0"/>
              <a:t>شخصية</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5758</TotalTime>
  <Words>2028</Words>
  <Application>Microsoft Office PowerPoint</Application>
  <PresentationFormat>On-screen Show (4:3)</PresentationFormat>
  <Paragraphs>250</Paragraphs>
  <Slides>34</Slides>
  <Notes>14</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Concourse</vt:lpstr>
      <vt:lpstr>5. Stress and Stress Management Techniques</vt:lpstr>
      <vt:lpstr>Outline</vt:lpstr>
      <vt:lpstr>Learning Outcomes</vt:lpstr>
      <vt:lpstr>Introduction</vt:lpstr>
      <vt:lpstr>Introduction</vt:lpstr>
      <vt:lpstr>Stress in nursing </vt:lpstr>
      <vt:lpstr>Stressors </vt:lpstr>
      <vt:lpstr>Stressors in nursing work environment</vt:lpstr>
      <vt:lpstr>Factors that Impact Stress</vt:lpstr>
      <vt:lpstr>The effect of stress on humans</vt:lpstr>
      <vt:lpstr>The “Fight or Flight” Response</vt:lpstr>
      <vt:lpstr>Stress Management techniques </vt:lpstr>
      <vt:lpstr>Stress Management techniques </vt:lpstr>
      <vt:lpstr>Stress Management techniques </vt:lpstr>
      <vt:lpstr>Stress Management </vt:lpstr>
      <vt:lpstr>Suggestions for Reducing Stress</vt:lpstr>
      <vt:lpstr>Suggestions for Reducing Stress</vt:lpstr>
      <vt:lpstr>Suggestions for Reducing Stress</vt:lpstr>
      <vt:lpstr>Suggestions for Reducing Stress</vt:lpstr>
      <vt:lpstr>Suggestions for Reducing Stress</vt:lpstr>
      <vt:lpstr>Suggestions for Reducing Stress</vt:lpstr>
      <vt:lpstr>Suggestions for Reducing Stress</vt:lpstr>
      <vt:lpstr>Suggestions for Reducing Stress</vt:lpstr>
      <vt:lpstr>Suggestions for Reducing Stress</vt:lpstr>
      <vt:lpstr>Suggestions for Reducing Stress</vt:lpstr>
      <vt:lpstr>Suggestions for Reducing Stress</vt:lpstr>
      <vt:lpstr>Test your stress level DASS-21 </vt:lpstr>
      <vt:lpstr>The new concept of resilience in facing workplace stress and stressors</vt:lpstr>
      <vt:lpstr>Slide 29</vt:lpstr>
      <vt:lpstr>1) Protecting </vt:lpstr>
      <vt:lpstr>2- Processing</vt:lpstr>
      <vt:lpstr>3-Decontaminating</vt:lpstr>
      <vt:lpstr>4. Distancing:</vt:lpstr>
      <vt:lpstr>Slide 34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8-Nursing Care of Patients with Anxiety Disorders</dc:title>
  <dc:creator>osama abualruz</dc:creator>
  <cp:lastModifiedBy>osama abualruz</cp:lastModifiedBy>
  <cp:revision>38</cp:revision>
  <dcterms:created xsi:type="dcterms:W3CDTF">2006-08-16T00:00:00Z</dcterms:created>
  <dcterms:modified xsi:type="dcterms:W3CDTF">2022-11-02T19:02:41Z</dcterms:modified>
</cp:coreProperties>
</file>