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sldIdLst>
    <p:sldId id="307" r:id="rId2"/>
    <p:sldId id="257" r:id="rId3"/>
    <p:sldId id="258" r:id="rId4"/>
    <p:sldId id="259" r:id="rId5"/>
    <p:sldId id="260" r:id="rId6"/>
    <p:sldId id="261" r:id="rId7"/>
    <p:sldId id="269" r:id="rId8"/>
    <p:sldId id="272" r:id="rId9"/>
    <p:sldId id="262" r:id="rId10"/>
    <p:sldId id="264" r:id="rId11"/>
    <p:sldId id="265" r:id="rId12"/>
    <p:sldId id="266" r:id="rId13"/>
    <p:sldId id="267" r:id="rId14"/>
    <p:sldId id="268" r:id="rId15"/>
    <p:sldId id="271" r:id="rId16"/>
    <p:sldId id="273" r:id="rId17"/>
    <p:sldId id="274" r:id="rId18"/>
    <p:sldId id="275" r:id="rId19"/>
    <p:sldId id="276" r:id="rId20"/>
    <p:sldId id="294" r:id="rId21"/>
    <p:sldId id="278" r:id="rId22"/>
    <p:sldId id="280" r:id="rId23"/>
    <p:sldId id="304" r:id="rId24"/>
    <p:sldId id="306" r:id="rId25"/>
    <p:sldId id="295" r:id="rId26"/>
    <p:sldId id="296" r:id="rId27"/>
    <p:sldId id="297" r:id="rId28"/>
    <p:sldId id="298" r:id="rId29"/>
    <p:sldId id="299" r:id="rId30"/>
    <p:sldId id="305" r:id="rId31"/>
    <p:sldId id="279" r:id="rId32"/>
    <p:sldId id="281" r:id="rId33"/>
    <p:sldId id="282" r:id="rId34"/>
    <p:sldId id="284" r:id="rId35"/>
    <p:sldId id="283" r:id="rId36"/>
    <p:sldId id="285" r:id="rId37"/>
    <p:sldId id="286" r:id="rId38"/>
    <p:sldId id="287" r:id="rId39"/>
    <p:sldId id="288" r:id="rId40"/>
    <p:sldId id="289" r:id="rId41"/>
    <p:sldId id="290" r:id="rId42"/>
    <p:sldId id="291" r:id="rId43"/>
    <p:sldId id="292" r:id="rId44"/>
    <p:sldId id="293" r:id="rId45"/>
  </p:sldIdLst>
  <p:sldSz cx="9144000" cy="6858000" type="screen4x3"/>
  <p:notesSz cx="6858000" cy="9144000"/>
  <p:defaultTextStyle>
    <a:defPPr>
      <a:defRPr lang="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6" d="100"/>
          <a:sy n="66" d="100"/>
        </p:scale>
        <p:origin x="-149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CCAF38E-F0C4-4588-8A28-53BBF4267EF6}" type="datetimeFigureOut">
              <a:rPr lang="ar-SA" smtClean="0"/>
              <a:pPr/>
              <a:t>04/08/1444</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76653823-6C2C-4C14-A392-AC994718977A}"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dirty="0"/>
          </a:p>
        </p:txBody>
      </p:sp>
      <p:sp>
        <p:nvSpPr>
          <p:cNvPr id="4" name="Slide Number Placeholder 3"/>
          <p:cNvSpPr>
            <a:spLocks noGrp="1"/>
          </p:cNvSpPr>
          <p:nvPr>
            <p:ph type="sldNum" sz="quarter" idx="10"/>
          </p:nvPr>
        </p:nvSpPr>
        <p:spPr/>
        <p:txBody>
          <a:bodyPr/>
          <a:lstStyle/>
          <a:p>
            <a:fld id="{76653823-6C2C-4C14-A392-AC994718977A}" type="slidenum">
              <a:rPr lang="ar-SA" smtClean="0"/>
              <a:pPr/>
              <a:t>8</a:t>
            </a:fld>
            <a:endParaRPr lang="ar-S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xmlns:a="http://schemas.openxmlformats.org/drawingml/2006/main">
              <a:rPr lang="ar" smtClean="0"/>
              <a:t>  </a:t>
            </a:r>
            <a:endParaRPr xmlns:a="http://schemas.openxmlformats.org/drawingml/2006/main" lang="ar-SA"/>
          </a:p>
        </p:txBody>
      </p:sp>
      <p:sp>
        <p:nvSpPr>
          <p:cNvPr id="4" name="Slide Number Placeholder 3"/>
          <p:cNvSpPr>
            <a:spLocks noGrp="1"/>
          </p:cNvSpPr>
          <p:nvPr>
            <p:ph type="sldNum" sz="quarter" idx="10"/>
          </p:nvPr>
        </p:nvSpPr>
        <p:spPr/>
        <p:txBody>
          <a:bodyPr/>
          <a:lstStyle/>
          <a:p>
            <a:fld id="{76653823-6C2C-4C14-A392-AC994718977A}" type="slidenum">
              <a:rPr lang="ar-SA" smtClean="0"/>
              <a:pPr/>
              <a:t>28</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11/2/2022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11/2/2022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762000" y="3733800"/>
            <a:ext cx="7500990" cy="609600"/>
          </a:xfrm>
        </p:spPr>
        <p:txBody>
          <a:bodyPr>
            <a:normAutofit fontScale="90000"/>
          </a:bodyPr>
          <a:lstStyle/>
          <a:p>
            <a:pPr xmlns:a="http://schemas.openxmlformats.org/drawingml/2006/main" algn="ctr" rtl="0">
              <a:defRPr/>
              <a:bidi/>
            </a:pPr>
            <a:r xmlns:a="http://schemas.openxmlformats.org/drawingml/2006/main">
              <a:rPr lang="ar" sz="3200" dirty="0" smtClean="0">
                <a:solidFill>
                  <a:schemeClr val="tx1"/>
                </a:solidFill>
                <a:effectLst>
                  <a:outerShdw blurRad="38100" dist="38100" dir="2700000" algn="tl">
                    <a:srgbClr val="000000">
                      <a:alpha val="43137"/>
                    </a:srgbClr>
                  </a:outerShdw>
                </a:effectLst>
              </a:rPr>
              <a:t>8- الرعاية التمريضية للمرضى الذين يعانون من اضطرابات القلق واضطراب ما بعد الصدمة واضطراب الوسواس القهري</a:t>
            </a:r>
            <a:endParaRPr xmlns:a="http://schemas.openxmlformats.org/drawingml/2006/main" sz="3200" smtClean="0">
              <a:solidFill>
                <a:schemeClr val="tx2">
                  <a:satMod val="130000"/>
                </a:schemeClr>
              </a:solidFill>
              <a:latin typeface="Times New Roman" pitchFamily="18" charset="0"/>
              <a:cs typeface="Times New Roman" pitchFamily="18" charset="0"/>
            </a:endParaRPr>
          </a:p>
        </p:txBody>
      </p:sp>
      <p:sp>
        <p:nvSpPr>
          <p:cNvPr id="9219" name="Rectangle 5"/>
          <p:cNvSpPr>
            <a:spLocks noChangeArrowheads="1"/>
          </p:cNvSpPr>
          <p:nvPr/>
        </p:nvSpPr>
        <p:spPr bwMode="auto">
          <a:xfrm>
            <a:off x="571500" y="714375"/>
            <a:ext cx="7315200" cy="800219"/>
          </a:xfrm>
          <a:prstGeom prst="rect">
            <a:avLst/>
          </a:prstGeom>
          <a:noFill/>
          <a:ln w="9525">
            <a:noFill/>
            <a:miter lim="800000"/>
            <a:headEnd/>
            <a:tailEnd/>
          </a:ln>
        </p:spPr>
        <p:txBody>
          <a:bodyPr anchor="ctr">
            <a:spAutoFit/>
          </a:bodyPr>
          <a:lstStyle/>
          <a:p>
            <a:pPr xmlns:a="http://schemas.openxmlformats.org/drawingml/2006/main" algn="ctr">
              <a:tabLst>
                <a:tab pos="4065588" algn="l"/>
              </a:tabLst>
              <a:bidi/>
            </a:pPr>
            <a:r xmlns:a="http://schemas.openxmlformats.org/drawingml/2006/main">
              <a:rPr lang="ar" sz="2800" b="1" dirty="0" smtClean="0"/>
              <a:t>جامعة </a:t>
            </a:r>
            <a:endParaRPr xmlns:a="http://schemas.openxmlformats.org/drawingml/2006/main" lang="en-US" sz="2800" dirty="0"/>
            <a:r xmlns:a="http://schemas.openxmlformats.org/drawingml/2006/main">
              <a:rPr lang="ar" sz="2800" b="1" dirty="0" smtClean="0"/>
              <a:t>الزيتونة</a:t>
            </a:r>
            <a:r xmlns:a="http://schemas.openxmlformats.org/drawingml/2006/main">
              <a:rPr lang="ar" sz="2800" b="1" dirty="0" err="1" smtClean="0"/>
              <a:t>​</a:t>
            </a:r>
          </a:p>
          <a:p>
            <a:pPr>
              <a:tabLst>
                <a:tab pos="4065588" algn="l"/>
              </a:tabLst>
            </a:pPr>
            <a:endParaRPr lang="en-US" dirty="0"/>
          </a:p>
        </p:txBody>
      </p:sp>
      <p:sp>
        <p:nvSpPr>
          <p:cNvPr id="9221" name="Rectangle 5"/>
          <p:cNvSpPr>
            <a:spLocks noChangeArrowheads="1"/>
          </p:cNvSpPr>
          <p:nvPr/>
        </p:nvSpPr>
        <p:spPr bwMode="auto">
          <a:xfrm>
            <a:off x="0" y="1676400"/>
            <a:ext cx="8001000" cy="1815882"/>
          </a:xfrm>
          <a:prstGeom prst="rect">
            <a:avLst/>
          </a:prstGeom>
          <a:noFill/>
          <a:ln w="9525">
            <a:noFill/>
            <a:miter lim="800000"/>
            <a:headEnd/>
            <a:tailEnd/>
          </a:ln>
        </p:spPr>
        <p:txBody>
          <a:bodyPr wrap="square">
            <a:spAutoFit/>
          </a:bodyPr>
          <a:lstStyle/>
          <a:p>
            <a:pPr xmlns:a="http://schemas.openxmlformats.org/drawingml/2006/main" algn="ctr">
              <a:tabLst>
                <a:tab pos="4149725" algn="l"/>
              </a:tabLst>
              <a:bidi/>
            </a:pPr>
            <a:r xmlns:a="http://schemas.openxmlformats.org/drawingml/2006/main">
              <a:rPr lang="ar" altLang="en-US" sz="2800" b="1" dirty="0" smtClean="0">
                <a:latin typeface="Times New Roman" pitchFamily="18" charset="0"/>
                <a:cs typeface="Times New Roman" pitchFamily="18" charset="0"/>
              </a:rPr>
              <a:t>التمريض النفسي والصحة العقلية</a:t>
            </a:r>
          </a:p>
          <a:p>
            <a:pPr xmlns:a="http://schemas.openxmlformats.org/drawingml/2006/main" algn="ctr">
              <a:tabLst>
                <a:tab pos="4149725" algn="l"/>
              </a:tabLst>
              <a:bidi/>
            </a:pPr>
            <a:r xmlns:a="http://schemas.openxmlformats.org/drawingml/2006/main">
              <a:rPr lang="ar" altLang="en-US" sz="2800" b="1" dirty="0" smtClean="0">
                <a:latin typeface="Times New Roman" pitchFamily="18" charset="0"/>
                <a:cs typeface="Times New Roman" pitchFamily="18" charset="0"/>
              </a:rPr>
              <a:t>( نظرية )</a:t>
            </a:r>
          </a:p>
          <a:p>
            <a:pPr algn="ctr">
              <a:tabLst>
                <a:tab pos="4149725" algn="l"/>
              </a:tabLst>
            </a:pPr>
            <a:endParaRPr lang="en-US" altLang="en-US" sz="2800" b="1" dirty="0" smtClean="0">
              <a:latin typeface="Times New Roman" pitchFamily="18" charset="0"/>
              <a:cs typeface="Times New Roman" pitchFamily="18" charset="0"/>
            </a:endParaRPr>
          </a:p>
          <a:p>
            <a:pPr algn="ctr">
              <a:tabLst>
                <a:tab pos="4149725" algn="l"/>
              </a:tabLst>
            </a:pPr>
            <a:endParaRPr lang="en-US" altLang="en-US" sz="2800" dirty="0">
              <a:latin typeface="Times New Roman" pitchFamily="18" charset="0"/>
              <a:cs typeface="Times New Roman" pitchFamily="18" charset="0"/>
            </a:endParaRPr>
          </a:p>
        </p:txBody>
      </p:sp>
      <p:sp>
        <p:nvSpPr>
          <p:cNvPr id="9222" name="Subtitle 6"/>
          <p:cNvSpPr>
            <a:spLocks noGrp="1"/>
          </p:cNvSpPr>
          <p:nvPr>
            <p:ph type="subTitle" idx="1"/>
          </p:nvPr>
        </p:nvSpPr>
        <p:spPr>
          <a:xfrm>
            <a:off x="685800" y="4419600"/>
            <a:ext cx="7772400" cy="762000"/>
          </a:xfrm>
        </p:spPr>
        <p:txBody>
          <a:bodyPr>
            <a:normAutofit fontScale="92500" lnSpcReduction="20000"/>
          </a:bodyPr>
          <a:lstStyle/>
          <a:p>
            <a:pPr marR="0" algn="ctr" eaLnBrk="1" hangingPunct="1"/>
            <a:endParaRPr lang="en-US" b="1" dirty="0" smtClean="0">
              <a:solidFill>
                <a:schemeClr val="tx1"/>
              </a:solidFill>
            </a:endParaRPr>
          </a:p>
          <a:p>
            <a:pPr xmlns:a="http://schemas.openxmlformats.org/drawingml/2006/main" marR="0" algn="ctr">
              <a:bidi/>
            </a:pPr>
            <a:r xmlns:a="http://schemas.openxmlformats.org/drawingml/2006/main">
              <a:rPr lang="ar" dirty="0" smtClean="0">
                <a:solidFill>
                  <a:schemeClr val="tx1"/>
                </a:solidFill>
              </a:rPr>
              <a:t>بقلم الدكتور: حسن أبو الرز، RN، MSN، PhD</a:t>
            </a:r>
            <a:endParaRPr xmlns:a="http://schemas.openxmlformats.org/drawingml/2006/main" lang="ar-SA" dirty="0" smtClean="0">
              <a:solidFill>
                <a:schemeClr val="tx1"/>
              </a:solidFill>
            </a:endParaRPr>
          </a:p>
          <a:p>
            <a:pPr marR="0" algn="ctr" eaLnBrk="1" hangingPunct="1"/>
            <a:endParaRPr lang="en-US" b="1" dirty="0" smtClean="0">
              <a:solidFill>
                <a:schemeClr val="tx1"/>
              </a:solidFill>
            </a:endParaRPr>
          </a:p>
        </p:txBody>
      </p:sp>
      <p:pic>
        <p:nvPicPr>
          <p:cNvPr id="7" name="Picture 6"/>
          <p:cNvPicPr/>
          <p:nvPr/>
        </p:nvPicPr>
        <p:blipFill>
          <a:blip r:embed="rId2"/>
          <a:srcRect/>
          <a:stretch>
            <a:fillRect/>
          </a:stretch>
        </p:blipFill>
        <p:spPr bwMode="auto">
          <a:xfrm>
            <a:off x="6934200" y="152400"/>
            <a:ext cx="2209800" cy="1600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763000" cy="4843272"/>
          </a:xfrm>
        </p:spPr>
        <p:txBody>
          <a:bodyPr>
            <a:normAutofit/>
          </a:bodyPr>
          <a:lstStyle/>
          <a:p>
            <a:pPr xmlns:a="http://schemas.openxmlformats.org/drawingml/2006/main" algn="l" rtl="0">
              <a:buFont typeface="Arial" pitchFamily="34" charset="0"/>
              <a:buChar char="•"/>
              <a:defRPr/>
              <a:bidi/>
            </a:pPr>
            <a:r xmlns:a="http://schemas.openxmlformats.org/drawingml/2006/main">
              <a:rPr lang="ar" sz="2000" dirty="0" smtClean="0"/>
              <a:t>يرتبط بتوتر الحياة اليومية ويجعل الشخص يقظًا ويزيد من مجال إدراكه. </a:t>
            </a:r>
            <a:r xmlns:a="http://schemas.openxmlformats.org/drawingml/2006/main">
              <a:rPr lang="ar" sz="2000" b="1" dirty="0" smtClean="0"/>
              <a:t>على سبيل المثال، </a:t>
            </a:r>
            <a:r xmlns:a="http://schemas.openxmlformats.org/drawingml/2006/main">
              <a:rPr lang="ar" sz="2000" dirty="0" smtClean="0"/>
              <a:t>يساعد الطلاب على التركيز على الدراسة للامتحان.</a:t>
            </a:r>
          </a:p>
          <a:p>
            <a:pPr algn="l" rtl="0">
              <a:buNone/>
              <a:defRPr/>
            </a:pPr>
            <a:endParaRPr lang="en-US" sz="2000" dirty="0" smtClean="0"/>
          </a:p>
          <a:p>
            <a:pPr xmlns:a="http://schemas.openxmlformats.org/drawingml/2006/main" algn="l" rtl="0">
              <a:buFont typeface="Arial" pitchFamily="34" charset="0"/>
              <a:buChar char="•"/>
              <a:defRPr/>
              <a:bidi/>
            </a:pPr>
            <a:r xmlns:a="http://schemas.openxmlformats.org/drawingml/2006/main">
              <a:rPr lang="ar" sz="2000" b="1" dirty="0" smtClean="0"/>
              <a:t>تشمل الاستجابات الفسيولوجية ما يلي: </a:t>
            </a:r>
            <a:r xmlns:a="http://schemas.openxmlformats.org/drawingml/2006/main">
              <a:rPr lang="ar" sz="2000" dirty="0" smtClean="0"/>
              <a:t>الأرق، وصعوبة النوم، وفرط الحساسية للضوضاء.</a:t>
            </a:r>
          </a:p>
          <a:p>
            <a:pPr algn="l" rtl="0">
              <a:buNone/>
              <a:defRPr/>
            </a:pPr>
            <a:endParaRPr lang="en-US" sz="2000" dirty="0" smtClean="0"/>
          </a:p>
          <a:p>
            <a:pPr xmlns:a="http://schemas.openxmlformats.org/drawingml/2006/main" algn="l" rtl="0">
              <a:buFont typeface="Arial" pitchFamily="34" charset="0"/>
              <a:buChar char="•"/>
              <a:bidi/>
            </a:pPr>
            <a:r xmlns:a="http://schemas.openxmlformats.org/drawingml/2006/main">
              <a:rPr lang="ar" sz="2000" b="1" dirty="0" smtClean="0"/>
              <a:t>تشمل الاستجابات النفسية </a:t>
            </a:r>
            <a:r xmlns:a="http://schemas.openxmlformats.org/drawingml/2006/main">
              <a:rPr lang="ar" sz="2000" dirty="0" smtClean="0"/>
              <a:t>: مجال إدراكي واسع، وحواس حادة، وزيادة الدافعية، وحل المشكلات بشكل فعال، وزيادة القدرة على التعلم، والتهيج.</a:t>
            </a:r>
          </a:p>
          <a:p>
            <a:pPr algn="l" rtl="0">
              <a:buNone/>
            </a:pPr>
            <a:endParaRPr lang="en-US" sz="2000" dirty="0" smtClean="0"/>
          </a:p>
          <a:p>
            <a:pPr xmlns:a="http://schemas.openxmlformats.org/drawingml/2006/main" algn="l" rtl="0">
              <a:buFont typeface="Arial" pitchFamily="34" charset="0"/>
              <a:buChar char="•"/>
              <a:bidi/>
            </a:pPr>
            <a:r xmlns:a="http://schemas.openxmlformats.org/drawingml/2006/main">
              <a:rPr lang="ar" sz="2000" b="1" dirty="0" smtClean="0"/>
              <a:t>لا يحتاج المريض القلق الذي يعاني من قلق خفيف إلى تدخلات تمريضية محددة.</a:t>
            </a:r>
          </a:p>
          <a:p>
            <a:pPr algn="l" rtl="0">
              <a:buFont typeface="Arial" pitchFamily="34" charset="0"/>
              <a:buChar char="•"/>
            </a:pPr>
            <a:endParaRPr lang="en-US" sz="2400" dirty="0" smtClean="0"/>
          </a:p>
          <a:p>
            <a:pPr algn="l" rtl="0">
              <a:buNone/>
            </a:pPr>
            <a:endParaRPr lang="en-US" dirty="0" smtClean="0"/>
          </a:p>
          <a:p>
            <a:pPr algn="l" rtl="0">
              <a:buNone/>
            </a:pPr>
            <a:endParaRPr lang="ar-SA" dirty="0"/>
          </a:p>
        </p:txBody>
      </p:sp>
      <p:sp>
        <p:nvSpPr>
          <p:cNvPr id="3" name="Title 2"/>
          <p:cNvSpPr>
            <a:spLocks noGrp="1"/>
          </p:cNvSpPr>
          <p:nvPr>
            <p:ph type="title"/>
          </p:nvPr>
        </p:nvSpPr>
        <p:spPr/>
        <p:txBody>
          <a:bodyPr/>
          <a:lstStyle/>
          <a:p>
            <a:pPr xmlns:a="http://schemas.openxmlformats.org/drawingml/2006/main" algn="ctr">
              <a:bidi/>
            </a:pPr>
            <a:r xmlns:a="http://schemas.openxmlformats.org/drawingml/2006/main">
              <a:rPr lang="ar" dirty="0" smtClean="0"/>
              <a:t>1. قلق خفيف</a:t>
            </a:r>
            <a:endParaRPr xmlns:a="http://schemas.openxmlformats.org/drawingml/2006/main" lang="ar-S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481328"/>
            <a:ext cx="8915400" cy="5148072"/>
          </a:xfrm>
        </p:spPr>
        <p:txBody>
          <a:bodyPr>
            <a:normAutofit fontScale="92500" lnSpcReduction="20000"/>
          </a:bodyPr>
          <a:lstStyle/>
          <a:p>
            <a:pPr xmlns:a="http://schemas.openxmlformats.org/drawingml/2006/main" marL="609600" indent="-609600" algn="l" rtl="0">
              <a:spcBef>
                <a:spcPts val="0"/>
              </a:spcBef>
              <a:buNone/>
              <a:defRPr/>
              <a:bidi/>
            </a:pPr>
            <a:r xmlns:a="http://schemas.openxmlformats.org/drawingml/2006/main">
              <a:rPr lang="ar" sz="2400" dirty="0" smtClean="0"/>
              <a:t>* يركز المريض على </a:t>
            </a:r>
            <a:r xmlns:a="http://schemas.openxmlformats.org/drawingml/2006/main">
              <a:rPr lang="ar" sz="2400" b="1" dirty="0" smtClean="0"/>
              <a:t>الاهتمامات المباشرة </a:t>
            </a:r>
            <a:r xmlns:a="http://schemas.openxmlformats.org/drawingml/2006/main">
              <a:rPr lang="ar" sz="2400" dirty="0" smtClean="0"/>
              <a:t>ويتجاهل الاهتمامات المحيطة، مما يضيق المجال الإدراكي للشخص.</a:t>
            </a:r>
          </a:p>
          <a:p>
            <a:pPr marL="609600" indent="-609600" algn="l" rtl="0">
              <a:buNone/>
              <a:defRPr/>
            </a:pPr>
            <a:endParaRPr lang="en-US" sz="2400" dirty="0" smtClean="0"/>
          </a:p>
          <a:p>
            <a:pPr xmlns:a="http://schemas.openxmlformats.org/drawingml/2006/main" marL="609600" indent="-609600" algn="l" rtl="0">
              <a:buNone/>
              <a:defRPr/>
              <a:bidi/>
            </a:pPr>
            <a:r xmlns:a="http://schemas.openxmlformats.org/drawingml/2006/main">
              <a:rPr lang="ar" sz="2400" b="1" dirty="0" smtClean="0"/>
              <a:t>* تشمل الاستجابات النفسية: </a:t>
            </a:r>
            <a:r xmlns:a="http://schemas.openxmlformats.org/drawingml/2006/main">
              <a:rPr lang="ar" sz="2400" dirty="0" smtClean="0"/>
              <a:t>تضييق المجال الإدراكي إلى المهمة المباشرة، وعدم القدرة على ربط الأفكار أو الأحداث بشكل مستقل، وزيادة استخدام الآليات.</a:t>
            </a:r>
          </a:p>
          <a:p>
            <a:pPr marL="609600" indent="-609600" algn="l" rtl="0">
              <a:buFont typeface="Arial" pitchFamily="34" charset="0"/>
              <a:buChar char="•"/>
              <a:defRPr/>
            </a:pPr>
            <a:endParaRPr lang="en-US" sz="2400" dirty="0" smtClean="0"/>
          </a:p>
          <a:p>
            <a:pPr marL="609600" indent="-609600" algn="l" rtl="0">
              <a:buFont typeface="Arial" pitchFamily="34" charset="0"/>
              <a:buChar char="•"/>
              <a:defRPr/>
            </a:pPr>
            <a:endParaRPr lang="en-US" sz="2400" dirty="0" smtClean="0"/>
          </a:p>
          <a:p>
            <a:pPr xmlns:a="http://schemas.openxmlformats.org/drawingml/2006/main" marL="609600" indent="-609600" algn="l" rtl="0">
              <a:buNone/>
              <a:defRPr/>
              <a:bidi/>
            </a:pPr>
            <a:r xmlns:a="http://schemas.openxmlformats.org/drawingml/2006/main">
              <a:rPr lang="ar" sz="2400" dirty="0" smtClean="0"/>
              <a:t>* </a:t>
            </a:r>
            <a:r xmlns:a="http://schemas.openxmlformats.org/drawingml/2006/main">
              <a:rPr lang="ar" sz="2400" b="1" dirty="0" smtClean="0"/>
              <a:t>تشمل الاستجابات الفسيولوجية </a:t>
            </a:r>
            <a:r xmlns:a="http://schemas.openxmlformats.org/drawingml/2006/main">
              <a:rPr lang="ar" sz="2400" dirty="0" smtClean="0"/>
              <a:t>: توتر العضلات، نبض قوي، صداع، جفاف الفم، ارتفاع درجة الصوت، معدل أسرع للكلام، اضطراب الجهاز الهضمي، التبول المتكرر.</a:t>
            </a:r>
          </a:p>
          <a:p>
            <a:pPr marL="609600" indent="-609600" algn="l" rtl="0">
              <a:buNone/>
              <a:defRPr/>
            </a:pPr>
            <a:endParaRPr lang="en-US" sz="2400" dirty="0" smtClean="0"/>
          </a:p>
          <a:p>
            <a:pPr xmlns:a="http://schemas.openxmlformats.org/drawingml/2006/main" marL="609600" indent="-609600" algn="l" rtl="0">
              <a:buNone/>
              <a:defRPr/>
              <a:bidi/>
            </a:pPr>
            <a:r xmlns:a="http://schemas.openxmlformats.org/drawingml/2006/main">
              <a:rPr lang="ar" sz="2400" dirty="0" smtClean="0"/>
              <a:t>* قد يعاني المرضى الذين يعانون من قلق متوسط من بعض الصعوبات في التركيز، لذا يجب على </a:t>
            </a:r>
            <a:r xmlns:a="http://schemas.openxmlformats.org/drawingml/2006/main">
              <a:rPr lang="ar" sz="2400" b="1" dirty="0" smtClean="0"/>
              <a:t>الممرضات </a:t>
            </a:r>
            <a:r xmlns:a="http://schemas.openxmlformats.org/drawingml/2006/main">
              <a:rPr lang="ar" sz="2400" dirty="0" smtClean="0"/>
              <a:t>استخدام لغة بسيطة والتأكد من أن المرضى يفهمون التعليمات.</a:t>
            </a:r>
          </a:p>
          <a:p>
            <a:pPr xmlns:a="http://schemas.openxmlformats.org/drawingml/2006/main" marL="609600" indent="-609600" algn="l" rtl="0">
              <a:spcBef>
                <a:spcPts val="0"/>
              </a:spcBef>
              <a:buFont typeface="Arial" pitchFamily="34" charset="0"/>
              <a:buChar char="•"/>
              <a:defRPr/>
              <a:bidi/>
            </a:pPr>
            <a:r xmlns:a="http://schemas.openxmlformats.org/drawingml/2006/main">
              <a:rPr lang="ar" sz="2400" dirty="0" smtClean="0"/>
              <a:t> </a:t>
            </a:r>
          </a:p>
          <a:p>
            <a:pPr marL="609600" indent="-609600" algn="l" rtl="0">
              <a:spcBef>
                <a:spcPts val="0"/>
              </a:spcBef>
              <a:buFont typeface="Arial" pitchFamily="34" charset="0"/>
              <a:buChar char="•"/>
              <a:defRPr/>
            </a:pPr>
            <a:endParaRPr lang="en-US" sz="2400" dirty="0" smtClean="0"/>
          </a:p>
          <a:p>
            <a:pPr marL="609600" indent="-609600" algn="l" rtl="0">
              <a:spcBef>
                <a:spcPts val="0"/>
              </a:spcBef>
              <a:buNone/>
              <a:defRPr/>
            </a:pPr>
            <a:endParaRPr lang="ar-SA" sz="2400" dirty="0"/>
          </a:p>
        </p:txBody>
      </p:sp>
      <p:sp>
        <p:nvSpPr>
          <p:cNvPr id="3" name="Title 2"/>
          <p:cNvSpPr>
            <a:spLocks noGrp="1"/>
          </p:cNvSpPr>
          <p:nvPr>
            <p:ph type="title"/>
          </p:nvPr>
        </p:nvSpPr>
        <p:spPr/>
        <p:txBody>
          <a:bodyPr/>
          <a:lstStyle/>
          <a:p>
            <a:pPr xmlns:a="http://schemas.openxmlformats.org/drawingml/2006/main" algn="ctr" rtl="0">
              <a:bidi/>
            </a:pPr>
            <a:r xmlns:a="http://schemas.openxmlformats.org/drawingml/2006/main">
              <a:rPr lang="ar" dirty="0" smtClean="0"/>
              <a:t>2. القلق المعتدل</a:t>
            </a:r>
            <a:endParaRPr xmlns:a="http://schemas.openxmlformats.org/drawingml/2006/main" lang="ar-S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5071872"/>
          </a:xfrm>
        </p:spPr>
        <p:txBody>
          <a:bodyPr>
            <a:normAutofit fontScale="85000" lnSpcReduction="20000"/>
          </a:bodyPr>
          <a:lstStyle/>
          <a:p>
            <a:pPr xmlns:a="http://schemas.openxmlformats.org/drawingml/2006/main" algn="l" rtl="0">
              <a:bidi/>
            </a:pPr>
            <a:r xmlns:a="http://schemas.openxmlformats.org/drawingml/2006/main">
              <a:rPr lang="ar" dirty="0" smtClean="0"/>
              <a:t>يقلل بشكل كبير من المجال الإدراكي للإنسان، حيث يميل الإنسان إلى التركيز على تفاصيل معينة وعدم التفكير في أي شيء آخر.</a:t>
            </a:r>
          </a:p>
          <a:p>
            <a:pPr algn="l" rtl="0"/>
            <a:endParaRPr lang="en-US" dirty="0" smtClean="0"/>
          </a:p>
          <a:p>
            <a:pPr xmlns:a="http://schemas.openxmlformats.org/drawingml/2006/main" algn="l" rtl="0">
              <a:buNone/>
              <a:bidi/>
            </a:pPr>
            <a:r xmlns:a="http://schemas.openxmlformats.org/drawingml/2006/main">
              <a:rPr lang="ar" sz="2800" b="1" dirty="0" smtClean="0"/>
              <a:t>* تشمل الاستجابات النفسية ما يلي: </a:t>
            </a:r>
            <a:r xmlns:a="http://schemas.openxmlformats.org/drawingml/2006/main">
              <a:rPr lang="ar" sz="2800" dirty="0" smtClean="0"/>
              <a:t>سلوك يهدف إلى تخفيف القلق وهو عادة غير فعال.</a:t>
            </a:r>
          </a:p>
          <a:p>
            <a:pPr algn="l" rtl="0">
              <a:buNone/>
            </a:pPr>
            <a:endParaRPr lang="en-US" sz="2800" dirty="0" smtClean="0"/>
          </a:p>
          <a:p>
            <a:pPr xmlns:a="http://schemas.openxmlformats.org/drawingml/2006/main" algn="l" rtl="0">
              <a:buFont typeface="Arial" pitchFamily="34" charset="0"/>
              <a:buChar char="•"/>
              <a:bidi/>
            </a:pPr>
            <a:r xmlns:a="http://schemas.openxmlformats.org/drawingml/2006/main">
              <a:rPr lang="ar" sz="2800" b="1" dirty="0" smtClean="0"/>
              <a:t>تشمل الاستجابات الفسيولوجية </a:t>
            </a:r>
            <a:r xmlns:a="http://schemas.openxmlformats.org/drawingml/2006/main">
              <a:rPr lang="ar" sz="2800" dirty="0" smtClean="0"/>
              <a:t>: صداع شديد، غثيان، قيء، وإسهال، ارتعاش، دوار، شحوب، عدم انتظام ضربات القلب، ألم في الصدر.</a:t>
            </a:r>
          </a:p>
          <a:p>
            <a:pPr algn="l" rtl="0">
              <a:buFont typeface="Arial" pitchFamily="34" charset="0"/>
              <a:buChar char="•"/>
            </a:pPr>
            <a:endParaRPr lang="en-US" sz="2800" dirty="0" smtClean="0"/>
          </a:p>
          <a:p>
            <a:pPr xmlns:a="http://schemas.openxmlformats.org/drawingml/2006/main" algn="l" rtl="0">
              <a:buFont typeface="Arial" pitchFamily="34" charset="0"/>
              <a:buChar char="•"/>
              <a:bidi/>
            </a:pPr>
            <a:r xmlns:a="http://schemas.openxmlformats.org/drawingml/2006/main">
              <a:rPr lang="ar" sz="2800" dirty="0" smtClean="0"/>
              <a:t>لا يستطيع المرضى الذين يعانون من قلق شديد الانتباه بعد الآن، لذا يجب على </a:t>
            </a:r>
            <a:r xmlns:a="http://schemas.openxmlformats.org/drawingml/2006/main">
              <a:rPr lang="ar" sz="2800" b="1" dirty="0" smtClean="0"/>
              <a:t>الممرضات </a:t>
            </a:r>
            <a:r xmlns:a="http://schemas.openxmlformats.org/drawingml/2006/main">
              <a:rPr lang="ar" sz="2800" dirty="0" smtClean="0"/>
              <a:t>خفض مستوى القلق. البقاء مع المريض، والمشي معه، والتحدث بصوت منخفض في مكان هادئ.</a:t>
            </a:r>
          </a:p>
          <a:p>
            <a:pPr algn="l" rtl="0">
              <a:buFont typeface="Arial" pitchFamily="34" charset="0"/>
              <a:buChar char="•"/>
            </a:pPr>
            <a:endParaRPr lang="en-US" sz="2800" dirty="0" smtClean="0"/>
          </a:p>
          <a:p>
            <a:pPr algn="l" rtl="0"/>
            <a:endParaRPr lang="en-US" dirty="0" smtClean="0"/>
          </a:p>
          <a:p>
            <a:pPr algn="l" rtl="0"/>
            <a:endParaRPr lang="en-US" dirty="0" smtClean="0"/>
          </a:p>
          <a:p>
            <a:pPr algn="l" rtl="0"/>
            <a:endParaRPr lang="ar-SA" dirty="0"/>
          </a:p>
        </p:txBody>
      </p:sp>
      <p:sp>
        <p:nvSpPr>
          <p:cNvPr id="3" name="Title 2"/>
          <p:cNvSpPr>
            <a:spLocks noGrp="1"/>
          </p:cNvSpPr>
          <p:nvPr>
            <p:ph type="title"/>
          </p:nvPr>
        </p:nvSpPr>
        <p:spPr/>
        <p:txBody>
          <a:bodyPr/>
          <a:lstStyle/>
          <a:p>
            <a:pPr xmlns:a="http://schemas.openxmlformats.org/drawingml/2006/main" algn="ctr">
              <a:bidi/>
            </a:pPr>
            <a:r xmlns:a="http://schemas.openxmlformats.org/drawingml/2006/main">
              <a:rPr lang="ar" dirty="0" smtClean="0"/>
              <a:t>3. القلق الشديد</a:t>
            </a:r>
            <a:endParaRPr xmlns:a="http://schemas.openxmlformats.org/drawingml/2006/main" lang="ar-S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481328"/>
            <a:ext cx="9144000" cy="5148072"/>
          </a:xfrm>
        </p:spPr>
        <p:txBody>
          <a:bodyPr>
            <a:normAutofit fontScale="92500" lnSpcReduction="10000"/>
          </a:bodyPr>
          <a:lstStyle/>
          <a:p>
            <a:pPr xmlns:a="http://schemas.openxmlformats.org/drawingml/2006/main" algn="l" rtl="0">
              <a:bidi/>
            </a:pPr>
            <a:r xmlns:a="http://schemas.openxmlformats.org/drawingml/2006/main">
              <a:rPr lang="ar" dirty="0" smtClean="0"/>
              <a:t>يرتبط بالرهبة والخوف والرعب.</a:t>
            </a:r>
          </a:p>
          <a:p>
            <a:pPr algn="l" rtl="0"/>
            <a:endParaRPr lang="en-US" dirty="0" smtClean="0"/>
          </a:p>
          <a:p>
            <a:pPr xmlns:a="http://schemas.openxmlformats.org/drawingml/2006/main" algn="l" rtl="0">
              <a:buNone/>
              <a:bidi/>
            </a:pPr>
            <a:r xmlns:a="http://schemas.openxmlformats.org/drawingml/2006/main">
              <a:rPr lang="ar" sz="2400" b="1" dirty="0" smtClean="0"/>
              <a:t>* تشمل الاستجابات النفسية: </a:t>
            </a:r>
            <a:r xmlns:a="http://schemas.openxmlformats.org/drawingml/2006/main">
              <a:rPr lang="ar" sz="2400" dirty="0" smtClean="0"/>
              <a:t>لا يستجيب لإعادة التوجيه، يشعر بالرهبة والرعب، فقدان التفكير العقلاني، لا يدرك الخطر المحتمل، لا يستطيع التواصل لفظيًا، </a:t>
            </a:r>
            <a:r xmlns:a="http://schemas.openxmlformats.org/drawingml/2006/main">
              <a:rPr lang="ar" sz="2400" b="1" dirty="0" smtClean="0"/>
              <a:t>الأوهام والهلوسة المحتملة، </a:t>
            </a:r>
            <a:r xmlns:a="http://schemas.openxmlformats.org/drawingml/2006/main">
              <a:rPr lang="ar" sz="2400" b="1" dirty="0" smtClean="0">
                <a:solidFill>
                  <a:srgbClr val="FF0000"/>
                </a:solidFill>
              </a:rPr>
              <a:t>قد يكون لديه ميول انتحارية </a:t>
            </a:r>
            <a:r xmlns:a="http://schemas.openxmlformats.org/drawingml/2006/main">
              <a:rPr lang="ar" sz="2400" b="1" dirty="0" smtClean="0"/>
              <a:t>.</a:t>
            </a:r>
          </a:p>
          <a:p>
            <a:pPr algn="l" rtl="0">
              <a:buNone/>
            </a:pPr>
            <a:endParaRPr lang="en-US" sz="2400" dirty="0" smtClean="0"/>
          </a:p>
          <a:p>
            <a:pPr xmlns:a="http://schemas.openxmlformats.org/drawingml/2006/main" algn="l" rtl="0">
              <a:buFont typeface="Arial" pitchFamily="34" charset="0"/>
              <a:buChar char="•"/>
              <a:bidi/>
            </a:pPr>
            <a:r xmlns:a="http://schemas.openxmlformats.org/drawingml/2006/main">
              <a:rPr lang="ar" sz="2400" b="1" dirty="0" smtClean="0"/>
              <a:t>تشمل الاستجابات الفسيولوجية ما يلي </a:t>
            </a:r>
            <a:r xmlns:a="http://schemas.openxmlformats.org/drawingml/2006/main">
              <a:rPr lang="ar" sz="2400" dirty="0" smtClean="0"/>
              <a:t>: قد يندفع ويركض أو يظل ثابتًا تمامًا، وبكمًا، اتساع حدقة العين، زيادة ضغط الدم والنبض، الهروب أو القتال أو التجمد.</a:t>
            </a:r>
          </a:p>
          <a:p>
            <a:pPr algn="l" rtl="0">
              <a:buFont typeface="Arial" pitchFamily="34" charset="0"/>
              <a:buChar char="•"/>
            </a:pPr>
            <a:endParaRPr lang="en-US" sz="2400" dirty="0" smtClean="0"/>
          </a:p>
          <a:p>
            <a:pPr xmlns:a="http://schemas.openxmlformats.org/drawingml/2006/main" algn="l" rtl="0">
              <a:buFont typeface="Arial" pitchFamily="34" charset="0"/>
              <a:buChar char="•"/>
              <a:bidi/>
            </a:pPr>
            <a:r xmlns:a="http://schemas.openxmlformats.org/drawingml/2006/main">
              <a:rPr lang="ar" sz="2400" dirty="0" smtClean="0"/>
              <a:t>الاهتمام الأساسي للممرضات هو </a:t>
            </a:r>
            <a:r xmlns:a="http://schemas.openxmlformats.org/drawingml/2006/main">
              <a:rPr lang="ar" sz="2400" dirty="0" smtClean="0">
                <a:solidFill>
                  <a:srgbClr val="FF0000"/>
                </a:solidFill>
              </a:rPr>
              <a:t>السلامة </a:t>
            </a:r>
            <a:r xmlns:a="http://schemas.openxmlformats.org/drawingml/2006/main">
              <a:rPr lang="ar" sz="2400" b="1" dirty="0" smtClean="0">
                <a:solidFill>
                  <a:srgbClr val="FF0000"/>
                </a:solidFill>
              </a:rPr>
              <a:t>، </a:t>
            </a:r>
            <a:r xmlns:a="http://schemas.openxmlformats.org/drawingml/2006/main">
              <a:rPr lang="ar" sz="2400" dirty="0" smtClean="0"/>
              <a:t>لذا يجب على الممرضات نقل المرضى إلى بيئة هادئة وغير محفزة. قد تستمر النوبة </a:t>
            </a:r>
            <a:r xmlns:a="http://schemas.openxmlformats.org/drawingml/2006/main">
              <a:rPr lang="ar" sz="2400" smtClean="0"/>
              <a:t>من 15 إلى 30 </a:t>
            </a:r>
            <a:r xmlns:a="http://schemas.openxmlformats.org/drawingml/2006/main">
              <a:rPr lang="ar" sz="2400" dirty="0" smtClean="0"/>
              <a:t>دقيقة.</a:t>
            </a:r>
          </a:p>
          <a:p>
            <a:pPr algn="l" rtl="0"/>
            <a:endParaRPr lang="en-US" dirty="0" smtClean="0"/>
          </a:p>
          <a:p>
            <a:pPr algn="l" rtl="0"/>
            <a:endParaRPr lang="en-US" dirty="0" smtClean="0"/>
          </a:p>
          <a:p>
            <a:pPr algn="l" rtl="0"/>
            <a:endParaRPr lang="ar-SA" dirty="0"/>
          </a:p>
        </p:txBody>
      </p:sp>
      <p:sp>
        <p:nvSpPr>
          <p:cNvPr id="3" name="Title 2"/>
          <p:cNvSpPr>
            <a:spLocks noGrp="1"/>
          </p:cNvSpPr>
          <p:nvPr>
            <p:ph type="title"/>
          </p:nvPr>
        </p:nvSpPr>
        <p:spPr/>
        <p:txBody>
          <a:bodyPr/>
          <a:lstStyle/>
          <a:p>
            <a:pPr xmlns:a="http://schemas.openxmlformats.org/drawingml/2006/main" algn="ctr">
              <a:bidi/>
            </a:pPr>
            <a:r xmlns:a="http://schemas.openxmlformats.org/drawingml/2006/main">
              <a:rPr lang="ar" dirty="0" smtClean="0"/>
              <a:t>4. القلق والذعر</a:t>
            </a:r>
            <a:endParaRPr xmlns:a="http://schemas.openxmlformats.org/drawingml/2006/main" lang="ar-SA"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524000"/>
            <a:ext cx="8686800" cy="4876800"/>
          </a:xfrm>
        </p:spPr>
        <p:txBody>
          <a:bodyPr>
            <a:normAutofit fontScale="92500" lnSpcReduction="10000"/>
          </a:bodyPr>
          <a:lstStyle/>
          <a:p>
            <a:pPr xmlns:a="http://schemas.openxmlformats.org/drawingml/2006/main" algn="l" rtl="0">
              <a:bidi/>
            </a:pPr>
            <a:r xmlns:a="http://schemas.openxmlformats.org/drawingml/2006/main">
              <a:rPr lang="ar" sz="2000" dirty="0" smtClean="0"/>
              <a:t>يتم تشخيص اضطرابات القلق عندما لا يعمل القلق كإشارة للخطر أو دافع للتغيير المطلوب ولكنه يصبح </a:t>
            </a:r>
            <a:r xmlns:a="http://schemas.openxmlformats.org/drawingml/2006/main">
              <a:rPr lang="ar" sz="2000" b="1" dirty="0" smtClean="0"/>
              <a:t>مزمنًا </a:t>
            </a:r>
            <a:r xmlns:a="http://schemas.openxmlformats.org/drawingml/2006/main">
              <a:rPr lang="ar" sz="2000" dirty="0" smtClean="0"/>
              <a:t>ويخترق أجزاء كبيرة من حياة الشخص، مما يؤدي إلى سلوكيات غير تكيفية وإعاقة عاطفية.</a:t>
            </a:r>
          </a:p>
          <a:p>
            <a:pPr algn="l" rtl="0"/>
            <a:endParaRPr lang="en-US" sz="2000" dirty="0" smtClean="0"/>
          </a:p>
          <a:p>
            <a:pPr xmlns:a="http://schemas.openxmlformats.org/drawingml/2006/main" algn="l" rtl="0">
              <a:bidi/>
            </a:pPr>
            <a:r xmlns:a="http://schemas.openxmlformats.org/drawingml/2006/main">
              <a:rPr lang="ar" sz="2000" b="1" dirty="0" smtClean="0"/>
              <a:t>أنواع اضطرابات القلق:</a:t>
            </a:r>
          </a:p>
          <a:p>
            <a:pPr xmlns:a="http://schemas.openxmlformats.org/drawingml/2006/main" marL="566928" indent="-457200" algn="l" rtl="0">
              <a:buAutoNum type="arabicParenR"/>
              <a:bidi/>
            </a:pPr>
            <a:r xmlns:a="http://schemas.openxmlformats.org/drawingml/2006/main">
              <a:rPr lang="ar" sz="2000" dirty="0" smtClean="0"/>
              <a:t>اضطراب الهلع.</a:t>
            </a:r>
          </a:p>
          <a:p>
            <a:pPr xmlns:a="http://schemas.openxmlformats.org/drawingml/2006/main" marL="566928" indent="-457200" algn="l" rtl="0">
              <a:buAutoNum type="arabicParenR"/>
              <a:bidi/>
            </a:pPr>
            <a:r xmlns:a="http://schemas.openxmlformats.org/drawingml/2006/main">
              <a:rPr lang="ar" sz="2000" dirty="0" smtClean="0"/>
              <a:t>الرهاب (الرهاب الاجتماعي، ورهاب الخلاء، والرهاب المحدد).</a:t>
            </a:r>
          </a:p>
          <a:p>
            <a:pPr xmlns:a="http://schemas.openxmlformats.org/drawingml/2006/main" marL="566928" indent="-457200" algn="l" rtl="0">
              <a:buAutoNum type="arabicParenR"/>
              <a:bidi/>
            </a:pPr>
            <a:r xmlns:a="http://schemas.openxmlformats.org/drawingml/2006/main">
              <a:rPr lang="ar" sz="2000" dirty="0" smtClean="0"/>
              <a:t>اضطراب القلق العام (GAD).</a:t>
            </a:r>
          </a:p>
          <a:p>
            <a:pPr marL="566928" indent="-457200" algn="l" rtl="0">
              <a:buNone/>
            </a:pPr>
            <a:endParaRPr lang="en-US" sz="2000" dirty="0" smtClean="0"/>
          </a:p>
          <a:p>
            <a:pPr xmlns:a="http://schemas.openxmlformats.org/drawingml/2006/main" marL="566928" indent="-457200" algn="l" rtl="0">
              <a:buNone/>
              <a:bidi/>
            </a:pPr>
            <a:r xmlns:a="http://schemas.openxmlformats.org/drawingml/2006/main">
              <a:rPr lang="ar" sz="2000" dirty="0" smtClean="0"/>
              <a:t>* اضطراب ما بعد الصدمة (PTSD)، لم يعد يصنف على أنه اضطراب القلق في DSMV.</a:t>
            </a:r>
          </a:p>
          <a:p>
            <a:pPr marL="566928" indent="-457200" algn="l" rtl="0">
              <a:buFont typeface="Arial" pitchFamily="34" charset="0"/>
              <a:buChar char="•"/>
            </a:pPr>
            <a:endParaRPr lang="en-US" sz="2000" dirty="0" smtClean="0"/>
          </a:p>
          <a:p>
            <a:pPr xmlns:a="http://schemas.openxmlformats.org/drawingml/2006/main" marL="566928" indent="-457200" algn="l" rtl="0">
              <a:buNone/>
              <a:bidi/>
            </a:pPr>
            <a:r xmlns:a="http://schemas.openxmlformats.org/drawingml/2006/main">
              <a:rPr lang="ar" sz="2000" dirty="0" smtClean="0"/>
              <a:t>* اضطراب الوسواس القهري (OCD)، لم يعد يُصنف على أنه اضطراب قلق في DSMV.</a:t>
            </a:r>
          </a:p>
        </p:txBody>
      </p:sp>
      <p:sp>
        <p:nvSpPr>
          <p:cNvPr id="3" name="Title 2"/>
          <p:cNvSpPr>
            <a:spLocks noGrp="1"/>
          </p:cNvSpPr>
          <p:nvPr>
            <p:ph type="title"/>
          </p:nvPr>
        </p:nvSpPr>
        <p:spPr/>
        <p:txBody>
          <a:bodyPr/>
          <a:lstStyle/>
          <a:p>
            <a:pPr xmlns:a="http://schemas.openxmlformats.org/drawingml/2006/main" algn="ctr">
              <a:bidi/>
            </a:pPr>
            <a:r xmlns:a="http://schemas.openxmlformats.org/drawingml/2006/main">
              <a:rPr lang="ar" dirty="0" smtClean="0"/>
              <a:t>أنواع اضطرابات القلق</a:t>
            </a:r>
            <a:endParaRPr xmlns:a="http://schemas.openxmlformats.org/drawingml/2006/main" lang="ar-SA"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839200" cy="4995672"/>
          </a:xfrm>
        </p:spPr>
        <p:txBody>
          <a:bodyPr>
            <a:normAutofit fontScale="92500" lnSpcReduction="10000"/>
          </a:bodyPr>
          <a:lstStyle/>
          <a:p>
            <a:pPr xmlns:a="http://schemas.openxmlformats.org/drawingml/2006/main" algn="l" rtl="0">
              <a:bidi/>
            </a:pPr>
            <a:r xmlns:a="http://schemas.openxmlformats.org/drawingml/2006/main">
              <a:rPr lang="ar" sz="2400" b="1" dirty="0" smtClean="0"/>
              <a:t>اضطراب الهلع </a:t>
            </a:r>
            <a:r xmlns:a="http://schemas.openxmlformats.org/drawingml/2006/main">
              <a:rPr lang="ar" sz="2400" dirty="0" smtClean="0"/>
              <a:t>من نوبات منفصلة من نوبات الهلع، أي ما يعادل 15 إلى 30 دقيقة من القلق السريع الشديد المتصاعد حيث يعاني الشخص من خوف عاطفي كبير بالإضافة إلى الانزعاج الفسيولوجي.</a:t>
            </a:r>
          </a:p>
          <a:p>
            <a:pPr algn="l" rtl="0"/>
            <a:endParaRPr lang="en-US" sz="2400" dirty="0" smtClean="0"/>
          </a:p>
          <a:p>
            <a:pPr xmlns:a="http://schemas.openxmlformats.org/drawingml/2006/main" algn="l" rtl="0">
              <a:bidi/>
            </a:pPr>
            <a:r xmlns:a="http://schemas.openxmlformats.org/drawingml/2006/main">
              <a:rPr lang="ar" sz="2400" b="1" dirty="0" smtClean="0"/>
              <a:t>أثناء نوبة الهلع: </a:t>
            </a:r>
            <a:r xmlns:a="http://schemas.openxmlformats.org/drawingml/2006/main">
              <a:rPr lang="ar" sz="2400" dirty="0" smtClean="0"/>
              <a:t>يصاب الشخص بأربعة أو أكثر من الأعراض التالية: خفقان القلب، التعرق، الارتعاش، ضيق التنفس، الشعور بالاختناق، ألم الصدر، الغثيان، ضائقة البطن، الدوخة، </a:t>
            </a:r>
            <a:r xmlns:a="http://schemas.openxmlformats.org/drawingml/2006/main">
              <a:rPr lang="ar" sz="2400" dirty="0" err="1" smtClean="0"/>
              <a:t>التنميل </a:t>
            </a:r>
            <a:r xmlns:a="http://schemas.openxmlformats.org/drawingml/2006/main">
              <a:rPr lang="ar" sz="2400" dirty="0" smtClean="0"/>
              <a:t>، القشعريرة، أو الهبات الساخنة.</a:t>
            </a:r>
          </a:p>
          <a:p>
            <a:pPr algn="l" rtl="0"/>
            <a:endParaRPr lang="en-US" sz="2400" dirty="0" smtClean="0"/>
          </a:p>
          <a:p>
            <a:pPr xmlns:a="http://schemas.openxmlformats.org/drawingml/2006/main" algn="l" rtl="0">
              <a:bidi/>
            </a:pPr>
            <a:r xmlns:a="http://schemas.openxmlformats.org/drawingml/2006/main">
              <a:rPr lang="ar" sz="2400" b="1" dirty="0" smtClean="0"/>
              <a:t>يتم تشخيص اضطراب الهلع عندما يعاني الشخص من نوبات هلع متكررة وغير متوقعة تليها فترة لا تقل عن شهر من القلق المستمر أو القلق بشأن النوبات المستقبلية أو معناها أو التغيير السلوكي الكبير المرتبط بها.</a:t>
            </a:r>
            <a:endParaRPr xmlns:a="http://schemas.openxmlformats.org/drawingml/2006/main" lang="ar-SA" sz="2400" b="1" dirty="0"/>
          </a:p>
        </p:txBody>
      </p:sp>
      <p:sp>
        <p:nvSpPr>
          <p:cNvPr id="3" name="Title 2"/>
          <p:cNvSpPr>
            <a:spLocks noGrp="1"/>
          </p:cNvSpPr>
          <p:nvPr>
            <p:ph type="title"/>
          </p:nvPr>
        </p:nvSpPr>
        <p:spPr/>
        <p:txBody>
          <a:bodyPr/>
          <a:lstStyle/>
          <a:p>
            <a:pPr xmlns:a="http://schemas.openxmlformats.org/drawingml/2006/main" algn="ctr" rtl="0">
              <a:bidi/>
            </a:pPr>
            <a:r xmlns:a="http://schemas.openxmlformats.org/drawingml/2006/main">
              <a:rPr lang="ar" dirty="0" smtClean="0"/>
              <a:t>1. اضطراب الهلع</a:t>
            </a:r>
            <a:endParaRPr xmlns:a="http://schemas.openxmlformats.org/drawingml/2006/main" lang="ar-SA"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686800" cy="4525963"/>
          </a:xfrm>
        </p:spPr>
        <p:txBody>
          <a:bodyPr/>
          <a:lstStyle/>
          <a:p>
            <a:pPr xmlns:a="http://schemas.openxmlformats.org/drawingml/2006/main" algn="l" rtl="0">
              <a:bidi/>
            </a:pPr>
            <a:r xmlns:a="http://schemas.openxmlformats.org/drawingml/2006/main">
              <a:rPr lang="ar" dirty="0" smtClean="0"/>
              <a:t> </a:t>
            </a:r>
            <a:r xmlns:a="http://schemas.openxmlformats.org/drawingml/2006/main">
              <a:rPr lang="ar" sz="2400" dirty="0" smtClean="0"/>
              <a:t>نصف المصابين باضطراب الهلع يعانون من الخوف من الأماكن المفتوحة.</a:t>
            </a:r>
          </a:p>
          <a:p>
            <a:pPr algn="l" rtl="0"/>
            <a:endParaRPr lang="en-US" sz="2400" dirty="0" smtClean="0"/>
          </a:p>
          <a:p>
            <a:pPr xmlns:a="http://schemas.openxmlformats.org/drawingml/2006/main" algn="l" rtl="0">
              <a:bidi/>
            </a:pPr>
            <a:r xmlns:a="http://schemas.openxmlformats.org/drawingml/2006/main">
              <a:rPr lang="ar" sz="2400" b="1" dirty="0" smtClean="0"/>
              <a:t>رهاب الخلاء: </a:t>
            </a:r>
            <a:r xmlns:a="http://schemas.openxmlformats.org/drawingml/2006/main">
              <a:rPr lang="ar" sz="2400" dirty="0" smtClean="0"/>
              <a:t>الخوف من السوق أو الخوف من البقاء في الخارج. يصبح الشخص حبيس المنزل أو يبقى في منطقة محدودة بالقرب من المنزل.</a:t>
            </a:r>
          </a:p>
          <a:p>
            <a:pPr algn="l" rtl="0"/>
            <a:endParaRPr lang="en-US" sz="2400" dirty="0" smtClean="0"/>
          </a:p>
          <a:p>
            <a:pPr xmlns:a="http://schemas.openxmlformats.org/drawingml/2006/main" algn="l" rtl="0">
              <a:bidi/>
            </a:pPr>
            <a:r xmlns:a="http://schemas.openxmlformats.org/drawingml/2006/main">
              <a:rPr lang="ar" sz="2400" dirty="0" smtClean="0"/>
              <a:t>يمكن أن يحدث الخوف من الأماكن المفتوحة أيضًا بمفرده دون نوبات هلع (رهاب محدد).</a:t>
            </a:r>
            <a:endParaRPr xmlns:a="http://schemas.openxmlformats.org/drawingml/2006/main" lang="ar-SA" sz="2400" dirty="0"/>
          </a:p>
        </p:txBody>
      </p:sp>
      <p:sp>
        <p:nvSpPr>
          <p:cNvPr id="3" name="Title 2"/>
          <p:cNvSpPr>
            <a:spLocks noGrp="1"/>
          </p:cNvSpPr>
          <p:nvPr>
            <p:ph type="title"/>
          </p:nvPr>
        </p:nvSpPr>
        <p:spPr/>
        <p:txBody>
          <a:bodyPr/>
          <a:lstStyle/>
          <a:p>
            <a:pPr xmlns:a="http://schemas.openxmlformats.org/drawingml/2006/main" algn="ctr" rtl="0">
              <a:bidi/>
            </a:pPr>
            <a:r xmlns:a="http://schemas.openxmlformats.org/drawingml/2006/main">
              <a:rPr lang="ar" dirty="0" smtClean="0"/>
              <a:t>1. اضطراب الهلع</a:t>
            </a:r>
            <a:endParaRPr xmlns:a="http://schemas.openxmlformats.org/drawingml/2006/main" lang="ar-SA"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481328"/>
            <a:ext cx="9144000" cy="5071872"/>
          </a:xfrm>
        </p:spPr>
        <p:txBody>
          <a:bodyPr>
            <a:normAutofit fontScale="92500" lnSpcReduction="10000"/>
          </a:bodyPr>
          <a:lstStyle/>
          <a:p>
            <a:pPr xmlns:a="http://schemas.openxmlformats.org/drawingml/2006/main" algn="l" rtl="0">
              <a:bidi/>
            </a:pPr>
            <a:r xmlns:a="http://schemas.openxmlformats.org/drawingml/2006/main">
              <a:rPr lang="ar" sz="2200" b="1" dirty="0" smtClean="0"/>
              <a:t>الرهاب: </a:t>
            </a:r>
            <a:r xmlns:a="http://schemas.openxmlformats.org/drawingml/2006/main">
              <a:rPr lang="ar" sz="2200" dirty="0" smtClean="0"/>
              <a:t>هو خوف غير منطقي وشديد ومستمر من شيء معين أو موقف اجتماعي يسبب ضائقة شديدة ويتعارض مع الأداء الطبيعي.</a:t>
            </a:r>
          </a:p>
          <a:p>
            <a:pPr algn="l" rtl="0">
              <a:buNone/>
            </a:pPr>
            <a:endParaRPr lang="en-US" sz="2200" dirty="0" smtClean="0"/>
          </a:p>
          <a:p>
            <a:pPr xmlns:a="http://schemas.openxmlformats.org/drawingml/2006/main" algn="l" rtl="0">
              <a:bidi/>
            </a:pPr>
            <a:r xmlns:a="http://schemas.openxmlformats.org/drawingml/2006/main">
              <a:rPr lang="ar" sz="2200" dirty="0" smtClean="0"/>
              <a:t>يتم تشخيص اضطراب الرهاب فقط عندما </a:t>
            </a:r>
            <a:r xmlns:a="http://schemas.openxmlformats.org/drawingml/2006/main">
              <a:rPr lang="ar" sz="2200" b="1" dirty="0" smtClean="0"/>
              <a:t>يتداخل السلوك الرهابي بشكل كبير مع حياة الشخص من خلال خلق ضائقة ملحوظة أو صعوبة في الأداء الشخصي أو المهني.</a:t>
            </a:r>
            <a:endParaRPr xmlns:a="http://schemas.openxmlformats.org/drawingml/2006/main" lang="ar-SA" sz="2200" b="1" dirty="0" smtClean="0"/>
          </a:p>
          <a:p>
            <a:pPr algn="l" rtl="0"/>
            <a:endParaRPr lang="en-US" sz="2000" dirty="0" smtClean="0"/>
          </a:p>
          <a:p>
            <a:pPr xmlns:a="http://schemas.openxmlformats.org/drawingml/2006/main" algn="l" rtl="0">
              <a:bidi/>
            </a:pPr>
            <a:r xmlns:a="http://schemas.openxmlformats.org/drawingml/2006/main">
              <a:rPr lang="ar" sz="2600" b="1" dirty="0" smtClean="0"/>
              <a:t>هناك ثلاث فئات من الرهاب:</a:t>
            </a:r>
          </a:p>
          <a:p>
            <a:pPr xmlns:a="http://schemas.openxmlformats.org/drawingml/2006/main" algn="l" rtl="0">
              <a:buNone/>
              <a:bidi/>
            </a:pPr>
            <a:r xmlns:a="http://schemas.openxmlformats.org/drawingml/2006/main">
              <a:rPr lang="ar" sz="2400" dirty="0" smtClean="0"/>
              <a:t>أ. </a:t>
            </a:r>
            <a:r xmlns:a="http://schemas.openxmlformats.org/drawingml/2006/main">
              <a:rPr lang="ar" sz="2400" b="1" dirty="0" smtClean="0"/>
              <a:t>الرهاب الاجتماعي </a:t>
            </a:r>
            <a:r xmlns:a="http://schemas.openxmlformats.org/drawingml/2006/main">
              <a:rPr lang="ar" sz="2400" dirty="0" smtClean="0"/>
              <a:t>: هو القلق الناتج عن بعض الظروف الاجتماعية أو</a:t>
            </a:r>
          </a:p>
          <a:p>
            <a:pPr xmlns:a="http://schemas.openxmlformats.org/drawingml/2006/main" algn="l" rtl="0">
              <a:buNone/>
              <a:bidi/>
            </a:pPr>
            <a:r xmlns:a="http://schemas.openxmlformats.org/drawingml/2006/main">
              <a:rPr lang="ar" sz="2400" dirty="0" smtClean="0"/>
              <a:t>حالات الأداء.</a:t>
            </a:r>
          </a:p>
          <a:p>
            <a:pPr xmlns:a="http://schemas.openxmlformats.org/drawingml/2006/main" algn="l" rtl="0">
              <a:buNone/>
              <a:bidi/>
            </a:pPr>
            <a:r xmlns:a="http://schemas.openxmlformats.org/drawingml/2006/main">
              <a:rPr lang="ar" sz="2400" dirty="0" smtClean="0"/>
              <a:t>ب </a:t>
            </a:r>
            <a:r xmlns:a="http://schemas.openxmlformats.org/drawingml/2006/main">
              <a:rPr lang="ar" sz="2400" b="1" dirty="0" smtClean="0"/>
              <a:t>. الرهاب المحدد: </a:t>
            </a:r>
            <a:r xmlns:a="http://schemas.openxmlformats.org/drawingml/2006/main">
              <a:rPr lang="ar" sz="2400" dirty="0" smtClean="0"/>
              <a:t>وهو الخوف غير العقلاني من شيء أو موقف معين.</a:t>
            </a:r>
          </a:p>
          <a:p>
            <a:pPr xmlns:a="http://schemas.openxmlformats.org/drawingml/2006/main" algn="l" rtl="0">
              <a:buNone/>
              <a:bidi/>
            </a:pPr>
            <a:r xmlns:a="http://schemas.openxmlformats.org/drawingml/2006/main">
              <a:rPr lang="ar" sz="2400" dirty="0" smtClean="0"/>
              <a:t>ج. </a:t>
            </a:r>
            <a:r xmlns:a="http://schemas.openxmlformats.org/drawingml/2006/main">
              <a:rPr lang="ar" sz="2400" b="1" dirty="0" smtClean="0"/>
              <a:t>الخوف من الأماكن المفتوحة (تمت مناقشته سابقًا)</a:t>
            </a:r>
            <a:endParaRPr xmlns:a="http://schemas.openxmlformats.org/drawingml/2006/main" lang="en-US" sz="2400" dirty="0" smtClean="0"/>
          </a:p>
          <a:p>
            <a:pPr algn="l" rtl="0">
              <a:buNone/>
            </a:pPr>
            <a:endParaRPr lang="ar-SA" sz="2400" dirty="0"/>
          </a:p>
        </p:txBody>
      </p:sp>
      <p:sp>
        <p:nvSpPr>
          <p:cNvPr id="3" name="Title 2"/>
          <p:cNvSpPr>
            <a:spLocks noGrp="1"/>
          </p:cNvSpPr>
          <p:nvPr>
            <p:ph type="title"/>
          </p:nvPr>
        </p:nvSpPr>
        <p:spPr/>
        <p:txBody>
          <a:bodyPr/>
          <a:lstStyle/>
          <a:p>
            <a:pPr xmlns:a="http://schemas.openxmlformats.org/drawingml/2006/main" algn="ctr">
              <a:bidi/>
            </a:pPr>
            <a:r xmlns:a="http://schemas.openxmlformats.org/drawingml/2006/main">
              <a:rPr lang="ar" dirty="0" smtClean="0"/>
              <a:t>2. الرهاب</a:t>
            </a:r>
            <a:endParaRPr xmlns:a="http://schemas.openxmlformats.org/drawingml/2006/main" lang="ar-SA"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481328"/>
            <a:ext cx="8915400" cy="4843272"/>
          </a:xfrm>
        </p:spPr>
        <p:txBody>
          <a:bodyPr>
            <a:normAutofit/>
          </a:bodyPr>
          <a:lstStyle/>
          <a:p>
            <a:pPr xmlns:a="http://schemas.openxmlformats.org/drawingml/2006/main" algn="l" rtl="0">
              <a:bidi/>
            </a:pPr>
            <a:r xmlns:a="http://schemas.openxmlformats.org/drawingml/2006/main">
              <a:rPr lang="ar" sz="2600" dirty="0" smtClean="0"/>
              <a:t>يصبح الشخص قلقًا للغاية إلى درجة الذعر أو العجز عند مواجهة المواقف التي تتضمن أشخاصًا.</a:t>
            </a:r>
          </a:p>
          <a:p>
            <a:pPr algn="l" rtl="0">
              <a:buNone/>
            </a:pPr>
            <a:endParaRPr lang="en-US" sz="2600" dirty="0" smtClean="0"/>
          </a:p>
          <a:p>
            <a:pPr xmlns:a="http://schemas.openxmlformats.org/drawingml/2006/main" algn="l" rtl="0">
              <a:bidi/>
            </a:pPr>
            <a:r xmlns:a="http://schemas.openxmlformats.org/drawingml/2006/main">
              <a:rPr lang="ar" sz="2600" dirty="0" smtClean="0"/>
              <a:t> </a:t>
            </a:r>
            <a:r xmlns:a="http://schemas.openxmlformats.org/drawingml/2006/main">
              <a:rPr lang="ar" sz="2600" b="1" dirty="0" smtClean="0"/>
              <a:t>أمثلة </a:t>
            </a:r>
            <a:r xmlns:a="http://schemas.openxmlformats.org/drawingml/2006/main">
              <a:rPr lang="ar" sz="2600" dirty="0" smtClean="0"/>
              <a:t>: إلقاء خطاب، حضور مناسبة اجتماعية بمفردك، التفاعل مع الجنس الآخر، تقديم الشكاوى. ينبع الخوف من انخفاض احترام الذات والقلق بشأن أحكام الآخرين.</a:t>
            </a:r>
          </a:p>
          <a:p>
            <a:pPr algn="l" rtl="0">
              <a:buNone/>
            </a:pPr>
            <a:endParaRPr lang="en-US" sz="2600" dirty="0" smtClean="0"/>
          </a:p>
        </p:txBody>
      </p:sp>
      <p:sp>
        <p:nvSpPr>
          <p:cNvPr id="3" name="Title 2"/>
          <p:cNvSpPr>
            <a:spLocks noGrp="1"/>
          </p:cNvSpPr>
          <p:nvPr>
            <p:ph type="title"/>
          </p:nvPr>
        </p:nvSpPr>
        <p:spPr/>
        <p:txBody>
          <a:bodyPr/>
          <a:lstStyle/>
          <a:p>
            <a:pPr xmlns:a="http://schemas.openxmlformats.org/drawingml/2006/main" algn="ctr">
              <a:bidi/>
            </a:pPr>
            <a:r xmlns:a="http://schemas.openxmlformats.org/drawingml/2006/main">
              <a:rPr lang="ar" dirty="0" smtClean="0"/>
              <a:t>أ. الرهاب الاجتماعي</a:t>
            </a:r>
            <a:endParaRPr xmlns:a="http://schemas.openxmlformats.org/drawingml/2006/main" lang="ar-SA"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481328"/>
            <a:ext cx="8763000" cy="5148072"/>
          </a:xfrm>
        </p:spPr>
        <p:txBody>
          <a:bodyPr>
            <a:noAutofit/>
          </a:bodyPr>
          <a:lstStyle/>
          <a:p>
            <a:pPr xmlns:a="http://schemas.openxmlformats.org/drawingml/2006/main" algn="l" rtl="0">
              <a:bidi/>
            </a:pPr>
            <a:r xmlns:a="http://schemas.openxmlformats.org/drawingml/2006/main">
              <a:rPr lang="ar" sz="2400" b="1" dirty="0" smtClean="0"/>
              <a:t>الرهاب المحدد: </a:t>
            </a:r>
            <a:r xmlns:a="http://schemas.openxmlformats.org/drawingml/2006/main">
              <a:rPr lang="ar" sz="2400" dirty="0" smtClean="0"/>
              <a:t>هو خوف غير عقلاني من شيء أو موقف معين.</a:t>
            </a:r>
          </a:p>
          <a:p>
            <a:pPr xmlns:a="http://schemas.openxmlformats.org/drawingml/2006/main" algn="l" rtl="0">
              <a:bidi/>
            </a:pPr>
            <a:r xmlns:a="http://schemas.openxmlformats.org/drawingml/2006/main">
              <a:rPr lang="ar" sz="2400" b="1" dirty="0" smtClean="0"/>
              <a:t>أنواع الرهاب المحدد:</a:t>
            </a:r>
          </a:p>
          <a:p>
            <a:pPr xmlns:a="http://schemas.openxmlformats.org/drawingml/2006/main" algn="l" rtl="0">
              <a:buNone/>
              <a:bidi/>
            </a:pPr>
            <a:r xmlns:a="http://schemas.openxmlformats.org/drawingml/2006/main">
              <a:rPr lang="ar" sz="2000" dirty="0" smtClean="0"/>
              <a:t>- </a:t>
            </a:r>
            <a:r xmlns:a="http://schemas.openxmlformats.org/drawingml/2006/main">
              <a:rPr lang="ar" sz="2000" b="1" dirty="0" smtClean="0"/>
              <a:t>رهاب البيئة الطبيعية </a:t>
            </a:r>
            <a:r xmlns:a="http://schemas.openxmlformats.org/drawingml/2006/main">
              <a:rPr lang="ar" sz="2000" dirty="0" smtClean="0"/>
              <a:t>: الخوف من العواصف، أو المياه، أو المرتفعات، أو غيرها من الظواهر الطبيعية.</a:t>
            </a:r>
          </a:p>
          <a:p>
            <a:pPr xmlns:a="http://schemas.openxmlformats.org/drawingml/2006/main" algn="l" rtl="0">
              <a:buFontTx/>
              <a:buChar char="-"/>
              <a:bidi/>
            </a:pPr>
            <a:r xmlns:a="http://schemas.openxmlformats.org/drawingml/2006/main">
              <a:rPr lang="ar" sz="2000" b="1" dirty="0" smtClean="0"/>
              <a:t>رهاب حقن الدم: </a:t>
            </a:r>
            <a:r xmlns:a="http://schemas.openxmlformats.org/drawingml/2006/main">
              <a:rPr lang="ar" sz="2000" dirty="0" smtClean="0"/>
              <a:t>الخوف من رؤية دم الشخص أو دم الآخرين.</a:t>
            </a:r>
          </a:p>
          <a:p>
            <a:pPr xmlns:a="http://schemas.openxmlformats.org/drawingml/2006/main" algn="l" rtl="0">
              <a:buFontTx/>
              <a:buChar char="-"/>
              <a:bidi/>
            </a:pPr>
            <a:r xmlns:a="http://schemas.openxmlformats.org/drawingml/2006/main">
              <a:rPr lang="ar" sz="2000" b="1" dirty="0" smtClean="0"/>
              <a:t>رهاب المواقف: </a:t>
            </a:r>
            <a:r xmlns:a="http://schemas.openxmlformats.org/drawingml/2006/main">
              <a:rPr lang="ar" sz="2000" dirty="0" smtClean="0"/>
              <a:t>الخوف من التواجد في موقف معين مثل على جسر أو في نفق أو مصعد أو غرفة صغيرة أو مستشفى أو طائرة.</a:t>
            </a:r>
          </a:p>
          <a:p>
            <a:pPr xmlns:a="http://schemas.openxmlformats.org/drawingml/2006/main" algn="l" rtl="0">
              <a:buFontTx/>
              <a:buChar char="-"/>
              <a:bidi/>
            </a:pPr>
            <a:r xmlns:a="http://schemas.openxmlformats.org/drawingml/2006/main">
              <a:rPr lang="ar" sz="2000" b="1" dirty="0" smtClean="0"/>
              <a:t>رهاب الحيوان: </a:t>
            </a:r>
            <a:r xmlns:a="http://schemas.openxmlformats.org/drawingml/2006/main">
              <a:rPr lang="ar" sz="2000" dirty="0" smtClean="0"/>
              <a:t>الخوف من الحيوانات أو الحشرات.</a:t>
            </a:r>
          </a:p>
          <a:p>
            <a:pPr xmlns:a="http://schemas.openxmlformats.org/drawingml/2006/main" algn="l" rtl="0">
              <a:buFontTx/>
              <a:buChar char="-"/>
              <a:bidi/>
            </a:pPr>
            <a:r xmlns:a="http://schemas.openxmlformats.org/drawingml/2006/main">
              <a:rPr lang="ar" sz="2000" b="1" dirty="0" smtClean="0"/>
              <a:t>أنواع أخرى من الرهاب المحدد </a:t>
            </a:r>
            <a:r xmlns:a="http://schemas.openxmlformats.org/drawingml/2006/main">
              <a:rPr lang="ar" sz="2000" dirty="0" smtClean="0"/>
              <a:t>: على سبيل المثال، الخوف من الضياع.</a:t>
            </a:r>
          </a:p>
          <a:p>
            <a:pPr algn="l" rtl="0">
              <a:buNone/>
            </a:pPr>
            <a:endParaRPr lang="ar-SA" sz="2000" dirty="0"/>
          </a:p>
        </p:txBody>
      </p:sp>
      <p:sp>
        <p:nvSpPr>
          <p:cNvPr id="3" name="Title 2"/>
          <p:cNvSpPr>
            <a:spLocks noGrp="1"/>
          </p:cNvSpPr>
          <p:nvPr>
            <p:ph type="title"/>
          </p:nvPr>
        </p:nvSpPr>
        <p:spPr/>
        <p:txBody>
          <a:bodyPr>
            <a:normAutofit fontScale="90000"/>
          </a:bodyPr>
          <a:lstStyle/>
          <a:p>
            <a:pPr xmlns:a="http://schemas.openxmlformats.org/drawingml/2006/main" algn="ctr">
              <a:bidi/>
            </a:pPr>
            <a:r xmlns:a="http://schemas.openxmlformats.org/drawingml/2006/main">
              <a:rPr lang="ar" dirty="0" smtClean="0"/>
              <a:t>ب. رهاب محدد</a:t>
            </a:r>
            <a:br xmlns:a="http://schemas.openxmlformats.org/drawingml/2006/main">
              <a:rPr lang="en-US" dirty="0" smtClean="0"/>
            </a:br>
            <a:endParaRPr xmlns:a="http://schemas.openxmlformats.org/drawingml/2006/main" lang="ar-S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xmlns:a="http://schemas.openxmlformats.org/drawingml/2006/main" algn="l" rtl="0">
              <a:bidi/>
            </a:pPr>
            <a:r xmlns:a="http://schemas.openxmlformats.org/drawingml/2006/main">
              <a:rPr lang="ar" dirty="0" smtClean="0"/>
              <a:t>مقدمة.</a:t>
            </a:r>
          </a:p>
          <a:p>
            <a:pPr xmlns:a="http://schemas.openxmlformats.org/drawingml/2006/main" algn="l" rtl="0">
              <a:bidi/>
            </a:pPr>
            <a:r xmlns:a="http://schemas.openxmlformats.org/drawingml/2006/main">
              <a:rPr lang="ar" dirty="0" smtClean="0"/>
              <a:t>أعراض القلق </a:t>
            </a:r>
            <a:r xmlns:a="http://schemas.openxmlformats.org/drawingml/2006/main">
              <a:rPr lang="ar" dirty="0" err="1" smtClean="0"/>
              <a:t>مقابل </a:t>
            </a:r>
            <a:r xmlns:a="http://schemas.openxmlformats.org/drawingml/2006/main">
              <a:rPr lang="ar" dirty="0" smtClean="0"/>
              <a:t>الاضطرابات</a:t>
            </a:r>
          </a:p>
          <a:p>
            <a:pPr xmlns:a="http://schemas.openxmlformats.org/drawingml/2006/main" algn="l" rtl="0">
              <a:bidi/>
            </a:pPr>
            <a:r xmlns:a="http://schemas.openxmlformats.org/drawingml/2006/main">
              <a:rPr lang="ar" dirty="0" smtClean="0"/>
              <a:t>علم الأسباب.</a:t>
            </a:r>
          </a:p>
          <a:p>
            <a:pPr xmlns:a="http://schemas.openxmlformats.org/drawingml/2006/main" algn="l" rtl="0">
              <a:bidi/>
            </a:pPr>
            <a:r xmlns:a="http://schemas.openxmlformats.org/drawingml/2006/main">
              <a:rPr lang="ar" dirty="0" smtClean="0"/>
              <a:t>مستويات القلق.</a:t>
            </a:r>
          </a:p>
          <a:p>
            <a:pPr xmlns:a="http://schemas.openxmlformats.org/drawingml/2006/main" algn="l" rtl="0">
              <a:bidi/>
            </a:pPr>
            <a:r xmlns:a="http://schemas.openxmlformats.org/drawingml/2006/main">
              <a:rPr lang="ar" dirty="0" smtClean="0"/>
              <a:t>أنواع اضطرابات القلق.</a:t>
            </a:r>
          </a:p>
          <a:p>
            <a:pPr xmlns:a="http://schemas.openxmlformats.org/drawingml/2006/main" algn="l" rtl="0">
              <a:bidi/>
            </a:pPr>
            <a:r xmlns:a="http://schemas.openxmlformats.org/drawingml/2006/main">
              <a:rPr lang="ar" dirty="0" smtClean="0"/>
              <a:t>علاج اضطرابات القلق</a:t>
            </a:r>
          </a:p>
          <a:p>
            <a:pPr xmlns:a="http://schemas.openxmlformats.org/drawingml/2006/main" algn="l" rtl="0">
              <a:bidi/>
            </a:pPr>
            <a:r xmlns:a="http://schemas.openxmlformats.org/drawingml/2006/main">
              <a:rPr lang="ar" dirty="0" smtClean="0"/>
              <a:t>خطة الرعاية التمريضية للمرضى الذين يعانون من اضطرابات القلق</a:t>
            </a:r>
          </a:p>
          <a:p>
            <a:pPr xmlns:a="http://schemas.openxmlformats.org/drawingml/2006/main" algn="l" rtl="0">
              <a:bidi/>
            </a:pPr>
            <a:r xmlns:a="http://schemas.openxmlformats.org/drawingml/2006/main">
              <a:rPr lang="ar" dirty="0" smtClean="0"/>
              <a:t>اضطرابات مرتبطة بالقلق.</a:t>
            </a:r>
          </a:p>
          <a:p>
            <a:pPr algn="l" rtl="0"/>
            <a:endParaRPr lang="en-US" dirty="0" smtClean="0"/>
          </a:p>
          <a:p>
            <a:pPr algn="l" rtl="0"/>
            <a:endParaRPr lang="en-US" dirty="0" smtClean="0"/>
          </a:p>
          <a:p>
            <a:pPr algn="l" rtl="0"/>
            <a:endParaRPr lang="ar-SA" dirty="0"/>
          </a:p>
        </p:txBody>
      </p:sp>
      <p:sp>
        <p:nvSpPr>
          <p:cNvPr id="2" name="Title 1"/>
          <p:cNvSpPr>
            <a:spLocks noGrp="1"/>
          </p:cNvSpPr>
          <p:nvPr>
            <p:ph type="title"/>
          </p:nvPr>
        </p:nvSpPr>
        <p:spPr/>
        <p:txBody>
          <a:bodyPr/>
          <a:lstStyle/>
          <a:p>
            <a:pPr xmlns:a="http://schemas.openxmlformats.org/drawingml/2006/main" algn="ctr" rtl="0">
              <a:bidi/>
            </a:pPr>
            <a:r xmlns:a="http://schemas.openxmlformats.org/drawingml/2006/main">
              <a:rPr lang="ar" dirty="0" smtClean="0"/>
              <a:t>مخطط تفصيلي</a:t>
            </a:r>
            <a:endParaRPr xmlns:a="http://schemas.openxmlformats.org/drawingml/2006/main" lang="ar-S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995672"/>
          </a:xfrm>
        </p:spPr>
        <p:txBody>
          <a:bodyPr>
            <a:normAutofit/>
          </a:bodyPr>
          <a:lstStyle/>
          <a:p>
            <a:pPr xmlns:a="http://schemas.openxmlformats.org/drawingml/2006/main" algn="l" rtl="0">
              <a:bidi/>
            </a:pPr>
            <a:r xmlns:a="http://schemas.openxmlformats.org/drawingml/2006/main">
              <a:rPr lang="ar" b="1" dirty="0" smtClean="0"/>
              <a:t>رهاب المرتفعات: </a:t>
            </a:r>
            <a:r xmlns:a="http://schemas.openxmlformats.org/drawingml/2006/main">
              <a:rPr lang="ar" dirty="0" smtClean="0"/>
              <a:t>الخوف من المرتفعات</a:t>
            </a:r>
          </a:p>
          <a:p>
            <a:pPr xmlns:a="http://schemas.openxmlformats.org/drawingml/2006/main" algn="l" rtl="0">
              <a:bidi/>
            </a:pPr>
            <a:r xmlns:a="http://schemas.openxmlformats.org/drawingml/2006/main">
              <a:rPr lang="ar" b="1" dirty="0" smtClean="0"/>
              <a:t>رهاب الطيران: </a:t>
            </a:r>
            <a:r xmlns:a="http://schemas.openxmlformats.org/drawingml/2006/main">
              <a:rPr lang="ar" dirty="0" smtClean="0"/>
              <a:t>الخوف من الطيران</a:t>
            </a:r>
          </a:p>
          <a:p>
            <a:pPr xmlns:a="http://schemas.openxmlformats.org/drawingml/2006/main" algn="l" rtl="0">
              <a:bidi/>
            </a:pPr>
            <a:r xmlns:a="http://schemas.openxmlformats.org/drawingml/2006/main">
              <a:rPr lang="ar" b="1" dirty="0" smtClean="0"/>
              <a:t>رهاب العناكب: </a:t>
            </a:r>
            <a:r xmlns:a="http://schemas.openxmlformats.org/drawingml/2006/main">
              <a:rPr lang="ar" dirty="0" smtClean="0"/>
              <a:t>الخوف من العناكب</a:t>
            </a:r>
          </a:p>
          <a:p>
            <a:pPr xmlns:a="http://schemas.openxmlformats.org/drawingml/2006/main" algn="l" rtl="0">
              <a:bidi/>
            </a:pPr>
            <a:r xmlns:a="http://schemas.openxmlformats.org/drawingml/2006/main">
              <a:rPr lang="ar" b="1" dirty="0" smtClean="0"/>
              <a:t>استرافوبيا: </a:t>
            </a:r>
            <a:r xmlns:a="http://schemas.openxmlformats.org/drawingml/2006/main">
              <a:rPr lang="ar" dirty="0" smtClean="0"/>
              <a:t>الخوف من الرعد والبرق</a:t>
            </a:r>
          </a:p>
          <a:p>
            <a:pPr xmlns:a="http://schemas.openxmlformats.org/drawingml/2006/main" algn="l" rtl="0">
              <a:bidi/>
            </a:pPr>
            <a:r xmlns:a="http://schemas.openxmlformats.org/drawingml/2006/main">
              <a:rPr lang="ar" b="1" dirty="0" err="1" smtClean="0"/>
              <a:t>رهاب الانفراد </a:t>
            </a:r>
            <a:r xmlns:a="http://schemas.openxmlformats.org/drawingml/2006/main">
              <a:rPr lang="ar" b="1" dirty="0" smtClean="0"/>
              <a:t>: </a:t>
            </a:r>
            <a:r xmlns:a="http://schemas.openxmlformats.org/drawingml/2006/main">
              <a:rPr lang="ar" dirty="0" smtClean="0"/>
              <a:t>الخوف من البقاء وحيدًا</a:t>
            </a:r>
          </a:p>
          <a:p>
            <a:pPr xmlns:a="http://schemas.openxmlformats.org/drawingml/2006/main" algn="l" rtl="0">
              <a:bidi/>
            </a:pPr>
            <a:r xmlns:a="http://schemas.openxmlformats.org/drawingml/2006/main">
              <a:rPr lang="ar" dirty="0" smtClean="0"/>
              <a:t>الخوف من الأماكن المغلقة: الخوف من الأماكن المغلقة</a:t>
            </a:r>
          </a:p>
          <a:p>
            <a:pPr xmlns:a="http://schemas.openxmlformats.org/drawingml/2006/main" algn="l" rtl="0">
              <a:bidi/>
            </a:pPr>
            <a:r xmlns:a="http://schemas.openxmlformats.org/drawingml/2006/main">
              <a:rPr lang="ar" dirty="0" smtClean="0"/>
              <a:t>رهاب الماء: الخوف من الماء</a:t>
            </a:r>
          </a:p>
          <a:p>
            <a:pPr xmlns:a="http://schemas.openxmlformats.org/drawingml/2006/main" algn="l" rtl="0">
              <a:bidi/>
            </a:pPr>
            <a:r xmlns:a="http://schemas.openxmlformats.org/drawingml/2006/main">
              <a:rPr lang="ar" dirty="0" err="1" smtClean="0"/>
              <a:t>رهاب الثعابين </a:t>
            </a:r>
            <a:r xmlns:a="http://schemas.openxmlformats.org/drawingml/2006/main">
              <a:rPr lang="ar" dirty="0" smtClean="0"/>
              <a:t>: الخوف من الثعابين</a:t>
            </a:r>
          </a:p>
          <a:p>
            <a:pPr algn="l" rtl="0"/>
            <a:endParaRPr lang="ar-SA" dirty="0"/>
          </a:p>
        </p:txBody>
      </p:sp>
      <p:sp>
        <p:nvSpPr>
          <p:cNvPr id="3" name="Title 2"/>
          <p:cNvSpPr>
            <a:spLocks noGrp="1"/>
          </p:cNvSpPr>
          <p:nvPr>
            <p:ph type="title"/>
          </p:nvPr>
        </p:nvSpPr>
        <p:spPr/>
        <p:txBody>
          <a:bodyPr>
            <a:normAutofit fontScale="90000"/>
          </a:bodyPr>
          <a:lstStyle/>
          <a:p>
            <a:pPr xmlns:a="http://schemas.openxmlformats.org/drawingml/2006/main" algn="ctr">
              <a:bidi/>
            </a:pPr>
            <a:r xmlns:a="http://schemas.openxmlformats.org/drawingml/2006/main">
              <a:rPr lang="ar" dirty="0" smtClean="0"/>
              <a:t>أنواع غير رسمية من الرهاب المحدد </a:t>
            </a:r>
            <a:br xmlns:a="http://schemas.openxmlformats.org/drawingml/2006/main">
              <a:rPr lang="en-US" dirty="0" smtClean="0"/>
            </a:br>
            <a:r xmlns:a="http://schemas.openxmlformats.org/drawingml/2006/main">
              <a:rPr lang="ar" dirty="0" smtClean="0"/>
              <a:t>(غير مدرجة في DSM-V)</a:t>
            </a:r>
            <a:endParaRPr xmlns:a="http://schemas.openxmlformats.org/drawingml/2006/main" lang="ar-SA"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xmlns:a="http://schemas.openxmlformats.org/drawingml/2006/main" algn="l" rtl="0">
              <a:bidi/>
            </a:pPr>
            <a:r xmlns:a="http://schemas.openxmlformats.org/drawingml/2006/main">
              <a:rPr lang="ar" dirty="0" smtClean="0"/>
              <a:t>قد يكون مرتبطًا بنوبة هلع، أو بدون نوبة هلع.</a:t>
            </a:r>
            <a:endParaRPr xmlns:a="http://schemas.openxmlformats.org/drawingml/2006/main" lang="ar-SA" dirty="0"/>
          </a:p>
        </p:txBody>
      </p:sp>
      <p:sp>
        <p:nvSpPr>
          <p:cNvPr id="3" name="Title 2"/>
          <p:cNvSpPr>
            <a:spLocks noGrp="1"/>
          </p:cNvSpPr>
          <p:nvPr>
            <p:ph type="title"/>
          </p:nvPr>
        </p:nvSpPr>
        <p:spPr/>
        <p:txBody>
          <a:bodyPr/>
          <a:lstStyle/>
          <a:p>
            <a:pPr xmlns:a="http://schemas.openxmlformats.org/drawingml/2006/main" algn="ctr">
              <a:bidi/>
            </a:pPr>
            <a:r xmlns:a="http://schemas.openxmlformats.org/drawingml/2006/main">
              <a:rPr lang="ar" dirty="0" smtClean="0"/>
              <a:t>ج. الخوف من الأماكن المفتوحة</a:t>
            </a:r>
            <a:endParaRPr xmlns:a="http://schemas.openxmlformats.org/drawingml/2006/main" lang="ar-SA"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458200" cy="4525963"/>
          </a:xfrm>
        </p:spPr>
        <p:txBody>
          <a:bodyPr/>
          <a:lstStyle/>
          <a:p>
            <a:pPr xmlns:a="http://schemas.openxmlformats.org/drawingml/2006/main" algn="l" rtl="0">
              <a:bidi/>
            </a:pPr>
            <a:r xmlns:a="http://schemas.openxmlformats.org/drawingml/2006/main">
              <a:rPr lang="ar" dirty="0" smtClean="0"/>
              <a:t>يشعر الشخص المصاب باضطراب القلق العام بالقلق المفرط ويشعر بالقلق الشديد </a:t>
            </a:r>
            <a:r xmlns:a="http://schemas.openxmlformats.org/drawingml/2006/main">
              <a:rPr lang="ar" b="1" dirty="0" smtClean="0"/>
              <a:t>بنسبة 50% على الأقل من الوقت لمدة 6 أشهر أو أكثر.</a:t>
            </a:r>
          </a:p>
          <a:p>
            <a:pPr algn="l" rtl="0">
              <a:buNone/>
            </a:pPr>
            <a:endParaRPr lang="en-US" b="1" dirty="0" smtClean="0"/>
          </a:p>
          <a:p>
            <a:pPr xmlns:a="http://schemas.openxmlformats.org/drawingml/2006/main" algn="l" rtl="0">
              <a:bidi/>
            </a:pPr>
            <a:r xmlns:a="http://schemas.openxmlformats.org/drawingml/2006/main">
              <a:rPr lang="ar" dirty="0" smtClean="0"/>
              <a:t>يعاني من ثلاثة أو أكثر من الأعراض التالية: عدم الارتياح، والتهيج، وتوتر العضلات، والتعب، وصعوبة التفكير، واضطرابات النوم.</a:t>
            </a:r>
            <a:endParaRPr xmlns:a="http://schemas.openxmlformats.org/drawingml/2006/main" lang="ar-SA" dirty="0"/>
          </a:p>
        </p:txBody>
      </p:sp>
      <p:sp>
        <p:nvSpPr>
          <p:cNvPr id="3" name="Title 2"/>
          <p:cNvSpPr>
            <a:spLocks noGrp="1"/>
          </p:cNvSpPr>
          <p:nvPr>
            <p:ph type="title"/>
          </p:nvPr>
        </p:nvSpPr>
        <p:spPr/>
        <p:txBody>
          <a:bodyPr>
            <a:normAutofit fontScale="90000"/>
          </a:bodyPr>
          <a:lstStyle/>
          <a:p>
            <a:pPr xmlns:a="http://schemas.openxmlformats.org/drawingml/2006/main" algn="ctr">
              <a:bidi/>
            </a:pPr>
            <a:r xmlns:a="http://schemas.openxmlformats.org/drawingml/2006/main">
              <a:rPr lang="ar" dirty="0" smtClean="0"/>
              <a:t>3. اضطراب القلق العام (GAD)</a:t>
            </a:r>
            <a:endParaRPr xmlns:a="http://schemas.openxmlformats.org/drawingml/2006/main" lang="ar-SA"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481328"/>
            <a:ext cx="9144000" cy="5071872"/>
          </a:xfrm>
        </p:spPr>
        <p:txBody>
          <a:bodyPr>
            <a:normAutofit/>
          </a:bodyPr>
          <a:lstStyle/>
          <a:p>
            <a:pPr xmlns:a="http://schemas.openxmlformats.org/drawingml/2006/main" algn="l" rtl="0">
              <a:bidi/>
            </a:pPr>
            <a:r xmlns:a="http://schemas.openxmlformats.org/drawingml/2006/main">
              <a:rPr lang="ar" sz="2600" dirty="0" smtClean="0"/>
              <a:t>مزيج من </a:t>
            </a:r>
            <a:r xmlns:a="http://schemas.openxmlformats.org/drawingml/2006/main">
              <a:rPr lang="ar" sz="2600" b="1" dirty="0" smtClean="0"/>
              <a:t>الأدوية </a:t>
            </a:r>
            <a:r xmlns:a="http://schemas.openxmlformats.org/drawingml/2006/main">
              <a:rPr lang="ar" sz="2600" dirty="0" smtClean="0"/>
              <a:t>والعلاج </a:t>
            </a:r>
            <a:r xmlns:a="http://schemas.openxmlformats.org/drawingml/2006/main">
              <a:rPr lang="ar" sz="2600" b="1" dirty="0" smtClean="0"/>
              <a:t>النفسي </a:t>
            </a:r>
            <a:r xmlns:a="http://schemas.openxmlformats.org/drawingml/2006/main">
              <a:rPr lang="ar" sz="2600" dirty="0" smtClean="0"/>
              <a:t>لعلاج اضطرابات القلق </a:t>
            </a:r>
            <a:r xmlns:a="http://schemas.openxmlformats.org/drawingml/2006/main">
              <a:rPr lang="ar" sz="2400" dirty="0" smtClean="0"/>
              <a:t>.</a:t>
            </a:r>
          </a:p>
          <a:p>
            <a:pPr algn="l" rtl="0"/>
            <a:endParaRPr lang="en-US" sz="2400" dirty="0" smtClean="0"/>
          </a:p>
          <a:p>
            <a:pPr xmlns:a="http://schemas.openxmlformats.org/drawingml/2006/main" marL="624078" indent="-514350" algn="l" rtl="0">
              <a:buNone/>
              <a:bidi/>
            </a:pPr>
            <a:r xmlns:a="http://schemas.openxmlformats.org/drawingml/2006/main">
              <a:rPr lang="ar" sz="2800" b="1" dirty="0" smtClean="0"/>
              <a:t>1) علم الأدوية النفسية ( </a:t>
            </a:r>
            <a:r xmlns:a="http://schemas.openxmlformats.org/drawingml/2006/main">
              <a:rPr lang="ar" sz="2800" b="1" dirty="0" err="1" smtClean="0"/>
              <a:t>مضادات </a:t>
            </a:r>
            <a:r xmlns:a="http://schemas.openxmlformats.org/drawingml/2006/main">
              <a:rPr lang="ar" sz="2800" b="1" dirty="0" smtClean="0"/>
              <a:t>القلق)</a:t>
            </a:r>
          </a:p>
          <a:p>
            <a:pPr marL="624078" indent="-514350" algn="l" rtl="0">
              <a:buAutoNum type="arabicParenR"/>
            </a:pPr>
            <a:endParaRPr lang="en-US" sz="2800" b="1" dirty="0" smtClean="0"/>
          </a:p>
          <a:p>
            <a:pPr marL="624078" indent="-514350" algn="l" rtl="0">
              <a:buAutoNum type="arabicParenR"/>
            </a:pPr>
            <a:endParaRPr lang="en-US" sz="2800" b="1" dirty="0" smtClean="0"/>
          </a:p>
          <a:p>
            <a:pPr xmlns:a="http://schemas.openxmlformats.org/drawingml/2006/main" marL="624078" indent="-514350" algn="l" rtl="0">
              <a:buNone/>
              <a:bidi/>
            </a:pPr>
            <a:r xmlns:a="http://schemas.openxmlformats.org/drawingml/2006/main">
              <a:rPr lang="ar" sz="2800" b="1" dirty="0" smtClean="0"/>
              <a:t>2) يشمل العلاج النفسي </a:t>
            </a:r>
            <a:r xmlns:a="http://schemas.openxmlformats.org/drawingml/2006/main">
              <a:rPr lang="ar" sz="2400" b="1" dirty="0" smtClean="0"/>
              <a:t>: </a:t>
            </a:r>
            <a:r xmlns:a="http://schemas.openxmlformats.org/drawingml/2006/main">
              <a:rPr lang="ar" sz="2400" dirty="0" smtClean="0"/>
              <a:t>العلاج السلوكي المعرفي (CBT) بما في ذلك العلاج التأكيدي، والفيضانات، وتقنية الاسترخاء...</a:t>
            </a:r>
          </a:p>
          <a:p>
            <a:pPr algn="l" rtl="0"/>
            <a:endParaRPr lang="ar-SA" dirty="0"/>
          </a:p>
        </p:txBody>
      </p:sp>
      <p:sp>
        <p:nvSpPr>
          <p:cNvPr id="3" name="Title 2"/>
          <p:cNvSpPr>
            <a:spLocks noGrp="1"/>
          </p:cNvSpPr>
          <p:nvPr>
            <p:ph type="title"/>
          </p:nvPr>
        </p:nvSpPr>
        <p:spPr/>
        <p:txBody>
          <a:bodyPr/>
          <a:lstStyle/>
          <a:p>
            <a:pPr xmlns:a="http://schemas.openxmlformats.org/drawingml/2006/main" algn="ctr">
              <a:bidi/>
            </a:pPr>
            <a:r xmlns:a="http://schemas.openxmlformats.org/drawingml/2006/main">
              <a:rPr lang="ar" dirty="0" smtClean="0"/>
              <a:t>علاج اضطرابات القلق</a:t>
            </a:r>
            <a:endParaRPr xmlns:a="http://schemas.openxmlformats.org/drawingml/2006/main" lang="ar-SA"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19200"/>
            <a:ext cx="8686800" cy="5638800"/>
          </a:xfrm>
        </p:spPr>
        <p:txBody>
          <a:bodyPr>
            <a:normAutofit/>
          </a:bodyPr>
          <a:lstStyle/>
          <a:p>
            <a:pPr xmlns:a="http://schemas.openxmlformats.org/drawingml/2006/main" algn="l" rtl="0">
              <a:buFont typeface="Wingdings 3" pitchFamily="18" charset="2"/>
              <a:buNone/>
              <a:defRPr/>
              <a:bidi/>
            </a:pPr>
            <a:r xmlns:a="http://schemas.openxmlformats.org/drawingml/2006/main">
              <a:rPr lang="ar" sz="2400" b="1" dirty="0" smtClean="0">
                <a:cs typeface="Andalus" pitchFamily="18" charset="-78"/>
              </a:rPr>
              <a:t>*التصنيف الرئيسي للأدوية النفسية يشمل:</a:t>
            </a:r>
          </a:p>
          <a:p>
            <a:pPr algn="l" rtl="0">
              <a:buFont typeface="Wingdings 3" pitchFamily="18" charset="2"/>
              <a:buNone/>
              <a:defRPr/>
            </a:pPr>
            <a:endParaRPr lang="en-US" sz="2400" b="1" dirty="0" smtClean="0">
              <a:cs typeface="Andalus" pitchFamily="18" charset="-78"/>
            </a:endParaRPr>
          </a:p>
          <a:p>
            <a:pPr xmlns:a="http://schemas.openxmlformats.org/drawingml/2006/main" algn="l" rtl="0">
              <a:buFont typeface="Wingdings 3" pitchFamily="18" charset="2"/>
              <a:buNone/>
              <a:defRPr/>
              <a:bidi/>
            </a:pPr>
            <a:r xmlns:a="http://schemas.openxmlformats.org/drawingml/2006/main">
              <a:rPr lang="ar" sz="2400" dirty="0" smtClean="0">
                <a:cs typeface="Andalus" pitchFamily="18" charset="-78"/>
              </a:rPr>
              <a:t>1. الأدوية المضادة للذهان.</a:t>
            </a:r>
          </a:p>
          <a:p>
            <a:pPr xmlns:a="http://schemas.openxmlformats.org/drawingml/2006/main" algn="l" rtl="0">
              <a:buFont typeface="Wingdings 3" pitchFamily="18" charset="2"/>
              <a:buNone/>
              <a:defRPr/>
              <a:bidi/>
            </a:pPr>
            <a:r xmlns:a="http://schemas.openxmlformats.org/drawingml/2006/main">
              <a:rPr lang="ar" sz="2400" dirty="0" smtClean="0">
                <a:cs typeface="Andalus" pitchFamily="18" charset="-78"/>
              </a:rPr>
              <a:t>2. الأدوية المضادة للاكتئاب.</a:t>
            </a:r>
          </a:p>
          <a:p>
            <a:pPr xmlns:a="http://schemas.openxmlformats.org/drawingml/2006/main" algn="l" rtl="0">
              <a:buFont typeface="Wingdings 3" pitchFamily="18" charset="2"/>
              <a:buNone/>
              <a:defRPr/>
              <a:bidi/>
            </a:pPr>
            <a:r xmlns:a="http://schemas.openxmlformats.org/drawingml/2006/main">
              <a:rPr lang="ar" sz="2400" dirty="0" smtClean="0">
                <a:cs typeface="Andalus" pitchFamily="18" charset="-78"/>
              </a:rPr>
              <a:t>3. مثبت المزاج</a:t>
            </a:r>
          </a:p>
          <a:p>
            <a:pPr xmlns:a="http://schemas.openxmlformats.org/drawingml/2006/main" algn="l" rtl="0">
              <a:buFont typeface="Wingdings 3" pitchFamily="18" charset="2"/>
              <a:buNone/>
              <a:defRPr/>
              <a:bidi/>
            </a:pPr>
            <a:r xmlns:a="http://schemas.openxmlformats.org/drawingml/2006/main">
              <a:rPr lang="ar" sz="2400" u="sng" dirty="0" smtClean="0">
                <a:solidFill>
                  <a:srgbClr val="FF0000"/>
                </a:solidFill>
                <a:latin typeface="+mj-lt"/>
                <a:cs typeface="Andalus" pitchFamily="18" charset="-78"/>
              </a:rPr>
              <a:t>4. </a:t>
            </a:r>
            <a:r xmlns:a="http://schemas.openxmlformats.org/drawingml/2006/main">
              <a:rPr lang="ar" sz="2400" u="sng" spc="-15" dirty="0" smtClean="0">
                <a:solidFill>
                  <a:srgbClr val="FF0000"/>
                </a:solidFill>
                <a:latin typeface="+mj-lt"/>
                <a:cs typeface="Carlito"/>
              </a:rPr>
              <a:t>مضاد للقلق/ </a:t>
            </a:r>
            <a:r xmlns:a="http://schemas.openxmlformats.org/drawingml/2006/main">
              <a:rPr lang="ar" sz="2400" u="sng" spc="-15" dirty="0" err="1" smtClean="0">
                <a:solidFill>
                  <a:srgbClr val="FF0000"/>
                </a:solidFill>
                <a:latin typeface="+mj-lt"/>
                <a:cs typeface="Carlito"/>
              </a:rPr>
              <a:t>مضاد للقلق </a:t>
            </a:r>
            <a:r xmlns:a="http://schemas.openxmlformats.org/drawingml/2006/main">
              <a:rPr lang="ar" sz="2400" u="sng" spc="-15" dirty="0" smtClean="0">
                <a:solidFill>
                  <a:srgbClr val="FF0000"/>
                </a:solidFill>
                <a:latin typeface="+mj-lt"/>
                <a:cs typeface="Carlito"/>
              </a:rPr>
              <a:t>.</a:t>
            </a:r>
          </a:p>
          <a:p>
            <a:pPr algn="l" rtl="0">
              <a:buFont typeface="Wingdings 3" pitchFamily="18" charset="2"/>
              <a:buNone/>
              <a:defRPr/>
            </a:pPr>
            <a:endParaRPr lang="en-US" sz="2400" spc="-15" dirty="0" smtClean="0">
              <a:latin typeface="+mj-lt"/>
              <a:cs typeface="Carlito"/>
            </a:endParaRPr>
          </a:p>
        </p:txBody>
      </p:sp>
      <p:sp>
        <p:nvSpPr>
          <p:cNvPr id="2" name="Title 1"/>
          <p:cNvSpPr>
            <a:spLocks noGrp="1"/>
          </p:cNvSpPr>
          <p:nvPr>
            <p:ph type="title"/>
          </p:nvPr>
        </p:nvSpPr>
        <p:spPr>
          <a:xfrm>
            <a:off x="457200" y="274638"/>
            <a:ext cx="8229600" cy="639762"/>
          </a:xfrm>
        </p:spPr>
        <p:txBody>
          <a:bodyPr>
            <a:normAutofit fontScale="90000"/>
          </a:bodyPr>
          <a:lstStyle/>
          <a:p>
            <a:pPr xmlns:a="http://schemas.openxmlformats.org/drawingml/2006/main" algn="ctr" rtl="0">
              <a:defRPr/>
              <a:bidi/>
            </a:pPr>
            <a:r xmlns:a="http://schemas.openxmlformats.org/drawingml/2006/main">
              <a:rPr lang="ar" dirty="0" smtClean="0"/>
              <a:t>الأدوية النفسية</a:t>
            </a:r>
            <a:endParaRPr xmlns:a="http://schemas.openxmlformats.org/drawingml/2006/main" lang="ar-SA"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944562"/>
          </a:xfrm>
        </p:spPr>
        <p:txBody>
          <a:bodyPr>
            <a:noAutofit/>
          </a:bodyPr>
          <a:lstStyle/>
          <a:p>
            <a:pPr xmlns:a="http://schemas.openxmlformats.org/drawingml/2006/main" algn="ctr">
              <a:bidi/>
            </a:pPr>
            <a:r xmlns:a="http://schemas.openxmlformats.org/drawingml/2006/main">
              <a:rPr lang="ar" sz="3200" dirty="0" smtClean="0"/>
              <a:t>1) الأدوية </a:t>
            </a:r>
            <a:r xmlns:a="http://schemas.openxmlformats.org/drawingml/2006/main">
              <a:rPr lang="ar" sz="3200" dirty="0" err="1" smtClean="0"/>
              <a:t>المضادة للقلق </a:t>
            </a:r>
            <a:r xmlns:a="http://schemas.openxmlformats.org/drawingml/2006/main">
              <a:rPr lang="ar" sz="3200" dirty="0" smtClean="0"/>
              <a:t>:</a:t>
            </a:r>
            <a:br xmlns:a="http://schemas.openxmlformats.org/drawingml/2006/main">
              <a:rPr lang="en-US" sz="3200" dirty="0" smtClean="0"/>
            </a:br>
            <a:endParaRPr xmlns:a="http://schemas.openxmlformats.org/drawingml/2006/main" lang="ar-SA" sz="3200" dirty="0"/>
          </a:p>
        </p:txBody>
      </p:sp>
      <p:sp>
        <p:nvSpPr>
          <p:cNvPr id="4" name="Content Placeholder 3"/>
          <p:cNvSpPr>
            <a:spLocks noGrp="1"/>
          </p:cNvSpPr>
          <p:nvPr>
            <p:ph idx="1"/>
          </p:nvPr>
        </p:nvSpPr>
        <p:spPr>
          <a:xfrm>
            <a:off x="228600" y="1066800"/>
            <a:ext cx="8915400" cy="4940491"/>
          </a:xfrm>
        </p:spPr>
        <p:txBody>
          <a:bodyPr/>
          <a:lstStyle/>
          <a:p>
            <a:pPr marL="624078" indent="-514350" algn="l" rtl="0">
              <a:buAutoNum type="alphaUcParenR"/>
            </a:pPr>
            <a:endParaRPr lang="en-US" sz="2800" dirty="0" smtClean="0"/>
          </a:p>
          <a:p>
            <a:pPr xmlns:a="http://schemas.openxmlformats.org/drawingml/2006/main" marL="624078" indent="-514350" algn="l" rtl="0">
              <a:buAutoNum type="alphaUcParenR"/>
              <a:bidi/>
            </a:pPr>
            <a:r xmlns:a="http://schemas.openxmlformats.org/drawingml/2006/main">
              <a:rPr lang="ar" sz="2400" b="1" dirty="0" smtClean="0"/>
              <a:t>البنزوديازيبينات: </a:t>
            </a:r>
            <a:r xmlns:a="http://schemas.openxmlformats.org/drawingml/2006/main">
              <a:rPr lang="ar" sz="2400" dirty="0" smtClean="0"/>
              <a:t>(ديازيبام، </a:t>
            </a:r>
            <a:r xmlns:a="http://schemas.openxmlformats.org/drawingml/2006/main">
              <a:rPr lang="ar" sz="2400" dirty="0" err="1" smtClean="0"/>
              <a:t>ألبرازولام </a:t>
            </a:r>
            <a:r xmlns:a="http://schemas.openxmlformats.org/drawingml/2006/main">
              <a:rPr lang="ar" sz="2400" dirty="0" smtClean="0"/>
              <a:t>، </a:t>
            </a:r>
            <a:r xmlns:a="http://schemas.openxmlformats.org/drawingml/2006/main">
              <a:rPr lang="ar" sz="2400" dirty="0" err="1" smtClean="0"/>
              <a:t>لورازيبام </a:t>
            </a:r>
            <a:r xmlns:a="http://schemas.openxmlformats.org/drawingml/2006/main">
              <a:rPr lang="ar" sz="2400" dirty="0" smtClean="0"/>
              <a:t>، </a:t>
            </a:r>
            <a:r xmlns:a="http://schemas.openxmlformats.org/drawingml/2006/main">
              <a:rPr lang="ar" sz="2400" dirty="0" err="1" smtClean="0"/>
              <a:t>كولنازيبام </a:t>
            </a:r>
            <a:r xmlns:a="http://schemas.openxmlformats.org/drawingml/2006/main">
              <a:rPr lang="ar" sz="2400" dirty="0" smtClean="0"/>
              <a:t>).</a:t>
            </a:r>
          </a:p>
          <a:p>
            <a:pPr marL="624078" indent="-514350" algn="l" rtl="0">
              <a:buAutoNum type="alphaUcParenR"/>
            </a:pPr>
            <a:endParaRPr lang="en-US" sz="2400" dirty="0" smtClean="0"/>
          </a:p>
          <a:p>
            <a:pPr xmlns:a="http://schemas.openxmlformats.org/drawingml/2006/main" marL="624078" indent="-514350" algn="l" rtl="0">
              <a:buAutoNum type="alphaUcParenR"/>
              <a:bidi/>
            </a:pPr>
            <a:r xmlns:a="http://schemas.openxmlformats.org/drawingml/2006/main">
              <a:rPr lang="ar" sz="2400" b="1" dirty="0" smtClean="0"/>
              <a:t>غير البنزوديازيبينات </a:t>
            </a:r>
            <a:r xmlns:a="http://schemas.openxmlformats.org/drawingml/2006/main">
              <a:rPr lang="ar" sz="2400" dirty="0" smtClean="0"/>
              <a:t>: ( </a:t>
            </a:r>
            <a:r xmlns:a="http://schemas.openxmlformats.org/drawingml/2006/main">
              <a:rPr lang="ar" sz="2400" dirty="0" err="1" smtClean="0"/>
              <a:t>بوسبيرون </a:t>
            </a:r>
            <a:r xmlns:a="http://schemas.openxmlformats.org/drawingml/2006/main">
              <a:rPr lang="ar" sz="2400" dirty="0" smtClean="0"/>
              <a:t>، </a:t>
            </a:r>
            <a:r xmlns:a="http://schemas.openxmlformats.org/drawingml/2006/main">
              <a:rPr lang="ar" sz="2400" dirty="0" err="1" smtClean="0"/>
              <a:t>ميبروبامات </a:t>
            </a:r>
            <a:r xmlns:a="http://schemas.openxmlformats.org/drawingml/2006/main">
              <a:rPr lang="ar" sz="2400" dirty="0" smtClean="0"/>
              <a:t>).</a:t>
            </a:r>
          </a:p>
          <a:p>
            <a:pPr marL="624078" indent="-514350" algn="l" rtl="0">
              <a:buAutoNum type="alphaUcParenR"/>
            </a:pPr>
            <a:endParaRPr lang="en-US" sz="2400" dirty="0" smtClean="0"/>
          </a:p>
          <a:p>
            <a:pPr marL="624078" indent="-514350" algn="l" rtl="0">
              <a:buAutoNum type="alphaUcParenR"/>
            </a:pPr>
            <a:endParaRPr lang="en-US" sz="2400" dirty="0" smtClean="0"/>
          </a:p>
          <a:p>
            <a:pPr xmlns:a="http://schemas.openxmlformats.org/drawingml/2006/main" marL="624078" indent="-514350" algn="l" rtl="0">
              <a:buNone/>
              <a:bidi/>
            </a:pPr>
            <a:r xmlns:a="http://schemas.openxmlformats.org/drawingml/2006/main">
              <a:rPr lang="ar" sz="2400" b="1" dirty="0" smtClean="0"/>
              <a:t>* يستخدم بشكل أساسي لعلاج القلق، ويمكن استخدامه مع مضادات الاكتئاب للحصول على تأثير أفضل.</a:t>
            </a:r>
          </a:p>
          <a:p>
            <a:pPr algn="l" rtl="0">
              <a:buNone/>
            </a:pPr>
            <a:endParaRPr lang="en-US"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xmlns:a="http://schemas.openxmlformats.org/drawingml/2006/main" algn="l" rtl="0">
              <a:bidi/>
            </a:pPr>
            <a:r xmlns:a="http://schemas.openxmlformats.org/drawingml/2006/main">
              <a:rPr lang="ar" sz="2400" dirty="0" smtClean="0"/>
              <a:t>تسمح قنوات مستقبلات GABA للخلايا العصبية بشكل انتقائي. </a:t>
            </a:r>
            <a:r xmlns:a="http://schemas.openxmlformats.org/drawingml/2006/main">
              <a:rPr lang="ar" sz="2400" dirty="0" smtClean="0">
                <a:solidFill>
                  <a:srgbClr val="FF0000"/>
                </a:solidFill>
              </a:rPr>
              <a:t>تنتج البنزوديازيبينات تأثيراتها عن طريق الارتباط بموقع محدد على </a:t>
            </a:r>
            <a:r xmlns:a="http://schemas.openxmlformats.org/drawingml/2006/main">
              <a:rPr lang="ar" sz="2400" b="1" dirty="0" smtClean="0">
                <a:solidFill>
                  <a:srgbClr val="FF0000"/>
                </a:solidFill>
              </a:rPr>
              <a:t>مستقبل GABA </a:t>
            </a:r>
            <a:r xmlns:a="http://schemas.openxmlformats.org/drawingml/2006/main">
              <a:rPr lang="ar" sz="2400" dirty="0" smtClean="0">
                <a:solidFill>
                  <a:srgbClr val="FF0000"/>
                </a:solidFill>
              </a:rPr>
              <a:t>.</a:t>
            </a:r>
          </a:p>
          <a:p>
            <a:pPr algn="l" rtl="0">
              <a:buNone/>
            </a:pPr>
            <a:endParaRPr lang="en-US" sz="2400" dirty="0" smtClean="0"/>
          </a:p>
          <a:p>
            <a:pPr xmlns:a="http://schemas.openxmlformats.org/drawingml/2006/main" algn="l" rtl="0">
              <a:bidi/>
            </a:pPr>
            <a:r xmlns:a="http://schemas.openxmlformats.org/drawingml/2006/main">
              <a:rPr lang="ar" sz="2400" dirty="0" smtClean="0"/>
              <a:t>يُعتقد أن </a:t>
            </a:r>
            <a:r xmlns:a="http://schemas.openxmlformats.org/drawingml/2006/main">
              <a:rPr lang="ar" sz="2400" dirty="0" err="1" smtClean="0">
                <a:solidFill>
                  <a:srgbClr val="FF0000"/>
                </a:solidFill>
              </a:rPr>
              <a:t>بوسبيرون يمارس تأثيره </a:t>
            </a:r>
            <a:r xmlns:a="http://schemas.openxmlformats.org/drawingml/2006/main">
              <a:rPr lang="ar" sz="2400" dirty="0" err="1" smtClean="0"/>
              <a:t>المضاد للقلق </a:t>
            </a:r>
            <a:r xmlns:a="http://schemas.openxmlformats.org/drawingml/2006/main">
              <a:rPr lang="ar" sz="2400" dirty="0" smtClean="0"/>
              <a:t>من خلال العمل </a:t>
            </a:r>
            <a:r xmlns:a="http://schemas.openxmlformats.org/drawingml/2006/main">
              <a:rPr lang="ar" sz="2400" dirty="0" smtClean="0">
                <a:solidFill>
                  <a:srgbClr val="FF0000"/>
                </a:solidFill>
              </a:rPr>
              <a:t>كمضاد جزئي </a:t>
            </a:r>
            <a:r xmlns:a="http://schemas.openxmlformats.org/drawingml/2006/main">
              <a:rPr lang="ar" sz="2400" b="1" dirty="0" smtClean="0">
                <a:solidFill>
                  <a:srgbClr val="FF0000"/>
                </a:solidFill>
              </a:rPr>
              <a:t>لمستقبلات السيروتونين </a:t>
            </a:r>
            <a:r xmlns:a="http://schemas.openxmlformats.org/drawingml/2006/main">
              <a:rPr lang="ar" sz="2400" i="1" dirty="0" smtClean="0">
                <a:solidFill>
                  <a:srgbClr val="FF0000"/>
                </a:solidFill>
              </a:rPr>
              <a:t>، </a:t>
            </a:r>
            <a:r xmlns:a="http://schemas.openxmlformats.org/drawingml/2006/main">
              <a:rPr lang="ar" sz="2400" dirty="0" smtClean="0">
                <a:solidFill>
                  <a:srgbClr val="FF0000"/>
                </a:solidFill>
              </a:rPr>
              <a:t>مما يقلل من معدل دوران السيروتونين.</a:t>
            </a:r>
            <a:endParaRPr xmlns:a="http://schemas.openxmlformats.org/drawingml/2006/main" lang="ar-SA" sz="2400" dirty="0">
              <a:solidFill>
                <a:srgbClr val="FF0000"/>
              </a:solidFill>
            </a:endParaRPr>
          </a:p>
        </p:txBody>
      </p:sp>
      <p:sp>
        <p:nvSpPr>
          <p:cNvPr id="3" name="Title 2"/>
          <p:cNvSpPr>
            <a:spLocks noGrp="1"/>
          </p:cNvSpPr>
          <p:nvPr>
            <p:ph type="title"/>
          </p:nvPr>
        </p:nvSpPr>
        <p:spPr/>
        <p:txBody>
          <a:bodyPr/>
          <a:lstStyle/>
          <a:p>
            <a:pPr xmlns:a="http://schemas.openxmlformats.org/drawingml/2006/main" algn="ctr">
              <a:bidi/>
            </a:pPr>
            <a:r xmlns:a="http://schemas.openxmlformats.org/drawingml/2006/main">
              <a:rPr lang="ar" dirty="0" smtClean="0"/>
              <a:t>آلية العمل</a:t>
            </a:r>
            <a:endParaRPr xmlns:a="http://schemas.openxmlformats.org/drawingml/2006/main" lang="ar-SA"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xmlns:a="http://schemas.openxmlformats.org/drawingml/2006/main" algn="l" rtl="0" fontAlgn="base">
              <a:bidi/>
            </a:pPr>
            <a:r xmlns:a="http://schemas.openxmlformats.org/drawingml/2006/main">
              <a:rPr lang="ar" dirty="0" smtClean="0"/>
              <a:t>قلق</a:t>
            </a:r>
          </a:p>
          <a:p>
            <a:pPr xmlns:a="http://schemas.openxmlformats.org/drawingml/2006/main" algn="l" rtl="0" fontAlgn="base">
              <a:bidi/>
            </a:pPr>
            <a:r xmlns:a="http://schemas.openxmlformats.org/drawingml/2006/main">
              <a:rPr lang="ar" dirty="0" smtClean="0"/>
              <a:t>مرض التصلب العصبي المتعدد</a:t>
            </a:r>
          </a:p>
          <a:p>
            <a:pPr xmlns:a="http://schemas.openxmlformats.org/drawingml/2006/main" algn="l" rtl="0" fontAlgn="base">
              <a:bidi/>
            </a:pPr>
            <a:r xmlns:a="http://schemas.openxmlformats.org/drawingml/2006/main">
              <a:rPr lang="ar" dirty="0" smtClean="0"/>
              <a:t>ثنائي القطب</a:t>
            </a:r>
          </a:p>
          <a:p>
            <a:pPr xmlns:a="http://schemas.openxmlformats.org/drawingml/2006/main" algn="l" rtl="0" fontAlgn="base">
              <a:bidi/>
            </a:pPr>
            <a:r xmlns:a="http://schemas.openxmlformats.org/drawingml/2006/main">
              <a:rPr lang="ar" dirty="0" smtClean="0"/>
              <a:t>اضطراب الوسواس القهري</a:t>
            </a:r>
          </a:p>
          <a:p>
            <a:pPr xmlns:a="http://schemas.openxmlformats.org/drawingml/2006/main" algn="l" rtl="0" fontAlgn="base">
              <a:bidi/>
            </a:pPr>
            <a:r xmlns:a="http://schemas.openxmlformats.org/drawingml/2006/main">
              <a:rPr lang="ar" dirty="0" smtClean="0"/>
              <a:t>فُصام</a:t>
            </a:r>
          </a:p>
          <a:p>
            <a:pPr xmlns:a="http://schemas.openxmlformats.org/drawingml/2006/main" algn="l" rtl="0" fontAlgn="base">
              <a:bidi/>
            </a:pPr>
            <a:r xmlns:a="http://schemas.openxmlformats.org/drawingml/2006/main">
              <a:rPr lang="ar" dirty="0" smtClean="0"/>
              <a:t>اضطراب المشي أثناء النوم</a:t>
            </a:r>
          </a:p>
          <a:p>
            <a:pPr xmlns:a="http://schemas.openxmlformats.org/drawingml/2006/main" algn="l" rtl="0" fontAlgn="base">
              <a:bidi/>
            </a:pPr>
            <a:r xmlns:a="http://schemas.openxmlformats.org/drawingml/2006/main">
              <a:rPr lang="ar" dirty="0" smtClean="0"/>
              <a:t>متلازمة تململ الساقين</a:t>
            </a:r>
          </a:p>
          <a:p>
            <a:pPr xmlns:a="http://schemas.openxmlformats.org/drawingml/2006/main" algn="l" rtl="0" fontAlgn="base">
              <a:bidi/>
            </a:pPr>
            <a:r xmlns:a="http://schemas.openxmlformats.org/drawingml/2006/main">
              <a:rPr lang="ar" dirty="0" smtClean="0"/>
              <a:t>تشنّج عضلي</a:t>
            </a:r>
          </a:p>
          <a:p>
            <a:pPr xmlns:a="http://schemas.openxmlformats.org/drawingml/2006/main" algn="l" rtl="0" fontAlgn="base">
              <a:bidi/>
            </a:pPr>
            <a:r xmlns:a="http://schemas.openxmlformats.org/drawingml/2006/main">
              <a:rPr lang="ar" dirty="0" smtClean="0"/>
              <a:t>اِنتِزاع</a:t>
            </a:r>
          </a:p>
          <a:p>
            <a:pPr xmlns:a="http://schemas.openxmlformats.org/drawingml/2006/main" algn="l" rtl="0" fontAlgn="base">
              <a:bidi/>
            </a:pPr>
            <a:r xmlns:a="http://schemas.openxmlformats.org/drawingml/2006/main">
              <a:rPr lang="ar" dirty="0" smtClean="0"/>
              <a:t>أرق</a:t>
            </a:r>
          </a:p>
          <a:p>
            <a:pPr xmlns:a="http://schemas.openxmlformats.org/drawingml/2006/main" algn="l" rtl="0" fontAlgn="base">
              <a:bidi/>
            </a:pPr>
            <a:r xmlns:a="http://schemas.openxmlformats.org/drawingml/2006/main">
              <a:rPr lang="ar" dirty="0" err="1" smtClean="0"/>
              <a:t>الانسحاب من </a:t>
            </a:r>
            <a:r xmlns:a="http://schemas.openxmlformats.org/drawingml/2006/main">
              <a:rPr lang="ar" dirty="0" smtClean="0"/>
              <a:t>الكحول</a:t>
            </a:r>
            <a:r xmlns:a="http://schemas.openxmlformats.org/drawingml/2006/main">
              <a:rPr lang="ar" dirty="0" smtClean="0"/>
              <a:t> </a:t>
            </a:r>
          </a:p>
          <a:p>
            <a:pPr algn="l" rtl="0"/>
            <a:endParaRPr lang="ar-SA" dirty="0"/>
          </a:p>
        </p:txBody>
      </p:sp>
      <p:sp>
        <p:nvSpPr>
          <p:cNvPr id="3" name="Title 2"/>
          <p:cNvSpPr>
            <a:spLocks noGrp="1"/>
          </p:cNvSpPr>
          <p:nvPr>
            <p:ph type="title"/>
          </p:nvPr>
        </p:nvSpPr>
        <p:spPr/>
        <p:txBody>
          <a:bodyPr/>
          <a:lstStyle/>
          <a:p>
            <a:pPr xmlns:a="http://schemas.openxmlformats.org/drawingml/2006/main" algn="ctr">
              <a:bidi/>
            </a:pPr>
            <a:r xmlns:a="http://schemas.openxmlformats.org/drawingml/2006/main">
              <a:rPr lang="ar" dirty="0" smtClean="0"/>
              <a:t>المؤشرات الشائعة</a:t>
            </a:r>
            <a:endParaRPr xmlns:a="http://schemas.openxmlformats.org/drawingml/2006/main" lang="ar-SA"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143000"/>
            <a:ext cx="8991600" cy="5486400"/>
          </a:xfrm>
        </p:spPr>
        <p:txBody>
          <a:bodyPr>
            <a:normAutofit/>
          </a:bodyPr>
          <a:lstStyle/>
          <a:p>
            <a:pPr xmlns:a="http://schemas.openxmlformats.org/drawingml/2006/main" marL="566928" lvl="0" indent="-457200" algn="l" rtl="0">
              <a:buNone/>
              <a:bidi/>
            </a:pPr>
            <a:r xmlns:a="http://schemas.openxmlformats.org/drawingml/2006/main">
              <a:rPr lang="ar" sz="2400" spc="-25" dirty="0" smtClean="0">
                <a:solidFill>
                  <a:srgbClr val="2E2B1F"/>
                </a:solidFill>
                <a:latin typeface="+mj-lt"/>
                <a:cs typeface="Carlito"/>
              </a:rPr>
              <a:t>الآثار </a:t>
            </a:r>
            <a:r xmlns:a="http://schemas.openxmlformats.org/drawingml/2006/main">
              <a:rPr lang="ar" sz="2400" spc="-10" dirty="0" smtClean="0">
                <a:solidFill>
                  <a:srgbClr val="2E2B1F"/>
                </a:solidFill>
                <a:latin typeface="+mj-lt"/>
                <a:cs typeface="Carlito"/>
              </a:rPr>
              <a:t>الجانبية </a:t>
            </a:r>
            <a:r xmlns:a="http://schemas.openxmlformats.org/drawingml/2006/main">
              <a:rPr lang="ar" sz="2400" spc="-5" dirty="0" smtClean="0">
                <a:solidFill>
                  <a:srgbClr val="2E2B1F"/>
                </a:solidFill>
                <a:latin typeface="+mj-lt"/>
                <a:cs typeface="Carlito"/>
              </a:rPr>
              <a:t>للبنزوديازيبينات </a:t>
            </a:r>
            <a:r xmlns:a="http://schemas.openxmlformats.org/drawingml/2006/main">
              <a:rPr lang="ar" sz="2400" spc="-20" dirty="0" smtClean="0">
                <a:solidFill>
                  <a:srgbClr val="2E2B1F"/>
                </a:solidFill>
                <a:latin typeface="+mj-lt"/>
                <a:cs typeface="Carlito"/>
              </a:rPr>
              <a:t>مرتبطة </a:t>
            </a:r>
            <a:r xmlns:a="http://schemas.openxmlformats.org/drawingml/2006/main">
              <a:rPr lang="ar" sz="2400" spc="-10" dirty="0" smtClean="0">
                <a:solidFill>
                  <a:srgbClr val="2E2B1F"/>
                </a:solidFill>
                <a:latin typeface="+mj-lt"/>
                <a:cs typeface="Carlito"/>
              </a:rPr>
              <a:t>في المقام الأول </a:t>
            </a:r>
            <a:r xmlns:a="http://schemas.openxmlformats.org/drawingml/2006/main">
              <a:rPr lang="ar" sz="2400" spc="-20" dirty="0" smtClean="0">
                <a:solidFill>
                  <a:srgbClr val="2E2B1F"/>
                </a:solidFill>
                <a:latin typeface="+mj-lt"/>
                <a:cs typeface="Carlito"/>
              </a:rPr>
              <a:t>بالتأثيرات </a:t>
            </a:r>
            <a:r xmlns:a="http://schemas.openxmlformats.org/drawingml/2006/main">
              <a:rPr lang="ar" sz="2400" spc="-5" dirty="0" smtClean="0">
                <a:solidFill>
                  <a:srgbClr val="2E2B1F"/>
                </a:solidFill>
                <a:latin typeface="+mj-lt"/>
                <a:cs typeface="Carlito"/>
              </a:rPr>
              <a:t>المهدئة </a:t>
            </a:r>
            <a:r xmlns:a="http://schemas.openxmlformats.org/drawingml/2006/main">
              <a:rPr lang="ar" sz="2400" spc="-15" dirty="0" smtClean="0">
                <a:solidFill>
                  <a:srgbClr val="2E2B1F"/>
                </a:solidFill>
                <a:latin typeface="+mj-lt"/>
                <a:cs typeface="Carlito"/>
              </a:rPr>
              <a:t>العامة </a:t>
            </a:r>
            <a:r xmlns:a="http://schemas.openxmlformats.org/drawingml/2006/main">
              <a:rPr lang="ar" sz="2400" spc="-10" dirty="0" smtClean="0">
                <a:solidFill>
                  <a:srgbClr val="2E2B1F"/>
                </a:solidFill>
                <a:latin typeface="+mj-lt"/>
                <a:cs typeface="Carlito"/>
              </a:rPr>
              <a:t>بما في ذلك </a:t>
            </a:r>
            <a:r xmlns:a="http://schemas.openxmlformats.org/drawingml/2006/main">
              <a:rPr lang="ar" sz="2400" spc="-15" dirty="0" smtClean="0">
                <a:solidFill>
                  <a:srgbClr val="2E2B1F"/>
                </a:solidFill>
                <a:latin typeface="+mj-lt"/>
                <a:cs typeface="Carlito"/>
              </a:rPr>
              <a:t>النعاس </a:t>
            </a:r>
            <a:r xmlns:a="http://schemas.openxmlformats.org/drawingml/2006/main">
              <a:rPr lang="ar" sz="2400" spc="-20" dirty="0" smtClean="0">
                <a:solidFill>
                  <a:srgbClr val="2E2B1F"/>
                </a:solidFill>
                <a:latin typeface="+mj-lt"/>
                <a:cs typeface="Carlito"/>
              </a:rPr>
              <a:t>والتعب </a:t>
            </a:r>
            <a:r xmlns:a="http://schemas.openxmlformats.org/drawingml/2006/main">
              <a:rPr lang="ar" sz="2400" spc="-15" dirty="0" smtClean="0">
                <a:solidFill>
                  <a:srgbClr val="2E2B1F"/>
                </a:solidFill>
                <a:latin typeface="+mj-lt"/>
                <a:cs typeface="Carlito"/>
              </a:rPr>
              <a:t>والدوار </a:t>
            </a:r>
            <a:r xmlns:a="http://schemas.openxmlformats.org/drawingml/2006/main">
              <a:rPr lang="ar" sz="2400" spc="-10" dirty="0" smtClean="0">
                <a:solidFill>
                  <a:srgbClr val="2E2B1F"/>
                </a:solidFill>
                <a:latin typeface="+mj-lt"/>
                <a:cs typeface="Carlito"/>
              </a:rPr>
              <a:t>والاضطرابات </a:t>
            </a:r>
            <a:r xmlns:a="http://schemas.openxmlformats.org/drawingml/2006/main">
              <a:rPr lang="ar" sz="2400" spc="-20" dirty="0" smtClean="0">
                <a:solidFill>
                  <a:srgbClr val="2E2B1F"/>
                </a:solidFill>
                <a:latin typeface="+mj-lt"/>
                <a:cs typeface="Carlito"/>
              </a:rPr>
              <a:t>النفسية </a:t>
            </a:r>
            <a:r xmlns:a="http://schemas.openxmlformats.org/drawingml/2006/main">
              <a:rPr lang="ar" sz="2400" spc="-5" dirty="0" smtClean="0">
                <a:solidFill>
                  <a:srgbClr val="2E2B1F"/>
                </a:solidFill>
                <a:latin typeface="+mj-lt"/>
                <a:cs typeface="Carlito"/>
              </a:rPr>
              <a:t>الحركية</a:t>
            </a:r>
            <a:r xmlns:a="http://schemas.openxmlformats.org/drawingml/2006/main">
              <a:rPr lang="ar" sz="2400" spc="105" dirty="0" smtClean="0">
                <a:solidFill>
                  <a:srgbClr val="2E2B1F"/>
                </a:solidFill>
                <a:latin typeface="+mj-lt"/>
                <a:cs typeface="Carlito"/>
              </a:rPr>
              <a:t> </a:t>
            </a:r>
            <a:r xmlns:a="http://schemas.openxmlformats.org/drawingml/2006/main">
              <a:rPr lang="ar" sz="2400" spc="-10" dirty="0" smtClean="0">
                <a:solidFill>
                  <a:srgbClr val="2E2B1F"/>
                </a:solidFill>
                <a:latin typeface="+mj-lt"/>
                <a:cs typeface="Carlito"/>
              </a:rPr>
              <a:t>ضعف.</a:t>
            </a:r>
            <a:endParaRPr xmlns:a="http://schemas.openxmlformats.org/drawingml/2006/main" lang="ar-SA" sz="2400" dirty="0">
              <a:latin typeface="+mj-lt"/>
            </a:endParaRPr>
          </a:p>
        </p:txBody>
      </p:sp>
      <p:sp>
        <p:nvSpPr>
          <p:cNvPr id="3" name="Title 2"/>
          <p:cNvSpPr>
            <a:spLocks noGrp="1"/>
          </p:cNvSpPr>
          <p:nvPr>
            <p:ph type="title"/>
          </p:nvPr>
        </p:nvSpPr>
        <p:spPr>
          <a:xfrm>
            <a:off x="457200" y="274638"/>
            <a:ext cx="8229600" cy="563562"/>
          </a:xfrm>
        </p:spPr>
        <p:txBody>
          <a:bodyPr>
            <a:noAutofit/>
          </a:bodyPr>
          <a:lstStyle/>
          <a:p>
            <a:pPr xmlns:a="http://schemas.openxmlformats.org/drawingml/2006/main" algn="ctr">
              <a:bidi/>
            </a:pPr>
            <a:r xmlns:a="http://schemas.openxmlformats.org/drawingml/2006/main">
              <a:rPr lang="ar" sz="2800" spc="-80" dirty="0" smtClean="0">
                <a:solidFill>
                  <a:srgbClr val="675E46"/>
                </a:solidFill>
              </a:rPr>
              <a:t>جانب</a:t>
            </a:r>
            <a:r xmlns:a="http://schemas.openxmlformats.org/drawingml/2006/main">
              <a:rPr lang="ar" sz="2800" spc="-215" dirty="0" smtClean="0">
                <a:solidFill>
                  <a:srgbClr val="675E46"/>
                </a:solidFill>
              </a:rPr>
              <a:t> </a:t>
            </a:r>
            <a:r xmlns:a="http://schemas.openxmlformats.org/drawingml/2006/main">
              <a:rPr lang="ar" sz="2800" spc="-95" dirty="0" smtClean="0">
                <a:solidFill>
                  <a:srgbClr val="675E46"/>
                </a:solidFill>
              </a:rPr>
              <a:t>التأثيرات</a:t>
            </a:r>
            <a:endParaRPr xmlns:a="http://schemas.openxmlformats.org/drawingml/2006/main" lang="ar-SA" sz="28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481328"/>
            <a:ext cx="9144000" cy="4690872"/>
          </a:xfrm>
        </p:spPr>
        <p:txBody>
          <a:bodyPr/>
          <a:lstStyle/>
          <a:p>
            <a:pPr xmlns:a="http://schemas.openxmlformats.org/drawingml/2006/main" marL="241300" indent="-228600" algn="l" rtl="0">
              <a:lnSpc>
                <a:spcPct val="100000"/>
              </a:lnSpc>
              <a:spcBef>
                <a:spcPts val="439"/>
              </a:spcBef>
              <a:buClr>
                <a:srgbClr val="A9A47B"/>
              </a:buClr>
              <a:buFont typeface="Arial"/>
              <a:buChar char="•"/>
              <a:tabLst>
                <a:tab pos="241300" algn="l"/>
              </a:tabLst>
              <a:bidi/>
            </a:pPr>
            <a:r xmlns:a="http://schemas.openxmlformats.org/drawingml/2006/main">
              <a:rPr lang="ar" sz="2400" spc="-20" dirty="0" smtClean="0">
                <a:solidFill>
                  <a:srgbClr val="2E2B1F"/>
                </a:solidFill>
                <a:latin typeface="+mj-lt"/>
                <a:cs typeface="Carlito"/>
              </a:rPr>
              <a:t>يمكن </a:t>
            </a:r>
            <a:r xmlns:a="http://schemas.openxmlformats.org/drawingml/2006/main">
              <a:rPr lang="ar" sz="2400" spc="-10" dirty="0" smtClean="0">
                <a:solidFill>
                  <a:srgbClr val="2E2B1F"/>
                </a:solidFill>
                <a:latin typeface="+mj-lt"/>
                <a:cs typeface="Carlito"/>
              </a:rPr>
              <a:t>تناول </a:t>
            </a:r>
            <a:r xmlns:a="http://schemas.openxmlformats.org/drawingml/2006/main">
              <a:rPr lang="ar" sz="2400" spc="-5" dirty="0" smtClean="0">
                <a:solidFill>
                  <a:srgbClr val="2E2B1F"/>
                </a:solidFill>
                <a:latin typeface="+mj-lt"/>
                <a:cs typeface="Carlito"/>
              </a:rPr>
              <a:t>جميع الأدوية </a:t>
            </a:r>
            <a:r xmlns:a="http://schemas.openxmlformats.org/drawingml/2006/main">
              <a:rPr lang="ar" sz="2400" spc="-30" dirty="0" smtClean="0">
                <a:solidFill>
                  <a:srgbClr val="2E2B1F"/>
                </a:solidFill>
                <a:latin typeface="+mj-lt"/>
                <a:cs typeface="Carlito"/>
              </a:rPr>
              <a:t>المضادة </a:t>
            </a:r>
            <a:r xmlns:a="http://schemas.openxmlformats.org/drawingml/2006/main">
              <a:rPr lang="ar" sz="2400" spc="-10" dirty="0" smtClean="0">
                <a:solidFill>
                  <a:srgbClr val="2E2B1F"/>
                </a:solidFill>
                <a:latin typeface="+mj-lt"/>
                <a:cs typeface="Carlito"/>
              </a:rPr>
              <a:t>للقلق</a:t>
            </a:r>
            <a:r xmlns:a="http://schemas.openxmlformats.org/drawingml/2006/main">
              <a:rPr lang="ar" sz="2400" spc="75" dirty="0" smtClean="0">
                <a:solidFill>
                  <a:srgbClr val="2E2B1F"/>
                </a:solidFill>
                <a:latin typeface="+mj-lt"/>
                <a:cs typeface="Carlito"/>
              </a:rPr>
              <a:t> </a:t>
            </a:r>
            <a:r xmlns:a="http://schemas.openxmlformats.org/drawingml/2006/main">
              <a:rPr lang="ar" sz="2400" spc="-45" dirty="0" smtClean="0">
                <a:solidFill>
                  <a:srgbClr val="2E2B1F"/>
                </a:solidFill>
                <a:latin typeface="+mj-lt"/>
                <a:cs typeface="Carlito"/>
              </a:rPr>
              <a:t>شفويا.</a:t>
            </a:r>
          </a:p>
          <a:p>
            <a:pPr marL="241300" indent="-228600" algn="l" rtl="0">
              <a:lnSpc>
                <a:spcPct val="100000"/>
              </a:lnSpc>
              <a:spcBef>
                <a:spcPts val="439"/>
              </a:spcBef>
              <a:buClr>
                <a:srgbClr val="A9A47B"/>
              </a:buClr>
              <a:buFont typeface="Arial"/>
              <a:buChar char="•"/>
              <a:tabLst>
                <a:tab pos="241300" algn="l"/>
              </a:tabLst>
            </a:pPr>
            <a:endParaRPr lang="en-US" sz="2400" dirty="0" smtClean="0">
              <a:latin typeface="+mj-lt"/>
              <a:cs typeface="Carlito"/>
            </a:endParaRPr>
          </a:p>
          <a:p>
            <a:pPr xmlns:a="http://schemas.openxmlformats.org/drawingml/2006/main" marL="240665" marR="62230" indent="-228600" algn="l" rtl="0">
              <a:lnSpc>
                <a:spcPct val="90000"/>
              </a:lnSpc>
              <a:spcBef>
                <a:spcPts val="670"/>
              </a:spcBef>
              <a:buClr>
                <a:srgbClr val="A9A47B"/>
              </a:buClr>
              <a:buFont typeface="Arial"/>
              <a:buChar char="•"/>
              <a:tabLst>
                <a:tab pos="241300" algn="l"/>
              </a:tabLst>
              <a:bidi/>
            </a:pPr>
            <a:r xmlns:a="http://schemas.openxmlformats.org/drawingml/2006/main">
              <a:rPr lang="ar" sz="2400" b="1" spc="-25" dirty="0" smtClean="0">
                <a:solidFill>
                  <a:srgbClr val="2E2B1F"/>
                </a:solidFill>
                <a:latin typeface="+mj-lt"/>
                <a:cs typeface="Carlito"/>
              </a:rPr>
              <a:t>تتداخل </a:t>
            </a:r>
            <a:r xmlns:a="http://schemas.openxmlformats.org/drawingml/2006/main">
              <a:rPr lang="ar" sz="2400" b="1" spc="-15" dirty="0" smtClean="0">
                <a:solidFill>
                  <a:srgbClr val="2E2B1F"/>
                </a:solidFill>
                <a:latin typeface="+mj-lt"/>
                <a:cs typeface="Carlito"/>
              </a:rPr>
              <a:t>مضادات الحموضة </a:t>
            </a:r>
            <a:r xmlns:a="http://schemas.openxmlformats.org/drawingml/2006/main">
              <a:rPr lang="ar" sz="2400" b="1" spc="-5" dirty="0" smtClean="0">
                <a:solidFill>
                  <a:srgbClr val="2E2B1F"/>
                </a:solidFill>
                <a:latin typeface="+mj-lt"/>
                <a:cs typeface="Carlito"/>
              </a:rPr>
              <a:t>مع </a:t>
            </a:r>
            <a:r xmlns:a="http://schemas.openxmlformats.org/drawingml/2006/main">
              <a:rPr lang="ar" sz="2400" b="1" spc="-10" dirty="0" smtClean="0">
                <a:solidFill>
                  <a:srgbClr val="2E2B1F"/>
                </a:solidFill>
                <a:latin typeface="+mj-lt"/>
                <a:cs typeface="Carlito"/>
              </a:rPr>
              <a:t>امتصاص </a:t>
            </a:r>
            <a:r xmlns:a="http://schemas.openxmlformats.org/drawingml/2006/main">
              <a:rPr lang="ar" sz="2400" b="1" spc="-5" dirty="0" smtClean="0">
                <a:solidFill>
                  <a:srgbClr val="2E2B1F"/>
                </a:solidFill>
                <a:latin typeface="+mj-lt"/>
                <a:cs typeface="Carlito"/>
              </a:rPr>
              <a:t>هذه </a:t>
            </a:r>
            <a:r xmlns:a="http://schemas.openxmlformats.org/drawingml/2006/main">
              <a:rPr lang="ar" sz="2400" b="1" spc="-10" dirty="0" smtClean="0">
                <a:solidFill>
                  <a:srgbClr val="2E2B1F"/>
                </a:solidFill>
                <a:latin typeface="+mj-lt"/>
                <a:cs typeface="Carlito"/>
              </a:rPr>
              <a:t>الأدوية </a:t>
            </a:r>
            <a:r xmlns:a="http://schemas.openxmlformats.org/drawingml/2006/main">
              <a:rPr lang="ar" sz="2400" b="1" spc="-5" dirty="0" smtClean="0">
                <a:solidFill>
                  <a:srgbClr val="2E2B1F"/>
                </a:solidFill>
                <a:latin typeface="+mj-lt"/>
                <a:cs typeface="Carlito"/>
              </a:rPr>
              <a:t>ولا </a:t>
            </a:r>
            <a:r xmlns:a="http://schemas.openxmlformats.org/drawingml/2006/main">
              <a:rPr lang="ar" sz="2400" b="1" spc="-10" dirty="0" smtClean="0">
                <a:solidFill>
                  <a:srgbClr val="2E2B1F"/>
                </a:solidFill>
                <a:latin typeface="+mj-lt"/>
                <a:cs typeface="Carlito"/>
              </a:rPr>
              <a:t>ينبغي </a:t>
            </a:r>
            <a:r xmlns:a="http://schemas.openxmlformats.org/drawingml/2006/main">
              <a:rPr lang="ar" sz="2400" b="1" spc="-5" dirty="0" smtClean="0">
                <a:solidFill>
                  <a:srgbClr val="2E2B1F"/>
                </a:solidFill>
                <a:latin typeface="+mj-lt"/>
                <a:cs typeface="Carlito"/>
              </a:rPr>
              <a:t>تناولها </a:t>
            </a:r>
            <a:r xmlns:a="http://schemas.openxmlformats.org/drawingml/2006/main">
              <a:rPr lang="ar" sz="2400" b="1" spc="-30" dirty="0" smtClean="0">
                <a:solidFill>
                  <a:srgbClr val="2E2B1F"/>
                </a:solidFill>
                <a:latin typeface="+mj-lt"/>
                <a:cs typeface="Carlito"/>
              </a:rPr>
              <a:t>إلا </a:t>
            </a:r>
            <a:r xmlns:a="http://schemas.openxmlformats.org/drawingml/2006/main">
              <a:rPr lang="ar" sz="2400" b="1" spc="-10" dirty="0" smtClean="0">
                <a:solidFill>
                  <a:srgbClr val="2E2B1F"/>
                </a:solidFill>
                <a:latin typeface="+mj-lt"/>
                <a:cs typeface="Carlito"/>
              </a:rPr>
              <a:t>بعد </a:t>
            </a:r>
            <a:r xmlns:a="http://schemas.openxmlformats.org/drawingml/2006/main">
              <a:rPr lang="ar" sz="2400" b="1" spc="-20" dirty="0" smtClean="0">
                <a:solidFill>
                  <a:srgbClr val="2E2B1F"/>
                </a:solidFill>
                <a:latin typeface="+mj-lt"/>
                <a:cs typeface="Carlito"/>
              </a:rPr>
              <a:t>عدة ساعات.</a:t>
            </a:r>
            <a:r xmlns:a="http://schemas.openxmlformats.org/drawingml/2006/main">
              <a:rPr lang="ar" sz="2400" b="1" spc="25" dirty="0" smtClean="0">
                <a:solidFill>
                  <a:srgbClr val="2E2B1F"/>
                </a:solidFill>
                <a:latin typeface="+mj-lt"/>
                <a:cs typeface="Carlito"/>
              </a:rPr>
              <a:t> </a:t>
            </a:r>
            <a:r xmlns:a="http://schemas.openxmlformats.org/drawingml/2006/main">
              <a:rPr lang="ar" sz="2400" b="1" spc="-60" dirty="0" smtClean="0">
                <a:solidFill>
                  <a:srgbClr val="2E2B1F"/>
                </a:solidFill>
                <a:latin typeface="+mj-lt"/>
                <a:cs typeface="Carlito"/>
              </a:rPr>
              <a:t>لاحقاً.</a:t>
            </a:r>
          </a:p>
          <a:p>
            <a:pPr marL="240665" marR="62230" indent="-228600" algn="l" rtl="0">
              <a:lnSpc>
                <a:spcPct val="90000"/>
              </a:lnSpc>
              <a:spcBef>
                <a:spcPts val="670"/>
              </a:spcBef>
              <a:buClr>
                <a:srgbClr val="A9A47B"/>
              </a:buClr>
              <a:buFont typeface="Arial"/>
              <a:buChar char="•"/>
              <a:tabLst>
                <a:tab pos="241300" algn="l"/>
              </a:tabLst>
            </a:pPr>
            <a:endParaRPr lang="en-US" sz="2400" dirty="0" smtClean="0">
              <a:latin typeface="+mj-lt"/>
              <a:cs typeface="Carlito"/>
            </a:endParaRPr>
          </a:p>
          <a:p>
            <a:pPr xmlns:a="http://schemas.openxmlformats.org/drawingml/2006/main" marL="241300" indent="-228600" algn="l" rtl="0">
              <a:lnSpc>
                <a:spcPct val="100000"/>
              </a:lnSpc>
              <a:spcBef>
                <a:spcPts val="335"/>
              </a:spcBef>
              <a:buClr>
                <a:srgbClr val="A9A47B"/>
              </a:buClr>
              <a:buFont typeface="Arial"/>
              <a:buChar char="•"/>
              <a:tabLst>
                <a:tab pos="241300" algn="l"/>
              </a:tabLst>
              <a:bidi/>
            </a:pPr>
            <a:r xmlns:a="http://schemas.openxmlformats.org/drawingml/2006/main">
              <a:rPr lang="ar" sz="2400" spc="-20" dirty="0" smtClean="0">
                <a:solidFill>
                  <a:srgbClr val="2E2B1F"/>
                </a:solidFill>
                <a:latin typeface="+mj-lt"/>
                <a:cs typeface="Carlito"/>
              </a:rPr>
              <a:t>قد </a:t>
            </a:r>
            <a:r xmlns:a="http://schemas.openxmlformats.org/drawingml/2006/main">
              <a:rPr lang="ar" sz="2400" spc="-5" dirty="0" smtClean="0">
                <a:solidFill>
                  <a:srgbClr val="2E2B1F"/>
                </a:solidFill>
                <a:latin typeface="+mj-lt"/>
                <a:cs typeface="Carlito"/>
              </a:rPr>
              <a:t>يتم </a:t>
            </a:r>
            <a:r xmlns:a="http://schemas.openxmlformats.org/drawingml/2006/main">
              <a:rPr lang="ar" sz="2400" spc="-15" dirty="0" smtClean="0">
                <a:solidFill>
                  <a:srgbClr val="2E2B1F"/>
                </a:solidFill>
                <a:latin typeface="+mj-lt"/>
                <a:cs typeface="Carlito"/>
              </a:rPr>
              <a:t>إعطاء </a:t>
            </a:r>
            <a:r xmlns:a="http://schemas.openxmlformats.org/drawingml/2006/main">
              <a:rPr lang="ar" sz="2400" spc="-10" dirty="0" smtClean="0">
                <a:solidFill>
                  <a:srgbClr val="2E2B1F"/>
                </a:solidFill>
                <a:latin typeface="+mj-lt"/>
                <a:cs typeface="Carlito"/>
              </a:rPr>
              <a:t>بعض الأدوية </a:t>
            </a:r>
            <a:r xmlns:a="http://schemas.openxmlformats.org/drawingml/2006/main">
              <a:rPr lang="ar" sz="2400" spc="-5" dirty="0" smtClean="0">
                <a:solidFill>
                  <a:srgbClr val="2E2B1F"/>
                </a:solidFill>
                <a:latin typeface="+mj-lt"/>
                <a:cs typeface="Carlito"/>
              </a:rPr>
              <a:t>عن طريق العضل أو</a:t>
            </a:r>
            <a:r xmlns:a="http://schemas.openxmlformats.org/drawingml/2006/main">
              <a:rPr lang="ar" sz="2400" spc="105" dirty="0" smtClean="0">
                <a:solidFill>
                  <a:srgbClr val="2E2B1F"/>
                </a:solidFill>
                <a:latin typeface="+mj-lt"/>
                <a:cs typeface="Carlito"/>
              </a:rPr>
              <a:t> </a:t>
            </a:r>
            <a:r xmlns:a="http://schemas.openxmlformats.org/drawingml/2006/main">
              <a:rPr lang="ar" sz="2400" spc="-95" dirty="0" smtClean="0">
                <a:solidFill>
                  <a:srgbClr val="2E2B1F"/>
                </a:solidFill>
                <a:latin typeface="+mj-lt"/>
                <a:cs typeface="Carlito"/>
              </a:rPr>
              <a:t>رابعا.</a:t>
            </a:r>
          </a:p>
          <a:p>
            <a:pPr marL="241300" indent="-228600" algn="l" rtl="0">
              <a:lnSpc>
                <a:spcPct val="100000"/>
              </a:lnSpc>
              <a:spcBef>
                <a:spcPts val="335"/>
              </a:spcBef>
              <a:buClr>
                <a:srgbClr val="A9A47B"/>
              </a:buClr>
              <a:buFont typeface="Arial"/>
              <a:buChar char="•"/>
              <a:tabLst>
                <a:tab pos="241300" algn="l"/>
              </a:tabLst>
            </a:pPr>
            <a:endParaRPr lang="en-US" sz="2400" dirty="0" smtClean="0">
              <a:latin typeface="+mj-lt"/>
              <a:cs typeface="Carlito"/>
            </a:endParaRPr>
          </a:p>
          <a:p>
            <a:pPr xmlns:a="http://schemas.openxmlformats.org/drawingml/2006/main" marL="240665" marR="5080" indent="-228600" algn="l" rtl="0">
              <a:lnSpc>
                <a:spcPct val="90000"/>
              </a:lnSpc>
              <a:spcBef>
                <a:spcPts val="675"/>
              </a:spcBef>
              <a:buClr>
                <a:srgbClr val="A9A47B"/>
              </a:buClr>
              <a:buFont typeface="Arial"/>
              <a:buChar char="•"/>
              <a:tabLst>
                <a:tab pos="241300" algn="l"/>
              </a:tabLst>
              <a:bidi/>
            </a:pPr>
            <a:r xmlns:a="http://schemas.openxmlformats.org/drawingml/2006/main">
              <a:rPr lang="ar" sz="2400" b="1" spc="-10" dirty="0" smtClean="0">
                <a:solidFill>
                  <a:srgbClr val="2E2B1F"/>
                </a:solidFill>
                <a:latin typeface="+mj-lt"/>
                <a:cs typeface="Carlito"/>
              </a:rPr>
              <a:t>لا ينبغي </a:t>
            </a:r>
            <a:r xmlns:a="http://schemas.openxmlformats.org/drawingml/2006/main">
              <a:rPr lang="ar" sz="2400" b="1" spc="-5" dirty="0" smtClean="0">
                <a:solidFill>
                  <a:srgbClr val="2E2B1F"/>
                </a:solidFill>
                <a:latin typeface="+mj-lt"/>
                <a:cs typeface="Carlito"/>
              </a:rPr>
              <a:t>التوقف </a:t>
            </a:r>
            <a:r xmlns:a="http://schemas.openxmlformats.org/drawingml/2006/main">
              <a:rPr lang="ar" sz="2400" b="1" spc="-15" dirty="0" smtClean="0">
                <a:solidFill>
                  <a:srgbClr val="2E2B1F"/>
                </a:solidFill>
                <a:latin typeface="+mj-lt"/>
                <a:cs typeface="Carlito"/>
              </a:rPr>
              <a:t>عن تناول </a:t>
            </a:r>
            <a:r xmlns:a="http://schemas.openxmlformats.org/drawingml/2006/main">
              <a:rPr lang="ar" sz="2400" b="1" spc="-15" dirty="0" smtClean="0">
                <a:solidFill>
                  <a:srgbClr val="2E2B1F"/>
                </a:solidFill>
                <a:latin typeface="+mj-lt"/>
                <a:cs typeface="Carlito"/>
              </a:rPr>
              <a:t>البنزوديازيبينات </a:t>
            </a:r>
            <a:r xmlns:a="http://schemas.openxmlformats.org/drawingml/2006/main">
              <a:rPr lang="ar" sz="2400" b="1" spc="-10" dirty="0" smtClean="0">
                <a:solidFill>
                  <a:srgbClr val="2E2B1F"/>
                </a:solidFill>
                <a:latin typeface="+mj-lt"/>
                <a:cs typeface="Carlito"/>
              </a:rPr>
              <a:t>فجأة بسبب </a:t>
            </a:r>
            <a:r xmlns:a="http://schemas.openxmlformats.org/drawingml/2006/main">
              <a:rPr lang="ar" sz="2400" b="1" spc="-5" dirty="0" smtClean="0">
                <a:solidFill>
                  <a:srgbClr val="2E2B1F"/>
                </a:solidFill>
                <a:latin typeface="+mj-lt"/>
                <a:cs typeface="Carlito"/>
              </a:rPr>
              <a:t>خطر </a:t>
            </a:r>
            <a:r xmlns:a="http://schemas.openxmlformats.org/drawingml/2006/main">
              <a:rPr lang="ar" sz="2400" b="1" spc="-5" dirty="0" smtClean="0">
                <a:solidFill>
                  <a:srgbClr val="2E2B1F"/>
                </a:solidFill>
                <a:latin typeface="+mj-lt"/>
                <a:cs typeface="Carlito"/>
              </a:rPr>
              <a:t>ظهور </a:t>
            </a:r>
            <a:r xmlns:a="http://schemas.openxmlformats.org/drawingml/2006/main">
              <a:rPr lang="ar" sz="2400" b="1" spc="-20" dirty="0" smtClean="0">
                <a:solidFill>
                  <a:srgbClr val="2E2B1F"/>
                </a:solidFill>
                <a:latin typeface="+mj-lt"/>
                <a:cs typeface="Carlito"/>
              </a:rPr>
              <a:t>أعراض </a:t>
            </a:r>
            <a:r xmlns:a="http://schemas.openxmlformats.org/drawingml/2006/main">
              <a:rPr lang="ar" sz="2400" b="1" spc="-15" dirty="0" smtClean="0">
                <a:solidFill>
                  <a:srgbClr val="2E2B1F"/>
                </a:solidFill>
                <a:latin typeface="+mj-lt"/>
                <a:cs typeface="Carlito"/>
              </a:rPr>
              <a:t>الانسحاب ، </a:t>
            </a:r>
            <a:r xmlns:a="http://schemas.openxmlformats.org/drawingml/2006/main">
              <a:rPr lang="ar" sz="2400" b="1" spc="-10" dirty="0" smtClean="0">
                <a:solidFill>
                  <a:srgbClr val="2E2B1F"/>
                </a:solidFill>
                <a:latin typeface="+mj-lt"/>
                <a:cs typeface="Carlito"/>
              </a:rPr>
              <a:t>بل </a:t>
            </a:r>
            <a:r xmlns:a="http://schemas.openxmlformats.org/drawingml/2006/main">
              <a:rPr lang="ar" sz="2400" b="1" spc="-10" dirty="0" smtClean="0">
                <a:solidFill>
                  <a:srgbClr val="2E2B1F"/>
                </a:solidFill>
                <a:latin typeface="+mj-lt"/>
                <a:cs typeface="Carlito"/>
              </a:rPr>
              <a:t>ينبغي </a:t>
            </a:r>
            <a:r xmlns:a="http://schemas.openxmlformats.org/drawingml/2006/main">
              <a:rPr lang="ar" sz="2400" b="1" spc="-5" dirty="0" smtClean="0">
                <a:solidFill>
                  <a:srgbClr val="2E2B1F"/>
                </a:solidFill>
                <a:latin typeface="+mj-lt"/>
                <a:cs typeface="Carlito"/>
              </a:rPr>
              <a:t>تقليل الجرعة </a:t>
            </a:r>
            <a:r xmlns:a="http://schemas.openxmlformats.org/drawingml/2006/main">
              <a:rPr lang="ar" sz="2400" b="1" spc="-15" dirty="0" smtClean="0">
                <a:solidFill>
                  <a:srgbClr val="2E2B1F"/>
                </a:solidFill>
                <a:latin typeface="+mj-lt"/>
                <a:cs typeface="Carlito"/>
              </a:rPr>
              <a:t>تدريجيًا وبحذر </a:t>
            </a:r>
            <a:r xmlns:a="http://schemas.openxmlformats.org/drawingml/2006/main">
              <a:rPr lang="ar" sz="2400" b="1" spc="-10" dirty="0" smtClean="0">
                <a:solidFill>
                  <a:srgbClr val="2E2B1F"/>
                </a:solidFill>
                <a:latin typeface="+mj-lt"/>
                <a:cs typeface="Carlito"/>
              </a:rPr>
              <a:t>شديد </a:t>
            </a:r>
            <a:r xmlns:a="http://schemas.openxmlformats.org/drawingml/2006/main">
              <a:rPr lang="ar" sz="2400" b="1" spc="-35" dirty="0" smtClean="0">
                <a:solidFill>
                  <a:srgbClr val="2E2B1F"/>
                </a:solidFill>
                <a:latin typeface="+mj-lt"/>
                <a:cs typeface="Carlito"/>
              </a:rPr>
              <a:t>.</a:t>
            </a:r>
            <a:endParaRPr xmlns:a="http://schemas.openxmlformats.org/drawingml/2006/main" lang="en-US" sz="2400" b="1" dirty="0" smtClean="0">
              <a:latin typeface="+mj-lt"/>
              <a:cs typeface="Carlito"/>
            </a:endParaRPr>
          </a:p>
          <a:p>
            <a:pPr algn="ctr" rtl="0">
              <a:buNone/>
            </a:pPr>
            <a:endParaRPr lang="ar-SA" sz="2400" b="1" dirty="0"/>
          </a:p>
        </p:txBody>
      </p:sp>
      <p:sp>
        <p:nvSpPr>
          <p:cNvPr id="3" name="Title 2"/>
          <p:cNvSpPr>
            <a:spLocks noGrp="1"/>
          </p:cNvSpPr>
          <p:nvPr>
            <p:ph type="title"/>
          </p:nvPr>
        </p:nvSpPr>
        <p:spPr/>
        <p:txBody>
          <a:bodyPr>
            <a:normAutofit/>
          </a:bodyPr>
          <a:lstStyle/>
          <a:p>
            <a:pPr xmlns:a="http://schemas.openxmlformats.org/drawingml/2006/main" algn="ctr">
              <a:bidi/>
            </a:pPr>
            <a:r xmlns:a="http://schemas.openxmlformats.org/drawingml/2006/main">
              <a:rPr lang="ar" sz="3200" dirty="0" smtClean="0"/>
              <a:t>إدارة</a:t>
            </a:r>
            <a:endParaRPr xmlns:a="http://schemas.openxmlformats.org/drawingml/2006/main" lang="ar-SA" sz="3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xmlns:a="http://schemas.openxmlformats.org/drawingml/2006/main" algn="l" rtl="0">
              <a:bidi/>
            </a:pPr>
            <a:r xmlns:a="http://schemas.openxmlformats.org/drawingml/2006/main">
              <a:rPr lang="ar" dirty="0" smtClean="0"/>
              <a:t>تعريف اضطرابات القلق</a:t>
            </a:r>
          </a:p>
          <a:p>
            <a:pPr xmlns:a="http://schemas.openxmlformats.org/drawingml/2006/main" algn="l" rtl="0">
              <a:bidi/>
            </a:pPr>
            <a:r xmlns:a="http://schemas.openxmlformats.org/drawingml/2006/main">
              <a:rPr lang="ar" dirty="0" smtClean="0"/>
              <a:t>تحديد مستويات القلق.</a:t>
            </a:r>
          </a:p>
          <a:p>
            <a:pPr xmlns:a="http://schemas.openxmlformats.org/drawingml/2006/main" algn="l" rtl="0">
              <a:bidi/>
            </a:pPr>
            <a:r xmlns:a="http://schemas.openxmlformats.org/drawingml/2006/main">
              <a:rPr lang="ar" dirty="0" smtClean="0"/>
              <a:t>التعرف على الأسباب المحتملة للقلق.</a:t>
            </a:r>
          </a:p>
          <a:p>
            <a:pPr xmlns:a="http://schemas.openxmlformats.org/drawingml/2006/main" algn="l" rtl="0">
              <a:bidi/>
            </a:pPr>
            <a:r xmlns:a="http://schemas.openxmlformats.org/drawingml/2006/main">
              <a:rPr lang="ar" dirty="0" smtClean="0"/>
              <a:t>التمييز بين اضطرابات القلق.</a:t>
            </a:r>
          </a:p>
          <a:p>
            <a:pPr xmlns:a="http://schemas.openxmlformats.org/drawingml/2006/main" algn="l" rtl="0">
              <a:bidi/>
            </a:pPr>
            <a:r xmlns:a="http://schemas.openxmlformats.org/drawingml/2006/main">
              <a:rPr lang="ar" dirty="0" smtClean="0"/>
              <a:t>مناقشة طرق العلاج المستخدمة مع المرضى الذين يعانون من اضطرابات القلق.</a:t>
            </a:r>
          </a:p>
          <a:p>
            <a:pPr xmlns:a="http://schemas.openxmlformats.org/drawingml/2006/main" algn="l" rtl="0">
              <a:bidi/>
            </a:pPr>
            <a:r xmlns:a="http://schemas.openxmlformats.org/drawingml/2006/main">
              <a:rPr lang="ar" dirty="0" smtClean="0"/>
              <a:t>تطبيق خطة الرعاية التمريضية للمرضى الذين يعانون من اضطراب القلق.</a:t>
            </a:r>
          </a:p>
          <a:p>
            <a:pPr xmlns:a="http://schemas.openxmlformats.org/drawingml/2006/main" algn="l" rtl="0">
              <a:bidi/>
            </a:pPr>
            <a:r xmlns:a="http://schemas.openxmlformats.org/drawingml/2006/main">
              <a:rPr lang="ar" dirty="0" smtClean="0"/>
              <a:t>مناقشة اضطراب ما بعد الصدمة واضطراب الوسواس القهري باعتبارها اضطرابات مرتبطة بالقلق.</a:t>
            </a:r>
            <a:endParaRPr xmlns:a="http://schemas.openxmlformats.org/drawingml/2006/main" lang="ar-SA" dirty="0"/>
          </a:p>
        </p:txBody>
      </p:sp>
      <p:sp>
        <p:nvSpPr>
          <p:cNvPr id="2" name="Title 1"/>
          <p:cNvSpPr>
            <a:spLocks noGrp="1"/>
          </p:cNvSpPr>
          <p:nvPr>
            <p:ph type="title"/>
          </p:nvPr>
        </p:nvSpPr>
        <p:spPr/>
        <p:txBody>
          <a:bodyPr/>
          <a:lstStyle/>
          <a:p>
            <a:pPr xmlns:a="http://schemas.openxmlformats.org/drawingml/2006/main" algn="ctr" rtl="0">
              <a:bidi/>
            </a:pPr>
            <a:r xmlns:a="http://schemas.openxmlformats.org/drawingml/2006/main">
              <a:rPr lang="ar" dirty="0" smtClean="0"/>
              <a:t>نتائج التعلم</a:t>
            </a:r>
            <a:endParaRPr xmlns:a="http://schemas.openxmlformats.org/drawingml/2006/main" lang="ar-SA"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481328"/>
            <a:ext cx="9144000" cy="5071872"/>
          </a:xfrm>
        </p:spPr>
        <p:txBody>
          <a:bodyPr>
            <a:normAutofit/>
          </a:bodyPr>
          <a:lstStyle/>
          <a:p>
            <a:pPr xmlns:a="http://schemas.openxmlformats.org/drawingml/2006/main" marL="624078" indent="-514350" algn="l" rtl="0">
              <a:buNone/>
              <a:bidi/>
            </a:pPr>
            <a:r xmlns:a="http://schemas.openxmlformats.org/drawingml/2006/main">
              <a:rPr lang="ar" sz="2800" b="1" dirty="0" smtClean="0"/>
              <a:t>2) العلاج النفسي :</a:t>
            </a:r>
          </a:p>
          <a:p>
            <a:pPr marL="624078" indent="-514350" algn="l" rtl="0">
              <a:buNone/>
            </a:pPr>
            <a:endParaRPr lang="en-US" sz="2800" b="1" dirty="0" smtClean="0"/>
          </a:p>
          <a:p>
            <a:pPr xmlns:a="http://schemas.openxmlformats.org/drawingml/2006/main" marL="624078" indent="-514350" algn="l" rtl="0">
              <a:buNone/>
              <a:bidi/>
            </a:pPr>
            <a:r xmlns:a="http://schemas.openxmlformats.org/drawingml/2006/main">
              <a:rPr lang="ar" sz="2800" b="1" smtClean="0"/>
              <a:t>* يشمل </a:t>
            </a:r>
            <a:r xmlns:a="http://schemas.openxmlformats.org/drawingml/2006/main">
              <a:rPr lang="ar" sz="2400" b="1" dirty="0" smtClean="0"/>
              <a:t>: </a:t>
            </a:r>
            <a:r xmlns:a="http://schemas.openxmlformats.org/drawingml/2006/main">
              <a:rPr lang="ar" sz="2400" dirty="0" smtClean="0"/>
              <a:t>العلاج السلوكي المعرفي (CBT) بما في ذلك العلاج الحازم، والفيضانات، وتقنية الاسترخاء...</a:t>
            </a:r>
          </a:p>
          <a:p>
            <a:pPr algn="l" rtl="0"/>
            <a:endParaRPr lang="ar-SA" dirty="0"/>
          </a:p>
        </p:txBody>
      </p:sp>
      <p:sp>
        <p:nvSpPr>
          <p:cNvPr id="3" name="Title 2"/>
          <p:cNvSpPr>
            <a:spLocks noGrp="1"/>
          </p:cNvSpPr>
          <p:nvPr>
            <p:ph type="title"/>
          </p:nvPr>
        </p:nvSpPr>
        <p:spPr/>
        <p:txBody>
          <a:bodyPr/>
          <a:lstStyle/>
          <a:p>
            <a:pPr xmlns:a="http://schemas.openxmlformats.org/drawingml/2006/main" algn="ctr">
              <a:bidi/>
            </a:pPr>
            <a:r xmlns:a="http://schemas.openxmlformats.org/drawingml/2006/main">
              <a:rPr lang="ar" dirty="0" smtClean="0"/>
              <a:t>علاج اضطرابات القلق</a:t>
            </a:r>
            <a:endParaRPr xmlns:a="http://schemas.openxmlformats.org/drawingml/2006/main" lang="ar-SA"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xmlns:a="http://schemas.openxmlformats.org/drawingml/2006/main" marL="624078" indent="-514350" algn="l" rtl="0">
              <a:buAutoNum type="arabicPeriod"/>
              <a:bidi/>
            </a:pPr>
            <a:r xmlns:a="http://schemas.openxmlformats.org/drawingml/2006/main">
              <a:rPr lang="ar" b="1" dirty="0" smtClean="0"/>
              <a:t>تقدير:</a:t>
            </a:r>
          </a:p>
          <a:p>
            <a:pPr marL="624078" indent="-514350" algn="l" rtl="0">
              <a:buNone/>
            </a:pPr>
            <a:endParaRPr lang="en-US" b="1" dirty="0" smtClean="0"/>
          </a:p>
          <a:p>
            <a:pPr xmlns:a="http://schemas.openxmlformats.org/drawingml/2006/main" algn="l" rtl="0">
              <a:buFontTx/>
              <a:buChar char="-"/>
              <a:bidi/>
            </a:pPr>
            <a:r xmlns:a="http://schemas.openxmlformats.org/drawingml/2006/main">
              <a:rPr lang="ar" dirty="0" smtClean="0"/>
              <a:t>تاريخ</a:t>
            </a:r>
          </a:p>
          <a:p>
            <a:pPr xmlns:a="http://schemas.openxmlformats.org/drawingml/2006/main" algn="l" rtl="0">
              <a:buFontTx/>
              <a:buChar char="-"/>
              <a:bidi/>
            </a:pPr>
            <a:r xmlns:a="http://schemas.openxmlformats.org/drawingml/2006/main">
              <a:rPr lang="ar" dirty="0" smtClean="0"/>
              <a:t>المظهر العام: قلق أم لا؟؟</a:t>
            </a:r>
          </a:p>
          <a:p>
            <a:pPr xmlns:a="http://schemas.openxmlformats.org/drawingml/2006/main" algn="l" rtl="0">
              <a:buFontTx/>
              <a:buChar char="-"/>
              <a:bidi/>
            </a:pPr>
            <a:r xmlns:a="http://schemas.openxmlformats.org/drawingml/2006/main">
              <a:rPr lang="ar" dirty="0" smtClean="0"/>
              <a:t>الحالة المزاجية والتأثير: قلق، قلق، عشرات؟؟</a:t>
            </a:r>
          </a:p>
          <a:p>
            <a:pPr xmlns:a="http://schemas.openxmlformats.org/drawingml/2006/main" algn="l" rtl="0">
              <a:buFontTx/>
              <a:buChar char="-"/>
              <a:bidi/>
            </a:pPr>
            <a:r xmlns:a="http://schemas.openxmlformats.org/drawingml/2006/main">
              <a:rPr lang="ar" dirty="0" smtClean="0"/>
              <a:t>عملية التفكير والمحتوى: منظمة؟</a:t>
            </a:r>
          </a:p>
          <a:p>
            <a:pPr xmlns:a="http://schemas.openxmlformats.org/drawingml/2006/main" algn="l" rtl="0">
              <a:buFontTx/>
              <a:buChar char="-"/>
              <a:bidi/>
            </a:pPr>
            <a:r xmlns:a="http://schemas.openxmlformats.org/drawingml/2006/main">
              <a:rPr lang="ar" dirty="0" smtClean="0"/>
              <a:t>العملية الفكرية: مشوشة، موجهة؟؟</a:t>
            </a:r>
          </a:p>
          <a:p>
            <a:pPr xmlns:a="http://schemas.openxmlformats.org/drawingml/2006/main" algn="l" rtl="0">
              <a:buFontTx/>
              <a:buChar char="-"/>
              <a:bidi/>
            </a:pPr>
            <a:r xmlns:a="http://schemas.openxmlformats.org/drawingml/2006/main">
              <a:rPr lang="ar" dirty="0" smtClean="0"/>
              <a:t>الحكم والبصيرة: خير أم شر؟؟</a:t>
            </a:r>
          </a:p>
          <a:p>
            <a:pPr xmlns:a="http://schemas.openxmlformats.org/drawingml/2006/main" algn="l" rtl="0">
              <a:buFontTx/>
              <a:buChar char="-"/>
              <a:bidi/>
            </a:pPr>
            <a:r xmlns:a="http://schemas.openxmlformats.org/drawingml/2006/main">
              <a:rPr lang="ar" dirty="0" smtClean="0"/>
              <a:t>مفهوم الذات؟؟</a:t>
            </a:r>
          </a:p>
          <a:p>
            <a:pPr xmlns:a="http://schemas.openxmlformats.org/drawingml/2006/main" algn="l" rtl="0">
              <a:buFontTx/>
              <a:buChar char="-"/>
              <a:bidi/>
            </a:pPr>
            <a:r xmlns:a="http://schemas.openxmlformats.org/drawingml/2006/main">
              <a:rPr lang="ar" dirty="0" smtClean="0"/>
              <a:t>الأدوار والعلاقات؟؟</a:t>
            </a:r>
          </a:p>
          <a:p>
            <a:pPr xmlns:a="http://schemas.openxmlformats.org/drawingml/2006/main" algn="l" rtl="0">
              <a:buFontTx/>
              <a:buChar char="-"/>
              <a:bidi/>
            </a:pPr>
            <a:r xmlns:a="http://schemas.openxmlformats.org/drawingml/2006/main">
              <a:rPr lang="ar" dirty="0" smtClean="0"/>
              <a:t>رعاية ذاتية؟؟</a:t>
            </a:r>
          </a:p>
          <a:p>
            <a:pPr algn="l" rtl="0">
              <a:buFontTx/>
              <a:buChar char="-"/>
            </a:pPr>
            <a:endParaRPr lang="en-US" dirty="0" smtClean="0"/>
          </a:p>
          <a:p>
            <a:pPr algn="l" rtl="0">
              <a:buFontTx/>
              <a:buChar char="-"/>
            </a:pPr>
            <a:endParaRPr lang="en-US" dirty="0" smtClean="0"/>
          </a:p>
        </p:txBody>
      </p:sp>
      <p:sp>
        <p:nvSpPr>
          <p:cNvPr id="3" name="Title 2"/>
          <p:cNvSpPr>
            <a:spLocks noGrp="1"/>
          </p:cNvSpPr>
          <p:nvPr>
            <p:ph type="title"/>
          </p:nvPr>
        </p:nvSpPr>
        <p:spPr/>
        <p:txBody>
          <a:bodyPr>
            <a:normAutofit fontScale="90000"/>
          </a:bodyPr>
          <a:lstStyle/>
          <a:p>
            <a:pPr xmlns:a="http://schemas.openxmlformats.org/drawingml/2006/main" algn="ctr">
              <a:bidi/>
            </a:pPr>
            <a:r xmlns:a="http://schemas.openxmlformats.org/drawingml/2006/main">
              <a:rPr lang="ar" dirty="0" smtClean="0"/>
              <a:t>خطة الرعاية التمريضية للمرضى الذين يعانون من اضطرابات القلق</a:t>
            </a:r>
            <a:endParaRPr xmlns:a="http://schemas.openxmlformats.org/drawingml/2006/main" lang="ar-SA"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xmlns:a="http://schemas.openxmlformats.org/drawingml/2006/main" algn="l" rtl="0">
              <a:buNone/>
              <a:bidi/>
            </a:pPr>
            <a:r xmlns:a="http://schemas.openxmlformats.org/drawingml/2006/main">
              <a:rPr lang="ar" sz="2400" dirty="0" smtClean="0"/>
              <a:t>2. </a:t>
            </a:r>
            <a:r xmlns:a="http://schemas.openxmlformats.org/drawingml/2006/main">
              <a:rPr lang="ar" sz="2400" b="1" dirty="0" smtClean="0"/>
              <a:t>التشخيص </a:t>
            </a:r>
            <a:r xmlns:a="http://schemas.openxmlformats.org/drawingml/2006/main">
              <a:rPr lang="ar" sz="2400" dirty="0" smtClean="0"/>
              <a:t>: حسب الأعراض والتقييم ومستوى القلق ونوع القلق، مع مراعاة الأولوية (السلامة).</a:t>
            </a:r>
          </a:p>
          <a:p>
            <a:pPr xmlns:a="http://schemas.openxmlformats.org/drawingml/2006/main" algn="ctr" rtl="0">
              <a:buNone/>
              <a:bidi/>
            </a:pPr>
            <a:r xmlns:a="http://schemas.openxmlformats.org/drawingml/2006/main">
              <a:rPr lang="ar" sz="2400" dirty="0" smtClean="0"/>
              <a:t>خطر الإصابة</a:t>
            </a:r>
          </a:p>
          <a:p>
            <a:pPr xmlns:a="http://schemas.openxmlformats.org/drawingml/2006/main" algn="ctr" rtl="0">
              <a:buNone/>
              <a:bidi/>
            </a:pPr>
            <a:r xmlns:a="http://schemas.openxmlformats.org/drawingml/2006/main">
              <a:rPr lang="ar" sz="2400" dirty="0" smtClean="0"/>
              <a:t>• قلق</a:t>
            </a:r>
          </a:p>
          <a:p>
            <a:pPr xmlns:a="http://schemas.openxmlformats.org/drawingml/2006/main" algn="ctr" rtl="0">
              <a:buNone/>
              <a:bidi/>
            </a:pPr>
            <a:r xmlns:a="http://schemas.openxmlformats.org/drawingml/2006/main">
              <a:rPr lang="ar" sz="2400" dirty="0" smtClean="0"/>
              <a:t>• انخفاض احترام الذات الظرفي (نوبات الهلع)</a:t>
            </a:r>
          </a:p>
          <a:p>
            <a:pPr xmlns:a="http://schemas.openxmlformats.org/drawingml/2006/main" algn="ctr" rtl="0">
              <a:buNone/>
              <a:bidi/>
            </a:pPr>
            <a:r xmlns:a="http://schemas.openxmlformats.org/drawingml/2006/main">
              <a:rPr lang="ar" sz="2400" dirty="0" smtClean="0"/>
              <a:t>• التعامل غير الفعال</a:t>
            </a:r>
          </a:p>
          <a:p>
            <a:pPr xmlns:a="http://schemas.openxmlformats.org/drawingml/2006/main" algn="ctr" rtl="0">
              <a:buNone/>
              <a:bidi/>
            </a:pPr>
            <a:r xmlns:a="http://schemas.openxmlformats.org/drawingml/2006/main">
              <a:rPr lang="ar" sz="2400" dirty="0" smtClean="0"/>
              <a:t>• العجز</a:t>
            </a:r>
          </a:p>
          <a:p>
            <a:pPr xmlns:a="http://schemas.openxmlformats.org/drawingml/2006/main" algn="ctr" rtl="0">
              <a:buNone/>
              <a:bidi/>
            </a:pPr>
            <a:r xmlns:a="http://schemas.openxmlformats.org/drawingml/2006/main">
              <a:rPr lang="ar" sz="2400" dirty="0" smtClean="0"/>
              <a:t>• أداء غير فعال للدور</a:t>
            </a:r>
          </a:p>
          <a:p>
            <a:pPr xmlns:a="http://schemas.openxmlformats.org/drawingml/2006/main" algn="ctr" rtl="0">
              <a:buNone/>
              <a:bidi/>
            </a:pPr>
            <a:r xmlns:a="http://schemas.openxmlformats.org/drawingml/2006/main">
              <a:rPr lang="ar" sz="2400" dirty="0" smtClean="0"/>
              <a:t>• نمط النوم المضطرب</a:t>
            </a:r>
            <a:endParaRPr xmlns:a="http://schemas.openxmlformats.org/drawingml/2006/main" lang="ar-SA" sz="2400" dirty="0"/>
          </a:p>
        </p:txBody>
      </p:sp>
      <p:sp>
        <p:nvSpPr>
          <p:cNvPr id="3" name="Title 2"/>
          <p:cNvSpPr>
            <a:spLocks noGrp="1"/>
          </p:cNvSpPr>
          <p:nvPr>
            <p:ph type="title"/>
          </p:nvPr>
        </p:nvSpPr>
        <p:spPr/>
        <p:txBody>
          <a:bodyPr>
            <a:normAutofit fontScale="90000"/>
          </a:bodyPr>
          <a:lstStyle/>
          <a:p>
            <a:pPr xmlns:a="http://schemas.openxmlformats.org/drawingml/2006/main" algn="ctr">
              <a:bidi/>
            </a:pPr>
            <a:r xmlns:a="http://schemas.openxmlformats.org/drawingml/2006/main">
              <a:rPr lang="ar" dirty="0" smtClean="0"/>
              <a:t>خطة الرعاية التمريضية للمرضى الذين يعانون من اضطرابات القلق</a:t>
            </a:r>
            <a:endParaRPr xmlns:a="http://schemas.openxmlformats.org/drawingml/2006/main" lang="ar-SA"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686800" cy="4525963"/>
          </a:xfrm>
        </p:spPr>
        <p:txBody>
          <a:bodyPr/>
          <a:lstStyle/>
          <a:p>
            <a:pPr xmlns:a="http://schemas.openxmlformats.org/drawingml/2006/main" algn="l" rtl="0">
              <a:buNone/>
              <a:bidi/>
            </a:pPr>
            <a:r xmlns:a="http://schemas.openxmlformats.org/drawingml/2006/main">
              <a:rPr lang="ar" sz="2800" b="1" dirty="0" smtClean="0"/>
              <a:t>3- خطة الرعاية والتدخلات.</a:t>
            </a:r>
          </a:p>
          <a:p>
            <a:pPr xmlns:a="http://schemas.openxmlformats.org/drawingml/2006/main" algn="l" rtl="0">
              <a:buNone/>
              <a:bidi/>
            </a:pPr>
            <a:r xmlns:a="http://schemas.openxmlformats.org/drawingml/2006/main">
              <a:rPr lang="ar" sz="2000" dirty="0" smtClean="0"/>
              <a:t>أ: </a:t>
            </a:r>
            <a:r xmlns:a="http://schemas.openxmlformats.org/drawingml/2006/main">
              <a:rPr lang="ar" sz="2000" b="1" dirty="0" smtClean="0"/>
              <a:t>تعزيز السلامة والراحة: </a:t>
            </a:r>
            <a:r xmlns:a="http://schemas.openxmlformats.org/drawingml/2006/main">
              <a:rPr lang="ar" sz="2000" dirty="0" smtClean="0"/>
              <a:t>البقاء مع المريض، في بيئة هادئة...)</a:t>
            </a:r>
          </a:p>
          <a:p>
            <a:pPr xmlns:a="http://schemas.openxmlformats.org/drawingml/2006/main" algn="l" rtl="0">
              <a:buNone/>
              <a:bidi/>
            </a:pPr>
            <a:r xmlns:a="http://schemas.openxmlformats.org/drawingml/2006/main">
              <a:rPr lang="ar" sz="2000" dirty="0" smtClean="0"/>
              <a:t>ب: </a:t>
            </a:r>
            <a:r xmlns:a="http://schemas.openxmlformats.org/drawingml/2006/main">
              <a:rPr lang="ar" sz="2000" b="1" dirty="0" smtClean="0"/>
              <a:t>استخدام التواصل العلاجي: </a:t>
            </a:r>
            <a:r xmlns:a="http://schemas.openxmlformats.org/drawingml/2006/main">
              <a:rPr lang="ar" sz="2000" dirty="0" smtClean="0"/>
              <a:t>التواصل البسيط والهادئ.</a:t>
            </a:r>
          </a:p>
          <a:p>
            <a:pPr xmlns:a="http://schemas.openxmlformats.org/drawingml/2006/main" algn="l" rtl="0">
              <a:buNone/>
              <a:bidi/>
            </a:pPr>
            <a:r xmlns:a="http://schemas.openxmlformats.org/drawingml/2006/main">
              <a:rPr lang="ar" sz="2000" dirty="0" smtClean="0"/>
              <a:t>ج: </a:t>
            </a:r>
            <a:r xmlns:a="http://schemas.openxmlformats.org/drawingml/2006/main">
              <a:rPr lang="ar" sz="2000" b="1" dirty="0" smtClean="0"/>
              <a:t>إدارة القلق: </a:t>
            </a:r>
            <a:r xmlns:a="http://schemas.openxmlformats.org/drawingml/2006/main">
              <a:rPr lang="ar" sz="2000" dirty="0" smtClean="0"/>
              <a:t>الاسترخاء، التنفس العميق، العلاج السلوكي المعرفي…..</a:t>
            </a:r>
          </a:p>
          <a:p>
            <a:pPr xmlns:a="http://schemas.openxmlformats.org/drawingml/2006/main" algn="l" rtl="0">
              <a:buNone/>
              <a:bidi/>
            </a:pPr>
            <a:r xmlns:a="http://schemas.openxmlformats.org/drawingml/2006/main">
              <a:rPr lang="ar" sz="2000" dirty="0" smtClean="0"/>
              <a:t>د: </a:t>
            </a:r>
            <a:r xmlns:a="http://schemas.openxmlformats.org/drawingml/2006/main">
              <a:rPr lang="ar" sz="2000" b="1" dirty="0" smtClean="0"/>
              <a:t>تثقيف المريض والأسرة </a:t>
            </a:r>
            <a:r xmlns:a="http://schemas.openxmlformats.org/drawingml/2006/main">
              <a:rPr lang="ar" sz="2000" dirty="0" smtClean="0"/>
              <a:t>: حول المرض، والأعراض، والإدارة، والوقاية من الانتكاس….</a:t>
            </a:r>
          </a:p>
          <a:p>
            <a:pPr algn="l" rtl="0">
              <a:buNone/>
            </a:pPr>
            <a:endParaRPr lang="en-US" sz="2000" dirty="0" smtClean="0"/>
          </a:p>
          <a:p>
            <a:pPr xmlns:a="http://schemas.openxmlformats.org/drawingml/2006/main" algn="l" rtl="0">
              <a:buNone/>
              <a:bidi/>
            </a:pPr>
            <a:r xmlns:a="http://schemas.openxmlformats.org/drawingml/2006/main">
              <a:rPr lang="ar" sz="2800" b="1" dirty="0" smtClean="0"/>
              <a:t>4- التقييم:</a:t>
            </a:r>
          </a:p>
          <a:p>
            <a:pPr xmlns:a="http://schemas.openxmlformats.org/drawingml/2006/main" algn="l" rtl="0">
              <a:buNone/>
              <a:bidi/>
            </a:pPr>
            <a:r xmlns:a="http://schemas.openxmlformats.org/drawingml/2006/main">
              <a:rPr lang="ar" sz="2000" dirty="0" smtClean="0"/>
              <a:t>يوفر التقييم المستمر البيانات لتحديد ما إذا كانت نتائج العميل قد تحققت.</a:t>
            </a:r>
            <a:endParaRPr xmlns:a="http://schemas.openxmlformats.org/drawingml/2006/main" lang="ar-SA" sz="2000" dirty="0"/>
          </a:p>
        </p:txBody>
      </p:sp>
      <p:sp>
        <p:nvSpPr>
          <p:cNvPr id="3" name="Title 2"/>
          <p:cNvSpPr>
            <a:spLocks noGrp="1"/>
          </p:cNvSpPr>
          <p:nvPr>
            <p:ph type="title"/>
          </p:nvPr>
        </p:nvSpPr>
        <p:spPr/>
        <p:txBody>
          <a:bodyPr>
            <a:normAutofit fontScale="90000"/>
          </a:bodyPr>
          <a:lstStyle/>
          <a:p>
            <a:pPr xmlns:a="http://schemas.openxmlformats.org/drawingml/2006/main" algn="ctr">
              <a:bidi/>
            </a:pPr>
            <a:r xmlns:a="http://schemas.openxmlformats.org/drawingml/2006/main">
              <a:rPr lang="ar" dirty="0" smtClean="0"/>
              <a:t>خطة الرعاية التمريضية للمرضى الذين يعانون من اضطرابات القلق</a:t>
            </a:r>
            <a:endParaRPr xmlns:a="http://schemas.openxmlformats.org/drawingml/2006/main" lang="ar-SA"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624078" indent="-514350" algn="l" rtl="0">
              <a:buAutoNum type="arabicPeriod"/>
            </a:pPr>
            <a:endParaRPr lang="en-US" dirty="0" smtClean="0"/>
          </a:p>
          <a:p>
            <a:pPr xmlns:a="http://schemas.openxmlformats.org/drawingml/2006/main" marL="624078" indent="-514350" algn="l" rtl="0">
              <a:buNone/>
              <a:bidi/>
            </a:pPr>
            <a:r xmlns:a="http://schemas.openxmlformats.org/drawingml/2006/main">
              <a:rPr lang="ar" dirty="0" smtClean="0"/>
              <a:t>1. اضطراب الوسواس القهري (OCD)</a:t>
            </a:r>
          </a:p>
          <a:p>
            <a:pPr marL="624078" indent="-514350" algn="l" rtl="0">
              <a:buAutoNum type="arabicPeriod"/>
            </a:pPr>
            <a:endParaRPr lang="en-US" dirty="0" smtClean="0"/>
          </a:p>
          <a:p>
            <a:pPr marL="624078" indent="-514350" algn="l" rtl="0">
              <a:buNone/>
            </a:pPr>
            <a:endParaRPr lang="en-US" dirty="0" smtClean="0"/>
          </a:p>
          <a:p>
            <a:pPr xmlns:a="http://schemas.openxmlformats.org/drawingml/2006/main" marL="624078" indent="-514350" algn="l" rtl="0">
              <a:buNone/>
              <a:bidi/>
            </a:pPr>
            <a:r xmlns:a="http://schemas.openxmlformats.org/drawingml/2006/main">
              <a:rPr lang="ar" dirty="0" smtClean="0"/>
              <a:t>2. اضطراب ما بعد الصدمة (PTSD)</a:t>
            </a:r>
            <a:endParaRPr xmlns:a="http://schemas.openxmlformats.org/drawingml/2006/main" lang="ar-SA" dirty="0"/>
          </a:p>
        </p:txBody>
      </p:sp>
      <p:sp>
        <p:nvSpPr>
          <p:cNvPr id="3" name="Title 2"/>
          <p:cNvSpPr>
            <a:spLocks noGrp="1"/>
          </p:cNvSpPr>
          <p:nvPr>
            <p:ph type="title"/>
          </p:nvPr>
        </p:nvSpPr>
        <p:spPr/>
        <p:txBody>
          <a:bodyPr/>
          <a:lstStyle/>
          <a:p>
            <a:pPr xmlns:a="http://schemas.openxmlformats.org/drawingml/2006/main" algn="ctr">
              <a:bidi/>
            </a:pPr>
            <a:r xmlns:a="http://schemas.openxmlformats.org/drawingml/2006/main">
              <a:rPr lang="ar" dirty="0" smtClean="0"/>
              <a:t>اضطرابات متعلقة بالقلق</a:t>
            </a:r>
            <a:endParaRPr xmlns:a="http://schemas.openxmlformats.org/drawingml/2006/main" lang="ar-SA"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481328"/>
            <a:ext cx="8991600" cy="4525963"/>
          </a:xfrm>
        </p:spPr>
        <p:txBody>
          <a:bodyPr>
            <a:normAutofit fontScale="92500" lnSpcReduction="10000"/>
          </a:bodyPr>
          <a:lstStyle/>
          <a:p>
            <a:pPr xmlns:a="http://schemas.openxmlformats.org/drawingml/2006/main" algn="l" rtl="0">
              <a:buFont typeface="Arial" pitchFamily="34" charset="0"/>
              <a:buChar char="•"/>
              <a:bidi/>
            </a:pPr>
            <a:r xmlns:a="http://schemas.openxmlformats.org/drawingml/2006/main">
              <a:rPr lang="ar" b="1" dirty="0" smtClean="0"/>
              <a:t>الوساوس: </a:t>
            </a:r>
            <a:r xmlns:a="http://schemas.openxmlformats.org/drawingml/2006/main">
              <a:rPr lang="ar" dirty="0" smtClean="0"/>
              <a:t>هي أفكار أو صور أو اندفاعات متكررة ومستمرة ومزعجة وغير مرغوب فيها تسبب </a:t>
            </a:r>
            <a:r xmlns:a="http://schemas.openxmlformats.org/drawingml/2006/main">
              <a:rPr lang="ar" b="1" dirty="0" smtClean="0"/>
              <a:t>قلقًا ملحوظًا.</a:t>
            </a:r>
          </a:p>
          <a:p>
            <a:pPr algn="l" rtl="0">
              <a:buNone/>
            </a:pPr>
            <a:endParaRPr lang="en-US" dirty="0" smtClean="0"/>
          </a:p>
          <a:p>
            <a:pPr xmlns:a="http://schemas.openxmlformats.org/drawingml/2006/main" algn="l" rtl="0">
              <a:buNone/>
              <a:bidi/>
            </a:pPr>
            <a:r xmlns:a="http://schemas.openxmlformats.org/drawingml/2006/main">
              <a:rPr lang="ar" dirty="0" smtClean="0"/>
              <a:t>* </a:t>
            </a:r>
            <a:r xmlns:a="http://schemas.openxmlformats.org/drawingml/2006/main">
              <a:rPr lang="ar" b="1" dirty="0" smtClean="0"/>
              <a:t>القهريات: </a:t>
            </a:r>
            <a:r xmlns:a="http://schemas.openxmlformats.org/drawingml/2006/main">
              <a:rPr lang="ar" dirty="0" smtClean="0"/>
              <a:t>هي سلوكيات طقسية أو متكررة</a:t>
            </a:r>
          </a:p>
          <a:p>
            <a:pPr xmlns:a="http://schemas.openxmlformats.org/drawingml/2006/main" algn="l" rtl="0">
              <a:buNone/>
              <a:bidi/>
            </a:pPr>
            <a:r xmlns:a="http://schemas.openxmlformats.org/drawingml/2006/main">
              <a:rPr lang="ar" dirty="0" smtClean="0"/>
              <a:t>أو الأفعال العقلية التي يقوم بها الشخص بشكل مستمر</a:t>
            </a:r>
          </a:p>
          <a:p>
            <a:pPr xmlns:a="http://schemas.openxmlformats.org/drawingml/2006/main" algn="l" rtl="0">
              <a:buNone/>
              <a:bidi/>
            </a:pPr>
            <a:r xmlns:a="http://schemas.openxmlformats.org/drawingml/2006/main">
              <a:rPr lang="ar" dirty="0" smtClean="0"/>
              <a:t>في محاولة لتحييد </a:t>
            </a:r>
            <a:r xmlns:a="http://schemas.openxmlformats.org/drawingml/2006/main">
              <a:rPr lang="ar" b="1" dirty="0" smtClean="0"/>
              <a:t>القلق </a:t>
            </a:r>
            <a:r xmlns:a="http://schemas.openxmlformats.org/drawingml/2006/main">
              <a:rPr lang="ar" dirty="0" smtClean="0"/>
              <a:t>.</a:t>
            </a:r>
          </a:p>
          <a:p>
            <a:pPr xmlns:a="http://schemas.openxmlformats.org/drawingml/2006/main" algn="l" rtl="0">
              <a:buNone/>
              <a:bidi/>
            </a:pPr>
            <a:r xmlns:a="http://schemas.openxmlformats.org/drawingml/2006/main">
              <a:rPr lang="ar" b="1" dirty="0" smtClean="0"/>
              <a:t>مثال: </a:t>
            </a:r>
            <a:r xmlns:a="http://schemas.openxmlformats.org/drawingml/2006/main">
              <a:rPr lang="ar" dirty="0" smtClean="0"/>
              <a:t>غسل اليدين بشكل متكرر، الصلاة…</a:t>
            </a:r>
          </a:p>
          <a:p>
            <a:pPr algn="l" rtl="0">
              <a:buNone/>
            </a:pPr>
            <a:endParaRPr lang="en-US" sz="2600" dirty="0" smtClean="0"/>
          </a:p>
          <a:p>
            <a:pPr xmlns:a="http://schemas.openxmlformats.org/drawingml/2006/main" algn="l" rtl="0">
              <a:buNone/>
              <a:bidi/>
            </a:pPr>
            <a:r xmlns:a="http://schemas.openxmlformats.org/drawingml/2006/main">
              <a:rPr lang="ar" sz="2600" dirty="0" smtClean="0"/>
              <a:t>* اضطراب الوسواس القهري يتداخل مع الوظيفة الشخصية أو الاجتماعية أو المهنية.</a:t>
            </a:r>
          </a:p>
        </p:txBody>
      </p:sp>
      <p:sp>
        <p:nvSpPr>
          <p:cNvPr id="3" name="Title 2"/>
          <p:cNvSpPr>
            <a:spLocks noGrp="1"/>
          </p:cNvSpPr>
          <p:nvPr>
            <p:ph type="title"/>
          </p:nvPr>
        </p:nvSpPr>
        <p:spPr/>
        <p:txBody>
          <a:bodyPr>
            <a:normAutofit fontScale="90000"/>
          </a:bodyPr>
          <a:lstStyle/>
          <a:p>
            <a:pPr xmlns:a="http://schemas.openxmlformats.org/drawingml/2006/main" algn="ctr">
              <a:bidi/>
            </a:pPr>
            <a:r xmlns:a="http://schemas.openxmlformats.org/drawingml/2006/main">
              <a:rPr lang="ar" dirty="0" smtClean="0"/>
              <a:t>1. اضطراب الوسواس القهري (OCD)</a:t>
            </a:r>
            <a:endParaRPr xmlns:a="http://schemas.openxmlformats.org/drawingml/2006/main" lang="ar-SA"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C:\Users\desktop\Desktop\OCD1.jpg"/>
          <p:cNvPicPr>
            <a:picLocks noGrp="1" noChangeAspect="1" noChangeArrowheads="1"/>
          </p:cNvPicPr>
          <p:nvPr>
            <p:ph idx="1"/>
          </p:nvPr>
        </p:nvPicPr>
        <p:blipFill>
          <a:blip r:embed="rId2"/>
          <a:srcRect/>
          <a:stretch>
            <a:fillRect/>
          </a:stretch>
        </p:blipFill>
        <p:spPr>
          <a:xfrm>
            <a:off x="1295400" y="762000"/>
            <a:ext cx="6777038" cy="2286000"/>
          </a:xfrm>
          <a:noFill/>
        </p:spPr>
      </p:pic>
      <p:pic>
        <p:nvPicPr>
          <p:cNvPr id="28675" name="Picture 3" descr="C:\Users\desktop\Desktop\OCDS098.JPG"/>
          <p:cNvPicPr>
            <a:picLocks noChangeAspect="1" noChangeArrowheads="1"/>
          </p:cNvPicPr>
          <p:nvPr/>
        </p:nvPicPr>
        <p:blipFill>
          <a:blip r:embed="rId3"/>
          <a:srcRect/>
          <a:stretch>
            <a:fillRect/>
          </a:stretch>
        </p:blipFill>
        <p:spPr bwMode="auto">
          <a:xfrm>
            <a:off x="1219200" y="3200400"/>
            <a:ext cx="6781800" cy="1841500"/>
          </a:xfrm>
          <a:prstGeom prst="rect">
            <a:avLst/>
          </a:prstGeom>
          <a:noFill/>
          <a:ln w="9525">
            <a:noFill/>
            <a:miter lim="800000"/>
            <a:headEnd/>
            <a:tailEnd/>
          </a:ln>
        </p:spPr>
      </p:pic>
      <p:sp>
        <p:nvSpPr>
          <p:cNvPr id="4" name="Date Placeholder 3"/>
          <p:cNvSpPr>
            <a:spLocks noGrp="1"/>
          </p:cNvSpPr>
          <p:nvPr>
            <p:ph type="dt" sz="half" idx="10"/>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36</a:t>
            </a:fld>
            <a:endParaRPr lang="en-US" dirty="0"/>
          </a:p>
        </p:txBody>
      </p:sp>
      <p:sp>
        <p:nvSpPr>
          <p:cNvPr id="6" name="Footer Placeholder 5"/>
          <p:cNvSpPr>
            <a:spLocks noGrp="1"/>
          </p:cNvSpPr>
          <p:nvPr>
            <p:ph type="ftr" sz="quarter" idx="11"/>
          </p:nvPr>
        </p:nvSpPr>
        <p:spPr/>
        <p:txBody>
          <a:bodyPr/>
          <a:lstStyle/>
          <a:p>
            <a:endParaRPr lang="en-US" dirty="0"/>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xmlns:a="http://schemas.openxmlformats.org/drawingml/2006/main" marL="624078" indent="-514350" algn="l" rtl="0">
              <a:buNone/>
              <a:bidi/>
            </a:pPr>
            <a:r xmlns:a="http://schemas.openxmlformats.org/drawingml/2006/main">
              <a:rPr lang="ar" dirty="0" smtClean="0"/>
              <a:t>1. الأدوية:</a:t>
            </a:r>
          </a:p>
          <a:p>
            <a:pPr xmlns:a="http://schemas.openxmlformats.org/drawingml/2006/main" marL="624078" indent="-514350" algn="l" rtl="0">
              <a:buFontTx/>
              <a:buChar char="-"/>
              <a:bidi/>
            </a:pPr>
            <a:r xmlns:a="http://schemas.openxmlformats.org/drawingml/2006/main">
              <a:rPr lang="ar" dirty="0" smtClean="0"/>
              <a:t>مضاد للاكتئاب</a:t>
            </a:r>
          </a:p>
          <a:p>
            <a:pPr xmlns:a="http://schemas.openxmlformats.org/drawingml/2006/main" marL="624078" indent="-514350" algn="l" rtl="0">
              <a:buFontTx/>
              <a:buChar char="-"/>
              <a:bidi/>
            </a:pPr>
            <a:r xmlns:a="http://schemas.openxmlformats.org/drawingml/2006/main">
              <a:rPr lang="ar" dirty="0" smtClean="0"/>
              <a:t>مضاد الذهان</a:t>
            </a:r>
          </a:p>
          <a:p>
            <a:pPr marL="624078" indent="-514350" algn="l" rtl="0">
              <a:buFontTx/>
              <a:buChar char="-"/>
            </a:pPr>
            <a:endParaRPr lang="en-US" dirty="0" smtClean="0"/>
          </a:p>
          <a:p>
            <a:pPr xmlns:a="http://schemas.openxmlformats.org/drawingml/2006/main" marL="624078" indent="-514350" algn="l" rtl="0">
              <a:buNone/>
              <a:bidi/>
            </a:pPr>
            <a:r xmlns:a="http://schemas.openxmlformats.org/drawingml/2006/main">
              <a:rPr lang="ar" dirty="0" smtClean="0"/>
              <a:t>2. العلاج السلوكي.</a:t>
            </a:r>
          </a:p>
          <a:p>
            <a:pPr marL="624078" indent="-514350" algn="l" rtl="0">
              <a:buFontTx/>
              <a:buChar char="-"/>
            </a:pPr>
            <a:endParaRPr lang="en-US" dirty="0" smtClean="0"/>
          </a:p>
        </p:txBody>
      </p:sp>
      <p:sp>
        <p:nvSpPr>
          <p:cNvPr id="3" name="Title 2"/>
          <p:cNvSpPr>
            <a:spLocks noGrp="1"/>
          </p:cNvSpPr>
          <p:nvPr>
            <p:ph type="title"/>
          </p:nvPr>
        </p:nvSpPr>
        <p:spPr/>
        <p:txBody>
          <a:bodyPr/>
          <a:lstStyle/>
          <a:p>
            <a:pPr xmlns:a="http://schemas.openxmlformats.org/drawingml/2006/main" algn="ctr">
              <a:bidi/>
            </a:pPr>
            <a:r xmlns:a="http://schemas.openxmlformats.org/drawingml/2006/main">
              <a:rPr lang="ar" dirty="0" smtClean="0"/>
              <a:t>علاج اضطراب الوسواس القهري</a:t>
            </a:r>
            <a:endParaRPr xmlns:a="http://schemas.openxmlformats.org/drawingml/2006/main" lang="ar-SA"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219200"/>
            <a:ext cx="9144000" cy="5638800"/>
          </a:xfrm>
        </p:spPr>
        <p:txBody>
          <a:bodyPr>
            <a:normAutofit fontScale="70000" lnSpcReduction="20000"/>
          </a:bodyPr>
          <a:lstStyle/>
          <a:p>
            <a:pPr algn="l" rtl="0">
              <a:lnSpc>
                <a:spcPct val="90000"/>
              </a:lnSpc>
            </a:pPr>
            <a:endParaRPr lang="en-US" sz="2400" dirty="0" smtClean="0"/>
          </a:p>
          <a:p>
            <a:pPr xmlns:a="http://schemas.openxmlformats.org/drawingml/2006/main" algn="l" rtl="0">
              <a:buNone/>
              <a:bidi/>
            </a:pPr>
            <a:r xmlns:a="http://schemas.openxmlformats.org/drawingml/2006/main">
              <a:rPr lang="ar" dirty="0" smtClean="0"/>
              <a:t>• تقديم التشجيع والدعم والتعاطف.</a:t>
            </a:r>
          </a:p>
          <a:p>
            <a:pPr algn="l" rtl="0">
              <a:buNone/>
            </a:pPr>
            <a:endParaRPr lang="en-US" dirty="0" smtClean="0"/>
          </a:p>
          <a:p>
            <a:pPr xmlns:a="http://schemas.openxmlformats.org/drawingml/2006/main" algn="l" rtl="0">
              <a:buNone/>
              <a:bidi/>
            </a:pPr>
            <a:r xmlns:a="http://schemas.openxmlformats.org/drawingml/2006/main">
              <a:rPr lang="ar" dirty="0" smtClean="0"/>
              <a:t>• كن واضحًا مع العميل بأنك تعتقد أنه قادر على التغيير.</a:t>
            </a:r>
          </a:p>
          <a:p>
            <a:pPr algn="l" rtl="0">
              <a:buNone/>
            </a:pPr>
            <a:endParaRPr lang="en-US" dirty="0" smtClean="0"/>
          </a:p>
          <a:p>
            <a:pPr xmlns:a="http://schemas.openxmlformats.org/drawingml/2006/main" algn="l" rtl="0">
              <a:buNone/>
              <a:bidi/>
            </a:pPr>
            <a:r xmlns:a="http://schemas.openxmlformats.org/drawingml/2006/main">
              <a:rPr lang="ar" dirty="0" smtClean="0"/>
              <a:t>• تشجيع العميل على التحدث عن مشاعره وهواجسه.</a:t>
            </a:r>
          </a:p>
          <a:p>
            <a:pPr algn="l" rtl="0">
              <a:buNone/>
            </a:pPr>
            <a:endParaRPr lang="en-US" dirty="0" smtClean="0"/>
          </a:p>
          <a:p>
            <a:pPr xmlns:a="http://schemas.openxmlformats.org/drawingml/2006/main" algn="l" rtl="0">
              <a:buNone/>
              <a:bidi/>
            </a:pPr>
            <a:r xmlns:a="http://schemas.openxmlformats.org/drawingml/2006/main">
              <a:rPr lang="ar" dirty="0" smtClean="0"/>
              <a:t>• تقليل الوقت المخصص للعميل للقيام بالسلوكيات الطقسية تدريجيًا.</a:t>
            </a:r>
          </a:p>
          <a:p>
            <a:pPr algn="l" rtl="0">
              <a:buNone/>
            </a:pPr>
            <a:endParaRPr lang="en-US" dirty="0" smtClean="0"/>
          </a:p>
          <a:p>
            <a:pPr xmlns:a="http://schemas.openxmlformats.org/drawingml/2006/main" algn="l" rtl="0">
              <a:buNone/>
              <a:bidi/>
            </a:pPr>
            <a:r xmlns:a="http://schemas.openxmlformats.org/drawingml/2006/main">
              <a:rPr lang="ar" dirty="0" smtClean="0"/>
              <a:t>• مساعدة العميل في استخدام تقنيات التعرض والاستجابة.</a:t>
            </a:r>
          </a:p>
          <a:p>
            <a:pPr algn="l" rtl="0">
              <a:buNone/>
            </a:pPr>
            <a:endParaRPr lang="en-US" dirty="0" smtClean="0"/>
          </a:p>
          <a:p>
            <a:pPr xmlns:a="http://schemas.openxmlformats.org/drawingml/2006/main" algn="l" rtl="0">
              <a:buNone/>
              <a:bidi/>
            </a:pPr>
            <a:r xmlns:a="http://schemas.openxmlformats.org/drawingml/2006/main">
              <a:rPr lang="ar" dirty="0" smtClean="0"/>
              <a:t>• تشجيع العميل على استخدام تقنيات لإدارة استجابات القلق.</a:t>
            </a:r>
          </a:p>
          <a:p>
            <a:pPr algn="l" rtl="0">
              <a:buNone/>
            </a:pPr>
            <a:endParaRPr lang="en-US" dirty="0" smtClean="0"/>
          </a:p>
          <a:p>
            <a:pPr xmlns:a="http://schemas.openxmlformats.org/drawingml/2006/main" algn="l" rtl="0">
              <a:buNone/>
              <a:bidi/>
            </a:pPr>
            <a:r xmlns:a="http://schemas.openxmlformats.org/drawingml/2006/main">
              <a:rPr lang="ar" dirty="0" smtClean="0"/>
              <a:t>• مساعدة العميل في إكمال الروتين والأنشطة اليومية.</a:t>
            </a:r>
          </a:p>
          <a:p>
            <a:pPr algn="l" rtl="0">
              <a:buNone/>
            </a:pPr>
            <a:endParaRPr lang="en-US" dirty="0" smtClean="0"/>
          </a:p>
          <a:p>
            <a:pPr xmlns:a="http://schemas.openxmlformats.org/drawingml/2006/main" algn="l" rtl="0">
              <a:buNone/>
              <a:bidi/>
            </a:pPr>
            <a:r xmlns:a="http://schemas.openxmlformats.org/drawingml/2006/main">
              <a:rPr lang="ar" dirty="0" smtClean="0"/>
              <a:t>شجع العميل على تطوير جدول مكتوب ومتابعته مع</a:t>
            </a:r>
          </a:p>
          <a:p>
            <a:pPr xmlns:a="http://schemas.openxmlformats.org/drawingml/2006/main" algn="l" rtl="0">
              <a:buNone/>
              <a:bidi/>
            </a:pPr>
            <a:r xmlns:a="http://schemas.openxmlformats.org/drawingml/2006/main">
              <a:rPr lang="ar" dirty="0" smtClean="0"/>
              <a:t>أوقات وأنشطة محددة.</a:t>
            </a:r>
            <a:endParaRPr xmlns:a="http://schemas.openxmlformats.org/drawingml/2006/main" lang="ar-SA" dirty="0"/>
          </a:p>
        </p:txBody>
      </p:sp>
      <p:sp>
        <p:nvSpPr>
          <p:cNvPr id="3" name="Title 2"/>
          <p:cNvSpPr>
            <a:spLocks noGrp="1"/>
          </p:cNvSpPr>
          <p:nvPr>
            <p:ph type="title"/>
          </p:nvPr>
        </p:nvSpPr>
        <p:spPr/>
        <p:txBody>
          <a:bodyPr/>
          <a:lstStyle/>
          <a:p>
            <a:pPr xmlns:a="http://schemas.openxmlformats.org/drawingml/2006/main" algn="ctr">
              <a:bidi/>
            </a:pPr>
            <a:r xmlns:a="http://schemas.openxmlformats.org/drawingml/2006/main">
              <a:rPr lang="ar" dirty="0" smtClean="0"/>
              <a:t>التدخلات التمريضية لاضطراب الوسواس القهري</a:t>
            </a:r>
            <a:endParaRPr xmlns:a="http://schemas.openxmlformats.org/drawingml/2006/main" lang="ar-SA"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763000" cy="4995672"/>
          </a:xfrm>
        </p:spPr>
        <p:txBody>
          <a:bodyPr>
            <a:normAutofit fontScale="92500" lnSpcReduction="10000"/>
          </a:bodyPr>
          <a:lstStyle/>
          <a:p>
            <a:pPr xmlns:a="http://schemas.openxmlformats.org/drawingml/2006/main" algn="l" rtl="0">
              <a:bidi/>
            </a:pPr>
            <a:r xmlns:a="http://schemas.openxmlformats.org/drawingml/2006/main">
              <a:rPr lang="ar" sz="2400" b="1" dirty="0" smtClean="0"/>
              <a:t>اضطراب ما بعد الصدمة: </a:t>
            </a:r>
            <a:r xmlns:a="http://schemas.openxmlformats.org/drawingml/2006/main">
              <a:rPr lang="ar" sz="2400" dirty="0" smtClean="0"/>
              <a:t>هو نمط مزعج من السلوك يظهره شخص تعرض لحدث صادم أو شهده أو واجهه.</a:t>
            </a:r>
          </a:p>
          <a:p>
            <a:pPr algn="l" rtl="0"/>
            <a:endParaRPr lang="en-US" sz="2400" dirty="0" smtClean="0"/>
          </a:p>
          <a:p>
            <a:pPr xmlns:a="http://schemas.openxmlformats.org/drawingml/2006/main" algn="l" rtl="0">
              <a:bidi/>
            </a:pPr>
            <a:r xmlns:a="http://schemas.openxmlformats.org/drawingml/2006/main">
              <a:rPr lang="ar" sz="2400" dirty="0" smtClean="0"/>
              <a:t>يعيش الشخص تجربة الصدمة مرة أخرى بشكل مستمر من خلال الذكريات، والأحلام، والذكريات الماضية، أو ردود الفعل تجاه الإشارات الخارجية حول الحدث.</a:t>
            </a:r>
          </a:p>
          <a:p>
            <a:pPr algn="l" rtl="0">
              <a:buNone/>
            </a:pPr>
            <a:endParaRPr lang="en-US" sz="2400" dirty="0" smtClean="0"/>
          </a:p>
          <a:p>
            <a:pPr xmlns:a="http://schemas.openxmlformats.org/drawingml/2006/main" algn="l" rtl="0">
              <a:bidi/>
            </a:pPr>
            <a:r xmlns:a="http://schemas.openxmlformats.org/drawingml/2006/main">
              <a:rPr lang="ar" sz="2400" dirty="0" smtClean="0"/>
              <a:t>يشعر الضحية بخدر في الاستجابة العامة ويظهر علامات مستمرة على </a:t>
            </a:r>
            <a:r xmlns:a="http://schemas.openxmlformats.org/drawingml/2006/main">
              <a:rPr lang="ar" sz="2400" b="1" dirty="0" smtClean="0"/>
              <a:t>زيادة الإثارة مثل الأرق أو </a:t>
            </a:r>
            <a:r xmlns:a="http://schemas.openxmlformats.org/drawingml/2006/main">
              <a:rPr lang="ar" sz="2400" b="1" dirty="0" err="1" smtClean="0"/>
              <a:t>فرط الإثارة </a:t>
            </a:r>
            <a:r xmlns:a="http://schemas.openxmlformats.org/drawingml/2006/main">
              <a:rPr lang="ar" sz="2400" b="1" dirty="0" smtClean="0"/>
              <a:t>أو </a:t>
            </a:r>
            <a:r xmlns:a="http://schemas.openxmlformats.org/drawingml/2006/main">
              <a:rPr lang="ar" sz="2400" b="1" dirty="0" err="1" smtClean="0"/>
              <a:t>فرط اليقظة </a:t>
            </a:r>
            <a:r xmlns:a="http://schemas.openxmlformats.org/drawingml/2006/main">
              <a:rPr lang="ar" sz="2400" b="1" dirty="0" smtClean="0"/>
              <a:t>أو التهيج أو نوبات الغضب.</a:t>
            </a:r>
          </a:p>
          <a:p>
            <a:pPr algn="l" rtl="0">
              <a:buNone/>
            </a:pPr>
            <a:endParaRPr lang="en-US" sz="2400" dirty="0" smtClean="0"/>
          </a:p>
          <a:p>
            <a:pPr xmlns:a="http://schemas.openxmlformats.org/drawingml/2006/main" algn="ctr" rtl="0">
              <a:bidi/>
            </a:pPr>
            <a:r xmlns:a="http://schemas.openxmlformats.org/drawingml/2006/main">
              <a:rPr lang="ar" sz="2400" dirty="0" smtClean="0">
                <a:solidFill>
                  <a:srgbClr val="FF0000"/>
                </a:solidFill>
              </a:rPr>
              <a:t>شاهد أحداث الحياة التي تسبب اضطراب ما بعد الصدمة في الشريحة التالية.</a:t>
            </a:r>
            <a:endParaRPr xmlns:a="http://schemas.openxmlformats.org/drawingml/2006/main" lang="ar-SA" sz="2400" dirty="0">
              <a:solidFill>
                <a:srgbClr val="FF0000"/>
              </a:solidFill>
            </a:endParaRPr>
          </a:p>
        </p:txBody>
      </p:sp>
      <p:sp>
        <p:nvSpPr>
          <p:cNvPr id="3" name="Title 2"/>
          <p:cNvSpPr>
            <a:spLocks noGrp="1"/>
          </p:cNvSpPr>
          <p:nvPr>
            <p:ph type="title"/>
          </p:nvPr>
        </p:nvSpPr>
        <p:spPr/>
        <p:txBody>
          <a:bodyPr>
            <a:normAutofit fontScale="90000"/>
          </a:bodyPr>
          <a:lstStyle/>
          <a:p>
            <a:pPr xmlns:a="http://schemas.openxmlformats.org/drawingml/2006/main" algn="ctr">
              <a:bidi/>
            </a:pPr>
            <a:r xmlns:a="http://schemas.openxmlformats.org/drawingml/2006/main">
              <a:rPr lang="ar" dirty="0" smtClean="0"/>
              <a:t>2. اضطراب ما بعد الصدمة (PTSD)</a:t>
            </a:r>
            <a:endParaRPr xmlns:a="http://schemas.openxmlformats.org/drawingml/2006/main" lang="ar-S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81328"/>
            <a:ext cx="8991600" cy="5224272"/>
          </a:xfrm>
        </p:spPr>
        <p:txBody>
          <a:bodyPr/>
          <a:lstStyle/>
          <a:p>
            <a:pPr xmlns:a="http://schemas.openxmlformats.org/drawingml/2006/main" algn="l" rtl="0">
              <a:bidi/>
            </a:pPr>
            <a:r xmlns:a="http://schemas.openxmlformats.org/drawingml/2006/main">
              <a:rPr lang="ar" sz="2400" b="1" dirty="0" smtClean="0">
                <a:cs typeface="Andalus" pitchFamily="18" charset="-78"/>
              </a:rPr>
              <a:t>القلق: </a:t>
            </a:r>
            <a:r xmlns:a="http://schemas.openxmlformats.org/drawingml/2006/main">
              <a:rPr lang="ar" sz="2400" dirty="0" smtClean="0">
                <a:cs typeface="Andalus" pitchFamily="18" charset="-78"/>
              </a:rPr>
              <a:t>هو شعور </a:t>
            </a:r>
            <a:r xmlns:a="http://schemas.openxmlformats.org/drawingml/2006/main">
              <a:rPr lang="ar" sz="2400" u="sng" dirty="0" smtClean="0">
                <a:cs typeface="Andalus" pitchFamily="18" charset="-78"/>
              </a:rPr>
              <a:t>غامض </a:t>
            </a:r>
            <a:r xmlns:a="http://schemas.openxmlformats.org/drawingml/2006/main">
              <a:rPr lang="ar" sz="2400" dirty="0" smtClean="0">
                <a:cs typeface="Andalus" pitchFamily="18" charset="-78"/>
              </a:rPr>
              <a:t>بالخوف أو الخوف، وهو استجابة لمحفزات خارجية أو داخلية يمكن أن يكون لها أعراض سلوكية وعاطفية وإدراكية وجسدية.</a:t>
            </a:r>
          </a:p>
          <a:p>
            <a:pPr algn="l" rtl="0"/>
            <a:endParaRPr lang="en-US" sz="2400" dirty="0" smtClean="0">
              <a:cs typeface="Andalus" pitchFamily="18" charset="-78"/>
            </a:endParaRPr>
          </a:p>
          <a:p>
            <a:pPr xmlns:a="http://schemas.openxmlformats.org/drawingml/2006/main" algn="l" rtl="0">
              <a:bidi/>
            </a:pPr>
            <a:r xmlns:a="http://schemas.openxmlformats.org/drawingml/2006/main">
              <a:rPr lang="ar" sz="2400" dirty="0" smtClean="0">
                <a:cs typeface="Andalus" pitchFamily="18" charset="-78"/>
              </a:rPr>
              <a:t>يختلف القلق عن </a:t>
            </a:r>
            <a:r xmlns:a="http://schemas.openxmlformats.org/drawingml/2006/main">
              <a:rPr lang="ar" sz="2400" b="1" dirty="0" smtClean="0">
                <a:cs typeface="Andalus" pitchFamily="18" charset="-78"/>
              </a:rPr>
              <a:t>الخوف </a:t>
            </a:r>
            <a:r xmlns:a="http://schemas.openxmlformats.org/drawingml/2006/main">
              <a:rPr lang="ar" sz="2400" dirty="0" smtClean="0">
                <a:cs typeface="Andalus" pitchFamily="18" charset="-78"/>
              </a:rPr>
              <a:t>، وهو الشعور بالخوف أو التهديد من </a:t>
            </a:r>
            <a:r xmlns:a="http://schemas.openxmlformats.org/drawingml/2006/main">
              <a:rPr lang="ar" sz="2400" b="1" dirty="0" smtClean="0">
                <a:cs typeface="Andalus" pitchFamily="18" charset="-78"/>
              </a:rPr>
              <a:t>محفز خارجي يمكن تحديده بوضوح </a:t>
            </a:r>
            <a:r xmlns:a="http://schemas.openxmlformats.org/drawingml/2006/main">
              <a:rPr lang="ar" sz="2400" dirty="0" smtClean="0">
                <a:cs typeface="Andalus" pitchFamily="18" charset="-78"/>
              </a:rPr>
              <a:t>ويمثل </a:t>
            </a:r>
            <a:r xmlns:a="http://schemas.openxmlformats.org/drawingml/2006/main">
              <a:rPr lang="ar" sz="2400" b="1" dirty="0" smtClean="0">
                <a:cs typeface="Andalus" pitchFamily="18" charset="-78"/>
              </a:rPr>
              <a:t>خطرًا على الشخص </a:t>
            </a:r>
            <a:r xmlns:a="http://schemas.openxmlformats.org/drawingml/2006/main">
              <a:rPr lang="ar" sz="2400" dirty="0" smtClean="0">
                <a:cs typeface="Andalus" pitchFamily="18" charset="-78"/>
              </a:rPr>
              <a:t>.</a:t>
            </a:r>
          </a:p>
          <a:p>
            <a:pPr algn="l" rtl="0"/>
            <a:endParaRPr lang="en-US" sz="2400" dirty="0" smtClean="0">
              <a:cs typeface="Andalus" pitchFamily="18" charset="-78"/>
            </a:endParaRPr>
          </a:p>
          <a:p>
            <a:pPr xmlns:a="http://schemas.openxmlformats.org/drawingml/2006/main" algn="l" rtl="0">
              <a:bidi/>
            </a:pPr>
            <a:r xmlns:a="http://schemas.openxmlformats.org/drawingml/2006/main">
              <a:rPr lang="ar" sz="2400" dirty="0" smtClean="0">
                <a:cs typeface="Andalus" pitchFamily="18" charset="-78"/>
              </a:rPr>
              <a:t>يُعتبر القلق نتيجة للتعرض الطويل للتوتر.</a:t>
            </a:r>
          </a:p>
          <a:p>
            <a:pPr algn="l" rtl="0"/>
            <a:endParaRPr lang="en-US" sz="2400" dirty="0" smtClean="0">
              <a:cs typeface="Andalus" pitchFamily="18" charset="-78"/>
            </a:endParaRPr>
          </a:p>
          <a:p>
            <a:pPr algn="l" rtl="0"/>
            <a:endParaRPr lang="ar-SA" dirty="0"/>
          </a:p>
        </p:txBody>
      </p:sp>
      <p:sp>
        <p:nvSpPr>
          <p:cNvPr id="2" name="Title 1"/>
          <p:cNvSpPr>
            <a:spLocks noGrp="1"/>
          </p:cNvSpPr>
          <p:nvPr>
            <p:ph type="title"/>
          </p:nvPr>
        </p:nvSpPr>
        <p:spPr/>
        <p:txBody>
          <a:bodyPr/>
          <a:lstStyle/>
          <a:p>
            <a:pPr xmlns:a="http://schemas.openxmlformats.org/drawingml/2006/main" algn="ctr">
              <a:bidi/>
            </a:pPr>
            <a:r xmlns:a="http://schemas.openxmlformats.org/drawingml/2006/main">
              <a:rPr lang="ar" dirty="0" smtClean="0"/>
              <a:t>مقدمة</a:t>
            </a:r>
            <a:endParaRPr xmlns:a="http://schemas.openxmlformats.org/drawingml/2006/main" lang="ar-SA"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ar-SA"/>
          </a:p>
        </p:txBody>
      </p:sp>
      <p:pic>
        <p:nvPicPr>
          <p:cNvPr id="2050" name="Picture 2" descr="C:\Users\osama\Desktop\6-Figure13-2-1.png"/>
          <p:cNvPicPr>
            <a:picLocks noGrp="1" noChangeAspect="1" noChangeArrowheads="1"/>
          </p:cNvPicPr>
          <p:nvPr>
            <p:ph idx="1"/>
          </p:nvPr>
        </p:nvPicPr>
        <p:blipFill>
          <a:blip r:embed="rId2"/>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xmlns:a="http://schemas.openxmlformats.org/drawingml/2006/main" algn="l" rtl="0">
              <a:bidi/>
            </a:pPr>
            <a:r xmlns:a="http://schemas.openxmlformats.org/drawingml/2006/main">
              <a:rPr lang="ar" dirty="0" smtClean="0"/>
              <a:t>تظهر الأعراض بعد ثلاثة أشهر أو أكثر من الصدمة، وتستمر الأعراض لمدة تتراوح بين ثلاثة أيام إلى شهر. وقد يتأخر ظهور الأعراض لعدة أشهر أو حتى سنوات.</a:t>
            </a:r>
            <a:endParaRPr xmlns:a="http://schemas.openxmlformats.org/drawingml/2006/main" lang="ar-SA" dirty="0"/>
          </a:p>
        </p:txBody>
      </p:sp>
      <p:sp>
        <p:nvSpPr>
          <p:cNvPr id="3" name="Title 2"/>
          <p:cNvSpPr>
            <a:spLocks noGrp="1"/>
          </p:cNvSpPr>
          <p:nvPr>
            <p:ph type="title"/>
          </p:nvPr>
        </p:nvSpPr>
        <p:spPr/>
        <p:txBody>
          <a:bodyPr>
            <a:normAutofit fontScale="90000"/>
          </a:bodyPr>
          <a:lstStyle/>
          <a:p>
            <a:pPr xmlns:a="http://schemas.openxmlformats.org/drawingml/2006/main" algn="ctr">
              <a:bidi/>
            </a:pPr>
            <a:r xmlns:a="http://schemas.openxmlformats.org/drawingml/2006/main">
              <a:rPr lang="ar" dirty="0" smtClean="0"/>
              <a:t>2. اضطراب ما بعد الصدمة (PTSD)</a:t>
            </a:r>
            <a:endParaRPr xmlns:a="http://schemas.openxmlformats.org/drawingml/2006/main" lang="ar-SA"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481328"/>
            <a:ext cx="8686800" cy="4525963"/>
          </a:xfrm>
        </p:spPr>
        <p:txBody>
          <a:bodyPr/>
          <a:lstStyle/>
          <a:p>
            <a:pPr algn="l" rtl="0"/>
            <a:endParaRPr lang="en-US" dirty="0" smtClean="0"/>
          </a:p>
          <a:p>
            <a:pPr algn="l" rtl="0"/>
            <a:endParaRPr lang="en-US" dirty="0" smtClean="0"/>
          </a:p>
          <a:p>
            <a:pPr xmlns:a="http://schemas.openxmlformats.org/drawingml/2006/main" algn="l" rtl="0">
              <a:bidi/>
            </a:pPr>
            <a:r xmlns:a="http://schemas.openxmlformats.org/drawingml/2006/main">
              <a:rPr lang="ar" dirty="0" smtClean="0"/>
              <a:t>إن الجمع بين الأدوية والعلاج النفسي ضروري لعلاج المرضى الذين يعانون من اضطراب ما بعد الصدمة.</a:t>
            </a:r>
            <a:endParaRPr xmlns:a="http://schemas.openxmlformats.org/drawingml/2006/main" lang="ar-SA" dirty="0"/>
          </a:p>
        </p:txBody>
      </p:sp>
      <p:sp>
        <p:nvSpPr>
          <p:cNvPr id="3" name="Title 2"/>
          <p:cNvSpPr>
            <a:spLocks noGrp="1"/>
          </p:cNvSpPr>
          <p:nvPr>
            <p:ph type="title"/>
          </p:nvPr>
        </p:nvSpPr>
        <p:spPr/>
        <p:txBody>
          <a:bodyPr/>
          <a:lstStyle/>
          <a:p>
            <a:pPr xmlns:a="http://schemas.openxmlformats.org/drawingml/2006/main" algn="ctr">
              <a:bidi/>
            </a:pPr>
            <a:r xmlns:a="http://schemas.openxmlformats.org/drawingml/2006/main">
              <a:rPr lang="ar" dirty="0" smtClean="0"/>
              <a:t>علاج اضطراب ما بعد الصدمة</a:t>
            </a:r>
            <a:endParaRPr xmlns:a="http://schemas.openxmlformats.org/drawingml/2006/main" lang="ar-SA"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xmlns:a="http://schemas.openxmlformats.org/drawingml/2006/main" marL="457200" indent="-457200" algn="l" rtl="0">
              <a:lnSpc>
                <a:spcPct val="90000"/>
              </a:lnSpc>
              <a:buFont typeface="+mj-lt"/>
              <a:buAutoNum type="arabicPeriod"/>
              <a:defRPr/>
              <a:bidi/>
            </a:pPr>
            <a:r xmlns:a="http://schemas.openxmlformats.org/drawingml/2006/main">
              <a:rPr lang="ar" dirty="0" smtClean="0"/>
              <a:t>تعزيز إزالة التحسس من خلال التعرض التدريجي لحدث أو موقف مشابه للحدث.</a:t>
            </a:r>
          </a:p>
          <a:p>
            <a:pPr marL="457200" indent="-457200" algn="l" rtl="0">
              <a:lnSpc>
                <a:spcPct val="90000"/>
              </a:lnSpc>
              <a:buFont typeface="+mj-lt"/>
              <a:buAutoNum type="arabicPeriod"/>
              <a:defRPr/>
            </a:pPr>
            <a:endParaRPr lang="en-US" dirty="0" smtClean="0"/>
          </a:p>
          <a:p>
            <a:pPr xmlns:a="http://schemas.openxmlformats.org/drawingml/2006/main" marL="457200" indent="-457200" algn="l" rtl="0">
              <a:lnSpc>
                <a:spcPct val="90000"/>
              </a:lnSpc>
              <a:buFont typeface="+mj-lt"/>
              <a:buAutoNum type="arabicPeriod"/>
              <a:defRPr/>
              <a:bidi/>
            </a:pPr>
            <a:r xmlns:a="http://schemas.openxmlformats.org/drawingml/2006/main">
              <a:rPr lang="ar" dirty="0" smtClean="0"/>
              <a:t>تعليم تقنيات الاسترخاء.</a:t>
            </a:r>
          </a:p>
          <a:p>
            <a:pPr marL="457200" indent="-457200" algn="l" rtl="0">
              <a:lnSpc>
                <a:spcPct val="90000"/>
              </a:lnSpc>
              <a:buFont typeface="+mj-lt"/>
              <a:buAutoNum type="arabicPeriod"/>
              <a:defRPr/>
            </a:pPr>
            <a:endParaRPr lang="en-US" dirty="0" smtClean="0"/>
          </a:p>
          <a:p>
            <a:pPr xmlns:a="http://schemas.openxmlformats.org/drawingml/2006/main" marL="457200" indent="-457200" algn="l" rtl="0">
              <a:lnSpc>
                <a:spcPct val="90000"/>
              </a:lnSpc>
              <a:buFont typeface="+mj-lt"/>
              <a:buAutoNum type="arabicPeriod"/>
              <a:defRPr/>
              <a:bidi/>
            </a:pPr>
            <a:r xmlns:a="http://schemas.openxmlformats.org/drawingml/2006/main">
              <a:rPr lang="ar" dirty="0" smtClean="0"/>
              <a:t>توفير العلاج الفردي لمعالجة مشاكل فقدان السيطرة.</a:t>
            </a:r>
          </a:p>
          <a:p>
            <a:pPr marL="457200" indent="-457200" algn="l" rtl="0">
              <a:lnSpc>
                <a:spcPct val="90000"/>
              </a:lnSpc>
              <a:buFont typeface="+mj-lt"/>
              <a:buAutoNum type="arabicPeriod"/>
              <a:defRPr/>
            </a:pPr>
            <a:endParaRPr lang="en-US" dirty="0" smtClean="0"/>
          </a:p>
          <a:p>
            <a:pPr xmlns:a="http://schemas.openxmlformats.org/drawingml/2006/main" marL="457200" indent="-457200" algn="l" rtl="0">
              <a:lnSpc>
                <a:spcPct val="90000"/>
              </a:lnSpc>
              <a:buFont typeface="+mj-lt"/>
              <a:buAutoNum type="arabicPeriod"/>
              <a:defRPr/>
              <a:bidi/>
            </a:pPr>
            <a:r xmlns:a="http://schemas.openxmlformats.org/drawingml/2006/main">
              <a:rPr lang="ar" dirty="0" smtClean="0"/>
              <a:t>تشجيع استخدام مجموعات الدعم.</a:t>
            </a:r>
          </a:p>
          <a:p>
            <a:pPr algn="l" rtl="0"/>
            <a:endParaRPr lang="ar-SA" dirty="0"/>
          </a:p>
        </p:txBody>
      </p:sp>
      <p:sp>
        <p:nvSpPr>
          <p:cNvPr id="3" name="Title 2"/>
          <p:cNvSpPr>
            <a:spLocks noGrp="1"/>
          </p:cNvSpPr>
          <p:nvPr>
            <p:ph type="title"/>
          </p:nvPr>
        </p:nvSpPr>
        <p:spPr/>
        <p:txBody>
          <a:bodyPr/>
          <a:lstStyle/>
          <a:p>
            <a:pPr xmlns:a="http://schemas.openxmlformats.org/drawingml/2006/main" algn="ctr">
              <a:bidi/>
            </a:pPr>
            <a:r xmlns:a="http://schemas.openxmlformats.org/drawingml/2006/main">
              <a:rPr lang="ar" dirty="0" smtClean="0"/>
              <a:t>التدخلات التمريضية</a:t>
            </a:r>
            <a:endParaRPr xmlns:a="http://schemas.openxmlformats.org/drawingml/2006/main" lang="ar-SA"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rtl="0"/>
            <a:endParaRPr lang="en-US" dirty="0" smtClean="0"/>
          </a:p>
          <a:p>
            <a:pPr algn="ctr" rtl="0"/>
            <a:endParaRPr lang="en-US" dirty="0" smtClean="0"/>
          </a:p>
          <a:p>
            <a:pPr algn="ctr" rtl="0"/>
            <a:endParaRPr lang="en-US" sz="4800" dirty="0" smtClean="0"/>
          </a:p>
          <a:p>
            <a:pPr xmlns:a="http://schemas.openxmlformats.org/drawingml/2006/main" algn="ctr" rtl="0">
              <a:buNone/>
              <a:bidi/>
            </a:pPr>
            <a:r xmlns:a="http://schemas.openxmlformats.org/drawingml/2006/main">
              <a:rPr lang="ar" sz="4800" dirty="0" smtClean="0"/>
              <a:t>شكرًا لك</a:t>
            </a:r>
            <a:endParaRPr xmlns:a="http://schemas.openxmlformats.org/drawingml/2006/main" lang="ar-SA" sz="4800" dirty="0"/>
          </a:p>
        </p:txBody>
      </p:sp>
      <p:sp>
        <p:nvSpPr>
          <p:cNvPr id="3" name="Title 2"/>
          <p:cNvSpPr>
            <a:spLocks noGrp="1"/>
          </p:cNvSpPr>
          <p:nvPr>
            <p:ph type="title"/>
          </p:nvPr>
        </p:nvSpPr>
        <p:spPr/>
        <p:txBody>
          <a:bodyPr/>
          <a:lstStyle/>
          <a:p>
            <a:endParaRPr lang="ar-SA"/>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xmlns:a="http://schemas.openxmlformats.org/drawingml/2006/main" algn="l" rtl="0">
              <a:bidi/>
            </a:pPr>
            <a:r xmlns:a="http://schemas.openxmlformats.org/drawingml/2006/main">
              <a:rPr lang="ar" sz="2800" b="1" dirty="0" smtClean="0"/>
              <a:t>هل للقلق تأثيرات إيجابية؟؟</a:t>
            </a:r>
          </a:p>
          <a:p>
            <a:pPr algn="l" rtl="0">
              <a:buNone/>
            </a:pPr>
            <a:endParaRPr lang="en-US" sz="2800" b="1" dirty="0" smtClean="0">
              <a:cs typeface="Andalus" pitchFamily="18" charset="-78"/>
            </a:endParaRPr>
          </a:p>
          <a:p>
            <a:pPr xmlns:a="http://schemas.openxmlformats.org/drawingml/2006/main" algn="l" rtl="0">
              <a:buNone/>
              <a:bidi/>
            </a:pPr>
            <a:r xmlns:a="http://schemas.openxmlformats.org/drawingml/2006/main">
              <a:rPr lang="ar" sz="2400" dirty="0" smtClean="0">
                <a:cs typeface="Andalus" pitchFamily="18" charset="-78"/>
              </a:rPr>
              <a:t>إن القلق أمر لا مفر منه في الحياة ويمكن أن يخدم العديد من الوظائف الإيجابية مثل تحفيز الشخص على اتخاذ إجراء لحل مشكلة أو حل أزمة (قلق خفيف).</a:t>
            </a:r>
          </a:p>
          <a:p>
            <a:pPr algn="l" rtl="0">
              <a:buNone/>
            </a:pPr>
            <a:endParaRPr lang="en-US" sz="2400" dirty="0" smtClean="0">
              <a:cs typeface="Andalus" pitchFamily="18" charset="-78"/>
            </a:endParaRPr>
          </a:p>
          <a:p>
            <a:pPr algn="l" rtl="0">
              <a:buNone/>
            </a:pPr>
            <a:endParaRPr lang="ar-SA" sz="2400" dirty="0"/>
          </a:p>
        </p:txBody>
      </p:sp>
      <p:sp>
        <p:nvSpPr>
          <p:cNvPr id="2" name="Title 1"/>
          <p:cNvSpPr>
            <a:spLocks noGrp="1"/>
          </p:cNvSpPr>
          <p:nvPr>
            <p:ph type="title"/>
          </p:nvPr>
        </p:nvSpPr>
        <p:spPr/>
        <p:txBody>
          <a:bodyPr>
            <a:normAutofit/>
          </a:bodyPr>
          <a:lstStyle/>
          <a:p>
            <a:pPr xmlns:a="http://schemas.openxmlformats.org/drawingml/2006/main" algn="ctr" rtl="0">
              <a:bidi/>
            </a:pPr>
            <a:r xmlns:a="http://schemas.openxmlformats.org/drawingml/2006/main">
              <a:rPr lang="ar" dirty="0" err="1" smtClean="0"/>
              <a:t>المقدمة</a:t>
            </a:r>
            <a:endParaRPr xmlns:a="http://schemas.openxmlformats.org/drawingml/2006/main" lang="ar-S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81328"/>
            <a:ext cx="8915400" cy="5071872"/>
          </a:xfrm>
        </p:spPr>
        <p:txBody>
          <a:bodyPr>
            <a:normAutofit fontScale="85000" lnSpcReduction="10000"/>
          </a:bodyPr>
          <a:lstStyle/>
          <a:p>
            <a:pPr xmlns:a="http://schemas.openxmlformats.org/drawingml/2006/main" algn="l" rtl="0">
              <a:bidi/>
            </a:pPr>
            <a:r xmlns:a="http://schemas.openxmlformats.org/drawingml/2006/main">
              <a:rPr lang="ar" sz="2400" dirty="0" smtClean="0"/>
              <a:t>يتم تشخيص اضطرابات القلق عندما لا يعمل القلق كإشارة للخطر أو دافع للتغيير المطلوب ولكنه يصبح </a:t>
            </a:r>
            <a:r xmlns:a="http://schemas.openxmlformats.org/drawingml/2006/main">
              <a:rPr lang="ar" sz="2400" b="1" dirty="0" smtClean="0"/>
              <a:t>مزمنًا </a:t>
            </a:r>
            <a:r xmlns:a="http://schemas.openxmlformats.org/drawingml/2006/main">
              <a:rPr lang="ar" sz="2400" dirty="0" smtClean="0"/>
              <a:t>ويخترق أجزاء كبيرة من حياة الشخص، مما يؤدي إلى سلوكيات غير تكيفية وإعاقة عاطفية.</a:t>
            </a:r>
          </a:p>
          <a:p>
            <a:pPr algn="l" rtl="0"/>
            <a:endParaRPr lang="en-US" sz="2400" b="1" dirty="0" smtClean="0"/>
          </a:p>
          <a:p>
            <a:pPr xmlns:a="http://schemas.openxmlformats.org/drawingml/2006/main" algn="l" rtl="0">
              <a:bidi/>
            </a:pPr>
            <a:r xmlns:a="http://schemas.openxmlformats.org/drawingml/2006/main">
              <a:rPr lang="ar" sz="2400" b="1" dirty="0" smtClean="0"/>
              <a:t>اضطرابات القلق: </a:t>
            </a:r>
            <a:r xmlns:a="http://schemas.openxmlformats.org/drawingml/2006/main">
              <a:rPr lang="ar" sz="2400" dirty="0" smtClean="0"/>
              <a:t>تتألف من مجموعة من الحالات التي تشترك في سمة أساسية وهي القلق المفرط مع الاستجابات السلوكية والعاطفية والإدراكية والفسيولوجية الناتجة عنها.</a:t>
            </a:r>
          </a:p>
          <a:p>
            <a:pPr algn="l" rtl="0"/>
            <a:endParaRPr lang="en-US" sz="2400" dirty="0" smtClean="0"/>
          </a:p>
          <a:p>
            <a:pPr xmlns:a="http://schemas.openxmlformats.org/drawingml/2006/main" algn="l" rtl="0">
              <a:bidi/>
            </a:pPr>
            <a:r xmlns:a="http://schemas.openxmlformats.org/drawingml/2006/main">
              <a:rPr lang="ar" sz="2400" dirty="0" smtClean="0"/>
              <a:t>يعاني المرضى الذين يعانون من اضطراب القلق من ضائقة كبيرة بمرور الوقت، </a:t>
            </a:r>
            <a:r xmlns:a="http://schemas.openxmlformats.org/drawingml/2006/main">
              <a:rPr lang="ar" sz="2400" b="1" dirty="0" smtClean="0"/>
              <a:t>ويؤثر هذا الاضطراب بشكل كبير على روتينهم اليومي وحياتهم الاجتماعية وأدائهم المهني </a:t>
            </a:r>
            <a:r xmlns:a="http://schemas.openxmlformats.org/drawingml/2006/main">
              <a:rPr lang="ar" sz="2400" dirty="0" smtClean="0"/>
              <a:t>.</a:t>
            </a:r>
            <a:endParaRPr xmlns:a="http://schemas.openxmlformats.org/drawingml/2006/main" lang="ar-SA" sz="2400" dirty="0" smtClean="0"/>
          </a:p>
          <a:p>
            <a:pPr algn="l" rtl="0">
              <a:buNone/>
            </a:pPr>
            <a:endParaRPr lang="en-US" sz="2400" dirty="0" smtClean="0"/>
          </a:p>
          <a:p>
            <a:pPr xmlns:a="http://schemas.openxmlformats.org/drawingml/2006/main" algn="l" rtl="0">
              <a:bidi/>
            </a:pPr>
            <a:r xmlns:a="http://schemas.openxmlformats.org/drawingml/2006/main">
              <a:rPr lang="ar" sz="2400" dirty="0" smtClean="0"/>
              <a:t>يمكن للعملاء الذين يعانون من اضطرابات القلق أن يظهروا سلوكيات غير عادية </a:t>
            </a:r>
            <a:r xmlns:a="http://schemas.openxmlformats.org/drawingml/2006/main">
              <a:rPr lang="ar" sz="2400" b="1" dirty="0" smtClean="0"/>
              <a:t>مثل الذعر دون سبب، أو الخوف غير المبرر من الأشياء أو ظروف الحياة، أو القلق غير المبرر أو الشديد.</a:t>
            </a:r>
          </a:p>
          <a:p>
            <a:pPr algn="l" rtl="0">
              <a:buNone/>
            </a:pPr>
            <a:endParaRPr lang="en-US" sz="2400" dirty="0" smtClean="0"/>
          </a:p>
        </p:txBody>
      </p:sp>
      <p:sp>
        <p:nvSpPr>
          <p:cNvPr id="2" name="Title 1"/>
          <p:cNvSpPr>
            <a:spLocks noGrp="1"/>
          </p:cNvSpPr>
          <p:nvPr>
            <p:ph type="title"/>
          </p:nvPr>
        </p:nvSpPr>
        <p:spPr>
          <a:xfrm>
            <a:off x="304800" y="274638"/>
            <a:ext cx="8610600" cy="1143000"/>
          </a:xfrm>
        </p:spPr>
        <p:txBody>
          <a:bodyPr>
            <a:normAutofit fontScale="90000"/>
          </a:bodyPr>
          <a:lstStyle/>
          <a:p>
            <a:pPr xmlns:a="http://schemas.openxmlformats.org/drawingml/2006/main" algn="ctr">
              <a:bidi/>
            </a:pPr>
            <a:r xmlns:a="http://schemas.openxmlformats.org/drawingml/2006/main">
              <a:rPr lang="ar" dirty="0" smtClean="0"/>
              <a:t>متى يصبح القلق اضطرابا؟</a:t>
            </a:r>
            <a:endParaRPr xmlns:a="http://schemas.openxmlformats.org/drawingml/2006/main" lang="ar-S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767072"/>
          </a:xfrm>
        </p:spPr>
        <p:txBody>
          <a:bodyPr>
            <a:normAutofit/>
          </a:bodyPr>
          <a:lstStyle/>
          <a:p>
            <a:pPr xmlns:a="http://schemas.openxmlformats.org/drawingml/2006/main" algn="l" rtl="0">
              <a:bidi/>
            </a:pPr>
            <a:r xmlns:a="http://schemas.openxmlformats.org/drawingml/2006/main">
              <a:rPr lang="ar" dirty="0" smtClean="0"/>
              <a:t>تتمتع اضطرابات القلق </a:t>
            </a:r>
            <a:r xmlns:a="http://schemas.openxmlformats.org/drawingml/2006/main">
              <a:rPr lang="ar" b="1" dirty="0" smtClean="0"/>
              <a:t>بأعلى معدلات انتشار بين جميع الاضطرابات العقلية </a:t>
            </a:r>
            <a:r xmlns:a="http://schemas.openxmlformats.org/drawingml/2006/main">
              <a:rPr lang="ar" dirty="0" smtClean="0"/>
              <a:t>لدى الأطفال والبالغين على حد سواء.</a:t>
            </a:r>
          </a:p>
          <a:p>
            <a:pPr algn="l" rtl="0">
              <a:buNone/>
            </a:pPr>
            <a:endParaRPr lang="en-US" dirty="0" smtClean="0"/>
          </a:p>
          <a:p>
            <a:pPr xmlns:a="http://schemas.openxmlformats.org/drawingml/2006/main" algn="l" rtl="0">
              <a:bidi/>
            </a:pPr>
            <a:r xmlns:a="http://schemas.openxmlformats.org/drawingml/2006/main">
              <a:rPr lang="ar" dirty="0" smtClean="0"/>
              <a:t>يتأثر بهذا المرض ما يقرب من واحد من كل أربعة بالغين.</a:t>
            </a:r>
          </a:p>
          <a:p>
            <a:pPr algn="l" rtl="0">
              <a:buNone/>
            </a:pPr>
            <a:endParaRPr lang="en-US" dirty="0" smtClean="0"/>
          </a:p>
          <a:p>
            <a:pPr xmlns:a="http://schemas.openxmlformats.org/drawingml/2006/main" algn="l" rtl="0">
              <a:bidi/>
            </a:pPr>
            <a:r xmlns:a="http://schemas.openxmlformats.org/drawingml/2006/main">
              <a:rPr lang="ar" dirty="0" smtClean="0"/>
              <a:t>تنتشر اضطرابات القلق بشكل أكبر بين النساء، والأشخاص الذين تقل أعمارهم عن 45 عامًا، والأشخاص المطلقين أو المنفصلين، والأشخاص ذوي الوضع الاجتماعي والاقتصادي المنخفض.</a:t>
            </a:r>
            <a:endParaRPr xmlns:a="http://schemas.openxmlformats.org/drawingml/2006/main" lang="ar-SA" dirty="0"/>
          </a:p>
        </p:txBody>
      </p:sp>
      <p:sp>
        <p:nvSpPr>
          <p:cNvPr id="3" name="Title 2"/>
          <p:cNvSpPr>
            <a:spLocks noGrp="1"/>
          </p:cNvSpPr>
          <p:nvPr>
            <p:ph type="title"/>
          </p:nvPr>
        </p:nvSpPr>
        <p:spPr/>
        <p:txBody>
          <a:bodyPr>
            <a:normAutofit fontScale="90000"/>
          </a:bodyPr>
          <a:lstStyle/>
          <a:p>
            <a:pPr xmlns:a="http://schemas.openxmlformats.org/drawingml/2006/main" algn="ctr">
              <a:bidi/>
            </a:pPr>
            <a:r xmlns:a="http://schemas.openxmlformats.org/drawingml/2006/main">
              <a:rPr lang="ar" dirty="0" smtClean="0"/>
              <a:t>انتشار اضطراب القلق</a:t>
            </a:r>
            <a:r xmlns:a="http://schemas.openxmlformats.org/drawingml/2006/main">
              <a:rPr lang="ar" dirty="0" smtClean="0"/>
              <a:t/>
            </a:r>
            <a:br xmlns:a="http://schemas.openxmlformats.org/drawingml/2006/main">
              <a:rPr lang="ar-SA" dirty="0" smtClean="0"/>
            </a:br>
            <a:endParaRPr xmlns:a="http://schemas.openxmlformats.org/drawingml/2006/main" lang="ar-S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991600" cy="4767072"/>
          </a:xfrm>
        </p:spPr>
        <p:txBody>
          <a:bodyPr>
            <a:normAutofit fontScale="85000" lnSpcReduction="20000"/>
          </a:bodyPr>
          <a:lstStyle/>
          <a:p>
            <a:pPr xmlns:a="http://schemas.openxmlformats.org/drawingml/2006/main" marL="624078" indent="-514350" algn="l" rtl="0">
              <a:buNone/>
              <a:bidi/>
            </a:pPr>
            <a:r xmlns:a="http://schemas.openxmlformats.org/drawingml/2006/main">
              <a:rPr lang="ar" b="1" dirty="0" smtClean="0"/>
              <a:t>1) بيولوجية</a:t>
            </a:r>
          </a:p>
          <a:p>
            <a:pPr marL="624078" indent="-514350" algn="l" rtl="0">
              <a:buNone/>
            </a:pPr>
            <a:endParaRPr lang="en-US" b="1" dirty="0" smtClean="0"/>
          </a:p>
          <a:p>
            <a:pPr xmlns:a="http://schemas.openxmlformats.org/drawingml/2006/main" marL="624078" indent="-514350" algn="l" rtl="0">
              <a:buAutoNum type="alphaLcParenR"/>
              <a:bidi/>
            </a:pPr>
            <a:r xmlns:a="http://schemas.openxmlformats.org/drawingml/2006/main">
              <a:rPr lang="ar" sz="2400" b="1" dirty="0" smtClean="0"/>
              <a:t>الوراثة: </a:t>
            </a:r>
            <a:r xmlns:a="http://schemas.openxmlformats.org/drawingml/2006/main">
              <a:rPr lang="ar" sz="2400" dirty="0" smtClean="0"/>
              <a:t>القلق له مكون وراثي.</a:t>
            </a:r>
          </a:p>
          <a:p>
            <a:pPr xmlns:a="http://schemas.openxmlformats.org/drawingml/2006/main" marL="624078" indent="-514350" algn="l" rtl="0">
              <a:buFont typeface="Wingdings 3"/>
              <a:buAutoNum type="alphaLcParenR"/>
              <a:bidi/>
            </a:pPr>
            <a:r xmlns:a="http://schemas.openxmlformats.org/drawingml/2006/main">
              <a:rPr lang="ar" sz="2400" b="1" dirty="0" smtClean="0"/>
              <a:t>النواقل العصبية: حمض </a:t>
            </a:r>
            <a:r xmlns:a="http://schemas.openxmlformats.org/drawingml/2006/main">
              <a:rPr lang="ar" sz="2400" dirty="0" smtClean="0">
                <a:solidFill>
                  <a:srgbClr val="FF0000"/>
                </a:solidFill>
              </a:rPr>
              <a:t>جاما </a:t>
            </a:r>
            <a:r xmlns:a="http://schemas.openxmlformats.org/drawingml/2006/main">
              <a:rPr lang="ar" sz="2400" dirty="0" err="1" smtClean="0">
                <a:solidFill>
                  <a:srgbClr val="FF0000"/>
                </a:solidFill>
              </a:rPr>
              <a:t>أمينوبوتيريك </a:t>
            </a:r>
            <a:r xmlns:a="http://schemas.openxmlformats.org/drawingml/2006/main">
              <a:rPr lang="ar" sz="2400" dirty="0" smtClean="0">
                <a:solidFill>
                  <a:srgbClr val="FF0000"/>
                </a:solidFill>
              </a:rPr>
              <a:t>(GABA) غير فعال (منخفض </a:t>
            </a:r>
            <a:r xmlns:a="http://schemas.openxmlformats.org/drawingml/2006/main">
              <a:rPr lang="ar" sz="2400" dirty="0" smtClean="0"/>
              <a:t>)؛ </a:t>
            </a:r>
            <a:r xmlns:a="http://schemas.openxmlformats.org/drawingml/2006/main">
              <a:rPr lang="ar" sz="2400" b="1" dirty="0" smtClean="0"/>
              <a:t>وزيادة النورادرينالين والسيروتونين.</a:t>
            </a:r>
            <a:endParaRPr xmlns:a="http://schemas.openxmlformats.org/drawingml/2006/main" lang="ar-SA" sz="2400" b="1" dirty="0" smtClean="0"/>
          </a:p>
          <a:p>
            <a:pPr marL="624078" indent="-514350" algn="l" rtl="0">
              <a:buAutoNum type="alphaLcParenR"/>
            </a:pPr>
            <a:endParaRPr lang="en-US" sz="2400" dirty="0" smtClean="0"/>
          </a:p>
          <a:p>
            <a:pPr marL="624078" indent="-514350" algn="l" rtl="0">
              <a:buNone/>
            </a:pPr>
            <a:endParaRPr lang="en-US" sz="2400" dirty="0" smtClean="0"/>
          </a:p>
          <a:p>
            <a:pPr xmlns:a="http://schemas.openxmlformats.org/drawingml/2006/main" marL="624078" indent="-514350" algn="l" rtl="0">
              <a:buNone/>
              <a:bidi/>
            </a:pPr>
            <a:r xmlns:a="http://schemas.openxmlformats.org/drawingml/2006/main">
              <a:rPr lang="ar" sz="2800" b="1" dirty="0" smtClean="0"/>
              <a:t>2) الديناميكية النفسية: </a:t>
            </a:r>
            <a:r xmlns:a="http://schemas.openxmlformats.org/drawingml/2006/main">
              <a:rPr lang="ar" sz="2400" dirty="0" smtClean="0"/>
              <a:t>الإفراط اللاواعي في استخدام آليات الدفاع للتعامل مع الضغوط والعوامل المسببة لها.</a:t>
            </a:r>
          </a:p>
          <a:p>
            <a:pPr marL="624078" indent="-514350" algn="l" rtl="0">
              <a:buNone/>
            </a:pPr>
            <a:endParaRPr lang="en-US" sz="2400" dirty="0" smtClean="0"/>
          </a:p>
          <a:p>
            <a:pPr xmlns:a="http://schemas.openxmlformats.org/drawingml/2006/main" marL="624078" indent="-514350" algn="l" rtl="0">
              <a:buNone/>
              <a:bidi/>
            </a:pPr>
            <a:r xmlns:a="http://schemas.openxmlformats.org/drawingml/2006/main">
              <a:rPr lang="ar" sz="3200" b="1" dirty="0" smtClean="0"/>
              <a:t>3) العلاقات الشخصية </a:t>
            </a:r>
            <a:r xmlns:a="http://schemas.openxmlformats.org/drawingml/2006/main">
              <a:rPr lang="ar" sz="3200" dirty="0" smtClean="0"/>
              <a:t>: </a:t>
            </a:r>
            <a:r xmlns:a="http://schemas.openxmlformats.org/drawingml/2006/main">
              <a:rPr lang="ar" sz="2400" dirty="0" smtClean="0"/>
              <a:t>مشاكل في العلاقات الشخصية.</a:t>
            </a:r>
          </a:p>
          <a:p>
            <a:pPr marL="624078" indent="-514350" algn="l" rtl="0">
              <a:buNone/>
            </a:pPr>
            <a:endParaRPr lang="en-US" sz="2400" dirty="0" smtClean="0"/>
          </a:p>
          <a:p>
            <a:pPr xmlns:a="http://schemas.openxmlformats.org/drawingml/2006/main" marL="624078" indent="-514350" algn="l" rtl="0">
              <a:buNone/>
              <a:bidi/>
            </a:pPr>
            <a:r xmlns:a="http://schemas.openxmlformats.org/drawingml/2006/main">
              <a:rPr lang="ar" sz="2800" b="1" dirty="0" smtClean="0"/>
              <a:t>4) السلوكية: </a:t>
            </a:r>
            <a:r xmlns:a="http://schemas.openxmlformats.org/drawingml/2006/main">
              <a:rPr lang="ar" sz="2400" dirty="0" smtClean="0"/>
              <a:t>كما يتم تعلمها من خلال التجارب.</a:t>
            </a:r>
          </a:p>
          <a:p>
            <a:pPr xmlns:a="http://schemas.openxmlformats.org/drawingml/2006/main" marL="624078" indent="-514350" algn="l" rtl="0">
              <a:buNone/>
              <a:bidi/>
            </a:pPr>
            <a:r xmlns:a="http://schemas.openxmlformats.org/drawingml/2006/main">
              <a:rPr lang="ar" sz="2400" dirty="0" smtClean="0"/>
              <a:t>   </a:t>
            </a:r>
          </a:p>
        </p:txBody>
      </p:sp>
      <p:sp>
        <p:nvSpPr>
          <p:cNvPr id="3" name="Title 2"/>
          <p:cNvSpPr>
            <a:spLocks noGrp="1"/>
          </p:cNvSpPr>
          <p:nvPr>
            <p:ph type="title"/>
          </p:nvPr>
        </p:nvSpPr>
        <p:spPr/>
        <p:txBody>
          <a:bodyPr/>
          <a:lstStyle/>
          <a:p>
            <a:pPr xmlns:a="http://schemas.openxmlformats.org/drawingml/2006/main" algn="ctr">
              <a:bidi/>
            </a:pPr>
            <a:r xmlns:a="http://schemas.openxmlformats.org/drawingml/2006/main">
              <a:rPr lang="ar" dirty="0" smtClean="0"/>
              <a:t>علم الأسباب/الأسباب</a:t>
            </a:r>
            <a:endParaRPr xmlns:a="http://schemas.openxmlformats.org/drawingml/2006/main" lang="ar-S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81328"/>
            <a:ext cx="8991600" cy="4995672"/>
          </a:xfrm>
        </p:spPr>
        <p:txBody>
          <a:bodyPr>
            <a:normAutofit/>
          </a:bodyPr>
          <a:lstStyle/>
          <a:p>
            <a:pPr xmlns:a="http://schemas.openxmlformats.org/drawingml/2006/main" algn="l" rtl="0">
              <a:bidi/>
            </a:pPr>
            <a:r xmlns:a="http://schemas.openxmlformats.org/drawingml/2006/main">
              <a:rPr lang="ar" sz="2400" dirty="0" smtClean="0"/>
              <a:t>للقلق جوانب صحية وأخرى ضارة، وذلك بحسب </a:t>
            </a:r>
            <a:r xmlns:a="http://schemas.openxmlformats.org/drawingml/2006/main">
              <a:rPr lang="ar" sz="2400" b="1" dirty="0" smtClean="0"/>
              <a:t>مستواه </a:t>
            </a:r>
            <a:r xmlns:a="http://schemas.openxmlformats.org/drawingml/2006/main">
              <a:rPr lang="ar" sz="2400" dirty="0" smtClean="0"/>
              <a:t>ومدته </a:t>
            </a:r>
            <a:r xmlns:a="http://schemas.openxmlformats.org/drawingml/2006/main">
              <a:rPr lang="ar" sz="2400" b="1" dirty="0" smtClean="0"/>
              <a:t>، </a:t>
            </a:r>
            <a:r xmlns:a="http://schemas.openxmlformats.org/drawingml/2006/main">
              <a:rPr lang="ar" sz="2400" dirty="0" smtClean="0"/>
              <a:t>وكذلك بحسب مدى قدرة الشخص </a:t>
            </a:r>
            <a:r xmlns:a="http://schemas.openxmlformats.org/drawingml/2006/main">
              <a:rPr lang="ar" sz="2400" b="1" dirty="0" smtClean="0"/>
              <a:t>على التعامل معه.</a:t>
            </a:r>
          </a:p>
          <a:p>
            <a:pPr algn="l" rtl="0"/>
            <a:endParaRPr lang="en-US" sz="2400" dirty="0" smtClean="0"/>
          </a:p>
          <a:p>
            <a:pPr xmlns:a="http://schemas.openxmlformats.org/drawingml/2006/main" algn="l" rtl="0">
              <a:bidi/>
            </a:pPr>
            <a:r xmlns:a="http://schemas.openxmlformats.org/drawingml/2006/main">
              <a:rPr lang="ar" sz="2400" dirty="0" smtClean="0"/>
              <a:t>هناك </a:t>
            </a:r>
            <a:r xmlns:a="http://schemas.openxmlformats.org/drawingml/2006/main">
              <a:rPr lang="ar" sz="2400" b="1" dirty="0" smtClean="0"/>
              <a:t>أربعة مستويات شائعة للقلق، </a:t>
            </a:r>
            <a:r xmlns:a="http://schemas.openxmlformats.org/drawingml/2006/main">
              <a:rPr lang="ar" sz="2400" dirty="0" smtClean="0"/>
              <a:t>وفي كل مستوى توجد </a:t>
            </a:r>
            <a:r xmlns:a="http://schemas.openxmlformats.org/drawingml/2006/main">
              <a:rPr lang="ar" sz="2400" b="1" dirty="0" smtClean="0"/>
              <a:t>استجابات فسيولوجية ونفسية مشتركة. مستويات القلق الأربعة هي:</a:t>
            </a:r>
          </a:p>
          <a:p>
            <a:pPr xmlns:a="http://schemas.openxmlformats.org/drawingml/2006/main" algn="l" rtl="0">
              <a:buFontTx/>
              <a:buChar char="-"/>
              <a:bidi/>
            </a:pPr>
            <a:r xmlns:a="http://schemas.openxmlformats.org/drawingml/2006/main">
              <a:rPr lang="ar" sz="2400" dirty="0" smtClean="0"/>
              <a:t>خفيف</a:t>
            </a:r>
          </a:p>
          <a:p>
            <a:pPr xmlns:a="http://schemas.openxmlformats.org/drawingml/2006/main" algn="l" rtl="0">
              <a:buFontTx/>
              <a:buChar char="-"/>
              <a:bidi/>
            </a:pPr>
            <a:r xmlns:a="http://schemas.openxmlformats.org/drawingml/2006/main">
              <a:rPr lang="ar" sz="2400" dirty="0" smtClean="0"/>
              <a:t>معتدل</a:t>
            </a:r>
          </a:p>
          <a:p>
            <a:pPr xmlns:a="http://schemas.openxmlformats.org/drawingml/2006/main" algn="l" rtl="0">
              <a:buFontTx/>
              <a:buChar char="-"/>
              <a:bidi/>
            </a:pPr>
            <a:r xmlns:a="http://schemas.openxmlformats.org/drawingml/2006/main">
              <a:rPr lang="ar" sz="2400" dirty="0" smtClean="0"/>
              <a:t>شديد</a:t>
            </a:r>
          </a:p>
          <a:p>
            <a:pPr xmlns:a="http://schemas.openxmlformats.org/drawingml/2006/main" algn="l" rtl="0">
              <a:buFontTx/>
              <a:buChar char="-"/>
              <a:bidi/>
            </a:pPr>
            <a:r xmlns:a="http://schemas.openxmlformats.org/drawingml/2006/main">
              <a:rPr lang="ar" sz="2400" dirty="0" smtClean="0"/>
              <a:t>ذعر</a:t>
            </a:r>
            <a:endParaRPr xmlns:a="http://schemas.openxmlformats.org/drawingml/2006/main" lang="ar-SA" sz="2400" dirty="0"/>
          </a:p>
        </p:txBody>
      </p:sp>
      <p:sp>
        <p:nvSpPr>
          <p:cNvPr id="2" name="Title 1"/>
          <p:cNvSpPr>
            <a:spLocks noGrp="1"/>
          </p:cNvSpPr>
          <p:nvPr>
            <p:ph type="title"/>
          </p:nvPr>
        </p:nvSpPr>
        <p:spPr/>
        <p:txBody>
          <a:bodyPr/>
          <a:lstStyle/>
          <a:p>
            <a:pPr xmlns:a="http://schemas.openxmlformats.org/drawingml/2006/main" algn="ctr" rtl="0">
              <a:bidi/>
            </a:pPr>
            <a:r xmlns:a="http://schemas.openxmlformats.org/drawingml/2006/main">
              <a:rPr lang="ar" dirty="0" smtClean="0"/>
              <a:t>مستويات القلق</a:t>
            </a:r>
            <a:endParaRPr xmlns:a="http://schemas.openxmlformats.org/drawingml/2006/main" lang="ar-SA"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793</TotalTime>
  <Words>2525</Words>
  <Application>Microsoft Office PowerPoint</Application>
  <PresentationFormat>On-screen Show (4:3)</PresentationFormat>
  <Paragraphs>318</Paragraphs>
  <Slides>44</Slides>
  <Notes>2</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Concourse</vt:lpstr>
      <vt:lpstr>8-Nursing Care of Patients with Anxiety Disorders, PTSD, and OCD</vt:lpstr>
      <vt:lpstr>Outline</vt:lpstr>
      <vt:lpstr>Learning Outcomes</vt:lpstr>
      <vt:lpstr>Introduction</vt:lpstr>
      <vt:lpstr>Introducation</vt:lpstr>
      <vt:lpstr>When does anxiety become a  disorder?</vt:lpstr>
      <vt:lpstr>Anxiety Disorder Prevalence </vt:lpstr>
      <vt:lpstr>Etiology/ causes</vt:lpstr>
      <vt:lpstr>Levels of Anxiety</vt:lpstr>
      <vt:lpstr>1. Mild Anxiety</vt:lpstr>
      <vt:lpstr>2. Moderate Anxiety</vt:lpstr>
      <vt:lpstr>3. Severe Anxiety</vt:lpstr>
      <vt:lpstr>4. Panic Anxiety</vt:lpstr>
      <vt:lpstr> Types of Anxiety Disorders</vt:lpstr>
      <vt:lpstr>1. Panic disorder</vt:lpstr>
      <vt:lpstr>1. Panic disorder</vt:lpstr>
      <vt:lpstr>2. phobia</vt:lpstr>
      <vt:lpstr>A. Social phobia</vt:lpstr>
      <vt:lpstr>B. Specific Phobia </vt:lpstr>
      <vt:lpstr>Unofficial types of specific phobia ( are not included in DSM-V) </vt:lpstr>
      <vt:lpstr>C. Agoraphobia</vt:lpstr>
      <vt:lpstr>3.General Anxiety Disorder (GAD)</vt:lpstr>
      <vt:lpstr>Treatment of Anxiety Disorders</vt:lpstr>
      <vt:lpstr>Psychiatric medications </vt:lpstr>
      <vt:lpstr>1) Anxiolytic drugs:  </vt:lpstr>
      <vt:lpstr>Mechanism of Action </vt:lpstr>
      <vt:lpstr>Common indications </vt:lpstr>
      <vt:lpstr>Side effects</vt:lpstr>
      <vt:lpstr>Administration </vt:lpstr>
      <vt:lpstr>Treatment of Anxiety Disorders</vt:lpstr>
      <vt:lpstr>Nursing care plan for patients with anxiety disorders</vt:lpstr>
      <vt:lpstr>Nursing care plan for patients with anxiety disorders</vt:lpstr>
      <vt:lpstr>Nursing care plan for patients with anxiety disorders</vt:lpstr>
      <vt:lpstr>Anxiety related disorders</vt:lpstr>
      <vt:lpstr>1. Obsessive Compulsive Disorder      (OCD)</vt:lpstr>
      <vt:lpstr>Slide 36</vt:lpstr>
      <vt:lpstr> OCD Treatment</vt:lpstr>
      <vt:lpstr> OCD Nursing Interventions</vt:lpstr>
      <vt:lpstr>2. Post Traumatic Stress Disorder (PTSD)</vt:lpstr>
      <vt:lpstr>Slide 40</vt:lpstr>
      <vt:lpstr>2. Post Traumatic Stress Disorder (PTSD)</vt:lpstr>
      <vt:lpstr>PTSD Treatment</vt:lpstr>
      <vt:lpstr>Nursing Interventions</vt:lpstr>
      <vt:lpstr>Slide 44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8-Nursing Care of Patients with Anxiety Disorders</dc:title>
  <dc:creator>osama abualruz</dc:creator>
  <cp:lastModifiedBy>osama abualruz</cp:lastModifiedBy>
  <cp:revision>15</cp:revision>
  <dcterms:created xsi:type="dcterms:W3CDTF">2006-08-16T00:00:00Z</dcterms:created>
  <dcterms:modified xsi:type="dcterms:W3CDTF">2022-11-02T19:11:17Z</dcterms:modified>
</cp:coreProperties>
</file>