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96" r:id="rId2"/>
    <p:sldId id="257" r:id="rId3"/>
    <p:sldId id="258" r:id="rId4"/>
    <p:sldId id="259" r:id="rId5"/>
    <p:sldId id="260" r:id="rId6"/>
    <p:sldId id="261" r:id="rId7"/>
    <p:sldId id="294" r:id="rId8"/>
    <p:sldId id="272" r:id="rId9"/>
    <p:sldId id="262" r:id="rId10"/>
    <p:sldId id="264" r:id="rId11"/>
    <p:sldId id="269" r:id="rId12"/>
    <p:sldId id="265" r:id="rId13"/>
    <p:sldId id="266" r:id="rId14"/>
    <p:sldId id="295" r:id="rId15"/>
    <p:sldId id="267" r:id="rId16"/>
    <p:sldId id="268" r:id="rId17"/>
    <p:sldId id="271" r:id="rId18"/>
    <p:sldId id="273" r:id="rId19"/>
    <p:sldId id="274" r:id="rId20"/>
    <p:sldId id="275" r:id="rId21"/>
    <p:sldId id="276" r:id="rId22"/>
    <p:sldId id="278" r:id="rId23"/>
    <p:sldId id="280" r:id="rId24"/>
    <p:sldId id="277" r:id="rId25"/>
    <p:sldId id="279" r:id="rId26"/>
    <p:sldId id="281" r:id="rId27"/>
    <p:sldId id="282" r:id="rId28"/>
    <p:sldId id="284" r:id="rId29"/>
    <p:sldId id="283" r:id="rId30"/>
    <p:sldId id="286" r:id="rId31"/>
    <p:sldId id="288" r:id="rId32"/>
    <p:sldId id="289" r:id="rId33"/>
    <p:sldId id="293" r:id="rId34"/>
  </p:sldIdLst>
  <p:sldSz cx="9144000" cy="6858000" type="screen4x3"/>
  <p:notesSz cx="6858000" cy="9144000"/>
  <p:defaultTextStyle>
    <a:defPPr>
      <a:defRPr lang="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CCAF38E-F0C4-4588-8A28-53BBF4267EF6}" type="datetimeFigureOut">
              <a:rPr lang="ar-SA" smtClean="0"/>
              <a:pPr/>
              <a:t>04/08/1444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6653823-6C2C-4C14-A392-AC994718977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53823-6C2C-4C14-A392-AC994718977A}" type="slidenum">
              <a:rPr lang="ar-SA" smtClean="0"/>
              <a:pPr/>
              <a:t>8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733800"/>
            <a:ext cx="7500990" cy="609600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 rtl="0">
              <a:defRPr/>
              <a:bidi/>
            </a:pPr>
            <a:r xmlns:a="http://schemas.openxmlformats.org/drawingml/2006/main">
              <a:rPr lang="ar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9- الرعاية التمريضية للمرضى الذين يعانون من اضطرابات الشخصية</a:t>
            </a:r>
            <a:endParaRPr xmlns:a="http://schemas.openxmlformats.org/drawingml/2006/main" sz="320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571500" y="714375"/>
            <a:ext cx="73152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xmlns:a="http://schemas.openxmlformats.org/drawingml/2006/main" algn="ctr">
              <a:tabLst>
                <a:tab pos="4065588" algn="l"/>
              </a:tabLst>
              <a:bidi/>
            </a:pPr>
            <a:r xmlns:a="http://schemas.openxmlformats.org/drawingml/2006/main">
              <a:rPr lang="ar" sz="2800" b="1" dirty="0" smtClean="0"/>
              <a:t>جامعة </a:t>
            </a:r>
            <a:endParaRPr xmlns:a="http://schemas.openxmlformats.org/drawingml/2006/main" lang="en-US" sz="2800" dirty="0"/>
            <a:r xmlns:a="http://schemas.openxmlformats.org/drawingml/2006/main">
              <a:rPr lang="ar" sz="2800" b="1" dirty="0" smtClean="0"/>
              <a:t>الزيتونة</a:t>
            </a:r>
            <a:r xmlns:a="http://schemas.openxmlformats.org/drawingml/2006/main">
              <a:rPr lang="ar" sz="2800" b="1" dirty="0" err="1" smtClean="0"/>
              <a:t>​</a:t>
            </a:r>
          </a:p>
          <a:p>
            <a:pPr>
              <a:tabLst>
                <a:tab pos="4065588" algn="l"/>
              </a:tabLst>
            </a:pPr>
            <a:endParaRPr lang="en-US" dirty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1676400"/>
            <a:ext cx="8001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xmlns:a="http://schemas.openxmlformats.org/drawingml/2006/main" algn="ctr">
              <a:tabLst>
                <a:tab pos="4149725" algn="l"/>
              </a:tabLst>
              <a:bidi/>
            </a:pP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التمريض النفسي والصحة العقلية</a:t>
            </a:r>
          </a:p>
          <a:p>
            <a:pPr xmlns:a="http://schemas.openxmlformats.org/drawingml/2006/main" algn="ctr">
              <a:tabLst>
                <a:tab pos="4149725" algn="l"/>
              </a:tabLst>
              <a:bidi/>
            </a:pP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( نظرية )</a:t>
            </a:r>
          </a:p>
          <a:p>
            <a:pPr algn="ctr">
              <a:tabLst>
                <a:tab pos="4149725" algn="l"/>
              </a:tabLst>
            </a:pPr>
            <a:endParaRPr lang="en-US" alt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149725" algn="l"/>
              </a:tabLst>
            </a:pP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Subtitle 6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7772400" cy="762000"/>
          </a:xfrm>
        </p:spPr>
        <p:txBody>
          <a:bodyPr>
            <a:normAutofit fontScale="92500" lnSpcReduction="20000"/>
          </a:bodyPr>
          <a:lstStyle/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  <a:p>
            <a:pPr xmlns:a="http://schemas.openxmlformats.org/drawingml/2006/main" marR="0" algn="ctr">
              <a:bidi/>
            </a:pPr>
            <a:r xmlns:a="http://schemas.openxmlformats.org/drawingml/2006/main">
              <a:rPr lang="ar" dirty="0" smtClean="0">
                <a:solidFill>
                  <a:schemeClr val="tx1"/>
                </a:solidFill>
              </a:rPr>
              <a:t>بقلم الدكتور: حسن أبو الرز، RN، MSN، PhD</a:t>
            </a:r>
            <a:endParaRPr xmlns:a="http://schemas.openxmlformats.org/drawingml/2006/main" lang="ar-SA" dirty="0" smtClean="0">
              <a:solidFill>
                <a:schemeClr val="tx1"/>
              </a:solidFill>
            </a:endParaRPr>
          </a:p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152400"/>
            <a:ext cx="2209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843272"/>
          </a:xfrm>
        </p:spPr>
        <p:txBody>
          <a:bodyPr>
            <a:normAutofit/>
          </a:bodyPr>
          <a:lstStyle/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* على الرغم من أن اضطراب الشخصية هو اضطراب نفسي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التشخيص، من المهم أن نتذكر أنه ليس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مرض له أعراض قابلة للعلاج بنفس الطريقة التي تسبب بها الأمراض العقلية الأخرى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الاضطرابات هي.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* لا يوجد دواء محدد يؤثر على الشخصية.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يتم استخدام أدوية الاضطرابات مع المرضى وفقًا لـ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أعراضهم.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عوائق علاج اضطرابات الشخصية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67072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b="1" dirty="0" smtClean="0"/>
              <a:t>1) البيولوجية: </a:t>
            </a:r>
            <a:r xmlns:a="http://schemas.openxmlformats.org/drawingml/2006/main">
              <a:rPr lang="ar" dirty="0" smtClean="0"/>
              <a:t>الوراثة والتأثيرات البيئية.</a:t>
            </a:r>
          </a:p>
          <a:p>
            <a:pPr algn="l" rtl="0">
              <a:buNone/>
            </a:pPr>
            <a:endParaRPr lang="en-US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b="1" dirty="0" smtClean="0"/>
              <a:t>2) النفسي الاجتماعي: </a:t>
            </a:r>
            <a:r xmlns:a="http://schemas.openxmlformats.org/drawingml/2006/main">
              <a:rPr lang="ar" dirty="0" smtClean="0"/>
              <a:t>التعلم الاجتماعي والثقافة و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الأحداث الحياتية العشوائية الفريدة لكل شخص وتؤثر عليه.</a:t>
            </a:r>
            <a:endParaRPr xmlns:a="http://schemas.openxmlformats.org/drawingml/2006/main"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علم الأسباب/الأسباب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915400" cy="5148072"/>
          </a:xfrm>
        </p:spPr>
        <p:txBody>
          <a:bodyPr>
            <a:normAutofit/>
          </a:bodyPr>
          <a:lstStyle/>
          <a:p>
            <a:pPr marL="609600" indent="-609600" algn="l" rtl="0">
              <a:spcBef>
                <a:spcPts val="0"/>
              </a:spcBef>
              <a:buNone/>
              <a:defRPr/>
            </a:pPr>
            <a:endParaRPr lang="en-US" sz="2400" dirty="0" smtClean="0"/>
          </a:p>
          <a:p>
            <a:pPr marL="609600" indent="-609600" algn="l" rtl="0">
              <a:spcBef>
                <a:spcPts val="0"/>
              </a:spcBef>
              <a:buNone/>
              <a:defRPr/>
            </a:pPr>
            <a:endParaRPr lang="en-US" sz="2400" dirty="0" smtClean="0"/>
          </a:p>
          <a:p>
            <a:pPr xmlns:a="http://schemas.openxmlformats.org/drawingml/2006/main" marL="609600" indent="-609600" algn="l" rtl="0">
              <a:spcBef>
                <a:spcPts val="0"/>
              </a:spcBef>
              <a:buNone/>
              <a:defRPr/>
              <a:bidi/>
            </a:pPr>
            <a:r xmlns:a="http://schemas.openxmlformats.org/drawingml/2006/main">
              <a:rPr lang="ar" sz="2400" dirty="0" smtClean="0"/>
              <a:t>1) ضعف </a:t>
            </a:r>
            <a:r xmlns:a="http://schemas.openxmlformats.org/drawingml/2006/main">
              <a:rPr lang="ar" sz="2400" b="1" dirty="0" smtClean="0"/>
              <a:t>أداء الشخصية </a:t>
            </a:r>
            <a:r xmlns:a="http://schemas.openxmlformats.org/drawingml/2006/main">
              <a:rPr lang="ar" sz="2400" dirty="0" smtClean="0"/>
              <a:t>(مجالات الهوية،</a:t>
            </a:r>
          </a:p>
          <a:p>
            <a:pPr xmlns:a="http://schemas.openxmlformats.org/drawingml/2006/main" marL="609600" indent="-609600" algn="l" rtl="0">
              <a:spcBef>
                <a:spcPts val="0"/>
              </a:spcBef>
              <a:buNone/>
              <a:defRPr/>
              <a:bidi/>
            </a:pPr>
            <a:r xmlns:a="http://schemas.openxmlformats.org/drawingml/2006/main">
              <a:rPr lang="ar" sz="2400" dirty="0" smtClean="0"/>
              <a:t>(التوجيه الذاتي، والتعاطف، والحميمية).</a:t>
            </a:r>
          </a:p>
          <a:p>
            <a:pPr marL="609600" indent="-609600" algn="l" rtl="0">
              <a:spcBef>
                <a:spcPts val="0"/>
              </a:spcBef>
              <a:buNone/>
              <a:defRPr/>
            </a:pPr>
            <a:endParaRPr lang="en-US" sz="2400" dirty="0" smtClean="0"/>
          </a:p>
          <a:p>
            <a:pPr marL="609600" indent="-609600" algn="l" rtl="0">
              <a:spcBef>
                <a:spcPts val="0"/>
              </a:spcBef>
              <a:buNone/>
              <a:defRPr/>
            </a:pPr>
            <a:endParaRPr lang="en-US" sz="2400" dirty="0" smtClean="0"/>
          </a:p>
          <a:p>
            <a:pPr marL="609600" indent="-609600" algn="l" rtl="0">
              <a:spcBef>
                <a:spcPts val="0"/>
              </a:spcBef>
              <a:buNone/>
              <a:defRPr/>
            </a:pPr>
            <a:endParaRPr lang="en-US" sz="2400" dirty="0" smtClean="0"/>
          </a:p>
          <a:p>
            <a:pPr marL="609600" indent="-609600" algn="l" rtl="0">
              <a:spcBef>
                <a:spcPts val="0"/>
              </a:spcBef>
              <a:buAutoNum type="arabicParenR"/>
              <a:defRPr/>
            </a:pPr>
            <a:endParaRPr lang="en-US" sz="2400" dirty="0" smtClean="0"/>
          </a:p>
          <a:p>
            <a:pPr xmlns:a="http://schemas.openxmlformats.org/drawingml/2006/main" marL="609600" indent="-609600" algn="l" rtl="0">
              <a:spcBef>
                <a:spcPts val="0"/>
              </a:spcBef>
              <a:buNone/>
              <a:defRPr/>
              <a:bidi/>
            </a:pPr>
            <a:r xmlns:a="http://schemas.openxmlformats.org/drawingml/2006/main">
              <a:rPr lang="ar" sz="2400" dirty="0" smtClean="0"/>
              <a:t>2) </a:t>
            </a:r>
            <a:r xmlns:a="http://schemas.openxmlformats.org/drawingml/2006/main">
              <a:rPr lang="ar" sz="2400" b="1" dirty="0" smtClean="0"/>
              <a:t>عوامل الشخصية المرضية </a:t>
            </a:r>
            <a:r xmlns:a="http://schemas.openxmlformats.org/drawingml/2006/main">
              <a:rPr lang="ar" sz="2400" dirty="0" smtClean="0"/>
              <a:t>(الانفعالات السلبية،</a:t>
            </a:r>
          </a:p>
          <a:p>
            <a:pPr xmlns:a="http://schemas.openxmlformats.org/drawingml/2006/main" marL="609600" indent="-609600" algn="l" rtl="0">
              <a:spcBef>
                <a:spcPts val="0"/>
              </a:spcBef>
              <a:buNone/>
              <a:defRPr/>
              <a:bidi/>
            </a:pPr>
            <a:r xmlns:a="http://schemas.openxmlformats.org/drawingml/2006/main">
              <a:rPr lang="ar" sz="2400" dirty="0" smtClean="0"/>
              <a:t>الانفصال، العداء، </a:t>
            </a:r>
            <a:r xmlns:a="http://schemas.openxmlformats.org/drawingml/2006/main">
              <a:rPr lang="ar" sz="2400" dirty="0" err="1" smtClean="0"/>
              <a:t>عدم التثبيط </a:t>
            </a:r>
            <a:r xmlns:a="http://schemas.openxmlformats.org/drawingml/2006/main">
              <a:rPr lang="ar" sz="2400" dirty="0" smtClean="0"/>
              <a:t>، و</a:t>
            </a:r>
          </a:p>
          <a:p>
            <a:pPr xmlns:a="http://schemas.openxmlformats.org/drawingml/2006/main" marL="609600" indent="-609600" algn="l" rtl="0">
              <a:spcBef>
                <a:spcPts val="0"/>
              </a:spcBef>
              <a:buNone/>
              <a:defRPr/>
              <a:bidi/>
            </a:pPr>
            <a:r xmlns:a="http://schemas.openxmlformats.org/drawingml/2006/main">
              <a:rPr lang="ar" sz="2400" dirty="0" smtClean="0"/>
              <a:t>    </a:t>
            </a:r>
            <a:r xmlns:a="http://schemas.openxmlformats.org/drawingml/2006/main">
              <a:rPr lang="ar" sz="2400" dirty="0" err="1" smtClean="0"/>
              <a:t>الذهان</a:t>
            </a:r>
            <a:r xmlns:a="http://schemas.openxmlformats.org/drawingml/2006/main">
              <a:rPr lang="ar" sz="2400" dirty="0" smtClean="0"/>
              <a:t>​</a:t>
            </a:r>
          </a:p>
          <a:p>
            <a:pPr marL="609600" indent="-609600" algn="l" rtl="0">
              <a:spcBef>
                <a:spcPts val="0"/>
              </a:spcBef>
              <a:buNone/>
              <a:defRPr/>
            </a:pP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معايير DSMV لتشخيص المرضى الذين يعانون من اضطرابات الشخصية.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70000" lnSpcReduction="20000"/>
          </a:bodyPr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3200" b="1" dirty="0" smtClean="0"/>
              <a:t>* المجموعة أ: السلوكيات الغريبة أو الشاذة</a:t>
            </a:r>
          </a:p>
          <a:p>
            <a:pPr marL="624078" indent="-514350" algn="ctr" rtl="0">
              <a:buNone/>
            </a:pPr>
            <a:endParaRPr lang="en-US" sz="2200" dirty="0" smtClean="0"/>
          </a:p>
          <a:p>
            <a:pPr xmlns:a="http://schemas.openxmlformats.org/drawingml/2006/main" marL="624078" indent="-514350" algn="ctr" rtl="0">
              <a:buNone/>
              <a:bidi/>
            </a:pPr>
            <a:r xmlns:a="http://schemas.openxmlformats.org/drawingml/2006/main">
              <a:rPr lang="ar" sz="2900" dirty="0" smtClean="0"/>
              <a:t>1. اضطراب الشخصية البارانويدي</a:t>
            </a:r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900" dirty="0" smtClean="0"/>
              <a:t>2. اضطراب الشخصية الفصامية</a:t>
            </a:r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900" dirty="0" smtClean="0"/>
              <a:t>3. </a:t>
            </a:r>
            <a:r xmlns:a="http://schemas.openxmlformats.org/drawingml/2006/main">
              <a:rPr lang="ar" sz="2900" dirty="0" smtClean="0"/>
              <a:t>اضطراب الشخصية </a:t>
            </a:r>
            <a:r xmlns:a="http://schemas.openxmlformats.org/drawingml/2006/main">
              <a:rPr lang="ar" sz="2900" dirty="0" err="1" smtClean="0"/>
              <a:t>الفصامية</a:t>
            </a:r>
          </a:p>
          <a:p>
            <a:pPr algn="ctr" rtl="0">
              <a:buNone/>
            </a:pPr>
            <a:endParaRPr lang="en-US" sz="2200" dirty="0" smtClean="0"/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3200" b="1" dirty="0" smtClean="0"/>
              <a:t>* المجموعة ب: السلوكيات غير المنتظمة أو الدرامية</a:t>
            </a:r>
          </a:p>
          <a:p>
            <a:pPr algn="ctr" rtl="0">
              <a:buNone/>
            </a:pPr>
            <a:endParaRPr lang="en-US" sz="2900" b="1" dirty="0" smtClean="0"/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900" dirty="0" smtClean="0">
                <a:solidFill>
                  <a:srgbClr val="FF0000"/>
                </a:solidFill>
              </a:rPr>
              <a:t>1. اضطراب الشخصية المعادية للمجتمع</a:t>
            </a:r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900" dirty="0" smtClean="0">
                <a:solidFill>
                  <a:srgbClr val="FF0000"/>
                </a:solidFill>
              </a:rPr>
              <a:t>2. اضطراب الشخصية الحدية</a:t>
            </a:r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900" dirty="0" smtClean="0"/>
              <a:t>3. اضطراب الشخصية الهستيرية</a:t>
            </a:r>
          </a:p>
          <a:p>
            <a:pPr xmlns:a="http://schemas.openxmlformats.org/drawingml/2006/main" marL="566928" indent="-457200" algn="ctr" rtl="0">
              <a:buNone/>
              <a:bidi/>
            </a:pPr>
            <a:r xmlns:a="http://schemas.openxmlformats.org/drawingml/2006/main">
              <a:rPr lang="ar" sz="2900" dirty="0" smtClean="0"/>
              <a:t>4. اضطراب الشخصية النرجسية</a:t>
            </a:r>
          </a:p>
          <a:p>
            <a:pPr marL="566928" indent="-457200" algn="ctr" rtl="0">
              <a:buAutoNum type="arabicPeriod" startAt="4"/>
            </a:pPr>
            <a:endParaRPr lang="en-US" sz="3200" b="1" dirty="0" smtClean="0"/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3200" b="1" dirty="0" smtClean="0"/>
              <a:t>* المجموعة ج: السلوكيات القلقة أو الخائفة</a:t>
            </a:r>
          </a:p>
          <a:p>
            <a:pPr algn="ctr" rtl="0">
              <a:buNone/>
            </a:pPr>
            <a:endParaRPr lang="en-US" sz="2900" b="1" dirty="0" smtClean="0"/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900" dirty="0" smtClean="0"/>
              <a:t>1. اضطراب الشخصية التجنبية</a:t>
            </a:r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900" dirty="0" smtClean="0"/>
              <a:t>2. اضطراب الشخصية الاعتمادية</a:t>
            </a:r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900" dirty="0" smtClean="0"/>
              <a:t>3. اضطراب الشخصية الوسواسية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أنواع اضطرابات الشخصية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معظم المرضى الذين يعانون من اضطرابات الشخصية لا يحتاجون إلى الدخول أو البقاء في المستشفى.</a:t>
            </a:r>
          </a:p>
          <a:p>
            <a:pPr algn="l" rtl="0"/>
            <a:endParaRPr lang="en-US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فقط المرضى الذين يعانون من اضطرابات الشخصية </a:t>
            </a:r>
            <a:r xmlns:a="http://schemas.openxmlformats.org/drawingml/2006/main">
              <a:rPr lang="ar" b="1" dirty="0" smtClean="0"/>
              <a:t>الحدية والمعادية للمجتمع </a:t>
            </a:r>
            <a:r xmlns:a="http://schemas.openxmlformats.org/drawingml/2006/main">
              <a:rPr lang="ar" dirty="0" smtClean="0"/>
              <a:t>إلى الدخول إلى مراكز الطب النفسي الحاد.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أنواع اضطرابات الشخصية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148072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b="1" dirty="0" smtClean="0"/>
              <a:t>1. اضطراب الشخصية البارانويدي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* يتسم </a:t>
            </a:r>
            <a:r xmlns:a="http://schemas.openxmlformats.org/drawingml/2006/main">
              <a:rPr lang="ar" sz="2400" b="1" dirty="0" smtClean="0">
                <a:solidFill>
                  <a:srgbClr val="FF0000"/>
                </a:solidFill>
              </a:rPr>
              <a:t>بعدم الثقة والشك </a:t>
            </a:r>
            <a:r xmlns:a="http://schemas.openxmlformats.org/drawingml/2006/main">
              <a:rPr lang="ar" sz="2400" b="1" dirty="0" smtClean="0">
                <a:solidFill>
                  <a:srgbClr val="FF0000"/>
                </a:solidFill>
              </a:rPr>
              <a:t>الشديد </a:t>
            </a:r>
            <a:r xmlns:a="http://schemas.openxmlformats.org/drawingml/2006/main">
              <a:rPr lang="ar" sz="2400" b="1" dirty="0" smtClean="0"/>
              <a:t>في </a:t>
            </a:r>
            <a:r xmlns:a="http://schemas.openxmlformats.org/drawingml/2006/main">
              <a:rPr lang="ar" sz="2400" b="1" dirty="0" smtClean="0"/>
              <a:t>الآخرين.</a:t>
            </a:r>
          </a:p>
          <a:p>
            <a:pPr algn="l" rtl="0">
              <a:buNone/>
            </a:pPr>
            <a:endParaRPr lang="en-US" sz="2400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* تشمل التدخلات التمريضية ما يلي: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يجب على الممرضة التعامل مع هؤلاء العملاء بطريقة رسمية وعملية.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ومن المهم إشراكهم في صياغة خطة الرعاية الخاصة بهم.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أحد التدخلات الأكثر فعالية هو مساعدة العملاء على التحقق من صحة أفكارهم قبل اتخاذ أي إجراء.</a:t>
            </a:r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sz="3200" dirty="0" smtClean="0"/>
              <a:t>* المجموعة أ: السلوكيات الغريبة أو الشاذة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914400"/>
            <a:ext cx="8686800" cy="5486400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800" b="1" dirty="0" smtClean="0"/>
              <a:t>2. اضطراب الشخصية الفصامية</a:t>
            </a:r>
          </a:p>
          <a:p>
            <a:pPr algn="l" rtl="0">
              <a:buNone/>
            </a:pPr>
            <a:endParaRPr lang="en-US" sz="2800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* يتميز بنمط شامل من </a:t>
            </a:r>
            <a:r xmlns:a="http://schemas.openxmlformats.org/drawingml/2006/main">
              <a:rPr lang="ar" sz="2400" b="1" dirty="0" smtClean="0">
                <a:solidFill>
                  <a:srgbClr val="FF0000"/>
                </a:solidFill>
              </a:rPr>
              <a:t>الانفصال عن العلاقات الاجتماعية </a:t>
            </a:r>
            <a:r xmlns:a="http://schemas.openxmlformats.org/drawingml/2006/main">
              <a:rPr lang="ar" sz="2400" b="1" dirty="0" smtClean="0"/>
              <a:t>ونطاق </a:t>
            </a:r>
            <a:r xmlns:a="http://schemas.openxmlformats.org/drawingml/2006/main">
              <a:rPr lang="ar" sz="2400" b="1" dirty="0" smtClean="0">
                <a:solidFill>
                  <a:srgbClr val="FF0000"/>
                </a:solidFill>
              </a:rPr>
              <a:t>محدود من التعبير العاطفي </a:t>
            </a:r>
            <a:r xmlns:a="http://schemas.openxmlformats.org/drawingml/2006/main">
              <a:rPr lang="ar" sz="2400" b="1" dirty="0" smtClean="0"/>
              <a:t>في المواقف الشخصية.</a:t>
            </a:r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*قد يفتقر العملاء إلى أهداف أو توجهات مستقبلية. ولا يرون أي حاجة للتخطيط وليس لديهم أي تطلعات.</a:t>
            </a:r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* تشمل التدخلات التمريضية ما يلي: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- </a:t>
            </a:r>
            <a:r xmlns:a="http://schemas.openxmlformats.org/drawingml/2006/main">
              <a:rPr lang="ar" sz="2400" dirty="0" smtClean="0"/>
              <a:t>يجب أن تتجه التدخلات التمريضية نحو دمج المرضى في المجتمع.</a:t>
            </a:r>
          </a:p>
          <a:p>
            <a:pPr algn="l" rtl="0"/>
            <a:endParaRPr lang="en-US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600" dirty="0" smtClean="0"/>
              <a:t>المجموعة أ: السلوكيات الغريبة أو الشاذة</a:t>
            </a:r>
            <a:r xmlns:a="http://schemas.openxmlformats.org/drawingml/2006/main">
              <a:rPr lang="ar" sz="4400" dirty="0" smtClean="0"/>
              <a:t/>
            </a:r>
            <a:br xmlns:a="http://schemas.openxmlformats.org/drawingml/2006/main">
              <a:rPr lang="en-US" sz="4400" dirty="0" smtClean="0"/>
            </a:b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sz="3200" dirty="0" smtClean="0"/>
              <a:t>المجموعة أ: السلوكيات الغريبة أو الشاذة</a:t>
            </a:r>
            <a:endParaRPr xmlns:a="http://schemas.openxmlformats.org/drawingml/2006/main"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4940491"/>
          </a:xfrm>
        </p:spPr>
        <p:txBody>
          <a:bodyPr>
            <a:normAutofit lnSpcReduction="10000"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800" b="1" dirty="0" smtClean="0"/>
              <a:t>3. </a:t>
            </a:r>
            <a:r xmlns:a="http://schemas.openxmlformats.org/drawingml/2006/main">
              <a:rPr lang="ar" sz="2800" b="1" dirty="0" smtClean="0"/>
              <a:t>اضطراب الشخصية </a:t>
            </a:r>
            <a:r xmlns:a="http://schemas.openxmlformats.org/drawingml/2006/main">
              <a:rPr lang="ar" sz="2800" b="1" dirty="0" err="1" smtClean="0"/>
              <a:t>الفصامية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* </a:t>
            </a:r>
            <a:r xmlns:a="http://schemas.openxmlformats.org/drawingml/2006/main">
              <a:rPr lang="ar" sz="2000" b="1" dirty="0" smtClean="0"/>
              <a:t>يتسم بنمط شامل من </a:t>
            </a:r>
            <a:r xmlns:a="http://schemas.openxmlformats.org/drawingml/2006/main">
              <a:rPr lang="ar" sz="2000" b="1" dirty="0" smtClean="0">
                <a:solidFill>
                  <a:srgbClr val="FF0000"/>
                </a:solidFill>
              </a:rPr>
              <a:t>العجز الاجتماعي والشخصي </a:t>
            </a:r>
            <a:r xmlns:a="http://schemas.openxmlformats.org/drawingml/2006/main">
              <a:rPr lang="ar" sz="2000" b="1" dirty="0" smtClean="0"/>
              <a:t>الذي يتسم بعدم الراحة الحاد والقدرة المنخفضة على العلاقات الوثيقة بالإضافة إلى </a:t>
            </a:r>
            <a:r xmlns:a="http://schemas.openxmlformats.org/drawingml/2006/main">
              <a:rPr lang="ar" sz="2000" b="1" dirty="0" smtClean="0">
                <a:solidFill>
                  <a:srgbClr val="FF0000"/>
                </a:solidFill>
              </a:rPr>
              <a:t>التشوهات المعرفية أو الإدراكية والغرائب السلوكية.</a:t>
            </a:r>
          </a:p>
          <a:p>
            <a:pPr algn="l" rtl="0">
              <a:buNone/>
            </a:pPr>
            <a:endParaRPr lang="en-US" sz="2000" b="1" dirty="0" smtClean="0"/>
          </a:p>
          <a:p>
            <a:pPr xmlns:a="http://schemas.openxmlformats.org/drawingml/2006/main" marL="365760" lvl="1" indent="-256032" algn="l" rtl="0">
              <a:spcBef>
                <a:spcPts val="400"/>
              </a:spcBef>
              <a:buSzPct val="68000"/>
              <a:buNone/>
              <a:bidi/>
            </a:pPr>
            <a:r xmlns:a="http://schemas.openxmlformats.org/drawingml/2006/main">
              <a:rPr lang="ar" sz="2000" dirty="0" smtClean="0"/>
              <a:t>* المظهر والسلوك يقيدان حياتهم (النظافة والملابس).</a:t>
            </a:r>
          </a:p>
          <a:p>
            <a:pPr marL="365760" lvl="1" indent="-256032" algn="l" rtl="0">
              <a:spcBef>
                <a:spcPts val="400"/>
              </a:spcBef>
              <a:buSzPct val="68000"/>
              <a:buNone/>
            </a:pPr>
            <a:endParaRPr lang="fi-FI" sz="2000" dirty="0" smtClean="0"/>
          </a:p>
          <a:p>
            <a:pPr xmlns:a="http://schemas.openxmlformats.org/drawingml/2006/main" marL="365760" lvl="1" indent="-256032" algn="l" rtl="0">
              <a:spcBef>
                <a:spcPts val="400"/>
              </a:spcBef>
              <a:buSzPct val="68000"/>
              <a:buNone/>
              <a:bidi/>
            </a:pPr>
            <a:r xmlns:a="http://schemas.openxmlformats.org/drawingml/2006/main">
              <a:rPr lang="ar" sz="20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* أفكار مرجعية، </a:t>
            </a:r>
            <a:r xmlns:a="http://schemas.openxmlformats.org/drawingml/2006/main">
              <a:rPr lang="ar" sz="2000" dirty="0" smtClean="0"/>
              <a:t>وتأثيرات غير مناسبة، ومعتقدات غريبة أو تفكير سحري، وأوهام.</a:t>
            </a:r>
          </a:p>
          <a:p>
            <a:pPr marL="365760" lvl="1" indent="-256032" algn="l" rtl="0">
              <a:spcBef>
                <a:spcPts val="400"/>
              </a:spcBef>
              <a:buSzPct val="68000"/>
              <a:buNone/>
            </a:pPr>
            <a:endParaRPr lang="fi-FI" sz="20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* تشمل التدخلات التمريضية ما يلي: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- </a:t>
            </a:r>
            <a:r xmlns:a="http://schemas.openxmlformats.org/drawingml/2006/main">
              <a:rPr lang="ar" sz="2200" dirty="0" smtClean="0"/>
              <a:t>يركز مجال الرعاية التمريضية على تطوير الرعاية الذاتية والمهارات الاجتماعية وتحسين الأداء في المجتمع.</a:t>
            </a:r>
            <a:endParaRPr xmlns:a="http://schemas.openxmlformats.org/drawingml/2006/main" lang="ar-S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8686800" cy="5245291"/>
          </a:xfrm>
        </p:spPr>
        <p:txBody>
          <a:bodyPr>
            <a:normAutofit lnSpcReduction="10000"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1. اضطراب الشخصية المعادية للمجتمع</a:t>
            </a:r>
          </a:p>
          <a:p>
            <a:pPr algn="l" rtl="0">
              <a:buNone/>
            </a:pPr>
            <a:endParaRPr lang="en-US" sz="2400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* يتميز بنمط شامل من تجاهل وانتهاك </a:t>
            </a:r>
            <a:r xmlns:a="http://schemas.openxmlformats.org/drawingml/2006/main">
              <a:rPr lang="ar" sz="2400" b="1" dirty="0" smtClean="0">
                <a:solidFill>
                  <a:srgbClr val="FF0000"/>
                </a:solidFill>
              </a:rPr>
              <a:t>حقوق </a:t>
            </a:r>
            <a:r xmlns:a="http://schemas.openxmlformats.org/drawingml/2006/main">
              <a:rPr lang="ar" sz="2400" b="1" dirty="0" smtClean="0"/>
              <a:t>الآخرين والتمييز ضدهم.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خصائص </a:t>
            </a:r>
            <a:r xmlns:a="http://schemas.openxmlformats.org/drawingml/2006/main">
              <a:rPr lang="ar" sz="2400" b="1" dirty="0" smtClean="0">
                <a:solidFill>
                  <a:srgbClr val="FF0000"/>
                </a:solidFill>
              </a:rPr>
              <a:t>الخداع والتلاعب.</a:t>
            </a:r>
          </a:p>
          <a:p>
            <a:pPr algn="l" rtl="0">
              <a:buNone/>
            </a:pPr>
            <a:endParaRPr lang="en-US" sz="2400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* </a:t>
            </a:r>
            <a:r xmlns:a="http://schemas.openxmlformats.org/drawingml/2006/main">
              <a:rPr lang="ar" sz="2400" dirty="0" smtClean="0"/>
              <a:t>في نزلاء السجون، يتم تشخيص </a:t>
            </a:r>
            <a:r xmlns:a="http://schemas.openxmlformats.org/drawingml/2006/main">
              <a:rPr lang="ar" sz="2400" dirty="0" smtClean="0">
                <a:solidFill>
                  <a:srgbClr val="FF0000"/>
                </a:solidFill>
              </a:rPr>
              <a:t>حوالي 75% </a:t>
            </a:r>
            <a:r xmlns:a="http://schemas.openxmlformats.org/drawingml/2006/main">
              <a:rPr lang="ar" sz="2400" dirty="0" smtClean="0"/>
              <a:t>منهم باضطراب الشخصية المعادية للمجتمع.</a:t>
            </a:r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 قد يحتاج المرضى إلى البقاء في المستشفى لتلقي العلاج.</a:t>
            </a:r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 </a:t>
            </a:r>
            <a:r xmlns:a="http://schemas.openxmlformats.org/drawingml/2006/main">
              <a:rPr lang="ar" sz="2400" b="1" dirty="0" smtClean="0">
                <a:solidFill>
                  <a:srgbClr val="FF0000"/>
                </a:solidFill>
              </a:rPr>
              <a:t>إن عدم القدرة على التعامل مع الضغوط </a:t>
            </a:r>
            <a:r xmlns:a="http://schemas.openxmlformats.org/drawingml/2006/main">
              <a:rPr lang="ar" sz="2400" dirty="0" smtClean="0">
                <a:solidFill>
                  <a:srgbClr val="FF0000"/>
                </a:solidFill>
              </a:rPr>
              <a:t>هو تشخيص مناسب </a:t>
            </a:r>
            <a:r xmlns:a="http://schemas.openxmlformats.org/drawingml/2006/main">
              <a:rPr lang="ar" sz="2400" dirty="0" smtClean="0"/>
              <a:t>للمرضى الذين يعانون من اضطراب الشخصية المعادية للمجتمع.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endParaRPr lang="en-US" sz="2400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sz="3600" dirty="0" smtClean="0"/>
              <a:t>* المجموعة ب: السلوكيات غير المنتظمة أو الدرامية</a:t>
            </a:r>
            <a:r xmlns:a="http://schemas.openxmlformats.org/drawingml/2006/main">
              <a:rPr lang="ar" sz="4400" dirty="0" smtClean="0"/>
              <a:t/>
            </a:r>
            <a:br xmlns:a="http://schemas.openxmlformats.org/drawingml/2006/main">
              <a:rPr lang="en-US" sz="4400" dirty="0" smtClean="0"/>
            </a:b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791200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1. اضطراب الشخصية المعادية للمجتمع</a:t>
            </a:r>
          </a:p>
          <a:p>
            <a:pPr algn="l" rtl="0">
              <a:buNone/>
            </a:pPr>
            <a:endParaRPr lang="en-US" sz="2400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* تشمل التدخلات التمريضية ما يلي:</a:t>
            </a:r>
          </a:p>
          <a:p>
            <a:pPr algn="l" rtl="0">
              <a:buNone/>
            </a:pPr>
            <a:endParaRPr lang="en-US" sz="2400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- تعزيز السلوك المسؤول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b="1" dirty="0" smtClean="0"/>
              <a:t>- تحديد الحد: إيقاف السلوكيات غير المقبولة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b="1" dirty="0" smtClean="0"/>
              <a:t>-المواجهة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- تعليم المريض تقنية حل المشاكل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- انخفاض الاندفاعية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- التعبير عن المشاعر السلبية مثل الغضب أو الإحباط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- أخذ قسط من الراحة من المواقف العصيبة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- تعزيز أداء الدور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- تحديد العوائق التي تحول دون تحقيق الدور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- تقليل أو القضاء على تعاطي المخدرات والكحول</a:t>
            </a:r>
          </a:p>
          <a:p>
            <a:pPr algn="l" rtl="0">
              <a:buFontTx/>
              <a:buChar char="-"/>
            </a:pP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600" dirty="0" smtClean="0"/>
              <a:t>المجموعة ب: السلوكيات غير المنتظمة أو الدرامية</a:t>
            </a:r>
            <a:r xmlns:a="http://schemas.openxmlformats.org/drawingml/2006/main">
              <a:rPr lang="ar" sz="5400" dirty="0" smtClean="0"/>
              <a:t/>
            </a:r>
            <a:br xmlns:a="http://schemas.openxmlformats.org/drawingml/2006/main">
              <a:rPr lang="en-US" sz="5400" dirty="0" smtClean="0"/>
            </a:b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مقدمة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انتشار اضطرابات الشخصية والحقائق ذات الصلة.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عوائق علاج اضطرابات الشخصية.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أسباب اضطرابات الشخصية.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معايير DSMV لتشخيص اضطراب الشخصية.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أنواع اضطرابات الشخصية.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علاج المرضى الذين يعانون من اضطرابات الشخصية.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خطة الرعاية التمريضية للمرضى الذين يعانون من اضطرابات الشخصية.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مخطط تفصيلي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90600"/>
            <a:ext cx="8915400" cy="5334000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600" b="1" dirty="0" smtClean="0"/>
              <a:t>2. اضطراب الشخصية الحدية</a:t>
            </a:r>
          </a:p>
          <a:p>
            <a:pPr algn="l" rtl="0">
              <a:buNone/>
            </a:pPr>
            <a:endParaRPr lang="en-US" sz="2600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b="1" dirty="0" smtClean="0"/>
              <a:t>* يتميز بنمط شامل من </a:t>
            </a:r>
            <a:r xmlns:a="http://schemas.openxmlformats.org/drawingml/2006/main">
              <a:rPr lang="ar" sz="2000" b="1" dirty="0" smtClean="0"/>
              <a:t>العلاقات الشخصية </a:t>
            </a:r>
            <a:r xmlns:a="http://schemas.openxmlformats.org/drawingml/2006/main">
              <a:rPr lang="ar" sz="2000" b="1" dirty="0" smtClean="0">
                <a:solidFill>
                  <a:srgbClr val="FF0000"/>
                </a:solidFill>
              </a:rPr>
              <a:t>غير المستقرة ، </a:t>
            </a:r>
            <a:r xmlns:a="http://schemas.openxmlformats.org/drawingml/2006/main">
              <a:rPr lang="ar" sz="2000" b="1" dirty="0" smtClean="0">
                <a:solidFill>
                  <a:srgbClr val="FF0000"/>
                </a:solidFill>
              </a:rPr>
              <a:t>وصورة الذات، والعاطفة، </a:t>
            </a:r>
            <a:r xmlns:a="http://schemas.openxmlformats.org/drawingml/2006/main">
              <a:rPr lang="ar" sz="2000" b="1" dirty="0" smtClean="0"/>
              <a:t>فضلاً عن </a:t>
            </a:r>
            <a:r xmlns:a="http://schemas.openxmlformats.org/drawingml/2006/main">
              <a:rPr lang="ar" sz="2000" b="1" dirty="0" smtClean="0">
                <a:solidFill>
                  <a:srgbClr val="FF0000"/>
                </a:solidFill>
              </a:rPr>
              <a:t>الاندفاع الملحوظ.</a:t>
            </a:r>
          </a:p>
          <a:p>
            <a:pPr algn="l" rtl="0">
              <a:buNone/>
            </a:pPr>
            <a:endParaRPr lang="en-US" sz="20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* ما بين 8% و10% من الأشخاص الذين يعانون من هذا التشخيص ينتحرون </a:t>
            </a:r>
            <a:r xmlns:a="http://schemas.openxmlformats.org/drawingml/2006/main">
              <a:rPr lang="ar" sz="2000" dirty="0" smtClean="0">
                <a:solidFill>
                  <a:srgbClr val="FF0000"/>
                </a:solidFill>
              </a:rPr>
              <a:t>. </a:t>
            </a:r>
            <a:r xmlns:a="http://schemas.openxmlformats.org/drawingml/2006/main">
              <a:rPr lang="ar" sz="2000" dirty="0" smtClean="0"/>
              <a:t>وينخرط ما يصل إلى ثلاثة أرباع العملاء المصابين باضطراب الشخصية الحدية في إيذاء أنفسهم عمدًا، وهو ما يُطلق عليه أحيانًا إيذاء النفس </a:t>
            </a:r>
            <a:r xmlns:a="http://schemas.openxmlformats.org/drawingml/2006/main">
              <a:rPr lang="ar" sz="2000" b="1" dirty="0" err="1" smtClean="0">
                <a:solidFill>
                  <a:srgbClr val="FF0000"/>
                </a:solidFill>
              </a:rPr>
              <a:t>غير الانتحاري </a:t>
            </a:r>
            <a:r xmlns:a="http://schemas.openxmlformats.org/drawingml/2006/main">
              <a:rPr lang="ar" sz="2000" b="1" dirty="0" smtClean="0">
                <a:solidFill>
                  <a:srgbClr val="FF0000"/>
                </a:solidFill>
              </a:rPr>
              <a:t>(شكل من أشكال معاقبة الذات).</a:t>
            </a:r>
          </a:p>
          <a:p>
            <a:pPr algn="l" rtl="0">
              <a:buNone/>
            </a:pPr>
            <a:endParaRPr lang="en-US" sz="20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* قد يحتاج المرضى إلى البقاء في المستشفى لتلقي العلاج.</a:t>
            </a:r>
          </a:p>
          <a:p>
            <a:pPr algn="l" rtl="0">
              <a:buNone/>
            </a:pPr>
            <a:endParaRPr lang="en-US" sz="20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* </a:t>
            </a:r>
            <a:r xmlns:a="http://schemas.openxmlformats.org/drawingml/2006/main">
              <a:rPr lang="ar" sz="2000" b="1" dirty="0" smtClean="0"/>
              <a:t>خطر تشويه الذات أو الانتحار هو </a:t>
            </a:r>
            <a:r xmlns:a="http://schemas.openxmlformats.org/drawingml/2006/main">
              <a:rPr lang="ar" sz="2000" b="1" dirty="0" smtClean="0"/>
              <a:t>تشخيص </a:t>
            </a:r>
            <a:r xmlns:a="http://schemas.openxmlformats.org/drawingml/2006/main">
              <a:rPr lang="ar" sz="2000" dirty="0" smtClean="0"/>
              <a:t>مناسب </a:t>
            </a:r>
            <a:r xmlns:a="http://schemas.openxmlformats.org/drawingml/2006/main">
              <a:rPr lang="ar" sz="2000" dirty="0" smtClean="0"/>
              <a:t>للمرضى الذين يعانون من اضطراب الشخصية الحدية.</a:t>
            </a:r>
          </a:p>
          <a:p>
            <a:pPr algn="l" rtl="0">
              <a:buNone/>
            </a:pPr>
            <a:endParaRPr lang="en-US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2800" dirty="0" smtClean="0"/>
              <a:t>المجموعة ب: السلوكيات غير المنتظمة أو الدرامية</a:t>
            </a:r>
            <a:endParaRPr xmlns:a="http://schemas.openxmlformats.org/drawingml/2006/main" lang="ar-S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763000" cy="5148072"/>
          </a:xfrm>
        </p:spPr>
        <p:txBody>
          <a:bodyPr>
            <a:no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2. اضطراب الشخصية الحدية</a:t>
            </a:r>
          </a:p>
          <a:p>
            <a:pPr algn="l" rtl="0">
              <a:buNone/>
            </a:pPr>
            <a:endParaRPr lang="en-US" sz="20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b="1" dirty="0" smtClean="0"/>
              <a:t>*التدخل التمريضي يشمل: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b="1" dirty="0" smtClean="0"/>
              <a:t>• </a:t>
            </a:r>
            <a:r xmlns:a="http://schemas.openxmlformats.org/drawingml/2006/main">
              <a:rPr lang="ar" sz="2000" dirty="0" smtClean="0"/>
              <a:t>تعزيز سلامة العميل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• مساعدة العميل على التعامل مع المشاعر والتحكم فيها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• تقنيات إعادة الهيكلة المعرفية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• هيكلة الوقت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• تعليم المهارات الاجتماعية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• تدريس مهارات التواصل الفعال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• الدخول في علاقة علاجية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 </a:t>
            </a:r>
            <a:br xmlns:a="http://schemas.openxmlformats.org/drawingml/2006/main">
              <a:rPr lang="en-US" dirty="0" smtClean="0"/>
            </a:br>
            <a:r xmlns:a="http://schemas.openxmlformats.org/drawingml/2006/main">
              <a:rPr lang="ar" sz="3600" dirty="0" smtClean="0"/>
              <a:t>المجموعة ب: السلوكيات غير المنتظمة أو الدرامية</a:t>
            </a:r>
            <a:endParaRPr xmlns:a="http://schemas.openxmlformats.org/drawingml/2006/main" lang="ar-SA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5791200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800" b="1" dirty="0" smtClean="0"/>
              <a:t>3. اضطراب الشخصية الهستيرية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b="1" dirty="0" smtClean="0"/>
              <a:t>* يتميز بنمط شامل من الانفعالية المفرطة والبحث عن الاهتمام.</a:t>
            </a:r>
          </a:p>
          <a:p>
            <a:pPr algn="l" rtl="0">
              <a:buNone/>
            </a:pPr>
            <a:endParaRPr lang="en-US" sz="20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* العملاء يعبرون عن مشاعرهم بشكل مبالغ فيه. فهم غالبًا ما يبالغون في مشاعرهم بشكل غير مناسب. </a:t>
            </a:r>
            <a:r xmlns:a="http://schemas.openxmlformats.org/drawingml/2006/main">
              <a:rPr lang="ar" sz="2000" b="1" dirty="0" smtClean="0"/>
              <a:t>على سبيل المثال </a:t>
            </a:r>
            <a:r xmlns:a="http://schemas.openxmlformats.org/drawingml/2006/main">
              <a:rPr lang="ar" sz="2000" dirty="0" smtClean="0"/>
              <a:t>: تقول إحدى العميلات: "إنه أفضل طبيب رأته مرة أو مرتين.</a:t>
            </a:r>
          </a:p>
          <a:p>
            <a:pPr algn="l" rtl="0">
              <a:buNone/>
            </a:pPr>
            <a:endParaRPr lang="en-US" sz="20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*يشعر العملاء بعدم الارتياح عندما لا يكونون مركز الاهتمام.</a:t>
            </a:r>
          </a:p>
          <a:p>
            <a:pPr algn="l" rtl="0">
              <a:buNone/>
            </a:pPr>
            <a:endParaRPr lang="en-US" sz="20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b="1" dirty="0" smtClean="0"/>
              <a:t>* التدخلات التمريضية: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b="1" dirty="0" smtClean="0"/>
              <a:t>- </a:t>
            </a:r>
            <a:r xmlns:a="http://schemas.openxmlformats.org/drawingml/2006/main">
              <a:rPr lang="ar" sz="2000" dirty="0" smtClean="0"/>
              <a:t>تقدم الممرضة للعملاء ردود فعل حول تفاعلاتهم الاجتماعية مع الآخرين، ومن المهم استكشاف نقاط القوة والأصول الشخصية وإعطاء ردود فعل محددة حول الخصائص الإيجابية (المرضى حساسون لمناقشة احترام الذات).</a:t>
            </a:r>
            <a:endParaRPr xmlns:a="http://schemas.openxmlformats.org/drawingml/2006/main" lang="ar-S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المجموعة ب: السلوكيات غير المنتظمة أو الدرامية</a:t>
            </a:r>
            <a:endParaRPr xmlns:a="http://schemas.openxmlformats.org/drawingml/2006/main"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5148072"/>
          </a:xfrm>
        </p:spPr>
        <p:txBody>
          <a:bodyPr>
            <a:normAutofit fontScale="92500" lnSpcReduction="20000"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600" b="1" dirty="0" smtClean="0"/>
              <a:t>4. اضطراب الشخصية النرجسية</a:t>
            </a:r>
          </a:p>
          <a:p>
            <a:pPr algn="l" rtl="0">
              <a:buNone/>
            </a:pPr>
            <a:endParaRPr lang="en-US" sz="28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b="1" dirty="0" smtClean="0"/>
              <a:t>* يتميز بنمط شامل من العظمة، والحاجة إلى الإعجاب، والافتقار إلى التعاطف.</a:t>
            </a:r>
          </a:p>
          <a:p>
            <a:pPr algn="l" rtl="0">
              <a:buNone/>
            </a:pPr>
            <a:endParaRPr lang="en-US" sz="20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*إنهم غالبًا ما يكونون مشغولين بتخيلات النجاح غير المحدود، والقوة، والذكاء، والجمال، أو الحب المثالي.</a:t>
            </a:r>
          </a:p>
          <a:p>
            <a:pPr algn="l" rtl="0">
              <a:buNone/>
            </a:pPr>
            <a:endParaRPr lang="en-US" sz="20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* إن تقدير الذات الأساسي يكون عرضة للخطر تقريبًا. هؤلاء العملاء حساسون للغاية للنقد.</a:t>
            </a:r>
          </a:p>
          <a:p>
            <a:pPr algn="l" rtl="0">
              <a:buNone/>
            </a:pPr>
            <a:endParaRPr lang="en-US" sz="20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b="1" dirty="0" smtClean="0"/>
              <a:t>* تشمل التدخلات التمريضية ما يلي: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- يجب على الممرضة استخدام مهارات الوعي الذاتي لتجنب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الغضب والإحباط بسبب سلوك وموقف هؤلاء العملاء.</a:t>
            </a:r>
          </a:p>
          <a:p>
            <a:pPr algn="l" rtl="0">
              <a:buNone/>
            </a:pPr>
            <a:endParaRPr lang="en-US" sz="20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- الهدف هو الحصول على تعاون هؤلاء العملاء مع العلاجات الأخرى حسب الإشارة.</a:t>
            </a:r>
            <a:endParaRPr xmlns:a="http://schemas.openxmlformats.org/drawingml/2006/main" lang="ar-S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المجموعة ب: السلوكيات غير المنتظمة أو الدرامية</a:t>
            </a:r>
            <a:endParaRPr xmlns:a="http://schemas.openxmlformats.org/drawingml/2006/main"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071872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1. اضطراب الشخصية التجنبية</a:t>
            </a:r>
          </a:p>
          <a:p>
            <a:pPr algn="l" rtl="0">
              <a:buNone/>
            </a:pPr>
            <a:endParaRPr lang="en-US" sz="2400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* </a:t>
            </a:r>
            <a:r xmlns:a="http://schemas.openxmlformats.org/drawingml/2006/main">
              <a:rPr lang="ar" sz="2000" b="1" dirty="0" smtClean="0"/>
              <a:t>يتميز بنمط شامل من الانزعاج الاجتماعي والتحفظ وانخفاض احترام الذات والحساسية المفرطة للتقييم السلبي.</a:t>
            </a:r>
          </a:p>
          <a:p>
            <a:pPr algn="l" rtl="0">
              <a:buNone/>
            </a:pPr>
            <a:endParaRPr lang="en-US" sz="2000" dirty="0" smtClean="0"/>
          </a:p>
          <a:p>
            <a:pPr xmlns:a="http://schemas.openxmlformats.org/drawingml/2006/main" algn="l" rtl="0">
              <a:buNone/>
              <a:defRPr/>
              <a:bidi/>
            </a:pPr>
            <a:r xmlns:a="http://schemas.openxmlformats.org/drawingml/2006/main">
              <a:rPr lang="ar" sz="2000" dirty="0" smtClean="0"/>
              <a:t>* </a:t>
            </a:r>
            <a:r xmlns:a="http://schemas.openxmlformats.org/drawingml/2006/main">
              <a:rPr lang="ar" sz="2000" dirty="0" smtClean="0"/>
              <a:t>خائف وخجول، يتأثر بسهولة بالنقد، غالبًا ما يكون مكتئبًا وقلقًا، حساس بشكل مفرط لآراء الآخرين – انخفاض احترام الذات.</a:t>
            </a:r>
          </a:p>
          <a:p>
            <a:pPr algn="l" rtl="0">
              <a:buNone/>
              <a:defRPr/>
            </a:pPr>
            <a:endParaRPr lang="fi-FI" sz="2000" dirty="0" smtClean="0"/>
          </a:p>
          <a:p>
            <a:pPr xmlns:a="http://schemas.openxmlformats.org/drawingml/2006/main" algn="l" rtl="0">
              <a:buNone/>
              <a:defRPr/>
              <a:bidi/>
            </a:pPr>
            <a:r xmlns:a="http://schemas.openxmlformats.org/drawingml/2006/main">
              <a:rPr lang="ar" sz="2400" b="1" dirty="0" smtClean="0"/>
              <a:t>* تشمل التدخلات التمريضية ما يلي:</a:t>
            </a:r>
          </a:p>
          <a:p>
            <a:pPr xmlns:a="http://schemas.openxmlformats.org/drawingml/2006/main" algn="l" rtl="0">
              <a:buFontTx/>
              <a:buChar char="-"/>
              <a:defRPr/>
              <a:bidi/>
            </a:pPr>
            <a:r xmlns:a="http://schemas.openxmlformats.org/drawingml/2006/main">
              <a:rPr lang="ar" sz="2000" dirty="0" smtClean="0"/>
              <a:t>يحتاج هؤلاء العملاء إلى الكثير من الدعم والطمأنينة من الممرضة.</a:t>
            </a:r>
          </a:p>
          <a:p>
            <a:pPr xmlns:a="http://schemas.openxmlformats.org/drawingml/2006/main" algn="l" rtl="0">
              <a:buFontTx/>
              <a:buChar char="-"/>
              <a:defRPr/>
              <a:bidi/>
            </a:pPr>
            <a:r xmlns:a="http://schemas.openxmlformats.org/drawingml/2006/main">
              <a:rPr lang="ar" sz="2000" dirty="0" smtClean="0"/>
              <a:t>تعزيز احترام الذات.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09600"/>
          </a:xfrm>
        </p:spPr>
        <p:txBody>
          <a:bodyPr>
            <a:normAutofit fontScale="90000"/>
          </a:bodyPr>
          <a:lstStyle/>
          <a:p>
            <a:pPr xmlns:a="http://schemas.openxmlformats.org/drawingml/2006/main" rtl="0">
              <a:bidi/>
            </a:pPr>
            <a:r xmlns:a="http://schemas.openxmlformats.org/drawingml/2006/main">
              <a:rPr lang="ar" sz="3600" dirty="0" smtClean="0"/>
              <a:t/>
            </a:r>
            <a:br xmlns:a="http://schemas.openxmlformats.org/drawingml/2006/main">
              <a:rPr lang="en-US" sz="3600" dirty="0" smtClean="0"/>
            </a:br>
            <a:r xmlns:a="http://schemas.openxmlformats.org/drawingml/2006/main">
              <a:rPr lang="ar" sz="3600" dirty="0" smtClean="0"/>
              <a:t> </a:t>
            </a:r>
            <a:br xmlns:a="http://schemas.openxmlformats.org/drawingml/2006/main">
              <a:rPr lang="en-US" sz="3600" dirty="0" smtClean="0"/>
            </a:br>
            <a:r xmlns:a="http://schemas.openxmlformats.org/drawingml/2006/main">
              <a:rPr lang="ar" sz="3600" dirty="0" smtClean="0"/>
              <a:t>* المجموعة ج: السلوكيات القلقة أو الخائفة</a:t>
            </a:r>
            <a:br xmlns:a="http://schemas.openxmlformats.org/drawingml/2006/main">
              <a:rPr lang="en-US" sz="3600" dirty="0" smtClean="0"/>
            </a:br>
            <a:r xmlns:a="http://schemas.openxmlformats.org/drawingml/2006/main">
              <a:rPr lang="ar" sz="4400" dirty="0" smtClean="0"/>
              <a:t/>
            </a:r>
            <a:br xmlns:a="http://schemas.openxmlformats.org/drawingml/2006/main">
              <a:rPr lang="en-US" sz="4400" dirty="0" smtClean="0"/>
            </a:b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5148072"/>
          </a:xfrm>
        </p:spPr>
        <p:txBody>
          <a:bodyPr>
            <a:normAutofit lnSpcReduction="10000"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2. اضطراب الشخصية الاعتمادية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* </a:t>
            </a:r>
            <a:r xmlns:a="http://schemas.openxmlformats.org/drawingml/2006/main">
              <a:rPr lang="ar" sz="2000" b="1" dirty="0" smtClean="0"/>
              <a:t>يتسم بالحاجة الشديدة والمفرطة للرعاية، مما يؤدي إلى سلوك خاضع ومتشبث ومخاوف من الانفصال.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* غالبًا ما يشعر العملاء بالقلق والاكتئاب.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* إنهم منشغلون بشكل مفرط بمخاوف غير واقعية من تركهم بمفردهم لرعاية أنفسهم </a:t>
            </a:r>
            <a:r xmlns:a="http://schemas.openxmlformats.org/drawingml/2006/main">
              <a:rPr lang="ar" sz="2400" dirty="0" smtClean="0"/>
              <a:t>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000" dirty="0" smtClean="0"/>
              <a:t>ويواجهون صعوبة في البدء بالمشاريع أو إكمال المهام اليومية البسيطة بشكل مستقل.</a:t>
            </a:r>
          </a:p>
          <a:p>
            <a:pPr algn="l" rtl="0">
              <a:buFont typeface="Arial" pitchFamily="34" charset="0"/>
              <a:buChar char="•"/>
            </a:pPr>
            <a:endParaRPr lang="en-US" sz="20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b="1" dirty="0" smtClean="0"/>
              <a:t>* تشمل التدخلات التمريضية ما يلي: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000" dirty="0" smtClean="0"/>
              <a:t>مساعدة العملاء على التعبير عن مشاعر الحزن والخسارة.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000" dirty="0" smtClean="0"/>
              <a:t>مساعدة العملاء على تحديد نقاط قوتهم.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000" dirty="0" smtClean="0"/>
              <a:t>المساعدة في الأداء اليومي.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000" dirty="0" smtClean="0"/>
              <a:t>تعليم حل المشكلات واتخاذ القرار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* المجموعة ج: السلوكيات القلقة أو الخائفة</a:t>
            </a:r>
            <a:endParaRPr xmlns:a="http://schemas.openxmlformats.org/drawingml/2006/main"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8991600" cy="4919472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3. اضطراب الشخصية الوسواسية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b="1" dirty="0" smtClean="0"/>
              <a:t>* يتميز بنمط شامل من الانشغال </a:t>
            </a:r>
            <a:r xmlns:a="http://schemas.openxmlformats.org/drawingml/2006/main">
              <a:rPr lang="ar" sz="2000" b="1" dirty="0" smtClean="0">
                <a:solidFill>
                  <a:srgbClr val="FF0000"/>
                </a:solidFill>
              </a:rPr>
              <a:t>بالكمال </a:t>
            </a:r>
            <a:r xmlns:a="http://schemas.openxmlformats.org/drawingml/2006/main">
              <a:rPr lang="ar" sz="2000" b="1" dirty="0" smtClean="0"/>
              <a:t>، والسيطرة العقلية والشخصية، والنظام على حساب المرونة، والانفتاح، والكفاءة.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*غالبًا ما يلجأ هؤلاء الأشخاص إلى العلاج لأنهم يدركون أن حياتهم أصبحت خالية من المتعة.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*رسمي وجاد.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* يهتم العملاء بالنظام ويحاولون الحفاظ عليه في كافة مجالات الحياة.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* يسعون إلى الكمال، وهم منشغلون بالتفاصيل والقواعد والقوائم والجداول الزمنية.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* يقوم العملاء بالتحقق وإعادة التحقق من تفاصيل أي مشروع أو نشاط.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000" dirty="0" smtClean="0"/>
              <a:t>إنهم يعانون من مشاكل في الحكم واتخاذ القرار.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000" dirty="0" smtClean="0"/>
              <a:t>النظر وإعادة النظر في البدائل.</a:t>
            </a:r>
            <a:endParaRPr xmlns:a="http://schemas.openxmlformats.org/drawingml/2006/main" lang="ar-S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* المجموعة ج: السلوكيات القلقة أو الخائفة</a:t>
            </a:r>
            <a:endParaRPr xmlns:a="http://schemas.openxmlformats.org/drawingml/2006/main"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525963"/>
          </a:xfrm>
        </p:spPr>
        <p:txBody>
          <a:bodyPr/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b="1" dirty="0" smtClean="0"/>
              <a:t>3. اضطراب الشخصية الوسواسية القهرية</a:t>
            </a:r>
          </a:p>
          <a:p>
            <a:pPr algn="l" rtl="0">
              <a:buNone/>
            </a:pPr>
            <a:endParaRPr lang="en-US" sz="20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b="1" dirty="0" smtClean="0"/>
              <a:t>* تشمل التدخلات التمريضية ما يلي: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000" dirty="0" smtClean="0"/>
              <a:t>مساعدة العملاء على رؤية عملية اتخاذ القرار واستكمال المشاريع.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000" dirty="0" smtClean="0"/>
              <a:t>إكمال المشروع أو اتخاذ القرار في الموعد المحدد.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000" dirty="0" smtClean="0"/>
              <a:t>تشجيع العملاء على المخاطرة.</a:t>
            </a:r>
            <a:endParaRPr xmlns:a="http://schemas.openxmlformats.org/drawingml/2006/main" lang="ar-S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* المجموعة ج: السلوكيات القلقة أو الخائفة</a:t>
            </a:r>
            <a:endParaRPr xmlns:a="http://schemas.openxmlformats.org/drawingml/2006/main"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000" dirty="0" smtClean="0"/>
              <a:t>* غالبًا ما يتم وصف الأشخاص الذين يعانون من اضطرابات الشخصية بأنهم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000" dirty="0" smtClean="0"/>
              <a:t>"مقاومة للعلاج"، ولكن مزيج من الأدوية و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000" dirty="0" smtClean="0"/>
              <a:t>قد يكون العلاج السلوكي المعرفي مفيدًا.</a:t>
            </a:r>
          </a:p>
          <a:p>
            <a:pPr marL="624078" indent="-514350" algn="l" rtl="0">
              <a:buNone/>
            </a:pPr>
            <a:endParaRPr lang="en-US" sz="2000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000" b="1" dirty="0" smtClean="0"/>
              <a:t>1. الأدوية: </a:t>
            </a:r>
            <a:r xmlns:a="http://schemas.openxmlformats.org/drawingml/2006/main">
              <a:rPr lang="ar" sz="2000" dirty="0" smtClean="0"/>
              <a:t>لا يوجد نوع فرعي انتقائي يمكن استخدامه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000" dirty="0" smtClean="0"/>
              <a:t>علاج المرضى الذين يعانون من اضطرابات الشخصية، ولكن وفقا ل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000" dirty="0" smtClean="0"/>
              <a:t>الأعراض التي يمكننا استخدام </a:t>
            </a:r>
            <a:r xmlns:a="http://schemas.openxmlformats.org/drawingml/2006/main">
              <a:rPr lang="ar" sz="2000" b="1" dirty="0" smtClean="0"/>
              <a:t>مضادات الذهان ومضادات الاكتئاب والليثيوم،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000" b="1" dirty="0" smtClean="0"/>
              <a:t>   </a:t>
            </a:r>
            <a:r xmlns:a="http://schemas.openxmlformats.org/drawingml/2006/main">
              <a:rPr lang="ar" sz="2000" b="1" dirty="0" err="1" smtClean="0"/>
              <a:t>مضاد للقلق </a:t>
            </a:r>
            <a:r xmlns:a="http://schemas.openxmlformats.org/drawingml/2006/main">
              <a:rPr lang="ar" sz="2000" b="1" dirty="0" smtClean="0"/>
              <a:t>ومثبت للمزاج.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000" b="1" dirty="0" smtClean="0"/>
              <a:t>2. العلاج النفسي:</a:t>
            </a:r>
          </a:p>
          <a:p>
            <a:pPr xmlns:a="http://schemas.openxmlformats.org/drawingml/2006/main" marL="624078" indent="-514350" algn="l" rtl="0">
              <a:buFontTx/>
              <a:buChar char="-"/>
              <a:bidi/>
            </a:pPr>
            <a:r xmlns:a="http://schemas.openxmlformats.org/drawingml/2006/main">
              <a:rPr lang="ar" sz="2000" dirty="0" smtClean="0"/>
              <a:t>العلاج الجماعي</a:t>
            </a:r>
          </a:p>
          <a:p>
            <a:pPr xmlns:a="http://schemas.openxmlformats.org/drawingml/2006/main" marL="624078" indent="-514350" algn="l" rtl="0">
              <a:buFontTx/>
              <a:buChar char="-"/>
              <a:bidi/>
            </a:pPr>
            <a:r xmlns:a="http://schemas.openxmlformats.org/drawingml/2006/main">
              <a:rPr lang="ar" sz="2000" dirty="0" smtClean="0"/>
              <a:t>العلاج الفردي</a:t>
            </a:r>
          </a:p>
          <a:p>
            <a:pPr xmlns:a="http://schemas.openxmlformats.org/drawingml/2006/main" marL="624078" indent="-514350" algn="l" rtl="0">
              <a:buFontTx/>
              <a:buChar char="-"/>
              <a:bidi/>
            </a:pPr>
            <a:r xmlns:a="http://schemas.openxmlformats.org/drawingml/2006/main">
              <a:rPr lang="ar" sz="2000" dirty="0" smtClean="0"/>
              <a:t>العلاج المعرفي</a:t>
            </a:r>
          </a:p>
          <a:p>
            <a:pPr xmlns:a="http://schemas.openxmlformats.org/drawingml/2006/main" marL="624078" indent="-514350" algn="l" rtl="0">
              <a:buFontTx/>
              <a:buChar char="-"/>
              <a:bidi/>
            </a:pPr>
            <a:r xmlns:a="http://schemas.openxmlformats.org/drawingml/2006/main">
              <a:rPr lang="ar" sz="2000" dirty="0" smtClean="0"/>
              <a:t>العلاج السلوكي</a:t>
            </a:r>
            <a:endParaRPr xmlns:a="http://schemas.openxmlformats.org/drawingml/2006/main" lang="en-US" sz="2400" dirty="0" smtClean="0"/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طرق علاج اضطرابات الشخصية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8991600" cy="4525963"/>
          </a:xfrm>
        </p:spPr>
        <p:txBody>
          <a:bodyPr>
            <a:normAutofit lnSpcReduction="10000"/>
          </a:bodyPr>
          <a:lstStyle/>
          <a:p>
            <a:pPr xmlns:a="http://schemas.openxmlformats.org/drawingml/2006/main" marL="624078" indent="-514350" algn="l" rtl="0">
              <a:buAutoNum type="arabicPeriod"/>
              <a:bidi/>
            </a:pPr>
            <a:r xmlns:a="http://schemas.openxmlformats.org/drawingml/2006/main">
              <a:rPr lang="ar" sz="2400" b="1" dirty="0" smtClean="0"/>
              <a:t>تقدير:</a:t>
            </a:r>
          </a:p>
          <a:p>
            <a:pPr marL="624078" indent="-514350" algn="l" rtl="0">
              <a:buNone/>
            </a:pPr>
            <a:endParaRPr lang="en-US" sz="2400" b="1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تاريخ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المظهر العام: قلق أم لا؟؟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الحالة المزاجية والتأثير: قلق، قلق، عشرات؟؟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عملية التفكير والمحتوى: منظمة؟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العملية الفكرية: مشوشة، موجهة؟؟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الحكم والبصيرة: خير أم شر؟؟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مفهوم الذات؟؟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الأدوار والعلاقات؟؟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رعاية ذاتية؟؟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خطة الرعاية التمريضية للمرضى الذين يعانون من اضطرابات الشخصية</a:t>
            </a:r>
            <a:endParaRPr xmlns:a="http://schemas.openxmlformats.org/drawingml/2006/main" lang="ar-SA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تعريف الشخصية واضطرابات الشخصية.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الاعتراف بانتشار اضطرابات الشخصية بين السكان.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تحديد الأسباب الشائعة لاضطراب الشخصية.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مناقشة حواجز علاج اضطراب الشخصية.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التمييز بين أنواع اضطرابات الشخصية المختلفة.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مناقشة طرق العلاج لاضطرابات الشخصية.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تطبيق خطة الرعاية التمريضية للمرضى الذين يعانون من اضطرابات الشخصية.</a:t>
            </a:r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نتائج التعلم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خطة الرعاية التمريضية للمرضى الذين يعانون من اضطرابات الشخصية</a:t>
            </a:r>
            <a:endParaRPr xmlns:a="http://schemas.openxmlformats.org/drawingml/2006/main"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endParaRPr lang="en-US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b="1" dirty="0" smtClean="0"/>
              <a:t>2. التشخيص: </a:t>
            </a:r>
            <a:r xmlns:a="http://schemas.openxmlformats.org/drawingml/2006/main">
              <a:rPr lang="ar" sz="2400" dirty="0" smtClean="0"/>
              <a:t>حدد التشخيص المناسب بناءً على نوع اضطراب الشخصية والتقييم والأعراض. ضع الأولوية في كتابة التشخيصات (السلامة)</a:t>
            </a:r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مثال: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- اضطراب الشخصية المعادية للمجتمع: عدم القدرة على التعامل مع الضغوط والتوترات بشكل فعال.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- اضطراب الشخصية الحدية: </a:t>
            </a:r>
            <a:r xmlns:a="http://schemas.openxmlformats.org/drawingml/2006/main">
              <a:rPr lang="ar" sz="2400" smtClean="0"/>
              <a:t>خطر التشويه أو الانتحار.</a:t>
            </a:r>
            <a:endParaRPr xmlns:a="http://schemas.openxmlformats.org/drawingml/2006/main" lang="ar-SA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763000" cy="4995672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3) الخطة والتدخلات:</a:t>
            </a:r>
          </a:p>
          <a:p>
            <a:pPr algn="l" rtl="0">
              <a:buNone/>
            </a:pPr>
            <a:endParaRPr lang="en-US" sz="2400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 لقد تمت مناقشة التدخلات التمريضية المقترحة في الشرائح السابقة وفقًا لنوع اضطراب الشخصية.</a:t>
            </a:r>
            <a:endParaRPr xmlns:a="http://schemas.openxmlformats.org/drawingml/2006/main"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خطة الرعاية التمريضية للمرضى الذين يعانون من اضطرابات الشخصية</a:t>
            </a:r>
            <a:endParaRPr xmlns:a="http://schemas.openxmlformats.org/drawingml/2006/main"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خطة الرعاية التمريضية للمرضى الذين يعانون من اضطرابات الشخصية</a:t>
            </a:r>
            <a:endParaRPr xmlns:a="http://schemas.openxmlformats.org/drawingml/2006/main"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b="1" dirty="0" smtClean="0"/>
              <a:t>4) التقييم:</a:t>
            </a:r>
          </a:p>
          <a:p>
            <a:pPr algn="l" rtl="0">
              <a:buNone/>
            </a:pPr>
            <a:endParaRPr lang="en-US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* ضع في اعتبارك أنه عند تقييم أو إعادة تقييم المرضى الذين يعانون من اضطرابات الشخصية، يكون التحسن بطيئًا جدًا بالمقارنة مع الأمراض النفسية الأخرى.</a:t>
            </a:r>
          </a:p>
          <a:p>
            <a:pPr algn="l" rtl="0">
              <a:buNone/>
            </a:pPr>
            <a:endParaRPr lang="en-US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* يجب أن تكون السلامة على رأس المناطق التي تم تقييمها </a:t>
            </a:r>
            <a:r xmlns:a="http://schemas.openxmlformats.org/drawingml/2006/main">
              <a:rPr lang="ar" b="1" dirty="0" smtClean="0"/>
              <a:t>.</a:t>
            </a:r>
            <a:endParaRPr xmlns:a="http://schemas.openxmlformats.org/drawingml/2006/main"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0"/>
            <a:endParaRPr lang="en-US" dirty="0" smtClean="0"/>
          </a:p>
          <a:p>
            <a:pPr algn="ctr" rtl="0"/>
            <a:endParaRPr lang="en-US" dirty="0" smtClean="0"/>
          </a:p>
          <a:p>
            <a:pPr algn="ctr" rtl="0"/>
            <a:endParaRPr lang="en-US" sz="4800" dirty="0" smtClean="0"/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4800" dirty="0" smtClean="0"/>
              <a:t>شكرًا لك</a:t>
            </a:r>
            <a:endParaRPr xmlns:a="http://schemas.openxmlformats.org/drawingml/2006/main" lang="ar-SA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991600" cy="5486400"/>
          </a:xfrm>
        </p:spPr>
        <p:txBody>
          <a:bodyPr>
            <a:normAutofit/>
          </a:bodyPr>
          <a:lstStyle/>
          <a:p>
            <a:pPr algn="l" rtl="0"/>
            <a:endParaRPr lang="en-US" sz="2800" b="1" dirty="0" smtClean="0">
              <a:cs typeface="Andalus" pitchFamily="18" charset="-78"/>
            </a:endParaRPr>
          </a:p>
          <a:p>
            <a:pPr algn="l" rtl="0">
              <a:buNone/>
            </a:pPr>
            <a:endParaRPr lang="en-US" sz="2800" b="1" dirty="0" smtClean="0">
              <a:cs typeface="Andalus" pitchFamily="18" charset="-78"/>
            </a:endParaRP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800" b="1" dirty="0" smtClean="0">
                <a:cs typeface="Andalus" pitchFamily="18" charset="-78"/>
              </a:rPr>
              <a:t>الشخصية: </a:t>
            </a:r>
            <a:r xmlns:a="http://schemas.openxmlformats.org/drawingml/2006/main">
              <a:rPr lang="ar" sz="2800" dirty="0" smtClean="0">
                <a:cs typeface="Andalus" pitchFamily="18" charset="-78"/>
              </a:rPr>
              <a:t>هي نمط </a:t>
            </a:r>
            <a:r xmlns:a="http://schemas.openxmlformats.org/drawingml/2006/main">
              <a:rPr lang="ar" sz="2800" b="1" dirty="0" smtClean="0">
                <a:cs typeface="Andalus" pitchFamily="18" charset="-78"/>
              </a:rPr>
              <a:t>راسخ ودائم </a:t>
            </a:r>
            <a:r xmlns:a="http://schemas.openxmlformats.org/drawingml/2006/main">
              <a:rPr lang="ar" sz="2800" dirty="0" smtClean="0">
                <a:cs typeface="Andalus" pitchFamily="18" charset="-78"/>
              </a:rPr>
              <a:t>من </a:t>
            </a:r>
            <a:r xmlns:a="http://schemas.openxmlformats.org/drawingml/2006/main">
              <a:rPr lang="ar" sz="2800" b="1" dirty="0" smtClean="0">
                <a:cs typeface="Andalus" pitchFamily="18" charset="-78"/>
              </a:rPr>
              <a:t>السلوك </a:t>
            </a:r>
            <a:r xmlns:a="http://schemas.openxmlformats.org/drawingml/2006/main">
              <a:rPr lang="ar" sz="2800" dirty="0" smtClean="0">
                <a:cs typeface="Andalus" pitchFamily="18" charset="-78"/>
              </a:rPr>
              <a:t>والعلاقة مع </a:t>
            </a:r>
            <a:r xmlns:a="http://schemas.openxmlformats.org/drawingml/2006/main">
              <a:rPr lang="ar" sz="2800" b="1" dirty="0" smtClean="0">
                <a:cs typeface="Andalus" pitchFamily="18" charset="-78"/>
              </a:rPr>
              <a:t>الذات </a:t>
            </a:r>
            <a:r xmlns:a="http://schemas.openxmlformats.org/drawingml/2006/main">
              <a:rPr lang="ar" sz="2800" dirty="0" smtClean="0">
                <a:cs typeface="Andalus" pitchFamily="18" charset="-78"/>
              </a:rPr>
              <a:t>والآخرين </a:t>
            </a:r>
            <a:r xmlns:a="http://schemas.openxmlformats.org/drawingml/2006/main">
              <a:rPr lang="ar" sz="2800" dirty="0" smtClean="0">
                <a:cs typeface="Andalus" pitchFamily="18" charset="-78"/>
              </a:rPr>
              <a:t>والبيئة </a:t>
            </a:r>
            <a:r xmlns:a="http://schemas.openxmlformats.org/drawingml/2006/main">
              <a:rPr lang="ar" sz="2800" b="1" dirty="0" smtClean="0">
                <a:cs typeface="Andalus" pitchFamily="18" charset="-78"/>
              </a:rPr>
              <a:t>؛ </a:t>
            </a:r>
            <a:r xmlns:a="http://schemas.openxmlformats.org/drawingml/2006/main">
              <a:rPr lang="ar" sz="2800" dirty="0" smtClean="0">
                <a:cs typeface="Andalus" pitchFamily="18" charset="-78"/>
              </a:rPr>
              <a:t>وهي تشمل </a:t>
            </a:r>
            <a:r xmlns:a="http://schemas.openxmlformats.org/drawingml/2006/main">
              <a:rPr lang="ar" sz="2800" b="1" dirty="0" smtClean="0">
                <a:cs typeface="Andalus" pitchFamily="18" charset="-78"/>
              </a:rPr>
              <a:t>التصورات والمواقف والعواطف. </a:t>
            </a:r>
            <a:r xmlns:a="http://schemas.openxmlformats.org/drawingml/2006/main">
              <a:rPr lang="ar" sz="2800" dirty="0" smtClean="0">
                <a:cs typeface="Andalus" pitchFamily="18" charset="-78"/>
              </a:rPr>
              <a:t>وهي متسقة عبر مجموعة واسعة من المواقف ولا </a:t>
            </a:r>
            <a:r xmlns:a="http://schemas.openxmlformats.org/drawingml/2006/main">
              <a:rPr lang="ar" sz="2800" b="1" dirty="0" smtClean="0">
                <a:cs typeface="Andalus" pitchFamily="18" charset="-78"/>
              </a:rPr>
              <a:t>تتغير </a:t>
            </a:r>
            <a:r xmlns:a="http://schemas.openxmlformats.org/drawingml/2006/main">
              <a:rPr lang="ar" sz="2800" b="1" dirty="0" smtClean="0">
                <a:solidFill>
                  <a:srgbClr val="FF0000"/>
                </a:solidFill>
                <a:cs typeface="Andalus" pitchFamily="18" charset="-78"/>
              </a:rPr>
              <a:t>بسهولة </a:t>
            </a:r>
            <a:r xmlns:a="http://schemas.openxmlformats.org/drawingml/2006/main">
              <a:rPr lang="ar" sz="2800" dirty="0" smtClean="0">
                <a:solidFill>
                  <a:srgbClr val="FF0000"/>
                </a:solidFill>
                <a:cs typeface="Andalus" pitchFamily="18" charset="-78"/>
              </a:rPr>
              <a:t>.</a:t>
            </a:r>
          </a:p>
          <a:p>
            <a:pPr algn="l" rtl="0">
              <a:buFontTx/>
              <a:buChar char="-"/>
            </a:pPr>
            <a:endParaRPr lang="en-US" sz="2000" dirty="0" smtClean="0">
              <a:cs typeface="Andalus" pitchFamily="18" charset="-78"/>
            </a:endParaRPr>
          </a:p>
          <a:p>
            <a:pPr algn="l" rtl="0"/>
            <a:endParaRPr lang="en-US" sz="2400" b="1" dirty="0" smtClean="0"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مقدمة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 fontScale="92500" lnSpcReduction="20000"/>
          </a:bodyPr>
          <a:lstStyle/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800" b="1" dirty="0" smtClean="0">
                <a:cs typeface="Andalus" pitchFamily="18" charset="-78"/>
              </a:rPr>
              <a:t>اضطرابات الشخصية </a:t>
            </a:r>
            <a:r xmlns:a="http://schemas.openxmlformats.org/drawingml/2006/main">
              <a:rPr lang="ar" sz="2800" dirty="0" smtClean="0">
                <a:cs typeface="Andalus" pitchFamily="18" charset="-78"/>
              </a:rPr>
              <a:t>: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ضعف في أداء الشخصية </a:t>
            </a:r>
            <a:r xmlns:a="http://schemas.openxmlformats.org/drawingml/2006/main">
              <a:rPr lang="ar" sz="2400" b="1" dirty="0" smtClean="0">
                <a:cs typeface="Andalus" pitchFamily="18" charset="-78"/>
              </a:rPr>
              <a:t>والسمات الشخصية غير التكيفية.</a:t>
            </a:r>
          </a:p>
          <a:p>
            <a:pPr algn="l" rtl="0">
              <a:buFontTx/>
              <a:buChar char="-"/>
            </a:pPr>
            <a:endParaRPr lang="en-US" sz="2400" b="1" dirty="0" smtClean="0">
              <a:cs typeface="Andalus" pitchFamily="18" charset="-78"/>
            </a:endParaRP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 </a:t>
            </a:r>
            <a:r xmlns:a="http://schemas.openxmlformats.org/drawingml/2006/main">
              <a:rPr lang="ar" sz="2400" b="1" dirty="0" smtClean="0"/>
              <a:t>تشمل السمات الشخصية غير التكيفية أو غير الوظيفية ما يلي </a:t>
            </a:r>
            <a:r xmlns:a="http://schemas.openxmlformats.org/drawingml/2006/main">
              <a:rPr lang="ar" sz="2400" dirty="0" smtClean="0"/>
              <a:t>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الغضب و/أو العداء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المزاج المتوتر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عدم الشعور بالذنب أو الندم، والبرود العاطفي وعدم الاهتمام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الاندفاع، التشتت، سوء الحكم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غير مسؤول، غير مسؤول عن أفعاله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المخاطرة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عدم الثقة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غير أمين أو مخادع أو كاذب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التبعية وانعدام الأمن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تصورات غريبة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 </a:t>
            </a:r>
            <a:r xmlns:a="http://schemas.openxmlformats.org/drawingml/2006/main">
              <a:rPr lang="ar" sz="2400" b="1" dirty="0" smtClean="0"/>
              <a:t>ليست كل هذه الصفات تشكل مشكلة لكل شخص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تم تشخيصي باضطراب الشخصية.</a:t>
            </a:r>
            <a:endParaRPr xmlns:a="http://schemas.openxmlformats.org/drawingml/2006/main" lang="en-US" sz="2400" b="1" dirty="0" smtClean="0">
              <a:cs typeface="Andalus" pitchFamily="18" charset="-78"/>
            </a:endParaRP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None/>
            </a:pPr>
            <a:endParaRPr lang="ar-SA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اضطرابات الشخصية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257800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غالبًا ما يفشل سلوكهم في التوافق مع المعايير الثقافية أو الاجتماعية أو القانونية، ويكون دافعهم هو الإشباع الشخصي.</a:t>
            </a: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العلاقات مع الآخرين هي علاقات غير سليمة وغالبا ما تتميز بالخداع أو الإكراه أو الترهيب.</a:t>
            </a: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إنهم غير قادرين على إقامة علاقات متبادلة وحميمة، ويفتقرون إلى القدرة على التعاطف أو الندم أو الاهتمام بالآخرين.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اضطرابات الشخصية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767072"/>
          </a:xfrm>
        </p:spPr>
        <p:txBody>
          <a:bodyPr>
            <a:normAutofit lnSpcReduction="10000"/>
          </a:bodyPr>
          <a:lstStyle/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لا يتم تشخيص اضطرابات الشخصية إلا بعد سن البلوغ، أي في سن 18 عامًا.</a:t>
            </a:r>
          </a:p>
          <a:p>
            <a:pPr algn="l" rtl="0">
              <a:buNone/>
            </a:pPr>
            <a:endParaRPr lang="en-US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تعتبر اضطرابات الشخصية </a:t>
            </a:r>
            <a:r xmlns:a="http://schemas.openxmlformats.org/drawingml/2006/main">
              <a:rPr lang="ar" b="1" dirty="0" smtClean="0"/>
              <a:t>من الأمراض المزمنة لأن </a:t>
            </a:r>
            <a:r xmlns:a="http://schemas.openxmlformats.org/drawingml/2006/main">
              <a:rPr lang="ar" dirty="0" smtClean="0"/>
              <a:t>خصائص الشخصية لا تتغير بسهولة.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يعاني العديد من المرضى، ولكن ليس جميعهم، من ضعف كبير في أداء الأدوار الأسرية والأكاديمية والتوظيفية وغيرها من الأدوار الوظيفية.</a:t>
            </a:r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اضطرابات الشخصية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767072"/>
          </a:xfrm>
        </p:spPr>
        <p:txBody>
          <a:bodyPr>
            <a:normAutofit/>
          </a:bodyPr>
          <a:lstStyle/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* اضطرابات الشخصية شائعة نسبيًا، تحدث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b="1" u="sng" dirty="0" smtClean="0"/>
              <a:t>في 10% إلى 20% </a:t>
            </a:r>
            <a:r xmlns:a="http://schemas.openxmlformats.org/drawingml/2006/main">
              <a:rPr lang="ar" sz="2400" dirty="0" smtClean="0"/>
              <a:t>من عامة السكان. معدل الإصابة هو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وحتى أعلى بالنسبة للأشخاص في الفئات الاجتماعية والاقتصادية الدنيا.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 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b="1" dirty="0" smtClean="0">
                <a:solidFill>
                  <a:srgbClr val="FF0000"/>
                </a:solidFill>
              </a:rPr>
              <a:t>وفاة </a:t>
            </a:r>
            <a:r xmlns:a="http://schemas.openxmlformats.org/drawingml/2006/main">
              <a:rPr lang="ar" sz="2400" dirty="0" smtClean="0"/>
              <a:t>أعلى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b="1" dirty="0" smtClean="0">
                <a:solidFill>
                  <a:srgbClr val="FF0000"/>
                </a:solidFill>
              </a:rPr>
              <a:t>معدل </a:t>
            </a:r>
            <a:r xmlns:a="http://schemas.openxmlformats.org/drawingml/2006/main">
              <a:rPr lang="ar" sz="2400" dirty="0" smtClean="0"/>
              <a:t>، وخاصة نتيجة </a:t>
            </a:r>
            <a:r xmlns:a="http://schemas.openxmlformats.org/drawingml/2006/main">
              <a:rPr lang="ar" sz="2400" dirty="0" smtClean="0">
                <a:solidFill>
                  <a:srgbClr val="FF0000"/>
                </a:solidFill>
              </a:rPr>
              <a:t>للانتحار </a:t>
            </a:r>
            <a:r xmlns:a="http://schemas.openxmlformats.org/drawingml/2006/main">
              <a:rPr lang="ar" sz="2400" dirty="0" smtClean="0"/>
              <a:t>؛ لديهم أيضا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ارتفاع معدلات </a:t>
            </a:r>
            <a:r xmlns:a="http://schemas.openxmlformats.org/drawingml/2006/main">
              <a:rPr lang="ar" sz="2400" dirty="0" smtClean="0">
                <a:solidFill>
                  <a:srgbClr val="FF0000"/>
                </a:solidFill>
              </a:rPr>
              <a:t>محاولات الانتحار </a:t>
            </a:r>
            <a:r xmlns:a="http://schemas.openxmlformats.org/drawingml/2006/main">
              <a:rPr lang="ar" sz="2400" dirty="0" smtClean="0"/>
              <a:t>والحوادث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زيارات قسم الطوارئ، وزيادة معدلات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الانفصال والطلاق.</a:t>
            </a:r>
          </a:p>
          <a:p>
            <a:pPr marL="624078" indent="-514350" algn="l" rtl="0">
              <a:buNone/>
            </a:pP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الانتشار والحقائق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5376672"/>
          </a:xfrm>
        </p:spPr>
        <p:txBody>
          <a:bodyPr>
            <a:normAutofit fontScale="92500"/>
          </a:bodyPr>
          <a:lstStyle/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* اضطرابات الشخصية هي </a:t>
            </a:r>
            <a:r xmlns:a="http://schemas.openxmlformats.org/drawingml/2006/main">
              <a:rPr lang="ar" sz="2400" b="1" dirty="0" smtClean="0">
                <a:solidFill>
                  <a:srgbClr val="FF0000"/>
                </a:solidFill>
              </a:rPr>
              <a:t>"مقاومة للعلاج".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من الصعب تغيير أنماط الشخصية والسلوك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إذا حدثت مثل هذه التغييرات، فإنها </a:t>
            </a:r>
            <a:r xmlns:a="http://schemas.openxmlformats.org/drawingml/2006/main">
              <a:rPr lang="ar" sz="2400" b="1" dirty="0" smtClean="0"/>
              <a:t>تتطور ببطء.</a:t>
            </a:r>
          </a:p>
          <a:p>
            <a:pPr marL="624078" indent="-514350" algn="l" rtl="0">
              <a:buNone/>
            </a:pPr>
            <a:endParaRPr lang="en-US" sz="2400" b="1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b="1" dirty="0" smtClean="0"/>
              <a:t>* </a:t>
            </a:r>
            <a:r xmlns:a="http://schemas.openxmlformats.org/drawingml/2006/main">
              <a:rPr lang="ar" sz="2400" dirty="0" smtClean="0"/>
              <a:t>هناك حاجز آخر أمام العلاج وهو أن المرضى لا يدركون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سلوكياتهم غير الطبيعية أو غير التكيفية تشكل مشكلة؛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وفي الواقع، في بعض الأحيان تكون هذه السلوكيات </a:t>
            </a:r>
            <a:r xmlns:a="http://schemas.openxmlformats.org/drawingml/2006/main">
              <a:rPr lang="ar" sz="2400" b="1" dirty="0" smtClean="0"/>
              <a:t>مصدر فخر.</a:t>
            </a:r>
          </a:p>
          <a:p>
            <a:pPr marL="624078" indent="-514350" algn="l" rtl="0">
              <a:buNone/>
            </a:pPr>
            <a:endParaRPr lang="en-US" sz="2400" b="1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b="1" dirty="0" smtClean="0"/>
              <a:t>على سبيل المثال </a:t>
            </a:r>
            <a:r xmlns:a="http://schemas.openxmlformats.org/drawingml/2006/main">
              <a:rPr lang="ar" sz="2400" dirty="0" smtClean="0"/>
              <a:t>، قد يرى الشخص العدواني نفسه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باعتباره شخصًا قوي الشخصية وشخصًا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لا يمكن الاستفادة منها أو استغلالها.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عوائق علاج اضطرابات الشخصية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1736</TotalTime>
  <Words>2216</Words>
  <Application>Microsoft Office PowerPoint</Application>
  <PresentationFormat>On-screen Show (4:3)</PresentationFormat>
  <Paragraphs>321</Paragraphs>
  <Slides>33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Concourse</vt:lpstr>
      <vt:lpstr>9-Nursing Care of Patients with Personality Disorders</vt:lpstr>
      <vt:lpstr>Outline</vt:lpstr>
      <vt:lpstr>Learning Outcomes</vt:lpstr>
      <vt:lpstr>Introduction </vt:lpstr>
      <vt:lpstr>Personality Disorders</vt:lpstr>
      <vt:lpstr>Personality Disorders</vt:lpstr>
      <vt:lpstr>Personality Disorders</vt:lpstr>
      <vt:lpstr>Prevalence and Facts</vt:lpstr>
      <vt:lpstr>Barriers to Personality Disorders Treatments</vt:lpstr>
      <vt:lpstr>Barriers to Personality Disorders Treatments</vt:lpstr>
      <vt:lpstr>Etiology/ Causes </vt:lpstr>
      <vt:lpstr>DSMV Criteria to Diagnose Patients with Personality Disorders. </vt:lpstr>
      <vt:lpstr>Types of Personality Disorders</vt:lpstr>
      <vt:lpstr>Types of Personality Disorders</vt:lpstr>
      <vt:lpstr>* Cluster A: odd or eccentric behaviors</vt:lpstr>
      <vt:lpstr>  Cluster A: odd or eccentric behaviors </vt:lpstr>
      <vt:lpstr>Cluster A: odd or eccentric behaviors</vt:lpstr>
      <vt:lpstr>* Cluster B:erratic or dramatic behaviors </vt:lpstr>
      <vt:lpstr>Cluster B:erratic or dramatic behaviors </vt:lpstr>
      <vt:lpstr>Cluster B:erratic or dramatic behaviors</vt:lpstr>
      <vt:lpstr> Cluster B:erratic or dramatic behaviors</vt:lpstr>
      <vt:lpstr>Cluster B:erratic or dramatic behaviors</vt:lpstr>
      <vt:lpstr>Cluster B:erratic or dramatic behaviors</vt:lpstr>
      <vt:lpstr>  * Cluster C: anxious or fearful behaviors  </vt:lpstr>
      <vt:lpstr>* Cluster C: anxious or fearful behaviors</vt:lpstr>
      <vt:lpstr>* Cluster C: anxious or fearful behaviors</vt:lpstr>
      <vt:lpstr>* Cluster C: anxious or fearful behaviors</vt:lpstr>
      <vt:lpstr>Personality Disorders Treatment Modalities </vt:lpstr>
      <vt:lpstr>Nursing care plan for patients with personality disorders</vt:lpstr>
      <vt:lpstr>Nursing care plan for patients with personality disorders</vt:lpstr>
      <vt:lpstr>Nursing care plan for patients with personality disorders</vt:lpstr>
      <vt:lpstr>Nursing care plan for patients with personality disorders</vt:lpstr>
      <vt:lpstr>Slide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8-Nursing Care of Patients with Anxiety Disorders</dc:title>
  <dc:creator>osama abualruz</dc:creator>
  <cp:lastModifiedBy>osama abualruz</cp:lastModifiedBy>
  <cp:revision>25</cp:revision>
  <dcterms:created xsi:type="dcterms:W3CDTF">2006-08-16T00:00:00Z</dcterms:created>
  <dcterms:modified xsi:type="dcterms:W3CDTF">2022-11-02T19:04:41Z</dcterms:modified>
</cp:coreProperties>
</file>