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97" r:id="rId2"/>
    <p:sldId id="257" r:id="rId3"/>
    <p:sldId id="258" r:id="rId4"/>
    <p:sldId id="260" r:id="rId5"/>
    <p:sldId id="261" r:id="rId6"/>
    <p:sldId id="294" r:id="rId7"/>
    <p:sldId id="272" r:id="rId8"/>
    <p:sldId id="262" r:id="rId9"/>
    <p:sldId id="264" r:id="rId10"/>
    <p:sldId id="269" r:id="rId11"/>
    <p:sldId id="265" r:id="rId12"/>
    <p:sldId id="266" r:id="rId13"/>
    <p:sldId id="295" r:id="rId14"/>
    <p:sldId id="267" r:id="rId15"/>
    <p:sldId id="268" r:id="rId16"/>
    <p:sldId id="271" r:id="rId17"/>
    <p:sldId id="274" r:id="rId18"/>
    <p:sldId id="275" r:id="rId19"/>
    <p:sldId id="276" r:id="rId20"/>
    <p:sldId id="278" r:id="rId21"/>
    <p:sldId id="280" r:id="rId22"/>
    <p:sldId id="277" r:id="rId23"/>
    <p:sldId id="279" r:id="rId24"/>
    <p:sldId id="281" r:id="rId25"/>
    <p:sldId id="282" r:id="rId26"/>
    <p:sldId id="284" r:id="rId27"/>
    <p:sldId id="296" r:id="rId28"/>
    <p:sldId id="293" r:id="rId29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defRPr/>
              <a:bidi/>
            </a:pPr>
            <a:r xmlns:a="http://schemas.openxmlformats.org/drawingml/2006/main">
              <a:rPr lang="a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10- الرعاية التمريضية للمرضى الذين يعانون من اضطرابات إدراكية</a:t>
            </a:r>
            <a:endParaRPr xmlns:a="http://schemas.openxmlformats.org/drawingml/2006/main"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xmlns:a="http://schemas.openxmlformats.org/drawingml/2006/main" algn="ctr">
              <a:tabLst>
                <a:tab pos="4065588" algn="l"/>
              </a:tabLst>
              <a:bidi/>
            </a:pPr>
            <a:r xmlns:a="http://schemas.openxmlformats.org/drawingml/2006/main">
              <a:rPr lang="ar" sz="2800" b="1" dirty="0" smtClean="0"/>
              <a:t>جامعة </a:t>
            </a:r>
            <a:endParaRPr xmlns:a="http://schemas.openxmlformats.org/drawingml/2006/main" lang="en-US" sz="2800" dirty="0"/>
            <a:r xmlns:a="http://schemas.openxmlformats.org/drawingml/2006/main">
              <a:rPr lang="ar" sz="2800" b="1" dirty="0" smtClean="0"/>
              <a:t>الزيتونة</a:t>
            </a:r>
            <a:r xmlns:a="http://schemas.openxmlformats.org/drawingml/2006/main">
              <a:rPr lang="ar" sz="2800" b="1" dirty="0" err="1" smtClean="0"/>
              <a:t>​</a:t>
            </a:r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التمريض النفسي والصحة العقلية</a:t>
            </a:r>
          </a:p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( نظرية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xmlns:a="http://schemas.openxmlformats.org/drawingml/2006/main" marR="0" algn="ctr">
              <a:bidi/>
            </a:pPr>
            <a:r xmlns:a="http://schemas.openxmlformats.org/drawingml/2006/main">
              <a:rPr lang="ar" dirty="0" smtClean="0">
                <a:solidFill>
                  <a:schemeClr val="tx1"/>
                </a:solidFill>
              </a:rPr>
              <a:t>بقلم الدكتور: حسن أبو الرز، RN، MSN، PhD</a:t>
            </a:r>
            <a:endParaRPr xmlns:a="http://schemas.openxmlformats.org/drawingml/2006/main"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1816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b="1" dirty="0" smtClean="0"/>
              <a:t>* علاج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يعتبر الهذيان في أغلب الأحيان حالة عابرة تختفي مع العلاج الناجح للسبب الكامن وراءها.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b="1" dirty="0" smtClean="0"/>
              <a:t>1. الأدوية: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000" dirty="0" smtClean="0"/>
              <a:t>لا يحتاج العملاء الذين يعانون من الهذيان الهادئ وغير النشط إلى أدوية محددة.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000" dirty="0" smtClean="0"/>
              <a:t>وبالإضافة إلى ذلك ووفقًا للأعراض، </a:t>
            </a:r>
            <a:r xmlns:a="http://schemas.openxmlformats.org/drawingml/2006/main">
              <a:rPr lang="ar" sz="2000" b="1" dirty="0" smtClean="0"/>
              <a:t>يمكننا استخدام </a:t>
            </a:r>
            <a:r xmlns:a="http://schemas.openxmlformats.org/drawingml/2006/main">
              <a:rPr lang="ar" sz="2000" dirty="0" smtClean="0"/>
              <a:t>:</a:t>
            </a:r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التخدير.</a:t>
            </a:r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مضاد للذهان.</a:t>
            </a:r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dirty="0" err="1" smtClean="0"/>
              <a:t>بنزوديازيبام </a:t>
            </a:r>
            <a:r xmlns:a="http://schemas.openxmlformats.org/drawingml/2006/main">
              <a:rPr lang="ar" sz="2400" dirty="0" smtClean="0"/>
              <a:t>.</a:t>
            </a:r>
          </a:p>
          <a:p>
            <a:pPr marL="566928" indent="-457200" algn="l" rtl="0">
              <a:buAutoNum type="arabicPeriod"/>
            </a:pPr>
            <a:endParaRPr lang="en-US" sz="2400" dirty="0"/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b="1" dirty="0" smtClean="0"/>
              <a:t>2. العلاج الطبي الآخر:</a:t>
            </a:r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كمية كافية من الغذاء والسوائل.</a:t>
            </a:r>
          </a:p>
          <a:p>
            <a:pPr xmlns:a="http://schemas.openxmlformats.org/drawingml/2006/main" marL="566928" indent="-457200" algn="l" rtl="0">
              <a:buAutoNum type="arabicPeriod"/>
              <a:bidi/>
            </a:pPr>
            <a:r xmlns:a="http://schemas.openxmlformats.org/drawingml/2006/main">
              <a:rPr lang="ar" sz="2400" dirty="0" smtClean="0"/>
              <a:t>التقييد الجسدي إذا لزم الأمر.</a:t>
            </a:r>
          </a:p>
          <a:p>
            <a:pPr marL="566928" indent="-45720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1.الهذيان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200" dirty="0" smtClean="0"/>
              <a:t>خطة رعاية التمريض للمريض الذي يعاني من الهذيان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3400" b="1" dirty="0" smtClean="0"/>
              <a:t>1) التقييم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التاريخ: </a:t>
            </a:r>
            <a:r xmlns:a="http://schemas.openxmlformats.org/drawingml/2006/main">
              <a:rPr lang="ar" sz="2600" dirty="0" smtClean="0"/>
              <a:t>الأمراض، تعاطي المخدرات أو الكحول.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المظهر العام: </a:t>
            </a:r>
            <a:r xmlns:a="http://schemas.openxmlformats.org/drawingml/2006/main">
              <a:rPr lang="ar" sz="2600" dirty="0" smtClean="0"/>
              <a:t>الأرق، اختيار الملابس، محاولة الخروج من السرير.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الحالة المزاجية والتأثير: </a:t>
            </a:r>
            <a:r xmlns:a="http://schemas.openxmlformats.org/drawingml/2006/main">
              <a:rPr lang="ar" sz="2600" dirty="0" smtClean="0"/>
              <a:t>تقلبات مزاجية سريعة وغير متوقعة.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عملية التفكير والمحتوى: </a:t>
            </a:r>
            <a:r xmlns:a="http://schemas.openxmlformats.org/drawingml/2006/main">
              <a:rPr lang="ar" sz="2600" dirty="0" smtClean="0"/>
              <a:t>غير منظمة ولا معنى لها.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العملية الفكرية: </a:t>
            </a:r>
            <a:r xmlns:a="http://schemas.openxmlformats.org/drawingml/2006/main">
              <a:rPr lang="ar" sz="2600" dirty="0" smtClean="0"/>
              <a:t>مستوى متغير من الوعي؛ موجه نحو الناس، ولكن غير موجه نحو الزمان والمكان.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الحكم والبصيرة: </a:t>
            </a:r>
            <a:r xmlns:a="http://schemas.openxmlformats.org/drawingml/2006/main">
              <a:rPr lang="ar" sz="2600" dirty="0" smtClean="0"/>
              <a:t>ضعف الحكم، وعدم وجود بصيرة جيدة.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مفهوم الذات: </a:t>
            </a:r>
            <a:r xmlns:a="http://schemas.openxmlformats.org/drawingml/2006/main">
              <a:rPr lang="ar" sz="2600" dirty="0" smtClean="0"/>
              <a:t>مفهوم الذات السليم.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الأدوار والعلاقة: </a:t>
            </a:r>
            <a:r xmlns:a="http://schemas.openxmlformats.org/drawingml/2006/main">
              <a:rPr lang="ar" sz="2600" dirty="0" smtClean="0"/>
              <a:t>لا يمكن تحقيق الأدوار والتواصل بشكل طبيعي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dirty="0" smtClean="0"/>
              <a:t>أثناء الهذيان.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b="1" dirty="0" smtClean="0"/>
              <a:t>- العناية بالنفس: </a:t>
            </a:r>
            <a:r xmlns:a="http://schemas.openxmlformats.org/drawingml/2006/main">
              <a:rPr lang="ar" sz="2600" dirty="0" smtClean="0"/>
              <a:t>رعاية سيئة للذات.</a:t>
            </a:r>
          </a:p>
          <a:p>
            <a:pPr algn="l" rtl="0"/>
            <a:endParaRPr lang="ar-S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86400"/>
          </a:xfrm>
        </p:spPr>
        <p:txBody>
          <a:bodyPr>
            <a:normAutofit fontScale="925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2. التشخيص: </a:t>
            </a:r>
            <a:r xmlns:a="http://schemas.openxmlformats.org/drawingml/2006/main">
              <a:rPr lang="ar" sz="2800" dirty="0" smtClean="0"/>
              <a:t>اختيار التشخيص المناسب بناء على التقييم والأعراض. مراعاة الأولوية في كتابة التشخيصات (السلامة).</a:t>
            </a:r>
          </a:p>
          <a:p>
            <a:pPr algn="l" rtl="0"/>
            <a:endParaRPr lang="en-US" sz="28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خطر الإصابة.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ارتباك حاد.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اضطراب الإدراك الحسي.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عمليات التفكير المضطربة.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نمط النوم المضطرب.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خطر نقص حجم السوائل.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800" dirty="0" smtClean="0"/>
              <a:t>خطر سوء التغذية: أقل من احتياجات الجسم.</a:t>
            </a:r>
          </a:p>
          <a:p>
            <a:pPr algn="l" rtl="0">
              <a:buFontTx/>
              <a:buChar char="-"/>
            </a:pPr>
            <a:endParaRPr lang="en-US" sz="2800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400" dirty="0" smtClean="0"/>
              <a:t>خطة رعاية التمريض للمريض الذي يعاني من الهذيان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3000" dirty="0" smtClean="0"/>
              <a:t>3. </a:t>
            </a:r>
            <a:r xmlns:a="http://schemas.openxmlformats.org/drawingml/2006/main">
              <a:rPr lang="ar" sz="3000" b="1" dirty="0" smtClean="0"/>
              <a:t>الخطة والتدخل:</a:t>
            </a:r>
          </a:p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dirty="0" smtClean="0"/>
              <a:t>تعزيز سلامة العميل: الإشراف الدقيق، والمساعدة، والاستجابة السريعة للنداء.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dirty="0" smtClean="0"/>
              <a:t>إدارة الارتباك: جملة بسيطة، صوت منخفض، توجيه، لمسات داعمة.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dirty="0" smtClean="0"/>
              <a:t>تقليل التحميل الحسي البيئي.</a:t>
            </a:r>
          </a:p>
          <a:p>
            <a:pPr algn="l" rtl="0">
              <a:buFontTx/>
              <a:buChar char="-"/>
            </a:pPr>
            <a:endParaRPr lang="en-US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dirty="0" smtClean="0"/>
              <a:t>تعزيز النوم والتغذية السليمة.</a:t>
            </a:r>
          </a:p>
          <a:p>
            <a:pPr algn="l" rtl="0">
              <a:buFontTx/>
              <a:buChar char="-"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400" dirty="0" smtClean="0"/>
              <a:t>خطة رعاية التمريض للمريض الذي يعاني من الهذيان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1480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4) التقييم:</a:t>
            </a:r>
          </a:p>
          <a:p>
            <a:pPr algn="l" rtl="0"/>
            <a:endParaRPr lang="en-US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عادة، يؤدي العلاج الناجح للأسباب الكامنة وراء الهذيان إلى عودة المرضى إلى مستويات أدائهم السابقة.</a:t>
            </a:r>
            <a:endParaRPr xmlns:a="http://schemas.openxmlformats.org/drawingml/2006/main"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200" dirty="0" smtClean="0"/>
              <a:t>خطة رعاية التمريض للمريض الذي يعاني من الهذيان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838200"/>
            <a:ext cx="8686800" cy="55626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* الخرف: </a:t>
            </a:r>
            <a:r xmlns:a="http://schemas.openxmlformats.org/drawingml/2006/main">
              <a:rPr lang="ar" sz="2000" dirty="0" smtClean="0"/>
              <a:t>عملية مرضية تتميز بالتدهور </a:t>
            </a:r>
            <a:r xmlns:a="http://schemas.openxmlformats.org/drawingml/2006/main">
              <a:rPr lang="ar" sz="2000" dirty="0" smtClean="0"/>
              <a:t>المعرفي </a:t>
            </a:r>
            <a:r xmlns:a="http://schemas.openxmlformats.org/drawingml/2006/main">
              <a:rPr lang="ar" sz="2000" b="1" dirty="0" smtClean="0"/>
              <a:t>التدريجي.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ضعف مع </a:t>
            </a:r>
            <a:r xmlns:a="http://schemas.openxmlformats.org/drawingml/2006/main">
              <a:rPr lang="ar" sz="2000" b="1" dirty="0" smtClean="0">
                <a:solidFill>
                  <a:srgbClr val="FF0000"/>
                </a:solidFill>
              </a:rPr>
              <a:t>عدم وجود </a:t>
            </a:r>
            <a:r xmlns:a="http://schemas.openxmlformats.org/drawingml/2006/main">
              <a:rPr lang="ar" sz="2000" b="1" dirty="0" smtClean="0"/>
              <a:t>تغيير في مستوى الوعي </a:t>
            </a:r>
            <a:r xmlns:a="http://schemas.openxmlformats.org/drawingml/2006/main">
              <a:rPr lang="ar" sz="2000" dirty="0" smtClean="0"/>
              <a:t>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* يتضمن الخرف عجزًا إدراكيًا متعددًا، </a:t>
            </a:r>
            <a:r xmlns:a="http://schemas.openxmlformats.org/drawingml/2006/main">
              <a:rPr lang="ar" sz="2000" b="1" dirty="0" smtClean="0"/>
              <a:t>بدايةً ضعف الذاكرة </a:t>
            </a:r>
            <a:r xmlns:a="http://schemas.openxmlformats.org/drawingml/2006/main">
              <a:rPr lang="ar" sz="2000" dirty="0" smtClean="0"/>
              <a:t>، ثم </a:t>
            </a:r>
            <a:r xmlns:a="http://schemas.openxmlformats.org/drawingml/2006/main">
              <a:rPr lang="ar" sz="2000" b="1" dirty="0" smtClean="0"/>
              <a:t>:</a:t>
            </a:r>
          </a:p>
          <a:p>
            <a:pPr algn="l" rtl="0">
              <a:buNone/>
            </a:pPr>
            <a:endParaRPr lang="en-US" sz="2000" b="1" dirty="0" smtClean="0"/>
          </a:p>
          <a:p>
            <a:pPr algn="l" rtl="0">
              <a:buNone/>
            </a:pPr>
            <a:endParaRPr lang="en-US" sz="2000" b="1" dirty="0" smtClean="0"/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b="1" dirty="0" smtClean="0"/>
              <a:t>1. فقدان القدرة على الكلام: </a:t>
            </a:r>
            <a:r xmlns:a="http://schemas.openxmlformats.org/drawingml/2006/main">
              <a:rPr lang="ar" sz="2000" dirty="0" smtClean="0"/>
              <a:t>تدهور وظيفة اللغة.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b="1" dirty="0" smtClean="0"/>
              <a:t>2. </a:t>
            </a:r>
            <a:r xmlns:a="http://schemas.openxmlformats.org/drawingml/2006/main">
              <a:rPr lang="ar" sz="2000" b="1" dirty="0" err="1" smtClean="0"/>
              <a:t>فقدان القدرة على الحركة </a:t>
            </a:r>
            <a:r xmlns:a="http://schemas.openxmlformats.org/drawingml/2006/main">
              <a:rPr lang="ar" sz="2000" b="1" dirty="0" smtClean="0"/>
              <a:t>: </a:t>
            </a:r>
            <a:r xmlns:a="http://schemas.openxmlformats.org/drawingml/2006/main">
              <a:rPr lang="ar" sz="2000" dirty="0" smtClean="0"/>
              <a:t>ضعف القدرة على تنفيذ الوظائف الحركية على الرغم من سلامة القدرات الحركية.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b="1" dirty="0" smtClean="0"/>
              <a:t>3. </a:t>
            </a:r>
            <a:r xmlns:a="http://schemas.openxmlformats.org/drawingml/2006/main">
              <a:rPr lang="ar" sz="2000" b="1" dirty="0" err="1" smtClean="0"/>
              <a:t>العمه الحسي </a:t>
            </a:r>
            <a:r xmlns:a="http://schemas.openxmlformats.org/drawingml/2006/main">
              <a:rPr lang="ar" sz="2000" b="1" dirty="0" smtClean="0"/>
              <a:t>: </a:t>
            </a:r>
            <a:r xmlns:a="http://schemas.openxmlformats.org/drawingml/2006/main">
              <a:rPr lang="ar" sz="2000" dirty="0" smtClean="0"/>
              <a:t>عدم القدرة على التعرف على الأشياء أو تسميتها على الرغم من سلامة القدرات الحسية.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b="1" dirty="0" smtClean="0"/>
              <a:t>4. اضطرابات الأداء التنفيذي: </a:t>
            </a:r>
            <a:r xmlns:a="http://schemas.openxmlformats.org/drawingml/2006/main">
              <a:rPr lang="ar" sz="2000" dirty="0" smtClean="0"/>
              <a:t>القدرة على التفكير المجرد والتخطيط والمبادرة والتسلسل والمراقبة وإيقاف السلوك المعقد.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7159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2. الخرف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200" dirty="0" smtClean="0"/>
              <a:t>2. الخرف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940491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 smtClean="0"/>
              <a:t>يعد ضعف الذاكرة من العلامات المبكرة البارزة لمرض الخرف.</a:t>
            </a:r>
          </a:p>
          <a:p>
            <a:pPr algn="l" rtl="0">
              <a:buFont typeface="Arial" pitchFamily="34" charset="0"/>
              <a:buChar char="•"/>
            </a:pPr>
            <a:endParaRPr lang="en-US" sz="2800" dirty="0" smtClean="0"/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 smtClean="0"/>
              <a:t>يجب أن تكون هذه العيوب المعرفية </a:t>
            </a:r>
            <a:r xmlns:a="http://schemas.openxmlformats.org/drawingml/2006/main">
              <a:rPr lang="ar" sz="2800" b="1" dirty="0" smtClean="0"/>
              <a:t>شديدة بدرجة كافية لتؤثر على الأداء الاجتماعي أو المهني.</a:t>
            </a:r>
          </a:p>
          <a:p>
            <a:pPr algn="l" rtl="0">
              <a:buFont typeface="Arial" pitchFamily="34" charset="0"/>
              <a:buChar char="•"/>
            </a:pPr>
            <a:endParaRPr lang="en-US" sz="2800" b="1" dirty="0" smtClean="0"/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dirty="0" smtClean="0"/>
              <a:t>قد يُظهر العملاء </a:t>
            </a:r>
            <a:r xmlns:a="http://schemas.openxmlformats.org/drawingml/2006/main">
              <a:rPr lang="ar" sz="2800" b="1" dirty="0" smtClean="0"/>
              <a:t>حالة من التكرار اللفظي </a:t>
            </a:r>
            <a:r xmlns:a="http://schemas.openxmlformats.org/drawingml/2006/main">
              <a:rPr lang="ar" sz="2800" dirty="0" smtClean="0"/>
              <a:t>(تكرار الكلمات أو الأصوات مرارًا وتكرارًا لما يسمعونه).</a:t>
            </a:r>
          </a:p>
          <a:p>
            <a:pPr algn="l" rtl="0">
              <a:buFont typeface="Arial" pitchFamily="34" charset="0"/>
              <a:buChar char="•"/>
            </a:pP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7912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* مراحل الخرف</a:t>
            </a:r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 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خفيف: النسيان </a:t>
            </a:r>
            <a:r xmlns:a="http://schemas.openxmlformats.org/drawingml/2006/main">
              <a:rPr lang="ar" sz="2400" dirty="0" smtClean="0"/>
              <a:t>هو السمة المميزة للبداية، كجزء من عملية الشيخوخة. </a:t>
            </a:r>
            <a:r xmlns:a="http://schemas.openxmlformats.org/drawingml/2006/main">
              <a:rPr lang="ar" sz="2400" b="1" dirty="0" smtClean="0"/>
              <a:t>تكون البيئة المهنية والاجتماعية أقل متعة </a:t>
            </a:r>
            <a:r xmlns:a="http://schemas.openxmlformats.org/drawingml/2006/main">
              <a:rPr lang="ar" sz="2400" dirty="0" smtClean="0"/>
              <a:t>. </a:t>
            </a:r>
            <a:r xmlns:a="http://schemas.openxmlformats.org/drawingml/2006/main">
              <a:rPr lang="ar" sz="2400" b="1" dirty="0" smtClean="0"/>
              <a:t>يظل معظم الأشخاص في المجتمع خلال هذه المرحلة </a:t>
            </a:r>
            <a:r xmlns:a="http://schemas.openxmlformats.org/drawingml/2006/main">
              <a:rPr lang="ar" sz="2400" dirty="0" smtClean="0"/>
              <a:t>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2. معتدل </a:t>
            </a:r>
            <a:r xmlns:a="http://schemas.openxmlformats.org/drawingml/2006/main">
              <a:rPr lang="ar" sz="2400" dirty="0" smtClean="0"/>
              <a:t>: </a:t>
            </a:r>
            <a:r xmlns:a="http://schemas.openxmlformats.org/drawingml/2006/main">
              <a:rPr lang="ar" sz="2400" b="1" dirty="0" smtClean="0"/>
              <a:t>الارتباك </a:t>
            </a:r>
            <a:r xmlns:a="http://schemas.openxmlformats.org/drawingml/2006/main">
              <a:rPr lang="ar" sz="2400" dirty="0" smtClean="0"/>
              <a:t>واضح، إلى جانب التقدم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فقدان الذاكرة. قد يبقى الشخص في المجتمع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إذا كان الدعم الكافي للمقدمين للرعاية متاحًا.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3. شديد: تحدث تغيرات في الشخصية والعاطفة </a:t>
            </a:r>
            <a:r xmlns:a="http://schemas.openxmlformats.org/drawingml/2006/main">
              <a:rPr lang="ar" sz="2400" dirty="0" smtClean="0"/>
              <a:t>. </a:t>
            </a:r>
            <a:r xmlns:a="http://schemas.openxmlformats.org/drawingml/2006/main">
              <a:rPr lang="ar" sz="2400" b="1" dirty="0" smtClean="0"/>
              <a:t>ضعف في الأداء الاجتماعي أو المهني.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5400" dirty="0" smtClean="0"/>
              <a:t>2. الخرف</a:t>
            </a:r>
            <a:br xmlns:a="http://schemas.openxmlformats.org/drawingml/2006/main">
              <a:rPr lang="en-US" sz="5400" dirty="0" smtClean="0"/>
            </a:b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8915400" cy="51054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800" b="1" dirty="0" smtClean="0"/>
              <a:t>الأسباب/علم المسببات</a:t>
            </a:r>
          </a:p>
          <a:p>
            <a:pPr algn="ctr" rtl="0">
              <a:buFont typeface="Arial" pitchFamily="34" charset="0"/>
              <a:buChar char="•"/>
            </a:pPr>
            <a:endParaRPr lang="en-US" sz="28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800" b="1" dirty="0" smtClean="0"/>
              <a:t>1. تقليل الأنشطة الأيضية.</a:t>
            </a:r>
          </a:p>
          <a:p>
            <a:pPr marL="624078" indent="-514350" algn="l" rtl="0">
              <a:buAutoNum type="arabicPeriod"/>
            </a:pPr>
            <a:endParaRPr lang="en-US" sz="28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2. الوراثي</a:t>
            </a:r>
          </a:p>
          <a:p>
            <a:pPr algn="l" rtl="0">
              <a:buNone/>
            </a:pPr>
            <a:endParaRPr lang="en-US" sz="28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3. العدوى: فيروس نقص المناعة البشرية….</a:t>
            </a:r>
          </a:p>
          <a:p>
            <a:pPr algn="l" rtl="0">
              <a:buNone/>
            </a:pPr>
            <a:endParaRPr lang="en-US" sz="2800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4. انخفاض الأستيل كولين وغيره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الناقلات العصبية.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2. الخرف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763000" cy="5562600"/>
          </a:xfrm>
        </p:spPr>
        <p:txBody>
          <a:bodyPr>
            <a:no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3200" b="1" dirty="0" smtClean="0"/>
              <a:t>* أنواع الخرف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1. مرض الزهايمر: </a:t>
            </a:r>
            <a:r xmlns:a="http://schemas.openxmlformats.org/drawingml/2006/main">
              <a:rPr lang="ar" sz="2000" dirty="0" smtClean="0"/>
              <a:t>هو </a:t>
            </a:r>
            <a:r xmlns:a="http://schemas.openxmlformats.org/drawingml/2006/main">
              <a:rPr lang="ar" sz="2000" b="1" dirty="0" smtClean="0"/>
              <a:t>اضطراب دماغي تقدمي </a:t>
            </a:r>
            <a:r xmlns:a="http://schemas.openxmlformats.org/drawingml/2006/main">
              <a:rPr lang="ar" sz="2000" dirty="0" smtClean="0"/>
              <a:t>يبدأ تدريجيًا، ويسبب فقدان الكلام وفقدان الوظيفة الحركية وتغيرات سلوكية مثل جنون العظمة والأوهام والهلوسة.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000" dirty="0" smtClean="0"/>
              <a:t>يزداد خطر الإصابة بمرض الزهايمر مع تقدم العمر، ويبلغ متوسط المدة من ظهور الأعراض حتى الوفاة من 8 إلى 10 سنوات. وهو أكثر شيوعًا بين الرجال.</a:t>
            </a:r>
          </a:p>
          <a:p>
            <a:pPr algn="l" rtl="0">
              <a:buFont typeface="Arial" pitchFamily="34" charset="0"/>
              <a:buChar char="•"/>
            </a:pPr>
            <a:endParaRPr lang="en-US" sz="2000" dirty="0" smtClean="0"/>
          </a:p>
          <a:p>
            <a:pPr algn="l" rtl="0">
              <a:buFont typeface="Arial" pitchFamily="34" charset="0"/>
              <a:buChar char="•"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2. الخرف الناتج عن أجسام </a:t>
            </a:r>
            <a:r xmlns:a="http://schemas.openxmlformats.org/drawingml/2006/main">
              <a:rPr lang="ar" sz="2000" b="1" dirty="0" err="1" smtClean="0"/>
              <a:t>لوي </a:t>
            </a:r>
            <a:r xmlns:a="http://schemas.openxmlformats.org/drawingml/2006/main">
              <a:rPr lang="ar" sz="2000" b="1" dirty="0" smtClean="0"/>
              <a:t>: ضعف إدراكي تدريجي </a:t>
            </a:r>
            <a:r xmlns:a="http://schemas.openxmlformats.org/drawingml/2006/main">
              <a:rPr lang="ar" sz="2000" dirty="0" smtClean="0"/>
              <a:t>واضطرابات </a:t>
            </a:r>
            <a:r xmlns:a="http://schemas.openxmlformats.org/drawingml/2006/main">
              <a:rPr lang="ar" sz="2000" b="1" dirty="0" smtClean="0"/>
              <a:t>عصبية نفسية واسعة النطاق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الأعراض بالإضافة إلى الأعراض الحركية. الأوهام والهلوسة البصرية شائعة. تختلف عن الخرف من حيث اختلاف الأعراض من يوم لآخر. أكثر شيوعًا عند النساء.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400" dirty="0" smtClean="0"/>
              <a:t>2. الخرف</a:t>
            </a:r>
            <a:r xmlns:a="http://schemas.openxmlformats.org/drawingml/2006/main">
              <a:rPr lang="ar" dirty="0" smtClean="0"/>
              <a:t/>
            </a:r>
            <a:br xmlns:a="http://schemas.openxmlformats.org/drawingml/2006/main">
              <a:rPr lang="en-US" dirty="0" smtClean="0"/>
            </a:br>
            <a:endParaRPr xmlns:a="http://schemas.openxmlformats.org/drawingml/2006/main"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نتائج التعلم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مقدمة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أمراض الاضطرابات المعرفية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الهذيان كاضطراب إدراكي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خطة الرعاية التمريضية للمرضى المصابين باضطراب الهذيان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الخرف كاضطراب إدراكي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خطة الرعاية التمريضية للمرضى المصابين باضطراب الخرف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مقارنة بين الهذيان والخرف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مخطط تفصيلي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* أنواع الخرف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3. الخرف الوعائي: </a:t>
            </a:r>
            <a:r xmlns:a="http://schemas.openxmlformats.org/drawingml/2006/main">
              <a:rPr lang="ar" sz="2400" dirty="0" smtClean="0"/>
              <a:t>له أعراض مشابهة لأعراض مرض الزهايمر، لكن البداية عادة ما تكون مفاجئة.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4. </a:t>
            </a:r>
            <a:r xmlns:a="http://schemas.openxmlformats.org/drawingml/2006/main">
              <a:rPr lang="ar" sz="2400" b="1" dirty="0" smtClean="0"/>
              <a:t>التنكس الفصي الجبهي </a:t>
            </a:r>
            <a:r xmlns:a="http://schemas.openxmlformats.org/drawingml/2006/main">
              <a:rPr lang="ar" sz="2400" b="1" dirty="0" err="1" smtClean="0"/>
              <a:t>الصدغي : </a:t>
            </a:r>
            <a:r xmlns:a="http://schemas.openxmlformats.org/drawingml/2006/main">
              <a:rPr lang="ar" sz="2400" dirty="0" smtClean="0"/>
              <a:t>هو مرض تنكسي في الدماغ يؤثر بشكل خاص على الفص الجبهي والصدغي ويؤدي إلى صورة سريرية مماثلة لمرض الزهايمر.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5. </a:t>
            </a:r>
            <a:r xmlns:a="http://schemas.openxmlformats.org/drawingml/2006/main">
              <a:rPr lang="ar" sz="2400" b="1" dirty="0" smtClean="0"/>
              <a:t>أمراض </a:t>
            </a:r>
            <a:r xmlns:a="http://schemas.openxmlformats.org/drawingml/2006/main">
              <a:rPr lang="ar" sz="2400" b="1" dirty="0" err="1" smtClean="0"/>
              <a:t>البريون : </a:t>
            </a:r>
            <a:r xmlns:a="http://schemas.openxmlformats.org/drawingml/2006/main">
              <a:rPr lang="ar" sz="2400" dirty="0" smtClean="0"/>
              <a:t>أمراض نادرة تسببها </a:t>
            </a:r>
            <a:r xmlns:a="http://schemas.openxmlformats.org/drawingml/2006/main">
              <a:rPr lang="ar" sz="2400" dirty="0" err="1" smtClean="0"/>
              <a:t>البريون </a:t>
            </a:r>
            <a:r xmlns:a="http://schemas.openxmlformats.org/drawingml/2006/main">
              <a:rPr lang="ar" sz="2400" dirty="0" smtClean="0"/>
              <a:t>(نوع من البروتين) والتي يمكن أن تؤدي إلى طي البروتينات الطبيعية في الدماغ بشكل غير طبيعي.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600" dirty="0" smtClean="0"/>
              <a:t>2. الخرف</a:t>
            </a:r>
            <a:endParaRPr xmlns:a="http://schemas.openxmlformats.org/drawingml/2006/main"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562600"/>
          </a:xfrm>
        </p:spPr>
        <p:txBody>
          <a:bodyPr>
            <a:normAutofit lnSpcReduction="10000"/>
          </a:bodyPr>
          <a:lstStyle/>
          <a:p>
            <a:pPr xmlns:a="http://schemas.openxmlformats.org/drawingml/2006/main" algn="ctr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b="1" dirty="0" smtClean="0"/>
              <a:t>أنواع الخرف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6. مرض باركنسون: </a:t>
            </a:r>
            <a:r xmlns:a="http://schemas.openxmlformats.org/drawingml/2006/main">
              <a:rPr lang="ar" sz="2400" dirty="0" smtClean="0"/>
              <a:t>هو حالة عصبية تتطور ببطء وتتميز بالرعشة، والتصلب، </a:t>
            </a:r>
            <a:r xmlns:a="http://schemas.openxmlformats.org/drawingml/2006/main">
              <a:rPr lang="ar" sz="2400" dirty="0" err="1" smtClean="0"/>
              <a:t>وبطء الحركة </a:t>
            </a:r>
            <a:r xmlns:a="http://schemas.openxmlformats.org/drawingml/2006/main">
              <a:rPr lang="ar" sz="2400" dirty="0" smtClean="0"/>
              <a:t>، وعدم استقرار الوضع.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7. مرض هنتنغتون: </a:t>
            </a:r>
            <a:r xmlns:a="http://schemas.openxmlformats.org/drawingml/2006/main">
              <a:rPr lang="ar" sz="2400" dirty="0" smtClean="0"/>
              <a:t>هو مرض وراثي سائد يصيب الجينات، ويشتمل في المقام الأول على ضمور الدماغ وتضخم البطينين في الدماغ.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8. إصابة الدماغ الرضحية: الخرف كنتيجة </a:t>
            </a:r>
            <a:r xmlns:a="http://schemas.openxmlformats.org/drawingml/2006/main">
              <a:rPr lang="ar" sz="2400" dirty="0" err="1" smtClean="0"/>
              <a:t>مرضية فيزيولوجية </a:t>
            </a:r>
            <a:r xmlns:a="http://schemas.openxmlformats.org/drawingml/2006/main">
              <a:rPr lang="ar" sz="2400" dirty="0" smtClean="0"/>
              <a:t>مباشرة </a:t>
            </a:r>
            <a:r xmlns:a="http://schemas.openxmlformats.org/drawingml/2006/main">
              <a:rPr lang="ar" sz="2400" dirty="0" smtClean="0"/>
              <a:t>لصدمة الرأس. عادة ما يكون مستقرا وليس تقدميا.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9. </a:t>
            </a:r>
            <a:r xmlns:a="http://schemas.openxmlformats.org/drawingml/2006/main">
              <a:rPr lang="ar" sz="2400" b="1" dirty="0" smtClean="0"/>
              <a:t>متلازمة </a:t>
            </a:r>
            <a:r xmlns:a="http://schemas.openxmlformats.org/drawingml/2006/main">
              <a:rPr lang="ar" sz="2400" b="1" dirty="0" err="1" smtClean="0"/>
              <a:t>كورساكوف : </a:t>
            </a:r>
            <a:r xmlns:a="http://schemas.openxmlformats.org/drawingml/2006/main">
              <a:rPr lang="ar" sz="2400" dirty="0" smtClean="0"/>
              <a:t>الناتجة عن الاستخدام طويل الأمد لـ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الكحول الذي يؤدي إلى الخرف.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600" dirty="0" smtClean="0"/>
              <a:t>2. الخرف</a:t>
            </a:r>
            <a:endParaRPr xmlns:a="http://schemas.openxmlformats.org/drawingml/2006/main" lang="ar-S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3340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2800" b="1" dirty="0" smtClean="0"/>
              <a:t>* العلاج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* </a:t>
            </a:r>
            <a:r xmlns:a="http://schemas.openxmlformats.org/drawingml/2006/main">
              <a:rPr lang="ar" sz="2400" dirty="0" smtClean="0"/>
              <a:t>بالنسبة للخرف التنكسي، لم يتم العثور على علاجات مباشرة لعكس أو تأخير العمليات </a:t>
            </a:r>
            <a:r xmlns:a="http://schemas.openxmlformats.org/drawingml/2006/main">
              <a:rPr lang="ar" sz="2400" dirty="0" err="1" smtClean="0"/>
              <a:t>المرضية الأساسية </a:t>
            </a:r>
            <a:r xmlns:a="http://schemas.openxmlformats.org/drawingml/2006/main">
              <a:rPr lang="ar" sz="2400" dirty="0" smtClean="0"/>
              <a:t>.</a:t>
            </a:r>
          </a:p>
          <a:p>
            <a:pPr algn="l" rtl="0">
              <a:buNone/>
            </a:pPr>
            <a:endParaRPr lang="fi-FI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smtClean="0"/>
              <a:t>قد تكون بعض الأدوية مفيدة وفقًا للأعراض، مثل: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الأستيل كولين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مضاد للاكتئاب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مضاد للذهان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الليثيوم ومثبت المزاج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334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600" dirty="0" smtClean="0"/>
              <a:t>2. الخرف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b="1" dirty="0" smtClean="0"/>
              <a:t>1) التقييم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التاريخ: </a:t>
            </a:r>
            <a:r xmlns:a="http://schemas.openxmlformats.org/drawingml/2006/main">
              <a:rPr lang="ar" sz="2600" dirty="0" smtClean="0"/>
              <a:t>من خلال المقابلات مع الأقارب ومقدمي الرعاية. المريض يعاني من ضعف الذاكرة.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المظهر العام: </a:t>
            </a:r>
            <a:r xmlns:a="http://schemas.openxmlformats.org/drawingml/2006/main">
              <a:rPr lang="ar" sz="2600" dirty="0" smtClean="0"/>
              <a:t>فقدان القدرة على الكلام </a:t>
            </a:r>
            <a:r xmlns:a="http://schemas.openxmlformats.org/drawingml/2006/main">
              <a:rPr lang="ar" sz="2600" dirty="0" err="1" smtClean="0"/>
              <a:t>وفقدان القدرة على النطق </a:t>
            </a:r>
            <a:r xmlns:a="http://schemas.openxmlformats.org/drawingml/2006/main">
              <a:rPr lang="ar" sz="2600" dirty="0" smtClean="0"/>
              <a:t>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الحالة المزاجية والتأثير: </a:t>
            </a:r>
            <a:r xmlns:a="http://schemas.openxmlformats.org/drawingml/2006/main">
              <a:rPr lang="ar" sz="2600" dirty="0" smtClean="0"/>
              <a:t>يتغير المزاج بسرعة وبشكل كبير دون سبب واضح.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عملية التفكير والمحتوى: </a:t>
            </a:r>
            <a:r xmlns:a="http://schemas.openxmlformats.org/drawingml/2006/main">
              <a:rPr lang="ar" sz="2600" dirty="0" smtClean="0"/>
              <a:t>ضعف القدرة على التفكير المجرد.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العملية الفكرية: </a:t>
            </a:r>
            <a:r xmlns:a="http://schemas.openxmlformats.org/drawingml/2006/main">
              <a:rPr lang="ar" sz="2600" dirty="0" err="1" smtClean="0"/>
              <a:t>العمه </a:t>
            </a:r>
            <a:r xmlns:a="http://schemas.openxmlformats.org/drawingml/2006/main">
              <a:rPr lang="ar" sz="2600" dirty="0" smtClean="0"/>
              <a:t>وفقدان القدرات الفكرية.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الحكم والبصيرة: </a:t>
            </a:r>
            <a:r xmlns:a="http://schemas.openxmlformats.org/drawingml/2006/main">
              <a:rPr lang="ar" sz="2600" dirty="0" smtClean="0"/>
              <a:t>سوء الحكم والبصيرة.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مفهوم الذات: </a:t>
            </a:r>
            <a:r xmlns:a="http://schemas.openxmlformats.org/drawingml/2006/main">
              <a:rPr lang="ar" sz="2600" dirty="0" smtClean="0"/>
              <a:t>غاضب من نفسه بسبب فقدان الأشياء أو نسيان الأشياء المهمة.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600" b="1" dirty="0" smtClean="0"/>
              <a:t>الأدوار والعلاقات: </a:t>
            </a:r>
            <a:r xmlns:a="http://schemas.openxmlformats.org/drawingml/2006/main">
              <a:rPr lang="ar" sz="2600" dirty="0" smtClean="0"/>
              <a:t>تؤثر سلباً على الأدوار والعلاقات.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dirty="0" smtClean="0"/>
              <a:t>            </a:t>
            </a:r>
          </a:p>
          <a:p>
            <a:pPr algn="l" rtl="0">
              <a:buFontTx/>
              <a:buChar char="-"/>
            </a:pPr>
            <a:endParaRPr lang="en-US" sz="26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b="1" dirty="0" smtClean="0"/>
              <a:t>- العناية الذاتية: </a:t>
            </a:r>
            <a:r xmlns:a="http://schemas.openxmlformats.org/drawingml/2006/main">
              <a:rPr lang="ar" sz="2600" dirty="0" smtClean="0"/>
              <a:t>اضطرابات النوم وصعوبة الأكل والشرب.</a:t>
            </a:r>
          </a:p>
          <a:p>
            <a:pPr algn="l" rtl="0">
              <a:buNone/>
            </a:pP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الرعاية التمريضية للمريض المصاب بالخرف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9194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2. التشخيص: </a:t>
            </a:r>
            <a:r xmlns:a="http://schemas.openxmlformats.org/drawingml/2006/main">
              <a:rPr lang="ar" sz="2000" dirty="0" smtClean="0"/>
              <a:t>اختيار التشخيص المناسب بناء على التقييم والأعراض. مراعاة الأولوية في كتابة التشخيصات (السلامة).</a:t>
            </a:r>
          </a:p>
          <a:p>
            <a:pPr algn="l" rtl="0">
              <a:buNone/>
            </a:pPr>
            <a:endParaRPr lang="en-US" sz="20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خطر الإصابة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نمط النوم المضطرب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خطر نقص حجم السوائل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خطر عدم التوازن الغذائي: أقل من احتياجات الجسم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ارتباك مزمن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متلازمة التفسير البيئي المضطرب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ضعف الذاكرة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ضعف التفاعل الاجتماعي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ضعف التواصل اللفظي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dirty="0" smtClean="0"/>
              <a:t>• أداء غير فعال للدور</a:t>
            </a:r>
            <a:endParaRPr xmlns:a="http://schemas.openxmlformats.org/drawingml/2006/main"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الرعاية التمريضية للمريض المصاب بالخرف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525963"/>
          </a:xfrm>
        </p:spPr>
        <p:txBody>
          <a:bodyPr/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000" b="1" dirty="0" smtClean="0"/>
              <a:t>3) التخطيط والتدخل</a:t>
            </a:r>
          </a:p>
          <a:p>
            <a:pPr algn="l" rtl="0">
              <a:buNone/>
            </a:pPr>
            <a:endParaRPr lang="en-US" sz="2000" b="1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تعزيز سلامة العملاء وحمايتهم من الإصابة.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تعزيز النوم الكافي والتغذية السليمة والنظافة والنشاط.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هيكلة البيئة والروتين.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توفير الدعم العاطفي.</a:t>
            </a:r>
          </a:p>
          <a:p>
            <a:pPr algn="l" rtl="0">
              <a:buFontTx/>
              <a:buChar char="-"/>
            </a:pPr>
            <a:endParaRPr lang="en-US" sz="2000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000" dirty="0" smtClean="0"/>
              <a:t>تعزيز التفاعل والمشاركة.</a:t>
            </a:r>
            <a:endParaRPr xmlns:a="http://schemas.openxmlformats.org/drawingml/2006/main"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الرعاية التمريضية للمريض المصاب بالخرف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525963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4) التقييم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- تتغير نتائج العلاج باستمرار مع تقدم المرض.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- يجب على الممرضة تقييم العملاء لمعرفة التغييرات التي تطرأ عليهم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تحدث وتراجع النتائج والتدخلات حسب الحاجة.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4400" dirty="0" smtClean="0"/>
              <a:t>الرعاية التمريضية للمريض المصاب بالخرف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47186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743200"/>
                <a:gridCol w="2532742"/>
                <a:gridCol w="2953658"/>
              </a:tblGrid>
              <a:tr h="370840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الخَرَف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هذيان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مؤشر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815022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تدريجي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smtClean="0"/>
                        <a:t>سريع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بداية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smtClean="0"/>
                        <a:t>تقدمي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smtClean="0"/>
                        <a:t>مختصر (ساعات – أيام)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مدة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smtClean="0"/>
                        <a:t>لم يتأثر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smtClean="0"/>
                        <a:t>متدهور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مستوى الوعي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smtClean="0"/>
                        <a:t>فقدان الذاكرة قصيرة المدى ثم طويلة المدى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فقدان الذاكرة قصيرة المدى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xmlns:a="http://schemas.openxmlformats.org/drawingml/2006/main" algn="ctr" rtl="1">
                        <a:bidi/>
                      </a:pPr>
                      <a:r xmlns:a="http://schemas.openxmlformats.org/drawingml/2006/main">
                        <a:rPr lang="ar" dirty="0" smtClean="0"/>
                        <a:t>ذاكرة</a:t>
                      </a:r>
                      <a:endParaRPr xmlns:a="http://schemas.openxmlformats.org/drawingml/2006/main"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الهذيان </a:t>
            </a:r>
            <a:r xmlns:a="http://schemas.openxmlformats.org/drawingml/2006/main">
              <a:rPr lang="ar" dirty="0" err="1" smtClean="0"/>
              <a:t>مقابل </a:t>
            </a:r>
            <a:r xmlns:a="http://schemas.openxmlformats.org/drawingml/2006/main">
              <a:rPr lang="ar" dirty="0" smtClean="0"/>
              <a:t>الخرف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4800" dirty="0" smtClean="0"/>
              <a:t>شكرًا لك</a:t>
            </a:r>
            <a:endParaRPr xmlns:a="http://schemas.openxmlformats.org/drawingml/2006/main"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 fontScale="85000" lnSpcReduction="20000"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لتعريف الإدراك والاضطرابات الإدراكية والهذيان والخرف.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لفهم الأعراض الرئيسية للهذيان والخرف.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للتعرف على الأسباب الرئيسية للهذيان والخرف.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لتحديد مراحل وأنواع الخرف.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لتطبيق خطة الرعاية التمريضية المناسبة للمرضى الذين يعانون من الهذيان والمرضى الذين يعانون من الخرف.</a:t>
            </a:r>
          </a:p>
          <a:p>
            <a:pPr algn="l" rtl="0"/>
            <a:endParaRPr lang="en-US" sz="26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600" dirty="0" smtClean="0"/>
              <a:t>للتفريق بين الهذيان والخرف.</a:t>
            </a:r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نتائج التعلم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>
                <a:cs typeface="Andalus" pitchFamily="18" charset="-78"/>
              </a:rPr>
              <a:t>الإدراك: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هو قدرة الدماغ على معالجة المعلومات والاحتفاظ بها واستخدامها.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تشمل القدرات المعرفية التفكير والحكم والإدراك والانتباه والفهم والذاكرة.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القدرات المعرفية ضرورية لاتخاذ القرارات وحل المشكلات والتفسير والتعلم.</a:t>
            </a:r>
          </a:p>
          <a:p>
            <a:pPr algn="l" rtl="0">
              <a:buNone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>
                <a:cs typeface="Andalus" pitchFamily="18" charset="-78"/>
              </a:rPr>
              <a:t>الاضطراب الإدراكي: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هو اضطراب أو ضعف في وظائف المستوى الأعلى من الدماغ.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يمكن أن يكون للاضطرابات الإدراكية آثار مدمرة على القدرة على أداء الوظائف في الحياة اليومية.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يمكن أن تؤدي الاضطرابات الإدراكية إلى نسيان الأشخاص لأسماء أفراد الأسرة المباشرين، وعدم القدرة على أداء المهام المنزلية اليومية، وإهمال النظافة.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في DSMV، يطلق عليه اسم الاضطرابات </a:t>
            </a:r>
            <a:r xmlns:a="http://schemas.openxmlformats.org/drawingml/2006/main">
              <a:rPr lang="ar" sz="2400" dirty="0" err="1" smtClean="0">
                <a:cs typeface="Andalus" pitchFamily="18" charset="-78"/>
              </a:rPr>
              <a:t>العصبية المعرفية </a:t>
            </a:r>
            <a:r xmlns:a="http://schemas.openxmlformats.org/drawingml/2006/main">
              <a:rPr lang="ar" sz="2400" dirty="0" smtClean="0">
                <a:cs typeface="Andalus" pitchFamily="18" charset="-78"/>
              </a:rPr>
              <a:t>(NCD).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86800" cy="4767072"/>
          </a:xfrm>
        </p:spPr>
        <p:txBody>
          <a:bodyPr>
            <a:normAutofit/>
          </a:bodyPr>
          <a:lstStyle/>
          <a:p>
            <a:pPr algn="l" rtl="0"/>
            <a:endParaRPr lang="en-US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المعرفية أو </a:t>
            </a:r>
            <a:r xmlns:a="http://schemas.openxmlformats.org/drawingml/2006/main">
              <a:rPr lang="ar" dirty="0" err="1" smtClean="0"/>
              <a:t>العصبية المعرفية الرئيسية </a:t>
            </a:r>
            <a:r xmlns:a="http://schemas.openxmlformats.org/drawingml/2006/main">
              <a:rPr lang="ar" dirty="0" smtClean="0"/>
              <a:t>هي:</a:t>
            </a:r>
          </a:p>
          <a:p>
            <a:pPr algn="l" rtl="0"/>
            <a:endParaRPr lang="en-US" dirty="0" smtClean="0"/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b="1" dirty="0" smtClean="0"/>
              <a:t>هذيان</a:t>
            </a:r>
          </a:p>
          <a:p>
            <a:pPr marL="624078" indent="-514350" algn="l" rtl="0">
              <a:buAutoNum type="arabicPeriod"/>
            </a:pPr>
            <a:endParaRPr lang="en-US" b="1" dirty="0" smtClean="0"/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b="1" dirty="0" smtClean="0"/>
              <a:t>الخَرَف</a:t>
            </a:r>
            <a:endParaRPr xmlns:a="http://schemas.openxmlformats.org/drawingml/2006/main" lang="ar-SA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الاضطرابات المعرفية الرئيسية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الهذيان: </a:t>
            </a:r>
            <a:r xmlns:a="http://schemas.openxmlformats.org/drawingml/2006/main">
              <a:rPr lang="ar" sz="2400" dirty="0" smtClean="0"/>
              <a:t>هو متلازمة تتضمن اضطراب في </a:t>
            </a:r>
            <a:r xmlns:a="http://schemas.openxmlformats.org/drawingml/2006/main">
              <a:rPr lang="ar" sz="2400" b="1" dirty="0" smtClean="0">
                <a:solidFill>
                  <a:srgbClr val="FF0000"/>
                </a:solidFill>
              </a:rPr>
              <a:t>الوعي </a:t>
            </a:r>
            <a:r xmlns:a="http://schemas.openxmlformats.org/drawingml/2006/main">
              <a:rPr lang="ar" sz="2400" dirty="0" smtClean="0"/>
              <a:t>مصحوبًا بتغير في الإدراك، ويتطور عادةً </a:t>
            </a:r>
            <a:r xmlns:a="http://schemas.openxmlformats.org/drawingml/2006/main">
              <a:rPr lang="ar" sz="2400" dirty="0" smtClean="0">
                <a:solidFill>
                  <a:srgbClr val="FF0000"/>
                </a:solidFill>
              </a:rPr>
              <a:t>خلال فترة قصيرة </a:t>
            </a:r>
            <a:r xmlns:a="http://schemas.openxmlformats.org/drawingml/2006/main">
              <a:rPr lang="ar" sz="2400" dirty="0" smtClean="0"/>
              <a:t>، وأحيانًا مسألة ساعات، ويتقلب خلال اليوم.</a:t>
            </a:r>
          </a:p>
          <a:p>
            <a:pPr marL="624078" indent="-514350" algn="l" rtl="0">
              <a:buFontTx/>
              <a:buChar char="-"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المرضى المسنين هم المجموعة الأكثر عرضة للإصابة بالهذيان.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ما بين 14% إلى 24% من الأشخاص الذين يدخلون المستشفى بسبب حالات طبية عامة يعانون من الهذيان، وقد تتفاقم حالتهم في المستشفى.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1.الهذيان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5376672"/>
          </a:xfrm>
        </p:spPr>
        <p:txBody>
          <a:bodyPr>
            <a:normAutofit/>
          </a:bodyPr>
          <a:lstStyle/>
          <a:p>
            <a:pPr xmlns:a="http://schemas.openxmlformats.org/drawingml/2006/main" marL="624078" indent="-514350" algn="ctr" rtl="0">
              <a:buNone/>
              <a:bidi/>
            </a:pPr>
            <a:r xmlns:a="http://schemas.openxmlformats.org/drawingml/2006/main">
              <a:rPr lang="ar" sz="2600" b="1" dirty="0" smtClean="0"/>
              <a:t>* أعراض:</a:t>
            </a:r>
          </a:p>
          <a:p>
            <a:pPr marL="624078" indent="-514350" algn="l" rtl="0">
              <a:buNone/>
            </a:pPr>
            <a:endParaRPr lang="en-US" sz="2600" b="1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- صعوبة في </a:t>
            </a:r>
            <a:r xmlns:a="http://schemas.openxmlformats.org/drawingml/2006/main">
              <a:rPr lang="ar" sz="2400" b="1" dirty="0" smtClean="0"/>
              <a:t>الانتباه </a:t>
            </a:r>
            <a:r xmlns:a="http://schemas.openxmlformats.org/drawingml/2006/main">
              <a:rPr lang="ar" sz="2400" dirty="0" smtClean="0"/>
              <a:t>، وتشتيت الانتباه بسهولة </a:t>
            </a:r>
            <a:r xmlns:a="http://schemas.openxmlformats.org/drawingml/2006/main">
              <a:rPr lang="ar" sz="2400" b="1" dirty="0" smtClean="0"/>
              <a:t>.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مشوش.</a:t>
            </a:r>
            <a:endParaRPr xmlns:a="http://schemas.openxmlformats.org/drawingml/2006/main" lang="en-US" sz="2400" dirty="0" smtClean="0"/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اضطرابات حسية مثل </a:t>
            </a:r>
            <a:r xmlns:a="http://schemas.openxmlformats.org/drawingml/2006/main">
              <a:rPr lang="ar" sz="2400" b="1" dirty="0" smtClean="0"/>
              <a:t>الأوهام أو الهلوسة.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اضطرابات في دورة النوم والاستيقاظ.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تغيرات في النشاط النفسي الحركي.</a:t>
            </a:r>
          </a:p>
          <a:p>
            <a:pPr xmlns:a="http://schemas.openxmlformats.org/drawingml/2006/main" marL="624078" indent="-514350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مشاكل عاطفية مثل القلق، والخوف، والتهيج، والنشوة، أو اللامبالاة.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1.الهذيان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b="1" dirty="0" smtClean="0"/>
              <a:t>* علم الأسباب/المسببات</a:t>
            </a:r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b="1" dirty="0" smtClean="0"/>
              <a:t>فسيولوجية: </a:t>
            </a:r>
            <a:r xmlns:a="http://schemas.openxmlformats.org/drawingml/2006/main">
              <a:rPr lang="ar" dirty="0" smtClean="0"/>
              <a:t>مثل نقص الأكسجين في الدم واختلال توازن الكهارل...</a:t>
            </a:r>
          </a:p>
          <a:p>
            <a:pPr marL="624078" indent="-514350" algn="l" rtl="0">
              <a:buAutoNum type="arabicPeriod"/>
            </a:pPr>
            <a:endParaRPr lang="en-US" dirty="0" smtClean="0"/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b="1" dirty="0" smtClean="0"/>
              <a:t>العدوى: </a:t>
            </a:r>
            <a:r xmlns:a="http://schemas.openxmlformats.org/drawingml/2006/main">
              <a:rPr lang="ar" dirty="0" smtClean="0"/>
              <a:t>مثل التهاب السحايا، وفيروس نقص المناعة البشرية، والإنتان…</a:t>
            </a:r>
          </a:p>
          <a:p>
            <a:pPr marL="624078" indent="-514350" algn="l" rtl="0">
              <a:buAutoNum type="arabicPeriod"/>
            </a:pPr>
            <a:endParaRPr lang="en-US" b="1" dirty="0" smtClean="0"/>
          </a:p>
          <a:p>
            <a:pPr marL="624078" indent="-514350" algn="l" rtl="0">
              <a:buAutoNum type="arabicPeriod"/>
            </a:pPr>
            <a:endParaRPr lang="en-US" b="1" dirty="0" smtClean="0"/>
          </a:p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b="1" dirty="0" smtClean="0"/>
              <a:t>متعلق بالمخدرات: </a:t>
            </a:r>
            <a:r xmlns:a="http://schemas.openxmlformats.org/drawingml/2006/main">
              <a:rPr lang="ar" dirty="0" smtClean="0"/>
              <a:t>الانسحاب من المخدرات أو الكحول.</a:t>
            </a:r>
          </a:p>
          <a:p>
            <a:pPr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1.الهذيان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3229</TotalTime>
  <Words>1667</Words>
  <Application>Microsoft Office PowerPoint</Application>
  <PresentationFormat>On-screen Show (4:3)</PresentationFormat>
  <Paragraphs>283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Concourse</vt:lpstr>
      <vt:lpstr>10-Nursing Care of Patients with Cognitive Disorders</vt:lpstr>
      <vt:lpstr>Outline</vt:lpstr>
      <vt:lpstr>Learning Outcomes</vt:lpstr>
      <vt:lpstr>Introduction</vt:lpstr>
      <vt:lpstr>Introduction</vt:lpstr>
      <vt:lpstr>Cognitive disorders major types</vt:lpstr>
      <vt:lpstr>1.Delirium</vt:lpstr>
      <vt:lpstr>1.Delirium</vt:lpstr>
      <vt:lpstr>1.Delirium</vt:lpstr>
      <vt:lpstr>1.Delirium</vt:lpstr>
      <vt:lpstr>Nursing care plan for pt with delirium</vt:lpstr>
      <vt:lpstr>Nursing care plan for pt with delirium</vt:lpstr>
      <vt:lpstr>Nursing care plan for pt with delirium</vt:lpstr>
      <vt:lpstr>Nursing care plan for pt with delirium</vt:lpstr>
      <vt:lpstr>2. Dementia </vt:lpstr>
      <vt:lpstr>2. Dementia</vt:lpstr>
      <vt:lpstr>2. Dementia </vt:lpstr>
      <vt:lpstr>2. Dementia</vt:lpstr>
      <vt:lpstr>2. Dementia </vt:lpstr>
      <vt:lpstr>2. Dementia</vt:lpstr>
      <vt:lpstr>2. Dementia</vt:lpstr>
      <vt:lpstr>2. Dementia</vt:lpstr>
      <vt:lpstr>Nursing care for Pt with Dementia </vt:lpstr>
      <vt:lpstr>Nursing care for Pt with Dementia </vt:lpstr>
      <vt:lpstr>Nursing care for Pt with Dementia </vt:lpstr>
      <vt:lpstr>Nursing care for Pt with Dementia </vt:lpstr>
      <vt:lpstr>Delirium vs Dementia 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34</cp:revision>
  <dcterms:created xsi:type="dcterms:W3CDTF">2006-08-16T00:00:00Z</dcterms:created>
  <dcterms:modified xsi:type="dcterms:W3CDTF">2022-11-02T19:04:53Z</dcterms:modified>
</cp:coreProperties>
</file>