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306" r:id="rId2"/>
    <p:sldId id="257" r:id="rId3"/>
    <p:sldId id="258" r:id="rId4"/>
    <p:sldId id="260" r:id="rId5"/>
    <p:sldId id="298" r:id="rId6"/>
    <p:sldId id="294" r:id="rId7"/>
    <p:sldId id="261" r:id="rId8"/>
    <p:sldId id="272" r:id="rId9"/>
    <p:sldId id="264" r:id="rId10"/>
    <p:sldId id="262" r:id="rId11"/>
    <p:sldId id="299" r:id="rId12"/>
    <p:sldId id="300" r:id="rId13"/>
    <p:sldId id="269" r:id="rId14"/>
    <p:sldId id="265" r:id="rId15"/>
    <p:sldId id="301" r:id="rId16"/>
    <p:sldId id="266" r:id="rId17"/>
    <p:sldId id="302" r:id="rId18"/>
    <p:sldId id="303" r:id="rId19"/>
    <p:sldId id="304" r:id="rId20"/>
    <p:sldId id="305" r:id="rId21"/>
    <p:sldId id="293" r:id="rId22"/>
  </p:sldIdLst>
  <p:sldSz cx="9144000" cy="6858000" type="screen4x3"/>
  <p:notesSz cx="6858000" cy="9144000"/>
  <p:defaultTextStyle>
    <a:defPPr>
      <a:defRPr lang="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587" autoAdjust="0"/>
    <p:restoredTop sz="86380" autoAdjust="0"/>
  </p:normalViewPr>
  <p:slideViewPr>
    <p:cSldViewPr>
      <p:cViewPr varScale="1">
        <p:scale>
          <a:sx n="63" d="100"/>
          <a:sy n="63" d="100"/>
        </p:scale>
        <p:origin x="-135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CCAF38E-F0C4-4588-8A28-53BBF4267EF6}" type="datetimeFigureOut">
              <a:rPr lang="ar-SA" smtClean="0"/>
              <a:pPr/>
              <a:t>04/08/1444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6653823-6C2C-4C14-A392-AC994718977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53823-6C2C-4C14-A392-AC994718977A}" type="slidenum">
              <a:rPr lang="ar-SA" smtClean="0"/>
              <a:pPr/>
              <a:t>8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733800"/>
            <a:ext cx="7500990" cy="609600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 rtl="0">
              <a:defRPr/>
              <a:bidi/>
            </a:pPr>
            <a:r xmlns:a="http://schemas.openxmlformats.org/drawingml/2006/main">
              <a:rPr lang="ar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11- الرعاية التمريضية للمرضى الذين يعانون من اضطرابات الأكل</a:t>
            </a:r>
            <a:endParaRPr xmlns:a="http://schemas.openxmlformats.org/drawingml/2006/main" sz="3200" smtClean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571500" y="714375"/>
            <a:ext cx="73152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xmlns:a="http://schemas.openxmlformats.org/drawingml/2006/main" algn="ctr">
              <a:tabLst>
                <a:tab pos="4065588" algn="l"/>
              </a:tabLst>
              <a:bidi/>
            </a:pPr>
            <a:r xmlns:a="http://schemas.openxmlformats.org/drawingml/2006/main">
              <a:rPr lang="ar" sz="2800" b="1" dirty="0" smtClean="0"/>
              <a:t>جامعة </a:t>
            </a:r>
            <a:endParaRPr xmlns:a="http://schemas.openxmlformats.org/drawingml/2006/main" lang="en-US" sz="2800" dirty="0"/>
            <a:r xmlns:a="http://schemas.openxmlformats.org/drawingml/2006/main">
              <a:rPr lang="ar" sz="2800" b="1" dirty="0" smtClean="0"/>
              <a:t>الزيتونة</a:t>
            </a:r>
            <a:r xmlns:a="http://schemas.openxmlformats.org/drawingml/2006/main">
              <a:rPr lang="ar" sz="2800" b="1" dirty="0" err="1" smtClean="0"/>
              <a:t>​</a:t>
            </a:r>
          </a:p>
          <a:p>
            <a:pPr>
              <a:tabLst>
                <a:tab pos="4065588" algn="l"/>
              </a:tabLst>
            </a:pPr>
            <a:endParaRPr lang="en-US" dirty="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1676400"/>
            <a:ext cx="8001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xmlns:a="http://schemas.openxmlformats.org/drawingml/2006/main" algn="ctr">
              <a:tabLst>
                <a:tab pos="4149725" algn="l"/>
              </a:tabLst>
              <a:bidi/>
            </a:pP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التمريض النفسي والصحة العقلية</a:t>
            </a:r>
          </a:p>
          <a:p>
            <a:pPr xmlns:a="http://schemas.openxmlformats.org/drawingml/2006/main" algn="ctr">
              <a:tabLst>
                <a:tab pos="4149725" algn="l"/>
              </a:tabLst>
              <a:bidi/>
            </a:pPr>
            <a:r xmlns:a="http://schemas.openxmlformats.org/drawingml/2006/main">
              <a:rPr lang="ar" altLang="en-US" sz="2800" b="1" dirty="0" smtClean="0">
                <a:latin typeface="Times New Roman" pitchFamily="18" charset="0"/>
                <a:cs typeface="Times New Roman" pitchFamily="18" charset="0"/>
              </a:rPr>
              <a:t>( نظرية )</a:t>
            </a:r>
          </a:p>
          <a:p>
            <a:pPr algn="ctr">
              <a:tabLst>
                <a:tab pos="4149725" algn="l"/>
              </a:tabLst>
            </a:pPr>
            <a:endParaRPr lang="en-US" alt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4149725" algn="l"/>
              </a:tabLst>
            </a:pP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Subtitle 6"/>
          <p:cNvSpPr>
            <a:spLocks noGrp="1"/>
          </p:cNvSpPr>
          <p:nvPr>
            <p:ph type="subTitle" idx="1"/>
          </p:nvPr>
        </p:nvSpPr>
        <p:spPr>
          <a:xfrm>
            <a:off x="685800" y="4419600"/>
            <a:ext cx="7772400" cy="762000"/>
          </a:xfrm>
        </p:spPr>
        <p:txBody>
          <a:bodyPr>
            <a:normAutofit fontScale="92500" lnSpcReduction="20000"/>
          </a:bodyPr>
          <a:lstStyle/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  <a:p>
            <a:pPr xmlns:a="http://schemas.openxmlformats.org/drawingml/2006/main" marR="0" algn="ctr">
              <a:bidi/>
            </a:pPr>
            <a:r xmlns:a="http://schemas.openxmlformats.org/drawingml/2006/main">
              <a:rPr lang="ar" dirty="0" smtClean="0">
                <a:solidFill>
                  <a:schemeClr val="tx1"/>
                </a:solidFill>
              </a:rPr>
              <a:t>بقلم الدكتور: حسن أبو الرز، RN، MSN، PhD</a:t>
            </a:r>
            <a:endParaRPr xmlns:a="http://schemas.openxmlformats.org/drawingml/2006/main" lang="ar-SA" dirty="0" smtClean="0">
              <a:solidFill>
                <a:schemeClr val="tx1"/>
              </a:solidFill>
            </a:endParaRPr>
          </a:p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152400"/>
            <a:ext cx="2209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991600" cy="5715000"/>
          </a:xfrm>
        </p:spPr>
        <p:txBody>
          <a:bodyPr>
            <a:normAutofit fontScale="92500"/>
          </a:bodyPr>
          <a:lstStyle/>
          <a:p>
            <a:pPr xmlns:a="http://schemas.openxmlformats.org/drawingml/2006/main" marL="624078" indent="-514350" algn="ctr" rtl="0">
              <a:buNone/>
              <a:bidi/>
            </a:pPr>
            <a:r xmlns:a="http://schemas.openxmlformats.org/drawingml/2006/main">
              <a:rPr lang="ar" sz="3000" b="1" dirty="0" smtClean="0"/>
              <a:t>أنواع فقدان الشهية العصبي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b="1" dirty="0" smtClean="0"/>
              <a:t>أ) الحد من فقدان الشهية العصبي: </a:t>
            </a:r>
            <a:r xmlns:a="http://schemas.openxmlformats.org/drawingml/2006/main">
              <a:rPr lang="ar" sz="2400" dirty="0" smtClean="0"/>
              <a:t>يفقد العملاء الوزن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في المقام الأول من خلال اتباع نظام غذائي، أو الصيام، أو ممارسة التمارين الرياضية المفرطة.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b="1" dirty="0" smtClean="0"/>
              <a:t>ب) الإفراط في تناول الطعام والتطهير: </a:t>
            </a:r>
            <a:r xmlns:a="http://schemas.openxmlformats.org/drawingml/2006/main">
              <a:rPr lang="ar" sz="2400" dirty="0" smtClean="0"/>
              <a:t>ينخرط العملاء </a:t>
            </a:r>
            <a:r xmlns:a="http://schemas.openxmlformats.org/drawingml/2006/main">
              <a:rPr lang="ar" sz="2400" b="1" dirty="0" smtClean="0"/>
              <a:t>بانتظام </a:t>
            </a:r>
            <a:r xmlns:a="http://schemas.openxmlformats.org/drawingml/2006/main">
              <a:rPr lang="ar" sz="2400" dirty="0" smtClean="0"/>
              <a:t>في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الإفراط في تناول الطعام يتبعه التطهير.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b="1" dirty="0" smtClean="0"/>
              <a:t>* الإفراط في تناول الطعام: </a:t>
            </a:r>
            <a:r xmlns:a="http://schemas.openxmlformats.org/drawingml/2006/main">
              <a:rPr lang="ar" sz="2400" dirty="0" smtClean="0"/>
              <a:t>استهلاك كمية كبيرة من الطعام (أكبر بكثير)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أكثر مما يأكله معظم الناس في وقت واحد) في فترة زمنية منفصلة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عادة ساعتين أو أقل.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b="1" dirty="0" smtClean="0"/>
              <a:t>* التطهير: </a:t>
            </a:r>
            <a:r xmlns:a="http://schemas.openxmlformats.org/drawingml/2006/main">
              <a:rPr lang="ar" sz="2400" dirty="0" smtClean="0"/>
              <a:t>سلوكيات تعويضية مصممة للتخلص من الطعام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عن طريق التقيؤ الذاتي أو سوء استخدام الملينات،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الحقن الشرجية ومدرّات البول.</a:t>
            </a:r>
          </a:p>
          <a:p>
            <a:pPr marL="624078" indent="-514350" algn="l" rtl="0">
              <a:buNone/>
            </a:pP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1. فقدان الشهية العصبي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5016691"/>
          </a:xfrm>
        </p:spPr>
        <p:txBody>
          <a:bodyPr>
            <a:normAutofit fontScale="92500" lnSpcReduction="20000"/>
          </a:bodyPr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b="1" dirty="0" smtClean="0"/>
              <a:t>* التكهن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*قد يكون من الصعب علاج العملاء المصابين بفقدان الشهية العصبي لأنهم غالبًا ما يكونون مقاومين ويبدون غير مهتمين وينكرون مشاكلهم.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800" dirty="0" smtClean="0"/>
              <a:t>* بالنسبة للعملاء الذين يعانون من فقدان الشهية، فإن 30% إلى 50% فقط يحققون الشفاء التام، في حين أن 10% إلى 20% يظلون مرضى مزمنين.</a:t>
            </a:r>
          </a:p>
          <a:p>
            <a:pPr algn="l" rtl="0">
              <a:buNone/>
            </a:pPr>
            <a:endParaRPr lang="en-US" sz="28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b="1" dirty="0" smtClean="0"/>
              <a:t>* </a:t>
            </a:r>
            <a:r xmlns:a="http://schemas.openxmlformats.org/drawingml/2006/main">
              <a:rPr lang="ar" sz="2600" b="1" dirty="0" smtClean="0"/>
              <a:t>المضاعفات الخطيرة </a:t>
            </a:r>
            <a:r xmlns:a="http://schemas.openxmlformats.org/drawingml/2006/main">
              <a:rPr lang="ar" sz="2600" dirty="0" smtClean="0"/>
              <a:t>التي قد تهدد الحياة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600" dirty="0" smtClean="0"/>
              <a:t>يحتاجون إلى دخول المستشفى لعلاج اختلالات شديدة في السوائل والكهارل والأيض؛ ومضاعفات القلب والأوعية الدموية؛ وفقدان الوزن الشديد وعواقبه؛ وخطر الانتحار.</a:t>
            </a:r>
            <a:endParaRPr xmlns:a="http://schemas.openxmlformats.org/drawingml/2006/main" lang="ar-SA" sz="2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1. فقدان الشهية العصبي</a:t>
            </a:r>
            <a:endParaRPr xmlns:a="http://schemas.openxmlformats.org/drawingml/2006/main" lang="ar-S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562600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b="1" dirty="0" smtClean="0"/>
              <a:t>* علاج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1) الإدارة الطبية: </a:t>
            </a:r>
            <a:r xmlns:a="http://schemas.openxmlformats.org/drawingml/2006/main">
              <a:rPr lang="ar" sz="2400" dirty="0" smtClean="0"/>
              <a:t>تركز على استعادة الوزن، وإعادة التأهيل الغذائي، وإعادة الترطيب، وتصحيح اختلال توازن الأملاح. (أولوية قصوى إذا كان يشكل تهديدًا للحياة).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2) علم الأدوية النفسية: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مضاد للاكتئاب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مضاد للذهان،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ومضاد الهيستامين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 </a:t>
            </a:r>
            <a:r xmlns:a="http://schemas.openxmlformats.org/drawingml/2006/main">
              <a:rPr lang="ar" sz="2400" b="1" dirty="0" smtClean="0"/>
              <a:t>3) العلاج النفسي: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العلاج الأسري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العلاج الفردي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العلاج السلوكي المعرفي.</a:t>
            </a:r>
            <a:endParaRPr xmlns:a="http://schemas.openxmlformats.org/drawingml/2006/main"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1. فقدان الشهية العصبي</a:t>
            </a:r>
            <a:endParaRPr xmlns:a="http://schemas.openxmlformats.org/drawingml/2006/main" lang="ar-S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4648200"/>
          </a:xfrm>
        </p:spPr>
        <p:txBody>
          <a:bodyPr>
            <a:normAutofit/>
          </a:bodyPr>
          <a:lstStyle/>
          <a:p>
            <a:pPr xmlns:a="http://schemas.openxmlformats.org/drawingml/2006/main" marL="566928" indent="-457200" algn="l" rtl="0">
              <a:buNone/>
              <a:bidi/>
            </a:pPr>
            <a:r xmlns:a="http://schemas.openxmlformats.org/drawingml/2006/main">
              <a:rPr lang="ar" sz="2400" b="1" dirty="0" smtClean="0"/>
              <a:t>* </a:t>
            </a:r>
            <a:r xmlns:a="http://schemas.openxmlformats.org/drawingml/2006/main">
              <a:rPr lang="ar" sz="2400" b="1" dirty="0" err="1" smtClean="0"/>
              <a:t>Dx </a:t>
            </a:r>
            <a:r xmlns:a="http://schemas.openxmlformats.org/drawingml/2006/main">
              <a:rPr lang="ar" sz="2400" b="1" dirty="0" smtClean="0"/>
              <a:t>: </a:t>
            </a:r>
            <a:r xmlns:a="http://schemas.openxmlformats.org/drawingml/2006/main">
              <a:rPr lang="ar" sz="2400" dirty="0" smtClean="0"/>
              <a:t>هو اضطراب في الأكل يتميز </a:t>
            </a:r>
            <a:r xmlns:a="http://schemas.openxmlformats.org/drawingml/2006/main">
              <a:rPr lang="ar" sz="2400" b="1" dirty="0" smtClean="0"/>
              <a:t>بتكرار</a:t>
            </a:r>
          </a:p>
          <a:p>
            <a:pPr xmlns:a="http://schemas.openxmlformats.org/drawingml/2006/main" marL="566928" indent="-457200" algn="l" rtl="0">
              <a:buNone/>
              <a:bidi/>
            </a:pPr>
            <a:r xmlns:a="http://schemas.openxmlformats.org/drawingml/2006/main">
              <a:rPr lang="ar" sz="2400" b="1" dirty="0" smtClean="0"/>
              <a:t>نوبات </a:t>
            </a:r>
            <a:r xmlns:a="http://schemas.openxmlformats.org/drawingml/2006/main">
              <a:rPr lang="ar" sz="2400" dirty="0" smtClean="0"/>
              <a:t>من الإفراط في تناول الطعام تليها سلوكيات غير مناسبة</a:t>
            </a:r>
          </a:p>
          <a:p>
            <a:pPr xmlns:a="http://schemas.openxmlformats.org/drawingml/2006/main" marL="566928" indent="-457200" algn="l" rtl="0">
              <a:buNone/>
              <a:bidi/>
            </a:pPr>
            <a:r xmlns:a="http://schemas.openxmlformats.org/drawingml/2006/main">
              <a:rPr lang="ar" sz="2400" dirty="0" smtClean="0"/>
              <a:t>السلوكيات التعويضية لتجنب زيادة الوزن، مثل</a:t>
            </a:r>
          </a:p>
          <a:p>
            <a:pPr xmlns:a="http://schemas.openxmlformats.org/drawingml/2006/main" marL="566928" indent="-457200" algn="l" rtl="0">
              <a:buNone/>
              <a:bidi/>
            </a:pPr>
            <a:r xmlns:a="http://schemas.openxmlformats.org/drawingml/2006/main">
              <a:rPr lang="ar" sz="2400" dirty="0" smtClean="0"/>
              <a:t>التطهير، الصيام، أو ممارسة التمارين الرياضية بشكل مفرط.</a:t>
            </a:r>
          </a:p>
          <a:p>
            <a:pPr marL="566928" indent="-457200" algn="l" rtl="0">
              <a:buNone/>
            </a:pPr>
            <a:endParaRPr lang="en-US" sz="2400" dirty="0" smtClean="0"/>
          </a:p>
          <a:p>
            <a:pPr xmlns:a="http://schemas.openxmlformats.org/drawingml/2006/main" marL="566928" indent="-457200" algn="l" rtl="0">
              <a:buNone/>
              <a:bidi/>
            </a:pPr>
            <a:r xmlns:a="http://schemas.openxmlformats.org/drawingml/2006/main">
              <a:rPr lang="ar" sz="2400" dirty="0" smtClean="0"/>
              <a:t>*غالبًا ما يتم تسريع نوبات الشراهة أو التطهير بسبب</a:t>
            </a:r>
          </a:p>
          <a:p>
            <a:pPr xmlns:a="http://schemas.openxmlformats.org/drawingml/2006/main" marL="566928" indent="-457200" algn="l" rtl="0">
              <a:buNone/>
              <a:bidi/>
            </a:pPr>
            <a:r xmlns:a="http://schemas.openxmlformats.org/drawingml/2006/main">
              <a:rPr lang="ar" sz="2400" dirty="0" smtClean="0"/>
              <a:t>العواطف القوية تليها الشعور بالذنب والندم والعار،</a:t>
            </a:r>
          </a:p>
          <a:p>
            <a:pPr xmlns:a="http://schemas.openxmlformats.org/drawingml/2006/main" marL="566928" indent="-457200" algn="l" rtl="0">
              <a:buNone/>
              <a:bidi/>
            </a:pPr>
            <a:r xmlns:a="http://schemas.openxmlformats.org/drawingml/2006/main">
              <a:rPr lang="ar" sz="2400" dirty="0" smtClean="0"/>
              <a:t>أو احتقار الذات.</a:t>
            </a:r>
          </a:p>
          <a:p>
            <a:pPr marL="566928" indent="-457200" algn="l" rtl="0">
              <a:buNone/>
            </a:pPr>
            <a:endParaRPr lang="en-US" sz="2400" dirty="0" smtClean="0"/>
          </a:p>
          <a:p>
            <a:pPr xmlns:a="http://schemas.openxmlformats.org/drawingml/2006/main" marL="566928" indent="-457200" algn="l" rtl="0">
              <a:buNone/>
              <a:bidi/>
            </a:pPr>
            <a:r xmlns:a="http://schemas.openxmlformats.org/drawingml/2006/main">
              <a:rPr lang="ar" sz="2400" dirty="0" smtClean="0"/>
              <a:t>* </a:t>
            </a:r>
            <a:r xmlns:a="http://schemas.openxmlformats.org/drawingml/2006/main">
              <a:rPr lang="ar" sz="2400" b="1" dirty="0" smtClean="0"/>
              <a:t>وزن العملاء الذين يعانون من مرض الشره المرضي يكون عادة ضمن المعدل الطبيعي.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2. الشره العصبي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sz="3200" dirty="0" smtClean="0"/>
              <a:t>2. الشره العصبي</a:t>
            </a:r>
            <a:endParaRPr xmlns:a="http://schemas.openxmlformats.org/drawingml/2006/main"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18-19 هو السن النموذجي لبداية المرض.</a:t>
            </a:r>
          </a:p>
          <a:p>
            <a:pPr algn="l" rtl="0"/>
            <a:endParaRPr lang="en-US" sz="24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قد يتنقلون بالسيارة من مطعم للوجبات السريعة إلى آخر، ويطلبون كمية عادية من الطعام في كل مطعم، ولكنهم يتوقفون في ستة أماكن خلال ساعة أو ساعتين.</a:t>
            </a:r>
          </a:p>
          <a:p>
            <a:pPr algn="l" rtl="0"/>
            <a:endParaRPr lang="en-US" sz="24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يُقدر معدل الوفيات بسبب الشره المرضي بنحو 3% أو أقل.</a:t>
            </a:r>
          </a:p>
          <a:p>
            <a:pPr algn="l" rtl="0"/>
            <a:endParaRPr lang="en-US" sz="2400" dirty="0" smtClean="0"/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بالنسبة للعملاء الذين يعانون من الشره المرضي، فإن 45% فقط يحققون الشفاء التام، بينما يظل 23% يعانون من أمراض مزمنة، و25% دون علاج.</a:t>
            </a:r>
          </a:p>
          <a:p>
            <a:pPr algn="l" rtl="0"/>
            <a:endParaRPr lang="ar-SA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40491"/>
          </a:xfrm>
        </p:spPr>
        <p:txBody>
          <a:bodyPr/>
          <a:lstStyle/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b="1" dirty="0" smtClean="0"/>
              <a:t>* علاج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1. العلاج السلوكي المعرفي: </a:t>
            </a:r>
            <a:r xmlns:a="http://schemas.openxmlformats.org/drawingml/2006/main">
              <a:rPr lang="ar" sz="2400" dirty="0" smtClean="0"/>
              <a:t>الأكثر فعالية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علاج الشره المرضي. استراتيجيات مصممة لـ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تغيير تفكير العميل (الإدراك) و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الأفعال (السلوك) بشأن الطعام.</a:t>
            </a:r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2. علم الأدوية النفسية: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*يستخدم مضاد الاكتئاب لعلاج المرضى الذين يعانون من الشره العصبي.</a:t>
            </a:r>
            <a:endParaRPr xmlns:a="http://schemas.openxmlformats.org/drawingml/2006/main"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2. الشره العصبي</a:t>
            </a:r>
            <a:endParaRPr xmlns:a="http://schemas.openxmlformats.org/drawingml/2006/main" lang="ar-S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066800"/>
            <a:ext cx="8991600" cy="5486400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أ) </a:t>
            </a:r>
            <a:r xmlns:a="http://schemas.openxmlformats.org/drawingml/2006/main">
              <a:rPr lang="ar" sz="2400" b="1" dirty="0" smtClean="0"/>
              <a:t>اضطراب الشراهة في تناول الطعام: </a:t>
            </a:r>
            <a:r xmlns:a="http://schemas.openxmlformats.org/drawingml/2006/main">
              <a:rPr lang="ar" sz="2400" dirty="0" smtClean="0"/>
              <a:t>نوبات متكررة من الشراهة في تناول الطعام.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الأكل؛ عدم الاستخدام المنتظم للتعويضات غير المناسبة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السلوكيات، مثل التطهير أو ممارسة الرياضة المفرطة أو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الإفراط في استخدام الملينات. وهو أكثر شيوعًا بين الرجال فوق سن 35 عامًا.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ب) </a:t>
            </a:r>
            <a:r xmlns:a="http://schemas.openxmlformats.org/drawingml/2006/main">
              <a:rPr lang="ar" sz="2400" b="1" dirty="0" smtClean="0"/>
              <a:t>متلازمة الأكل الليلي: </a:t>
            </a:r>
            <a:r xmlns:a="http://schemas.openxmlformats.org/drawingml/2006/main">
              <a:rPr lang="ar" sz="2400" dirty="0" smtClean="0"/>
              <a:t>تتميز بالأكل في الصباح.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فقدان الشهية، </a:t>
            </a:r>
            <a:r xmlns:a="http://schemas.openxmlformats.org/drawingml/2006/main">
              <a:rPr lang="ar" sz="2400" dirty="0" err="1" smtClean="0"/>
              <a:t>فرط الأكل في المساء </a:t>
            </a:r>
            <a:r xmlns:a="http://schemas.openxmlformats.org/drawingml/2006/main">
              <a:rPr lang="ar" sz="2400" dirty="0" smtClean="0"/>
              <a:t>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ج) </a:t>
            </a:r>
            <a:r xmlns:a="http://schemas.openxmlformats.org/drawingml/2006/main">
              <a:rPr lang="ar" sz="2400" b="1" dirty="0" smtClean="0"/>
              <a:t>اضطرابات الأكل في مرحلة الطفولة: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400" b="1" dirty="0" smtClean="0"/>
              <a:t>بيكا: </a:t>
            </a:r>
            <a:r xmlns:a="http://schemas.openxmlformats.org/drawingml/2006/main">
              <a:rPr lang="ar" sz="2400" dirty="0" smtClean="0"/>
              <a:t>تناول مواد غير غذائية.</a:t>
            </a: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400" b="1" dirty="0" smtClean="0"/>
              <a:t>التجشؤ </a:t>
            </a:r>
            <a:r xmlns:a="http://schemas.openxmlformats.org/drawingml/2006/main">
              <a:rPr lang="ar" sz="2400" dirty="0" smtClean="0"/>
              <a:t>: ارتجاع متكرر للطعام ثم إعادة مضغه وبلعه.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د) الهوس </a:t>
            </a:r>
            <a:r xmlns:a="http://schemas.openxmlformats.org/drawingml/2006/main">
              <a:rPr lang="ar" sz="2400" b="1" dirty="0" err="1" smtClean="0"/>
              <a:t>العصبي </a:t>
            </a:r>
            <a:r xmlns:a="http://schemas.openxmlformats.org/drawingml/2006/main">
              <a:rPr lang="ar" sz="2400" dirty="0" smtClean="0"/>
              <a:t>بالأكل الصحي أو السليم </a:t>
            </a:r>
            <a:r xmlns:a="http://schemas.openxmlformats.org/drawingml/2006/main">
              <a:rPr lang="ar" sz="2400" b="1" dirty="0" smtClean="0"/>
              <a:t>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 </a:t>
            </a:r>
            <a:r xmlns:a="http://schemas.openxmlformats.org/drawingml/2006/main">
              <a:rPr lang="ar" dirty="0" smtClean="0"/>
              <a:t>3. الاضطرابات ذات الصلة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8991600" cy="5257800"/>
          </a:xfrm>
        </p:spPr>
        <p:txBody>
          <a:bodyPr>
            <a:normAutofit fontScale="92500" lnSpcReduction="20000"/>
          </a:bodyPr>
          <a:lstStyle/>
          <a:p>
            <a:pPr xmlns:a="http://schemas.openxmlformats.org/drawingml/2006/main" marL="624078" indent="-514350" algn="l" rtl="0">
              <a:buAutoNum type="arabicPeriod"/>
              <a:bidi/>
            </a:pPr>
            <a:r xmlns:a="http://schemas.openxmlformats.org/drawingml/2006/main">
              <a:rPr lang="ar" sz="3000" b="1" dirty="0" smtClean="0"/>
              <a:t>تقدير:</a:t>
            </a:r>
          </a:p>
          <a:p>
            <a:pPr marL="624078" indent="-514350" algn="l" rtl="0">
              <a:buNone/>
            </a:pPr>
            <a:endParaRPr lang="en-US" sz="2400" b="1" dirty="0" smtClean="0"/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b="1" dirty="0" smtClean="0"/>
              <a:t>التاريخ </a:t>
            </a:r>
            <a:r xmlns:a="http://schemas.openxmlformats.org/drawingml/2006/main">
              <a:rPr lang="ar" sz="2400" dirty="0" smtClean="0"/>
              <a:t>: - مريض يعاني من فقدان الشهية: لديه </a:t>
            </a:r>
            <a:r xmlns:a="http://schemas.openxmlformats.org/drawingml/2006/main">
              <a:rPr lang="ar" sz="2400" dirty="0" err="1" smtClean="0"/>
              <a:t>تاريخ مجاني</a:t>
            </a:r>
            <a:endParaRPr xmlns:a="http://schemas.openxmlformats.org/drawingml/2006/main"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- مريض مصاب بالشره المرضي: متهور ومكتئب.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b="1" dirty="0" smtClean="0"/>
              <a:t>المظهر العام: </a:t>
            </a:r>
            <a:r xmlns:a="http://schemas.openxmlformats.org/drawingml/2006/main">
              <a:rPr lang="ar" sz="2400" dirty="0" smtClean="0"/>
              <a:t>بطيء، خامل، ومتعب.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b="1" dirty="0" smtClean="0"/>
              <a:t>الحالة المزاجية والتأثير </a:t>
            </a:r>
            <a:r xmlns:a="http://schemas.openxmlformats.org/drawingml/2006/main">
              <a:rPr lang="ar" sz="2400" dirty="0" smtClean="0"/>
              <a:t>: حزين، قلق، ومضطرب.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b="1" dirty="0" smtClean="0"/>
              <a:t>عملية التفكير والمحتوى </a:t>
            </a:r>
            <a:r xmlns:a="http://schemas.openxmlformats.org/drawingml/2006/main">
              <a:rPr lang="ar" sz="2400" dirty="0" smtClean="0"/>
              <a:t>: قضاء معظم الوقت في التفكير في النظام الغذائي والطعام والسلوك المرتبط بالطعام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 </a:t>
            </a:r>
            <a:r xmlns:a="http://schemas.openxmlformats.org/drawingml/2006/main">
              <a:rPr lang="ar" sz="2400" b="1" dirty="0" smtClean="0"/>
              <a:t>العملية الفكرية: </a:t>
            </a:r>
            <a:r xmlns:a="http://schemas.openxmlformats.org/drawingml/2006/main">
              <a:rPr lang="ar" sz="2400" dirty="0" smtClean="0"/>
              <a:t>العملية الفكرية الكاملة.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 </a:t>
            </a:r>
            <a:r xmlns:a="http://schemas.openxmlformats.org/drawingml/2006/main">
              <a:rPr lang="ar" sz="2400" b="1" dirty="0" smtClean="0"/>
              <a:t>الحكم والبصيرة </a:t>
            </a:r>
            <a:r xmlns:a="http://schemas.openxmlformats.org/drawingml/2006/main">
              <a:rPr lang="ar" sz="2400" dirty="0" smtClean="0"/>
              <a:t>: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- مريض يعاني من فقدان الشهية: بصيرة محدودة وحكم ضعيف بشأن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حالتهم الصحية.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- مريض مصاب بالشره المرضي: لديه رؤية جيدة حول المشكلة.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b="1" dirty="0" smtClean="0"/>
              <a:t>مفهوم الذات </a:t>
            </a:r>
            <a:r xmlns:a="http://schemas.openxmlformats.org/drawingml/2006/main">
              <a:rPr lang="ar" sz="2400" dirty="0" smtClean="0"/>
              <a:t>: انخفاض احترام الذات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b="1" dirty="0" smtClean="0"/>
              <a:t>الأدوار والعلاقة: </a:t>
            </a:r>
            <a:r xmlns:a="http://schemas.openxmlformats.org/drawingml/2006/main">
              <a:rPr lang="ar" sz="2400" dirty="0" smtClean="0"/>
              <a:t>سليمة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b="1" dirty="0" smtClean="0"/>
              <a:t>العناية الذاتية: </a:t>
            </a:r>
            <a:r xmlns:a="http://schemas.openxmlformats.org/drawingml/2006/main">
              <a:rPr lang="ar" sz="2400" dirty="0" smtClean="0"/>
              <a:t>اضطرابات النوم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خطة الرعاية التمريضية للمرضى الذين يعانون من اضطرابات الأكل</a:t>
            </a:r>
            <a:endParaRPr xmlns:a="http://schemas.openxmlformats.org/drawingml/2006/main" lang="ar-SA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خطة الرعاية التمريضية للمرضى الذين يعانون من اضطرابات الأكل</a:t>
            </a:r>
            <a:endParaRPr xmlns:a="http://schemas.openxmlformats.org/drawingml/2006/main"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525963"/>
          </a:xfrm>
        </p:spPr>
        <p:txBody>
          <a:bodyPr>
            <a:normAutofit lnSpcReduction="10000"/>
          </a:bodyPr>
          <a:lstStyle/>
          <a:p>
            <a:pPr algn="l" rtl="0">
              <a:buNone/>
            </a:pPr>
            <a:endParaRPr lang="en-US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b="1" dirty="0" smtClean="0"/>
              <a:t>2. التشخيص: </a:t>
            </a:r>
            <a:r xmlns:a="http://schemas.openxmlformats.org/drawingml/2006/main">
              <a:rPr lang="ar" sz="2400" dirty="0" smtClean="0"/>
              <a:t>اختيار التشخيص المناسب بناء على نوع اضطراب الأكل والتقييم والأعراض. مراعاة الأولوية في كتابة التشخيصات (السلامة).</a:t>
            </a:r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- </a:t>
            </a:r>
            <a:r xmlns:a="http://schemas.openxmlformats.org/drawingml/2006/main">
              <a:rPr lang="ar" sz="2400" b="1" dirty="0" smtClean="0"/>
              <a:t>خطر الانتحار/إذا كانت هناك أفكار انتحارية.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b="1" dirty="0" smtClean="0"/>
              <a:t>التغذية غير المتوازنة: أقل/أكثر من احتياجات الجسم.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التعامل غير الفعال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صورة الجسم المضطربة</a:t>
            </a:r>
          </a:p>
          <a:p>
            <a:pPr xmlns:a="http://schemas.openxmlformats.org/drawingml/2006/main" algn="l" rtl="0">
              <a:buFontTx/>
              <a:buChar char="-"/>
              <a:bidi/>
            </a:pPr>
            <a:r xmlns:a="http://schemas.openxmlformats.org/drawingml/2006/main">
              <a:rPr lang="ar" sz="2400" dirty="0" smtClean="0"/>
              <a:t>انخفاض مزمن في احترام الذات.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endParaRPr lang="ar-SA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143000"/>
            <a:ext cx="8763000" cy="5486400"/>
          </a:xfrm>
        </p:spPr>
        <p:txBody>
          <a:bodyPr>
            <a:normAutofit fontScale="70000" lnSpcReduction="20000"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3400" b="1" dirty="0" smtClean="0"/>
              <a:t>3) الخطة والتدخلات: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1. إنشاء أنماط الأكل الغذائية: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الجلوس مع العميل أثناء تناول الوجبات والوجبات الخفيفة.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تقديم مكملات البروتين السائلة إذا كان العميل غير قادر على إكمال الوجبة.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مراقبة العميل بعد الوجبات والوجبات الخفيفة لمدة تتراوح من ساعة إلى ساعتين.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وزن العميل يوميا بالملابس الموحدة.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كن منتبهًا لمحاولات إخفاء الطعام أو التخلص منه.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2. مساعدة العميل على تحديد المشاعر وتطوير استراتيجيات التكيف: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اطلب من العميل تحديد مشاعره.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مراقبة الذات باستخدام مجلة.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تقنيات الاسترخاء.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إلهاء.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مساعدة العميل في تغيير المعتقدات النمطية.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b="1" dirty="0" smtClean="0"/>
              <a:t>3. مساعدة العميل على التعامل مع مشاكل صورة الجسم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التعرف على فوائد الحصول على وزن أقرب إلى الطبيعي.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المساعدة في رؤية الذات بطرق لا تتعلق بصورة الجسم.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تحديد نقاط القوة الشخصية والاهتمامات والمواهب.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• توفير التعليم للعميل والأسرة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 </a:t>
            </a:r>
            <a:endParaRPr xmlns:a="http://schemas.openxmlformats.org/drawingml/2006/main"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خطة الرعاية التمريضية للمرضى الذين يعانون من اضطرابات الأكل</a:t>
            </a:r>
            <a:endParaRPr xmlns:a="http://schemas.openxmlformats.org/drawingml/2006/main"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المقدمة والانتشار.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أسباب اضطرابات الأكل.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فقدان الشهية العصبي.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الشره العصبي.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اضطرابات الأكل الأخرى ذات الصلة.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طرق العلاج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تطبيق خطة الرعاية التمريضية.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مخطط تفصيلي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sz="3200" dirty="0" smtClean="0"/>
              <a:t>خطة الرعاية التمريضية للمرضى الذين يعانون من اضطرابات الأكل</a:t>
            </a:r>
            <a:endParaRPr xmlns:a="http://schemas.openxmlformats.org/drawingml/2006/main"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1481328"/>
            <a:ext cx="8915400" cy="4525963"/>
          </a:xfrm>
        </p:spPr>
        <p:txBody>
          <a:bodyPr/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b="1" dirty="0" smtClean="0"/>
              <a:t>4) التقييم:</a:t>
            </a:r>
          </a:p>
          <a:p>
            <a:pPr algn="l" rtl="0">
              <a:buNone/>
            </a:pPr>
            <a:endParaRPr lang="en-US" b="1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يعتبر العلاج ناجحا إذا كان العميل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يحافظ على وزن الجسم في حدود 5% إلى 10% من الوزن الطبيعي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بدون أي مضاعفات طبية ناجمة عن الجوع أو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تطهير.</a:t>
            </a:r>
            <a:endParaRPr xmlns:a="http://schemas.openxmlformats.org/drawingml/2006/main" lang="ar-S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0"/>
            <a:endParaRPr lang="en-US" dirty="0" smtClean="0"/>
          </a:p>
          <a:p>
            <a:pPr algn="ctr" rtl="0"/>
            <a:endParaRPr lang="en-US" dirty="0" smtClean="0"/>
          </a:p>
          <a:p>
            <a:pPr algn="ctr" rtl="0"/>
            <a:endParaRPr lang="en-US" sz="4800" dirty="0" smtClean="0"/>
          </a:p>
          <a:p>
            <a:pPr xmlns:a="http://schemas.openxmlformats.org/drawingml/2006/main" algn="ctr" rtl="0">
              <a:buNone/>
              <a:bidi/>
            </a:pPr>
            <a:r xmlns:a="http://schemas.openxmlformats.org/drawingml/2006/main">
              <a:rPr lang="ar" sz="4800" dirty="0" smtClean="0"/>
              <a:t>شكرًا لك</a:t>
            </a:r>
            <a:endParaRPr xmlns:a="http://schemas.openxmlformats.org/drawingml/2006/main" lang="ar-SA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334000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لتحديد انتشار والحقائق حول اضطرابات الأكل.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للتعرف على الأسباب المحتملة لاضطرابات الأكل.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لمناقشة فقدان الشهية، والشره المرضي، وغيرها من اضطرابات الأكل ذات الصلة.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لمناقشة طرق العلاج الممكنة.</a:t>
            </a:r>
          </a:p>
          <a:p>
            <a:pPr xmlns:a="http://schemas.openxmlformats.org/drawingml/2006/main" algn="l" rtl="0">
              <a:bidi/>
            </a:pPr>
            <a:r xmlns:a="http://schemas.openxmlformats.org/drawingml/2006/main">
              <a:rPr lang="ar" dirty="0" smtClean="0"/>
              <a:t>تطبيق خطة الرعاية التمريضية المناسبة للمرضى الذين يعانون من اضطرابات الأكل.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نتائج التعلم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6019800"/>
          </a:xfrm>
        </p:spPr>
        <p:txBody>
          <a:bodyPr>
            <a:normAutofit/>
          </a:bodyPr>
          <a:lstStyle/>
          <a:p>
            <a:pPr algn="l" rtl="0">
              <a:buFontTx/>
              <a:buChar char="-"/>
            </a:pPr>
            <a:endParaRPr lang="en-US" sz="2400" b="1" dirty="0" smtClean="0">
              <a:cs typeface="Andalus" pitchFamily="18" charset="-78"/>
            </a:endParaRPr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بالنسبة لبعض الناس، فإن تناول الطعام يشكل مصدر قلق وتوتر. هل يأكلون أكثر من اللازم؟ هل يبدون بدينين؟ هل ستكون بعض الحملات الترويجية الجديدة لفقدان الوزن هي الحل؟</a:t>
            </a:r>
          </a:p>
          <a:p>
            <a:pPr algn="l" rtl="0"/>
            <a:endParaRPr lang="en-US" sz="2400" dirty="0" smtClean="0"/>
          </a:p>
          <a:p>
            <a:pPr xmlns:a="http://schemas.openxmlformats.org/drawingml/2006/main" algn="l" rtl="0">
              <a:buFont typeface="Arial" pitchFamily="34" charset="0"/>
              <a:buChar char="•"/>
              <a:bidi/>
            </a:pPr>
            <a:r xmlns:a="http://schemas.openxmlformats.org/drawingml/2006/main">
              <a:rPr lang="ar" sz="2400" dirty="0" smtClean="0"/>
              <a:t>إن غالبية السكان غير راضين عن صورة الجسم وينشغلون بالوزن واتباع الحمية الغذائية في مرحلة ما من حياتهم.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>
              <a:cs typeface="Andalus" pitchFamily="18" charset="-78"/>
            </a:endParaRP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* يقدر معدل انتشار كلا من اضطرابات الأكل بحوالي 2% إلى 4% من عامة السكان.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* أكثر من 90% من الحالات تحدث عند النساء.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algn="l" rtl="0">
              <a:buFont typeface="Arial" pitchFamily="34" charset="0"/>
              <a:buChar char="•"/>
            </a:pPr>
            <a:endParaRPr lang="ar-SA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/>
          </a:bodyPr>
          <a:lstStyle/>
          <a:p>
            <a:pPr xmlns:a="http://schemas.openxmlformats.org/drawingml/2006/main" algn="ctr" rtl="0">
              <a:bidi/>
            </a:pPr>
            <a:r xmlns:a="http://schemas.openxmlformats.org/drawingml/2006/main">
              <a:rPr lang="ar" dirty="0" smtClean="0"/>
              <a:t>مقدمة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* المرضى الذين يعانون من اضطرابات الأكل هم أكثر عرضة بستة أضعاف للوفاة بسبب المضاعفات الطبية أو الانتحار.</a:t>
            </a:r>
          </a:p>
          <a:p>
            <a:pPr algn="l" rtl="0"/>
            <a:endParaRPr lang="en-US" sz="2400" dirty="0" smtClean="0"/>
          </a:p>
          <a:p>
            <a:pPr algn="l" rtl="0"/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* الاضطرابات مثل الاكتئاب والقلق وتعاطي المخدرات/الاعتماد عليها واضطراب الوسواس القهري شائعة جدًا مع اضطرابات الأكل.</a:t>
            </a:r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* تؤدي اضطرابات الأكل إلى </a:t>
            </a:r>
            <a:r xmlns:a="http://schemas.openxmlformats.org/drawingml/2006/main">
              <a:rPr lang="ar" sz="2400" b="1" dirty="0" smtClean="0"/>
              <a:t>العديد من المضاعفات الطبية الخطيرة </a:t>
            </a:r>
            <a:r xmlns:a="http://schemas.openxmlformats.org/drawingml/2006/main">
              <a:rPr lang="ar" sz="2400" dirty="0" smtClean="0"/>
              <a:t>في </a:t>
            </a:r>
            <a:r xmlns:a="http://schemas.openxmlformats.org/drawingml/2006/main">
              <a:rPr lang="ar" sz="2400" dirty="0" smtClean="0">
                <a:solidFill>
                  <a:srgbClr val="FF0000"/>
                </a:solidFill>
              </a:rPr>
              <a:t>الجهاز العضلي الهيكلي، والأيضي، والقلب، والجهاز الهضمي، والجهاز التناسلي، والأمراض الجلدية، وأمراض الدم، والجهاز العصبي والنفسي </a:t>
            </a:r>
            <a:r xmlns:a="http://schemas.openxmlformats.org/drawingml/2006/main">
              <a:rPr lang="ar" sz="2400" dirty="0" smtClean="0"/>
              <a:t>.</a:t>
            </a:r>
          </a:p>
          <a:p>
            <a:pPr algn="l" rtl="0"/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مقدمة</a:t>
            </a:r>
            <a:endParaRPr xmlns:a="http://schemas.openxmlformats.org/drawingml/2006/main"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181600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idi/>
            </a:pPr>
            <a:r xmlns:a="http://schemas.openxmlformats.org/drawingml/2006/main">
              <a:rPr lang="ar" sz="2400" dirty="0" smtClean="0"/>
              <a:t>السبب المحدد لاضطرابات الأكل غير معروف، ولكن العوامل التالية تساهم في حدوثها: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 </a:t>
            </a:r>
          </a:p>
          <a:p>
            <a:pPr xmlns:a="http://schemas.openxmlformats.org/drawingml/2006/main" marL="566928" indent="-457200" algn="l" rtl="0">
              <a:buAutoNum type="arabicParenR"/>
              <a:bidi/>
            </a:pPr>
            <a:r xmlns:a="http://schemas.openxmlformats.org/drawingml/2006/main">
              <a:rPr lang="ar" sz="2400" b="1" dirty="0" smtClean="0"/>
              <a:t>العوامل البيولوجية </a:t>
            </a:r>
            <a:r xmlns:a="http://schemas.openxmlformats.org/drawingml/2006/main">
              <a:rPr lang="ar" sz="2400" dirty="0" smtClean="0"/>
              <a:t>(الوراثة، خلل في منطقة تحت المهاد، انتقال النبضات العصبية)</a:t>
            </a:r>
          </a:p>
          <a:p>
            <a:pPr xmlns:a="http://schemas.openxmlformats.org/drawingml/2006/main" marL="566928" indent="-457200" algn="l" rtl="0">
              <a:buAutoNum type="arabicParenR"/>
              <a:bidi/>
            </a:pPr>
            <a:r xmlns:a="http://schemas.openxmlformats.org/drawingml/2006/main">
              <a:rPr lang="ar" sz="2400" b="1" dirty="0" smtClean="0"/>
              <a:t>العوامل التنموية </a:t>
            </a:r>
            <a:r xmlns:a="http://schemas.openxmlformats.org/drawingml/2006/main">
              <a:rPr lang="ar" sz="2400" dirty="0" smtClean="0"/>
              <a:t>: الافتقار إلى الاستقلالية وتأسيس الهوية خلال فترة المراهقة.</a:t>
            </a:r>
          </a:p>
          <a:p>
            <a:pPr xmlns:a="http://schemas.openxmlformats.org/drawingml/2006/main" marL="566928" indent="-457200" algn="l" rtl="0">
              <a:buAutoNum type="arabicParenR"/>
              <a:bidi/>
            </a:pPr>
            <a:r xmlns:a="http://schemas.openxmlformats.org/drawingml/2006/main">
              <a:rPr lang="ar" sz="2400" b="1" dirty="0" smtClean="0"/>
              <a:t>تأثيرات العائلة: </a:t>
            </a:r>
            <a:r xmlns:a="http://schemas.openxmlformats.org/drawingml/2006/main">
              <a:rPr lang="ar" sz="2400" dirty="0" smtClean="0"/>
              <a:t>يعتبر اضطراب الأكل استجابة شائعة للخلافات العائلية.</a:t>
            </a:r>
          </a:p>
          <a:p>
            <a:pPr xmlns:a="http://schemas.openxmlformats.org/drawingml/2006/main" marL="566928" indent="-457200" algn="l" rtl="0">
              <a:buAutoNum type="arabicParenR"/>
              <a:bidi/>
            </a:pPr>
            <a:r xmlns:a="http://schemas.openxmlformats.org/drawingml/2006/main">
              <a:rPr lang="ar" sz="2400" b="1" dirty="0" smtClean="0"/>
              <a:t>العوامل الاجتماعية والثقافية: </a:t>
            </a:r>
            <a:r xmlns:a="http://schemas.openxmlformats.org/drawingml/2006/main">
              <a:rPr lang="ar" sz="2400" dirty="0" smtClean="0"/>
              <a:t>تعمل الممثلات ووسائل الإعلام والمجلات على خلق ثقافة المرأة النحيفة كامرأة مثالية.</a:t>
            </a:r>
          </a:p>
          <a:p>
            <a:pPr marL="566928" indent="-457200" algn="l" rtl="0">
              <a:buAutoNum type="arabicParenR"/>
            </a:pP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علم الأسباب/الأسباب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5257800"/>
          </a:xfrm>
        </p:spPr>
        <p:txBody>
          <a:bodyPr>
            <a:normAutofit/>
          </a:bodyPr>
          <a:lstStyle/>
          <a:p>
            <a:pPr marL="566928" indent="-457200" algn="l" rtl="0">
              <a:buNone/>
            </a:pPr>
            <a:endParaRPr lang="en-US" sz="2400" dirty="0" smtClean="0">
              <a:cs typeface="Andalus" pitchFamily="18" charset="-78"/>
            </a:endParaRPr>
          </a:p>
          <a:p>
            <a:pPr marL="566928" indent="-457200" algn="l" rtl="0">
              <a:buAutoNum type="arabicParenR"/>
            </a:pPr>
            <a:endParaRPr lang="en-US" sz="2400" dirty="0" smtClean="0">
              <a:cs typeface="Andalus" pitchFamily="18" charset="-78"/>
            </a:endParaRPr>
          </a:p>
          <a:p>
            <a:pPr xmlns:a="http://schemas.openxmlformats.org/drawingml/2006/main" marL="566928" indent="-457200" algn="l" rtl="0">
              <a:buAutoNum type="arabicParenR"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فقدان الشهية العصبي</a:t>
            </a:r>
          </a:p>
          <a:p>
            <a:pPr marL="566928" indent="-457200" algn="l" rtl="0">
              <a:buAutoNum type="arabicParenR"/>
            </a:pPr>
            <a:endParaRPr lang="en-US" sz="2400" dirty="0" smtClean="0">
              <a:cs typeface="Andalus" pitchFamily="18" charset="-78"/>
            </a:endParaRPr>
          </a:p>
          <a:p>
            <a:pPr marL="566928" indent="-457200" algn="l" rtl="0">
              <a:buAutoNum type="arabicParenR"/>
            </a:pPr>
            <a:endParaRPr lang="en-US" sz="2400" dirty="0" smtClean="0">
              <a:cs typeface="Andalus" pitchFamily="18" charset="-78"/>
            </a:endParaRPr>
          </a:p>
          <a:p>
            <a:pPr xmlns:a="http://schemas.openxmlformats.org/drawingml/2006/main" marL="566928" indent="-457200" algn="l" rtl="0">
              <a:buAutoNum type="arabicParenR"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الشره العصبي</a:t>
            </a:r>
          </a:p>
          <a:p>
            <a:pPr marL="566928" indent="-457200" algn="l" rtl="0">
              <a:buAutoNum type="arabicParenR"/>
            </a:pPr>
            <a:endParaRPr lang="en-US" sz="2400" dirty="0" smtClean="0">
              <a:cs typeface="Andalus" pitchFamily="18" charset="-78"/>
            </a:endParaRPr>
          </a:p>
          <a:p>
            <a:pPr marL="566928" indent="-457200" algn="l" rtl="0">
              <a:buAutoNum type="arabicParenR"/>
            </a:pPr>
            <a:endParaRPr lang="en-US" sz="2400" dirty="0" smtClean="0">
              <a:cs typeface="Andalus" pitchFamily="18" charset="-78"/>
            </a:endParaRPr>
          </a:p>
          <a:p>
            <a:pPr xmlns:a="http://schemas.openxmlformats.org/drawingml/2006/main" marL="566928" indent="-457200" algn="l" rtl="0">
              <a:buAutoNum type="arabicParenR"/>
              <a:bidi/>
            </a:pPr>
            <a:r xmlns:a="http://schemas.openxmlformats.org/drawingml/2006/main">
              <a:rPr lang="ar" sz="2400" dirty="0" smtClean="0">
                <a:cs typeface="Andalus" pitchFamily="18" charset="-78"/>
              </a:rPr>
              <a:t>اضطرابات أخرى ذات صلة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أنواع اضطرابات الأكل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767072"/>
          </a:xfrm>
        </p:spPr>
        <p:txBody>
          <a:bodyPr>
            <a:normAutofit fontScale="92500" lnSpcReduction="10000"/>
          </a:bodyPr>
          <a:lstStyle/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* </a:t>
            </a:r>
            <a:r xmlns:a="http://schemas.openxmlformats.org/drawingml/2006/main">
              <a:rPr lang="ar" sz="2400" b="1" dirty="0" err="1" smtClean="0"/>
              <a:t>Dx </a:t>
            </a:r>
            <a:r xmlns:a="http://schemas.openxmlformats.org/drawingml/2006/main">
              <a:rPr lang="ar" sz="2400" dirty="0" smtClean="0"/>
              <a:t>: هو </a:t>
            </a:r>
            <a:r xmlns:a="http://schemas.openxmlformats.org/drawingml/2006/main">
              <a:rPr lang="ar" sz="2400" b="1" dirty="0" smtClean="0"/>
              <a:t>اضطراب في الأكل يهدد الحياة </a:t>
            </a:r>
            <a:r xmlns:a="http://schemas.openxmlformats.org/drawingml/2006/main">
              <a:rPr lang="ar" sz="2400" dirty="0" smtClean="0"/>
              <a:t>ويتميز بـ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تقييد العميل للكمية الغذائية اللازمة للحفاظ على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وزن </a:t>
            </a:r>
            <a:r xmlns:a="http://schemas.openxmlformats.org/drawingml/2006/main">
              <a:rPr lang="ar" sz="2400" b="1" dirty="0" smtClean="0"/>
              <a:t>الجسم الطبيعي إلى حد ما </a:t>
            </a:r>
            <a:r xmlns:a="http://schemas.openxmlformats.org/drawingml/2006/main">
              <a:rPr lang="ar" sz="2400" dirty="0" smtClean="0"/>
              <a:t>، والخوف الشديد من اكتساب الوزن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الوزن أو السمنة، اضطراب الإدراك بشكل كبير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من شكل أو حجم الجسم، وعدم القدرة الثابتة أو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رفض الاعتراف بخطورة المشكلة أو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حتى أن واحدا موجود.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 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* ابدأ بالأعمار بين 14 إلى 18 عامًا.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* في المراحل المبكرة، ينكر العملاء وجود جسم سلبي لديهم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الصورة، ثم يصبح الاكتئاب أكثر وضوحا. العملاء</a:t>
            </a:r>
          </a:p>
          <a:p>
            <a:pPr xmlns:a="http://schemas.openxmlformats.org/drawingml/2006/main" marL="624078" indent="-514350" algn="l" rtl="0">
              <a:buNone/>
              <a:bidi/>
            </a:pPr>
            <a:r xmlns:a="http://schemas.openxmlformats.org/drawingml/2006/main">
              <a:rPr lang="ar" sz="2400" dirty="0" smtClean="0"/>
              <a:t>البدء في السلوكيات القهرية وعزل أنفسهم.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1. فقدان الشهية العصبي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843272"/>
          </a:xfrm>
        </p:spPr>
        <p:txBody>
          <a:bodyPr>
            <a:normAutofit/>
          </a:bodyPr>
          <a:lstStyle/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* إن </a:t>
            </a:r>
            <a:r xmlns:a="http://schemas.openxmlformats.org/drawingml/2006/main">
              <a:rPr lang="ar" sz="2400" dirty="0" smtClean="0"/>
              <a:t>مصطلح "فقدان الشهية" في الواقع هو </a:t>
            </a:r>
            <a:r xmlns:a="http://schemas.openxmlformats.org/drawingml/2006/main">
              <a:rPr lang="ar" sz="2400" b="1" dirty="0" smtClean="0"/>
              <a:t>تسمية خاطئة </a:t>
            </a:r>
            <a:r xmlns:a="http://schemas.openxmlformats.org/drawingml/2006/main">
              <a:rPr lang="ar" sz="2400" dirty="0" smtClean="0"/>
              <a:t>؛ فهؤلاء المرضى لا يفقدون شهيتهم. فهم لا يزالون يشعرون بالجوع ولكنهم يتجاهلونه ويتجاهلون أيضًا علامات الضعف الجسدي والتعب </a:t>
            </a:r>
            <a:r xmlns:a="http://schemas.openxmlformats.org/drawingml/2006/main">
              <a:rPr lang="ar" dirty="0" smtClean="0"/>
              <a:t>.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dirty="0" smtClean="0"/>
              <a:t> </a:t>
            </a:r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* يعتقد مرضى فقدان الشهية في كثير من الأحيان أنهم إذا تناولوا أي شيء فلن يتمكنوا من التوقف عن الأكل وسيصبحون بدينين.</a:t>
            </a:r>
          </a:p>
          <a:p>
            <a:pPr algn="l" rtl="0">
              <a:buNone/>
            </a:pPr>
            <a:endParaRPr lang="en-US" sz="2400" dirty="0" smtClean="0"/>
          </a:p>
          <a:p>
            <a:pPr xmlns:a="http://schemas.openxmlformats.org/drawingml/2006/main" algn="l" rtl="0">
              <a:buNone/>
              <a:bidi/>
            </a:pPr>
            <a:r xmlns:a="http://schemas.openxmlformats.org/drawingml/2006/main">
              <a:rPr lang="ar" sz="2400" dirty="0" smtClean="0"/>
              <a:t>* العملاء الذين يعانون من فقدان الشهية </a:t>
            </a:r>
            <a:r xmlns:a="http://schemas.openxmlformats.org/drawingml/2006/main">
              <a:rPr lang="ar" sz="2400" b="1" dirty="0" smtClean="0"/>
              <a:t>لديهم وزن الجسم أقل من الحد الأدنى للوزن المتوقع </a:t>
            </a:r>
            <a:r xmlns:a="http://schemas.openxmlformats.org/drawingml/2006/main">
              <a:rPr lang="ar" sz="2400" dirty="0" smtClean="0"/>
              <a:t>.</a:t>
            </a:r>
          </a:p>
          <a:p>
            <a:pPr algn="l" rtl="0">
              <a:buNone/>
            </a:pP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xmlns:a="http://schemas.openxmlformats.org/drawingml/2006/main" algn="ctr">
              <a:bidi/>
            </a:pPr>
            <a:r xmlns:a="http://schemas.openxmlformats.org/drawingml/2006/main">
              <a:rPr lang="ar" dirty="0" smtClean="0"/>
              <a:t>1. فقدان الشهية العصبي</a:t>
            </a:r>
            <a:endParaRPr xmlns:a="http://schemas.openxmlformats.org/drawingml/2006/main"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3420</TotalTime>
  <Words>1518</Words>
  <Application>Microsoft Office PowerPoint</Application>
  <PresentationFormat>On-screen Show (4:3)</PresentationFormat>
  <Paragraphs>210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Concourse</vt:lpstr>
      <vt:lpstr>11-Nursing Care of Patients with Eating Disorders</vt:lpstr>
      <vt:lpstr>Outline</vt:lpstr>
      <vt:lpstr>Learning Outcomes</vt:lpstr>
      <vt:lpstr>Introduction </vt:lpstr>
      <vt:lpstr>Introduction</vt:lpstr>
      <vt:lpstr>Etiology/ causes </vt:lpstr>
      <vt:lpstr>Types of Eating Disorders</vt:lpstr>
      <vt:lpstr>1. Anorexia Nervosa </vt:lpstr>
      <vt:lpstr>1. Anorexia Nervosa </vt:lpstr>
      <vt:lpstr>1. Anorexia Nervosa </vt:lpstr>
      <vt:lpstr>1. Anorexia Nervosa </vt:lpstr>
      <vt:lpstr>1. Anorexia Nervosa </vt:lpstr>
      <vt:lpstr>2.Bulimia  nervosa</vt:lpstr>
      <vt:lpstr>2.Bulimia  nervosa</vt:lpstr>
      <vt:lpstr>2.Bulimia  nervosa</vt:lpstr>
      <vt:lpstr> 3. Related Disorders </vt:lpstr>
      <vt:lpstr>Nursing care plan for patients with Eating Disorders</vt:lpstr>
      <vt:lpstr>Nursing care plan for patients with Eating disorders</vt:lpstr>
      <vt:lpstr>Nursing care plan for patients with Eating disorders</vt:lpstr>
      <vt:lpstr>Nursing care plan for patients with Eating disorders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8-Nursing Care of Patients with Anxiety Disorders</dc:title>
  <dc:creator>osama abualruz</dc:creator>
  <cp:lastModifiedBy>osama abualruz</cp:lastModifiedBy>
  <cp:revision>40</cp:revision>
  <dcterms:created xsi:type="dcterms:W3CDTF">2006-08-16T00:00:00Z</dcterms:created>
  <dcterms:modified xsi:type="dcterms:W3CDTF">2022-11-02T19:05:07Z</dcterms:modified>
</cp:coreProperties>
</file>