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312" r:id="rId2"/>
    <p:sldId id="257" r:id="rId3"/>
    <p:sldId id="258" r:id="rId4"/>
    <p:sldId id="260" r:id="rId5"/>
    <p:sldId id="261" r:id="rId6"/>
    <p:sldId id="294" r:id="rId7"/>
    <p:sldId id="272" r:id="rId8"/>
    <p:sldId id="262" r:id="rId9"/>
    <p:sldId id="264" r:id="rId10"/>
    <p:sldId id="269" r:id="rId11"/>
    <p:sldId id="265" r:id="rId12"/>
    <p:sldId id="266" r:id="rId13"/>
    <p:sldId id="295" r:id="rId14"/>
    <p:sldId id="311" r:id="rId15"/>
    <p:sldId id="267" r:id="rId16"/>
    <p:sldId id="268" r:id="rId17"/>
    <p:sldId id="271" r:id="rId18"/>
    <p:sldId id="274" r:id="rId19"/>
    <p:sldId id="275" r:id="rId20"/>
    <p:sldId id="276" r:id="rId21"/>
    <p:sldId id="278" r:id="rId22"/>
    <p:sldId id="280" r:id="rId23"/>
    <p:sldId id="277" r:id="rId24"/>
    <p:sldId id="279" r:id="rId25"/>
    <p:sldId id="281" r:id="rId26"/>
    <p:sldId id="282" r:id="rId27"/>
    <p:sldId id="284" r:id="rId28"/>
    <p:sldId id="296" r:id="rId29"/>
    <p:sldId id="297" r:id="rId30"/>
    <p:sldId id="298" r:id="rId31"/>
    <p:sldId id="306" r:id="rId32"/>
    <p:sldId id="301" r:id="rId33"/>
    <p:sldId id="302" r:id="rId34"/>
    <p:sldId id="303" r:id="rId35"/>
    <p:sldId id="307" r:id="rId36"/>
    <p:sldId id="308" r:id="rId37"/>
    <p:sldId id="309" r:id="rId38"/>
    <p:sldId id="310" r:id="rId39"/>
    <p:sldId id="293" r:id="rId40"/>
  </p:sldIdLst>
  <p:sldSz cx="9144000" cy="6858000" type="screen4x3"/>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7</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15</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3733800"/>
            <a:ext cx="7500990" cy="609600"/>
          </a:xfrm>
        </p:spPr>
        <p:txBody>
          <a:bodyPr>
            <a:normAutofit fontScale="90000"/>
          </a:bodyPr>
          <a:lstStyle/>
          <a:p>
            <a:pPr xmlns:a="http://schemas.openxmlformats.org/drawingml/2006/main" algn="ctr" rtl="0">
              <a:defRPr/>
              <a:bidi/>
            </a:pPr>
            <a:r xmlns:a="http://schemas.openxmlformats.org/drawingml/2006/main">
              <a:rPr lang="ar" sz="3200" dirty="0" smtClean="0">
                <a:solidFill>
                  <a:schemeClr val="tx1"/>
                </a:solidFill>
                <a:effectLst>
                  <a:outerShdw blurRad="38100" dist="38100" dir="2700000" algn="tl">
                    <a:srgbClr val="000000">
                      <a:alpha val="43137"/>
                    </a:srgbClr>
                  </a:outerShdw>
                </a:effectLst>
              </a:rPr>
              <a:t>12- الرعاية التمريضية للمرضى الذين يعانون من تعاطي المخدرات</a:t>
            </a:r>
            <a:endParaRPr xmlns:a="http://schemas.openxmlformats.org/drawingml/2006/main"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xmlns:a="http://schemas.openxmlformats.org/drawingml/2006/main" algn="ctr">
              <a:tabLst>
                <a:tab pos="4065588" algn="l"/>
              </a:tabLst>
              <a:bidi/>
            </a:pPr>
            <a:r xmlns:a="http://schemas.openxmlformats.org/drawingml/2006/main">
              <a:rPr lang="ar" sz="2800" b="1" dirty="0" smtClean="0"/>
              <a:t>جامعة </a:t>
            </a:r>
            <a:endParaRPr xmlns:a="http://schemas.openxmlformats.org/drawingml/2006/main" lang="en-US" sz="2800" dirty="0"/>
            <a:r xmlns:a="http://schemas.openxmlformats.org/drawingml/2006/main">
              <a:rPr lang="ar" sz="2800" b="1" dirty="0" smtClean="0"/>
              <a:t>الزيتونة</a:t>
            </a:r>
            <a:r xmlns:a="http://schemas.openxmlformats.org/drawingml/2006/main">
              <a:rPr lang="ar" sz="2800" b="1" dirty="0" err="1" smtClean="0"/>
              <a:t>​</a:t>
            </a:r>
          </a:p>
          <a:p>
            <a:pPr>
              <a:tabLst>
                <a:tab pos="4065588" algn="l"/>
              </a:tabLst>
            </a:pPr>
            <a:endParaRPr lang="en-US" dirty="0"/>
          </a:p>
        </p:txBody>
      </p:sp>
      <p:sp>
        <p:nvSpPr>
          <p:cNvPr id="9221" name="Rectangle 5"/>
          <p:cNvSpPr>
            <a:spLocks noChangeArrowheads="1"/>
          </p:cNvSpPr>
          <p:nvPr/>
        </p:nvSpPr>
        <p:spPr bwMode="auto">
          <a:xfrm>
            <a:off x="0" y="1676400"/>
            <a:ext cx="8001000" cy="1815882"/>
          </a:xfrm>
          <a:prstGeom prst="rect">
            <a:avLst/>
          </a:prstGeom>
          <a:noFill/>
          <a:ln w="9525">
            <a:noFill/>
            <a:miter lim="800000"/>
            <a:headEnd/>
            <a:tailEnd/>
          </a:ln>
        </p:spPr>
        <p:txBody>
          <a:bodyPr wrap="square">
            <a:spAutoFit/>
          </a:bodyPr>
          <a:lstStyle/>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التمريض النفسي والصحة العقلية</a:t>
            </a:r>
          </a:p>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 نظرية )</a:t>
            </a:r>
          </a:p>
          <a:p>
            <a:pPr algn="ctr">
              <a:tabLst>
                <a:tab pos="4149725" algn="l"/>
              </a:tabLst>
            </a:pPr>
            <a:endParaRPr lang="en-US" altLang="en-US" sz="2800" b="1" dirty="0" smtClean="0">
              <a:latin typeface="Times New Roman" pitchFamily="18" charset="0"/>
              <a:cs typeface="Times New Roman" pitchFamily="18" charset="0"/>
            </a:endParaRPr>
          </a:p>
          <a:p>
            <a:pPr algn="ctr">
              <a:tabLst>
                <a:tab pos="4149725" algn="l"/>
              </a:tabLst>
            </a:pPr>
            <a:endParaRPr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685800" y="4419600"/>
            <a:ext cx="7772400" cy="762000"/>
          </a:xfrm>
        </p:spPr>
        <p:txBody>
          <a:bodyPr>
            <a:normAutofit fontScale="92500" lnSpcReduction="20000"/>
          </a:bodyPr>
          <a:lstStyle/>
          <a:p>
            <a:pPr marR="0" algn="ctr" eaLnBrk="1" hangingPunct="1"/>
            <a:endParaRPr lang="en-US" b="1" dirty="0" smtClean="0">
              <a:solidFill>
                <a:schemeClr val="tx1"/>
              </a:solidFill>
            </a:endParaRPr>
          </a:p>
          <a:p>
            <a:pPr xmlns:a="http://schemas.openxmlformats.org/drawingml/2006/main" marR="0" algn="ctr">
              <a:bidi/>
            </a:pPr>
            <a:r xmlns:a="http://schemas.openxmlformats.org/drawingml/2006/main">
              <a:rPr lang="ar" dirty="0" smtClean="0">
                <a:solidFill>
                  <a:schemeClr val="tx1"/>
                </a:solidFill>
              </a:rPr>
              <a:t>بقلم الدكتور: حسن أبو الرز، RN، MSN، PhD</a:t>
            </a:r>
            <a:endParaRPr xmlns:a="http://schemas.openxmlformats.org/drawingml/2006/main"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991600" cy="5181600"/>
          </a:xfrm>
        </p:spPr>
        <p:txBody>
          <a:bodyPr>
            <a:normAutofit/>
          </a:bodyPr>
          <a:lstStyle/>
          <a:p>
            <a:pPr xmlns:a="http://schemas.openxmlformats.org/drawingml/2006/main" algn="l" rtl="0">
              <a:buNone/>
              <a:bidi/>
            </a:pPr>
            <a:r xmlns:a="http://schemas.openxmlformats.org/drawingml/2006/main">
              <a:rPr lang="ar" sz="2400" dirty="0" smtClean="0"/>
              <a:t>* الأسباب الدقيقة لاستخدام المخدرات والاعتماد عليها والإدمان غير معروفة، ولكن يُعتقد أن هناك عوامل مختلفة تساهم في ذلك:</a:t>
            </a:r>
          </a:p>
          <a:p>
            <a:pPr algn="l" rtl="0">
              <a:buFont typeface="Arial" pitchFamily="34" charset="0"/>
              <a:buChar char="•"/>
            </a:pPr>
            <a:endParaRPr lang="en-US" sz="2400" dirty="0" smtClean="0"/>
          </a:p>
          <a:p>
            <a:pPr xmlns:a="http://schemas.openxmlformats.org/drawingml/2006/main" marL="624078" indent="-514350" algn="l" rtl="0">
              <a:buAutoNum type="arabicPeriod"/>
              <a:bidi/>
            </a:pPr>
            <a:r xmlns:a="http://schemas.openxmlformats.org/drawingml/2006/main">
              <a:rPr lang="ar" sz="2400" b="1" dirty="0" smtClean="0"/>
              <a:t>بيولوجية: </a:t>
            </a:r>
            <a:r xmlns:a="http://schemas.openxmlformats.org/drawingml/2006/main">
              <a:rPr lang="ar" sz="2400" dirty="0" smtClean="0"/>
              <a:t>الجينات، استخدام الوالدين.</a:t>
            </a:r>
          </a:p>
          <a:p>
            <a:pPr marL="624078" indent="-514350" algn="l" rtl="0">
              <a:buAutoNum type="arabicPeriod"/>
            </a:pPr>
            <a:endParaRPr lang="en-US" sz="2400" dirty="0" smtClean="0"/>
          </a:p>
          <a:p>
            <a:pPr xmlns:a="http://schemas.openxmlformats.org/drawingml/2006/main" marL="624078" indent="-514350" algn="l" rtl="0">
              <a:buAutoNum type="arabicPeriod"/>
              <a:bidi/>
            </a:pPr>
            <a:r xmlns:a="http://schemas.openxmlformats.org/drawingml/2006/main">
              <a:rPr lang="ar" sz="2400" b="1" dirty="0" smtClean="0"/>
              <a:t>النفسية الاجتماعية: </a:t>
            </a:r>
            <a:r xmlns:a="http://schemas.openxmlformats.org/drawingml/2006/main">
              <a:rPr lang="ar" sz="2400" dirty="0" smtClean="0"/>
              <a:t>تلعب ديناميكيات الأسرة وأفراد الأسرة دورًا مهمًا.</a:t>
            </a:r>
          </a:p>
          <a:p>
            <a:pPr marL="624078" indent="-514350" algn="l" rtl="0">
              <a:buAutoNum type="arabicPeriod"/>
            </a:pPr>
            <a:endParaRPr lang="en-US" sz="2400" dirty="0" smtClean="0"/>
          </a:p>
          <a:p>
            <a:pPr xmlns:a="http://schemas.openxmlformats.org/drawingml/2006/main" marL="624078" indent="-514350" algn="l" rtl="0">
              <a:buAutoNum type="arabicPeriod"/>
              <a:bidi/>
            </a:pPr>
            <a:r xmlns:a="http://schemas.openxmlformats.org/drawingml/2006/main">
              <a:rPr lang="ar" sz="2400" b="1" dirty="0" smtClean="0"/>
              <a:t>العوامل الاجتماعية والبيئية: </a:t>
            </a:r>
            <a:r xmlns:a="http://schemas.openxmlformats.org/drawingml/2006/main">
              <a:rPr lang="ar" sz="2400" dirty="0" smtClean="0"/>
              <a:t>العوامل الثقافية، والمواقف الاجتماعية، وسلوكيات الأقران، والقوانين، والتكلفة، والتوافر كلها تؤثر على الاستخدام الأولي والمستمر للمواد.</a:t>
            </a:r>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dirty="0" smtClean="0"/>
              <a:t>علم الأسباب/الأسباب</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274638"/>
            <a:ext cx="8686800" cy="944562"/>
          </a:xfrm>
        </p:spPr>
        <p:txBody>
          <a:bodyPr>
            <a:normAutofit/>
          </a:bodyPr>
          <a:lstStyle/>
          <a:p>
            <a:pPr xmlns:a="http://schemas.openxmlformats.org/drawingml/2006/main" algn="ctr" rtl="0">
              <a:bidi/>
            </a:pPr>
            <a:r xmlns:a="http://schemas.openxmlformats.org/drawingml/2006/main">
              <a:rPr lang="ar" sz="3600" dirty="0" smtClean="0"/>
              <a:t>أنواع المواد</a:t>
            </a:r>
            <a:endParaRPr xmlns:a="http://schemas.openxmlformats.org/drawingml/2006/main" lang="ar-SA" sz="3600" dirty="0"/>
          </a:p>
        </p:txBody>
      </p:sp>
      <p:sp>
        <p:nvSpPr>
          <p:cNvPr id="4" name="Content Placeholder 3"/>
          <p:cNvSpPr>
            <a:spLocks noGrp="1"/>
          </p:cNvSpPr>
          <p:nvPr>
            <p:ph idx="1"/>
          </p:nvPr>
        </p:nvSpPr>
        <p:spPr>
          <a:xfrm>
            <a:off x="457200" y="1371600"/>
            <a:ext cx="8229600" cy="5486400"/>
          </a:xfrm>
        </p:spPr>
        <p:txBody>
          <a:bodyPr>
            <a:normAutofit/>
          </a:bodyPr>
          <a:lstStyle/>
          <a:p>
            <a:pPr algn="l" rtl="0">
              <a:buFont typeface="Arial" pitchFamily="34" charset="0"/>
              <a:buChar char="•"/>
            </a:pPr>
            <a:endParaRPr lang="en-US" sz="2800" b="1"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1. الكحول</a:t>
            </a: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2. المهدئات والمنومات </a:t>
            </a:r>
            <a:r xmlns:a="http://schemas.openxmlformats.org/drawingml/2006/main">
              <a:rPr lang="ar" sz="2800" b="1" dirty="0" err="1" smtClean="0">
                <a:cs typeface="Andalus" pitchFamily="18" charset="-78"/>
              </a:rPr>
              <a:t>ومضادات القلق</a:t>
            </a:r>
            <a:endParaRPr xmlns:a="http://schemas.openxmlformats.org/drawingml/2006/main" lang="en-US" sz="2800" b="1"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3. المنشطات</a:t>
            </a: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4. القنب</a:t>
            </a: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5. </a:t>
            </a:r>
            <a:r xmlns:a="http://schemas.openxmlformats.org/drawingml/2006/main">
              <a:rPr lang="ar" sz="2800" b="1" dirty="0" err="1" smtClean="0">
                <a:cs typeface="Andalus" pitchFamily="18" charset="-78"/>
              </a:rPr>
              <a:t>المواد الأفيونية</a:t>
            </a:r>
            <a:endParaRPr xmlns:a="http://schemas.openxmlformats.org/drawingml/2006/main" lang="en-US" sz="2800" b="1"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6. المواد المهلوسة</a:t>
            </a:r>
          </a:p>
          <a:p>
            <a:pPr xmlns:a="http://schemas.openxmlformats.org/drawingml/2006/main" algn="l" rtl="0">
              <a:buFont typeface="Arial" pitchFamily="34" charset="0"/>
              <a:buChar char="•"/>
              <a:bidi/>
            </a:pPr>
            <a:r xmlns:a="http://schemas.openxmlformats.org/drawingml/2006/main">
              <a:rPr lang="ar" sz="2800" b="1" dirty="0" smtClean="0">
                <a:cs typeface="Andalus" pitchFamily="18" charset="-78"/>
              </a:rPr>
              <a:t>7. المواد المستنشقة</a:t>
            </a:r>
          </a:p>
          <a:p>
            <a:pPr algn="l" rtl="0">
              <a:buNone/>
            </a:pPr>
            <a:endParaRPr lang="ar-SA" sz="26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762000"/>
            <a:ext cx="8763000" cy="5791200"/>
          </a:xfrm>
        </p:spPr>
        <p:txBody>
          <a:bodyPr>
            <a:normAutofit/>
          </a:bodyPr>
          <a:lstStyle/>
          <a:p>
            <a:pPr xmlns:a="http://schemas.openxmlformats.org/drawingml/2006/main" algn="l" rtl="0">
              <a:buNone/>
              <a:bidi/>
            </a:pPr>
            <a:r xmlns:a="http://schemas.openxmlformats.org/drawingml/2006/main">
              <a:rPr lang="ar" sz="2400" dirty="0" smtClean="0"/>
              <a:t>* الكحول هو مثبط للجهاز العصبي المركزي </a:t>
            </a:r>
            <a:r xmlns:a="http://schemas.openxmlformats.org/drawingml/2006/main">
              <a:rPr lang="ar" sz="2400" b="1" dirty="0" smtClean="0"/>
              <a:t>.</a:t>
            </a:r>
          </a:p>
          <a:p>
            <a:pPr xmlns:a="http://schemas.openxmlformats.org/drawingml/2006/main" algn="ctr" rtl="0">
              <a:buNone/>
              <a:bidi/>
            </a:pPr>
            <a:r xmlns:a="http://schemas.openxmlformats.org/drawingml/2006/main">
              <a:rPr lang="ar" b="1" dirty="0" smtClean="0"/>
              <a:t>* التسمم</a:t>
            </a:r>
          </a:p>
          <a:p>
            <a:pPr xmlns:a="http://schemas.openxmlformats.org/drawingml/2006/main" algn="l" rtl="0">
              <a:buNone/>
              <a:bidi/>
            </a:pPr>
            <a:r xmlns:a="http://schemas.openxmlformats.org/drawingml/2006/main">
              <a:rPr lang="ar" b="1" dirty="0" smtClean="0"/>
              <a:t>* </a:t>
            </a:r>
            <a:r xmlns:a="http://schemas.openxmlformats.org/drawingml/2006/main">
              <a:rPr lang="ar" sz="2400" dirty="0" smtClean="0"/>
              <a:t>الاسترخاء، وفقدان القدرة على التحكم في النفس، والكلام غير الواضح، والمشية غير المستقرة، وانعدام التنسيق، وضعف الانتباه والتركيز والذاكرة والحكم، والعدوانية، والسلوك الجنسي غير المناسب.</a:t>
            </a:r>
          </a:p>
          <a:p>
            <a:pPr xmlns:a="http://schemas.openxmlformats.org/drawingml/2006/main" algn="ctr" rtl="0">
              <a:buNone/>
              <a:bidi/>
            </a:pPr>
            <a:r xmlns:a="http://schemas.openxmlformats.org/drawingml/2006/main">
              <a:rPr lang="ar" b="1" dirty="0" smtClean="0"/>
              <a:t>* جرعة زائدة</a:t>
            </a:r>
          </a:p>
          <a:p>
            <a:pPr xmlns:a="http://schemas.openxmlformats.org/drawingml/2006/main" algn="l" rtl="0">
              <a:buNone/>
              <a:bidi/>
            </a:pPr>
            <a:r xmlns:a="http://schemas.openxmlformats.org/drawingml/2006/main">
              <a:rPr lang="ar" sz="2400" dirty="0" smtClean="0"/>
              <a:t>* القيء، فقدان الوعي، اكتئاب الجهاز التنفسي، الالتهاب الرئوي التنفسي أو انسداد الرئة، انخفاض ضغط الدم والصدمة القلبية الوعائية، والوفاة.</a:t>
            </a:r>
          </a:p>
          <a:p>
            <a:pPr xmlns:a="http://schemas.openxmlformats.org/drawingml/2006/main" algn="ctr" rtl="0">
              <a:buNone/>
              <a:bidi/>
            </a:pPr>
            <a:r xmlns:a="http://schemas.openxmlformats.org/drawingml/2006/main">
              <a:rPr lang="ar" sz="2400" b="1" dirty="0" smtClean="0"/>
              <a:t>* علاج</a:t>
            </a:r>
          </a:p>
          <a:p>
            <a:pPr xmlns:a="http://schemas.openxmlformats.org/drawingml/2006/main" algn="l" rtl="0">
              <a:buNone/>
              <a:bidi/>
            </a:pPr>
            <a:r xmlns:a="http://schemas.openxmlformats.org/drawingml/2006/main">
              <a:rPr lang="ar" sz="2400" dirty="0" err="1" smtClean="0"/>
              <a:t>غسيل </a:t>
            </a:r>
            <a:r xmlns:a="http://schemas.openxmlformats.org/drawingml/2006/main">
              <a:rPr lang="ar" sz="2400" dirty="0" smtClean="0"/>
              <a:t>المعدة </a:t>
            </a:r>
            <a:r xmlns:a="http://schemas.openxmlformats.org/drawingml/2006/main">
              <a:rPr lang="ar" sz="2400" dirty="0" smtClean="0"/>
              <a:t>أو غسيل الكلى لإزالة المادة، ودعم وظائف الجهاز التنفسي والقلب والأوعية الدموية في وحدة العناية المركزة.</a:t>
            </a:r>
            <a:endParaRPr xmlns:a="http://schemas.openxmlformats.org/drawingml/2006/main" lang="ar-SA" sz="2400" dirty="0"/>
          </a:p>
        </p:txBody>
      </p:sp>
      <p:sp>
        <p:nvSpPr>
          <p:cNvPr id="3" name="Title 2"/>
          <p:cNvSpPr>
            <a:spLocks noGrp="1"/>
          </p:cNvSpPr>
          <p:nvPr>
            <p:ph type="title"/>
          </p:nvPr>
        </p:nvSpPr>
        <p:spPr>
          <a:xfrm>
            <a:off x="457200" y="274638"/>
            <a:ext cx="8229600" cy="792162"/>
          </a:xfrm>
        </p:spPr>
        <p:txBody>
          <a:bodyPr>
            <a:normAutofit fontScale="90000"/>
          </a:bodyPr>
          <a:lstStyle/>
          <a:p>
            <a:pPr xmlns:a="http://schemas.openxmlformats.org/drawingml/2006/main" algn="ctr">
              <a:bidi/>
            </a:pPr>
            <a:r xmlns:a="http://schemas.openxmlformats.org/drawingml/2006/main">
              <a:rPr lang="ar" sz="4400" dirty="0" smtClean="0">
                <a:cs typeface="Andalus" pitchFamily="18" charset="-78"/>
              </a:rPr>
              <a:t>1. الكحول</a:t>
            </a:r>
            <a:br xmlns:a="http://schemas.openxmlformats.org/drawingml/2006/main">
              <a:rPr lang="en-US" sz="4400" dirty="0" smtClean="0">
                <a:cs typeface="Andalus" pitchFamily="18" charset="-78"/>
              </a:rPr>
            </a:br>
            <a:endParaRPr xmlns:a="http://schemas.openxmlformats.org/drawingml/2006/main"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a:bodyPr>
          <a:lstStyle/>
          <a:p>
            <a:pPr xmlns:a="http://schemas.openxmlformats.org/drawingml/2006/main" algn="ctr" rtl="0">
              <a:buNone/>
              <a:bidi/>
            </a:pPr>
            <a:r xmlns:a="http://schemas.openxmlformats.org/drawingml/2006/main">
              <a:rPr lang="ar" b="1" dirty="0" smtClean="0"/>
              <a:t>* سبب تعاطي الكحول على المدى الطويل</a:t>
            </a:r>
          </a:p>
          <a:p>
            <a:pPr xmlns:a="http://schemas.openxmlformats.org/drawingml/2006/main" algn="l" rtl="0">
              <a:buNone/>
              <a:bidi/>
            </a:pPr>
            <a:r xmlns:a="http://schemas.openxmlformats.org/drawingml/2006/main">
              <a:rPr lang="ar" sz="2400" dirty="0" smtClean="0"/>
              <a:t>• </a:t>
            </a:r>
            <a:r xmlns:a="http://schemas.openxmlformats.org/drawingml/2006/main">
              <a:rPr lang="ar" sz="2400" dirty="0" err="1" smtClean="0"/>
              <a:t>اعتلال عضلة القلب</a:t>
            </a:r>
            <a:endParaRPr xmlns:a="http://schemas.openxmlformats.org/drawingml/2006/main" lang="en-US" sz="2400" dirty="0" smtClean="0"/>
          </a:p>
          <a:p>
            <a:pPr xmlns:a="http://schemas.openxmlformats.org/drawingml/2006/main" algn="l" rtl="0">
              <a:buNone/>
              <a:bidi/>
            </a:pPr>
            <a:r xmlns:a="http://schemas.openxmlformats.org/drawingml/2006/main">
              <a:rPr lang="ar" sz="2400" dirty="0" smtClean="0"/>
              <a:t>• </a:t>
            </a:r>
            <a:r xmlns:a="http://schemas.openxmlformats.org/drawingml/2006/main">
              <a:rPr lang="ar" sz="2400" b="1" dirty="0" smtClean="0"/>
              <a:t>اعتلال الدماغ </a:t>
            </a:r>
            <a:r xmlns:a="http://schemas.openxmlformats.org/drawingml/2006/main">
              <a:rPr lang="ar" sz="2400" b="1" dirty="0" err="1" smtClean="0"/>
              <a:t>فيرنيكه</a:t>
            </a:r>
          </a:p>
          <a:p>
            <a:pPr xmlns:a="http://schemas.openxmlformats.org/drawingml/2006/main" algn="l" rtl="0">
              <a:buNone/>
              <a:bidi/>
            </a:pPr>
            <a:r xmlns:a="http://schemas.openxmlformats.org/drawingml/2006/main">
              <a:rPr lang="ar" sz="2400" dirty="0" smtClean="0"/>
              <a:t>• </a:t>
            </a:r>
            <a:r xmlns:a="http://schemas.openxmlformats.org/drawingml/2006/main">
              <a:rPr lang="ar" sz="2400" dirty="0" smtClean="0"/>
              <a:t>متلازمة </a:t>
            </a:r>
            <a:r xmlns:a="http://schemas.openxmlformats.org/drawingml/2006/main">
              <a:rPr lang="ar" sz="2400" dirty="0" err="1" smtClean="0"/>
              <a:t>كورساكوف</a:t>
            </a:r>
          </a:p>
          <a:p>
            <a:pPr xmlns:a="http://schemas.openxmlformats.org/drawingml/2006/main" algn="l" rtl="0">
              <a:buNone/>
              <a:bidi/>
            </a:pPr>
            <a:r xmlns:a="http://schemas.openxmlformats.org/drawingml/2006/main">
              <a:rPr lang="ar" sz="2400" dirty="0" smtClean="0"/>
              <a:t>• التهاب البنكرياس</a:t>
            </a:r>
          </a:p>
          <a:p>
            <a:pPr xmlns:a="http://schemas.openxmlformats.org/drawingml/2006/main" algn="l" rtl="0">
              <a:buNone/>
              <a:bidi/>
            </a:pPr>
            <a:r xmlns:a="http://schemas.openxmlformats.org/drawingml/2006/main">
              <a:rPr lang="ar" sz="2400" dirty="0" smtClean="0"/>
              <a:t>• </a:t>
            </a:r>
            <a:r xmlns:a="http://schemas.openxmlformats.org/drawingml/2006/main">
              <a:rPr lang="ar" sz="2400" dirty="0" err="1" smtClean="0"/>
              <a:t>التهاب المريء</a:t>
            </a:r>
            <a:endParaRPr xmlns:a="http://schemas.openxmlformats.org/drawingml/2006/main" lang="en-US" sz="2400" dirty="0" smtClean="0"/>
          </a:p>
          <a:p>
            <a:pPr xmlns:a="http://schemas.openxmlformats.org/drawingml/2006/main" algn="l" rtl="0">
              <a:buNone/>
              <a:bidi/>
            </a:pPr>
            <a:r xmlns:a="http://schemas.openxmlformats.org/drawingml/2006/main">
              <a:rPr lang="ar" sz="2400" dirty="0" smtClean="0"/>
              <a:t>• التهاب الكبد</a:t>
            </a:r>
          </a:p>
          <a:p>
            <a:pPr xmlns:a="http://schemas.openxmlformats.org/drawingml/2006/main" algn="l" rtl="0">
              <a:buNone/>
              <a:bidi/>
            </a:pPr>
            <a:r xmlns:a="http://schemas.openxmlformats.org/drawingml/2006/main">
              <a:rPr lang="ar" sz="2400" dirty="0" smtClean="0"/>
              <a:t>• تليف الكبد</a:t>
            </a:r>
          </a:p>
          <a:p>
            <a:pPr xmlns:a="http://schemas.openxmlformats.org/drawingml/2006/main" algn="l" rtl="0">
              <a:buNone/>
              <a:bidi/>
            </a:pPr>
            <a:r xmlns:a="http://schemas.openxmlformats.org/drawingml/2006/main">
              <a:rPr lang="ar" sz="2400" dirty="0" smtClean="0"/>
              <a:t>• </a:t>
            </a:r>
            <a:r xmlns:a="http://schemas.openxmlformats.org/drawingml/2006/main">
              <a:rPr lang="ar" sz="2400" dirty="0" err="1" smtClean="0"/>
              <a:t>قلة الكريات البيض</a:t>
            </a:r>
            <a:endParaRPr xmlns:a="http://schemas.openxmlformats.org/drawingml/2006/main" lang="en-US" sz="2400" dirty="0" smtClean="0"/>
          </a:p>
          <a:p>
            <a:pPr xmlns:a="http://schemas.openxmlformats.org/drawingml/2006/main" algn="l" rtl="0">
              <a:buNone/>
              <a:bidi/>
            </a:pPr>
            <a:r xmlns:a="http://schemas.openxmlformats.org/drawingml/2006/main">
              <a:rPr lang="ar" sz="2400" dirty="0" smtClean="0"/>
              <a:t>• قلة الصفيحات الدموية</a:t>
            </a:r>
          </a:p>
          <a:p>
            <a:pPr xmlns:a="http://schemas.openxmlformats.org/drawingml/2006/main" algn="l" rtl="0">
              <a:buNone/>
              <a:bidi/>
            </a:pPr>
            <a:r xmlns:a="http://schemas.openxmlformats.org/drawingml/2006/main">
              <a:rPr lang="ar" sz="2400" dirty="0" smtClean="0"/>
              <a:t>• </a:t>
            </a:r>
            <a:r xmlns:a="http://schemas.openxmlformats.org/drawingml/2006/main">
              <a:rPr lang="ar" sz="2400" dirty="0" err="1" smtClean="0"/>
              <a:t>الاستسقاء</a:t>
            </a:r>
            <a:endParaRPr xmlns:a="http://schemas.openxmlformats.org/drawingml/2006/main" lang="en-US" sz="2400" dirty="0" smtClean="0"/>
          </a:p>
        </p:txBody>
      </p:sp>
      <p:sp>
        <p:nvSpPr>
          <p:cNvPr id="3" name="Title 2"/>
          <p:cNvSpPr>
            <a:spLocks noGrp="1"/>
          </p:cNvSpPr>
          <p:nvPr>
            <p:ph type="title"/>
          </p:nvPr>
        </p:nvSpPr>
        <p:spPr>
          <a:xfrm>
            <a:off x="457200" y="274638"/>
            <a:ext cx="8229600" cy="639762"/>
          </a:xfrm>
        </p:spPr>
        <p:txBody>
          <a:bodyPr>
            <a:normAutofit fontScale="90000"/>
          </a:bodyPr>
          <a:lstStyle/>
          <a:p>
            <a:pPr xmlns:a="http://schemas.openxmlformats.org/drawingml/2006/main" algn="ctr">
              <a:bidi/>
            </a:pPr>
            <a:r xmlns:a="http://schemas.openxmlformats.org/drawingml/2006/main">
              <a:rPr lang="ar" sz="4000" dirty="0" smtClean="0">
                <a:cs typeface="Andalus" pitchFamily="18" charset="-78"/>
              </a:rPr>
              <a:t>1. الكحول</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686800" cy="4678363"/>
          </a:xfrm>
        </p:spPr>
        <p:txBody>
          <a:bodyPr>
            <a:normAutofit/>
          </a:bodyPr>
          <a:lstStyle/>
          <a:p>
            <a:pPr xmlns:a="http://schemas.openxmlformats.org/drawingml/2006/main" algn="l" rtl="0">
              <a:bidi/>
            </a:pPr>
            <a:r xmlns:a="http://schemas.openxmlformats.org/drawingml/2006/main">
              <a:rPr lang="ar" sz="2000" b="1" dirty="0" err="1" smtClean="0"/>
              <a:t>الفيرنيكي </a:t>
            </a:r>
            <a:r xmlns:a="http://schemas.openxmlformats.org/drawingml/2006/main">
              <a:rPr lang="ar" sz="2000" b="1" dirty="0" smtClean="0"/>
              <a:t>(WE): </a:t>
            </a:r>
            <a:r xmlns:a="http://schemas.openxmlformats.org/drawingml/2006/main">
              <a:rPr lang="ar" sz="2000" dirty="0" smtClean="0"/>
              <a:t>هو حالة عصبية حادة تتميز بثلاثية سريرية من </a:t>
            </a:r>
            <a:r xmlns:a="http://schemas.openxmlformats.org/drawingml/2006/main">
              <a:rPr lang="ar" sz="2000" dirty="0" err="1" smtClean="0"/>
              <a:t>شلل العين </a:t>
            </a:r>
            <a:r xmlns:a="http://schemas.openxmlformats.org/drawingml/2006/main">
              <a:rPr lang="ar" sz="2000" dirty="0" smtClean="0"/>
              <a:t>مع </a:t>
            </a:r>
            <a:r xmlns:a="http://schemas.openxmlformats.org/drawingml/2006/main">
              <a:rPr lang="ar" sz="2000" dirty="0" err="1" smtClean="0"/>
              <a:t>رعشة </a:t>
            </a:r>
            <a:r xmlns:a="http://schemas.openxmlformats.org/drawingml/2006/main">
              <a:rPr lang="ar" sz="2000" dirty="0" smtClean="0"/>
              <a:t>، وترنح، وارتباك. وهو مرض يهدد الحياة ويحدث </a:t>
            </a:r>
            <a:r xmlns:a="http://schemas.openxmlformats.org/drawingml/2006/main">
              <a:rPr lang="ar" sz="2000" b="1" dirty="0" smtClean="0">
                <a:solidFill>
                  <a:srgbClr val="FF0000"/>
                </a:solidFill>
              </a:rPr>
              <a:t>بسبب نقص الثيامين </a:t>
            </a:r>
            <a:r xmlns:a="http://schemas.openxmlformats.org/drawingml/2006/main">
              <a:rPr lang="ar" sz="2000" dirty="0" smtClean="0"/>
              <a:t>، والذي يؤثر في المقام الأول على الجهازين العصبيين المحيطي والمركزي.</a:t>
            </a:r>
          </a:p>
          <a:p>
            <a:pPr xmlns:a="http://schemas.openxmlformats.org/drawingml/2006/main" algn="l" rtl="0">
              <a:buNone/>
              <a:bidi/>
            </a:pPr>
            <a:r xmlns:a="http://schemas.openxmlformats.org/drawingml/2006/main">
              <a:rPr lang="ar" sz="2000" dirty="0" smtClean="0"/>
              <a:t> </a:t>
            </a:r>
          </a:p>
          <a:p>
            <a:pPr algn="l" rtl="0"/>
            <a:endParaRPr lang="en-US" sz="2000" dirty="0" smtClean="0"/>
          </a:p>
          <a:p>
            <a:pPr xmlns:a="http://schemas.openxmlformats.org/drawingml/2006/main" algn="l" rtl="0">
              <a:bidi/>
            </a:pPr>
            <a:r xmlns:a="http://schemas.openxmlformats.org/drawingml/2006/main">
              <a:rPr lang="ar" sz="2000" b="1" dirty="0" err="1" smtClean="0"/>
              <a:t>كورساكوف </a:t>
            </a:r>
            <a:r xmlns:a="http://schemas.openxmlformats.org/drawingml/2006/main">
              <a:rPr lang="ar" sz="2000" b="1" dirty="0" smtClean="0"/>
              <a:t>: </a:t>
            </a:r>
            <a:r xmlns:a="http://schemas.openxmlformats.org/drawingml/2006/main">
              <a:rPr lang="ar" sz="2000" dirty="0" smtClean="0"/>
              <a:t>يمكن الوقاية منها وعادة ما يُشتبه في أنها نتيجة لنوبة واحدة على الأقل من اعتلال الدماغ </a:t>
            </a:r>
            <a:r xmlns:a="http://schemas.openxmlformats.org/drawingml/2006/main">
              <a:rPr lang="ar" sz="2000" dirty="0" err="1" smtClean="0"/>
              <a:t>الفيرنيكي </a:t>
            </a:r>
            <a:r xmlns:a="http://schemas.openxmlformats.org/drawingml/2006/main">
              <a:rPr lang="ar" sz="2000" dirty="0" smtClean="0"/>
              <a:t>. متلازمة </a:t>
            </a:r>
            <a:r xmlns:a="http://schemas.openxmlformats.org/drawingml/2006/main">
              <a:rPr lang="ar" sz="2000" dirty="0" err="1" smtClean="0"/>
              <a:t>كورساكوف </a:t>
            </a:r>
            <a:r xmlns:a="http://schemas.openxmlformats.org/drawingml/2006/main">
              <a:rPr lang="ar" sz="2000" dirty="0" smtClean="0"/>
              <a:t>هي اضطراب عصبي نفسي مرتبط باضطرابات الذاكرة حيث توجد عجز كبير في الذاكرة </a:t>
            </a:r>
            <a:r xmlns:a="http://schemas.openxmlformats.org/drawingml/2006/main">
              <a:rPr lang="ar" sz="2000" dirty="0" err="1" smtClean="0"/>
              <a:t>التقدمية </a:t>
            </a:r>
            <a:r xmlns:a="http://schemas.openxmlformats.org/drawingml/2006/main">
              <a:rPr lang="ar" sz="2000" dirty="0" smtClean="0"/>
              <a:t>والتراجعية.</a:t>
            </a:r>
            <a:endParaRPr xmlns:a="http://schemas.openxmlformats.org/drawingml/2006/main" lang="ar-SA" sz="2000" dirty="0"/>
          </a:p>
        </p:txBody>
      </p:sp>
      <p:sp>
        <p:nvSpPr>
          <p:cNvPr id="3" name="Title 2"/>
          <p:cNvSpPr>
            <a:spLocks noGrp="1"/>
          </p:cNvSpPr>
          <p:nvPr>
            <p:ph type="title"/>
          </p:nvPr>
        </p:nvSpPr>
        <p:spPr>
          <a:xfrm>
            <a:off x="457200" y="0"/>
            <a:ext cx="8229600" cy="1143000"/>
          </a:xfrm>
        </p:spPr>
        <p:txBody>
          <a:bodyPr>
            <a:normAutofit/>
          </a:bodyPr>
          <a:lstStyle/>
          <a:p>
            <a:pPr xmlns:a="http://schemas.openxmlformats.org/drawingml/2006/main" algn="ctr">
              <a:bidi/>
            </a:pPr>
            <a:r xmlns:a="http://schemas.openxmlformats.org/drawingml/2006/main">
              <a:rPr lang="ar" sz="3600" dirty="0" smtClean="0"/>
              <a:t>اعتلال الدماغ </a:t>
            </a:r>
            <a:endParaRPr xmlns:a="http://schemas.openxmlformats.org/drawingml/2006/main" lang="ar-SA" sz="3600" dirty="0"/>
            <a:r xmlns:a="http://schemas.openxmlformats.org/drawingml/2006/main">
              <a:rPr lang="ar" sz="3600" dirty="0" err="1" smtClean="0"/>
              <a:t>فيرنيكه</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9144000" cy="5715000"/>
          </a:xfrm>
        </p:spPr>
        <p:txBody>
          <a:bodyPr>
            <a:normAutofit/>
          </a:bodyPr>
          <a:lstStyle/>
          <a:p>
            <a:pPr xmlns:a="http://schemas.openxmlformats.org/drawingml/2006/main" algn="ctr" rtl="0">
              <a:buNone/>
              <a:bidi/>
            </a:pPr>
            <a:r xmlns:a="http://schemas.openxmlformats.org/drawingml/2006/main">
              <a:rPr lang="ar" b="1" dirty="0" smtClean="0"/>
              <a:t>* أعراض الانسحاب</a:t>
            </a:r>
          </a:p>
          <a:p>
            <a:pPr xmlns:a="http://schemas.openxmlformats.org/drawingml/2006/main" algn="l" rtl="0">
              <a:buNone/>
              <a:bidi/>
            </a:pPr>
            <a:r xmlns:a="http://schemas.openxmlformats.org/drawingml/2006/main">
              <a:rPr lang="ar" sz="2400" dirty="0" smtClean="0"/>
              <a:t>* تبدأ أعراض الانسحاب عادة بعد مرور 4-12 ساعة من التوقف عن تناول الكحول أو انخفاضه بشكل ملحوظ.</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تشمل الأعراض رعشة خشنة في اليد، والتعرق، وارتفاع النبض وضغط الدم، والأرق، والقلق، والغثيان أو القيء.</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قد يتطور الانسحاب الشديد أو غير المعالج إلى هلوسات عابرة أو نوبات أو هذيان.</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عادة ما يصل انسحاب الكحول إلى ذروته في اليوم الثاني وينتهي بعد حوالي 5 أيام.</a:t>
            </a:r>
            <a:endParaRPr xmlns:a="http://schemas.openxmlformats.org/drawingml/2006/main" lang="ar-SA" sz="2400" dirty="0"/>
          </a:p>
        </p:txBody>
      </p:sp>
      <p:sp>
        <p:nvSpPr>
          <p:cNvPr id="3" name="Title 2"/>
          <p:cNvSpPr>
            <a:spLocks noGrp="1"/>
          </p:cNvSpPr>
          <p:nvPr>
            <p:ph type="title"/>
          </p:nvPr>
        </p:nvSpPr>
        <p:spPr>
          <a:xfrm>
            <a:off x="457200" y="274638"/>
            <a:ext cx="8229600" cy="639762"/>
          </a:xfrm>
        </p:spPr>
        <p:txBody>
          <a:bodyPr>
            <a:normAutofit/>
          </a:bodyPr>
          <a:lstStyle/>
          <a:p>
            <a:pPr xmlns:a="http://schemas.openxmlformats.org/drawingml/2006/main" algn="ctr" rtl="0">
              <a:bidi/>
            </a:pPr>
            <a:r xmlns:a="http://schemas.openxmlformats.org/drawingml/2006/main">
              <a:rPr lang="ar" sz="3200" dirty="0" smtClean="0">
                <a:cs typeface="Andalus" pitchFamily="18" charset="-78"/>
              </a:rPr>
              <a:t>1. الكحول</a:t>
            </a:r>
            <a:endParaRPr xmlns:a="http://schemas.openxmlformats.org/drawingml/2006/main" lang="en-US" sz="3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38200"/>
            <a:ext cx="9144000" cy="5562600"/>
          </a:xfrm>
        </p:spPr>
        <p:txBody>
          <a:bodyPr>
            <a:normAutofit/>
          </a:bodyPr>
          <a:lstStyle/>
          <a:p>
            <a:pPr xmlns:a="http://schemas.openxmlformats.org/drawingml/2006/main" algn="ctr" rtl="0">
              <a:buNone/>
              <a:bidi/>
            </a:pPr>
            <a:r xmlns:a="http://schemas.openxmlformats.org/drawingml/2006/main">
              <a:rPr lang="ar" sz="2800" b="1" dirty="0" smtClean="0"/>
              <a:t>* إزالة السموم</a:t>
            </a:r>
          </a:p>
          <a:p>
            <a:pPr xmlns:a="http://schemas.openxmlformats.org/drawingml/2006/main" algn="l" rtl="0">
              <a:buNone/>
              <a:bidi/>
            </a:pPr>
            <a:r xmlns:a="http://schemas.openxmlformats.org/drawingml/2006/main">
              <a:rPr lang="ar" sz="2400" dirty="0" smtClean="0"/>
              <a:t>* إذا كانت أعراض الانسحاب لدى العميل خفيفة ويمكنه الامتناع عن الكحول، فيمكن علاجه بأمان في المنزل.</a:t>
            </a:r>
          </a:p>
          <a:p>
            <a:pPr algn="l" rtl="0">
              <a:buNone/>
            </a:pPr>
            <a:endParaRPr lang="en-US" sz="2400" dirty="0" smtClean="0"/>
          </a:p>
          <a:p>
            <a:pPr xmlns:a="http://schemas.openxmlformats.org/drawingml/2006/main" algn="l" rtl="0">
              <a:buNone/>
              <a:bidi/>
            </a:pPr>
            <a:r xmlns:a="http://schemas.openxmlformats.org/drawingml/2006/main">
              <a:rPr lang="ar" sz="2400" dirty="0" smtClean="0"/>
              <a:t>* في حالات الانسحاب الشديد/المهدد للحياة، فإن القبول القصير لمدة 3-5 أيام هو الوضع الأكثر شيوعًا.</a:t>
            </a:r>
          </a:p>
          <a:p>
            <a:pPr algn="l" rtl="0">
              <a:buNone/>
            </a:pPr>
            <a:endParaRPr lang="en-US" sz="2400" dirty="0" smtClean="0"/>
          </a:p>
          <a:p>
            <a:pPr xmlns:a="http://schemas.openxmlformats.org/drawingml/2006/main" algn="l" rtl="0">
              <a:buNone/>
              <a:bidi/>
            </a:pPr>
            <a:r xmlns:a="http://schemas.openxmlformats.org/drawingml/2006/main">
              <a:rPr lang="ar" sz="2400" dirty="0" smtClean="0"/>
              <a:t>* عادة ما يتم تحقيق الانسحاب الآمن من خلال تناول </a:t>
            </a:r>
            <a:r xmlns:a="http://schemas.openxmlformats.org/drawingml/2006/main">
              <a:rPr lang="ar" sz="2400" b="1" dirty="0" smtClean="0"/>
              <a:t>البنزوديازيبينات </a:t>
            </a:r>
            <a:r xmlns:a="http://schemas.openxmlformats.org/drawingml/2006/main">
              <a:rPr lang="ar" sz="2400" dirty="0" smtClean="0"/>
              <a:t>، مثل </a:t>
            </a:r>
            <a:r xmlns:a="http://schemas.openxmlformats.org/drawingml/2006/main">
              <a:rPr lang="ar" sz="2400" dirty="0" err="1" smtClean="0"/>
              <a:t>لورازيبام </a:t>
            </a:r>
            <a:r xmlns:a="http://schemas.openxmlformats.org/drawingml/2006/main">
              <a:rPr lang="ar" sz="2400" dirty="0" smtClean="0"/>
              <a:t>( </a:t>
            </a:r>
            <a:r xmlns:a="http://schemas.openxmlformats.org/drawingml/2006/main">
              <a:rPr lang="ar" sz="2400" dirty="0" err="1" smtClean="0"/>
              <a:t>أتيفان </a:t>
            </a:r>
            <a:r xmlns:a="http://schemas.openxmlformats.org/drawingml/2006/main">
              <a:rPr lang="ar" sz="2400" dirty="0" smtClean="0"/>
              <a:t>)، أو </a:t>
            </a:r>
            <a:r xmlns:a="http://schemas.openxmlformats.org/drawingml/2006/main">
              <a:rPr lang="ar" sz="2400" dirty="0" err="1" smtClean="0"/>
              <a:t>كلورديازيبوكسيد </a:t>
            </a:r>
            <a:r xmlns:a="http://schemas.openxmlformats.org/drawingml/2006/main">
              <a:rPr lang="ar" sz="2400" dirty="0" smtClean="0"/>
              <a:t>(ليبريوم)، أو ديازيبام (فاليوم)، لقمع أعراض الانسحاب.</a:t>
            </a:r>
          </a:p>
        </p:txBody>
      </p:sp>
      <p:sp>
        <p:nvSpPr>
          <p:cNvPr id="3" name="Title 2"/>
          <p:cNvSpPr>
            <a:spLocks noGrp="1"/>
          </p:cNvSpPr>
          <p:nvPr>
            <p:ph type="title"/>
          </p:nvPr>
        </p:nvSpPr>
        <p:spPr>
          <a:xfrm>
            <a:off x="381000" y="0"/>
            <a:ext cx="8229600" cy="715962"/>
          </a:xfrm>
        </p:spPr>
        <p:txBody>
          <a:bodyPr>
            <a:normAutofit fontScale="90000"/>
          </a:bodyPr>
          <a:lstStyle/>
          <a:p>
            <a:pPr xmlns:a="http://schemas.openxmlformats.org/drawingml/2006/main" algn="ctr">
              <a:bidi/>
            </a:pPr>
            <a:r xmlns:a="http://schemas.openxmlformats.org/drawingml/2006/main">
              <a:rPr lang="ar" sz="4400" dirty="0" smtClean="0">
                <a:cs typeface="Andalus" pitchFamily="18" charset="-78"/>
              </a:rPr>
              <a:t>1. الكحول</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pPr xmlns:a="http://schemas.openxmlformats.org/drawingml/2006/main" algn="ctr" rtl="0">
              <a:bidi/>
            </a:pPr>
            <a:r xmlns:a="http://schemas.openxmlformats.org/drawingml/2006/main">
              <a:rPr lang="ar" sz="3200" dirty="0" smtClean="0"/>
              <a:t>2. المهدئات والمنومات </a:t>
            </a:r>
            <a:r xmlns:a="http://schemas.openxmlformats.org/drawingml/2006/main">
              <a:rPr lang="ar" sz="3200" dirty="0" err="1" smtClean="0"/>
              <a:t>ومضادات القلق</a:t>
            </a:r>
            <a:endParaRPr xmlns:a="http://schemas.openxmlformats.org/drawingml/2006/main" lang="ar-SA" sz="3200" dirty="0"/>
          </a:p>
        </p:txBody>
      </p:sp>
      <p:sp>
        <p:nvSpPr>
          <p:cNvPr id="4" name="Content Placeholder 3"/>
          <p:cNvSpPr>
            <a:spLocks noGrp="1"/>
          </p:cNvSpPr>
          <p:nvPr>
            <p:ph idx="1"/>
          </p:nvPr>
        </p:nvSpPr>
        <p:spPr>
          <a:xfrm>
            <a:off x="152400" y="1066800"/>
            <a:ext cx="8839200" cy="5257800"/>
          </a:xfrm>
        </p:spPr>
        <p:txBody>
          <a:bodyPr>
            <a:normAutofit lnSpcReduction="10000"/>
          </a:bodyPr>
          <a:lstStyle/>
          <a:p>
            <a:pPr xmlns:a="http://schemas.openxmlformats.org/drawingml/2006/main" algn="l" rtl="0">
              <a:buNone/>
              <a:bidi/>
            </a:pPr>
            <a:r xmlns:a="http://schemas.openxmlformats.org/drawingml/2006/main">
              <a:rPr lang="ar" sz="2400" dirty="0" smtClean="0"/>
              <a:t>*مثبط للجهاز العصبي المركزي </a:t>
            </a:r>
            <a:r xmlns:a="http://schemas.openxmlformats.org/drawingml/2006/main">
              <a:rPr lang="ar" sz="2400" b="1" dirty="0" smtClean="0"/>
              <a:t>.</a:t>
            </a:r>
          </a:p>
          <a:p>
            <a:pPr xmlns:a="http://schemas.openxmlformats.org/drawingml/2006/main" algn="l" rtl="0">
              <a:buNone/>
              <a:bidi/>
            </a:pPr>
            <a:r xmlns:a="http://schemas.openxmlformats.org/drawingml/2006/main">
              <a:rPr lang="ar" sz="2400" dirty="0" smtClean="0"/>
              <a:t>*يتضمن </a:t>
            </a:r>
            <a:r xmlns:a="http://schemas.openxmlformats.org/drawingml/2006/main">
              <a:rPr lang="ar" sz="2400" b="1" dirty="0" smtClean="0"/>
              <a:t>البنزوديازيبينات والباربيتورات.</a:t>
            </a:r>
            <a:endParaRPr xmlns:a="http://schemas.openxmlformats.org/drawingml/2006/main" lang="ar-SA" sz="2400" b="1" dirty="0" smtClean="0"/>
          </a:p>
          <a:p>
            <a:pPr xmlns:a="http://schemas.openxmlformats.org/drawingml/2006/main" algn="ctr" rtl="0">
              <a:buNone/>
              <a:bidi/>
            </a:pPr>
            <a:r xmlns:a="http://schemas.openxmlformats.org/drawingml/2006/main">
              <a:rPr lang="ar" sz="2800" b="1" dirty="0" smtClean="0"/>
              <a:t>* التسمم</a:t>
            </a:r>
          </a:p>
          <a:p>
            <a:pPr xmlns:a="http://schemas.openxmlformats.org/drawingml/2006/main" algn="l" rtl="0">
              <a:buNone/>
              <a:bidi/>
            </a:pPr>
            <a:r xmlns:a="http://schemas.openxmlformats.org/drawingml/2006/main">
              <a:rPr lang="ar" sz="2800" b="1" dirty="0" smtClean="0"/>
              <a:t>* </a:t>
            </a:r>
            <a:r xmlns:a="http://schemas.openxmlformats.org/drawingml/2006/main">
              <a:rPr lang="ar" sz="2400" dirty="0" smtClean="0"/>
              <a:t>اضطراب الكلام، وانعدام التنسيق، وعدم ثبات المشية، وتقلب المزاج، وضعف الانتباه أو الذاكرة، وحتى الذهول والغيبوبة.</a:t>
            </a:r>
          </a:p>
          <a:p>
            <a:pPr xmlns:a="http://schemas.openxmlformats.org/drawingml/2006/main" algn="ctr" rtl="0">
              <a:buNone/>
              <a:bidi/>
            </a:pPr>
            <a:r xmlns:a="http://schemas.openxmlformats.org/drawingml/2006/main">
              <a:rPr lang="ar" sz="2800" b="1" dirty="0" smtClean="0"/>
              <a:t>* جرعة زائدة</a:t>
            </a:r>
          </a:p>
          <a:p>
            <a:pPr xmlns:a="http://schemas.openxmlformats.org/drawingml/2006/main" algn="l" rtl="0">
              <a:buNone/>
              <a:bidi/>
            </a:pPr>
            <a:r xmlns:a="http://schemas.openxmlformats.org/drawingml/2006/main">
              <a:rPr lang="ar" sz="2400" dirty="0" smtClean="0"/>
              <a:t>* نادرًا ما تكون البنزوديازيبينات قاتلة في حالة تناول جرعة زائدة. على النقيض من ذلك، قد تكون الباربيتورات قاتلة </a:t>
            </a:r>
            <a:r xmlns:a="http://schemas.openxmlformats.org/drawingml/2006/main">
              <a:rPr lang="ar" sz="2400" b="1" dirty="0" smtClean="0"/>
              <a:t>.</a:t>
            </a:r>
          </a:p>
          <a:p>
            <a:pPr xmlns:a="http://schemas.openxmlformats.org/drawingml/2006/main" algn="ctr" rtl="0">
              <a:buNone/>
              <a:bidi/>
            </a:pPr>
            <a:r xmlns:a="http://schemas.openxmlformats.org/drawingml/2006/main">
              <a:rPr lang="ar" sz="2800" b="1" dirty="0" smtClean="0"/>
              <a:t>* العلاج/الجرعة الزائدة</a:t>
            </a:r>
          </a:p>
          <a:p>
            <a:pPr xmlns:a="http://schemas.openxmlformats.org/drawingml/2006/main" algn="l" rtl="0">
              <a:buNone/>
              <a:bidi/>
            </a:pPr>
            <a:r xmlns:a="http://schemas.openxmlformats.org/drawingml/2006/main">
              <a:rPr lang="ar" sz="2600" dirty="0" smtClean="0"/>
              <a:t>* </a:t>
            </a:r>
            <a:r xmlns:a="http://schemas.openxmlformats.org/drawingml/2006/main">
              <a:rPr lang="ar" sz="2400" dirty="0" err="1" smtClean="0"/>
              <a:t>غسل </a:t>
            </a:r>
            <a:r xmlns:a="http://schemas.openxmlformats.org/drawingml/2006/main">
              <a:rPr lang="ar" sz="2400" dirty="0" smtClean="0"/>
              <a:t>المعدة </a:t>
            </a:r>
            <a:r xmlns:a="http://schemas.openxmlformats.org/drawingml/2006/main">
              <a:rPr lang="ar" sz="2400" dirty="0" smtClean="0"/>
              <a:t>ثم تناول الفحم النشط والملين الملحي، ويمكن اللجوء إلى غسيل الكلى إذا كانت الأعراض شديدة.</a:t>
            </a:r>
          </a:p>
          <a:p>
            <a:pPr algn="ctr" rtl="0">
              <a:buNone/>
            </a:pPr>
            <a:endParaRPr lang="en-US" sz="2400" dirty="0" smtClean="0"/>
          </a:p>
          <a:p>
            <a:pPr algn="l" rtl="0">
              <a:buNone/>
            </a:pPr>
            <a:endParaRPr lang="en-US" sz="24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762000"/>
            <a:ext cx="9144000" cy="5791200"/>
          </a:xfrm>
        </p:spPr>
        <p:txBody>
          <a:bodyPr>
            <a:normAutofit/>
          </a:bodyPr>
          <a:lstStyle/>
          <a:p>
            <a:pPr xmlns:a="http://schemas.openxmlformats.org/drawingml/2006/main" algn="ctr" rtl="0">
              <a:buNone/>
              <a:bidi/>
            </a:pPr>
            <a:r xmlns:a="http://schemas.openxmlformats.org/drawingml/2006/main">
              <a:rPr lang="ar" sz="2800" b="1" dirty="0" smtClean="0"/>
              <a:t>* أعراض الانسحاب</a:t>
            </a:r>
          </a:p>
          <a:p>
            <a:pPr xmlns:a="http://schemas.openxmlformats.org/drawingml/2006/main" algn="l" rtl="0">
              <a:buNone/>
              <a:bidi/>
            </a:pPr>
            <a:r xmlns:a="http://schemas.openxmlformats.org/drawingml/2006/main">
              <a:rPr lang="ar" sz="2400" dirty="0" smtClean="0"/>
              <a:t>* يعتمد ظهور أعراض الانسحاب على عمر النصف للدواء.</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أعراض الانسحاب تشمل زيادة (النبض، ضغط الدم، التنفس، ودرجة الحرارة)، رعشة في اليدين، الأرق، القلق، الغثيان، والانفعال النفسي الحركي.</a:t>
            </a:r>
          </a:p>
          <a:p>
            <a:pPr xmlns:a="http://schemas.openxmlformats.org/drawingml/2006/main" algn="l" rtl="0">
              <a:buNone/>
              <a:bidi/>
            </a:pPr>
            <a:r xmlns:a="http://schemas.openxmlformats.org/drawingml/2006/main">
              <a:rPr lang="ar" sz="2400" dirty="0" smtClean="0"/>
              <a:t> </a:t>
            </a:r>
          </a:p>
          <a:p>
            <a:pPr xmlns:a="http://schemas.openxmlformats.org/drawingml/2006/main" algn="l" rtl="0">
              <a:buNone/>
              <a:bidi/>
            </a:pPr>
            <a:r xmlns:a="http://schemas.openxmlformats.org/drawingml/2006/main">
              <a:rPr lang="ar" sz="2400" dirty="0" smtClean="0"/>
              <a:t>* تحدث النوبات والهلوسة في حالات نادرة فقط في حالات الانسحاب الشديد من البنزوديازيبين.</a:t>
            </a:r>
          </a:p>
        </p:txBody>
      </p:sp>
      <p:sp>
        <p:nvSpPr>
          <p:cNvPr id="3" name="Title 2"/>
          <p:cNvSpPr>
            <a:spLocks noGrp="1"/>
          </p:cNvSpPr>
          <p:nvPr>
            <p:ph type="title"/>
          </p:nvPr>
        </p:nvSpPr>
        <p:spPr>
          <a:xfrm>
            <a:off x="457200" y="274638"/>
            <a:ext cx="8229600" cy="563562"/>
          </a:xfrm>
        </p:spPr>
        <p:txBody>
          <a:bodyPr>
            <a:normAutofit fontScale="90000"/>
          </a:bodyPr>
          <a:lstStyle/>
          <a:p>
            <a:pPr xmlns:a="http://schemas.openxmlformats.org/drawingml/2006/main" algn="ctr">
              <a:bidi/>
            </a:pPr>
            <a:r xmlns:a="http://schemas.openxmlformats.org/drawingml/2006/main">
              <a:rPr lang="ar" sz="3600" dirty="0" smtClean="0"/>
              <a:t>2. المهدئات والمنومات </a:t>
            </a:r>
            <a:r xmlns:a="http://schemas.openxmlformats.org/drawingml/2006/main">
              <a:rPr lang="ar" sz="3600" dirty="0" err="1" smtClean="0"/>
              <a:t>ومضادات القلق</a:t>
            </a:r>
            <a:r xmlns:a="http://schemas.openxmlformats.org/drawingml/2006/main">
              <a:rPr lang="ar" sz="5400" dirty="0" smtClean="0"/>
              <a:t/>
            </a:r>
            <a:br xmlns:a="http://schemas.openxmlformats.org/drawingml/2006/main">
              <a:rPr lang="en-US" sz="5400" dirty="0" smtClean="0"/>
            </a:br>
            <a:endParaRPr xmlns:a="http://schemas.openxmlformats.org/drawingml/2006/main"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8915400" cy="5105400"/>
          </a:xfrm>
        </p:spPr>
        <p:txBody>
          <a:bodyPr>
            <a:normAutofit/>
          </a:bodyPr>
          <a:lstStyle/>
          <a:p>
            <a:pPr xmlns:a="http://schemas.openxmlformats.org/drawingml/2006/main" algn="ctr" rtl="0">
              <a:buNone/>
              <a:bidi/>
            </a:pPr>
            <a:r xmlns:a="http://schemas.openxmlformats.org/drawingml/2006/main">
              <a:rPr lang="ar" sz="2800" b="1" dirty="0" smtClean="0"/>
              <a:t>* إزالة السموم</a:t>
            </a:r>
          </a:p>
          <a:p>
            <a:pPr xmlns:a="http://schemas.openxmlformats.org/drawingml/2006/main" algn="l" rtl="0">
              <a:buNone/>
              <a:bidi/>
            </a:pPr>
            <a:r xmlns:a="http://schemas.openxmlformats.org/drawingml/2006/main">
              <a:rPr lang="ar" sz="2400" dirty="0" smtClean="0"/>
              <a:t>* يتم إدارتها طبيًا في كثير من الأحيان عن طريق تقليل كمية الدواء التي يتلقاها العميل على مدى أيام أو أسابيع، اعتمادًا على نوع الدواء والكمية التي كان العميل يستخدمها.</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يعد تقليل الجرعة أمرًا ضروريًا مع الباربيتورات لمنع الغيبوبة والوفاة التي تحدث إذا تم إيقاف الدواء فجأة</a:t>
            </a:r>
          </a:p>
          <a:p>
            <a:pPr algn="ctr" rtl="0">
              <a:buFont typeface="Arial" pitchFamily="34" charset="0"/>
              <a:buChar char="•"/>
            </a:pPr>
            <a:endParaRPr lang="en-US" sz="2800" b="1" dirty="0" smtClean="0"/>
          </a:p>
        </p:txBody>
      </p:sp>
      <p:sp>
        <p:nvSpPr>
          <p:cNvPr id="3" name="Title 2"/>
          <p:cNvSpPr>
            <a:spLocks noGrp="1"/>
          </p:cNvSpPr>
          <p:nvPr>
            <p:ph type="title"/>
          </p:nvPr>
        </p:nvSpPr>
        <p:spPr>
          <a:xfrm>
            <a:off x="457200" y="274638"/>
            <a:ext cx="8229600" cy="563562"/>
          </a:xfrm>
        </p:spPr>
        <p:txBody>
          <a:bodyPr>
            <a:noAutofit/>
          </a:bodyPr>
          <a:lstStyle/>
          <a:p>
            <a:pPr xmlns:a="http://schemas.openxmlformats.org/drawingml/2006/main" algn="ctr">
              <a:bidi/>
            </a:pPr>
            <a:r xmlns:a="http://schemas.openxmlformats.org/drawingml/2006/main">
              <a:rPr lang="ar" sz="3200" dirty="0" smtClean="0"/>
              <a:t>2. المهدئات والمنومات </a:t>
            </a:r>
            <a:r xmlns:a="http://schemas.openxmlformats.org/drawingml/2006/main">
              <a:rPr lang="ar" sz="3200" dirty="0" err="1" smtClean="0"/>
              <a:t>ومضادات القلق</a:t>
            </a:r>
            <a:r xmlns:a="http://schemas.openxmlformats.org/drawingml/2006/main">
              <a:rPr lang="ar" sz="4800" dirty="0" smtClean="0"/>
              <a:t/>
            </a:r>
            <a:br xmlns:a="http://schemas.openxmlformats.org/drawingml/2006/main">
              <a:rPr lang="en-US" sz="4800" dirty="0" smtClean="0"/>
            </a:b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algn="l" rtl="0">
              <a:bidi/>
            </a:pPr>
            <a:r xmlns:a="http://schemas.openxmlformats.org/drawingml/2006/main">
              <a:rPr lang="ar" sz="2400" dirty="0" smtClean="0"/>
              <a:t>مقدمة</a:t>
            </a:r>
          </a:p>
          <a:p>
            <a:pPr xmlns:a="http://schemas.openxmlformats.org/drawingml/2006/main" algn="l" rtl="0">
              <a:bidi/>
            </a:pPr>
            <a:r xmlns:a="http://schemas.openxmlformats.org/drawingml/2006/main">
              <a:rPr lang="ar" sz="2400" dirty="0" smtClean="0"/>
              <a:t>مصطلحات</a:t>
            </a:r>
          </a:p>
          <a:p>
            <a:pPr xmlns:a="http://schemas.openxmlformats.org/drawingml/2006/main" algn="l" rtl="0">
              <a:bidi/>
            </a:pPr>
            <a:r xmlns:a="http://schemas.openxmlformats.org/drawingml/2006/main">
              <a:rPr lang="ar" sz="2400" dirty="0" smtClean="0"/>
              <a:t>علم الأسباب</a:t>
            </a:r>
          </a:p>
          <a:p>
            <a:pPr xmlns:a="http://schemas.openxmlformats.org/drawingml/2006/main" algn="l" rtl="0">
              <a:bidi/>
            </a:pPr>
            <a:r xmlns:a="http://schemas.openxmlformats.org/drawingml/2006/main">
              <a:rPr lang="ar" sz="2400" dirty="0" smtClean="0"/>
              <a:t>أنواع المواد</a:t>
            </a:r>
          </a:p>
          <a:p>
            <a:pPr xmlns:a="http://schemas.openxmlformats.org/drawingml/2006/main" algn="l" rtl="0">
              <a:bidi/>
            </a:pPr>
            <a:r xmlns:a="http://schemas.openxmlformats.org/drawingml/2006/main">
              <a:rPr lang="ar" sz="2400" dirty="0" smtClean="0"/>
              <a:t>أعراض التسمم والجرعة الزائدة، العلاج، أعراض الانسحاب، وإزالة السموم من كل مادة.</a:t>
            </a:r>
          </a:p>
          <a:p>
            <a:pPr xmlns:a="http://schemas.openxmlformats.org/drawingml/2006/main" algn="l" rtl="0">
              <a:bidi/>
            </a:pPr>
            <a:r xmlns:a="http://schemas.openxmlformats.org/drawingml/2006/main">
              <a:rPr lang="ar" sz="2400" dirty="0" smtClean="0"/>
              <a:t>التشخيص المزدوج.</a:t>
            </a:r>
          </a:p>
          <a:p>
            <a:pPr xmlns:a="http://schemas.openxmlformats.org/drawingml/2006/main" algn="l" rtl="0">
              <a:bidi/>
            </a:pPr>
            <a:r xmlns:a="http://schemas.openxmlformats.org/drawingml/2006/main">
              <a:rPr lang="ar" sz="2400" dirty="0" smtClean="0"/>
              <a:t>إساءة استخدام المواد المخدرة لدى العاملين في مجال الرعاية الصحية.</a:t>
            </a:r>
          </a:p>
          <a:p>
            <a:pPr xmlns:a="http://schemas.openxmlformats.org/drawingml/2006/main" algn="l" rtl="0">
              <a:bidi/>
            </a:pPr>
            <a:r xmlns:a="http://schemas.openxmlformats.org/drawingml/2006/main">
              <a:rPr lang="ar" sz="2400" dirty="0" smtClean="0"/>
              <a:t>خطة الرعاية التمريضية للمرضى الذين يعانون من تعاطي المخدرات.</a:t>
            </a:r>
          </a:p>
          <a:p>
            <a:pPr algn="l" rtl="0"/>
            <a:endParaRPr lang="en-US" dirty="0" smtClean="0"/>
          </a:p>
          <a:p>
            <a:pPr algn="l" rtl="0"/>
            <a:endParaRPr lang="en-US" dirty="0" smtClean="0"/>
          </a:p>
          <a:p>
            <a:pPr algn="l" rtl="0"/>
            <a:endParaRPr lang="en-US" dirty="0" smtClean="0"/>
          </a:p>
          <a:p>
            <a:pPr algn="l" rtl="0"/>
            <a:endParaRPr lang="en-US" dirty="0" smtClean="0"/>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مخطط تفصيلي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763000" cy="5715000"/>
          </a:xfrm>
        </p:spPr>
        <p:txBody>
          <a:bodyPr>
            <a:noAutofit/>
          </a:bodyPr>
          <a:lstStyle/>
          <a:p>
            <a:pPr xmlns:a="http://schemas.openxmlformats.org/drawingml/2006/main" algn="l" rtl="0">
              <a:buNone/>
              <a:bidi/>
            </a:pPr>
            <a:r xmlns:a="http://schemas.openxmlformats.org/drawingml/2006/main">
              <a:rPr lang="ar" sz="2400" b="1" dirty="0" smtClean="0"/>
              <a:t>مثير </a:t>
            </a:r>
            <a:r xmlns:a="http://schemas.openxmlformats.org/drawingml/2006/main">
              <a:rPr lang="ar" sz="2400" dirty="0" smtClean="0"/>
              <a:t>للجهاز العصبي المركزي</a:t>
            </a:r>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تشمل </a:t>
            </a:r>
            <a:r xmlns:a="http://schemas.openxmlformats.org/drawingml/2006/main">
              <a:rPr lang="ar" sz="2400" b="1" dirty="0" smtClean="0"/>
              <a:t>الأمفيتامين والميثامفيتامين والكوكايين.</a:t>
            </a:r>
          </a:p>
          <a:p>
            <a:pPr xmlns:a="http://schemas.openxmlformats.org/drawingml/2006/main" algn="ctr" rtl="0">
              <a:buNone/>
              <a:bidi/>
            </a:pPr>
            <a:r xmlns:a="http://schemas.openxmlformats.org/drawingml/2006/main">
              <a:rPr lang="ar" sz="2800" b="1" dirty="0" smtClean="0"/>
              <a:t>* التسمم</a:t>
            </a:r>
          </a:p>
          <a:p>
            <a:pPr xmlns:a="http://schemas.openxmlformats.org/drawingml/2006/main" algn="l" rtl="0">
              <a:buNone/>
              <a:bidi/>
            </a:pPr>
            <a:r xmlns:a="http://schemas.openxmlformats.org/drawingml/2006/main">
              <a:rPr lang="ar" sz="2800" b="1" dirty="0" smtClean="0"/>
              <a:t>* </a:t>
            </a:r>
            <a:r xmlns:a="http://schemas.openxmlformats.org/drawingml/2006/main">
              <a:rPr lang="ar" sz="2400" dirty="0" smtClean="0"/>
              <a:t>الشعور بالنشوة أو النشوة، وفرط النشاط، والثرثرة، والقلق، والعظمة، والهلوسة، والسلوك النمطي أو المتكرر، والغضب، والقتال، وضعف الحكم. وتشمل </a:t>
            </a:r>
            <a:r xmlns:a="http://schemas.openxmlformats.org/drawingml/2006/main">
              <a:rPr lang="ar" sz="2400" b="1" dirty="0" smtClean="0"/>
              <a:t>التأثيرات الفسيولوجية </a:t>
            </a:r>
            <a:r xmlns:a="http://schemas.openxmlformats.org/drawingml/2006/main">
              <a:rPr lang="ar" sz="2400" dirty="0" smtClean="0"/>
              <a:t>تسارع القلب، وارتفاع ضغط الدم، واتساع حدقة العين، والتعرق أو القشعريرة، والغثيان، وألم الصدر، والارتباك، </a:t>
            </a:r>
            <a:r xmlns:a="http://schemas.openxmlformats.org/drawingml/2006/main">
              <a:rPr lang="ar" sz="2400" dirty="0" err="1" smtClean="0"/>
              <a:t>واضطرابات نظم القلب </a:t>
            </a:r>
            <a:r xmlns:a="http://schemas.openxmlformats.org/drawingml/2006/main">
              <a:rPr lang="ar" sz="2400" dirty="0" smtClean="0"/>
              <a:t>.</a:t>
            </a:r>
          </a:p>
          <a:p>
            <a:pPr xmlns:a="http://schemas.openxmlformats.org/drawingml/2006/main" algn="ctr" rtl="0">
              <a:buNone/>
              <a:bidi/>
            </a:pPr>
            <a:r xmlns:a="http://schemas.openxmlformats.org/drawingml/2006/main">
              <a:rPr lang="ar" sz="2800" b="1" dirty="0" smtClean="0"/>
              <a:t>* جرعة زائدة</a:t>
            </a:r>
          </a:p>
          <a:p>
            <a:pPr xmlns:a="http://schemas.openxmlformats.org/drawingml/2006/main" algn="l" rtl="0">
              <a:buNone/>
              <a:bidi/>
            </a:pPr>
            <a:r xmlns:a="http://schemas.openxmlformats.org/drawingml/2006/main">
              <a:rPr lang="ar" sz="2400" dirty="0" smtClean="0"/>
              <a:t>* يمكن أن تؤدي المنشطات إلى حدوث نوبات صرع وغيبوبة، أما الوفيات فهي نادرة.</a:t>
            </a:r>
            <a:endParaRPr xmlns:a="http://schemas.openxmlformats.org/drawingml/2006/main" lang="en-US" sz="2400" b="1" dirty="0" smtClean="0"/>
          </a:p>
          <a:p>
            <a:pPr algn="l" rtl="0">
              <a:buNone/>
            </a:pPr>
            <a:endParaRPr lang="en-US" sz="2400" dirty="0" smtClean="0"/>
          </a:p>
        </p:txBody>
      </p:sp>
      <p:sp>
        <p:nvSpPr>
          <p:cNvPr id="3" name="Title 2"/>
          <p:cNvSpPr>
            <a:spLocks noGrp="1"/>
          </p:cNvSpPr>
          <p:nvPr>
            <p:ph type="title"/>
          </p:nvPr>
        </p:nvSpPr>
        <p:spPr>
          <a:xfrm>
            <a:off x="457200" y="381000"/>
            <a:ext cx="8229600" cy="609600"/>
          </a:xfrm>
        </p:spPr>
        <p:txBody>
          <a:bodyPr>
            <a:normAutofit fontScale="90000"/>
          </a:bodyPr>
          <a:lstStyle/>
          <a:p>
            <a:pPr xmlns:a="http://schemas.openxmlformats.org/drawingml/2006/main" algn="ctr">
              <a:bidi/>
            </a:pPr>
            <a:r xmlns:a="http://schemas.openxmlformats.org/drawingml/2006/main">
              <a:rPr lang="ar" dirty="0" smtClean="0"/>
              <a:t>3. المنشطات</a:t>
            </a:r>
            <a:br xmlns:a="http://schemas.openxmlformats.org/drawingml/2006/main">
              <a:rPr lang="en-US" dirty="0" smtClean="0"/>
            </a:br>
            <a:endParaRPr xmlns:a="http://schemas.openxmlformats.org/drawingml/2006/main" lang="ar-SA" sz="3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991600" cy="5791200"/>
          </a:xfrm>
        </p:spPr>
        <p:txBody>
          <a:bodyPr>
            <a:normAutofit lnSpcReduction="10000"/>
          </a:bodyPr>
          <a:lstStyle/>
          <a:p>
            <a:pPr xmlns:a="http://schemas.openxmlformats.org/drawingml/2006/main" algn="ctr" rtl="0">
              <a:buNone/>
              <a:bidi/>
            </a:pPr>
            <a:r xmlns:a="http://schemas.openxmlformats.org/drawingml/2006/main">
              <a:rPr lang="ar" sz="2800" b="1" dirty="0" smtClean="0"/>
              <a:t>* العلاج/الجرعة الزائدة</a:t>
            </a:r>
          </a:p>
          <a:p>
            <a:pPr xmlns:a="http://schemas.openxmlformats.org/drawingml/2006/main" algn="l" rtl="0">
              <a:buNone/>
              <a:bidi/>
            </a:pPr>
            <a:r xmlns:a="http://schemas.openxmlformats.org/drawingml/2006/main">
              <a:rPr lang="ar" sz="2400" dirty="0" smtClean="0"/>
              <a:t>* العلاج بالكلوربرومازين ( </a:t>
            </a:r>
            <a:r xmlns:a="http://schemas.openxmlformats.org/drawingml/2006/main">
              <a:rPr lang="ar" sz="2400" dirty="0" err="1" smtClean="0"/>
              <a:t>ثورازين </a:t>
            </a:r>
            <a:r xmlns:a="http://schemas.openxmlformats.org/drawingml/2006/main">
              <a:rPr lang="ar" sz="2400" dirty="0" smtClean="0"/>
              <a:t>)، وهو مضاد للذهان، يسيطر على الهلوسة، ويخفض ضغط الدم، ويخفف الغثيان.</a:t>
            </a:r>
          </a:p>
          <a:p>
            <a:pPr xmlns:a="http://schemas.openxmlformats.org/drawingml/2006/main" algn="ctr" rtl="0">
              <a:buNone/>
              <a:bidi/>
            </a:pPr>
            <a:r xmlns:a="http://schemas.openxmlformats.org/drawingml/2006/main">
              <a:rPr lang="ar" sz="2800" b="1" dirty="0" smtClean="0"/>
              <a:t>* أعراض الانسحاب</a:t>
            </a:r>
          </a:p>
          <a:p>
            <a:pPr xmlns:a="http://schemas.openxmlformats.org/drawingml/2006/main" algn="l" rtl="0">
              <a:buNone/>
              <a:bidi/>
            </a:pPr>
            <a:r xmlns:a="http://schemas.openxmlformats.org/drawingml/2006/main">
              <a:rPr lang="ar" sz="2400" dirty="0" smtClean="0"/>
              <a:t>* يحدث الانسحاب من المنشطات خلال بضع ساعات إلى عدة أيام بعد التوقف عن تناول الدواء ولا </a:t>
            </a:r>
            <a:r xmlns:a="http://schemas.openxmlformats.org/drawingml/2006/main">
              <a:rPr lang="ar" sz="2400" b="1" dirty="0" smtClean="0"/>
              <a:t>يشكل تهديدًا للحياة </a:t>
            </a:r>
            <a:r xmlns:a="http://schemas.openxmlformats.org/drawingml/2006/main">
              <a:rPr lang="ar" sz="2400" dirty="0" smtClean="0"/>
              <a:t>.</a:t>
            </a:r>
          </a:p>
          <a:p>
            <a:pPr xmlns:a="http://schemas.openxmlformats.org/drawingml/2006/main" algn="l" rtl="0">
              <a:buNone/>
              <a:bidi/>
            </a:pPr>
            <a:r xmlns:a="http://schemas.openxmlformats.org/drawingml/2006/main">
              <a:rPr lang="ar" sz="2400" dirty="0" smtClean="0"/>
              <a:t>* يعتبر </a:t>
            </a:r>
            <a:r xmlns:a="http://schemas.openxmlformats.org/drawingml/2006/main">
              <a:rPr lang="ar" sz="2400" dirty="0" err="1" smtClean="0"/>
              <a:t>الاضطراب العاطفي الشديد </a:t>
            </a:r>
            <a:r xmlns:a="http://schemas.openxmlformats.org/drawingml/2006/main">
              <a:rPr lang="ar" sz="2400" dirty="0" smtClean="0"/>
              <a:t>هو العرض الأساسي، ويصاحبه التعب، والأحلام غير السارة، والأرق أو </a:t>
            </a:r>
            <a:r xmlns:a="http://schemas.openxmlformats.org/drawingml/2006/main">
              <a:rPr lang="ar" sz="2400" dirty="0" err="1" smtClean="0"/>
              <a:t>فرط النوم </a:t>
            </a:r>
            <a:r xmlns:a="http://schemas.openxmlformats.org/drawingml/2006/main">
              <a:rPr lang="ar" sz="2400" dirty="0" smtClean="0"/>
              <a:t>، وزيادة الشهية، والتخلف النفسي الحركي أو التحريض.</a:t>
            </a:r>
          </a:p>
          <a:p>
            <a:pPr xmlns:a="http://schemas.openxmlformats.org/drawingml/2006/main" algn="ctr" rtl="0">
              <a:buNone/>
              <a:bidi/>
            </a:pPr>
            <a:r xmlns:a="http://schemas.openxmlformats.org/drawingml/2006/main">
              <a:rPr lang="ar" sz="2800" b="1" dirty="0" smtClean="0"/>
              <a:t>* إزالة السموم</a:t>
            </a:r>
          </a:p>
          <a:p>
            <a:pPr xmlns:a="http://schemas.openxmlformats.org/drawingml/2006/main" algn="l" rtl="0">
              <a:buNone/>
              <a:bidi/>
            </a:pPr>
            <a:r xmlns:a="http://schemas.openxmlformats.org/drawingml/2006/main">
              <a:rPr lang="ar" sz="2400" dirty="0" smtClean="0"/>
              <a:t>*لا يتم علاج انسحاب المنشطات دوائيا.</a:t>
            </a:r>
            <a:endParaRPr xmlns:a="http://schemas.openxmlformats.org/drawingml/2006/main" lang="ar-SA" sz="2400" dirty="0" smtClean="0"/>
          </a:p>
          <a:p>
            <a:pPr xmlns:a="http://schemas.openxmlformats.org/drawingml/2006/main" algn="ctr" rtl="0">
              <a:buNone/>
              <a:bidi/>
            </a:pPr>
            <a:r xmlns:a="http://schemas.openxmlformats.org/drawingml/2006/main">
              <a:rPr lang="ar" sz="2400" dirty="0" smtClean="0"/>
              <a:t> </a:t>
            </a:r>
          </a:p>
        </p:txBody>
      </p:sp>
      <p:sp>
        <p:nvSpPr>
          <p:cNvPr id="3" name="Title 2"/>
          <p:cNvSpPr>
            <a:spLocks noGrp="1"/>
          </p:cNvSpPr>
          <p:nvPr>
            <p:ph type="title"/>
          </p:nvPr>
        </p:nvSpPr>
        <p:spPr>
          <a:xfrm>
            <a:off x="457200" y="274638"/>
            <a:ext cx="8229600" cy="792162"/>
          </a:xfrm>
        </p:spPr>
        <p:txBody>
          <a:bodyPr>
            <a:normAutofit/>
          </a:bodyPr>
          <a:lstStyle/>
          <a:p>
            <a:pPr xmlns:a="http://schemas.openxmlformats.org/drawingml/2006/main" algn="ctr">
              <a:bidi/>
            </a:pPr>
            <a:r xmlns:a="http://schemas.openxmlformats.org/drawingml/2006/main">
              <a:rPr lang="ar" sz="3600" dirty="0" smtClean="0"/>
              <a:t>3. المنشطات</a:t>
            </a:r>
            <a:endParaRPr xmlns:a="http://schemas.openxmlformats.org/drawingml/2006/main" lang="ar-SA" sz="3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066800"/>
            <a:ext cx="8915400" cy="5562600"/>
          </a:xfrm>
        </p:spPr>
        <p:txBody>
          <a:bodyPr>
            <a:normAutofit/>
          </a:bodyPr>
          <a:lstStyle/>
          <a:p>
            <a:pPr xmlns:a="http://schemas.openxmlformats.org/drawingml/2006/main" algn="l" rtl="0">
              <a:buNone/>
              <a:bidi/>
            </a:pPr>
            <a:r xmlns:a="http://schemas.openxmlformats.org/drawingml/2006/main">
              <a:rPr lang="ar" sz="2400" dirty="0" smtClean="0"/>
              <a:t>* نبات القنب ساتيفا هو نبات يزرع على نطاق واسع.</a:t>
            </a:r>
          </a:p>
          <a:p>
            <a:pPr xmlns:a="http://schemas.openxmlformats.org/drawingml/2006/main" algn="l" rtl="0">
              <a:buNone/>
              <a:bidi/>
            </a:pPr>
            <a:r xmlns:a="http://schemas.openxmlformats.org/drawingml/2006/main">
              <a:rPr lang="ar" sz="2400" dirty="0" smtClean="0"/>
              <a:t>*تشمل </a:t>
            </a:r>
            <a:r xmlns:a="http://schemas.openxmlformats.org/drawingml/2006/main">
              <a:rPr lang="ar" sz="2400" b="1" dirty="0" smtClean="0"/>
              <a:t>الماريجوانا والحشيش.</a:t>
            </a:r>
          </a:p>
          <a:p>
            <a:pPr xmlns:a="http://schemas.openxmlformats.org/drawingml/2006/main" algn="l" rtl="0">
              <a:buNone/>
              <a:bidi/>
            </a:pPr>
            <a:r xmlns:a="http://schemas.openxmlformats.org/drawingml/2006/main">
              <a:rPr lang="ar" sz="2400" dirty="0" smtClean="0"/>
              <a:t>* نادرًا ما يستخدم في الطب.</a:t>
            </a:r>
          </a:p>
          <a:p>
            <a:pPr algn="l" rtl="0">
              <a:buFont typeface="Arial" pitchFamily="34" charset="0"/>
              <a:buChar char="•"/>
            </a:pPr>
            <a:endParaRPr lang="en-US" sz="2400" b="1" dirty="0" smtClean="0"/>
          </a:p>
          <a:p>
            <a:pPr xmlns:a="http://schemas.openxmlformats.org/drawingml/2006/main" algn="l" rtl="0">
              <a:buNone/>
              <a:bidi/>
            </a:pPr>
            <a:r xmlns:a="http://schemas.openxmlformats.org/drawingml/2006/main">
              <a:rPr lang="ar" sz="2400" b="1" dirty="0" smtClean="0"/>
              <a:t>* الماريجوانا </a:t>
            </a:r>
            <a:r xmlns:a="http://schemas.openxmlformats.org/drawingml/2006/main">
              <a:rPr lang="ar" sz="2400" dirty="0" smtClean="0"/>
              <a:t>تشير إلى الأوراق العلوية وقمم الإزهار وسيقان النبات، </a:t>
            </a:r>
            <a:r xmlns:a="http://schemas.openxmlformats.org/drawingml/2006/main">
              <a:rPr lang="ar" sz="2400" b="1" dirty="0" smtClean="0"/>
              <a:t>والحشيش </a:t>
            </a:r>
            <a:r xmlns:a="http://schemas.openxmlformats.org/drawingml/2006/main">
              <a:rPr lang="ar" sz="2400" dirty="0" smtClean="0"/>
              <a:t>هو الإفرازات الراتنجية المجففة من أوراق الأنثى.</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غالبًا ما يتم تدخين القنب في السجائر (المفاصل)، ويمكن أيضًا تناوله.</a:t>
            </a:r>
            <a:endParaRPr xmlns:a="http://schemas.openxmlformats.org/drawingml/2006/main" lang="ar-SA" sz="2400" dirty="0"/>
          </a:p>
        </p:txBody>
      </p:sp>
      <p:sp>
        <p:nvSpPr>
          <p:cNvPr id="3" name="Title 2"/>
          <p:cNvSpPr>
            <a:spLocks noGrp="1"/>
          </p:cNvSpPr>
          <p:nvPr>
            <p:ph type="title"/>
          </p:nvPr>
        </p:nvSpPr>
        <p:spPr>
          <a:xfrm>
            <a:off x="457200" y="274638"/>
            <a:ext cx="8229600" cy="792162"/>
          </a:xfrm>
        </p:spPr>
        <p:txBody>
          <a:bodyPr>
            <a:normAutofit/>
          </a:bodyPr>
          <a:lstStyle/>
          <a:p>
            <a:pPr xmlns:a="http://schemas.openxmlformats.org/drawingml/2006/main" algn="ctr">
              <a:bidi/>
            </a:pPr>
            <a:r xmlns:a="http://schemas.openxmlformats.org/drawingml/2006/main">
              <a:rPr lang="ar" sz="3600" dirty="0" smtClean="0"/>
              <a:t>4. القنب</a:t>
            </a:r>
            <a:endParaRPr xmlns:a="http://schemas.openxmlformats.org/drawingml/2006/main" lang="ar-SA" sz="3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334000"/>
          </a:xfrm>
        </p:spPr>
        <p:txBody>
          <a:bodyPr>
            <a:normAutofit lnSpcReduction="10000"/>
          </a:bodyPr>
          <a:lstStyle/>
          <a:p>
            <a:pPr xmlns:a="http://schemas.openxmlformats.org/drawingml/2006/main" algn="ctr" rtl="0">
              <a:buNone/>
              <a:bidi/>
            </a:pPr>
            <a:r xmlns:a="http://schemas.openxmlformats.org/drawingml/2006/main">
              <a:rPr lang="ar" sz="2800" b="1" dirty="0" smtClean="0"/>
              <a:t>* التسمم</a:t>
            </a:r>
          </a:p>
          <a:p>
            <a:pPr xmlns:a="http://schemas.openxmlformats.org/drawingml/2006/main" algn="l" rtl="0">
              <a:buNone/>
              <a:bidi/>
            </a:pPr>
            <a:r xmlns:a="http://schemas.openxmlformats.org/drawingml/2006/main">
              <a:rPr lang="ar" sz="2400" dirty="0" smtClean="0"/>
              <a:t>* يبدأ تأثير القنب في أقل من دقيقة بعد الاستنشاق. وعادة ما تصل التأثيرات إلى ذروتها بعد 20 إلى 30 دقيقة وتستمر لمدة 2 إلى 3 ساعات على الأقل.</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تشمل أعراض التسمم ضعف التنسيق الحركي، والضحك غير المناسب، وضعف الحكم والذاكرة قصيرة المدى، وتشوهات الوقت والإدراك.</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تشمل التأثيرات الفسيولوجية زيادة الشهية، واحمرار العينين، وجفاف الفم، وانخفاض ضغط الدم، وتسارع دقات القلب.</a:t>
            </a:r>
          </a:p>
          <a:p>
            <a:pPr xmlns:a="http://schemas.openxmlformats.org/drawingml/2006/main" algn="ctr" rtl="0">
              <a:buNone/>
              <a:bidi/>
            </a:pPr>
            <a:r xmlns:a="http://schemas.openxmlformats.org/drawingml/2006/main">
              <a:rPr lang="ar" sz="2400" dirty="0" smtClean="0"/>
              <a:t>.</a:t>
            </a:r>
            <a:endParaRPr xmlns:a="http://schemas.openxmlformats.org/drawingml/2006/main" lang="en-US" sz="2400" b="1" dirty="0" smtClean="0"/>
          </a:p>
          <a:p>
            <a:pPr algn="ctr" rtl="0">
              <a:buNone/>
            </a:pPr>
            <a:endParaRPr lang="fi-FI" sz="2400" dirty="0" smtClean="0"/>
          </a:p>
        </p:txBody>
      </p:sp>
      <p:sp>
        <p:nvSpPr>
          <p:cNvPr id="3" name="Title 2"/>
          <p:cNvSpPr>
            <a:spLocks noGrp="1"/>
          </p:cNvSpPr>
          <p:nvPr>
            <p:ph type="title"/>
          </p:nvPr>
        </p:nvSpPr>
        <p:spPr>
          <a:xfrm>
            <a:off x="457200" y="457200"/>
            <a:ext cx="8229600" cy="533400"/>
          </a:xfrm>
        </p:spPr>
        <p:txBody>
          <a:bodyPr>
            <a:normAutofit fontScale="90000"/>
          </a:bodyPr>
          <a:lstStyle/>
          <a:p>
            <a:pPr xmlns:a="http://schemas.openxmlformats.org/drawingml/2006/main" algn="ctr" rtl="0">
              <a:bidi/>
            </a:pPr>
            <a:r xmlns:a="http://schemas.openxmlformats.org/drawingml/2006/main">
              <a:rPr lang="ar" sz="4400" dirty="0" smtClean="0"/>
              <a:t>4. القنب</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867400"/>
          </a:xfrm>
        </p:spPr>
        <p:txBody>
          <a:bodyPr>
            <a:normAutofit lnSpcReduction="10000"/>
          </a:bodyPr>
          <a:lstStyle/>
          <a:p>
            <a:pPr xmlns:a="http://schemas.openxmlformats.org/drawingml/2006/main" algn="ctr" rtl="0">
              <a:buNone/>
              <a:bidi/>
            </a:pPr>
            <a:r xmlns:a="http://schemas.openxmlformats.org/drawingml/2006/main">
              <a:rPr lang="ar" sz="2800" b="1" dirty="0" smtClean="0"/>
              <a:t>* جرعة زائدة</a:t>
            </a:r>
          </a:p>
          <a:p>
            <a:pPr xmlns:a="http://schemas.openxmlformats.org/drawingml/2006/main" algn="l" rtl="0">
              <a:buNone/>
              <a:bidi/>
            </a:pPr>
            <a:r xmlns:a="http://schemas.openxmlformats.org/drawingml/2006/main">
              <a:rPr lang="ar" sz="2800" dirty="0" smtClean="0"/>
              <a:t>* </a:t>
            </a:r>
            <a:r xmlns:a="http://schemas.openxmlformats.org/drawingml/2006/main">
              <a:rPr lang="ar" sz="2400" dirty="0" smtClean="0"/>
              <a:t>الإفراط في استخدام القنب قد يؤدي إلى الهذيان أو في حالات نادرة، اضطراب ذهاني ناجم عن القنب.</a:t>
            </a:r>
          </a:p>
          <a:p>
            <a:pPr xmlns:a="http://schemas.openxmlformats.org/drawingml/2006/main" algn="ctr" rtl="0">
              <a:buNone/>
              <a:bidi/>
            </a:pPr>
            <a:r xmlns:a="http://schemas.openxmlformats.org/drawingml/2006/main">
              <a:rPr lang="ar" sz="2800" b="1" dirty="0" smtClean="0"/>
              <a:t>* العلاج/الجرعة الزائدة</a:t>
            </a:r>
          </a:p>
          <a:p>
            <a:pPr xmlns:a="http://schemas.openxmlformats.org/drawingml/2006/main" algn="l" rtl="0">
              <a:buNone/>
              <a:bidi/>
            </a:pPr>
            <a:r xmlns:a="http://schemas.openxmlformats.org/drawingml/2006/main">
              <a:rPr lang="ar" sz="2400" dirty="0" smtClean="0"/>
              <a:t>* العلاج حسب الأعراض فقط.</a:t>
            </a:r>
          </a:p>
          <a:p>
            <a:pPr xmlns:a="http://schemas.openxmlformats.org/drawingml/2006/main" algn="ctr" rtl="0">
              <a:buNone/>
              <a:bidi/>
            </a:pPr>
            <a:r xmlns:a="http://schemas.openxmlformats.org/drawingml/2006/main">
              <a:rPr lang="ar" sz="2800" b="1" dirty="0" smtClean="0"/>
              <a:t>* أعراض الانسحاب</a:t>
            </a:r>
          </a:p>
          <a:p>
            <a:pPr xmlns:a="http://schemas.openxmlformats.org/drawingml/2006/main" algn="l" rtl="0">
              <a:buNone/>
              <a:bidi/>
            </a:pPr>
            <a:r xmlns:a="http://schemas.openxmlformats.org/drawingml/2006/main">
              <a:rPr lang="ar" sz="2400" dirty="0" smtClean="0"/>
              <a:t>* لم يتم تحديد أي أعراض انسحاب ذات أهمية سريرية.</a:t>
            </a:r>
          </a:p>
          <a:p>
            <a:pPr algn="l" rtl="0">
              <a:buFont typeface="Arial" pitchFamily="34" charset="0"/>
              <a:buChar char="•"/>
            </a:pPr>
            <a:endParaRPr lang="en-US" sz="2800" b="1" dirty="0" smtClean="0"/>
          </a:p>
          <a:p>
            <a:pPr xmlns:a="http://schemas.openxmlformats.org/drawingml/2006/main" algn="ctr" rtl="0">
              <a:buNone/>
              <a:bidi/>
            </a:pPr>
            <a:r xmlns:a="http://schemas.openxmlformats.org/drawingml/2006/main">
              <a:rPr lang="ar" sz="2800" b="1" dirty="0" smtClean="0"/>
              <a:t>* إزالة السموم</a:t>
            </a:r>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لم يتم تحديد أي أعراض انسحاب ذات أهمية سريرية.</a:t>
            </a:r>
          </a:p>
          <a:p>
            <a:pPr algn="l" rtl="0">
              <a:buNone/>
            </a:pPr>
            <a:endParaRPr lang="en-US" sz="2400" b="1" dirty="0" smtClean="0"/>
          </a:p>
          <a:p>
            <a:pPr xmlns:a="http://schemas.openxmlformats.org/drawingml/2006/main" algn="l" rtl="0">
              <a:buNone/>
              <a:bidi/>
            </a:pPr>
            <a:r xmlns:a="http://schemas.openxmlformats.org/drawingml/2006/main">
              <a:rPr lang="ar" sz="2000" dirty="0" smtClean="0"/>
              <a:t> </a:t>
            </a:r>
          </a:p>
        </p:txBody>
      </p:sp>
      <p:sp>
        <p:nvSpPr>
          <p:cNvPr id="3" name="Title 2"/>
          <p:cNvSpPr>
            <a:spLocks noGrp="1"/>
          </p:cNvSpPr>
          <p:nvPr>
            <p:ph type="title"/>
          </p:nvPr>
        </p:nvSpPr>
        <p:spPr>
          <a:xfrm>
            <a:off x="457200" y="274638"/>
            <a:ext cx="8229600" cy="639762"/>
          </a:xfrm>
        </p:spPr>
        <p:txBody>
          <a:bodyPr>
            <a:normAutofit/>
          </a:bodyPr>
          <a:lstStyle/>
          <a:p>
            <a:pPr xmlns:a="http://schemas.openxmlformats.org/drawingml/2006/main" algn="ctr">
              <a:bidi/>
            </a:pPr>
            <a:r xmlns:a="http://schemas.openxmlformats.org/drawingml/2006/main">
              <a:rPr lang="ar" sz="3200" dirty="0" smtClean="0"/>
              <a:t>4. القنب</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8991600" cy="4919472"/>
          </a:xfrm>
        </p:spPr>
        <p:txBody>
          <a:bodyPr>
            <a:normAutofit/>
          </a:bodyPr>
          <a:lstStyle/>
          <a:p>
            <a:pPr xmlns:a="http://schemas.openxmlformats.org/drawingml/2006/main" algn="l" rtl="0">
              <a:buNone/>
              <a:bidi/>
            </a:pPr>
            <a:r xmlns:a="http://schemas.openxmlformats.org/drawingml/2006/main">
              <a:rPr lang="ar" sz="2400" dirty="0" smtClean="0"/>
              <a:t>* تعتبر </a:t>
            </a:r>
            <a:r xmlns:a="http://schemas.openxmlformats.org/drawingml/2006/main">
              <a:rPr lang="ar" sz="2400" dirty="0" err="1" smtClean="0"/>
              <a:t>المواد الأفيونية </a:t>
            </a:r>
            <a:r xmlns:a="http://schemas.openxmlformats.org/drawingml/2006/main">
              <a:rPr lang="ar" sz="2400" dirty="0" smtClean="0"/>
              <a:t>من المخدرات الشائعة للإساءة لأنها تجعل المستخدم غير حساس للألم الفسيولوجي والنفسي وتحفز الشعور بالنشوة والرفاهية.</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تشمل كل من المسكنات القوية الموصوفة طبيًا ( </a:t>
            </a:r>
            <a:r xmlns:a="http://schemas.openxmlformats.org/drawingml/2006/main">
              <a:rPr lang="ar" sz="2400" b="1" dirty="0" smtClean="0"/>
              <a:t>القانونية </a:t>
            </a:r>
            <a:r xmlns:a="http://schemas.openxmlformats.org/drawingml/2006/main">
              <a:rPr lang="ar" sz="2400" dirty="0" smtClean="0"/>
              <a:t>) مثل: </a:t>
            </a:r>
            <a:r xmlns:a="http://schemas.openxmlformats.org/drawingml/2006/main">
              <a:rPr lang="ar" sz="2400" b="1" dirty="0" smtClean="0"/>
              <a:t>المورفين، </a:t>
            </a:r>
            <a:r xmlns:a="http://schemas.openxmlformats.org/drawingml/2006/main">
              <a:rPr lang="ar" sz="2400" b="1" dirty="0" err="1" smtClean="0"/>
              <a:t>والميبيريدين </a:t>
            </a:r>
            <a:r xmlns:a="http://schemas.openxmlformats.org/drawingml/2006/main">
              <a:rPr lang="ar" sz="2400" b="1" dirty="0" smtClean="0"/>
              <a:t>( </a:t>
            </a:r>
            <a:r xmlns:a="http://schemas.openxmlformats.org/drawingml/2006/main">
              <a:rPr lang="ar" sz="2400" b="1" dirty="0" err="1" smtClean="0"/>
              <a:t>البيثيدين </a:t>
            </a:r>
            <a:r xmlns:a="http://schemas.openxmlformats.org/drawingml/2006/main">
              <a:rPr lang="ar" sz="2400" b="1" dirty="0" smtClean="0"/>
              <a:t>)، والكودايين، </a:t>
            </a:r>
            <a:r xmlns:a="http://schemas.openxmlformats.org/drawingml/2006/main">
              <a:rPr lang="ar" sz="2400" b="1" dirty="0" err="1" smtClean="0"/>
              <a:t>والهيدرومورفون </a:t>
            </a:r>
            <a:r xmlns:a="http://schemas.openxmlformats.org/drawingml/2006/main">
              <a:rPr lang="ar" sz="2400" b="1" dirty="0" smtClean="0"/>
              <a:t>، </a:t>
            </a:r>
            <a:r xmlns:a="http://schemas.openxmlformats.org/drawingml/2006/main">
              <a:rPr lang="ar" sz="2400" b="1" dirty="0" err="1" smtClean="0"/>
              <a:t>والأوكسيكودون </a:t>
            </a:r>
            <a:r xmlns:a="http://schemas.openxmlformats.org/drawingml/2006/main">
              <a:rPr lang="ar" sz="2400" b="1" dirty="0" smtClean="0"/>
              <a:t>، والميثادون، </a:t>
            </a:r>
            <a:r xmlns:a="http://schemas.openxmlformats.org/drawingml/2006/main">
              <a:rPr lang="ar" sz="2400" b="1" dirty="0" err="1" smtClean="0"/>
              <a:t>والأوكسيمورفون </a:t>
            </a:r>
            <a:r xmlns:a="http://schemas.openxmlformats.org/drawingml/2006/main">
              <a:rPr lang="ar" sz="2400" b="1" dirty="0" smtClean="0"/>
              <a:t>، </a:t>
            </a:r>
            <a:r xmlns:a="http://schemas.openxmlformats.org/drawingml/2006/main">
              <a:rPr lang="ar" sz="2400" b="1" dirty="0" err="1" smtClean="0"/>
              <a:t>والهيدروكودون </a:t>
            </a:r>
            <a:r xmlns:a="http://schemas.openxmlformats.org/drawingml/2006/main">
              <a:rPr lang="ar" sz="2400" b="1" dirty="0" smtClean="0"/>
              <a:t>، </a:t>
            </a:r>
            <a:r xmlns:a="http://schemas.openxmlformats.org/drawingml/2006/main">
              <a:rPr lang="ar" sz="2400" b="1" dirty="0" err="1" smtClean="0"/>
              <a:t>والفنتانيل </a:t>
            </a:r>
            <a:r xmlns:a="http://schemas.openxmlformats.org/drawingml/2006/main">
              <a:rPr lang="ar" sz="2400" b="1" dirty="0" smtClean="0"/>
              <a:t>، </a:t>
            </a:r>
            <a:r xmlns:a="http://schemas.openxmlformats.org/drawingml/2006/main">
              <a:rPr lang="ar" sz="2400" b="1" dirty="0" err="1" smtClean="0"/>
              <a:t>والبروبوكسيفين </a:t>
            </a:r>
            <a:r xmlns:a="http://schemas.openxmlformats.org/drawingml/2006/main">
              <a:rPr lang="ar" sz="2400" dirty="0" smtClean="0"/>
              <a:t>، وكذلك </a:t>
            </a:r>
            <a:r xmlns:a="http://schemas.openxmlformats.org/drawingml/2006/main">
              <a:rPr lang="ar" sz="2400" b="1" dirty="0" smtClean="0"/>
              <a:t>المواد غير القانونية </a:t>
            </a:r>
            <a:r xmlns:a="http://schemas.openxmlformats.org/drawingml/2006/main">
              <a:rPr lang="ar" sz="2400" dirty="0" smtClean="0"/>
              <a:t>مثل </a:t>
            </a:r>
            <a:r xmlns:a="http://schemas.openxmlformats.org/drawingml/2006/main">
              <a:rPr lang="ar" sz="2400" b="1" dirty="0" smtClean="0"/>
              <a:t>الهيروين، </a:t>
            </a:r>
            <a:r xmlns:a="http://schemas.openxmlformats.org/drawingml/2006/main">
              <a:rPr lang="ar" sz="2400" b="1" dirty="0" err="1" smtClean="0"/>
              <a:t>والنورميثادون </a:t>
            </a:r>
            <a:r xmlns:a="http://schemas.openxmlformats.org/drawingml/2006/main">
              <a:rPr lang="ar" sz="2400" b="1" dirty="0" smtClean="0"/>
              <a:t>.</a:t>
            </a:r>
            <a:endParaRPr xmlns:a="http://schemas.openxmlformats.org/drawingml/2006/main" lang="ar-SA" sz="2400" b="1"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3200" dirty="0" smtClean="0"/>
              <a:t>5. </a:t>
            </a:r>
            <a:r xmlns:a="http://schemas.openxmlformats.org/drawingml/2006/main">
              <a:rPr lang="ar" sz="3200" dirty="0" err="1" smtClean="0"/>
              <a:t>المواد الأفيونية</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686800" cy="5257800"/>
          </a:xfrm>
        </p:spPr>
        <p:txBody>
          <a:bodyPr>
            <a:normAutofit lnSpcReduction="10000"/>
          </a:bodyPr>
          <a:lstStyle/>
          <a:p>
            <a:pPr xmlns:a="http://schemas.openxmlformats.org/drawingml/2006/main" algn="ctr" rtl="0">
              <a:buNone/>
              <a:bidi/>
            </a:pPr>
            <a:r xmlns:a="http://schemas.openxmlformats.org/drawingml/2006/main">
              <a:rPr lang="ar" sz="2800" b="1" dirty="0" smtClean="0"/>
              <a:t>* التسمم</a:t>
            </a:r>
          </a:p>
          <a:p>
            <a:pPr xmlns:a="http://schemas.openxmlformats.org/drawingml/2006/main" algn="l" rtl="0">
              <a:buNone/>
              <a:bidi/>
            </a:pPr>
            <a:r xmlns:a="http://schemas.openxmlformats.org/drawingml/2006/main">
              <a:rPr lang="ar" sz="2400" dirty="0" smtClean="0"/>
              <a:t>* يحدث التسمم </a:t>
            </a:r>
            <a:r xmlns:a="http://schemas.openxmlformats.org/drawingml/2006/main">
              <a:rPr lang="ar" sz="2400" dirty="0" err="1" smtClean="0"/>
              <a:t>الأفيوني </a:t>
            </a:r>
            <a:r xmlns:a="http://schemas.openxmlformats.org/drawingml/2006/main">
              <a:rPr lang="ar" sz="2400" dirty="0" smtClean="0"/>
              <a:t>بعد وقت قصير من الشعور بالنشوة الأولية.</a:t>
            </a:r>
          </a:p>
          <a:p>
            <a:pPr xmlns:a="http://schemas.openxmlformats.org/drawingml/2006/main" algn="l" rtl="0">
              <a:buNone/>
              <a:bidi/>
            </a:pPr>
            <a:r xmlns:a="http://schemas.openxmlformats.org/drawingml/2006/main">
              <a:rPr lang="ar" sz="2400" dirty="0" smtClean="0"/>
              <a:t>* تشمل الأعراض اللامبالاة والخمول واللامبالاة وضعف الحكم والتخلف النفسي الحركي أو التحريض وتضييق حدقة العين والنعاس والكلام غير الواضح وضعف الانتباه والذاكرة.</a:t>
            </a:r>
          </a:p>
          <a:p>
            <a:pPr xmlns:a="http://schemas.openxmlformats.org/drawingml/2006/main" algn="ctr" rtl="0">
              <a:buNone/>
              <a:bidi/>
            </a:pPr>
            <a:r xmlns:a="http://schemas.openxmlformats.org/drawingml/2006/main">
              <a:rPr lang="ar" sz="2800" b="1" dirty="0" smtClean="0"/>
              <a:t>* جرعة زائدة</a:t>
            </a:r>
          </a:p>
          <a:p>
            <a:pPr xmlns:a="http://schemas.openxmlformats.org/drawingml/2006/main" algn="l" rtl="0">
              <a:buNone/>
              <a:bidi/>
            </a:pPr>
            <a:r xmlns:a="http://schemas.openxmlformats.org/drawingml/2006/main">
              <a:rPr lang="ar" sz="2000" dirty="0" smtClean="0"/>
              <a:t>* </a:t>
            </a:r>
            <a:r xmlns:a="http://schemas.openxmlformats.org/drawingml/2006/main">
              <a:rPr lang="ar" sz="2400" dirty="0" smtClean="0"/>
              <a:t>الجرعة الزائدة قد تؤدي إلى الغيبوبة، واكتئاب الجهاز التنفسي، وتضييق حدقة </a:t>
            </a:r>
            <a:r xmlns:a="http://schemas.openxmlformats.org/drawingml/2006/main">
              <a:rPr lang="ar" sz="2400" dirty="0" err="1" smtClean="0"/>
              <a:t>العين </a:t>
            </a:r>
            <a:r xmlns:a="http://schemas.openxmlformats.org/drawingml/2006/main">
              <a:rPr lang="ar" sz="2400" dirty="0" smtClean="0"/>
              <a:t>، وفقدان الوعي، والوفاة.</a:t>
            </a:r>
            <a:endParaRPr xmlns:a="http://schemas.openxmlformats.org/drawingml/2006/main" lang="en-US" sz="2400" b="1" dirty="0" smtClean="0"/>
          </a:p>
          <a:p>
            <a:pPr xmlns:a="http://schemas.openxmlformats.org/drawingml/2006/main" algn="ctr" rtl="0">
              <a:buNone/>
              <a:bidi/>
            </a:pPr>
            <a:r xmlns:a="http://schemas.openxmlformats.org/drawingml/2006/main">
              <a:rPr lang="ar" sz="2800" b="1" dirty="0" smtClean="0"/>
              <a:t>* العلاج/الجرعة الزائدة</a:t>
            </a:r>
          </a:p>
          <a:p>
            <a:pPr xmlns:a="http://schemas.openxmlformats.org/drawingml/2006/main" algn="l" rtl="0">
              <a:buNone/>
              <a:bidi/>
            </a:pPr>
            <a:r xmlns:a="http://schemas.openxmlformats.org/drawingml/2006/main">
              <a:rPr lang="ar" sz="2400" dirty="0" smtClean="0"/>
              <a:t>* يعد إعطاء </a:t>
            </a:r>
            <a:r xmlns:a="http://schemas.openxmlformats.org/drawingml/2006/main">
              <a:rPr lang="ar" sz="2400" dirty="0" err="1" smtClean="0"/>
              <a:t>عقار النالوكسون </a:t>
            </a:r>
            <a:r xmlns:a="http://schemas.openxmlformats.org/drawingml/2006/main">
              <a:rPr lang="ar" sz="2400" dirty="0" smtClean="0"/>
              <a:t>( </a:t>
            </a:r>
            <a:r xmlns:a="http://schemas.openxmlformats.org/drawingml/2006/main">
              <a:rPr lang="ar" sz="2400" dirty="0" err="1" smtClean="0"/>
              <a:t>ناركان </a:t>
            </a:r>
            <a:r xmlns:a="http://schemas.openxmlformats.org/drawingml/2006/main">
              <a:rPr lang="ar" sz="2400" dirty="0" smtClean="0"/>
              <a:t>)، وهو مضاد </a:t>
            </a:r>
            <a:r xmlns:a="http://schemas.openxmlformats.org/drawingml/2006/main">
              <a:rPr lang="ar" sz="2400" dirty="0" err="1" smtClean="0"/>
              <a:t>للأفيون </a:t>
            </a:r>
            <a:r xmlns:a="http://schemas.openxmlformats.org/drawingml/2006/main">
              <a:rPr lang="ar" sz="2400" dirty="0" smtClean="0"/>
              <a:t>، هو العلاج المفضل لأنه يعكس جميع علامات التسمم </a:t>
            </a:r>
            <a:r xmlns:a="http://schemas.openxmlformats.org/drawingml/2006/main">
              <a:rPr lang="ar" sz="2400" dirty="0" err="1" smtClean="0"/>
              <a:t>الأفيوني </a:t>
            </a:r>
            <a:r xmlns:a="http://schemas.openxmlformats.org/drawingml/2006/main">
              <a:rPr lang="ar" sz="2400" dirty="0" smtClean="0"/>
              <a:t>.</a:t>
            </a:r>
            <a:endParaRPr xmlns:a="http://schemas.openxmlformats.org/drawingml/2006/main" lang="en-US" sz="2000" dirty="0" smtClean="0"/>
          </a:p>
          <a:p>
            <a:pPr algn="l" rtl="0">
              <a:buNone/>
            </a:pPr>
            <a:endParaRPr lang="ar-SA" sz="2000" dirty="0"/>
          </a:p>
        </p:txBody>
      </p:sp>
      <p:sp>
        <p:nvSpPr>
          <p:cNvPr id="3" name="Title 2"/>
          <p:cNvSpPr>
            <a:spLocks noGrp="1"/>
          </p:cNvSpPr>
          <p:nvPr>
            <p:ph type="title"/>
          </p:nvPr>
        </p:nvSpPr>
        <p:spPr>
          <a:xfrm>
            <a:off x="457200" y="274638"/>
            <a:ext cx="8229600" cy="944562"/>
          </a:xfrm>
        </p:spPr>
        <p:txBody>
          <a:bodyPr>
            <a:normAutofit/>
          </a:bodyPr>
          <a:lstStyle/>
          <a:p>
            <a:pPr xmlns:a="http://schemas.openxmlformats.org/drawingml/2006/main" algn="ctr">
              <a:bidi/>
            </a:pPr>
            <a:r xmlns:a="http://schemas.openxmlformats.org/drawingml/2006/main">
              <a:rPr lang="ar" sz="3200" dirty="0" smtClean="0"/>
              <a:t>5. </a:t>
            </a:r>
            <a:r xmlns:a="http://schemas.openxmlformats.org/drawingml/2006/main">
              <a:rPr lang="ar" sz="3200" dirty="0" err="1" smtClean="0"/>
              <a:t>المواد الأفيونية</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763000" cy="4767072"/>
          </a:xfrm>
        </p:spPr>
        <p:txBody>
          <a:bodyPr>
            <a:normAutofit/>
          </a:bodyPr>
          <a:lstStyle/>
          <a:p>
            <a:pPr xmlns:a="http://schemas.openxmlformats.org/drawingml/2006/main" algn="ctr" rtl="0">
              <a:buNone/>
              <a:bidi/>
            </a:pPr>
            <a:r xmlns:a="http://schemas.openxmlformats.org/drawingml/2006/main">
              <a:rPr lang="ar" sz="2800" b="1" dirty="0" smtClean="0"/>
              <a:t>* أعراض الانسحاب</a:t>
            </a:r>
          </a:p>
          <a:p>
            <a:pPr xmlns:a="http://schemas.openxmlformats.org/drawingml/2006/main" algn="l" rtl="0">
              <a:buNone/>
              <a:bidi/>
            </a:pPr>
            <a:r xmlns:a="http://schemas.openxmlformats.org/drawingml/2006/main">
              <a:rPr lang="ar" sz="2400" dirty="0" smtClean="0"/>
              <a:t>* الأعراض هي القلق والأرق وآلام الظهر والساقين والرغبة الشديدة في تناول المزيد </a:t>
            </a:r>
            <a:r xmlns:a="http://schemas.openxmlformats.org/drawingml/2006/main">
              <a:rPr lang="ar" sz="2400" dirty="0" err="1" smtClean="0"/>
              <a:t>من المواد الأفيونية </a:t>
            </a:r>
            <a:r xmlns:a="http://schemas.openxmlformats.org/drawingml/2006/main">
              <a:rPr lang="ar" sz="2400" dirty="0" smtClean="0"/>
              <a:t>والغثيان والقيء </a:t>
            </a:r>
            <a:r xmlns:a="http://schemas.openxmlformats.org/drawingml/2006/main">
              <a:rPr lang="ar" sz="2400" dirty="0" err="1" smtClean="0"/>
              <a:t>والاضطراب النفسي </a:t>
            </a:r>
            <a:r xmlns:a="http://schemas.openxmlformats.org/drawingml/2006/main">
              <a:rPr lang="ar" sz="2400" dirty="0" smtClean="0"/>
              <a:t>وسيلان </a:t>
            </a:r>
            <a:r xmlns:a="http://schemas.openxmlformats.org/drawingml/2006/main">
              <a:rPr lang="ar" sz="2400" dirty="0" err="1" smtClean="0"/>
              <a:t>الأنف </a:t>
            </a:r>
            <a:r xmlns:a="http://schemas.openxmlformats.org/drawingml/2006/main">
              <a:rPr lang="ar" sz="2400" dirty="0" smtClean="0"/>
              <a:t>والتعرق والإسهال.</a:t>
            </a:r>
          </a:p>
          <a:p>
            <a:pPr algn="l" rtl="0">
              <a:buFont typeface="Arial" pitchFamily="34" charset="0"/>
              <a:buChar char="•"/>
            </a:pPr>
            <a:endParaRPr lang="en-US" sz="2400" dirty="0" smtClean="0"/>
          </a:p>
          <a:p>
            <a:pPr xmlns:a="http://schemas.openxmlformats.org/drawingml/2006/main" algn="ctr" rtl="0">
              <a:buNone/>
              <a:bidi/>
            </a:pPr>
            <a:r xmlns:a="http://schemas.openxmlformats.org/drawingml/2006/main">
              <a:rPr lang="ar" sz="2800" b="1" dirty="0" smtClean="0"/>
              <a:t>* إزالة السموم</a:t>
            </a:r>
          </a:p>
          <a:p>
            <a:pPr xmlns:a="http://schemas.openxmlformats.org/drawingml/2006/main" algn="l" rtl="0">
              <a:buNone/>
              <a:bidi/>
            </a:pPr>
            <a:r xmlns:a="http://schemas.openxmlformats.org/drawingml/2006/main">
              <a:rPr lang="ar" sz="2400" dirty="0" smtClean="0"/>
              <a:t>*يمكن استخدام الميثادون كبديل للمواد </a:t>
            </a:r>
            <a:r xmlns:a="http://schemas.openxmlformats.org/drawingml/2006/main">
              <a:rPr lang="ar" sz="2400" dirty="0" err="1" smtClean="0"/>
              <a:t>الأفيونية </a:t>
            </a:r>
            <a:r xmlns:a="http://schemas.openxmlformats.org/drawingml/2006/main">
              <a:rPr lang="ar" sz="2400" dirty="0" smtClean="0"/>
              <a:t>، ومن ثم يتم تقليل الجرعة على مدى أسبوعين.</a:t>
            </a:r>
          </a:p>
          <a:p>
            <a:pPr algn="l" rtl="0">
              <a:buFont typeface="Arial" pitchFamily="34" charset="0"/>
              <a:buChar char="•"/>
            </a:pPr>
            <a:endParaRPr lang="en-US" sz="2400" dirty="0" smtClean="0"/>
          </a:p>
          <a:p>
            <a:pPr xmlns:a="http://schemas.openxmlformats.org/drawingml/2006/main" algn="l" rtl="0">
              <a:buNone/>
              <a:bidi/>
            </a:pPr>
            <a:r xmlns:a="http://schemas.openxmlformats.org/drawingml/2006/main">
              <a:rPr lang="ar" sz="2400" dirty="0" smtClean="0"/>
              <a:t>* يؤدي استبدال الميثادون أثناء عملية إزالة السموم إلى تقليل الأعراض إلى درجة لا تزيد عن حالة خفيفة من الأنفلونزا.</a:t>
            </a:r>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4400" dirty="0" smtClean="0"/>
              <a:t>5. </a:t>
            </a:r>
            <a:r xmlns:a="http://schemas.openxmlformats.org/drawingml/2006/main">
              <a:rPr lang="ar" sz="4400" dirty="0" err="1" smtClean="0"/>
              <a:t>المواد الأفيونية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020762"/>
          </a:xfrm>
        </p:spPr>
        <p:txBody>
          <a:bodyPr/>
          <a:lstStyle/>
          <a:p>
            <a:pPr xmlns:a="http://schemas.openxmlformats.org/drawingml/2006/main" algn="ctr">
              <a:bidi/>
            </a:pPr>
            <a:r xmlns:a="http://schemas.openxmlformats.org/drawingml/2006/main">
              <a:rPr lang="ar" dirty="0" smtClean="0"/>
              <a:t>6. المواد المهلوسة</a:t>
            </a:r>
            <a:endParaRPr xmlns:a="http://schemas.openxmlformats.org/drawingml/2006/main" lang="ar-SA" dirty="0"/>
          </a:p>
        </p:txBody>
      </p:sp>
      <p:sp>
        <p:nvSpPr>
          <p:cNvPr id="5" name="Content Placeholder 4"/>
          <p:cNvSpPr>
            <a:spLocks noGrp="1"/>
          </p:cNvSpPr>
          <p:nvPr>
            <p:ph idx="1"/>
          </p:nvPr>
        </p:nvSpPr>
        <p:spPr>
          <a:xfrm>
            <a:off x="228600" y="1295400"/>
            <a:ext cx="8915400" cy="5029200"/>
          </a:xfrm>
        </p:spPr>
        <p:txBody>
          <a:bodyPr>
            <a:normAutofit fontScale="85000" lnSpcReduction="20000"/>
          </a:bodyPr>
          <a:lstStyle/>
          <a:p>
            <a:pPr xmlns:a="http://schemas.openxmlformats.org/drawingml/2006/main" algn="l" rtl="0">
              <a:buNone/>
              <a:bidi/>
            </a:pPr>
            <a:r xmlns:a="http://schemas.openxmlformats.org/drawingml/2006/main">
              <a:rPr lang="ar" sz="2800" dirty="0" smtClean="0"/>
              <a:t>* المواد المهلوسة </a:t>
            </a:r>
            <a:r xmlns:a="http://schemas.openxmlformats.org/drawingml/2006/main">
              <a:rPr lang="ar" sz="2800" b="1" dirty="0" smtClean="0"/>
              <a:t>التي تأتي من الفطر والنباتات الأخرى </a:t>
            </a:r>
            <a:r xmlns:a="http://schemas.openxmlformats.org/drawingml/2006/main">
              <a:rPr lang="ar" sz="2800" dirty="0" smtClean="0"/>
              <a:t>تشمل </a:t>
            </a:r>
            <a:r xmlns:a="http://schemas.openxmlformats.org/drawingml/2006/main">
              <a:rPr lang="ar" sz="2800" b="1" dirty="0" smtClean="0"/>
              <a:t>الميسكالين، والسيلوسيبين، وثنائي إيثيلاميد حمض الليسرجيك، و"المخدرات المصممة" مثل </a:t>
            </a:r>
            <a:r xmlns:a="http://schemas.openxmlformats.org/drawingml/2006/main">
              <a:rPr lang="ar" sz="2800" b="1" dirty="0" smtClean="0">
                <a:solidFill>
                  <a:srgbClr val="FF0000"/>
                </a:solidFill>
              </a:rPr>
              <a:t>الإكستاسي.</a:t>
            </a:r>
            <a:endParaRPr xmlns:a="http://schemas.openxmlformats.org/drawingml/2006/main" lang="en-US" sz="2800" b="1" dirty="0" smtClean="0"/>
          </a:p>
          <a:p>
            <a:pPr xmlns:a="http://schemas.openxmlformats.org/drawingml/2006/main" algn="ctr" rtl="0">
              <a:buFont typeface="Arial" pitchFamily="34" charset="0"/>
              <a:buChar char="•"/>
              <a:bidi/>
            </a:pPr>
            <a:r xmlns:a="http://schemas.openxmlformats.org/drawingml/2006/main">
              <a:rPr lang="ar" sz="3200" b="1" dirty="0" smtClean="0"/>
              <a:t>* التسمم</a:t>
            </a:r>
          </a:p>
          <a:p>
            <a:pPr xmlns:a="http://schemas.openxmlformats.org/drawingml/2006/main" algn="l" rtl="0">
              <a:buNone/>
              <a:bidi/>
            </a:pPr>
            <a:r xmlns:a="http://schemas.openxmlformats.org/drawingml/2006/main">
              <a:rPr lang="ar" sz="2800" dirty="0" smtClean="0"/>
              <a:t>* </a:t>
            </a:r>
            <a:r xmlns:a="http://schemas.openxmlformats.org/drawingml/2006/main">
              <a:rPr lang="ar" sz="2800" b="1" dirty="0" smtClean="0"/>
              <a:t>التغيرات النفسية </a:t>
            </a:r>
            <a:r xmlns:a="http://schemas.openxmlformats.org/drawingml/2006/main">
              <a:rPr lang="ar" sz="2800" dirty="0" smtClean="0"/>
              <a:t>: القلق، الاكتئاب، الأفكار البارانوية، أفكار المرجعية، الخوف من فقدان العقل، والسلوكيات الخطيرة المحتملة مثل القفز من النافذة معتقدًا أنه يمكنك الطيران.</a:t>
            </a:r>
          </a:p>
          <a:p>
            <a:pPr xmlns:a="http://schemas.openxmlformats.org/drawingml/2006/main" algn="l" rtl="0">
              <a:buNone/>
              <a:bidi/>
            </a:pPr>
            <a:r xmlns:a="http://schemas.openxmlformats.org/drawingml/2006/main">
              <a:rPr lang="ar" sz="2800" dirty="0" smtClean="0"/>
              <a:t>* </a:t>
            </a:r>
            <a:r xmlns:a="http://schemas.openxmlformats.org/drawingml/2006/main">
              <a:rPr lang="ar" sz="2800" b="1" dirty="0" smtClean="0"/>
              <a:t>الأعراض الفسيولوجية: </a:t>
            </a:r>
            <a:r xmlns:a="http://schemas.openxmlformats.org/drawingml/2006/main">
              <a:rPr lang="ar" sz="2800" dirty="0" smtClean="0"/>
              <a:t>التعرق، سرعة القلب، الخفقان، عدم وضوح </a:t>
            </a:r>
            <a:r xmlns:a="http://schemas.openxmlformats.org/drawingml/2006/main">
              <a:rPr lang="ar" sz="2800" dirty="0" err="1" smtClean="0"/>
              <a:t>الرؤية، الرعشة </a:t>
            </a:r>
            <a:r xmlns:a="http://schemas.openxmlformats.org/drawingml/2006/main">
              <a:rPr lang="ar" sz="2800" dirty="0" smtClean="0"/>
              <a:t>، وعدم القدرة على التنسيق.</a:t>
            </a:r>
          </a:p>
          <a:p>
            <a:pPr xmlns:a="http://schemas.openxmlformats.org/drawingml/2006/main" algn="ctr" rtl="0">
              <a:buNone/>
              <a:bidi/>
            </a:pPr>
            <a:r xmlns:a="http://schemas.openxmlformats.org/drawingml/2006/main">
              <a:rPr lang="ar" sz="3200" b="1" dirty="0" smtClean="0"/>
              <a:t>* جرعة زائدة</a:t>
            </a:r>
          </a:p>
          <a:p>
            <a:pPr xmlns:a="http://schemas.openxmlformats.org/drawingml/2006/main" algn="l" rtl="0">
              <a:buNone/>
              <a:bidi/>
            </a:pPr>
            <a:r xmlns:a="http://schemas.openxmlformats.org/drawingml/2006/main">
              <a:rPr lang="ar" sz="2400" dirty="0" smtClean="0"/>
              <a:t>* </a:t>
            </a:r>
            <a:r xmlns:a="http://schemas.openxmlformats.org/drawingml/2006/main">
              <a:rPr lang="ar" sz="2800" dirty="0" smtClean="0"/>
              <a:t>ردود الفعل الناتجة عن تناول جرعة زائدة هي نفسية في المقام الأول؛ ولا تسبب الوفاة</a:t>
            </a:r>
            <a:endParaRPr xmlns:a="http://schemas.openxmlformats.org/drawingml/2006/main" lang="ar-SA"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410200"/>
          </a:xfrm>
        </p:spPr>
        <p:txBody>
          <a:bodyPr>
            <a:normAutofit/>
          </a:bodyPr>
          <a:lstStyle/>
          <a:p>
            <a:pPr xmlns:a="http://schemas.openxmlformats.org/drawingml/2006/main" algn="ctr" rtl="0">
              <a:buNone/>
              <a:bidi/>
            </a:pPr>
            <a:r xmlns:a="http://schemas.openxmlformats.org/drawingml/2006/main">
              <a:rPr lang="ar" sz="2800" b="1" dirty="0" smtClean="0"/>
              <a:t>* العلاج/الجرعة الزائدة</a:t>
            </a:r>
          </a:p>
          <a:p>
            <a:pPr xmlns:a="http://schemas.openxmlformats.org/drawingml/2006/main" algn="l" rtl="0">
              <a:buNone/>
              <a:bidi/>
            </a:pPr>
            <a:r xmlns:a="http://schemas.openxmlformats.org/drawingml/2006/main">
              <a:rPr lang="ar" sz="2400" dirty="0" smtClean="0"/>
              <a:t>* علاج التفاعلات السامة هو علاج داعم فقط.</a:t>
            </a:r>
            <a:endParaRPr xmlns:a="http://schemas.openxmlformats.org/drawingml/2006/main" lang="en-US" sz="2000" dirty="0" smtClean="0"/>
          </a:p>
          <a:p>
            <a:pPr algn="ctr" rtl="0">
              <a:buNone/>
            </a:pPr>
            <a:endParaRPr lang="en-US" sz="2800" b="1" dirty="0" smtClean="0"/>
          </a:p>
          <a:p>
            <a:pPr xmlns:a="http://schemas.openxmlformats.org/drawingml/2006/main" algn="ctr" rtl="0">
              <a:buNone/>
              <a:bidi/>
            </a:pPr>
            <a:r xmlns:a="http://schemas.openxmlformats.org/drawingml/2006/main">
              <a:rPr lang="ar" sz="2800" b="1" dirty="0" smtClean="0"/>
              <a:t>* أعراض الانسحاب</a:t>
            </a:r>
          </a:p>
          <a:p>
            <a:pPr xmlns:a="http://schemas.openxmlformats.org/drawingml/2006/main" algn="l" rtl="0">
              <a:buNone/>
              <a:bidi/>
            </a:pPr>
            <a:r xmlns:a="http://schemas.openxmlformats.org/drawingml/2006/main">
              <a:rPr lang="ar" sz="2400" dirty="0" smtClean="0"/>
              <a:t>* لم يتم التعرف على أي متلازمة انسحاب للمواد المهلوسة.</a:t>
            </a:r>
          </a:p>
          <a:p>
            <a:pPr algn="l" rtl="0">
              <a:buFont typeface="Arial" pitchFamily="34" charset="0"/>
              <a:buChar char="•"/>
            </a:pPr>
            <a:endParaRPr lang="en-US" sz="2400" dirty="0" smtClean="0"/>
          </a:p>
          <a:p>
            <a:pPr xmlns:a="http://schemas.openxmlformats.org/drawingml/2006/main" algn="ctr" rtl="0">
              <a:buNone/>
              <a:bidi/>
            </a:pPr>
            <a:r xmlns:a="http://schemas.openxmlformats.org/drawingml/2006/main">
              <a:rPr lang="ar" sz="2800" b="1" dirty="0" smtClean="0"/>
              <a:t>* إزالة السموم</a:t>
            </a:r>
          </a:p>
          <a:p>
            <a:pPr xmlns:a="http://schemas.openxmlformats.org/drawingml/2006/main" algn="l" rtl="0">
              <a:buNone/>
              <a:bidi/>
            </a:pPr>
            <a:r xmlns:a="http://schemas.openxmlformats.org/drawingml/2006/main">
              <a:rPr lang="ar" sz="2800" dirty="0" smtClean="0"/>
              <a:t>* </a:t>
            </a:r>
            <a:r xmlns:a="http://schemas.openxmlformats.org/drawingml/2006/main">
              <a:rPr lang="ar" sz="2400" dirty="0" smtClean="0"/>
              <a:t>لم يتم التعرف على أي متلازمة انسحاب للمواد المهلوسة.</a:t>
            </a:r>
          </a:p>
          <a:p>
            <a:pPr algn="l" rtl="0">
              <a:buNone/>
            </a:pPr>
            <a:endParaRPr lang="en-US" sz="2800" b="1" dirty="0" smtClean="0"/>
          </a:p>
        </p:txBody>
      </p:sp>
      <p:sp>
        <p:nvSpPr>
          <p:cNvPr id="3" name="Title 2"/>
          <p:cNvSpPr>
            <a:spLocks noGrp="1"/>
          </p:cNvSpPr>
          <p:nvPr>
            <p:ph type="title"/>
          </p:nvPr>
        </p:nvSpPr>
        <p:spPr>
          <a:xfrm>
            <a:off x="457200" y="274638"/>
            <a:ext cx="8229600" cy="563562"/>
          </a:xfrm>
        </p:spPr>
        <p:txBody>
          <a:bodyPr>
            <a:normAutofit fontScale="90000"/>
          </a:bodyPr>
          <a:lstStyle/>
          <a:p>
            <a:pPr xmlns:a="http://schemas.openxmlformats.org/drawingml/2006/main" algn="ctr">
              <a:bidi/>
            </a:pPr>
            <a:r xmlns:a="http://schemas.openxmlformats.org/drawingml/2006/main">
              <a:rPr lang="ar" dirty="0" smtClean="0"/>
              <a:t>6. المواد المهلوسة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071872"/>
          </a:xfrm>
        </p:spPr>
        <p:txBody>
          <a:bodyPr>
            <a:normAutofit fontScale="92500" lnSpcReduction="10000"/>
          </a:bodyPr>
          <a:lstStyle/>
          <a:p>
            <a:pPr xmlns:a="http://schemas.openxmlformats.org/drawingml/2006/main" algn="l" rtl="0">
              <a:bidi/>
            </a:pPr>
            <a:r xmlns:a="http://schemas.openxmlformats.org/drawingml/2006/main">
              <a:rPr lang="ar" sz="2600" dirty="0" smtClean="0"/>
              <a:t>لمناقشة أهمية تعاطي المخدرات.</a:t>
            </a:r>
          </a:p>
          <a:p>
            <a:pPr xmlns:a="http://schemas.openxmlformats.org/drawingml/2006/main" algn="l" rtl="0">
              <a:bidi/>
            </a:pPr>
            <a:r xmlns:a="http://schemas.openxmlformats.org/drawingml/2006/main">
              <a:rPr lang="ar" sz="2600" dirty="0" smtClean="0"/>
              <a:t>لإدراج الأسباب المحتملة لتعاطي المخدرات.</a:t>
            </a:r>
          </a:p>
          <a:p>
            <a:pPr xmlns:a="http://schemas.openxmlformats.org/drawingml/2006/main" algn="l" rtl="0">
              <a:bidi/>
            </a:pPr>
            <a:r xmlns:a="http://schemas.openxmlformats.org/drawingml/2006/main">
              <a:rPr lang="ar" sz="2600" dirty="0" smtClean="0"/>
              <a:t>لتحديد المصطلحات الأساسية المتعلقة بإساءة استخدام المواد.</a:t>
            </a:r>
          </a:p>
          <a:p>
            <a:pPr xmlns:a="http://schemas.openxmlformats.org/drawingml/2006/main" algn="l" rtl="0">
              <a:bidi/>
            </a:pPr>
            <a:r xmlns:a="http://schemas.openxmlformats.org/drawingml/2006/main">
              <a:rPr lang="ar" sz="2600" dirty="0" smtClean="0"/>
              <a:t>لإدراج أكثر أنواع المواد التي يتم إساءة استخدامها شيوعًا.</a:t>
            </a:r>
          </a:p>
          <a:p>
            <a:pPr xmlns:a="http://schemas.openxmlformats.org/drawingml/2006/main" algn="l" rtl="0">
              <a:bidi/>
            </a:pPr>
            <a:r xmlns:a="http://schemas.openxmlformats.org/drawingml/2006/main">
              <a:rPr lang="ar" sz="2600" dirty="0" smtClean="0"/>
              <a:t>لمناقشة أعراض التسمم والجرعة الزائدة، والعلاج، وأعراض الانسحاب، وإزالة السموم من كل مادة.</a:t>
            </a:r>
          </a:p>
          <a:p>
            <a:pPr xmlns:a="http://schemas.openxmlformats.org/drawingml/2006/main" algn="l" rtl="0">
              <a:bidi/>
            </a:pPr>
            <a:r xmlns:a="http://schemas.openxmlformats.org/drawingml/2006/main">
              <a:rPr lang="ar" sz="2600" dirty="0" smtClean="0"/>
              <a:t>لفهم التشخيص المزدوج مع تعاطي </a:t>
            </a:r>
            <a:r xmlns:a="http://schemas.openxmlformats.org/drawingml/2006/main">
              <a:rPr lang="ar" sz="2600" dirty="0" err="1" smtClean="0"/>
              <a:t>المخدرات </a:t>
            </a:r>
            <a:r xmlns:a="http://schemas.openxmlformats.org/drawingml/2006/main">
              <a:rPr lang="ar" sz="2600" dirty="0" smtClean="0"/>
              <a:t>.</a:t>
            </a:r>
          </a:p>
          <a:p>
            <a:pPr xmlns:a="http://schemas.openxmlformats.org/drawingml/2006/main" algn="l" rtl="0">
              <a:bidi/>
            </a:pPr>
            <a:r xmlns:a="http://schemas.openxmlformats.org/drawingml/2006/main">
              <a:rPr lang="ar" sz="2600" dirty="0" smtClean="0"/>
              <a:t>لمناقشة تعاطي المخدرات بين العاملين في مجال الرعاية الصحية.</a:t>
            </a:r>
          </a:p>
          <a:p>
            <a:pPr xmlns:a="http://schemas.openxmlformats.org/drawingml/2006/main" algn="l" rtl="0">
              <a:bidi/>
            </a:pPr>
            <a:r xmlns:a="http://schemas.openxmlformats.org/drawingml/2006/main">
              <a:rPr lang="ar" sz="2600" dirty="0" smtClean="0"/>
              <a:t>تطبيق خطة الرعاية التمريضية للمرضى الذين يعانون من تعاطي المخدرات.</a:t>
            </a:r>
          </a:p>
          <a:p>
            <a:pPr algn="l" rtl="0"/>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نتائج التعلم</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lstStyle/>
          <a:p>
            <a:pPr xmlns:a="http://schemas.openxmlformats.org/drawingml/2006/main" algn="ctr">
              <a:bidi/>
            </a:pPr>
            <a:r xmlns:a="http://schemas.openxmlformats.org/drawingml/2006/main">
              <a:rPr lang="ar" dirty="0" smtClean="0"/>
              <a:t>7. المواد المستنشقة</a:t>
            </a:r>
            <a:endParaRPr xmlns:a="http://schemas.openxmlformats.org/drawingml/2006/main" lang="ar-SA" dirty="0"/>
          </a:p>
        </p:txBody>
      </p:sp>
      <p:sp>
        <p:nvSpPr>
          <p:cNvPr id="5" name="Content Placeholder 4"/>
          <p:cNvSpPr>
            <a:spLocks noGrp="1"/>
          </p:cNvSpPr>
          <p:nvPr>
            <p:ph idx="1"/>
          </p:nvPr>
        </p:nvSpPr>
        <p:spPr>
          <a:xfrm>
            <a:off x="0" y="1066800"/>
            <a:ext cx="9144000" cy="5791200"/>
          </a:xfrm>
        </p:spPr>
        <p:txBody>
          <a:bodyPr>
            <a:normAutofit/>
          </a:bodyPr>
          <a:lstStyle/>
          <a:p>
            <a:pPr xmlns:a="http://schemas.openxmlformats.org/drawingml/2006/main" algn="l" rtl="0">
              <a:buNone/>
              <a:bidi/>
            </a:pPr>
            <a:r xmlns:a="http://schemas.openxmlformats.org/drawingml/2006/main">
              <a:rPr lang="ar" sz="2400" b="1" dirty="0" smtClean="0"/>
              <a:t>*المواد المستنشقة </a:t>
            </a:r>
            <a:r xmlns:a="http://schemas.openxmlformats.org/drawingml/2006/main">
              <a:rPr lang="ar" sz="2400" dirty="0" smtClean="0"/>
              <a:t>هي مجموعة متنوعة من الأدوية التي تشمل المخدرات، والنترات، والمذيبات العضوية التي يتم استنشاقها من أجل تأثيراتها.</a:t>
            </a:r>
          </a:p>
          <a:p>
            <a:pPr algn="l" rtl="0"/>
            <a:endParaRPr lang="en-US" sz="2400" dirty="0" smtClean="0"/>
          </a:p>
          <a:p>
            <a:pPr xmlns:a="http://schemas.openxmlformats.org/drawingml/2006/main" algn="l" rtl="0">
              <a:buNone/>
              <a:bidi/>
            </a:pPr>
            <a:r xmlns:a="http://schemas.openxmlformats.org/drawingml/2006/main">
              <a:rPr lang="ar" sz="2400" dirty="0" smtClean="0"/>
              <a:t>* المواد المستنشقة الأكثر شيوعًا هي </a:t>
            </a:r>
            <a:r xmlns:a="http://schemas.openxmlformats.org/drawingml/2006/main">
              <a:rPr lang="ar" sz="2400" b="1" dirty="0" smtClean="0"/>
              <a:t>البنزين والغراء والطلاء ورذاذ الطلاء والمنظفات وسوائل التصحيح ورذاذ الطلاء </a:t>
            </a:r>
            <a:r xmlns:a="http://schemas.openxmlformats.org/drawingml/2006/main">
              <a:rPr lang="ar" sz="2400" dirty="0" smtClean="0"/>
              <a:t>.</a:t>
            </a:r>
          </a:p>
          <a:p>
            <a:pPr algn="l" rtl="0"/>
            <a:endParaRPr lang="en-US" sz="2400" dirty="0" smtClean="0"/>
          </a:p>
          <a:p>
            <a:pPr xmlns:a="http://schemas.openxmlformats.org/drawingml/2006/main" algn="l" rtl="0">
              <a:buNone/>
              <a:bidi/>
            </a:pPr>
            <a:r xmlns:a="http://schemas.openxmlformats.org/drawingml/2006/main">
              <a:rPr lang="ar" sz="2400" dirty="0" smtClean="0"/>
              <a:t>*يمكن أن تسبب المواد المستنشقة أضرارًا كبيرة في الدماغ والجهاز العصبي المحيطي وأمراض الكبد.</a:t>
            </a:r>
          </a:p>
          <a:p>
            <a:pPr xmlns:a="http://schemas.openxmlformats.org/drawingml/2006/main" algn="ctr" rtl="0">
              <a:buNone/>
              <a:bidi/>
            </a:pPr>
            <a:r xmlns:a="http://schemas.openxmlformats.org/drawingml/2006/main">
              <a:rPr lang="ar" sz="2800" b="1" dirty="0" smtClean="0"/>
              <a:t>* التسمم</a:t>
            </a:r>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الدوخة، </a:t>
            </a:r>
            <a:r xmlns:a="http://schemas.openxmlformats.org/drawingml/2006/main">
              <a:rPr lang="ar" sz="2400" dirty="0" err="1" smtClean="0"/>
              <a:t>رعشة العين </a:t>
            </a:r>
            <a:r xmlns:a="http://schemas.openxmlformats.org/drawingml/2006/main">
              <a:rPr lang="ar" sz="2400" dirty="0" smtClean="0"/>
              <a:t>، عدم التنسيق، الكلام غير الواضح، مشي غير ثابت، رعشة، ضعف العضلات، عدم وضوح الرؤية، العدوانية، اللامبالاة، وضعف الحكم.</a:t>
            </a:r>
            <a:endParaRPr xmlns:a="http://schemas.openxmlformats.org/drawingml/2006/main" lang="ar-SA" sz="24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lstStyle/>
          <a:p>
            <a:pPr xmlns:a="http://schemas.openxmlformats.org/drawingml/2006/main" algn="ctr">
              <a:bidi/>
            </a:pPr>
            <a:r xmlns:a="http://schemas.openxmlformats.org/drawingml/2006/main">
              <a:rPr lang="ar" dirty="0" smtClean="0"/>
              <a:t>7. المواد المستنشقة</a:t>
            </a:r>
            <a:endParaRPr xmlns:a="http://schemas.openxmlformats.org/drawingml/2006/main" lang="ar-SA" dirty="0"/>
          </a:p>
        </p:txBody>
      </p:sp>
      <p:sp>
        <p:nvSpPr>
          <p:cNvPr id="5" name="Content Placeholder 4"/>
          <p:cNvSpPr>
            <a:spLocks noGrp="1"/>
          </p:cNvSpPr>
          <p:nvPr>
            <p:ph idx="1"/>
          </p:nvPr>
        </p:nvSpPr>
        <p:spPr>
          <a:xfrm>
            <a:off x="228600" y="1066800"/>
            <a:ext cx="8686800" cy="5486400"/>
          </a:xfrm>
        </p:spPr>
        <p:txBody>
          <a:bodyPr>
            <a:normAutofit fontScale="92500" lnSpcReduction="10000"/>
          </a:bodyPr>
          <a:lstStyle/>
          <a:p>
            <a:pPr xmlns:a="http://schemas.openxmlformats.org/drawingml/2006/main" algn="ctr" rtl="0">
              <a:buNone/>
              <a:bidi/>
            </a:pPr>
            <a:r xmlns:a="http://schemas.openxmlformats.org/drawingml/2006/main">
              <a:rPr lang="ar" sz="3000" b="1" dirty="0" smtClean="0"/>
              <a:t>* جرعة زائدة</a:t>
            </a:r>
          </a:p>
          <a:p>
            <a:pPr xmlns:a="http://schemas.openxmlformats.org/drawingml/2006/main" algn="l" rtl="0">
              <a:buNone/>
              <a:bidi/>
            </a:pPr>
            <a:r xmlns:a="http://schemas.openxmlformats.org/drawingml/2006/main">
              <a:rPr lang="ar" sz="2400" dirty="0" smtClean="0"/>
              <a:t>* نقص الأكسجين، واكتئاب الجهاز التنفسي، </a:t>
            </a:r>
            <a:r xmlns:a="http://schemas.openxmlformats.org/drawingml/2006/main">
              <a:rPr lang="ar" sz="2400" dirty="0" err="1" smtClean="0"/>
              <a:t>واضطرابات النظم </a:t>
            </a:r>
            <a:r xmlns:a="http://schemas.openxmlformats.org/drawingml/2006/main">
              <a:rPr lang="ar" sz="2400" dirty="0" smtClean="0"/>
              <a:t>.</a:t>
            </a:r>
          </a:p>
          <a:p>
            <a:pPr xmlns:a="http://schemas.openxmlformats.org/drawingml/2006/main" algn="l" rtl="0">
              <a:buNone/>
              <a:bidi/>
            </a:pPr>
            <a:r xmlns:a="http://schemas.openxmlformats.org/drawingml/2006/main">
              <a:rPr lang="ar" sz="2400" dirty="0" smtClean="0"/>
              <a:t>* قد يحدث الموت نتيجة </a:t>
            </a:r>
            <a:r xmlns:a="http://schemas.openxmlformats.org/drawingml/2006/main">
              <a:rPr lang="ar" sz="2400" dirty="0" err="1" smtClean="0"/>
              <a:t>تشنج قصبي </a:t>
            </a:r>
            <a:r xmlns:a="http://schemas.openxmlformats.org/drawingml/2006/main">
              <a:rPr lang="ar" sz="2400" dirty="0" smtClean="0"/>
              <a:t>أو سكتة قلبية،</a:t>
            </a:r>
          </a:p>
          <a:p>
            <a:pPr xmlns:a="http://schemas.openxmlformats.org/drawingml/2006/main" algn="l" rtl="0">
              <a:buNone/>
              <a:bidi/>
            </a:pPr>
            <a:r xmlns:a="http://schemas.openxmlformats.org/drawingml/2006/main">
              <a:rPr lang="ar" sz="2400" dirty="0" smtClean="0"/>
              <a:t>أو شفط المركب أو </a:t>
            </a:r>
            <a:r xmlns:a="http://schemas.openxmlformats.org/drawingml/2006/main">
              <a:rPr lang="ar" sz="2400" dirty="0" err="1" smtClean="0"/>
              <a:t>القيء </a:t>
            </a:r>
            <a:r xmlns:a="http://schemas.openxmlformats.org/drawingml/2006/main">
              <a:rPr lang="ar" sz="2400" dirty="0" smtClean="0"/>
              <a:t>.</a:t>
            </a:r>
          </a:p>
          <a:p>
            <a:pPr xmlns:a="http://schemas.openxmlformats.org/drawingml/2006/main" algn="ctr" rtl="0">
              <a:buNone/>
              <a:bidi/>
            </a:pPr>
            <a:r xmlns:a="http://schemas.openxmlformats.org/drawingml/2006/main">
              <a:rPr lang="ar" sz="3000" b="1" dirty="0" smtClean="0"/>
              <a:t>* العلاج/الجرعة الزائدة</a:t>
            </a:r>
          </a:p>
          <a:p>
            <a:pPr xmlns:a="http://schemas.openxmlformats.org/drawingml/2006/main" algn="l" rtl="0">
              <a:buNone/>
              <a:bidi/>
            </a:pPr>
            <a:r xmlns:a="http://schemas.openxmlformats.org/drawingml/2006/main">
              <a:rPr lang="ar" sz="2600" dirty="0" smtClean="0"/>
              <a:t>* يتكون العلاج من دعم وظائف الجهاز التنفسي والقلب حتى يتم إخراج المادة من الجسم. لا توجد ترياقات أو أدوية محددة لعلاج التسمم بالاستنشاق.</a:t>
            </a:r>
          </a:p>
          <a:p>
            <a:pPr xmlns:a="http://schemas.openxmlformats.org/drawingml/2006/main" algn="ctr" rtl="0">
              <a:buNone/>
              <a:bidi/>
            </a:pPr>
            <a:r xmlns:a="http://schemas.openxmlformats.org/drawingml/2006/main">
              <a:rPr lang="ar" sz="3200" b="1" dirty="0" smtClean="0"/>
              <a:t>* </a:t>
            </a:r>
            <a:r xmlns:a="http://schemas.openxmlformats.org/drawingml/2006/main">
              <a:rPr lang="ar" sz="3000" b="1" dirty="0" smtClean="0"/>
              <a:t>أعراض الانسحاب</a:t>
            </a:r>
          </a:p>
          <a:p>
            <a:pPr xmlns:a="http://schemas.openxmlformats.org/drawingml/2006/main" algn="l" rtl="0">
              <a:buNone/>
              <a:bidi/>
            </a:pPr>
            <a:r xmlns:a="http://schemas.openxmlformats.org/drawingml/2006/main">
              <a:rPr lang="ar" sz="2600" dirty="0" smtClean="0"/>
              <a:t>*لا توجد أعراض انسحاب للمواد المستنشقة.</a:t>
            </a:r>
          </a:p>
          <a:p>
            <a:pPr xmlns:a="http://schemas.openxmlformats.org/drawingml/2006/main" algn="ctr" rtl="0">
              <a:buNone/>
              <a:bidi/>
            </a:pPr>
            <a:r xmlns:a="http://schemas.openxmlformats.org/drawingml/2006/main">
              <a:rPr lang="ar" sz="3000" b="1" dirty="0" smtClean="0"/>
              <a:t>* إزالة السموم</a:t>
            </a:r>
          </a:p>
          <a:p>
            <a:pPr xmlns:a="http://schemas.openxmlformats.org/drawingml/2006/main" algn="l" rtl="0">
              <a:buNone/>
              <a:bidi/>
            </a:pPr>
            <a:r xmlns:a="http://schemas.openxmlformats.org/drawingml/2006/main">
              <a:rPr lang="ar" sz="3200" dirty="0" smtClean="0"/>
              <a:t>* </a:t>
            </a:r>
            <a:r xmlns:a="http://schemas.openxmlformats.org/drawingml/2006/main">
              <a:rPr lang="ar" sz="2600" dirty="0" smtClean="0"/>
              <a:t>لا توجد إجراءات لإزالة السموم من المواد المستنشقة.</a:t>
            </a:r>
          </a:p>
          <a:p>
            <a:pPr algn="l" rtl="0">
              <a:buNone/>
            </a:pPr>
            <a:endParaRPr lang="en-US" sz="2800" dirty="0" smtClean="0"/>
          </a:p>
          <a:p>
            <a:pPr algn="l" rtl="0"/>
            <a:endParaRPr lang="ar-SA"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020762"/>
          </a:xfrm>
        </p:spPr>
        <p:txBody>
          <a:bodyPr/>
          <a:lstStyle/>
          <a:p>
            <a:pPr xmlns:a="http://schemas.openxmlformats.org/drawingml/2006/main" algn="ctr">
              <a:bidi/>
            </a:pPr>
            <a:r xmlns:a="http://schemas.openxmlformats.org/drawingml/2006/main">
              <a:rPr lang="ar" dirty="0" smtClean="0"/>
              <a:t>التشخيص المزدوج</a:t>
            </a:r>
            <a:endParaRPr xmlns:a="http://schemas.openxmlformats.org/drawingml/2006/main" lang="ar-SA" dirty="0"/>
          </a:p>
        </p:txBody>
      </p:sp>
      <p:sp>
        <p:nvSpPr>
          <p:cNvPr id="5" name="Content Placeholder 4"/>
          <p:cNvSpPr>
            <a:spLocks noGrp="1"/>
          </p:cNvSpPr>
          <p:nvPr>
            <p:ph idx="1"/>
          </p:nvPr>
        </p:nvSpPr>
        <p:spPr/>
        <p:txBody>
          <a:bodyPr>
            <a:normAutofit/>
          </a:bodyPr>
          <a:lstStyle/>
          <a:p>
            <a:pPr xmlns:a="http://schemas.openxmlformats.org/drawingml/2006/main" algn="l" rtl="0">
              <a:buNone/>
              <a:bidi/>
            </a:pPr>
            <a:r xmlns:a="http://schemas.openxmlformats.org/drawingml/2006/main">
              <a:rPr lang="ar" dirty="0" smtClean="0"/>
              <a:t>* التشخيص المزدوج: العميل الذي يعاني من تعاطي المخدرات ومرض نفسي آخر.</a:t>
            </a:r>
          </a:p>
          <a:p>
            <a:pPr algn="l" rtl="0"/>
            <a:endParaRPr lang="en-US" dirty="0" smtClean="0"/>
          </a:p>
          <a:p>
            <a:pPr algn="l" rtl="0"/>
            <a:endParaRPr lang="en-US" dirty="0" smtClean="0"/>
          </a:p>
          <a:p>
            <a:pPr xmlns:a="http://schemas.openxmlformats.org/drawingml/2006/main" algn="l" rtl="0">
              <a:buNone/>
              <a:bidi/>
            </a:pPr>
            <a:r xmlns:a="http://schemas.openxmlformats.org/drawingml/2006/main">
              <a:rPr lang="ar" dirty="0" smtClean="0"/>
              <a:t>* تشير التقديرات إلى أن 50% من الأشخاص الذين يعانون من اضطراب تعاطي المخدرات لديهم أيضًا تشخيصات تتعلق بالصحة العقلية.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274638"/>
            <a:ext cx="8915400" cy="1020762"/>
          </a:xfrm>
        </p:spPr>
        <p:txBody>
          <a:bodyPr>
            <a:noAutofit/>
          </a:bodyPr>
          <a:lstStyle/>
          <a:p>
            <a:pPr xmlns:a="http://schemas.openxmlformats.org/drawingml/2006/main" algn="ctr">
              <a:bidi/>
            </a:pPr>
            <a:r xmlns:a="http://schemas.openxmlformats.org/drawingml/2006/main">
              <a:rPr lang="ar" sz="3200" dirty="0" smtClean="0"/>
              <a:t>تعاطي المخدرات بين المهنيين الصحيين</a:t>
            </a:r>
            <a:endParaRPr xmlns:a="http://schemas.openxmlformats.org/drawingml/2006/main" lang="ar-SA" sz="3200" dirty="0"/>
          </a:p>
        </p:txBody>
      </p:sp>
      <p:sp>
        <p:nvSpPr>
          <p:cNvPr id="5" name="Content Placeholder 4"/>
          <p:cNvSpPr>
            <a:spLocks noGrp="1"/>
          </p:cNvSpPr>
          <p:nvPr>
            <p:ph idx="1"/>
          </p:nvPr>
        </p:nvSpPr>
        <p:spPr>
          <a:xfrm>
            <a:off x="152400" y="1371600"/>
            <a:ext cx="8991600" cy="5181600"/>
          </a:xfrm>
        </p:spPr>
        <p:txBody>
          <a:bodyPr>
            <a:normAutofit/>
          </a:bodyPr>
          <a:lstStyle/>
          <a:p>
            <a:pPr xmlns:a="http://schemas.openxmlformats.org/drawingml/2006/main" algn="l" rtl="0">
              <a:buNone/>
              <a:bidi/>
            </a:pPr>
            <a:r xmlns:a="http://schemas.openxmlformats.org/drawingml/2006/main">
              <a:rPr lang="ar" sz="2400" dirty="0" smtClean="0"/>
              <a:t>* لدى الأطباء وأطباء الأسنان والممرضات معدلات اعتماد أعلى بكثير على المواد الخاضعة للرقابة، مثل </a:t>
            </a:r>
            <a:r xmlns:a="http://schemas.openxmlformats.org/drawingml/2006/main">
              <a:rPr lang="ar" sz="2400" dirty="0" err="1" smtClean="0"/>
              <a:t>المواد الأفيونية </a:t>
            </a:r>
            <a:r xmlns:a="http://schemas.openxmlformats.org/drawingml/2006/main">
              <a:rPr lang="ar" sz="2400" dirty="0" smtClean="0"/>
              <a:t>والمنشطات والمهدئات، مقارنة بالمهنيين الآخرين ذوي التحصيل التعليمي المماثل، مثل المحامين.</a:t>
            </a:r>
          </a:p>
          <a:p>
            <a:pPr algn="l" rtl="0"/>
            <a:endParaRPr lang="en-US" sz="2400" dirty="0" smtClean="0"/>
          </a:p>
          <a:p>
            <a:pPr xmlns:a="http://schemas.openxmlformats.org/drawingml/2006/main" algn="l" rtl="0">
              <a:buNone/>
              <a:bidi/>
            </a:pPr>
            <a:r xmlns:a="http://schemas.openxmlformats.org/drawingml/2006/main">
              <a:rPr lang="ar" sz="2400" dirty="0" smtClean="0"/>
              <a:t>*يُعتقد أن أحد الأسباب هو سهولة الحصول على المواد الخاضعة للرقابة.</a:t>
            </a:r>
          </a:p>
          <a:p>
            <a:pPr algn="l" rtl="0"/>
            <a:endParaRPr lang="en-US" sz="2400" dirty="0" smtClean="0"/>
          </a:p>
          <a:p>
            <a:pPr xmlns:a="http://schemas.openxmlformats.org/drawingml/2006/main" algn="l" rtl="0">
              <a:buNone/>
              <a:bidi/>
            </a:pPr>
            <a:r xmlns:a="http://schemas.openxmlformats.org/drawingml/2006/main">
              <a:rPr lang="ar" sz="2400" dirty="0" smtClean="0"/>
              <a:t>* كما أن العاملين في مجال الرعاية الصحية لديهم أيضًا معدلات إدمان على الكحول أعلى من عامة السكان أيضًا.</a:t>
            </a:r>
            <a:endParaRPr xmlns:a="http://schemas.openxmlformats.org/drawingml/2006/main" lang="ar-SA" sz="24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4525963"/>
          </a:xfrm>
        </p:spPr>
        <p:txBody>
          <a:bodyPr>
            <a:normAutofit/>
          </a:bodyPr>
          <a:lstStyle/>
          <a:p>
            <a:pPr xmlns:a="http://schemas.openxmlformats.org/drawingml/2006/main" marL="624078" indent="-514350" algn="l" rtl="0">
              <a:buNone/>
              <a:bidi/>
            </a:pPr>
            <a:r xmlns:a="http://schemas.openxmlformats.org/drawingml/2006/main">
              <a:rPr lang="ar" sz="2400" dirty="0" smtClean="0"/>
              <a:t>* قضية الإبلاغ عن الزملاء المشتبه بهم</a:t>
            </a:r>
          </a:p>
          <a:p>
            <a:pPr xmlns:a="http://schemas.openxmlformats.org/drawingml/2006/main" marL="624078" indent="-514350" algn="l" rtl="0">
              <a:buNone/>
              <a:bidi/>
            </a:pPr>
            <a:r xmlns:a="http://schemas.openxmlformats.org/drawingml/2006/main">
              <a:rPr lang="ar" sz="2400" dirty="0" smtClean="0"/>
              <a:t>يعتبر تعاطي المخدرات أمرا هاما وحساسا للغاية؟</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 من الصعب على الزملاء والمشرفين الإبلاغ عن أعمالهم.</a:t>
            </a:r>
          </a:p>
          <a:p>
            <a:pPr xmlns:a="http://schemas.openxmlformats.org/drawingml/2006/main" marL="624078" indent="-514350" algn="l" rtl="0">
              <a:buNone/>
              <a:bidi/>
            </a:pPr>
            <a:r xmlns:a="http://schemas.openxmlformats.org/drawingml/2006/main">
              <a:rPr lang="ar" sz="2400" dirty="0" smtClean="0"/>
              <a:t>أقرانهم للاشتباه في تعرضهم للإساءة، قد يشعرون بالذنب؛ أو</a:t>
            </a:r>
          </a:p>
          <a:p>
            <a:pPr xmlns:a="http://schemas.openxmlformats.org/drawingml/2006/main" marL="624078" indent="-514350" algn="l" rtl="0">
              <a:buNone/>
              <a:bidi/>
            </a:pPr>
            <a:r xmlns:a="http://schemas.openxmlformats.org/drawingml/2006/main">
              <a:rPr lang="ar" sz="2400" dirty="0" smtClean="0"/>
              <a:t>ربما يريدون فقط تجنب الصراع.</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 تقع على عاتق الممرضات مسؤولية أخلاقية للإبلاغ عن الحالات المشبوهة</a:t>
            </a:r>
          </a:p>
          <a:p>
            <a:pPr xmlns:a="http://schemas.openxmlformats.org/drawingml/2006/main" marL="624078" indent="-514350" algn="l" rtl="0">
              <a:buNone/>
              <a:bidi/>
            </a:pPr>
            <a:r xmlns:a="http://schemas.openxmlformats.org/drawingml/2006/main">
              <a:rPr lang="ar" sz="2400" dirty="0" smtClean="0"/>
              <a:t>السلوك تجاه المشرف.</a:t>
            </a:r>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تعاطي المخدرات بين المهنيين الصحيين</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867400"/>
          </a:xfrm>
        </p:spPr>
        <p:txBody>
          <a:bodyPr>
            <a:normAutofit fontScale="62500" lnSpcReduction="20000"/>
          </a:bodyPr>
          <a:lstStyle/>
          <a:p>
            <a:pPr xmlns:a="http://schemas.openxmlformats.org/drawingml/2006/main" algn="l" rtl="0">
              <a:buNone/>
              <a:bidi/>
            </a:pPr>
            <a:r xmlns:a="http://schemas.openxmlformats.org/drawingml/2006/main">
              <a:rPr lang="ar" sz="2800" b="1" dirty="0" smtClean="0"/>
              <a:t>1) التقييم</a:t>
            </a:r>
          </a:p>
          <a:p>
            <a:pPr algn="l" rtl="0">
              <a:buNone/>
            </a:pPr>
            <a:endParaRPr lang="en-US" sz="2800" b="1" dirty="0" smtClean="0"/>
          </a:p>
          <a:p>
            <a:pPr xmlns:a="http://schemas.openxmlformats.org/drawingml/2006/main" algn="l" rtl="0">
              <a:buFontTx/>
              <a:buChar char="-"/>
              <a:bidi/>
            </a:pPr>
            <a:r xmlns:a="http://schemas.openxmlformats.org/drawingml/2006/main">
              <a:rPr lang="ar" sz="2600" b="1" dirty="0" smtClean="0"/>
              <a:t>التاريخ: </a:t>
            </a:r>
            <a:r xmlns:a="http://schemas.openxmlformats.org/drawingml/2006/main">
              <a:rPr lang="ar" sz="2600" dirty="0" smtClean="0"/>
              <a:t>هل هناك تاريخ عائلي لتعاطي المخدرات؟؟</a:t>
            </a:r>
          </a:p>
          <a:p>
            <a:pPr xmlns:a="http://schemas.openxmlformats.org/drawingml/2006/main" algn="l" rtl="0">
              <a:buFontTx/>
              <a:buChar char="-"/>
              <a:bidi/>
            </a:pPr>
            <a:r xmlns:a="http://schemas.openxmlformats.org/drawingml/2006/main">
              <a:rPr lang="ar" sz="2600" b="1" dirty="0" smtClean="0"/>
              <a:t>المظهر العام: </a:t>
            </a:r>
            <a:r xmlns:a="http://schemas.openxmlformats.org/drawingml/2006/main">
              <a:rPr lang="ar" sz="2600" dirty="0" smtClean="0"/>
              <a:t>يعتمد على المادة، والتسمم، والجرعة الزائدة، وإزالة السموم، والانسحاب، والعلاج.</a:t>
            </a:r>
          </a:p>
          <a:p>
            <a:pPr xmlns:a="http://schemas.openxmlformats.org/drawingml/2006/main" algn="l" rtl="0">
              <a:buNone/>
              <a:bidi/>
            </a:pPr>
            <a:r xmlns:a="http://schemas.openxmlformats.org/drawingml/2006/main">
              <a:rPr lang="ar" sz="2600" dirty="0" smtClean="0"/>
              <a:t> </a:t>
            </a:r>
          </a:p>
          <a:p>
            <a:pPr xmlns:a="http://schemas.openxmlformats.org/drawingml/2006/main" algn="l" rtl="0">
              <a:buFontTx/>
              <a:buChar char="-"/>
              <a:bidi/>
            </a:pPr>
            <a:r xmlns:a="http://schemas.openxmlformats.org/drawingml/2006/main">
              <a:rPr lang="ar" sz="2600" b="1" dirty="0" smtClean="0"/>
              <a:t>الحالة المزاجية والتأثير: </a:t>
            </a:r>
            <a:r xmlns:a="http://schemas.openxmlformats.org/drawingml/2006/main">
              <a:rPr lang="ar" sz="2600" dirty="0" smtClean="0"/>
              <a:t>تعتمد على المادة، والتسمم، والجرعة الزائدة، وإزالة السموم، والانسحاب، والعلاج.</a:t>
            </a:r>
          </a:p>
          <a:p>
            <a:pPr xmlns:a="http://schemas.openxmlformats.org/drawingml/2006/main" algn="l" rtl="0">
              <a:buFontTx/>
              <a:buChar char="-"/>
              <a:bidi/>
            </a:pPr>
            <a:r xmlns:a="http://schemas.openxmlformats.org/drawingml/2006/main">
              <a:rPr lang="ar" sz="2600" b="1" dirty="0" smtClean="0"/>
              <a:t>عملية التفكير والمحتوى: </a:t>
            </a:r>
            <a:r xmlns:a="http://schemas.openxmlformats.org/drawingml/2006/main">
              <a:rPr lang="ar" sz="2600" dirty="0" smtClean="0"/>
              <a:t>تعتمد على المادة، والتسمم، والجرعة الزائدة، وإزالة السموم، والانسحاب، والعلاج.</a:t>
            </a:r>
          </a:p>
          <a:p>
            <a:pPr xmlns:a="http://schemas.openxmlformats.org/drawingml/2006/main" algn="l" rtl="0">
              <a:buNone/>
              <a:bidi/>
            </a:pPr>
            <a:r xmlns:a="http://schemas.openxmlformats.org/drawingml/2006/main">
              <a:rPr lang="ar" sz="2600" dirty="0" smtClean="0"/>
              <a:t> </a:t>
            </a:r>
          </a:p>
          <a:p>
            <a:pPr xmlns:a="http://schemas.openxmlformats.org/drawingml/2006/main" algn="l" rtl="0">
              <a:buFontTx/>
              <a:buChar char="-"/>
              <a:bidi/>
            </a:pPr>
            <a:r xmlns:a="http://schemas.openxmlformats.org/drawingml/2006/main">
              <a:rPr lang="ar" sz="2600" b="1" dirty="0" smtClean="0"/>
              <a:t>العملية الفكرية: </a:t>
            </a:r>
            <a:r xmlns:a="http://schemas.openxmlformats.org/drawingml/2006/main">
              <a:rPr lang="ar" sz="2600" dirty="0" smtClean="0"/>
              <a:t>تعتمد على المادة، والتسمم، والجرعة الزائدة، وإزالة السموم، والانسحاب، والعلاج.</a:t>
            </a:r>
          </a:p>
          <a:p>
            <a:pPr xmlns:a="http://schemas.openxmlformats.org/drawingml/2006/main" algn="l" rtl="0">
              <a:buFontTx/>
              <a:buChar char="-"/>
              <a:bidi/>
            </a:pPr>
            <a:r xmlns:a="http://schemas.openxmlformats.org/drawingml/2006/main">
              <a:rPr lang="ar" sz="2600" b="1" dirty="0" smtClean="0"/>
              <a:t>الحكم والبصيرة: </a:t>
            </a:r>
            <a:r xmlns:a="http://schemas.openxmlformats.org/drawingml/2006/main">
              <a:rPr lang="ar" sz="2600" dirty="0" smtClean="0"/>
              <a:t>يعتمد على المادة، والتسمم، والجرعة الزائدة، وإزالة السموم، والانسحاب، والعلاج.</a:t>
            </a:r>
          </a:p>
          <a:p>
            <a:pPr algn="l" rtl="0">
              <a:buFontTx/>
              <a:buChar char="-"/>
            </a:pPr>
            <a:endParaRPr lang="en-US" sz="2600" dirty="0" smtClean="0"/>
          </a:p>
          <a:p>
            <a:pPr xmlns:a="http://schemas.openxmlformats.org/drawingml/2006/main" algn="l" rtl="0">
              <a:buFontTx/>
              <a:buChar char="-"/>
              <a:bidi/>
            </a:pPr>
            <a:r xmlns:a="http://schemas.openxmlformats.org/drawingml/2006/main">
              <a:rPr lang="ar" sz="2600" b="1" dirty="0" smtClean="0"/>
              <a:t>مفهوم الذات: </a:t>
            </a:r>
            <a:r xmlns:a="http://schemas.openxmlformats.org/drawingml/2006/main">
              <a:rPr lang="ar" sz="2600" dirty="0" smtClean="0"/>
              <a:t>يعتمد على المادة، والتسمم، والجرعة الزائدة، وإزالة السموم، والانسحاب، والعلاج.</a:t>
            </a:r>
          </a:p>
          <a:p>
            <a:pPr xmlns:a="http://schemas.openxmlformats.org/drawingml/2006/main" algn="l" rtl="0">
              <a:buFontTx/>
              <a:buChar char="-"/>
              <a:bidi/>
            </a:pPr>
            <a:r xmlns:a="http://schemas.openxmlformats.org/drawingml/2006/main">
              <a:rPr lang="ar" sz="2600" b="1" dirty="0" smtClean="0"/>
              <a:t>الأدوار والعلاقة: </a:t>
            </a:r>
            <a:r xmlns:a="http://schemas.openxmlformats.org/drawingml/2006/main">
              <a:rPr lang="ar" sz="2600" dirty="0" smtClean="0"/>
              <a:t>تعتمد على المادة، والتسمم، والجرعة الزائدة، وإزالة السموم، والانسحاب، والعلاج.</a:t>
            </a:r>
          </a:p>
          <a:p>
            <a:pPr algn="l" rtl="0">
              <a:buFontTx/>
              <a:buChar char="-"/>
            </a:pPr>
            <a:endParaRPr lang="en-US" sz="2600" dirty="0" smtClean="0"/>
          </a:p>
          <a:p>
            <a:pPr xmlns:a="http://schemas.openxmlformats.org/drawingml/2006/main" algn="l" rtl="0">
              <a:buNone/>
              <a:bidi/>
            </a:pPr>
            <a:r xmlns:a="http://schemas.openxmlformats.org/drawingml/2006/main">
              <a:rPr lang="ar" sz="2600" b="1" dirty="0" smtClean="0"/>
              <a:t>- الرعاية الذاتية: </a:t>
            </a:r>
            <a:r xmlns:a="http://schemas.openxmlformats.org/drawingml/2006/main">
              <a:rPr lang="ar" sz="2600" dirty="0" smtClean="0"/>
              <a:t>تعتمد على المادة، والتسمم، والجرعة الزائدة، وإزالة السموم، والانسحاب، والعلاج.</a:t>
            </a:r>
          </a:p>
          <a:p>
            <a:pPr algn="l" rtl="0">
              <a:buNone/>
            </a:pPr>
            <a:endParaRPr lang="en-US" sz="2600" dirty="0" smtClean="0"/>
          </a:p>
          <a:p>
            <a:pPr algn="l" rtl="0">
              <a:buNone/>
            </a:pPr>
            <a:endParaRPr lang="en-US" sz="2000" dirty="0" smtClean="0"/>
          </a:p>
        </p:txBody>
      </p:sp>
      <p:sp>
        <p:nvSpPr>
          <p:cNvPr id="3" name="Title 2"/>
          <p:cNvSpPr>
            <a:spLocks noGrp="1"/>
          </p:cNvSpPr>
          <p:nvPr>
            <p:ph type="title"/>
          </p:nvPr>
        </p:nvSpPr>
        <p:spPr>
          <a:xfrm>
            <a:off x="457200" y="274638"/>
            <a:ext cx="8229600" cy="639762"/>
          </a:xfrm>
        </p:spPr>
        <p:txBody>
          <a:bodyPr>
            <a:normAutofit fontScale="90000"/>
          </a:bodyPr>
          <a:lstStyle/>
          <a:p>
            <a:pPr xmlns:a="http://schemas.openxmlformats.org/drawingml/2006/main" algn="ctr">
              <a:bidi/>
            </a:pPr>
            <a:r xmlns:a="http://schemas.openxmlformats.org/drawingml/2006/main">
              <a:rPr lang="ar" sz="3200" dirty="0" smtClean="0"/>
              <a:t>الرعاية التمريضية للمريض الذي يعاني من تعاطي المخدرات</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8991600" cy="4919472"/>
          </a:xfrm>
        </p:spPr>
        <p:txBody>
          <a:bodyPr>
            <a:normAutofit lnSpcReduction="10000"/>
          </a:bodyPr>
          <a:lstStyle/>
          <a:p>
            <a:pPr xmlns:a="http://schemas.openxmlformats.org/drawingml/2006/main" algn="l" rtl="0">
              <a:buNone/>
              <a:bidi/>
            </a:pPr>
            <a:r xmlns:a="http://schemas.openxmlformats.org/drawingml/2006/main">
              <a:rPr lang="ar" sz="2000" b="1" dirty="0" smtClean="0"/>
              <a:t>2. التشخيص: </a:t>
            </a:r>
            <a:r xmlns:a="http://schemas.openxmlformats.org/drawingml/2006/main">
              <a:rPr lang="ar" sz="2000" dirty="0" smtClean="0"/>
              <a:t>اختيار التشخيص المناسب بناء على أعراض التقييم، </a:t>
            </a:r>
            <a:r xmlns:a="http://schemas.openxmlformats.org/drawingml/2006/main">
              <a:rPr lang="ar" sz="2000" dirty="0" err="1" smtClean="0"/>
              <a:t>الموضوع </a:t>
            </a:r>
            <a:r xmlns:a="http://schemas.openxmlformats.org/drawingml/2006/main">
              <a:rPr lang="ar" sz="2000" dirty="0" smtClean="0"/>
              <a:t>، .... مع مراعاة الأولوية في كتابة التشخيصات (السلامة).</a:t>
            </a:r>
          </a:p>
          <a:p>
            <a:pPr algn="l" rtl="0">
              <a:buNone/>
            </a:pPr>
            <a:endParaRPr lang="en-US" sz="2000" dirty="0" smtClean="0"/>
          </a:p>
          <a:p>
            <a:pPr xmlns:a="http://schemas.openxmlformats.org/drawingml/2006/main" algn="l" rtl="0">
              <a:buNone/>
              <a:bidi/>
            </a:pPr>
            <a:r xmlns:a="http://schemas.openxmlformats.org/drawingml/2006/main">
              <a:rPr lang="ar" sz="2000" dirty="0" smtClean="0"/>
              <a:t>• خطر الإصابة</a:t>
            </a:r>
          </a:p>
          <a:p>
            <a:pPr xmlns:a="http://schemas.openxmlformats.org/drawingml/2006/main" algn="l" rtl="0">
              <a:buNone/>
              <a:bidi/>
            </a:pPr>
            <a:r xmlns:a="http://schemas.openxmlformats.org/drawingml/2006/main">
              <a:rPr lang="ar" sz="2000" dirty="0" smtClean="0"/>
              <a:t>• التغذية غير المتوازنة: أقل من احتياجات الجسم</a:t>
            </a:r>
          </a:p>
          <a:p>
            <a:pPr xmlns:a="http://schemas.openxmlformats.org/drawingml/2006/main" algn="l" rtl="0">
              <a:buNone/>
              <a:bidi/>
            </a:pPr>
            <a:r xmlns:a="http://schemas.openxmlformats.org/drawingml/2006/main">
              <a:rPr lang="ar" sz="2000" dirty="0" smtClean="0"/>
              <a:t>• خطر الإصابة بالعدوى</a:t>
            </a:r>
          </a:p>
          <a:p>
            <a:pPr xmlns:a="http://schemas.openxmlformats.org/drawingml/2006/main" algn="l" rtl="0">
              <a:buNone/>
              <a:bidi/>
            </a:pPr>
            <a:r xmlns:a="http://schemas.openxmlformats.org/drawingml/2006/main">
              <a:rPr lang="ar" sz="2000" dirty="0" smtClean="0"/>
              <a:t>• إسهال</a:t>
            </a:r>
          </a:p>
          <a:p>
            <a:pPr xmlns:a="http://schemas.openxmlformats.org/drawingml/2006/main" algn="l" rtl="0">
              <a:buNone/>
              <a:bidi/>
            </a:pPr>
            <a:r xmlns:a="http://schemas.openxmlformats.org/drawingml/2006/main">
              <a:rPr lang="ar" sz="2000" dirty="0" smtClean="0"/>
              <a:t>• حجم السوائل الزائدة</a:t>
            </a:r>
          </a:p>
          <a:p>
            <a:pPr xmlns:a="http://schemas.openxmlformats.org/drawingml/2006/main" algn="l" rtl="0">
              <a:buNone/>
              <a:bidi/>
            </a:pPr>
            <a:r xmlns:a="http://schemas.openxmlformats.org/drawingml/2006/main">
              <a:rPr lang="ar" sz="2000" dirty="0" smtClean="0"/>
              <a:t>• عدم تحمل النشاط</a:t>
            </a:r>
          </a:p>
          <a:p>
            <a:pPr xmlns:a="http://schemas.openxmlformats.org/drawingml/2006/main" algn="l" rtl="0">
              <a:buNone/>
              <a:bidi/>
            </a:pPr>
            <a:r xmlns:a="http://schemas.openxmlformats.org/drawingml/2006/main">
              <a:rPr lang="ar" sz="2000" dirty="0" smtClean="0"/>
              <a:t>• عجز في الرعاية الذاتية</a:t>
            </a:r>
          </a:p>
          <a:p>
            <a:pPr xmlns:a="http://schemas.openxmlformats.org/drawingml/2006/main" algn="l" rtl="0">
              <a:buNone/>
              <a:bidi/>
            </a:pPr>
            <a:r xmlns:a="http://schemas.openxmlformats.org/drawingml/2006/main">
              <a:rPr lang="ar" sz="2000" dirty="0" smtClean="0"/>
              <a:t>• الإنكار غير الفعال</a:t>
            </a:r>
          </a:p>
          <a:p>
            <a:pPr xmlns:a="http://schemas.openxmlformats.org/drawingml/2006/main" algn="l" rtl="0">
              <a:buNone/>
              <a:bidi/>
            </a:pPr>
            <a:r xmlns:a="http://schemas.openxmlformats.org/drawingml/2006/main">
              <a:rPr lang="ar" sz="2000" dirty="0" smtClean="0"/>
              <a:t>• أداء غير فعال للدور</a:t>
            </a:r>
          </a:p>
          <a:p>
            <a:pPr xmlns:a="http://schemas.openxmlformats.org/drawingml/2006/main" algn="l" rtl="0">
              <a:buNone/>
              <a:bidi/>
            </a:pPr>
            <a:r xmlns:a="http://schemas.openxmlformats.org/drawingml/2006/main">
              <a:rPr lang="ar" sz="2000" dirty="0" smtClean="0"/>
              <a:t>• العمليات الأسرية غير الطبيعية: إدمان الكحول</a:t>
            </a:r>
          </a:p>
          <a:p>
            <a:pPr xmlns:a="http://schemas.openxmlformats.org/drawingml/2006/main" algn="l" rtl="0">
              <a:buNone/>
              <a:bidi/>
            </a:pPr>
            <a:r xmlns:a="http://schemas.openxmlformats.org/drawingml/2006/main">
              <a:rPr lang="ar" sz="2000" dirty="0" smtClean="0"/>
              <a:t>• التعامل غير الفعال</a:t>
            </a:r>
            <a:endParaRPr xmlns:a="http://schemas.openxmlformats.org/drawingml/2006/main" lang="ar-SA" sz="2000"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3200" dirty="0" smtClean="0"/>
              <a:t>الرعاية التمريضية للمريض الذي يعاني من تعاطي المخدرات</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686800" cy="4525963"/>
          </a:xfrm>
        </p:spPr>
        <p:txBody>
          <a:bodyPr/>
          <a:lstStyle/>
          <a:p>
            <a:pPr xmlns:a="http://schemas.openxmlformats.org/drawingml/2006/main" algn="l" rtl="0">
              <a:buNone/>
              <a:bidi/>
            </a:pPr>
            <a:r xmlns:a="http://schemas.openxmlformats.org/drawingml/2006/main">
              <a:rPr lang="ar" sz="2000" b="1" dirty="0" smtClean="0"/>
              <a:t>3) التخطيط والتدخل</a:t>
            </a:r>
          </a:p>
          <a:p>
            <a:pPr algn="l" rtl="0">
              <a:buNone/>
            </a:pPr>
            <a:endParaRPr lang="en-US" sz="2000" b="1" dirty="0" smtClean="0"/>
          </a:p>
          <a:p>
            <a:pPr xmlns:a="http://schemas.openxmlformats.org/drawingml/2006/main" algn="l" rtl="0">
              <a:buNone/>
              <a:bidi/>
            </a:pPr>
            <a:r xmlns:a="http://schemas.openxmlformats.org/drawingml/2006/main">
              <a:rPr lang="ar" sz="2000" dirty="0" smtClean="0"/>
              <a:t>• التثقيف الصحي للعميل والأسرة</a:t>
            </a:r>
          </a:p>
          <a:p>
            <a:pPr xmlns:a="http://schemas.openxmlformats.org/drawingml/2006/main" algn="l" rtl="0">
              <a:buNone/>
              <a:bidi/>
            </a:pPr>
            <a:r xmlns:a="http://schemas.openxmlformats.org/drawingml/2006/main">
              <a:rPr lang="ar" sz="2000" dirty="0" smtClean="0"/>
              <a:t>• تبديد الأساطير المحيطة بتعاطي المخدرات</a:t>
            </a:r>
          </a:p>
          <a:p>
            <a:pPr xmlns:a="http://schemas.openxmlformats.org/drawingml/2006/main" algn="l" rtl="0">
              <a:buNone/>
              <a:bidi/>
            </a:pPr>
            <a:r xmlns:a="http://schemas.openxmlformats.org/drawingml/2006/main">
              <a:rPr lang="ar" sz="2000" dirty="0" smtClean="0"/>
              <a:t>• تقليل السلوكيات الاعتمادية المتبادلة بين أفراد الأسرة</a:t>
            </a:r>
          </a:p>
          <a:p>
            <a:pPr xmlns:a="http://schemas.openxmlformats.org/drawingml/2006/main" algn="l" rtl="0">
              <a:buNone/>
              <a:bidi/>
            </a:pPr>
            <a:r xmlns:a="http://schemas.openxmlformats.org/drawingml/2006/main">
              <a:rPr lang="ar" sz="2000" dirty="0" smtClean="0"/>
              <a:t>• تقديم الإحالات المناسبة لأفراد الأسرة</a:t>
            </a:r>
          </a:p>
          <a:p>
            <a:pPr xmlns:a="http://schemas.openxmlformats.org/drawingml/2006/main" algn="l" rtl="0">
              <a:buNone/>
              <a:bidi/>
            </a:pPr>
            <a:r xmlns:a="http://schemas.openxmlformats.org/drawingml/2006/main">
              <a:rPr lang="ar" sz="2000" dirty="0" smtClean="0"/>
              <a:t>• تعزيز مهارات التأقلم</a:t>
            </a:r>
          </a:p>
          <a:p>
            <a:pPr xmlns:a="http://schemas.openxmlformats.org/drawingml/2006/main" algn="l" rtl="0">
              <a:buNone/>
              <a:bidi/>
            </a:pPr>
            <a:r xmlns:a="http://schemas.openxmlformats.org/drawingml/2006/main">
              <a:rPr lang="ar" sz="2000" dirty="0" smtClean="0"/>
              <a:t>• لعب الأدوار في المواقف الصعبة المحتملة</a:t>
            </a:r>
          </a:p>
          <a:p>
            <a:pPr xmlns:a="http://schemas.openxmlformats.org/drawingml/2006/main" algn="l" rtl="0">
              <a:buNone/>
              <a:bidi/>
            </a:pPr>
            <a:r xmlns:a="http://schemas.openxmlformats.org/drawingml/2006/main">
              <a:rPr lang="ar" sz="2000" dirty="0" smtClean="0"/>
              <a:t>• التركيز على الحاضر مع العملاء</a:t>
            </a:r>
          </a:p>
          <a:p>
            <a:pPr xmlns:a="http://schemas.openxmlformats.org/drawingml/2006/main" algn="l" rtl="0">
              <a:buNone/>
              <a:bidi/>
            </a:pPr>
            <a:r xmlns:a="http://schemas.openxmlformats.org/drawingml/2006/main">
              <a:rPr lang="ar" sz="2000" dirty="0" smtClean="0"/>
              <a:t>• حدد أهدافًا واقعية مثل البقاء رصينًا اليوم</a:t>
            </a:r>
            <a:endParaRPr xmlns:a="http://schemas.openxmlformats.org/drawingml/2006/main" lang="ar-SA" sz="2000"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3200" dirty="0" smtClean="0"/>
              <a:t>الرعاية التمريضية للمريض الذي يعاني من تعاطي المخدرات</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763000" cy="4525963"/>
          </a:xfrm>
        </p:spPr>
        <p:txBody>
          <a:bodyPr>
            <a:normAutofit/>
          </a:bodyPr>
          <a:lstStyle/>
          <a:p>
            <a:pPr xmlns:a="http://schemas.openxmlformats.org/drawingml/2006/main" marL="624078" indent="-514350" algn="l" rtl="0">
              <a:buNone/>
              <a:bidi/>
            </a:pPr>
            <a:r xmlns:a="http://schemas.openxmlformats.org/drawingml/2006/main">
              <a:rPr lang="ar" sz="2400" b="1" dirty="0" smtClean="0"/>
              <a:t>4) التقييم</a:t>
            </a:r>
          </a:p>
          <a:p>
            <a:pPr marL="624078" indent="-514350" algn="l" rtl="0">
              <a:buNone/>
            </a:pPr>
            <a:endParaRPr lang="en-US" sz="2400" b="1" dirty="0" smtClean="0"/>
          </a:p>
          <a:p>
            <a:pPr xmlns:a="http://schemas.openxmlformats.org/drawingml/2006/main" marL="624078" indent="-514350" algn="l" rtl="0">
              <a:buNone/>
              <a:bidi/>
            </a:pPr>
            <a:r xmlns:a="http://schemas.openxmlformats.org/drawingml/2006/main">
              <a:rPr lang="ar" sz="2400" dirty="0" smtClean="0"/>
              <a:t>* فعالية علاج تعاطي المخدرات هي</a:t>
            </a:r>
          </a:p>
          <a:p>
            <a:pPr xmlns:a="http://schemas.openxmlformats.org/drawingml/2006/main" marL="624078" indent="-514350" algn="l" rtl="0">
              <a:buNone/>
              <a:bidi/>
            </a:pPr>
            <a:r xmlns:a="http://schemas.openxmlformats.org/drawingml/2006/main">
              <a:rPr lang="ar" sz="2400" dirty="0" smtClean="0"/>
              <a:t>تعتمد بشكل كبير على امتناع العميل عن</a:t>
            </a:r>
          </a:p>
          <a:p>
            <a:pPr xmlns:a="http://schemas.openxmlformats.org/drawingml/2006/main" marL="624078" indent="-514350" algn="l" rtl="0">
              <a:buNone/>
              <a:bidi/>
            </a:pPr>
            <a:r xmlns:a="http://schemas.openxmlformats.org/drawingml/2006/main">
              <a:rPr lang="ar" sz="2400" dirty="0" smtClean="0"/>
              <a:t>المواد.</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 تتراوح معدلات الانتكاس من </a:t>
            </a:r>
            <a:r xmlns:a="http://schemas.openxmlformats.org/drawingml/2006/main">
              <a:rPr lang="ar" sz="2400" b="1" dirty="0" smtClean="0"/>
              <a:t>60% إلى 90% </a:t>
            </a:r>
            <a:r xmlns:a="http://schemas.openxmlformats.org/drawingml/2006/main">
              <a:rPr lang="ar" sz="2400" dirty="0" smtClean="0"/>
              <a:t>، مع</a:t>
            </a:r>
          </a:p>
          <a:p>
            <a:pPr xmlns:a="http://schemas.openxmlformats.org/drawingml/2006/main" marL="624078" indent="-514350" algn="l" rtl="0">
              <a:buNone/>
              <a:bidi/>
            </a:pPr>
            <a:r xmlns:a="http://schemas.openxmlformats.org/drawingml/2006/main">
              <a:rPr lang="ar" sz="2400" dirty="0" smtClean="0"/>
              <a:t>ما يقرب من نصف الأفراد الذين يعانون من الانتكاس في العام التالي</a:t>
            </a:r>
          </a:p>
          <a:p>
            <a:pPr xmlns:a="http://schemas.openxmlformats.org/drawingml/2006/main" marL="624078" indent="-514350" algn="l" rtl="0">
              <a:buNone/>
              <a:bidi/>
            </a:pPr>
            <a:r xmlns:a="http://schemas.openxmlformats.org/drawingml/2006/main">
              <a:rPr lang="ar" sz="2400" dirty="0" smtClean="0"/>
              <a:t>العلاج، لذا فإن المتابعة مهمة جدًا.</a:t>
            </a:r>
          </a:p>
          <a:p>
            <a:pPr marL="624078" indent="-514350" algn="l" rtl="0">
              <a:buNone/>
            </a:pPr>
            <a:endParaRPr lang="en-US" sz="2400" dirty="0" smtClean="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sz="4400" dirty="0" smtClean="0"/>
              <a:t>الرعاية التمريضية للمريض الذي يعاني من تعاطي المخدرات</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endParaRPr lang="en-US" sz="4800" dirty="0" smtClean="0"/>
          </a:p>
          <a:p>
            <a:pPr xmlns:a="http://schemas.openxmlformats.org/drawingml/2006/main" algn="ctr" rtl="0">
              <a:buNone/>
              <a:bidi/>
            </a:pPr>
            <a:r xmlns:a="http://schemas.openxmlformats.org/drawingml/2006/main">
              <a:rPr lang="ar" sz="4800" dirty="0" smtClean="0"/>
              <a:t>شكرًا لك</a:t>
            </a:r>
            <a:endParaRPr xmlns:a="http://schemas.openxmlformats.org/drawingml/2006/main" lang="ar-SA" sz="4800" dirty="0"/>
          </a:p>
        </p:txBody>
      </p:sp>
      <p:sp>
        <p:nvSpPr>
          <p:cNvPr id="3" name="Title 2"/>
          <p:cNvSpPr>
            <a:spLocks noGrp="1"/>
          </p:cNvSpPr>
          <p:nvPr>
            <p:ph type="title"/>
          </p:nvPr>
        </p:nvSpPr>
        <p:spPr/>
        <p:txBody>
          <a:bodyPr/>
          <a:lstStyle/>
          <a:p>
            <a:endParaRPr lang="ar-S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pPr algn="l" rtl="0">
              <a:buFontTx/>
              <a:buChar char="-"/>
            </a:pPr>
            <a:endParaRPr lang="en-US" sz="2400" b="1" dirty="0" smtClean="0">
              <a:cs typeface="Andalus" pitchFamily="18" charset="-78"/>
            </a:endParaRPr>
          </a:p>
          <a:p>
            <a:pPr xmlns:a="http://schemas.openxmlformats.org/drawingml/2006/main" algn="l" rtl="0">
              <a:buNone/>
              <a:bidi/>
            </a:pPr>
            <a:r xmlns:a="http://schemas.openxmlformats.org/drawingml/2006/main">
              <a:rPr lang="ar" sz="2400" b="1" dirty="0" smtClean="0">
                <a:cs typeface="Andalus" pitchFamily="18" charset="-78"/>
              </a:rPr>
              <a:t>*يمكن تصنيف تعاطي المخدرات إلى:</a:t>
            </a:r>
          </a:p>
          <a:p>
            <a:pPr algn="l" rtl="0">
              <a:buNone/>
            </a:pPr>
            <a:endParaRPr lang="en-US" sz="2400" b="1"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1. الكحول</a:t>
            </a: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2. المهدئات والمنومات </a:t>
            </a:r>
            <a:r xmlns:a="http://schemas.openxmlformats.org/drawingml/2006/main">
              <a:rPr lang="ar" sz="2000" dirty="0" err="1" smtClean="0">
                <a:cs typeface="Andalus" pitchFamily="18" charset="-78"/>
              </a:rPr>
              <a:t>ومضادات القلق</a:t>
            </a:r>
            <a:endParaRPr xmlns:a="http://schemas.openxmlformats.org/drawingml/2006/main" lang="en-US" sz="2000"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3. المنشطات</a:t>
            </a: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4. القنب</a:t>
            </a: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5. </a:t>
            </a:r>
            <a:r xmlns:a="http://schemas.openxmlformats.org/drawingml/2006/main">
              <a:rPr lang="ar" sz="2000" dirty="0" err="1" smtClean="0">
                <a:cs typeface="Andalus" pitchFamily="18" charset="-78"/>
              </a:rPr>
              <a:t>المواد الأفيونية</a:t>
            </a:r>
            <a:endParaRPr xmlns:a="http://schemas.openxmlformats.org/drawingml/2006/main" lang="en-US" sz="2000"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6. المواد المهلوسة</a:t>
            </a:r>
          </a:p>
          <a:p>
            <a:pPr xmlns:a="http://schemas.openxmlformats.org/drawingml/2006/main" algn="l" rtl="0">
              <a:buFont typeface="Arial" pitchFamily="34" charset="0"/>
              <a:buChar char="•"/>
              <a:bidi/>
            </a:pPr>
            <a:r xmlns:a="http://schemas.openxmlformats.org/drawingml/2006/main">
              <a:rPr lang="ar" sz="2000" dirty="0" smtClean="0">
                <a:cs typeface="Andalus" pitchFamily="18" charset="-78"/>
              </a:rPr>
              <a:t>7. المواد المستنشقة</a:t>
            </a:r>
          </a:p>
          <a:p>
            <a:pPr algn="l" rtl="0">
              <a:buFont typeface="Arial" pitchFamily="34" charset="0"/>
              <a:buChar char="•"/>
            </a:pPr>
            <a:endParaRPr lang="en-US" sz="2000" dirty="0" smtClean="0">
              <a:cs typeface="Andalus" pitchFamily="18" charset="-78"/>
            </a:endParaRPr>
          </a:p>
          <a:p>
            <a:pPr xmlns:a="http://schemas.openxmlformats.org/drawingml/2006/main" algn="l" rtl="0">
              <a:buNone/>
              <a:bidi/>
            </a:pPr>
            <a:r xmlns:a="http://schemas.openxmlformats.org/drawingml/2006/main">
              <a:rPr lang="ar" sz="2400" dirty="0" smtClean="0"/>
              <a:t>*يمكن </a:t>
            </a:r>
            <a:r xmlns:a="http://schemas.openxmlformats.org/drawingml/2006/main">
              <a:rPr lang="ar" sz="2400" b="1" dirty="0" smtClean="0"/>
              <a:t>استخدام المواد وإساءة استخدامها </a:t>
            </a:r>
            <a:r xmlns:a="http://schemas.openxmlformats.org/drawingml/2006/main">
              <a:rPr lang="ar" sz="2400" dirty="0" smtClean="0"/>
              <a:t>؛ ويمكن الحصول على بعضها بشكل قانوني، في حين أن البعض الآخر غير قانوني.</a:t>
            </a:r>
          </a:p>
          <a:p>
            <a:pPr algn="l" rtl="0">
              <a:buNone/>
            </a:pPr>
            <a:endParaRPr lang="en-US" sz="2400" dirty="0" smtClean="0"/>
          </a:p>
          <a:p>
            <a:pPr xmlns:a="http://schemas.openxmlformats.org/drawingml/2006/main" algn="l" rtl="0">
              <a:buNone/>
              <a:bidi/>
            </a:pPr>
            <a:r xmlns:a="http://schemas.openxmlformats.org/drawingml/2006/main">
              <a:rPr lang="ar" sz="2400" dirty="0" smtClean="0"/>
              <a:t>*يُطلق على إساءة استخدام أكثر من مادة واحدة مصطلح </a:t>
            </a:r>
            <a:r xmlns:a="http://schemas.openxmlformats.org/drawingml/2006/main">
              <a:rPr lang="ar" sz="2400" b="1" dirty="0" smtClean="0"/>
              <a:t>إساءة استخدام مواد متعددة.</a:t>
            </a:r>
            <a:endParaRPr xmlns:a="http://schemas.openxmlformats.org/drawingml/2006/main" lang="ar-SA" sz="2400" b="1" dirty="0"/>
          </a:p>
        </p:txBody>
      </p:sp>
      <p:sp>
        <p:nvSpPr>
          <p:cNvPr id="2" name="Title 1"/>
          <p:cNvSpPr>
            <a:spLocks noGrp="1"/>
          </p:cNvSpPr>
          <p:nvPr>
            <p:ph type="title"/>
          </p:nvPr>
        </p:nvSpPr>
        <p:spPr>
          <a:xfrm>
            <a:off x="457200" y="274638"/>
            <a:ext cx="8229600" cy="1096962"/>
          </a:xfrm>
        </p:spPr>
        <p:txBody>
          <a:bodyPr>
            <a:normAutofit/>
          </a:bodyPr>
          <a:lstStyle/>
          <a:p>
            <a:pPr xmlns:a="http://schemas.openxmlformats.org/drawingml/2006/main" algn="ctr" rtl="0">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95400"/>
            <a:ext cx="8915400" cy="5257800"/>
          </a:xfrm>
        </p:spPr>
        <p:txBody>
          <a:bodyPr>
            <a:normAutofit/>
          </a:bodyPr>
          <a:lstStyle/>
          <a:p>
            <a:pPr xmlns:a="http://schemas.openxmlformats.org/drawingml/2006/main" algn="l" rtl="0">
              <a:buNone/>
              <a:bidi/>
            </a:pPr>
            <a:r xmlns:a="http://schemas.openxmlformats.org/drawingml/2006/main">
              <a:rPr lang="ar" sz="2400" dirty="0" smtClean="0">
                <a:cs typeface="Andalus" pitchFamily="18" charset="-78"/>
              </a:rPr>
              <a:t>* من الصعب تحديد الانتشار الدقيق الفعلي لتعاطي المخدرات لأن العديد من الأشخاص الذين يستوفون معايير التشخيص لا يسعون إلى العلاج.</a:t>
            </a:r>
          </a:p>
          <a:p>
            <a:pPr algn="l" rtl="0">
              <a:buFont typeface="Arial" pitchFamily="34" charset="0"/>
              <a:buChar char="•"/>
            </a:pPr>
            <a:endParaRPr lang="en-US" sz="2400" dirty="0" smtClean="0">
              <a:cs typeface="Andalus" pitchFamily="18" charset="-78"/>
            </a:endParaRPr>
          </a:p>
          <a:p>
            <a:pPr xmlns:a="http://schemas.openxmlformats.org/drawingml/2006/main" algn="l" rtl="0">
              <a:buNone/>
              <a:bidi/>
            </a:pPr>
            <a:r xmlns:a="http://schemas.openxmlformats.org/drawingml/2006/main">
              <a:rPr lang="ar" sz="2400" dirty="0" smtClean="0">
                <a:cs typeface="Andalus" pitchFamily="18" charset="-78"/>
              </a:rPr>
              <a:t>* يحدث سنويا حوالي 3 ملايين حالة وفاة على مستوى العالم نتيجة الاستخدام الضار للكحول.</a:t>
            </a:r>
          </a:p>
          <a:p>
            <a:pPr algn="l" rtl="0">
              <a:buFont typeface="Arial" pitchFamily="34" charset="0"/>
              <a:buChar char="•"/>
            </a:pPr>
            <a:endParaRPr lang="en-US" sz="2400" dirty="0" smtClean="0">
              <a:cs typeface="Andalus" pitchFamily="18" charset="-78"/>
            </a:endParaRPr>
          </a:p>
          <a:p>
            <a:pPr xmlns:a="http://schemas.openxmlformats.org/drawingml/2006/main" algn="l" rtl="0">
              <a:buNone/>
              <a:bidi/>
            </a:pPr>
            <a:r xmlns:a="http://schemas.openxmlformats.org/drawingml/2006/main">
              <a:rPr lang="ar" sz="2400" dirty="0" smtClean="0">
                <a:cs typeface="Andalus" pitchFamily="18" charset="-78"/>
              </a:rPr>
              <a:t>* الكحول هو عامل مسبب لأكثر من 200 حالة مرضية وإصابة. التغيب عن العمل أعلى بين الموظفين الذين يعانون من مشاكل مرتبطة بالكحول، كما أنهم يستخدمون المزيد من المزايا الصحية أيضًا.</a:t>
            </a:r>
          </a:p>
        </p:txBody>
      </p:sp>
      <p:sp>
        <p:nvSpPr>
          <p:cNvPr id="2" name="Title 1"/>
          <p:cNvSpPr>
            <a:spLocks noGrp="1"/>
          </p:cNvSpPr>
          <p:nvPr>
            <p:ph type="title"/>
          </p:nvPr>
        </p:nvSpPr>
        <p:spPr>
          <a:xfrm>
            <a:off x="304800" y="274638"/>
            <a:ext cx="8610600" cy="1143000"/>
          </a:xfrm>
        </p:spPr>
        <p:txBody>
          <a:bodyPr>
            <a:normAutofit/>
          </a:bodyPr>
          <a:lstStyle/>
          <a:p>
            <a:pPr xmlns:a="http://schemas.openxmlformats.org/drawingml/2006/main" algn="ctr">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295400"/>
            <a:ext cx="8915400" cy="4953000"/>
          </a:xfrm>
        </p:spPr>
        <p:txBody>
          <a:bodyPr>
            <a:noAutofit/>
          </a:bodyPr>
          <a:lstStyle/>
          <a:p>
            <a:pPr xmlns:a="http://schemas.openxmlformats.org/drawingml/2006/main" algn="l" rtl="0">
              <a:buNone/>
              <a:bidi/>
            </a:pPr>
            <a:r xmlns:a="http://schemas.openxmlformats.org/drawingml/2006/main">
              <a:rPr lang="ar" sz="2400" dirty="0" smtClean="0">
                <a:cs typeface="Andalus" pitchFamily="18" charset="-78"/>
              </a:rPr>
              <a:t>* يؤدي إساءة استخدام المواد الكيميائية إلى زيادة العنف، بما في ذلك العنف الأسري، والقتل، وإساءة معاملة الأطفال وإهمالهم.</a:t>
            </a:r>
          </a:p>
          <a:p>
            <a:pPr algn="l" rtl="0">
              <a:buFont typeface="Arial" pitchFamily="34" charset="0"/>
              <a:buChar char="•"/>
            </a:pPr>
            <a:endParaRPr lang="en-US" sz="2400" dirty="0" smtClean="0">
              <a:cs typeface="Andalus" pitchFamily="18" charset="-78"/>
            </a:endParaRPr>
          </a:p>
          <a:p>
            <a:pPr xmlns:a="http://schemas.openxmlformats.org/drawingml/2006/main" algn="l" rtl="0">
              <a:buNone/>
              <a:bidi/>
            </a:pPr>
            <a:r xmlns:a="http://schemas.openxmlformats.org/drawingml/2006/main">
              <a:rPr lang="ar" sz="2400" dirty="0" smtClean="0"/>
              <a:t>* مع الاستخدام لفترات طويلة، يزداد خطر التدهور العقلي والجسدي والأمراض المعدية مثل فيروس نقص المناعة البشرية والإيدز والتهاب الكبد والسل، وخاصة بين أولئك الذين لديهم تاريخ من تعاطي المخدرات عن طريق الوريد (IV).</a:t>
            </a:r>
          </a:p>
          <a:p>
            <a:pPr xmlns:a="http://schemas.openxmlformats.org/drawingml/2006/main" algn="l" rtl="0">
              <a:buNone/>
              <a:bidi/>
            </a:pPr>
            <a:r xmlns:a="http://schemas.openxmlformats.org/drawingml/2006/main">
              <a:rPr lang="ar" sz="2400" dirty="0" smtClean="0"/>
              <a:t>  </a:t>
            </a:r>
          </a:p>
          <a:p>
            <a:pPr xmlns:a="http://schemas.openxmlformats.org/drawingml/2006/main" algn="l" rtl="0">
              <a:buNone/>
              <a:bidi/>
            </a:pPr>
            <a:r xmlns:a="http://schemas.openxmlformats.org/drawingml/2006/main">
              <a:rPr lang="ar" sz="2400" dirty="0" smtClean="0"/>
              <a:t>* يمكن للمواد أن تسبب أعراضًا مشابهة لتشخيصات الأمراض العقلية الأخرى، مثل القلق أو الذهان أو اضطرابات المزاج. وتسمى</a:t>
            </a:r>
          </a:p>
          <a:p>
            <a:pPr xmlns:a="http://schemas.openxmlformats.org/drawingml/2006/main" algn="l" rtl="0">
              <a:buNone/>
              <a:bidi/>
            </a:pPr>
            <a:r xmlns:a="http://schemas.openxmlformats.org/drawingml/2006/main">
              <a:rPr lang="ar" sz="2400" dirty="0" smtClean="0"/>
              <a:t>القلق الناجم عن المواد، والذهان الناجم عن المواد، وما إلى ذلك.</a:t>
            </a:r>
            <a:endParaRPr xmlns:a="http://schemas.openxmlformats.org/drawingml/2006/main" lang="ar-SA" sz="2400" dirty="0"/>
          </a:p>
        </p:txBody>
      </p:sp>
      <p:sp>
        <p:nvSpPr>
          <p:cNvPr id="3" name="Title 2"/>
          <p:cNvSpPr>
            <a:spLocks noGrp="1"/>
          </p:cNvSpPr>
          <p:nvPr>
            <p:ph type="title"/>
          </p:nvPr>
        </p:nvSpPr>
        <p:spPr>
          <a:xfrm>
            <a:off x="457200" y="274638"/>
            <a:ext cx="8229600" cy="944562"/>
          </a:xfrm>
        </p:spPr>
        <p:txBody>
          <a:bodyPr>
            <a:normAutofit/>
          </a:bodyPr>
          <a:lstStyle/>
          <a:p>
            <a:pPr xmlns:a="http://schemas.openxmlformats.org/drawingml/2006/main" algn="ctr">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a:bodyPr>
          <a:lstStyle/>
          <a:p>
            <a:pPr xmlns:a="http://schemas.openxmlformats.org/drawingml/2006/main" marL="624078" indent="-514350" algn="l" rtl="0">
              <a:buNone/>
              <a:bidi/>
            </a:pPr>
            <a:r xmlns:a="http://schemas.openxmlformats.org/drawingml/2006/main">
              <a:rPr lang="ar" sz="2400" dirty="0" smtClean="0"/>
              <a:t>* الكافيين والتبغ أو النيكوتين هي مواد</a:t>
            </a:r>
          </a:p>
          <a:p>
            <a:pPr xmlns:a="http://schemas.openxmlformats.org/drawingml/2006/main" marL="624078" indent="-514350" algn="l" rtl="0">
              <a:buNone/>
              <a:bidi/>
            </a:pPr>
            <a:r xmlns:a="http://schemas.openxmlformats.org/drawingml/2006/main">
              <a:rPr lang="ar" sz="2400" dirty="0" smtClean="0"/>
              <a:t>مسببة للإدمان ومدرجة في DSMV، </a:t>
            </a:r>
            <a:r xmlns:a="http://schemas.openxmlformats.org/drawingml/2006/main">
              <a:rPr lang="ar" sz="2400" b="1" dirty="0" smtClean="0"/>
              <a:t>ولكنها ليست</a:t>
            </a:r>
          </a:p>
          <a:p>
            <a:pPr xmlns:a="http://schemas.openxmlformats.org/drawingml/2006/main" marL="624078" indent="-514350" algn="l" rtl="0">
              <a:buNone/>
              <a:bidi/>
            </a:pPr>
            <a:r xmlns:a="http://schemas.openxmlformats.org/drawingml/2006/main">
              <a:rPr lang="ar" sz="2400" b="1" dirty="0" smtClean="0"/>
              <a:t>تعتبر مشاكل الصحة العقلية.</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 بالنسبة للعديد من الناس، يعتبر تعاطي المخدرات مرضًا مزمنًا</a:t>
            </a:r>
          </a:p>
          <a:p>
            <a:pPr xmlns:a="http://schemas.openxmlformats.org/drawingml/2006/main" marL="624078" indent="-514350" algn="l" rtl="0">
              <a:buNone/>
              <a:bidi/>
            </a:pPr>
            <a:r xmlns:a="http://schemas.openxmlformats.org/drawingml/2006/main">
              <a:rPr lang="ar" sz="2400" dirty="0" smtClean="0"/>
              <a:t>تتميز بالتحسن والانتكاسات للحالات السابقة</a:t>
            </a:r>
          </a:p>
          <a:p>
            <a:pPr xmlns:a="http://schemas.openxmlformats.org/drawingml/2006/main" marL="624078" indent="-514350" algn="l" rtl="0">
              <a:buNone/>
              <a:bidi/>
            </a:pPr>
            <a:r xmlns:a="http://schemas.openxmlformats.org/drawingml/2006/main">
              <a:rPr lang="ar" sz="2400" dirty="0" smtClean="0"/>
              <a:t>مستويات الاستخدام. تتراوح معدلات الانتكاس من </a:t>
            </a:r>
            <a:r xmlns:a="http://schemas.openxmlformats.org/drawingml/2006/main">
              <a:rPr lang="ar" sz="2400" b="1" dirty="0" smtClean="0"/>
              <a:t>60% إلى 90% </a:t>
            </a:r>
            <a:r xmlns:a="http://schemas.openxmlformats.org/drawingml/2006/main">
              <a:rPr lang="ar" sz="2400" dirty="0" smtClean="0"/>
              <a:t>، مع</a:t>
            </a:r>
          </a:p>
          <a:p>
            <a:pPr xmlns:a="http://schemas.openxmlformats.org/drawingml/2006/main" marL="624078" indent="-514350" algn="l" rtl="0">
              <a:buNone/>
              <a:bidi/>
            </a:pPr>
            <a:r xmlns:a="http://schemas.openxmlformats.org/drawingml/2006/main">
              <a:rPr lang="ar" sz="2400" dirty="0" smtClean="0"/>
              <a:t>ما يقرب من نصف الأفراد الذين يعانون من الانتكاس في العام التالي</a:t>
            </a:r>
          </a:p>
          <a:p>
            <a:pPr xmlns:a="http://schemas.openxmlformats.org/drawingml/2006/main" marL="624078" indent="-514350" algn="l" rtl="0">
              <a:buNone/>
              <a:bidi/>
            </a:pPr>
            <a:r xmlns:a="http://schemas.openxmlformats.org/drawingml/2006/main">
              <a:rPr lang="ar" sz="2400" dirty="0" smtClean="0"/>
              <a:t>علاج.</a:t>
            </a:r>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pPr xmlns:a="http://schemas.openxmlformats.org/drawingml/2006/main" marL="624078" indent="-514350" algn="l" rtl="0">
              <a:buNone/>
              <a:bidi/>
            </a:pPr>
            <a:r xmlns:a="http://schemas.openxmlformats.org/drawingml/2006/main">
              <a:rPr lang="ar" sz="2400" b="1" dirty="0" smtClean="0"/>
              <a:t>* الإدمان: </a:t>
            </a:r>
            <a:r xmlns:a="http://schemas.openxmlformats.org/drawingml/2006/main">
              <a:rPr lang="ar" sz="2400" dirty="0" smtClean="0"/>
              <a:t>هو اضطراب قهري مزمن أو فسيولوجي أو نفسي.</a:t>
            </a:r>
          </a:p>
          <a:p>
            <a:pPr xmlns:a="http://schemas.openxmlformats.org/drawingml/2006/main" marL="624078" indent="-514350" algn="l" rtl="0">
              <a:buNone/>
              <a:bidi/>
            </a:pPr>
            <a:r xmlns:a="http://schemas.openxmlformats.org/drawingml/2006/main">
              <a:rPr lang="ar" sz="2400" dirty="0" smtClean="0"/>
              <a:t>الحاجة النفسية لمادة تسبب الإدمان،</a:t>
            </a:r>
          </a:p>
          <a:p>
            <a:pPr xmlns:a="http://schemas.openxmlformats.org/drawingml/2006/main" marL="624078" indent="-514350" algn="l" rtl="0">
              <a:buNone/>
              <a:bidi/>
            </a:pPr>
            <a:r xmlns:a="http://schemas.openxmlformats.org/drawingml/2006/main">
              <a:rPr lang="ar" sz="2400" dirty="0" smtClean="0"/>
              <a:t>السلوك أو النشاط الذي له آثار ضارة جسدية أو</a:t>
            </a:r>
          </a:p>
          <a:p>
            <a:pPr xmlns:a="http://schemas.openxmlformats.org/drawingml/2006/main" marL="624078" indent="-514350" algn="l" rtl="0">
              <a:buNone/>
              <a:bidi/>
            </a:pPr>
            <a:r xmlns:a="http://schemas.openxmlformats.org/drawingml/2006/main">
              <a:rPr lang="ar" sz="2400" dirty="0" smtClean="0"/>
              <a:t>تأثير نفسي أو اجتماعي.</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b="1" dirty="0" smtClean="0"/>
              <a:t>* تعاطي المخدرات: </a:t>
            </a:r>
            <a:r xmlns:a="http://schemas.openxmlformats.org/drawingml/2006/main">
              <a:rPr lang="ar" sz="2400" dirty="0" smtClean="0"/>
              <a:t>استخدام المخدرات بطريقة غير قانونية.</a:t>
            </a:r>
          </a:p>
          <a:p>
            <a:pPr xmlns:a="http://schemas.openxmlformats.org/drawingml/2006/main" marL="624078" indent="-514350" algn="l" rtl="0">
              <a:buNone/>
              <a:bidi/>
            </a:pPr>
            <a:r xmlns:a="http://schemas.openxmlformats.org/drawingml/2006/main">
              <a:rPr lang="ar" sz="2400" dirty="0" smtClean="0"/>
              <a:t>يتعارض مع المعايير الطبية أو الاجتماعية وعلى الرغم من</a:t>
            </a:r>
          </a:p>
          <a:p>
            <a:pPr xmlns:a="http://schemas.openxmlformats.org/drawingml/2006/main" marL="624078" indent="-514350" algn="l" rtl="0">
              <a:buNone/>
              <a:bidi/>
            </a:pPr>
            <a:r xmlns:a="http://schemas.openxmlformats.org/drawingml/2006/main">
              <a:rPr lang="ar" sz="2400" dirty="0" smtClean="0"/>
              <a:t>عواقب سلبية.</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b="1" dirty="0" smtClean="0"/>
              <a:t>* الاعتماد على المواد: </a:t>
            </a:r>
            <a:r xmlns:a="http://schemas.openxmlformats.org/drawingml/2006/main">
              <a:rPr lang="ar" sz="2400" dirty="0" smtClean="0"/>
              <a:t>يشمل المشاكل المرتبطة</a:t>
            </a:r>
          </a:p>
          <a:p>
            <a:pPr xmlns:a="http://schemas.openxmlformats.org/drawingml/2006/main" marL="624078" indent="-514350" algn="l" rtl="0">
              <a:buNone/>
              <a:bidi/>
            </a:pPr>
            <a:r xmlns:a="http://schemas.openxmlformats.org/drawingml/2006/main">
              <a:rPr lang="ar" sz="2400" dirty="0" smtClean="0"/>
              <a:t>الإدمان </a:t>
            </a:r>
            <a:r xmlns:a="http://schemas.openxmlformats.org/drawingml/2006/main">
              <a:rPr lang="ar" sz="2400" dirty="0" smtClean="0"/>
              <a:t>مثل </a:t>
            </a:r>
            <a:r xmlns:a="http://schemas.openxmlformats.org/drawingml/2006/main">
              <a:rPr lang="ar" sz="2400" b="1" dirty="0" smtClean="0"/>
              <a:t>التسامح </a:t>
            </a:r>
            <a:r xmlns:a="http://schemas.openxmlformats.org/drawingml/2006/main">
              <a:rPr lang="ar" sz="2400" b="1" dirty="0" smtClean="0"/>
              <a:t>والانسحاب </a:t>
            </a:r>
            <a:r xmlns:a="http://schemas.openxmlformats.org/drawingml/2006/main">
              <a:rPr lang="ar" sz="2400" dirty="0" smtClean="0"/>
              <a:t>و</a:t>
            </a:r>
          </a:p>
          <a:p>
            <a:pPr xmlns:a="http://schemas.openxmlformats.org/drawingml/2006/main" marL="624078" indent="-514350" algn="l" rtl="0">
              <a:buNone/>
              <a:bidi/>
            </a:pPr>
            <a:r xmlns:a="http://schemas.openxmlformats.org/drawingml/2006/main">
              <a:rPr lang="ar" sz="2400" dirty="0" smtClean="0"/>
              <a:t>محاولات فاشلة للتوقف عن استخدام المادة.</a:t>
            </a:r>
          </a:p>
        </p:txBody>
      </p:sp>
      <p:sp>
        <p:nvSpPr>
          <p:cNvPr id="2" name="Title 1"/>
          <p:cNvSpPr>
            <a:spLocks noGrp="1"/>
          </p:cNvSpPr>
          <p:nvPr>
            <p:ph type="title"/>
          </p:nvPr>
        </p:nvSpPr>
        <p:spPr>
          <a:xfrm>
            <a:off x="457200" y="274638"/>
            <a:ext cx="8229600" cy="868362"/>
          </a:xfrm>
        </p:spPr>
        <p:txBody>
          <a:bodyPr>
            <a:normAutofit/>
          </a:bodyPr>
          <a:lstStyle/>
          <a:p>
            <a:pPr xmlns:a="http://schemas.openxmlformats.org/drawingml/2006/main" algn="ctr" rtl="0">
              <a:bidi/>
            </a:pPr>
            <a:r xmlns:a="http://schemas.openxmlformats.org/drawingml/2006/main">
              <a:rPr lang="ar" dirty="0" smtClean="0"/>
              <a:t>مصطلحات</a:t>
            </a:r>
            <a:endParaRPr xmlns:a="http://schemas.openxmlformats.org/drawingml/2006/main"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105400"/>
          </a:xfrm>
        </p:spPr>
        <p:txBody>
          <a:bodyPr>
            <a:normAutofit/>
          </a:bodyPr>
          <a:lstStyle/>
          <a:p>
            <a:pPr xmlns:a="http://schemas.openxmlformats.org/drawingml/2006/main" algn="l" rtl="0">
              <a:buNone/>
              <a:bidi/>
            </a:pPr>
            <a:r xmlns:a="http://schemas.openxmlformats.org/drawingml/2006/main">
              <a:rPr lang="ar" sz="2400" dirty="0" smtClean="0"/>
              <a:t>* </a:t>
            </a:r>
            <a:r xmlns:a="http://schemas.openxmlformats.org/drawingml/2006/main">
              <a:rPr lang="ar" sz="2400" b="1" dirty="0" smtClean="0"/>
              <a:t>التسامح: </a:t>
            </a:r>
            <a:r xmlns:a="http://schemas.openxmlformats.org/drawingml/2006/main">
              <a:rPr lang="ar" sz="2400" dirty="0" smtClean="0"/>
              <a:t>يحتاج الشخص إلى استهلاك كمية أكبر من المادة لإنتاج نفس التأثير.</a:t>
            </a:r>
          </a:p>
          <a:p>
            <a:pPr algn="l" rtl="0">
              <a:buNone/>
            </a:pPr>
            <a:endParaRPr lang="en-US" sz="2400" dirty="0" smtClean="0"/>
          </a:p>
          <a:p>
            <a:pPr xmlns:a="http://schemas.openxmlformats.org/drawingml/2006/main" algn="l" rtl="0">
              <a:buNone/>
              <a:bidi/>
            </a:pPr>
            <a:r xmlns:a="http://schemas.openxmlformats.org/drawingml/2006/main">
              <a:rPr lang="ar" sz="2400" dirty="0" smtClean="0"/>
              <a:t>* </a:t>
            </a:r>
            <a:r xmlns:a="http://schemas.openxmlformats.org/drawingml/2006/main">
              <a:rPr lang="ar" sz="2400" b="1" dirty="0" smtClean="0"/>
              <a:t>متلازمة الانسحاب: </a:t>
            </a:r>
            <a:r xmlns:a="http://schemas.openxmlformats.org/drawingml/2006/main">
              <a:rPr lang="ar" sz="2400" dirty="0" smtClean="0"/>
              <a:t>ردود الفعل النفسية والجسدية السلبية التي تحدث عند تقليل أو التوقف عن استخدام مادة ما.</a:t>
            </a:r>
          </a:p>
          <a:p>
            <a:pPr algn="l" rtl="0">
              <a:buNone/>
            </a:pPr>
            <a:endParaRPr lang="en-US" sz="2400" dirty="0" smtClean="0"/>
          </a:p>
          <a:p>
            <a:pPr xmlns:a="http://schemas.openxmlformats.org/drawingml/2006/main" algn="l" rtl="0">
              <a:buNone/>
              <a:bidi/>
            </a:pPr>
            <a:r xmlns:a="http://schemas.openxmlformats.org/drawingml/2006/main">
              <a:rPr lang="ar" sz="2400" b="1" dirty="0" smtClean="0"/>
              <a:t>* التسمم: </a:t>
            </a:r>
            <a:r xmlns:a="http://schemas.openxmlformats.org/drawingml/2006/main">
              <a:rPr lang="ar" sz="2400" dirty="0" smtClean="0"/>
              <a:t>هو استخدام مادة تؤدي إلى سلوك غير تكيفي.</a:t>
            </a:r>
          </a:p>
          <a:p>
            <a:pPr algn="l" rtl="0">
              <a:buNone/>
            </a:pPr>
            <a:endParaRPr lang="en-US" sz="2400" dirty="0" smtClean="0"/>
          </a:p>
          <a:p>
            <a:pPr xmlns:a="http://schemas.openxmlformats.org/drawingml/2006/main" algn="l" rtl="0">
              <a:buNone/>
              <a:bidi/>
            </a:pPr>
            <a:r xmlns:a="http://schemas.openxmlformats.org/drawingml/2006/main">
              <a:rPr lang="ar" sz="2400" b="1" dirty="0" smtClean="0"/>
              <a:t>* إزالة السموم: </a:t>
            </a:r>
            <a:r xmlns:a="http://schemas.openxmlformats.org/drawingml/2006/main">
              <a:rPr lang="ar" sz="2400" dirty="0" smtClean="0"/>
              <a:t>هي عملية الانسحاب الآمن من مادة ما.</a:t>
            </a:r>
            <a:endParaRPr xmlns:a="http://schemas.openxmlformats.org/drawingml/2006/main" lang="ar-SA" sz="2400"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dirty="0" smtClean="0"/>
              <a:t>مصطلحات</a:t>
            </a:r>
            <a:endParaRPr xmlns:a="http://schemas.openxmlformats.org/drawingml/2006/main"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4738</TotalTime>
  <Words>2853</Words>
  <Application>Microsoft Office PowerPoint</Application>
  <PresentationFormat>On-screen Show (4:3)</PresentationFormat>
  <Paragraphs>346</Paragraphs>
  <Slides>39</Slides>
  <Notes>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Concourse</vt:lpstr>
      <vt:lpstr>12-Nursing Care of Patients with Drug Abuse</vt:lpstr>
      <vt:lpstr>Outline</vt:lpstr>
      <vt:lpstr>Learning Outcomes</vt:lpstr>
      <vt:lpstr>Introduction</vt:lpstr>
      <vt:lpstr>Introduction</vt:lpstr>
      <vt:lpstr>Introduction</vt:lpstr>
      <vt:lpstr>Introduction</vt:lpstr>
      <vt:lpstr>Terminology </vt:lpstr>
      <vt:lpstr>Terminology </vt:lpstr>
      <vt:lpstr>Etiology/ causes</vt:lpstr>
      <vt:lpstr>Substance types</vt:lpstr>
      <vt:lpstr>1. Alcohol </vt:lpstr>
      <vt:lpstr>1. Alcohol</vt:lpstr>
      <vt:lpstr>Wernicke encephalopathy</vt:lpstr>
      <vt:lpstr>1. Alcohol</vt:lpstr>
      <vt:lpstr>1. Alcohol</vt:lpstr>
      <vt:lpstr>2. Sedatives, Hypnotics, and Anxiolytics</vt:lpstr>
      <vt:lpstr>2. Sedatives, Hypnotics, and Anxiolytics </vt:lpstr>
      <vt:lpstr>2. Sedatives, Hypnotics, and Anxiolytics </vt:lpstr>
      <vt:lpstr>3. Stimulants  </vt:lpstr>
      <vt:lpstr>3. Stimulants</vt:lpstr>
      <vt:lpstr>4.Cannabis</vt:lpstr>
      <vt:lpstr>4.Cannabis</vt:lpstr>
      <vt:lpstr>4.Cannabis</vt:lpstr>
      <vt:lpstr> 5. Opioids</vt:lpstr>
      <vt:lpstr>5. Opioids</vt:lpstr>
      <vt:lpstr>5. Opioids</vt:lpstr>
      <vt:lpstr>6.Hallucinogens</vt:lpstr>
      <vt:lpstr>6.Hallucinogens</vt:lpstr>
      <vt:lpstr>7. Inhalants </vt:lpstr>
      <vt:lpstr>7. Inhalants </vt:lpstr>
      <vt:lpstr>Dual diagnosis</vt:lpstr>
      <vt:lpstr>SUBSTANCE ABUSE IN HEALTH PROFESSIONALS</vt:lpstr>
      <vt:lpstr>SUBSTANCE ABUSE IN HEALTH PROFESSIONALS</vt:lpstr>
      <vt:lpstr>Nursing care for Pt with substance abuse </vt:lpstr>
      <vt:lpstr>Nursing care for Pt with substance abuse </vt:lpstr>
      <vt:lpstr>Nursing care for Pt with substance abuse </vt:lpstr>
      <vt:lpstr>Nursing care for Pt with substance abuse </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41</cp:revision>
  <dcterms:created xsi:type="dcterms:W3CDTF">2006-08-16T00:00:00Z</dcterms:created>
  <dcterms:modified xsi:type="dcterms:W3CDTF">2022-11-02T19:05:19Z</dcterms:modified>
</cp:coreProperties>
</file>