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07" r:id="rId2"/>
    <p:sldId id="257" r:id="rId3"/>
    <p:sldId id="258" r:id="rId4"/>
    <p:sldId id="260" r:id="rId5"/>
    <p:sldId id="297" r:id="rId6"/>
    <p:sldId id="298" r:id="rId7"/>
    <p:sldId id="261" r:id="rId8"/>
    <p:sldId id="294" r:id="rId9"/>
    <p:sldId id="303" r:id="rId10"/>
    <p:sldId id="304" r:id="rId11"/>
    <p:sldId id="272" r:id="rId12"/>
    <p:sldId id="262" r:id="rId13"/>
    <p:sldId id="305" r:id="rId14"/>
    <p:sldId id="264" r:id="rId15"/>
    <p:sldId id="299" r:id="rId16"/>
    <p:sldId id="300" r:id="rId17"/>
    <p:sldId id="301" r:id="rId18"/>
    <p:sldId id="302" r:id="rId19"/>
    <p:sldId id="293" r:id="rId20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 xmlns:a="http://schemas.openxmlformats.org/drawingml/2006/main">
              <a:rPr lang="ar" smtClean="0"/>
              <a:t>  </a:t>
            </a:r>
            <a:endParaRPr xmlns:a="http://schemas.openxmlformats.org/drawingml/2006/main"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 الرعاية التمريضية للمرضى المصابين باضطرابات جسدية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3) اضطراب التحويل:</a:t>
            </a:r>
          </a:p>
          <a:p>
            <a:pPr marL="624078" indent="-514350" algn="l" rtl="0">
              <a:buNone/>
            </a:pPr>
            <a:endParaRPr lang="en-US" sz="28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dirty="0" smtClean="0"/>
              <a:t>* يتضمن عجزًا غير مبرر، وعادةً ما يكون مفاجئًا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dirty="0" smtClean="0"/>
              <a:t>في </a:t>
            </a:r>
            <a:r xmlns:a="http://schemas.openxmlformats.org/drawingml/2006/main">
              <a:rPr lang="ar" sz="2800" b="1" dirty="0" smtClean="0"/>
              <a:t>الوظيفة الحسية أو الحركية </a:t>
            </a:r>
            <a:r xmlns:a="http://schemas.openxmlformats.org/drawingml/2006/main">
              <a:rPr lang="ar" sz="2800" dirty="0" smtClean="0"/>
              <a:t>(على سبيل المثال، </a:t>
            </a:r>
            <a:r xmlns:a="http://schemas.openxmlformats.org/drawingml/2006/main">
              <a:rPr lang="ar" sz="2800" b="1" dirty="0" smtClean="0"/>
              <a:t>العمى،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الشلل). </a:t>
            </a:r>
            <a:r xmlns:a="http://schemas.openxmlformats.org/drawingml/2006/main">
              <a:rPr lang="ar" sz="2800" dirty="0" smtClean="0"/>
              <a:t>تشير هذه العيوب إلى وجود مشكلة عصبية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dirty="0" smtClean="0"/>
              <a:t>اضطراب ولكنها مرتبطة بالاضطرابات النفسية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dirty="0" smtClean="0"/>
              <a:t>عوامل.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الاضطرابات الجسدية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4) اضطراب الألم: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     </a:t>
            </a:r>
            <a:r xmlns:a="http://schemas.openxmlformats.org/drawingml/2006/main">
              <a:rPr lang="ar" sz="2400" dirty="0" smtClean="0"/>
              <a:t>يتميز هذا المرض بأعراض جسدية أساسية تتمثل في الألم، والذي لا يخففه المسكنات بشكل عام ويتأثر بشكل كبير بالعوامل النفسية من حيث البداية والشدة والتفاقم والصيانة.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الاضطرابات الجسدية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638800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*يجب التمييز بين الأمراض ذات الأعراض الجسدية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من اضطرابات عقلية أخرى متعلقة بالجسم مثل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   </a:t>
            </a:r>
            <a:r xmlns:a="http://schemas.openxmlformats.org/drawingml/2006/main">
              <a:rPr lang="ar" sz="2400" b="1" dirty="0" smtClean="0"/>
              <a:t>متلاعب ومصطنع.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1) اضطراب التظاهر: </a:t>
            </a:r>
            <a:r xmlns:a="http://schemas.openxmlformats.org/drawingml/2006/main">
              <a:rPr lang="ar" sz="2400" dirty="0" smtClean="0"/>
              <a:t>هو الإنتاج </a:t>
            </a:r>
            <a:r xmlns:a="http://schemas.openxmlformats.org/drawingml/2006/main">
              <a:rPr lang="ar" sz="2400" b="1" dirty="0" smtClean="0"/>
              <a:t>المتعمد </a:t>
            </a:r>
            <a:r xmlns:a="http://schemas.openxmlformats.org/drawingml/2006/main">
              <a:rPr lang="ar" sz="2400" dirty="0" smtClean="0"/>
              <a:t>للأشياء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جسدية أو نفسية زائفة أو مبالغ فيها بشكل كبير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الأعراض. </a:t>
            </a:r>
            <a:r xmlns:a="http://schemas.openxmlformats.org/drawingml/2006/main">
              <a:rPr lang="ar" sz="2400" b="1" dirty="0" smtClean="0"/>
              <a:t>الغرض منها هو بعض الحوافز الخارجية أو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النتيجة </a:t>
            </a:r>
            <a:r xmlns:a="http://schemas.openxmlformats.org/drawingml/2006/main">
              <a:rPr lang="ar" sz="2400" dirty="0" smtClean="0"/>
              <a:t>التي يرونها مهمة والنتائج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مباشرة من المرض.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الاضطرابات ذات الصلة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690872"/>
          </a:xfrm>
        </p:spPr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2) الاضطراب المصطنع:</a:t>
            </a:r>
          </a:p>
          <a:p>
            <a:pPr algn="l" rtl="0"/>
            <a:endParaRPr lang="en-US" sz="28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* يقوم </a:t>
            </a:r>
            <a:r xmlns:a="http://schemas.openxmlformats.org/drawingml/2006/main">
              <a:rPr lang="ar" sz="2800" dirty="0" smtClean="0"/>
              <a:t>الشخص </a:t>
            </a:r>
            <a:r xmlns:a="http://schemas.openxmlformats.org/drawingml/2006/main">
              <a:rPr lang="ar" sz="2800" b="1" dirty="0" smtClean="0"/>
              <a:t>عمدًا </a:t>
            </a:r>
            <a:r xmlns:a="http://schemas.openxmlformats.org/drawingml/2006/main">
              <a:rPr lang="ar" sz="2800" dirty="0" smtClean="0"/>
              <a:t>بإنتاج أو تظاهر أعراض جسدية أو نفسية فقط </a:t>
            </a:r>
            <a:r xmlns:a="http://schemas.openxmlformats.org/drawingml/2006/main">
              <a:rPr lang="ar" sz="2800" b="1" dirty="0" smtClean="0"/>
              <a:t>لجذب الانتباه (الدور المرضي) </a:t>
            </a:r>
            <a:r xmlns:a="http://schemas.openxmlformats.org/drawingml/2006/main">
              <a:rPr lang="ar" sz="2800" dirty="0" smtClean="0"/>
              <a:t>. وقد يتسبب المرضى في إصابة أنفسهم للحصول على الاهتمام.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الاضطرابات ذات الصلة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يركز العلاج على إدارة الأعراض وتحسين نوعية الحياة.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مضاد الاكتئاب: </a:t>
            </a:r>
            <a:r xmlns:a="http://schemas.openxmlformats.org/drawingml/2006/main">
              <a:rPr lang="ar" sz="2400" dirty="0" smtClean="0"/>
              <a:t>بالنسبة للعديد من العملاء، قد يصاحب الاكتئاب والقلق أمراض الأعراض الجسدية أو ينتجان عنها.</a:t>
            </a:r>
          </a:p>
          <a:p>
            <a:pPr marL="566928" indent="-457200" algn="l" rtl="0">
              <a:buAutoNum type="arabicPeriod"/>
            </a:pPr>
            <a:endParaRPr lang="en-US" sz="2400" dirty="0" smtClean="0"/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الإحالة إلى عيادة الألم إذا اشتكى المريض من الألم.</a:t>
            </a:r>
          </a:p>
          <a:p>
            <a:pPr marL="566928" indent="-457200" algn="l" rtl="0">
              <a:buAutoNum type="arabicPeriod"/>
            </a:pPr>
            <a:endParaRPr lang="en-US" sz="2400" b="1" dirty="0" smtClean="0"/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العلاج النفسي: العلاج السلوكي المعرفي والعلاج الجماعي.</a:t>
            </a:r>
          </a:p>
          <a:p>
            <a:pPr marL="566928" indent="-457200" algn="l" rtl="0">
              <a:buAutoNum type="arabicPeriod"/>
            </a:pPr>
            <a:endParaRPr lang="en-US" sz="2400" b="1" dirty="0" smtClean="0"/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التثقيف حول الاضطراب وإدارته.</a:t>
            </a:r>
            <a:endParaRPr xmlns:a="http://schemas.openxmlformats.org/drawingml/2006/main"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علاج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3000" b="1" dirty="0" smtClean="0"/>
              <a:t>تقدير: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التاريخ </a:t>
            </a:r>
            <a:r xmlns:a="http://schemas.openxmlformats.org/drawingml/2006/main">
              <a:rPr lang="ar" sz="2400" dirty="0" smtClean="0"/>
              <a:t>: عادة ما يقدم العملاء وصفًا مطولًا ومفصلاً للمشاكل الجسدية السابقة من خلال العديد من الاختبارات التشخيصية.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المظهر العام: </a:t>
            </a:r>
            <a:r xmlns:a="http://schemas.openxmlformats.org/drawingml/2006/main">
              <a:rPr lang="ar" sz="2400" dirty="0" smtClean="0"/>
              <a:t>المظهر العام عادة لا يكون ملحوظا.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الحالة المزاجية والتأثير </a:t>
            </a:r>
            <a:r xmlns:a="http://schemas.openxmlformats.org/drawingml/2006/main">
              <a:rPr lang="ar" sz="2400" dirty="0" smtClean="0"/>
              <a:t>: مكتئب وحزين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عملية التفكير والمحتوى </a:t>
            </a:r>
            <a:r xmlns:a="http://schemas.openxmlformats.org/drawingml/2006/main">
              <a:rPr lang="ar" sz="2400" dirty="0" smtClean="0"/>
              <a:t>: عادي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 </a:t>
            </a:r>
            <a:r xmlns:a="http://schemas.openxmlformats.org/drawingml/2006/main">
              <a:rPr lang="ar" sz="2400" b="1" dirty="0" smtClean="0"/>
              <a:t>العملية الفكرية: </a:t>
            </a:r>
            <a:r xmlns:a="http://schemas.openxmlformats.org/drawingml/2006/main">
              <a:rPr lang="ar" sz="2400" dirty="0" smtClean="0"/>
              <a:t>العملية الفكرية الكاملة.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 </a:t>
            </a:r>
            <a:r xmlns:a="http://schemas.openxmlformats.org/drawingml/2006/main">
              <a:rPr lang="ar" sz="2400" b="1" dirty="0" smtClean="0"/>
              <a:t>الحكم والبصيرة </a:t>
            </a:r>
            <a:r xmlns:a="http://schemas.openxmlformats.org/drawingml/2006/main">
              <a:rPr lang="ar" sz="2400" dirty="0" smtClean="0"/>
              <a:t>: لديهم القليل من البصيرة في سلوكياتهم.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مفهوم الذات </a:t>
            </a:r>
            <a:r xmlns:a="http://schemas.openxmlformats.org/drawingml/2006/main">
              <a:rPr lang="ar" sz="2400" dirty="0" smtClean="0"/>
              <a:t>: التركيز فقط على الجزء المادي من أنفسهم.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الأدوار والعلاقات: </a:t>
            </a:r>
            <a:r xmlns:a="http://schemas.openxmlformats.org/drawingml/2006/main">
              <a:rPr lang="ar" sz="2400" dirty="0" smtClean="0"/>
              <a:t>غالبا ما يفقدون وظائفهم بسبب الغياب المفرط أو عدم القدرة على أداء العمل.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الرعاية الذاتية: </a:t>
            </a:r>
            <a:r xmlns:a="http://schemas.openxmlformats.org/drawingml/2006/main">
              <a:rPr lang="ar" sz="2400" dirty="0" smtClean="0"/>
              <a:t>غالبًا ما يعانون من اضطرابات في أنماط النوم، ويفتقرون إلى التغذية الأساسية، ولا يمارسون التمارين الرياضية.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جسدية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جسدية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2. التشخيص: </a:t>
            </a:r>
            <a:r xmlns:a="http://schemas.openxmlformats.org/drawingml/2006/main">
              <a:rPr lang="ar" sz="2400" dirty="0" smtClean="0"/>
              <a:t>حدد التشخيص المناسب بناءً على نوع الاضطراب الجسدي الشكل والتقييم والأعراض.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التعامل غير الفعال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الإنكار غير الفعال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ضعف التفاعل الاجتماعي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قلق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نمط النوم المضطرب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تعب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dirty="0" smtClean="0"/>
              <a:t>• ألم</a:t>
            </a:r>
          </a:p>
          <a:p>
            <a:pPr algn="l" rtl="0">
              <a:buNone/>
            </a:pPr>
            <a:endParaRPr lang="ar-SA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4864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3400" b="1" dirty="0" smtClean="0"/>
              <a:t>3) الخطة والتدخلات: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1) تعليم الصحة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• </a:t>
            </a:r>
            <a:r xmlns:a="http://schemas.openxmlformats.org/drawingml/2006/main">
              <a:rPr lang="ar" sz="2400" dirty="0" smtClean="0"/>
              <a:t>إنشاء روتين يومي.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تعزيز التغذية الكافية والنوم.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2) التعبير عن المشاعر العاطفية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• </a:t>
            </a:r>
            <a:r xmlns:a="http://schemas.openxmlformats.org/drawingml/2006/main">
              <a:rPr lang="ar" sz="2400" dirty="0" smtClean="0"/>
              <a:t>التعرف على العلاقة بين الإجهاد/التكيف والأعراض الجسدية.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احتفظ بمذكرات.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حدد الوقت الذي تقضيه في الشكاوى الجسدية.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الحد من المكاسب الأولية والثانوية.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3) استراتيجيات التأقلم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استراتيجيات التعامل التي تركز على العاطفة مثل تقنيات الاسترخاء والتنفس العميق والتخيل الموجه وتشتيت الانتباه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استراتيجيات التعامل مع المشكلات التي تركز على حل المشكلات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الاستراتيجيات ولعب الأدوار.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2800" dirty="0" smtClean="0"/>
              <a:t>خطة الرعاية التمريضية للمرضى الذين يعانون من اضطرابات جسدية</a:t>
            </a:r>
            <a:endParaRPr xmlns:a="http://schemas.openxmlformats.org/drawingml/2006/main"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الشخصية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4) التقييم: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الأمراض التي تظهر أعراضها جسدية تكون مزمنة أو متكررة، لذا من المرجح أن تحدث التغيرات ببطء.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نتائج التعلم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مقدمة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علم الأسباب/الأسباب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سمات الاضطرابات الجسدية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أنواع الاضطرابات الجسدية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الاضطرابات ذات الصلة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العلاجات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خطة الرعاية التمريضية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لتعريف </a:t>
            </a:r>
            <a:r xmlns:a="http://schemas.openxmlformats.org/drawingml/2006/main">
              <a:rPr lang="ar" dirty="0" err="1" smtClean="0"/>
              <a:t>التجسد </a:t>
            </a:r>
            <a:r xmlns:a="http://schemas.openxmlformats.org/drawingml/2006/main">
              <a:rPr lang="ar" dirty="0" smtClean="0"/>
              <a:t>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لتحديد انتشار والحقائق حول اضطراب الجسدنة.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لتحديد أسباب الاضطراب الجسدي.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لفهم ميزات الاضطراب الجسدي الشكل.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لمناقشة أنواع مختلفة من اضطراب الجسدنة.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لتمييز الاضطرابات الجسدية عن الاضطرابات الأخرى ذات الصلة.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تطبيق خطة الرعاية التمريضية المناسبة للمرضى الذين يعانون من اضطرابات جسدية.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b="1" dirty="0" err="1" smtClean="0"/>
              <a:t>التجسيد </a:t>
            </a:r>
            <a:r xmlns:a="http://schemas.openxmlformats.org/drawingml/2006/main">
              <a:rPr lang="ar" sz="2400" dirty="0" smtClean="0"/>
              <a:t>: هو عملية نقل المعلومات العقلية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تجارب وحالات إلى أعراض جسدية.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*يمكن وصف الأمراض ذات الأعراض الجسدية بأنها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وجود أعراض جسدية تشير إلى وجود حالة طبية دون أساس عضوي واضح يفسرها بشكل كامل.</a:t>
            </a:r>
            <a:endParaRPr xmlns:a="http://schemas.openxmlformats.org/drawingml/2006/main"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تعتبر الأمراض ذات الأعراض الجسدية أكثر شيوعًا عند النساء منها عند الرجال؛ وقد تمثل حوالي 5% إلى 7% من عامة السكان.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غالبًا ما يعاني العملاء المصابون باضطراب الأعراض الجسدية من الأعراض في مرحلة المراهقة، على الرغم من أن هذه التشخيصات قد لا يتم إجراؤها حتى مرحلة البلوغ المبكرة (حوالي 25 عامًا).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جميع الأمراض التي تظهر أعراضها جسدية تكون إما مزمنة أو متكررة، وتستمر لعقود من الزمن بالنسبة للعديد من الأشخاص.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يلجأ العملاء إلى طلب المساعدة من متخصصي الصحة العقلية بعد أن يستنفدوا جهودهم في العثور على حالة طبية تم تشخيصها.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1) النظرية النفسية الاجتماعية: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التدخيل: </a:t>
            </a:r>
            <a:r xmlns:a="http://schemas.openxmlformats.org/drawingml/2006/main">
              <a:rPr lang="ar" sz="2400" dirty="0" smtClean="0"/>
              <a:t>يعبر العملاء عن مشاعرهم الداخلية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الإجهاد والقلق والإحباط من خلال النشاط البدني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الأعراض ( </a:t>
            </a:r>
            <a:r xmlns:a="http://schemas.openxmlformats.org/drawingml/2006/main">
              <a:rPr lang="ar" sz="2400" dirty="0" err="1" smtClean="0"/>
              <a:t>التجسد </a:t>
            </a:r>
            <a:r xmlns:a="http://schemas.openxmlformats.org/drawingml/2006/main">
              <a:rPr lang="ar" sz="2400" dirty="0" smtClean="0"/>
              <a:t>).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2) النظرية البيولوجية: </a:t>
            </a:r>
            <a:r xmlns:a="http://schemas.openxmlformats.org/drawingml/2006/main">
              <a:rPr lang="ar" sz="2400" dirty="0" smtClean="0"/>
              <a:t>لا يستطيع العميل فرز المحفزات ذات الصلة من غير ذات الصلة والاستجابة بالتساوي لكلا النوعين.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على سبيل المثال: </a:t>
            </a:r>
            <a:r xmlns:a="http://schemas.openxmlformats.org/drawingml/2006/main">
              <a:rPr lang="ar" sz="2400" dirty="0" smtClean="0"/>
              <a:t>قد يشعر المريض بجسم طبيعي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إحساس مثل التمعج وإرفاق مرضي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وليس له معنى طبيعي.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الأسباب/علم المسببات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1. تشير الشكاوى الجسدية إلى مرض طبي خطير ولكن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ليس لها أساس عضوي يمكن إثباته.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2. يبدو أن العوامل والصراعات النفسية تلعب دورًا مهمًا في ظهور الأعراض وتفاقمها واستمرارها.</a:t>
            </a: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3. الأعراض أو المشاكل الصحية المتضخمة ليست تحت السيطرة الواعية للمريض.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سمات الاضطرابات الجسدية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767072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1) اضطراب الأعراض الجسدية </a:t>
            </a:r>
            <a:r xmlns:a="http://schemas.openxmlformats.org/drawingml/2006/main">
              <a:rPr lang="ar" sz="2400" dirty="0" smtClean="0"/>
              <a:t>: يتميز بـ: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واحد أو أكثر من الأعراض الجسدية التي ليس لها أساس عضوي.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يقضي الأفراد الكثير من الوقت والطاقة في التركيز على المشاكل الصحية، </a:t>
            </a:r>
            <a:r xmlns:a="http://schemas.openxmlformats.org/drawingml/2006/main">
              <a:rPr lang="ar" sz="2400" b="1" dirty="0" smtClean="0"/>
              <a:t>وغالبًا ما يعتقدون أن الأعراض تشير إلى مرض خطير، ويعانون من ضائقة كبيرة وقلق بشأن صحتهم </a:t>
            </a:r>
            <a:r xmlns:a="http://schemas.openxmlformats.org/drawingml/2006/main">
              <a:rPr lang="ar" b="1" dirty="0" smtClean="0"/>
              <a:t>.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الاضطرابات الجسدية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919472"/>
          </a:xfrm>
        </p:spPr>
        <p:txBody>
          <a:bodyPr/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2) اضطراب القلق المرضي ( </a:t>
            </a:r>
            <a:r xmlns:a="http://schemas.openxmlformats.org/drawingml/2006/main">
              <a:rPr lang="ar" sz="2800" b="1" dirty="0" err="1" smtClean="0"/>
              <a:t>الوسواس القهري </a:t>
            </a:r>
            <a:r xmlns:a="http://schemas.openxmlformats.org/drawingml/2006/main">
              <a:rPr lang="ar" sz="2800" b="1" dirty="0" smtClean="0"/>
              <a:t>):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    </a:t>
            </a:r>
            <a:r xmlns:a="http://schemas.openxmlformats.org/drawingml/2006/main">
              <a:rPr lang="ar" sz="2400" dirty="0" smtClean="0"/>
              <a:t>هو الانشغال بالخوف من أن يكون الشخص مصابًا بمرض خطير أو سيصاب بمرض خطير (رهاب المرض).</a:t>
            </a:r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الاضطرابات الجسدية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3243</TotalTime>
  <Words>1017</Words>
  <Application>Microsoft Office PowerPoint</Application>
  <PresentationFormat>On-screen Show (4:3)</PresentationFormat>
  <Paragraphs>163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14-Nursing Care of Patients with Somatoform Disorders</vt:lpstr>
      <vt:lpstr>Outline</vt:lpstr>
      <vt:lpstr>Learning Outcomes</vt:lpstr>
      <vt:lpstr>Introduction</vt:lpstr>
      <vt:lpstr>Introduction</vt:lpstr>
      <vt:lpstr>Causes/ Etiology</vt:lpstr>
      <vt:lpstr>Features of Somatic Disorders</vt:lpstr>
      <vt:lpstr>Types of Somatoform Disorders</vt:lpstr>
      <vt:lpstr>Types of Somatoform Disorders</vt:lpstr>
      <vt:lpstr>Types of Somatoform Disorders</vt:lpstr>
      <vt:lpstr>Types of Somatoform Disorders</vt:lpstr>
      <vt:lpstr>Related Disorders</vt:lpstr>
      <vt:lpstr>Related Disorders</vt:lpstr>
      <vt:lpstr>Treatment </vt:lpstr>
      <vt:lpstr>Nursing care plan for patients with Somatoform Disorders</vt:lpstr>
      <vt:lpstr>Nursing care plan for patients with Somatoform disorders</vt:lpstr>
      <vt:lpstr>Nursing care plan for patients with Somatoform disorders</vt:lpstr>
      <vt:lpstr>Nursing care plan for patients with personality disorders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40</cp:revision>
  <dcterms:created xsi:type="dcterms:W3CDTF">2006-08-16T00:00:00Z</dcterms:created>
  <dcterms:modified xsi:type="dcterms:W3CDTF">2022-11-02T19:06:04Z</dcterms:modified>
</cp:coreProperties>
</file>