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315" r:id="rId2"/>
    <p:sldId id="257" r:id="rId3"/>
    <p:sldId id="258" r:id="rId4"/>
    <p:sldId id="260" r:id="rId5"/>
    <p:sldId id="297" r:id="rId6"/>
    <p:sldId id="261" r:id="rId7"/>
    <p:sldId id="308" r:id="rId8"/>
    <p:sldId id="309" r:id="rId9"/>
    <p:sldId id="298" r:id="rId10"/>
    <p:sldId id="306" r:id="rId11"/>
    <p:sldId id="307" r:id="rId12"/>
    <p:sldId id="310" r:id="rId13"/>
    <p:sldId id="294" r:id="rId14"/>
    <p:sldId id="303" r:id="rId15"/>
    <p:sldId id="304" r:id="rId16"/>
    <p:sldId id="262" r:id="rId17"/>
    <p:sldId id="305" r:id="rId18"/>
    <p:sldId id="264" r:id="rId19"/>
    <p:sldId id="311" r:id="rId20"/>
    <p:sldId id="312" r:id="rId21"/>
    <p:sldId id="313" r:id="rId22"/>
    <p:sldId id="314" r:id="rId23"/>
    <p:sldId id="293" r:id="rId24"/>
  </p:sldIdLst>
  <p:sldSz cx="9144000" cy="6858000" type="screen4x3"/>
  <p:notesSz cx="6858000" cy="9144000"/>
  <p:defaultTextStyle>
    <a:defPPr>
      <a:defRPr lang="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CCAF38E-F0C4-4588-8A28-53BBF4267EF6}" type="datetimeFigureOut">
              <a:rPr lang="ar-SA" smtClean="0"/>
              <a:pPr/>
              <a:t>04/08/1444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6653823-6C2C-4C14-A392-AC994718977A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733800"/>
            <a:ext cx="7500990" cy="609600"/>
          </a:xfrm>
        </p:spPr>
        <p:txBody>
          <a:bodyPr>
            <a:normAutofit/>
          </a:bodyPr>
          <a:lstStyle/>
          <a:p>
            <a:pPr xmlns:a="http://schemas.openxmlformats.org/drawingml/2006/main" algn="ctr" rtl="0">
              <a:defRPr/>
              <a:bidi/>
            </a:pPr>
            <a:r xmlns:a="http://schemas.openxmlformats.org/drawingml/2006/main">
              <a:rPr lang="ar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13- اضطرابات النوم واليقظة</a:t>
            </a:r>
            <a:endParaRPr xmlns:a="http://schemas.openxmlformats.org/drawingml/2006/main" sz="3200" smtClean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571500" y="714375"/>
            <a:ext cx="73152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xmlns:a="http://schemas.openxmlformats.org/drawingml/2006/main" algn="ctr">
              <a:tabLst>
                <a:tab pos="4065588" algn="l"/>
              </a:tabLst>
              <a:bidi/>
            </a:pPr>
            <a:r xmlns:a="http://schemas.openxmlformats.org/drawingml/2006/main">
              <a:rPr lang="ar" sz="2800" b="1" dirty="0" smtClean="0"/>
              <a:t>جامعة </a:t>
            </a:r>
            <a:endParaRPr xmlns:a="http://schemas.openxmlformats.org/drawingml/2006/main" lang="en-US" sz="2800" dirty="0"/>
            <a:r xmlns:a="http://schemas.openxmlformats.org/drawingml/2006/main">
              <a:rPr lang="ar" sz="2800" b="1" dirty="0" smtClean="0"/>
              <a:t>الزيتونة</a:t>
            </a:r>
            <a:r xmlns:a="http://schemas.openxmlformats.org/drawingml/2006/main">
              <a:rPr lang="ar" sz="2800" b="1" dirty="0" err="1" smtClean="0"/>
              <a:t>​</a:t>
            </a:r>
          </a:p>
          <a:p>
            <a:pPr>
              <a:tabLst>
                <a:tab pos="4065588" algn="l"/>
              </a:tabLst>
            </a:pPr>
            <a:endParaRPr lang="en-US" dirty="0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1676400"/>
            <a:ext cx="8001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xmlns:a="http://schemas.openxmlformats.org/drawingml/2006/main" algn="ctr">
              <a:tabLst>
                <a:tab pos="4149725" algn="l"/>
              </a:tabLst>
              <a:bidi/>
            </a:pPr>
            <a:r xmlns:a="http://schemas.openxmlformats.org/drawingml/2006/main">
              <a:rPr lang="ar" altLang="en-US" sz="2800" b="1" dirty="0" smtClean="0">
                <a:latin typeface="Times New Roman" pitchFamily="18" charset="0"/>
                <a:cs typeface="Times New Roman" pitchFamily="18" charset="0"/>
              </a:rPr>
              <a:t>التمريض النفسي والصحة العقلية</a:t>
            </a:r>
          </a:p>
          <a:p>
            <a:pPr xmlns:a="http://schemas.openxmlformats.org/drawingml/2006/main" algn="ctr">
              <a:tabLst>
                <a:tab pos="4149725" algn="l"/>
              </a:tabLst>
              <a:bidi/>
            </a:pPr>
            <a:r xmlns:a="http://schemas.openxmlformats.org/drawingml/2006/main">
              <a:rPr lang="ar" altLang="en-US" sz="2800" b="1" dirty="0" smtClean="0">
                <a:latin typeface="Times New Roman" pitchFamily="18" charset="0"/>
                <a:cs typeface="Times New Roman" pitchFamily="18" charset="0"/>
              </a:rPr>
              <a:t>( نظرية )</a:t>
            </a:r>
          </a:p>
          <a:p>
            <a:pPr algn="ctr">
              <a:tabLst>
                <a:tab pos="4149725" algn="l"/>
              </a:tabLst>
            </a:pPr>
            <a:endParaRPr lang="en-US" alt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tabLst>
                <a:tab pos="4149725" algn="l"/>
              </a:tabLst>
            </a:pP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2" name="Subtitle 6"/>
          <p:cNvSpPr>
            <a:spLocks noGrp="1"/>
          </p:cNvSpPr>
          <p:nvPr>
            <p:ph type="subTitle" idx="1"/>
          </p:nvPr>
        </p:nvSpPr>
        <p:spPr>
          <a:xfrm>
            <a:off x="685800" y="4419600"/>
            <a:ext cx="7772400" cy="762000"/>
          </a:xfrm>
        </p:spPr>
        <p:txBody>
          <a:bodyPr>
            <a:normAutofit fontScale="92500" lnSpcReduction="20000"/>
          </a:bodyPr>
          <a:lstStyle/>
          <a:p>
            <a:pPr marR="0" algn="ctr" eaLnBrk="1" hangingPunct="1"/>
            <a:endParaRPr lang="en-US" b="1" dirty="0" smtClean="0">
              <a:solidFill>
                <a:schemeClr val="tx1"/>
              </a:solidFill>
            </a:endParaRPr>
          </a:p>
          <a:p>
            <a:pPr xmlns:a="http://schemas.openxmlformats.org/drawingml/2006/main" marR="0" algn="ctr">
              <a:bidi/>
            </a:pPr>
            <a:r xmlns:a="http://schemas.openxmlformats.org/drawingml/2006/main">
              <a:rPr lang="ar" dirty="0" smtClean="0">
                <a:solidFill>
                  <a:schemeClr val="tx1"/>
                </a:solidFill>
              </a:rPr>
              <a:t>بقلم الدكتور: حسن أبو الرز، RN، MSN، PhD</a:t>
            </a:r>
            <a:endParaRPr xmlns:a="http://schemas.openxmlformats.org/drawingml/2006/main" lang="ar-SA" dirty="0" smtClean="0">
              <a:solidFill>
                <a:schemeClr val="tx1"/>
              </a:solidFill>
            </a:endParaRPr>
          </a:p>
          <a:p>
            <a:pPr marR="0" algn="ctr" eaLnBrk="1" hangingPunct="1"/>
            <a:endParaRPr lang="en-US" b="1" dirty="0" smtClean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152400"/>
            <a:ext cx="2209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915400" cy="5257800"/>
          </a:xfrm>
        </p:spPr>
        <p:txBody>
          <a:bodyPr>
            <a:normAutofit/>
          </a:bodyPr>
          <a:lstStyle/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2800" b="1" dirty="0" smtClean="0"/>
              <a:t>ج. الأرق المتناقض.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* يعتقد الفرد أنه مستيقظ أو لا ينام على الرغم من أن نشاط الموجات الدماغية يتوافق مع النوم الطبيعي.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* عادة ما يكون ذلك بسبب القلق المستمر الذي يستمر حتى النوم ولكنه يجعل الفرد يعتقد أنه مستيقظ.</a:t>
            </a:r>
          </a:p>
          <a:p>
            <a:pPr algn="l" rtl="0">
              <a:buNone/>
            </a:pPr>
            <a:endParaRPr lang="en-US" sz="2400" dirty="0" smtClean="0">
              <a:cs typeface="Andalus" pitchFamily="18" charset="-78"/>
            </a:endParaRP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>
                <a:cs typeface="Andalus" pitchFamily="18" charset="-78"/>
              </a:rPr>
              <a:t>* العلاج: </a:t>
            </a:r>
            <a:r xmlns:a="http://schemas.openxmlformats.org/drawingml/2006/main">
              <a:rPr lang="ar" sz="2400" dirty="0" smtClean="0">
                <a:cs typeface="Andalus" pitchFamily="18" charset="-78"/>
              </a:rPr>
              <a:t>إن مقاطعة التفكير وتقليص القلق بشأن قلة النوم عادة ما يقلل من المشكلة أو يزيلها تماما.</a:t>
            </a:r>
          </a:p>
          <a:p>
            <a:pPr algn="l" rtl="0">
              <a:buNone/>
            </a:pPr>
            <a:endParaRPr lang="en-US" sz="2400" dirty="0" smtClean="0">
              <a:cs typeface="Andalus" pitchFamily="18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10600" cy="1143000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4000" dirty="0" smtClean="0"/>
              <a:t>1. الأرق.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257800"/>
          </a:xfrm>
        </p:spPr>
        <p:txBody>
          <a:bodyPr>
            <a:normAutofit fontScale="92500" lnSpcReduction="10000"/>
          </a:bodyPr>
          <a:lstStyle/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3000" b="1" dirty="0" smtClean="0"/>
              <a:t>د. الأرق مجهول السبب.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* عدم القدرة على الحصول على قسط كاف من النوم طيلة الحياة. ويُعتقد أن هذا خلل عصبي في دورة النوم والاستيقاظ، وبالتالي فهو مزمن ويستمر طيلة الحياة.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* </a:t>
            </a:r>
            <a:r xmlns:a="http://schemas.openxmlformats.org/drawingml/2006/main">
              <a:rPr lang="ar" sz="2400" b="1" dirty="0" smtClean="0">
                <a:cs typeface="Andalus" pitchFamily="18" charset="-78"/>
              </a:rPr>
              <a:t>العلاج: </a:t>
            </a:r>
            <a:r xmlns:a="http://schemas.openxmlformats.org/drawingml/2006/main">
              <a:rPr lang="ar" sz="2400" dirty="0" smtClean="0">
                <a:cs typeface="Andalus" pitchFamily="18" charset="-78"/>
              </a:rPr>
              <a:t>يتكون من تحسين نظافة النوم، والعلاج بالاسترخاء، والاستخدام طويل الأمد للأدوية المنومة.</a:t>
            </a:r>
          </a:p>
          <a:p>
            <a:pPr algn="ctr" rtl="0">
              <a:buNone/>
            </a:pPr>
            <a:endParaRPr lang="en-US" sz="3000" b="1" dirty="0" smtClean="0">
              <a:cs typeface="Andalus" pitchFamily="18" charset="-78"/>
            </a:endParaRPr>
          </a:p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3000" b="1" dirty="0" smtClean="0">
                <a:cs typeface="Andalus" pitchFamily="18" charset="-78"/>
              </a:rPr>
              <a:t>هـ. الأرق بسبب اضطراب عقلي أو حالة طبية أو عقار أو مادة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* علاج السبب الأساسي قد يكون مفيدًا، لكنه قد لا يقضي على الأرق تمامًا.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*إن استخدام الأدوية الخاصة بالنوم، وتدابير نظافة النوم، وتجنب المنبهات، بما في ذلك الكافيين، والأدوية التي تتداخل مع النوم، كلها أمور فعالة أيضاً.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4000" dirty="0" smtClean="0"/>
              <a:t>1. الأرق.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915400" cy="5257800"/>
          </a:xfrm>
        </p:spPr>
        <p:txBody>
          <a:bodyPr>
            <a:normAutofit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>
                <a:cs typeface="Andalus" pitchFamily="18" charset="-78"/>
              </a:rPr>
              <a:t>شهر </a:t>
            </a:r>
            <a:r xmlns:a="http://schemas.openxmlformats.org/drawingml/2006/main">
              <a:rPr lang="ar" sz="2400" dirty="0" smtClean="0">
                <a:cs typeface="Andalus" pitchFamily="18" charset="-78"/>
              </a:rPr>
              <a:t>على الأقل </a:t>
            </a:r>
            <a:r xmlns:a="http://schemas.openxmlformats.org/drawingml/2006/main">
              <a:rPr lang="ar" sz="2400" dirty="0" smtClean="0">
                <a:cs typeface="Andalus" pitchFamily="18" charset="-78"/>
              </a:rPr>
              <a:t>والذي يتضمن إما نوبات نوم طويلة، أو النوم اليومي أثناء النهار مما يسبب ضائقة كبيرة أو ضعف في الأداء.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>
              <a:cs typeface="Andalus" pitchFamily="18" charset="-78"/>
            </a:endParaRP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* قد تستمر نوبات النوم الكبرى لمدة تتراوح بين 8 إلى 12 ساعة، ويواجه الشخص صعوبة في الاستيقاظ.</a:t>
            </a:r>
          </a:p>
          <a:p>
            <a:pPr algn="l" rtl="0">
              <a:buNone/>
            </a:pPr>
            <a:endParaRPr lang="en-US" sz="2400" dirty="0" smtClean="0">
              <a:cs typeface="Andalus" pitchFamily="18" charset="-78"/>
            </a:endParaRP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* </a:t>
            </a:r>
            <a:r xmlns:a="http://schemas.openxmlformats.org/drawingml/2006/main">
              <a:rPr lang="ar" sz="2400" b="1" dirty="0" smtClean="0">
                <a:cs typeface="Andalus" pitchFamily="18" charset="-78"/>
              </a:rPr>
              <a:t>العلاج </a:t>
            </a:r>
            <a:r xmlns:a="http://schemas.openxmlformats.org/drawingml/2006/main">
              <a:rPr lang="ar" sz="2400" dirty="0" smtClean="0">
                <a:cs typeface="Andalus" pitchFamily="18" charset="-78"/>
              </a:rPr>
              <a:t>بالأدوية المنشطة غالبا ما يكون فعالا.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txBody>
          <a:bodyPr>
            <a:normAutofit/>
          </a:bodyPr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sz="4000" dirty="0" smtClean="0"/>
              <a:t>2. </a:t>
            </a:r>
            <a:r xmlns:a="http://schemas.openxmlformats.org/drawingml/2006/main">
              <a:rPr lang="ar" sz="4000" dirty="0" err="1" smtClean="0"/>
              <a:t>فرط النوم</a:t>
            </a:r>
            <a:endParaRPr xmlns:a="http://schemas.openxmlformats.org/drawingml/2006/main" 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943600"/>
          </a:xfrm>
        </p:spPr>
        <p:txBody>
          <a:bodyPr>
            <a:normAutofit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* النعاس المفرط المزمن الذي يتسم بنوبات نوم متكررة لا يمكن مقاومتها. بعد النوم لمدة تتراوح بين 10 و20 دقيقة، يستعيد الشخص نشاطه لفترة وجيزة حتى نوبة النوم التالية.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endParaRPr lang="en-US" sz="24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*يمكن أن تحدث نوبات النوم في أوقات غير مناسبة، مثل أثناء القيام بأنشطة العمل المهمة أو أثناء قيادة السيارة.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endParaRPr lang="en-US" sz="24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* يتضمن </a:t>
            </a:r>
            <a:r xmlns:a="http://schemas.openxmlformats.org/drawingml/2006/main">
              <a:rPr lang="ar" sz="2400" b="1" dirty="0" smtClean="0"/>
              <a:t>العلاج </a:t>
            </a:r>
            <a:r xmlns:a="http://schemas.openxmlformats.org/drawingml/2006/main">
              <a:rPr lang="ar" sz="2400" dirty="0" smtClean="0"/>
              <a:t>تناول الأدوية المنشطة، وتنظيم السلوك، مثل جدولة القيلولة في أوقات مناسبة.</a:t>
            </a:r>
          </a:p>
          <a:p>
            <a:pPr algn="l" rtl="0">
              <a:buNone/>
            </a:pPr>
            <a:endParaRPr lang="en-US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868362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3. النوم القهري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715000"/>
          </a:xfrm>
        </p:spPr>
        <p:txBody>
          <a:bodyPr>
            <a:normAutofit fontScale="77500" lnSpcReduction="20000"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dirty="0" smtClean="0"/>
              <a:t>* اضطراب النوم يؤدي إلى النعاس المفرط، أو الأرق الناجم عن خلل في التهوية أثناء النوم.</a:t>
            </a:r>
          </a:p>
          <a:p>
            <a:pPr algn="l" rtl="0"/>
            <a:endParaRPr lang="en-US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dirty="0" smtClean="0"/>
              <a:t>* </a:t>
            </a:r>
            <a:r xmlns:a="http://schemas.openxmlformats.org/drawingml/2006/main">
              <a:rPr lang="ar" b="1" dirty="0" smtClean="0"/>
              <a:t>تشمل اضطرابات التنفس المرتبطة بالنوم ما يلي:</a:t>
            </a:r>
          </a:p>
          <a:p>
            <a:pPr algn="l" rtl="0">
              <a:buNone/>
            </a:pPr>
            <a:endParaRPr lang="en-US" b="1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b="1" dirty="0" smtClean="0"/>
              <a:t>أ- انقطاع التنفس الانسدادي أثناء النوم </a:t>
            </a:r>
            <a:r xmlns:a="http://schemas.openxmlformats.org/drawingml/2006/main">
              <a:rPr lang="ar" dirty="0" smtClean="0"/>
              <a:t>: (نوبات متكررة من انسداد مجرى الهواء العلوي).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b="1" dirty="0" smtClean="0"/>
              <a:t>ب- </a:t>
            </a:r>
            <a:r xmlns:a="http://schemas.openxmlformats.org/drawingml/2006/main">
              <a:rPr lang="ar" dirty="0" smtClean="0"/>
              <a:t>انقطاع </a:t>
            </a:r>
            <a:r xmlns:a="http://schemas.openxmlformats.org/drawingml/2006/main">
              <a:rPr lang="ar" b="1" dirty="0" smtClean="0"/>
              <a:t>التنفس المركزي أثناء النوم </a:t>
            </a:r>
            <a:r xmlns:a="http://schemas.openxmlformats.org/drawingml/2006/main">
              <a:rPr lang="ar" dirty="0" smtClean="0"/>
              <a:t>: (توقف التنفس بشكل متقطع دون انسداد مجرى الهواء).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b="1" dirty="0" smtClean="0"/>
              <a:t>ج- نقص التهوية السنخي المركزي </a:t>
            </a:r>
            <a:r xmlns:a="http://schemas.openxmlformats.org/drawingml/2006/main">
              <a:rPr lang="ar" dirty="0" smtClean="0"/>
              <a:t>: (نقص التهوية يؤدي إلى انخفاض مستويات الأكسجين الشرياني).</a:t>
            </a:r>
          </a:p>
          <a:p>
            <a:pPr algn="l" rtl="0">
              <a:buFontTx/>
              <a:buChar char="-"/>
            </a:pPr>
            <a:endParaRPr lang="en-US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dirty="0" smtClean="0"/>
              <a:t>* انقطاع التنفس المركزي أثناء النوم أكثر شيوعًا عند كبار السن، في حين أن انقطاع التنفس الانسدادي أثناء النوم ونقص التهوية السنخية المركزية شائعان لدى الأفراد المصابين بالسمنة.</a:t>
            </a:r>
          </a:p>
          <a:p>
            <a:pPr algn="l" rtl="0">
              <a:buFont typeface="Arial" pitchFamily="34" charset="0"/>
              <a:buChar char="•"/>
            </a:pPr>
            <a:endParaRPr lang="en-US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dirty="0" smtClean="0"/>
              <a:t>* تشمل </a:t>
            </a:r>
            <a:r xmlns:a="http://schemas.openxmlformats.org/drawingml/2006/main">
              <a:rPr lang="ar" b="1" dirty="0" smtClean="0"/>
              <a:t>العلاجات </a:t>
            </a:r>
            <a:r xmlns:a="http://schemas.openxmlformats.org/drawingml/2006/main">
              <a:rPr lang="ar" dirty="0" smtClean="0"/>
              <a:t>التدخل الجراحي، مثل فتح القصبة الهوائية، واستخدام جهاز الضغط الهوائي الإيجابي المستمر أثناء النوم.</a:t>
            </a:r>
            <a:endParaRPr xmlns:a="http://schemas.openxmlformats.org/drawingml/2006/main"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3600" dirty="0" smtClean="0"/>
              <a:t>4. اضطرابات التنفس المرتبطة بالنوم.</a:t>
            </a:r>
            <a:r xmlns:a="http://schemas.openxmlformats.org/drawingml/2006/main">
              <a:rPr lang="ar" sz="4400" dirty="0" smtClean="0"/>
              <a:t/>
            </a:r>
            <a:br xmlns:a="http://schemas.openxmlformats.org/drawingml/2006/main">
              <a:rPr lang="en-US" sz="4400" dirty="0" smtClean="0"/>
            </a:b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 fontScale="70000" lnSpcReduction="20000"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dirty="0" smtClean="0"/>
              <a:t>* اضطراب النوم المستمر أو المتكرر الناتج عن خلل في عمل الإيقاع اليومي أو عدم التوافق بين الإيقاع اليومي والمتطلبات الخارجية.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dirty="0" smtClean="0"/>
              <a:t>  </a:t>
            </a:r>
          </a:p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3400" b="1" dirty="0" smtClean="0"/>
              <a:t>* تشمل الأنواع الفرعية ما يلي </a:t>
            </a:r>
            <a:r xmlns:a="http://schemas.openxmlformats.org/drawingml/2006/main">
              <a:rPr lang="ar" sz="3400" dirty="0" smtClean="0"/>
              <a:t>: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b="1" dirty="0" smtClean="0"/>
              <a:t>أ- مرحلة النوم المتأخرة: </a:t>
            </a:r>
            <a:r xmlns:a="http://schemas.openxmlformats.org/drawingml/2006/main">
              <a:rPr lang="ar" dirty="0" smtClean="0"/>
              <a:t>الجدول اليومي للشخص هو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dirty="0" smtClean="0"/>
              <a:t>غير متوافق مع التوقيت المطلوب للنوم، مثل أن يكون الفرد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dirty="0" smtClean="0"/>
              <a:t>عدم القدرة على النوم أو البقاء مستيقظًا أثناء الأوقات الاجتماعية المقبولة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dirty="0" smtClean="0"/>
              <a:t>ساعات.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b="1" dirty="0" smtClean="0"/>
              <a:t>ب- اضطراب الرحلات الجوية الطويلة: </a:t>
            </a:r>
            <a:r xmlns:a="http://schemas.openxmlformats.org/drawingml/2006/main">
              <a:rPr lang="ar" dirty="0" smtClean="0"/>
              <a:t>تضارب بين جدول النوم والاستيقاظ ومنطقة زمنية جديدة.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b="1" dirty="0" smtClean="0"/>
              <a:t>العمل بنظام الوردية C: </a:t>
            </a:r>
            <a:r xmlns:a="http://schemas.openxmlformats.org/drawingml/2006/main">
              <a:rPr lang="ar" dirty="0" smtClean="0"/>
              <a:t>الصراع بين الإيقاع اليومي ومتطلبات العمل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dirty="0" smtClean="0"/>
              <a:t>اليقظة للعمل بنظام المناوبات.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b="1" dirty="0" smtClean="0"/>
              <a:t>د-غير محدد: </a:t>
            </a:r>
            <a:r xmlns:a="http://schemas.openxmlformats.org/drawingml/2006/main">
              <a:rPr lang="ar" dirty="0" smtClean="0"/>
              <a:t>نمط الإيقاع اليومي أطول من 24 ساعة على الرغم من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dirty="0" smtClean="0"/>
              <a:t>الإشارات البيئية، مما يؤدي إلى مشاكل مختلفة في النوم).</a:t>
            </a:r>
          </a:p>
          <a:p>
            <a:pPr algn="l" rtl="0">
              <a:buNone/>
            </a:pPr>
            <a:endParaRPr lang="en-US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b="1" dirty="0" smtClean="0"/>
              <a:t>* </a:t>
            </a:r>
            <a:r xmlns:a="http://schemas.openxmlformats.org/drawingml/2006/main">
              <a:rPr lang="ar" sz="3400" b="1" dirty="0" smtClean="0"/>
              <a:t>العلاج: </a:t>
            </a:r>
            <a:r xmlns:a="http://schemas.openxmlformats.org/drawingml/2006/main">
              <a:rPr lang="ar" dirty="0" smtClean="0"/>
              <a:t>نظافة النوم والعلاج بالضوء الساطع.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dirty="0" smtClean="0"/>
              <a:t>*يتكون العلاج بالضوء الساطع من التعرض للضوء الساطع عند بدء اليقظة وتجنب الأضواء الساطعة عند الرغبة في النوم.</a:t>
            </a:r>
            <a:endParaRPr xmlns:a="http://schemas.openxmlformats.org/drawingml/2006/main"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4400" dirty="0" smtClean="0"/>
              <a:t>5. اضطرابات الإيقاع اليومي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991600" cy="6172200"/>
          </a:xfrm>
        </p:spPr>
        <p:txBody>
          <a:bodyPr>
            <a:normAutofit fontScale="92500"/>
          </a:bodyPr>
          <a:lstStyle/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* اضطرابات تتميز بسلوك غير طبيعي أو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الأحداث النفسية المرتبطة بالنوم.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* تتضمن هذه الاضطرابات تنشيط الأنظمة الفسيولوجية،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مثل الجهاز العصبي اللاإرادي، أو الجهاز الحركي، أو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العمليات المعرفية، في أوقات غير مناسبة، كما هو الحال أثناء النوم.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b="1" dirty="0" smtClean="0"/>
              <a:t>أ- اضطراب الكابوس: </a:t>
            </a:r>
            <a:r xmlns:a="http://schemas.openxmlformats.org/drawingml/2006/main">
              <a:rPr lang="ar" sz="2400" smtClean="0"/>
              <a:t>حدوث أحلام مخيفة أو </a:t>
            </a:r>
            <a:r xmlns:a="http://schemas.openxmlformats.org/drawingml/2006/main">
              <a:rPr lang="ar" sz="2400" dirty="0" smtClean="0"/>
              <a:t>متكررة </a:t>
            </a:r>
            <a:r xmlns:a="http://schemas.openxmlformats.org/drawingml/2006/main">
              <a:rPr lang="ar" sz="2400" dirty="0" smtClean="0"/>
              <a:t>تؤدي إلى الاستيقاظ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من النوم. </a:t>
            </a:r>
            <a:r xmlns:a="http://schemas.openxmlformats.org/drawingml/2006/main">
              <a:rPr lang="ar" sz="2400" b="1" dirty="0" smtClean="0"/>
              <a:t>لا يوجد علاج مقبول على نطاق واسع.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b="1" dirty="0" smtClean="0"/>
              <a:t>ب- اضطراب الرعب أثناء النوم: </a:t>
            </a:r>
            <a:r xmlns:a="http://schemas.openxmlformats.org/drawingml/2006/main">
              <a:rPr lang="ar" sz="2400" dirty="0" smtClean="0"/>
              <a:t>حدوث متكرر للاستيقاظ المفاجئ من النوم مصحوبًا بصراخ أو بكاء مذعور.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b="1" dirty="0" smtClean="0"/>
              <a:t>ج- اضطراب المشي أثناء النوم: </a:t>
            </a:r>
            <a:r xmlns:a="http://schemas.openxmlformats.org/drawingml/2006/main">
              <a:rPr lang="ar" sz="2400" dirty="0" smtClean="0"/>
              <a:t>نوبات متكررة من السلوك الحركي المعقد تبدأ أثناء النوم، بما في ذلك الخروج من السرير والمشي. يحدث غالبًا عند الأطفال الذين تتراوح أعمارهم بين 4 و8 سنوات، ويميل إلى التبدد بحلول سن المراهقة. </a:t>
            </a:r>
            <a:r xmlns:a="http://schemas.openxmlformats.org/drawingml/2006/main">
              <a:rPr lang="ar" sz="2400" b="1" dirty="0" smtClean="0"/>
              <a:t>لا يتطلب العلاج.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33400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sz="4400" dirty="0" smtClean="0"/>
              <a:t>6. </a:t>
            </a:r>
            <a:r xmlns:a="http://schemas.openxmlformats.org/drawingml/2006/main">
              <a:rPr lang="ar" sz="4400" dirty="0" err="1" smtClean="0"/>
              <a:t>اضطرابات النوم </a:t>
            </a:r>
            <a:r xmlns:a="http://schemas.openxmlformats.org/drawingml/2006/main">
              <a:rPr lang="ar" sz="4400" dirty="0" smtClean="0"/>
              <a:t>.</a:t>
            </a:r>
            <a:r xmlns:a="http://schemas.openxmlformats.org/drawingml/2006/main">
              <a:rPr lang="ar" sz="4400" dirty="0" smtClean="0"/>
              <a:t/>
            </a:r>
            <a:br xmlns:a="http://schemas.openxmlformats.org/drawingml/2006/main">
              <a:rPr lang="ar-SA" sz="4400" dirty="0" smtClean="0"/>
            </a:b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أ) اضطرابات النوم المرتبطة باضطراب عقلي آخر: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b="1" dirty="0" smtClean="0"/>
              <a:t>- </a:t>
            </a:r>
            <a:r xmlns:a="http://schemas.openxmlformats.org/drawingml/2006/main">
              <a:rPr lang="ar" sz="2000" dirty="0" smtClean="0"/>
              <a:t>قد ينطوي على الأرق أو </a:t>
            </a:r>
            <a:r xmlns:a="http://schemas.openxmlformats.org/drawingml/2006/main">
              <a:rPr lang="ar" sz="2000" dirty="0" err="1" smtClean="0"/>
              <a:t>فرط النوم </a:t>
            </a:r>
            <a:r xmlns:a="http://schemas.openxmlformats.org/drawingml/2006/main">
              <a:rPr lang="ar" sz="2000" dirty="0" smtClean="0"/>
              <a:t>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- غالبًا ما ترتبط اضطرابات المزاج، واضطرابات القلق، والفصام، وغيرها من الاضطرابات الذهانية باضطرابات النوم.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- يُنصح بعلاج الاضطراب العقلي الأساسي لحل اضطراب النوم.</a:t>
            </a:r>
          </a:p>
          <a:p>
            <a:pPr algn="l" rtl="0">
              <a:buFontTx/>
              <a:buChar char="-"/>
            </a:pPr>
            <a:endParaRPr lang="en-US" sz="24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ب) اضطراب النوم بسبب حالة طبية عامة: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- قد يتضمن الأرق، </a:t>
            </a:r>
            <a:r xmlns:a="http://schemas.openxmlformats.org/drawingml/2006/main">
              <a:rPr lang="ar" sz="2000" dirty="0" err="1" smtClean="0"/>
              <a:t>أو فرط النوم </a:t>
            </a:r>
            <a:r xmlns:a="http://schemas.openxmlformats.org/drawingml/2006/main">
              <a:rPr lang="ar" sz="2000" dirty="0" smtClean="0"/>
              <a:t>، </a:t>
            </a:r>
            <a:r xmlns:a="http://schemas.openxmlformats.org/drawingml/2006/main">
              <a:rPr lang="ar" sz="2000" dirty="0" err="1" smtClean="0"/>
              <a:t>أو اضطرابات النوم </a:t>
            </a:r>
            <a:r xmlns:a="http://schemas.openxmlformats.org/drawingml/2006/main">
              <a:rPr lang="ar" sz="2000" dirty="0" smtClean="0"/>
              <a:t>، أو مزيج من هذه الحالات التي يمكن أن تعزى إلى حالة طبية.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- قد تكون اضطرابات النوم هذه ناجمة عن </a:t>
            </a:r>
            <a:r xmlns:a="http://schemas.openxmlformats.org/drawingml/2006/main">
              <a:rPr lang="ar" sz="2000" dirty="0" err="1" smtClean="0"/>
              <a:t>أمراض عصبية تنكسية.</a:t>
            </a:r>
            <a:r xmlns:a="http://schemas.openxmlformats.org/drawingml/2006/main">
              <a:rPr lang="ar" sz="2000" dirty="0" smtClean="0"/>
              <a:t> </a:t>
            </a:r>
            <a:r xmlns:a="http://schemas.openxmlformats.org/drawingml/2006/main">
              <a:rPr lang="ar" sz="2000" dirty="0" err="1" smtClean="0"/>
              <a:t>الأمراض </a:t>
            </a:r>
            <a:r xmlns:a="http://schemas.openxmlformats.org/drawingml/2006/main">
              <a:rPr lang="ar" sz="2000" dirty="0" err="1" smtClean="0"/>
              <a:t>القلبية الوعائية </a:t>
            </a:r>
            <a:r xmlns:a="http://schemas.openxmlformats.org/drawingml/2006/main">
              <a:rPr lang="ar" sz="2000" dirty="0" smtClean="0"/>
              <a:t>، </a:t>
            </a:r>
            <a:r xmlns:a="http://schemas.openxmlformats.org/drawingml/2006/main">
              <a:rPr lang="ar" sz="2000" dirty="0" smtClean="0"/>
              <a:t>وأمراض الغدد الصماء، والعدوى الفيروسية والبكتيرية، والسعال، أو الألم.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- علاج الحالة الطبية الأساسية أو قد يتم علاجها عرضيًا باستخدام أدوية النوم.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الاضطرابات ذات الصلة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991600" cy="4843272"/>
          </a:xfrm>
        </p:spPr>
        <p:txBody>
          <a:bodyPr>
            <a:normAutofit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ج) اضطراب النوم الناجم عن المواد </a:t>
            </a:r>
            <a:r xmlns:a="http://schemas.openxmlformats.org/drawingml/2006/main">
              <a:rPr lang="ar" sz="2400" dirty="0" smtClean="0"/>
              <a:t>: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- الأرق </a:t>
            </a:r>
            <a:r xmlns:a="http://schemas.openxmlformats.org/drawingml/2006/main">
              <a:rPr lang="ar" sz="2400" dirty="0" err="1" smtClean="0"/>
              <a:t>وفرط النوم </a:t>
            </a:r>
            <a:r xmlns:a="http://schemas.openxmlformats.org/drawingml/2006/main">
              <a:rPr lang="ar" sz="2400" dirty="0" smtClean="0"/>
              <a:t>هما الأكثر شيوعًا.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- يتضمن اضطرابات بارزة في النوم بسبب التأثيرات الفسيولوجية المباشرة لمادة ما، مثل الكحول أو المخدرات الأخرى أو السموم.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- إن علاج تعاطي المواد أو إساءة استخدامها يؤدي عمومًا إلى تحسن النوم.</a:t>
            </a:r>
            <a:endParaRPr xmlns:a="http://schemas.openxmlformats.org/drawingml/2006/main" lang="ar-SA" sz="2400" dirty="0" smtClean="0"/>
          </a:p>
          <a:p>
            <a:pPr algn="l" rtl="0">
              <a:buNone/>
            </a:pPr>
            <a:endParaRPr lang="ar-SA" sz="24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الاضطرابات ذات الصلة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4864291"/>
          </a:xfrm>
        </p:spPr>
        <p:txBody>
          <a:bodyPr/>
          <a:lstStyle/>
          <a:p>
            <a:pPr xmlns:a="http://schemas.openxmlformats.org/drawingml/2006/main" algn="l" rtl="0">
              <a:defRPr/>
              <a:bidi/>
            </a:pP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ترتبط حالات الوعي المختلفة بأنماط مختلفة من موجات الدماغ.</a:t>
            </a:r>
          </a:p>
          <a:p>
            <a:pPr xmlns:a="http://schemas.openxmlformats.org/drawingml/2006/main" algn="l" rtl="0">
              <a:defRPr/>
              <a:bidi/>
            </a:pP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يقوم العلماء بتسجيل الموجات الدماغية باستخدام جهاز تخطيط كهربية الدماغ </a:t>
            </a:r>
            <a:r xmlns:a="http://schemas.openxmlformats.org/drawingml/2006/main">
              <a:rPr lang="ar" sz="2400" b="1" dirty="0" smtClean="0">
                <a:latin typeface="Times New Roman" pitchFamily="18" charset="0"/>
                <a:cs typeface="Times New Roman" pitchFamily="18" charset="0"/>
              </a:rPr>
              <a:t>(EEG </a:t>
            </a: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)، الذي يراقب النشاط الكهربائي من خلال أقطاب كهربائية توضع على فروة الرأس.</a:t>
            </a:r>
          </a:p>
          <a:p>
            <a:pPr xmlns:a="http://schemas.openxmlformats.org/drawingml/2006/main" algn="l" rtl="0">
              <a:defRPr/>
              <a:bidi/>
            </a:pPr>
            <a:r xmlns:a="http://schemas.openxmlformats.org/drawingml/2006/main">
              <a:rPr lang="ar" dirty="0" smtClean="0"/>
              <a:t>الرئيسية </a:t>
            </a: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للموجات </a:t>
            </a: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الدماغية </a:t>
            </a:r>
            <a:r xmlns:a="http://schemas.openxmlformats.org/drawingml/2006/main">
              <a:rPr lang="ar" sz="2400" b="1" dirty="0" smtClean="0">
                <a:latin typeface="Times New Roman" pitchFamily="18" charset="0"/>
                <a:cs typeface="Times New Roman" pitchFamily="18" charset="0"/>
              </a:rPr>
              <a:t>هي </a:t>
            </a:r>
            <a:r xmlns:a="http://schemas.openxmlformats.org/drawingml/2006/main">
              <a:rPr lang="ar" sz="2400" b="1" dirty="0" smtClean="0">
                <a:latin typeface="Times New Roman" pitchFamily="18" charset="0"/>
                <a:cs typeface="Times New Roman" pitchFamily="18" charset="0"/>
              </a:rPr>
              <a:t>ألفا </a:t>
            </a: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وبيتا </a:t>
            </a: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وثيتا </a:t>
            </a:r>
            <a:r xmlns:a="http://schemas.openxmlformats.org/drawingml/2006/main">
              <a:rPr lang="ar" sz="2400" b="1" dirty="0" smtClean="0">
                <a:latin typeface="Times New Roman" pitchFamily="18" charset="0"/>
                <a:cs typeface="Times New Roman" pitchFamily="18" charset="0"/>
              </a:rPr>
              <a:t>ودلتا </a:t>
            </a:r>
            <a:r xmlns:a="http://schemas.openxmlformats.org/drawingml/2006/main">
              <a:rPr lang="ar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 rtl="0">
              <a:buNone/>
              <a:defRPr/>
            </a:pPr>
            <a:endParaRPr lang="en-GB" dirty="0" smtClean="0"/>
          </a:p>
          <a:p>
            <a:pPr xmlns:a="http://schemas.openxmlformats.org/drawingml/2006/main" marL="0" indent="0" algn="l" rtl="0">
              <a:buFont typeface="Wingdings 3" pitchFamily="18" charset="2"/>
              <a:buNone/>
              <a:defRPr/>
              <a:bidi/>
            </a:pPr>
            <a:r xmlns:a="http://schemas.openxmlformats.org/drawingml/2006/main">
              <a:rPr lang="ar" sz="2400" b="1" dirty="0" smtClean="0">
                <a:latin typeface="Times New Roman" pitchFamily="18" charset="0"/>
                <a:cs typeface="Times New Roman" pitchFamily="18" charset="0"/>
              </a:rPr>
              <a:t>1. ألفا: </a:t>
            </a: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الاسترخاء الشديد أو التأمل (المرحلة 1)</a:t>
            </a:r>
          </a:p>
          <a:p>
            <a:pPr xmlns:a="http://schemas.openxmlformats.org/drawingml/2006/main" marL="0" indent="0" algn="l" rtl="0">
              <a:buFont typeface="Wingdings 3" pitchFamily="18" charset="2"/>
              <a:buNone/>
              <a:defRPr/>
              <a:bidi/>
            </a:pPr>
            <a:r xmlns:a="http://schemas.openxmlformats.org/drawingml/2006/main">
              <a:rPr lang="ar" sz="2400" b="1" dirty="0" smtClean="0">
                <a:latin typeface="Times New Roman" pitchFamily="18" charset="0"/>
                <a:cs typeface="Times New Roman" pitchFamily="18" charset="0"/>
              </a:rPr>
              <a:t>2. بيتا </a:t>
            </a: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: مستيقظ ومنتبه (أثناء الاستيقاظ)</a:t>
            </a:r>
          </a:p>
          <a:p>
            <a:pPr xmlns:a="http://schemas.openxmlformats.org/drawingml/2006/main" marL="0" indent="0" algn="l" rtl="0">
              <a:buFont typeface="Wingdings 3" pitchFamily="18" charset="2"/>
              <a:buNone/>
              <a:defRPr/>
              <a:bidi/>
            </a:pPr>
            <a:r xmlns:a="http://schemas.openxmlformats.org/drawingml/2006/main">
              <a:rPr lang="ar" sz="2400" b="1" dirty="0" smtClean="0">
                <a:latin typeface="Times New Roman" pitchFamily="18" charset="0"/>
                <a:cs typeface="Times New Roman" pitchFamily="18" charset="0"/>
              </a:rPr>
              <a:t>3. ثيتا </a:t>
            </a: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: النوم الخفيف (المرحلة الثانية)</a:t>
            </a:r>
          </a:p>
          <a:p>
            <a:pPr xmlns:a="http://schemas.openxmlformats.org/drawingml/2006/main" marL="0" indent="0" algn="l" rtl="0">
              <a:buFont typeface="Wingdings 3" pitchFamily="18" charset="2"/>
              <a:buNone/>
              <a:defRPr/>
              <a:bidi/>
            </a:pPr>
            <a:r xmlns:a="http://schemas.openxmlformats.org/drawingml/2006/main">
              <a:rPr lang="ar" sz="2400" b="1" dirty="0" smtClean="0">
                <a:latin typeface="Times New Roman" pitchFamily="18" charset="0"/>
                <a:cs typeface="Times New Roman" pitchFamily="18" charset="0"/>
              </a:rPr>
              <a:t>4. دلتا: </a:t>
            </a: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النوم العميق (المرحلة 3،4،5)</a:t>
            </a:r>
          </a:p>
          <a:p>
            <a:pPr algn="l" rtl="0">
              <a:defRPr/>
            </a:pPr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74638"/>
            <a:ext cx="8763000" cy="1143000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3200" dirty="0" smtClean="0"/>
              <a:t>الموجات الدماغية ومستوى الوعي</a:t>
            </a:r>
            <a:endParaRPr xmlns:a="http://schemas.openxmlformats.org/drawingml/2006/main"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43272"/>
          </a:xfrm>
        </p:spPr>
        <p:txBody>
          <a:bodyPr>
            <a:normAutofit/>
          </a:bodyPr>
          <a:lstStyle/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dirty="0" smtClean="0"/>
              <a:t>مقدمة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800" dirty="0" smtClean="0"/>
              <a:t>قياس نظافة النوم</a:t>
            </a:r>
            <a:endParaRPr xmlns:a="http://schemas.openxmlformats.org/drawingml/2006/main" lang="en-US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dirty="0" smtClean="0"/>
              <a:t>- أرق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800" dirty="0" smtClean="0"/>
              <a:t>- </a:t>
            </a:r>
            <a:r xmlns:a="http://schemas.openxmlformats.org/drawingml/2006/main">
              <a:rPr lang="ar" sz="2800" dirty="0" err="1" smtClean="0"/>
              <a:t>فرط النوم </a:t>
            </a:r>
            <a:r xmlns:a="http://schemas.openxmlformats.org/drawingml/2006/main">
              <a:rPr lang="ar" sz="2800" dirty="0" smtClean="0"/>
              <a:t>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800" dirty="0" smtClean="0"/>
              <a:t>- النوم القهري.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800" dirty="0" smtClean="0"/>
              <a:t>- اضطرابات التنفس المرتبطة بالنوم.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800" dirty="0" smtClean="0"/>
              <a:t>- اضطرابات الساعة البيولوجية.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800" dirty="0" smtClean="0"/>
              <a:t>- </a:t>
            </a:r>
            <a:r xmlns:a="http://schemas.openxmlformats.org/drawingml/2006/main">
              <a:rPr lang="ar" sz="2800" dirty="0" err="1" smtClean="0"/>
              <a:t>اضطرابات النوم </a:t>
            </a:r>
            <a:r xmlns:a="http://schemas.openxmlformats.org/drawingml/2006/main">
              <a:rPr lang="ar" sz="2800" dirty="0" smtClean="0"/>
              <a:t>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800" dirty="0" smtClean="0"/>
              <a:t>-اضطرابات متعلقة بالنوم.</a:t>
            </a:r>
            <a:endParaRPr xmlns:a="http://schemas.openxmlformats.org/drawingml/2006/main" lang="ar-SA" sz="2800" dirty="0" smtClean="0"/>
          </a:p>
          <a:p>
            <a:pPr algn="l" rtl="0">
              <a:buFontTx/>
              <a:buChar char="-"/>
            </a:pPr>
            <a:endParaRPr lang="en-US" dirty="0" smtClean="0"/>
          </a:p>
          <a:p>
            <a:pPr algn="l" rtl="0">
              <a:buFontTx/>
              <a:buChar char="-"/>
            </a:pP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dirty="0" smtClean="0"/>
              <a:t>مخطط تفصيلي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792162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>
              <a:defRPr/>
              <a:bidi/>
            </a:pPr>
            <a:r xmlns:a="http://schemas.openxmlformats.org/drawingml/2006/main">
              <a:rPr lang="ar" sz="3200" dirty="0"/>
              <a:t>المراحل </a:t>
            </a:r>
            <a:r xmlns:a="http://schemas.openxmlformats.org/drawingml/2006/main">
              <a:rPr lang="ar" sz="3200" dirty="0" smtClean="0"/>
              <a:t>الخمس </a:t>
            </a:r>
            <a:r xmlns:a="http://schemas.openxmlformats.org/drawingml/2006/main">
              <a:rPr lang="ar" sz="3200" dirty="0"/>
              <a:t>للنوم (دورة نوم حركة العين غير السريعة ونوم حركة العين السريعة)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334000"/>
          </a:xfrm>
        </p:spPr>
        <p:txBody>
          <a:bodyPr>
            <a:normAutofit/>
          </a:bodyPr>
          <a:lstStyle/>
          <a:p>
            <a:pPr xmlns:a="http://schemas.openxmlformats.org/drawingml/2006/main" algn="l" rtl="0">
              <a:buClr>
                <a:srgbClr val="B31166"/>
              </a:buClr>
              <a:buNone/>
              <a:bidi/>
            </a:pPr>
            <a:r xmlns:a="http://schemas.openxmlformats.org/drawingml/2006/main">
              <a:rPr lang="ar" sz="24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 xmlns:a="http://schemas.openxmlformats.org/drawingml/2006/main">
              <a:rPr lang="ar" sz="2400" b="1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حركة العين غير السريعة (NREM، المرحلة 1)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000" dirty="0" smtClean="0">
                <a:latin typeface="Times New Roman" pitchFamily="18" charset="0"/>
                <a:cs typeface="Times New Roman" pitchFamily="18" charset="0"/>
              </a:rPr>
              <a:t>المرحلة الأولى هي بداية دورة النوم، وهي مرحلة خفيفة نسبيًا من النوم. ويمكن اعتبار المرحلة الأولى فترة انتقالية بين اليقظة والنوم.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000" dirty="0" smtClean="0">
                <a:latin typeface="Times New Roman" pitchFamily="18" charset="0"/>
                <a:cs typeface="Times New Roman" pitchFamily="18" charset="0"/>
              </a:rPr>
              <a:t>غالبًا ما يتم تعريفه من خلال وجود حركات العين البطيئة، وهو مستوى من النعاس أثناء النوم يمكن أن ينقطع بسهولة، مما يتسبب في الاستيقاظ أو الإيقاظ.</a:t>
            </a:r>
            <a:endParaRPr xmlns:a="http://schemas.openxmlformats.org/drawingml/2006/main" lang="en-GB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Clr>
                <a:srgbClr val="B31166"/>
              </a:buClr>
              <a:buNone/>
            </a:pPr>
            <a:endParaRPr lang="en-GB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l" rtl="0">
              <a:buClr>
                <a:srgbClr val="B31166"/>
              </a:buClr>
              <a:buNone/>
              <a:bidi/>
            </a:pPr>
            <a:r xmlns:a="http://schemas.openxmlformats.org/drawingml/2006/main">
              <a:rPr lang="ar" sz="24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 xmlns:a="http://schemas.openxmlformats.org/drawingml/2006/main">
              <a:rPr lang="ar" sz="2400" b="1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حركة العين غير السريعة (NREM، المرحلة 2)</a:t>
            </a: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000" dirty="0" smtClean="0">
                <a:latin typeface="Times New Roman" pitchFamily="18" charset="0"/>
                <a:cs typeface="Times New Roman" pitchFamily="18" charset="0"/>
              </a:rPr>
              <a:t>يصبح الناس أقل وعيا بالبيئة المحيطة بهم.</a:t>
            </a: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000" dirty="0" smtClean="0">
                <a:latin typeface="Times New Roman" pitchFamily="18" charset="0"/>
                <a:cs typeface="Times New Roman" pitchFamily="18" charset="0"/>
              </a:rPr>
              <a:t>تنخفض درجة حرارة الجسم.</a:t>
            </a: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000" dirty="0" smtClean="0">
                <a:latin typeface="Times New Roman" pitchFamily="18" charset="0"/>
                <a:cs typeface="Times New Roman" pitchFamily="18" charset="0"/>
              </a:rPr>
              <a:t>يصبح التنفس ومعدل ضربات القلب أكثر انتظامًا.</a:t>
            </a: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000" dirty="0" smtClean="0">
                <a:latin typeface="Times New Roman" pitchFamily="18" charset="0"/>
                <a:cs typeface="Times New Roman" pitchFamily="18" charset="0"/>
              </a:rPr>
              <a:t>إنها المرحلة الأولى العميقة من نوم حركة العين غير السريعة. لا تحدث الاستيقاظات أو الإيقاظات بسهولة كما يحدث في المرحلة الأولى من النوم، وتتوقف حركة العين البطيئة.</a:t>
            </a: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000" dirty="0" smtClean="0">
                <a:latin typeface="Times New Roman" pitchFamily="18" charset="0"/>
                <a:cs typeface="Times New Roman" pitchFamily="18" charset="0"/>
              </a:rPr>
              <a:t>تستمر لمدة 20 دقيقة تقريبًا </a:t>
            </a: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xmlns:a="http://schemas.openxmlformats.org/drawingml/2006/main" lang="en-GB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xmlns:a="http://schemas.openxmlformats.org/drawingml/2006/main" algn="ctr">
              <a:defRPr/>
              <a:bidi/>
            </a:pPr>
            <a:r xmlns:a="http://schemas.openxmlformats.org/drawingml/2006/main">
              <a:rPr lang="ar" sz="3200" dirty="0" smtClean="0"/>
              <a:t>المراحل الخمس للنوم (دورة نوم حركة العين غير السريعة ونوم حركة العين السريعة)</a:t>
            </a:r>
            <a:endParaRPr xmlns:a="http://schemas.openxmlformats.org/drawingml/2006/main" lang="en-GB" sz="3200" dirty="0"/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4995672"/>
          </a:xfrm>
        </p:spPr>
        <p:txBody>
          <a:bodyPr>
            <a:normAutofit fontScale="85000" lnSpcReduction="20000"/>
          </a:bodyPr>
          <a:lstStyle/>
          <a:p>
            <a:pPr xmlns:a="http://schemas.openxmlformats.org/drawingml/2006/main" algn="l" rtl="0">
              <a:buClr>
                <a:srgbClr val="B31166"/>
              </a:buClr>
              <a:buNone/>
              <a:bidi/>
            </a:pPr>
            <a:r xmlns:a="http://schemas.openxmlformats.org/drawingml/2006/main">
              <a:rPr lang="ar" b="1" dirty="0" smtClean="0"/>
              <a:t>* </a:t>
            </a:r>
            <a:r xmlns:a="http://schemas.openxmlformats.org/drawingml/2006/main">
              <a:rPr lang="ar" sz="3000" b="1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حركة العين غير السريعة (NREM، المرحلتان 3 و4)</a:t>
            </a: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200" dirty="0" smtClean="0">
                <a:latin typeface="Times New Roman" pitchFamily="18" charset="0"/>
                <a:cs typeface="Times New Roman" pitchFamily="18" charset="0"/>
              </a:rPr>
              <a:t>يبدأ بعد 35-45 دقيقة من النوم</a:t>
            </a: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200" dirty="0" smtClean="0">
                <a:latin typeface="Times New Roman" pitchFamily="18" charset="0"/>
                <a:cs typeface="Times New Roman" pitchFamily="18" charset="0"/>
              </a:rPr>
              <a:t>تسترخي العضلات.</a:t>
            </a: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200" dirty="0" smtClean="0">
                <a:latin typeface="Times New Roman" pitchFamily="18" charset="0"/>
                <a:cs typeface="Times New Roman" pitchFamily="18" charset="0"/>
              </a:rPr>
              <a:t>انخفاض ضغط الدم ومعدل التنفس.</a:t>
            </a: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200" dirty="0" smtClean="0">
                <a:latin typeface="Times New Roman" pitchFamily="18" charset="0"/>
                <a:cs typeface="Times New Roman" pitchFamily="18" charset="0"/>
              </a:rPr>
              <a:t>يحدث النوم الأعمق.</a:t>
            </a: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200" dirty="0" smtClean="0">
                <a:latin typeface="Times New Roman" pitchFamily="18" charset="0"/>
                <a:cs typeface="Times New Roman" pitchFamily="18" charset="0"/>
              </a:rPr>
              <a:t>ينام الناس أثناء معظم الاضطرابات (مثل الضوضاء والحركات) دون أي رد فعل.</a:t>
            </a:r>
            <a:endParaRPr xmlns:a="http://schemas.openxmlformats.org/drawingml/2006/main" lang="en-GB" sz="2200" dirty="0" smtClean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l" rtl="0">
              <a:buClr>
                <a:srgbClr val="B31166"/>
              </a:buClr>
              <a:buNone/>
              <a:bidi/>
            </a:pPr>
            <a:r xmlns:a="http://schemas.openxmlformats.org/drawingml/2006/main">
              <a:rPr lang="ar" sz="30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 xmlns:a="http://schemas.openxmlformats.org/drawingml/2006/main">
              <a:rPr lang="ar" sz="3000" b="1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حركة العين السريعة (REM، المرحلة 5)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600" b="1" dirty="0" smtClean="0">
                <a:latin typeface="Times New Roman" pitchFamily="18" charset="0"/>
                <a:cs typeface="Times New Roman" pitchFamily="18" charset="0"/>
              </a:rPr>
              <a:t>أثناء نوم حركة العين السريعة:</a:t>
            </a: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600" dirty="0" smtClean="0">
                <a:latin typeface="Times New Roman" pitchFamily="18" charset="0"/>
                <a:cs typeface="Times New Roman" pitchFamily="18" charset="0"/>
              </a:rPr>
              <a:t>يصبح الدماغ أكثر نشاطا.</a:t>
            </a: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600" dirty="0" smtClean="0">
                <a:latin typeface="Times New Roman" pitchFamily="18" charset="0"/>
                <a:cs typeface="Times New Roman" pitchFamily="18" charset="0"/>
              </a:rPr>
              <a:t>يصبح الجسم مسترخيًا وغير قادر على الحركة.</a:t>
            </a: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600" dirty="0" smtClean="0">
                <a:latin typeface="Times New Roman" pitchFamily="18" charset="0"/>
                <a:cs typeface="Times New Roman" pitchFamily="18" charset="0"/>
              </a:rPr>
              <a:t>الأحلام تحدث.</a:t>
            </a: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600" dirty="0" smtClean="0">
                <a:latin typeface="Times New Roman" pitchFamily="18" charset="0"/>
                <a:cs typeface="Times New Roman" pitchFamily="18" charset="0"/>
              </a:rPr>
              <a:t>تتحرك العيون بسرعة.</a:t>
            </a: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وتتميز هذه المرحلة أيضًا بزيادة معدل ضربات القلب والتنفس، وقد تصبح إيقاعاتهما غير منتظمة.</a:t>
            </a:r>
            <a:endParaRPr xmlns:a="http://schemas.openxmlformats.org/drawingml/2006/main"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Arial" pitchFamily="34" charset="0"/>
              <a:buChar char="•"/>
            </a:pPr>
            <a:endParaRPr lang="en-GB" sz="2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عادة، تبدأ دورات النوم كل 90-120 دقيقة، مما يؤدي إلى أربع إلى خمس دورات لكل فترة نوم.</a:t>
            </a:r>
            <a:endParaRPr xmlns:a="http://schemas.openxmlformats.org/drawingml/2006/main"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دورات النوم</a:t>
            </a:r>
            <a:endParaRPr xmlns:a="http://schemas.openxmlformats.org/drawingml/2006/main" lang="ar-SA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0"/>
            <a:endParaRPr lang="en-US" dirty="0" smtClean="0"/>
          </a:p>
          <a:p>
            <a:pPr algn="ctr" rtl="0"/>
            <a:endParaRPr lang="en-US" dirty="0" smtClean="0"/>
          </a:p>
          <a:p>
            <a:pPr algn="ctr" rtl="0">
              <a:buNone/>
            </a:pPr>
            <a:endParaRPr lang="en-US" sz="4800" dirty="0" smtClean="0"/>
          </a:p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4800" dirty="0" smtClean="0"/>
              <a:t>شكرًا لك</a:t>
            </a:r>
            <a:endParaRPr xmlns:a="http://schemas.openxmlformats.org/drawingml/2006/main" lang="ar-SA" sz="4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81328"/>
            <a:ext cx="8915400" cy="5071872"/>
          </a:xfrm>
        </p:spPr>
        <p:txBody>
          <a:bodyPr>
            <a:normAutofit/>
          </a:bodyPr>
          <a:lstStyle/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800" dirty="0" smtClean="0"/>
              <a:t>لإدراج اضطرابات النوم الشائعة.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800" dirty="0" smtClean="0"/>
              <a:t>التعرف على الأنواع الفرعية لاضطرابات النوم.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800" dirty="0" smtClean="0"/>
              <a:t>لمناقشة تدابير نظافة النوم.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800" dirty="0" smtClean="0"/>
              <a:t>لمناقشة أسباب وأعراض وعلاج كل اضطراب في النوم.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800" dirty="0" smtClean="0"/>
              <a:t>لمناقشة </a:t>
            </a:r>
            <a:r xmlns:a="http://schemas.openxmlformats.org/drawingml/2006/main">
              <a:rPr lang="ar" sz="2800" dirty="0" err="1" smtClean="0"/>
              <a:t>الاضطرابات المتعلقة بالنوم </a:t>
            </a:r>
            <a:r xmlns:a="http://schemas.openxmlformats.org/drawingml/2006/main">
              <a:rPr lang="ar" sz="2800" dirty="0" smtClean="0"/>
              <a:t>.</a:t>
            </a:r>
          </a:p>
          <a:p>
            <a:pPr algn="l" rtl="0"/>
            <a:endParaRPr lang="en-US" sz="2800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dirty="0" smtClean="0"/>
              <a:t>نتائج التعلم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6019800"/>
          </a:xfrm>
        </p:spPr>
        <p:txBody>
          <a:bodyPr>
            <a:normAutofit/>
          </a:bodyPr>
          <a:lstStyle/>
          <a:p>
            <a:pPr algn="l" rtl="0">
              <a:buFontTx/>
              <a:buChar char="-"/>
            </a:pPr>
            <a:endParaRPr lang="en-US" sz="2400" b="1" dirty="0" smtClean="0">
              <a:cs typeface="Andalus" pitchFamily="18" charset="-78"/>
            </a:endParaRPr>
          </a:p>
          <a:p>
            <a:pPr algn="l" rtl="0">
              <a:buNone/>
            </a:pPr>
            <a:endParaRPr lang="en-US" sz="2400" b="1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* </a:t>
            </a:r>
            <a:r xmlns:a="http://schemas.openxmlformats.org/drawingml/2006/main">
              <a:rPr lang="ar" sz="2400" dirty="0" smtClean="0"/>
              <a:t>يمكن تنظيم اضطرابات النوم واليقظة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إلى ستة فئات:</a:t>
            </a:r>
          </a:p>
          <a:p>
            <a:pPr algn="l" rtl="0">
              <a:buNone/>
            </a:pPr>
            <a:endParaRPr lang="en-US" sz="24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1. الأرق.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2. </a:t>
            </a:r>
            <a:r xmlns:a="http://schemas.openxmlformats.org/drawingml/2006/main">
              <a:rPr lang="ar" sz="2400" b="1" dirty="0" err="1" smtClean="0"/>
              <a:t>فرط النوم </a:t>
            </a:r>
            <a:r xmlns:a="http://schemas.openxmlformats.org/drawingml/2006/main">
              <a:rPr lang="ar" sz="2400" b="1" dirty="0" smtClean="0"/>
              <a:t>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3. النوم القهري.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4. اضطرابات التنفس المرتبطة بالنوم.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5. اضطرابات الإيقاع اليومي.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6. </a:t>
            </a:r>
            <a:r xmlns:a="http://schemas.openxmlformats.org/drawingml/2006/main">
              <a:rPr lang="ar" sz="2400" b="1" dirty="0" err="1" smtClean="0"/>
              <a:t>اضطرابات النوم </a:t>
            </a:r>
            <a:r xmlns:a="http://schemas.openxmlformats.org/drawingml/2006/main">
              <a:rPr lang="ar" sz="2400" b="1" dirty="0" smtClean="0"/>
              <a:t>.</a:t>
            </a:r>
            <a:endParaRPr xmlns:a="http://schemas.openxmlformats.org/drawingml/2006/main" lang="ar-SA" sz="24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>
            <a:normAutofit/>
          </a:bodyPr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dirty="0" smtClean="0"/>
              <a:t>مقدمة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95400"/>
            <a:ext cx="8991600" cy="5029200"/>
          </a:xfrm>
        </p:spPr>
        <p:txBody>
          <a:bodyPr>
            <a:normAutofit fontScale="92500" lnSpcReduction="10000"/>
          </a:bodyPr>
          <a:lstStyle/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400" dirty="0" smtClean="0"/>
              <a:t>العنصر الأساسي للأرق هو عدم الرضا عن </a:t>
            </a:r>
            <a:r xmlns:a="http://schemas.openxmlformats.org/drawingml/2006/main">
              <a:rPr lang="ar" sz="2400" b="1" dirty="0" smtClean="0"/>
              <a:t>كمية أو نوعية النوم </a:t>
            </a:r>
            <a:r xmlns:a="http://schemas.openxmlformats.org/drawingml/2006/main">
              <a:rPr lang="ar" sz="2400" dirty="0" smtClean="0"/>
              <a:t>.</a:t>
            </a:r>
          </a:p>
          <a:p>
            <a:pPr algn="l" rtl="0"/>
            <a:endParaRPr lang="en-US" sz="2400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400" dirty="0" smtClean="0"/>
              <a:t>يعاني الشخص من </a:t>
            </a:r>
            <a:r xmlns:a="http://schemas.openxmlformats.org/drawingml/2006/main">
              <a:rPr lang="ar" sz="2400" b="1" dirty="0" smtClean="0"/>
              <a:t>صعوبة في النوم، والحفاظ على النوم، و/أو الاستيقاظ في الصباح الباكر مع عدم القدرة على العودة إلى النوم.</a:t>
            </a:r>
          </a:p>
          <a:p>
            <a:pPr algn="l" rtl="0"/>
            <a:endParaRPr lang="en-US" sz="2400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400" b="1" dirty="0" smtClean="0"/>
              <a:t>تشمل الأنواع الفرعية لاضطراب الأرق ما يلي: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أ. عدم كفاية نظافة النوم.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ب. الأرق </a:t>
            </a:r>
            <a:r xmlns:a="http://schemas.openxmlformats.org/drawingml/2006/main">
              <a:rPr lang="ar" sz="2400" dirty="0" err="1" smtClean="0"/>
              <a:t>النفسي الفسيولوجي </a:t>
            </a:r>
            <a:r xmlns:a="http://schemas.openxmlformats.org/drawingml/2006/main">
              <a:rPr lang="ar" sz="2400" dirty="0" smtClean="0"/>
              <a:t>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ج. الأرق المتناقض.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د. الأرق مجهول السبب.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هـ. الأرق بسبب اضطراب عقلي أو حالة طبية أو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تعاطي المخدرات أو المواد.</a:t>
            </a:r>
          </a:p>
          <a:p>
            <a:pPr algn="l" rtl="0">
              <a:buNone/>
            </a:pPr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sz="3600" dirty="0" smtClean="0"/>
              <a:t>1. الأرق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915400" cy="5257800"/>
          </a:xfrm>
        </p:spPr>
        <p:txBody>
          <a:bodyPr>
            <a:normAutofit/>
          </a:bodyPr>
          <a:lstStyle/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2800" b="1" dirty="0" smtClean="0"/>
              <a:t>أ. عدم كفاية نظافة النوم.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* الانخراط في سلوكيات لا تساعد على النوم أو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التدخل المباشر في النوم.</a:t>
            </a:r>
          </a:p>
          <a:p>
            <a:pPr algn="l" rtl="0">
              <a:buNone/>
            </a:pPr>
            <a:endParaRPr lang="en-US" sz="2400" dirty="0" smtClean="0">
              <a:cs typeface="Andalus" pitchFamily="18" charset="-78"/>
            </a:endParaRP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* يشمل ذلك استهلاك الكافيين أو النيكوتين قبل وقت النوم، والتحفيز العاطفي أو الجسدي المفرط قبل وقت النوم مباشرة، والقيلولة أثناء النهار، والتغييرات الواسعة في روتين النوم والاستيقاظ اليومي.</a:t>
            </a:r>
          </a:p>
          <a:p>
            <a:pPr algn="l" rtl="0">
              <a:buNone/>
            </a:pPr>
            <a:endParaRPr lang="en-US" sz="2400" dirty="0" smtClean="0">
              <a:cs typeface="Andalus" pitchFamily="18" charset="-78"/>
            </a:endParaRP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* </a:t>
            </a:r>
            <a:r xmlns:a="http://schemas.openxmlformats.org/drawingml/2006/main">
              <a:rPr lang="ar" sz="2400" b="1" dirty="0" smtClean="0">
                <a:cs typeface="Andalus" pitchFamily="18" charset="-78"/>
              </a:rPr>
              <a:t>العلاج </a:t>
            </a:r>
            <a:r xmlns:a="http://schemas.openxmlformats.org/drawingml/2006/main">
              <a:rPr lang="ar" sz="2400" dirty="0" smtClean="0">
                <a:cs typeface="Andalus" pitchFamily="18" charset="-78"/>
              </a:rPr>
              <a:t>: يشمل تدابير نظافة النوم، والتقنيات السلوكية المعرفية، والأدوية.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4000" dirty="0" smtClean="0"/>
              <a:t>1. الأرق.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 fontScale="92500" lnSpcReduction="10000"/>
          </a:bodyPr>
          <a:lstStyle/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600" dirty="0" smtClean="0"/>
              <a:t>ضع جدولًا منتظمًا للذهاب إلى النوم والاستيقاظ.</a:t>
            </a:r>
          </a:p>
          <a:p>
            <a:pPr algn="l" rtl="0"/>
            <a:endParaRPr lang="en-US" sz="2600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600" dirty="0" smtClean="0"/>
              <a:t>تجنب الحرمان من النوم، والرغبة في تعويض ما فاتك من خلال النوم المفرط.</a:t>
            </a:r>
          </a:p>
          <a:p>
            <a:pPr algn="l" rtl="0"/>
            <a:endParaRPr lang="en-US" sz="2600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600" dirty="0" smtClean="0"/>
              <a:t>لا تتناول وجبات كبيرة قبل النوم، ومع ذلك فإن تناول وجبة خفيفة أمر مسموح به، بل وربما يكون مفيداً.</a:t>
            </a:r>
          </a:p>
          <a:p>
            <a:pPr algn="l" rtl="0"/>
            <a:endParaRPr lang="en-US" sz="2600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600" dirty="0" smtClean="0"/>
              <a:t>تجنب القيلولة أثناء النهار، ما لم تكن ضرورية بسبب التقدم في السن أو الحالة البدنية.</a:t>
            </a:r>
          </a:p>
          <a:p>
            <a:pPr algn="l" rtl="0"/>
            <a:endParaRPr lang="en-US" sz="2600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600" dirty="0" smtClean="0"/>
              <a:t>مارس التمارين الرياضية يوميًا، وخاصة في وقت متأخر بعد الظهر أو في وقت مبكر من المساء.</a:t>
            </a:r>
          </a:p>
          <a:p>
            <a:pPr algn="l" rtl="0"/>
            <a:endParaRPr lang="en-US" sz="2600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600" dirty="0" smtClean="0"/>
              <a:t>تقليل أو التخلص من تناول الكافيين والنيكوتين.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3200" dirty="0" smtClean="0"/>
              <a:t>قياس نظافة النوم</a:t>
            </a:r>
            <a:endParaRPr xmlns:a="http://schemas.openxmlformats.org/drawingml/2006/main"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562600"/>
          </a:xfrm>
        </p:spPr>
        <p:txBody>
          <a:bodyPr>
            <a:normAutofit fontScale="92500" lnSpcReduction="10000"/>
          </a:bodyPr>
          <a:lstStyle/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400" dirty="0" smtClean="0"/>
              <a:t>لا تنظر إلى الساعة أثناء استلقائك على السرير.</a:t>
            </a:r>
          </a:p>
          <a:p>
            <a:pPr algn="l" rtl="0"/>
            <a:endParaRPr lang="en-US" sz="2400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400" dirty="0" smtClean="0"/>
              <a:t>حافظ على درجة الحرارة في غرفة النوم باردة قليلاً.</a:t>
            </a:r>
          </a:p>
          <a:p>
            <a:pPr algn="l" rtl="0"/>
            <a:endParaRPr lang="en-US" sz="2400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400" dirty="0" smtClean="0"/>
              <a:t>لا تشرب الكحول لمحاولة النوم، فهو سوف يجعل النوم أسوأ.</a:t>
            </a:r>
          </a:p>
          <a:p>
            <a:pPr algn="l" rtl="0"/>
            <a:endParaRPr lang="en-US" sz="2400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400" dirty="0" smtClean="0"/>
              <a:t>لا تستخدم السرير للقراءة أو العمل أو مشاهدة التلفاز وما إلى ذلك.</a:t>
            </a:r>
          </a:p>
          <a:p>
            <a:pPr algn="l" rtl="0"/>
            <a:endParaRPr lang="en-US" sz="2400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400" dirty="0" smtClean="0"/>
              <a:t>إذا كنت تشعر بالقلق بشأن شيء ما، فحاول كتابته على الورق وحدد وقتًا محددًا للتعامل معه، ثم اتركه.</a:t>
            </a:r>
          </a:p>
          <a:p>
            <a:pPr algn="l" rtl="0"/>
            <a:endParaRPr lang="en-US" sz="2400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400" dirty="0" smtClean="0"/>
              <a:t>قد تكون الموسيقى الهادئة، أو أشرطة الاسترخاء، أو "الضوضاء البيضاء" مفيدة.</a:t>
            </a:r>
            <a:endParaRPr xmlns:a="http://schemas.openxmlformats.org/drawingml/2006/main" lang="ar-SA" sz="2400" dirty="0" smtClean="0"/>
          </a:p>
          <a:p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3200" dirty="0" smtClean="0"/>
              <a:t>قياس نظافة النوم</a:t>
            </a:r>
            <a:endParaRPr xmlns:a="http://schemas.openxmlformats.org/drawingml/2006/main"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562600"/>
          </a:xfrm>
        </p:spPr>
        <p:txBody>
          <a:bodyPr>
            <a:normAutofit/>
          </a:bodyPr>
          <a:lstStyle/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2800" b="1" dirty="0" smtClean="0"/>
              <a:t>ب. الأرق </a:t>
            </a:r>
            <a:r xmlns:a="http://schemas.openxmlformats.org/drawingml/2006/main">
              <a:rPr lang="ar" sz="2800" b="1" dirty="0" err="1" smtClean="0"/>
              <a:t>النفسي الفسيولوجي </a:t>
            </a:r>
            <a:r xmlns:a="http://schemas.openxmlformats.org/drawingml/2006/main">
              <a:rPr lang="ar" sz="2800" b="1" dirty="0" smtClean="0"/>
              <a:t>.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800" b="1" dirty="0" smtClean="0"/>
              <a:t>* </a:t>
            </a:r>
            <a:r xmlns:a="http://schemas.openxmlformats.org/drawingml/2006/main">
              <a:rPr lang="ar" sz="2400" dirty="0" smtClean="0"/>
              <a:t>يتضمن إثارة مشروطة مرتبطة </a:t>
            </a:r>
            <a:r xmlns:a="http://schemas.openxmlformats.org/drawingml/2006/main">
              <a:rPr lang="ar" sz="2400" b="1" dirty="0" smtClean="0"/>
              <a:t>بالفكر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b="1" dirty="0" smtClean="0"/>
              <a:t>من النوم (السرير، غرفة النوم).</a:t>
            </a:r>
          </a:p>
          <a:p>
            <a:pPr marL="624078" indent="-514350" algn="l" rtl="0">
              <a:buNone/>
            </a:pPr>
            <a:endParaRPr lang="en-US" sz="2400" b="1" dirty="0" smtClean="0"/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b="1" dirty="0" smtClean="0"/>
              <a:t>* </a:t>
            </a:r>
            <a:r xmlns:a="http://schemas.openxmlformats.org/drawingml/2006/main">
              <a:rPr lang="ar" sz="2400" dirty="0" smtClean="0"/>
              <a:t>غالبًا ما يرتبط </a:t>
            </a:r>
            <a:r xmlns:a="http://schemas.openxmlformats.org/drawingml/2006/main">
              <a:rPr lang="ar" sz="2400" b="1" dirty="0" smtClean="0"/>
              <a:t>بالتوتر والقلق.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* تشمل الخصائص القلق المفرط بشأن النوم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مشاكل، محاولة جاهدة للنوم، التفكير، زيادة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توتر العضلات وأعراض القلق الأخرى.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* </a:t>
            </a:r>
            <a:r xmlns:a="http://schemas.openxmlformats.org/drawingml/2006/main">
              <a:rPr lang="ar" sz="2400" b="1" dirty="0" smtClean="0"/>
              <a:t>العلاج: </a:t>
            </a:r>
            <a:r xmlns:a="http://schemas.openxmlformats.org/drawingml/2006/main">
              <a:rPr lang="ar" sz="2400" dirty="0" smtClean="0"/>
              <a:t>العلاج بالاسترخاء، وتدابير نظافة النوم، والتحكم في المنبهات.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 </a:t>
            </a:r>
            <a:endParaRPr xmlns:a="http://schemas.openxmlformats.org/drawingml/2006/main"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4000" dirty="0" smtClean="0"/>
              <a:t>1. الأرق.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3508</TotalTime>
  <Words>1864</Words>
  <Application>Microsoft Office PowerPoint</Application>
  <PresentationFormat>On-screen Show (4:3)</PresentationFormat>
  <Paragraphs>225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Concourse</vt:lpstr>
      <vt:lpstr>13-Sleep and Wakefulness Disorders</vt:lpstr>
      <vt:lpstr>Outline</vt:lpstr>
      <vt:lpstr>Learning Outcomes</vt:lpstr>
      <vt:lpstr>Introduction</vt:lpstr>
      <vt:lpstr>1. Insomnia</vt:lpstr>
      <vt:lpstr>1. Insomnia.</vt:lpstr>
      <vt:lpstr>Sleep Hygiene Measure</vt:lpstr>
      <vt:lpstr>Sleep Hygiene Measure</vt:lpstr>
      <vt:lpstr>1. Insomnia.</vt:lpstr>
      <vt:lpstr>1. Insomnia.</vt:lpstr>
      <vt:lpstr>1. Insomnia.</vt:lpstr>
      <vt:lpstr>2. Hypersomnia</vt:lpstr>
      <vt:lpstr>3. Narcolepsy</vt:lpstr>
      <vt:lpstr>4. Sleep-related breathing disorders. </vt:lpstr>
      <vt:lpstr>5. Circadian rhythm disorders</vt:lpstr>
      <vt:lpstr>6. Parasomnias. </vt:lpstr>
      <vt:lpstr>Related disorders</vt:lpstr>
      <vt:lpstr>Related disorders</vt:lpstr>
      <vt:lpstr>Brain waves and level of consciousness</vt:lpstr>
      <vt:lpstr>The Five Stages of Sleep (NREM and REM Sleep Cycles</vt:lpstr>
      <vt:lpstr>The Five Stages of Sleep (NREM and REM Sleep Cycles</vt:lpstr>
      <vt:lpstr>Sleep Cycles 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8-Nursing Care of Patients with Anxiety Disorders</dc:title>
  <dc:creator>osama abualruz</dc:creator>
  <cp:lastModifiedBy>osama abualruz</cp:lastModifiedBy>
  <cp:revision>48</cp:revision>
  <dcterms:created xsi:type="dcterms:W3CDTF">2006-08-16T00:00:00Z</dcterms:created>
  <dcterms:modified xsi:type="dcterms:W3CDTF">2022-11-02T19:05:31Z</dcterms:modified>
</cp:coreProperties>
</file>