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di alhadidi" userId="1e98428567b503c7" providerId="LiveId" clId="{42C03D5B-E7C9-4050-8CF6-6608627EC29F}"/>
    <pc:docChg chg="custSel modSld">
      <pc:chgData name="majdi alhadidi" userId="1e98428567b503c7" providerId="LiveId" clId="{42C03D5B-E7C9-4050-8CF6-6608627EC29F}" dt="2023-03-20T18:08:04.418" v="44" actId="21"/>
      <pc:docMkLst>
        <pc:docMk/>
      </pc:docMkLst>
      <pc:sldChg chg="delSp modSp mod">
        <pc:chgData name="majdi alhadidi" userId="1e98428567b503c7" providerId="LiveId" clId="{42C03D5B-E7C9-4050-8CF6-6608627EC29F}" dt="2023-03-20T18:02:31.994" v="3"/>
        <pc:sldMkLst>
          <pc:docMk/>
          <pc:sldMk cId="0" sldId="256"/>
        </pc:sldMkLst>
        <pc:spChg chg="del mod">
          <ac:chgData name="majdi alhadidi" userId="1e98428567b503c7" providerId="LiveId" clId="{42C03D5B-E7C9-4050-8CF6-6608627EC29F}" dt="2023-03-20T18:02:31.994" v="3"/>
          <ac:spMkLst>
            <pc:docMk/>
            <pc:sldMk cId="0" sldId="256"/>
            <ac:spMk id="21" creationId="{00000000-0000-0000-0000-000000000000}"/>
          </ac:spMkLst>
        </pc:spChg>
        <pc:grpChg chg="del">
          <ac:chgData name="majdi alhadidi" userId="1e98428567b503c7" providerId="LiveId" clId="{42C03D5B-E7C9-4050-8CF6-6608627EC29F}" dt="2023-03-20T18:02:31.980" v="1" actId="21"/>
          <ac:grpSpMkLst>
            <pc:docMk/>
            <pc:sldMk cId="0" sldId="256"/>
            <ac:grpSpMk id="16" creationId="{00000000-0000-0000-0000-000000000000}"/>
          </ac:grpSpMkLst>
        </pc:grpChg>
      </pc:sldChg>
      <pc:sldChg chg="delSp modSp mod">
        <pc:chgData name="majdi alhadidi" userId="1e98428567b503c7" providerId="LiveId" clId="{42C03D5B-E7C9-4050-8CF6-6608627EC29F}" dt="2023-03-20T18:03:05.575" v="9" actId="21"/>
        <pc:sldMkLst>
          <pc:docMk/>
          <pc:sldMk cId="0" sldId="257"/>
        </pc:sldMkLst>
        <pc:spChg chg="del mod">
          <ac:chgData name="majdi alhadidi" userId="1e98428567b503c7" providerId="LiveId" clId="{42C03D5B-E7C9-4050-8CF6-6608627EC29F}" dt="2023-03-20T18:03:05.575" v="9" actId="21"/>
          <ac:spMkLst>
            <pc:docMk/>
            <pc:sldMk cId="0" sldId="257"/>
            <ac:spMk id="7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3:31.497" v="10" actId="21"/>
        <pc:sldMkLst>
          <pc:docMk/>
          <pc:sldMk cId="0" sldId="258"/>
        </pc:sldMkLst>
        <pc:spChg chg="del">
          <ac:chgData name="majdi alhadidi" userId="1e98428567b503c7" providerId="LiveId" clId="{42C03D5B-E7C9-4050-8CF6-6608627EC29F}" dt="2023-03-20T18:03:31.497" v="10" actId="21"/>
          <ac:spMkLst>
            <pc:docMk/>
            <pc:sldMk cId="0" sldId="258"/>
            <ac:spMk id="7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3:39.397" v="11" actId="21"/>
        <pc:sldMkLst>
          <pc:docMk/>
          <pc:sldMk cId="0" sldId="259"/>
        </pc:sldMkLst>
        <pc:spChg chg="del">
          <ac:chgData name="majdi alhadidi" userId="1e98428567b503c7" providerId="LiveId" clId="{42C03D5B-E7C9-4050-8CF6-6608627EC29F}" dt="2023-03-20T18:03:39.397" v="11" actId="21"/>
          <ac:spMkLst>
            <pc:docMk/>
            <pc:sldMk cId="0" sldId="259"/>
            <ac:spMk id="9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3:49.060" v="12" actId="21"/>
        <pc:sldMkLst>
          <pc:docMk/>
          <pc:sldMk cId="0" sldId="260"/>
        </pc:sldMkLst>
        <pc:spChg chg="del">
          <ac:chgData name="majdi alhadidi" userId="1e98428567b503c7" providerId="LiveId" clId="{42C03D5B-E7C9-4050-8CF6-6608627EC29F}" dt="2023-03-20T18:03:49.060" v="12" actId="21"/>
          <ac:spMkLst>
            <pc:docMk/>
            <pc:sldMk cId="0" sldId="260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4:00.767" v="13" actId="21"/>
        <pc:sldMkLst>
          <pc:docMk/>
          <pc:sldMk cId="0" sldId="261"/>
        </pc:sldMkLst>
        <pc:spChg chg="del">
          <ac:chgData name="majdi alhadidi" userId="1e98428567b503c7" providerId="LiveId" clId="{42C03D5B-E7C9-4050-8CF6-6608627EC29F}" dt="2023-03-20T18:04:00.767" v="13" actId="21"/>
          <ac:spMkLst>
            <pc:docMk/>
            <pc:sldMk cId="0" sldId="261"/>
            <ac:spMk id="6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4:06.006" v="14" actId="21"/>
        <pc:sldMkLst>
          <pc:docMk/>
          <pc:sldMk cId="0" sldId="262"/>
        </pc:sldMkLst>
        <pc:spChg chg="del">
          <ac:chgData name="majdi alhadidi" userId="1e98428567b503c7" providerId="LiveId" clId="{42C03D5B-E7C9-4050-8CF6-6608627EC29F}" dt="2023-03-20T18:04:06.006" v="14" actId="21"/>
          <ac:spMkLst>
            <pc:docMk/>
            <pc:sldMk cId="0" sldId="262"/>
            <ac:spMk id="3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4:17.276" v="15" actId="21"/>
        <pc:sldMkLst>
          <pc:docMk/>
          <pc:sldMk cId="0" sldId="263"/>
        </pc:sldMkLst>
        <pc:spChg chg="del">
          <ac:chgData name="majdi alhadidi" userId="1e98428567b503c7" providerId="LiveId" clId="{42C03D5B-E7C9-4050-8CF6-6608627EC29F}" dt="2023-03-20T18:04:17.276" v="15" actId="21"/>
          <ac:spMkLst>
            <pc:docMk/>
            <pc:sldMk cId="0" sldId="263"/>
            <ac:spMk id="7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4:26.756" v="16" actId="21"/>
        <pc:sldMkLst>
          <pc:docMk/>
          <pc:sldMk cId="0" sldId="264"/>
        </pc:sldMkLst>
        <pc:spChg chg="del">
          <ac:chgData name="majdi alhadidi" userId="1e98428567b503c7" providerId="LiveId" clId="{42C03D5B-E7C9-4050-8CF6-6608627EC29F}" dt="2023-03-20T18:04:26.756" v="16" actId="21"/>
          <ac:spMkLst>
            <pc:docMk/>
            <pc:sldMk cId="0" sldId="264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4:47.260" v="17" actId="21"/>
        <pc:sldMkLst>
          <pc:docMk/>
          <pc:sldMk cId="0" sldId="265"/>
        </pc:sldMkLst>
        <pc:spChg chg="del">
          <ac:chgData name="majdi alhadidi" userId="1e98428567b503c7" providerId="LiveId" clId="{42C03D5B-E7C9-4050-8CF6-6608627EC29F}" dt="2023-03-20T18:04:47.260" v="17" actId="21"/>
          <ac:spMkLst>
            <pc:docMk/>
            <pc:sldMk cId="0" sldId="265"/>
            <ac:spMk id="8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4:53.536" v="18" actId="21"/>
        <pc:sldMkLst>
          <pc:docMk/>
          <pc:sldMk cId="0" sldId="266"/>
        </pc:sldMkLst>
        <pc:spChg chg="del">
          <ac:chgData name="majdi alhadidi" userId="1e98428567b503c7" providerId="LiveId" clId="{42C03D5B-E7C9-4050-8CF6-6608627EC29F}" dt="2023-03-20T18:04:53.536" v="18" actId="21"/>
          <ac:spMkLst>
            <pc:docMk/>
            <pc:sldMk cId="0" sldId="266"/>
            <ac:spMk id="10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06.410" v="19" actId="21"/>
        <pc:sldMkLst>
          <pc:docMk/>
          <pc:sldMk cId="0" sldId="267"/>
        </pc:sldMkLst>
        <pc:spChg chg="del">
          <ac:chgData name="majdi alhadidi" userId="1e98428567b503c7" providerId="LiveId" clId="{42C03D5B-E7C9-4050-8CF6-6608627EC29F}" dt="2023-03-20T18:05:06.410" v="19" actId="21"/>
          <ac:spMkLst>
            <pc:docMk/>
            <pc:sldMk cId="0" sldId="267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14.472" v="20" actId="21"/>
        <pc:sldMkLst>
          <pc:docMk/>
          <pc:sldMk cId="0" sldId="268"/>
        </pc:sldMkLst>
        <pc:spChg chg="del">
          <ac:chgData name="majdi alhadidi" userId="1e98428567b503c7" providerId="LiveId" clId="{42C03D5B-E7C9-4050-8CF6-6608627EC29F}" dt="2023-03-20T18:05:14.472" v="20" actId="21"/>
          <ac:spMkLst>
            <pc:docMk/>
            <pc:sldMk cId="0" sldId="268"/>
            <ac:spMk id="8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27.154" v="21" actId="21"/>
        <pc:sldMkLst>
          <pc:docMk/>
          <pc:sldMk cId="0" sldId="269"/>
        </pc:sldMkLst>
        <pc:spChg chg="del">
          <ac:chgData name="majdi alhadidi" userId="1e98428567b503c7" providerId="LiveId" clId="{42C03D5B-E7C9-4050-8CF6-6608627EC29F}" dt="2023-03-20T18:05:27.154" v="21" actId="21"/>
          <ac:spMkLst>
            <pc:docMk/>
            <pc:sldMk cId="0" sldId="269"/>
            <ac:spMk id="10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31.785" v="22" actId="21"/>
        <pc:sldMkLst>
          <pc:docMk/>
          <pc:sldMk cId="0" sldId="270"/>
        </pc:sldMkLst>
        <pc:spChg chg="del">
          <ac:chgData name="majdi alhadidi" userId="1e98428567b503c7" providerId="LiveId" clId="{42C03D5B-E7C9-4050-8CF6-6608627EC29F}" dt="2023-03-20T18:05:31.785" v="22" actId="21"/>
          <ac:spMkLst>
            <pc:docMk/>
            <pc:sldMk cId="0" sldId="270"/>
            <ac:spMk id="4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40.054" v="23" actId="21"/>
        <pc:sldMkLst>
          <pc:docMk/>
          <pc:sldMk cId="0" sldId="271"/>
        </pc:sldMkLst>
        <pc:spChg chg="del">
          <ac:chgData name="majdi alhadidi" userId="1e98428567b503c7" providerId="LiveId" clId="{42C03D5B-E7C9-4050-8CF6-6608627EC29F}" dt="2023-03-20T18:05:40.054" v="23" actId="21"/>
          <ac:spMkLst>
            <pc:docMk/>
            <pc:sldMk cId="0" sldId="271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47.115" v="24" actId="21"/>
        <pc:sldMkLst>
          <pc:docMk/>
          <pc:sldMk cId="0" sldId="272"/>
        </pc:sldMkLst>
        <pc:spChg chg="del">
          <ac:chgData name="majdi alhadidi" userId="1e98428567b503c7" providerId="LiveId" clId="{42C03D5B-E7C9-4050-8CF6-6608627EC29F}" dt="2023-03-20T18:05:47.115" v="24" actId="21"/>
          <ac:spMkLst>
            <pc:docMk/>
            <pc:sldMk cId="0" sldId="272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57.207" v="25" actId="21"/>
        <pc:sldMkLst>
          <pc:docMk/>
          <pc:sldMk cId="0" sldId="273"/>
        </pc:sldMkLst>
        <pc:spChg chg="del">
          <ac:chgData name="majdi alhadidi" userId="1e98428567b503c7" providerId="LiveId" clId="{42C03D5B-E7C9-4050-8CF6-6608627EC29F}" dt="2023-03-20T18:05:57.207" v="25" actId="21"/>
          <ac:spMkLst>
            <pc:docMk/>
            <pc:sldMk cId="0" sldId="273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03.973" v="26" actId="21"/>
        <pc:sldMkLst>
          <pc:docMk/>
          <pc:sldMk cId="0" sldId="274"/>
        </pc:sldMkLst>
        <pc:spChg chg="del">
          <ac:chgData name="majdi alhadidi" userId="1e98428567b503c7" providerId="LiveId" clId="{42C03D5B-E7C9-4050-8CF6-6608627EC29F}" dt="2023-03-20T18:06:03.973" v="26" actId="21"/>
          <ac:spMkLst>
            <pc:docMk/>
            <pc:sldMk cId="0" sldId="274"/>
            <ac:spMk id="6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14.732" v="27" actId="21"/>
        <pc:sldMkLst>
          <pc:docMk/>
          <pc:sldMk cId="0" sldId="276"/>
        </pc:sldMkLst>
        <pc:spChg chg="del">
          <ac:chgData name="majdi alhadidi" userId="1e98428567b503c7" providerId="LiveId" clId="{42C03D5B-E7C9-4050-8CF6-6608627EC29F}" dt="2023-03-20T18:06:14.732" v="27" actId="21"/>
          <ac:spMkLst>
            <pc:docMk/>
            <pc:sldMk cId="0" sldId="276"/>
            <ac:spMk id="4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21.734" v="28" actId="21"/>
        <pc:sldMkLst>
          <pc:docMk/>
          <pc:sldMk cId="0" sldId="277"/>
        </pc:sldMkLst>
        <pc:spChg chg="del">
          <ac:chgData name="majdi alhadidi" userId="1e98428567b503c7" providerId="LiveId" clId="{42C03D5B-E7C9-4050-8CF6-6608627EC29F}" dt="2023-03-20T18:06:21.734" v="28" actId="21"/>
          <ac:spMkLst>
            <pc:docMk/>
            <pc:sldMk cId="0" sldId="277"/>
            <ac:spMk id="4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27.933" v="29" actId="21"/>
        <pc:sldMkLst>
          <pc:docMk/>
          <pc:sldMk cId="0" sldId="278"/>
        </pc:sldMkLst>
        <pc:spChg chg="del">
          <ac:chgData name="majdi alhadidi" userId="1e98428567b503c7" providerId="LiveId" clId="{42C03D5B-E7C9-4050-8CF6-6608627EC29F}" dt="2023-03-20T18:06:27.933" v="29" actId="21"/>
          <ac:spMkLst>
            <pc:docMk/>
            <pc:sldMk cId="0" sldId="278"/>
            <ac:spMk id="6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33.442" v="30" actId="21"/>
        <pc:sldMkLst>
          <pc:docMk/>
          <pc:sldMk cId="0" sldId="279"/>
        </pc:sldMkLst>
        <pc:spChg chg="del">
          <ac:chgData name="majdi alhadidi" userId="1e98428567b503c7" providerId="LiveId" clId="{42C03D5B-E7C9-4050-8CF6-6608627EC29F}" dt="2023-03-20T18:06:33.442" v="30" actId="21"/>
          <ac:spMkLst>
            <pc:docMk/>
            <pc:sldMk cId="0" sldId="279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39.710" v="31" actId="21"/>
        <pc:sldMkLst>
          <pc:docMk/>
          <pc:sldMk cId="0" sldId="280"/>
        </pc:sldMkLst>
        <pc:spChg chg="del">
          <ac:chgData name="majdi alhadidi" userId="1e98428567b503c7" providerId="LiveId" clId="{42C03D5B-E7C9-4050-8CF6-6608627EC29F}" dt="2023-03-20T18:06:39.710" v="31" actId="21"/>
          <ac:spMkLst>
            <pc:docMk/>
            <pc:sldMk cId="0" sldId="280"/>
            <ac:spMk id="8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45.232" v="32" actId="21"/>
        <pc:sldMkLst>
          <pc:docMk/>
          <pc:sldMk cId="0" sldId="281"/>
        </pc:sldMkLst>
        <pc:spChg chg="del">
          <ac:chgData name="majdi alhadidi" userId="1e98428567b503c7" providerId="LiveId" clId="{42C03D5B-E7C9-4050-8CF6-6608627EC29F}" dt="2023-03-20T18:06:45.232" v="32" actId="21"/>
          <ac:spMkLst>
            <pc:docMk/>
            <pc:sldMk cId="0" sldId="281"/>
            <ac:spMk id="9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50.899" v="33" actId="21"/>
        <pc:sldMkLst>
          <pc:docMk/>
          <pc:sldMk cId="0" sldId="282"/>
        </pc:sldMkLst>
        <pc:spChg chg="del">
          <ac:chgData name="majdi alhadidi" userId="1e98428567b503c7" providerId="LiveId" clId="{42C03D5B-E7C9-4050-8CF6-6608627EC29F}" dt="2023-03-20T18:06:50.899" v="33" actId="21"/>
          <ac:spMkLst>
            <pc:docMk/>
            <pc:sldMk cId="0" sldId="282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56.371" v="34" actId="21"/>
        <pc:sldMkLst>
          <pc:docMk/>
          <pc:sldMk cId="0" sldId="283"/>
        </pc:sldMkLst>
        <pc:spChg chg="del">
          <ac:chgData name="majdi alhadidi" userId="1e98428567b503c7" providerId="LiveId" clId="{42C03D5B-E7C9-4050-8CF6-6608627EC29F}" dt="2023-03-20T18:06:56.371" v="34" actId="21"/>
          <ac:spMkLst>
            <pc:docMk/>
            <pc:sldMk cId="0" sldId="283"/>
            <ac:spMk id="9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08.251" v="35" actId="21"/>
        <pc:sldMkLst>
          <pc:docMk/>
          <pc:sldMk cId="0" sldId="284"/>
        </pc:sldMkLst>
        <pc:spChg chg="del">
          <ac:chgData name="majdi alhadidi" userId="1e98428567b503c7" providerId="LiveId" clId="{42C03D5B-E7C9-4050-8CF6-6608627EC29F}" dt="2023-03-20T18:07:08.251" v="35" actId="21"/>
          <ac:spMkLst>
            <pc:docMk/>
            <pc:sldMk cId="0" sldId="284"/>
            <ac:spMk id="7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13.508" v="36" actId="21"/>
        <pc:sldMkLst>
          <pc:docMk/>
          <pc:sldMk cId="0" sldId="285"/>
        </pc:sldMkLst>
        <pc:spChg chg="del">
          <ac:chgData name="majdi alhadidi" userId="1e98428567b503c7" providerId="LiveId" clId="{42C03D5B-E7C9-4050-8CF6-6608627EC29F}" dt="2023-03-20T18:07:13.508" v="36" actId="21"/>
          <ac:spMkLst>
            <pc:docMk/>
            <pc:sldMk cId="0" sldId="285"/>
            <ac:spMk id="1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19.719" v="37" actId="21"/>
        <pc:sldMkLst>
          <pc:docMk/>
          <pc:sldMk cId="0" sldId="286"/>
        </pc:sldMkLst>
        <pc:spChg chg="del">
          <ac:chgData name="majdi alhadidi" userId="1e98428567b503c7" providerId="LiveId" clId="{42C03D5B-E7C9-4050-8CF6-6608627EC29F}" dt="2023-03-20T18:07:19.719" v="37" actId="21"/>
          <ac:spMkLst>
            <pc:docMk/>
            <pc:sldMk cId="0" sldId="286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25.842" v="38" actId="21"/>
        <pc:sldMkLst>
          <pc:docMk/>
          <pc:sldMk cId="0" sldId="287"/>
        </pc:sldMkLst>
        <pc:spChg chg="del">
          <ac:chgData name="majdi alhadidi" userId="1e98428567b503c7" providerId="LiveId" clId="{42C03D5B-E7C9-4050-8CF6-6608627EC29F}" dt="2023-03-20T18:07:25.842" v="38" actId="21"/>
          <ac:spMkLst>
            <pc:docMk/>
            <pc:sldMk cId="0" sldId="287"/>
            <ac:spMk id="4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31.991" v="39" actId="21"/>
        <pc:sldMkLst>
          <pc:docMk/>
          <pc:sldMk cId="0" sldId="288"/>
        </pc:sldMkLst>
        <pc:spChg chg="del">
          <ac:chgData name="majdi alhadidi" userId="1e98428567b503c7" providerId="LiveId" clId="{42C03D5B-E7C9-4050-8CF6-6608627EC29F}" dt="2023-03-20T18:07:31.991" v="39" actId="21"/>
          <ac:spMkLst>
            <pc:docMk/>
            <pc:sldMk cId="0" sldId="288"/>
            <ac:spMk id="6" creationId="{00000000-0000-0000-0000-000000000000}"/>
          </ac:spMkLst>
        </pc:spChg>
      </pc:sldChg>
      <pc:sldChg chg="delSp modSp mod">
        <pc:chgData name="majdi alhadidi" userId="1e98428567b503c7" providerId="LiveId" clId="{42C03D5B-E7C9-4050-8CF6-6608627EC29F}" dt="2023-03-20T18:07:40.150" v="41" actId="21"/>
        <pc:sldMkLst>
          <pc:docMk/>
          <pc:sldMk cId="0" sldId="289"/>
        </pc:sldMkLst>
        <pc:spChg chg="del mod">
          <ac:chgData name="majdi alhadidi" userId="1e98428567b503c7" providerId="LiveId" clId="{42C03D5B-E7C9-4050-8CF6-6608627EC29F}" dt="2023-03-20T18:07:40.150" v="41" actId="21"/>
          <ac:spMkLst>
            <pc:docMk/>
            <pc:sldMk cId="0" sldId="289"/>
            <ac:spMk id="3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48.868" v="42" actId="21"/>
        <pc:sldMkLst>
          <pc:docMk/>
          <pc:sldMk cId="0" sldId="290"/>
        </pc:sldMkLst>
        <pc:spChg chg="del">
          <ac:chgData name="majdi alhadidi" userId="1e98428567b503c7" providerId="LiveId" clId="{42C03D5B-E7C9-4050-8CF6-6608627EC29F}" dt="2023-03-20T18:07:48.868" v="42" actId="21"/>
          <ac:spMkLst>
            <pc:docMk/>
            <pc:sldMk cId="0" sldId="290"/>
            <ac:spMk id="7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54.775" v="43" actId="21"/>
        <pc:sldMkLst>
          <pc:docMk/>
          <pc:sldMk cId="0" sldId="291"/>
        </pc:sldMkLst>
        <pc:spChg chg="del">
          <ac:chgData name="majdi alhadidi" userId="1e98428567b503c7" providerId="LiveId" clId="{42C03D5B-E7C9-4050-8CF6-6608627EC29F}" dt="2023-03-20T18:07:54.775" v="43" actId="21"/>
          <ac:spMkLst>
            <pc:docMk/>
            <pc:sldMk cId="0" sldId="291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8:04.418" v="44" actId="21"/>
        <pc:sldMkLst>
          <pc:docMk/>
          <pc:sldMk cId="0" sldId="292"/>
        </pc:sldMkLst>
        <pc:spChg chg="del">
          <ac:chgData name="majdi alhadidi" userId="1e98428567b503c7" providerId="LiveId" clId="{42C03D5B-E7C9-4050-8CF6-6608627EC29F}" dt="2023-03-20T18:08:04.418" v="44" actId="21"/>
          <ac:spMkLst>
            <pc:docMk/>
            <pc:sldMk cId="0" sldId="292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5142" y="1005027"/>
            <a:ext cx="8033715" cy="2709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Dr.</a:t>
            </a:r>
            <a:r>
              <a:rPr spc="-60" dirty="0"/>
              <a:t> </a:t>
            </a:r>
            <a:r>
              <a:rPr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0274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Dr.</a:t>
            </a:r>
            <a:r>
              <a:rPr spc="-60" dirty="0"/>
              <a:t> </a:t>
            </a:r>
            <a:r>
              <a:rPr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Dr.</a:t>
            </a:r>
            <a:r>
              <a:rPr spc="-60" dirty="0"/>
              <a:t> </a:t>
            </a:r>
            <a:r>
              <a:rPr dirty="0"/>
              <a:t>Malakeh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Dr.</a:t>
            </a:r>
            <a:r>
              <a:rPr spc="-60" dirty="0"/>
              <a:t> </a:t>
            </a:r>
            <a:r>
              <a:rPr dirty="0"/>
              <a:t>Malakeh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Dr.</a:t>
            </a:r>
            <a:r>
              <a:rPr spc="-60" dirty="0"/>
              <a:t> </a:t>
            </a:r>
            <a:r>
              <a:rPr dirty="0"/>
              <a:t>Malakeh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4779" y="254253"/>
            <a:ext cx="531444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8644" y="1579905"/>
            <a:ext cx="7966710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0274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940" y="6263764"/>
            <a:ext cx="805180" cy="18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Dr.</a:t>
            </a:r>
            <a:r>
              <a:rPr spc="-60" dirty="0"/>
              <a:t> </a:t>
            </a:r>
            <a:r>
              <a:rPr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96129" y="6256889"/>
            <a:ext cx="257175" cy="202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7664" y="6260413"/>
            <a:ext cx="390969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3809365" algn="l"/>
              </a:tabLst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7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.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ala</a:t>
            </a:r>
            <a:r>
              <a:rPr sz="1400" b="1" spc="-15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eh	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2504" y="876300"/>
            <a:ext cx="8151495" cy="3241040"/>
            <a:chOff x="222504" y="876300"/>
            <a:chExt cx="8151495" cy="3241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4" y="876300"/>
              <a:ext cx="970026" cy="12291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4" y="876300"/>
              <a:ext cx="7663433" cy="12291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3592" y="876300"/>
              <a:ext cx="970026" cy="1229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244" y="1546859"/>
              <a:ext cx="2529078" cy="12291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2136" y="1546859"/>
              <a:ext cx="3013710" cy="12291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9659" y="1546859"/>
              <a:ext cx="1860041" cy="12291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33515" y="1546859"/>
              <a:ext cx="896874" cy="12291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4204" y="1546859"/>
              <a:ext cx="1858518" cy="12291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26664" y="2217419"/>
              <a:ext cx="2820162" cy="12291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89631" y="2887979"/>
              <a:ext cx="4094226" cy="122910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55142" y="1005027"/>
            <a:ext cx="7451090" cy="270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alibri"/>
                <a:cs typeface="Calibri"/>
              </a:rPr>
              <a:t>“Nutrition </a:t>
            </a:r>
            <a:r>
              <a:rPr sz="4400" b="1" dirty="0">
                <a:latin typeface="Calibri"/>
                <a:cs typeface="Calibri"/>
              </a:rPr>
              <a:t>in Health and </a:t>
            </a:r>
            <a:r>
              <a:rPr sz="4400" b="1" spc="-5" dirty="0">
                <a:latin typeface="Calibri"/>
                <a:cs typeface="Calibri"/>
              </a:rPr>
              <a:t>Illness” </a:t>
            </a:r>
            <a:r>
              <a:rPr sz="4400" b="1" spc="-98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Second </a:t>
            </a:r>
            <a:r>
              <a:rPr sz="4400" b="1" spc="-15" dirty="0">
                <a:latin typeface="Calibri"/>
                <a:cs typeface="Calibri"/>
              </a:rPr>
              <a:t>Semester </a:t>
            </a:r>
            <a:r>
              <a:rPr sz="4400" b="1" spc="-5" dirty="0">
                <a:latin typeface="Calibri"/>
                <a:cs typeface="Calibri"/>
              </a:rPr>
              <a:t>2022-2023 </a:t>
            </a:r>
            <a:r>
              <a:rPr sz="4400" b="1" dirty="0">
                <a:latin typeface="Calibri"/>
                <a:cs typeface="Calibri"/>
              </a:rPr>
              <a:t> Unit</a:t>
            </a:r>
            <a:r>
              <a:rPr sz="4400" b="1" spc="-25" dirty="0">
                <a:latin typeface="Calibri"/>
                <a:cs typeface="Calibri"/>
              </a:rPr>
              <a:t> </a:t>
            </a:r>
            <a:r>
              <a:rPr sz="4400" b="1" spc="-55" dirty="0">
                <a:latin typeface="Calibri"/>
                <a:cs typeface="Calibri"/>
              </a:rPr>
              <a:t>Two</a:t>
            </a:r>
            <a:endParaRPr sz="4400">
              <a:latin typeface="Calibri"/>
              <a:cs typeface="Calibri"/>
            </a:endParaRPr>
          </a:p>
          <a:p>
            <a:pPr marL="276860" algn="ctr">
              <a:lnSpc>
                <a:spcPct val="100000"/>
              </a:lnSpc>
              <a:spcBef>
                <a:spcPts val="5"/>
              </a:spcBef>
            </a:pPr>
            <a:r>
              <a:rPr sz="4400" b="1" spc="-30" dirty="0">
                <a:latin typeface="Calibri"/>
                <a:cs typeface="Calibri"/>
              </a:rPr>
              <a:t>Carbohydrates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707" y="440436"/>
            <a:ext cx="3928110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7726" y="543814"/>
            <a:ext cx="3357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Monosaccharides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9060" y="1187196"/>
            <a:ext cx="8968740" cy="5671185"/>
            <a:chOff x="99060" y="1187196"/>
            <a:chExt cx="8968740" cy="5671185"/>
          </a:xfrm>
        </p:grpSpPr>
        <p:sp>
          <p:nvSpPr>
            <p:cNvPr id="5" name="object 5"/>
            <p:cNvSpPr/>
            <p:nvPr/>
          </p:nvSpPr>
          <p:spPr>
            <a:xfrm>
              <a:off x="228600" y="1255775"/>
              <a:ext cx="8839200" cy="5602605"/>
            </a:xfrm>
            <a:custGeom>
              <a:avLst/>
              <a:gdLst/>
              <a:ahLst/>
              <a:cxnLst/>
              <a:rect l="l" t="t" r="r" b="b"/>
              <a:pathLst>
                <a:path w="8839200" h="5602605">
                  <a:moveTo>
                    <a:pt x="8839200" y="0"/>
                  </a:moveTo>
                  <a:lnTo>
                    <a:pt x="0" y="0"/>
                  </a:lnTo>
                  <a:lnTo>
                    <a:pt x="0" y="5602224"/>
                  </a:lnTo>
                  <a:lnTo>
                    <a:pt x="8839200" y="5602224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" y="1187196"/>
              <a:ext cx="4840986" cy="7871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340" y="1266571"/>
            <a:ext cx="8615680" cy="2956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Glucose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(also </a:t>
            </a:r>
            <a:r>
              <a:rPr sz="2800" b="1" spc="-10" dirty="0">
                <a:latin typeface="Calibri"/>
                <a:cs typeface="Calibri"/>
              </a:rPr>
              <a:t>called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dextrose)</a:t>
            </a:r>
            <a:endParaRPr sz="2800">
              <a:latin typeface="Calibri"/>
              <a:cs typeface="Calibri"/>
            </a:endParaRPr>
          </a:p>
          <a:p>
            <a:pPr marL="641985" indent="-457834">
              <a:lnSpc>
                <a:spcPct val="100000"/>
              </a:lnSpc>
              <a:spcBef>
                <a:spcPts val="969"/>
              </a:spcBef>
              <a:buClr>
                <a:srgbClr val="C3250C"/>
              </a:buClr>
              <a:buSzPct val="128571"/>
              <a:buFont typeface="Wingdings"/>
              <a:buChar char=""/>
              <a:tabLst>
                <a:tab pos="642620" algn="l"/>
              </a:tabLst>
            </a:pPr>
            <a:r>
              <a:rPr sz="2800" b="1" spc="-20" dirty="0">
                <a:latin typeface="Calibri"/>
                <a:cs typeface="Calibri"/>
              </a:rPr>
              <a:t>Body’s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main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source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5" dirty="0">
                <a:latin typeface="Calibri"/>
                <a:cs typeface="Calibri"/>
              </a:rPr>
              <a:t>energy</a:t>
            </a:r>
            <a:endParaRPr sz="2800">
              <a:latin typeface="Calibri"/>
              <a:cs typeface="Calibri"/>
            </a:endParaRPr>
          </a:p>
          <a:p>
            <a:pPr marL="641985" marR="5080" indent="-457834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Wingdings"/>
              <a:buChar char=""/>
              <a:tabLst>
                <a:tab pos="642620" algn="l"/>
              </a:tabLst>
            </a:pPr>
            <a:r>
              <a:rPr sz="2800" b="1" spc="-5" dirty="0">
                <a:latin typeface="Calibri"/>
                <a:cs typeface="Calibri"/>
              </a:rPr>
              <a:t>Body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converts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other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sugars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glucose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body</a:t>
            </a:r>
            <a:endParaRPr sz="2800">
              <a:latin typeface="Calibri"/>
              <a:cs typeface="Calibri"/>
            </a:endParaRPr>
          </a:p>
          <a:p>
            <a:pPr marL="641985" marR="1189990" indent="-457834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Wingdings"/>
              <a:buChar char=""/>
              <a:tabLst>
                <a:tab pos="642620" algn="l"/>
              </a:tabLst>
            </a:pPr>
            <a:r>
              <a:rPr sz="2800" b="1" spc="-15" dirty="0">
                <a:latin typeface="Calibri"/>
                <a:cs typeface="Calibri"/>
              </a:rPr>
              <a:t>Found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fruits,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vegetables,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honey,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corn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syrup,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cornstarch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907" y="204215"/>
            <a:ext cx="3928110" cy="1006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3926" y="308864"/>
            <a:ext cx="3357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Monosaccharides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1459" y="1074419"/>
            <a:ext cx="8206740" cy="5671185"/>
            <a:chOff x="251459" y="1074419"/>
            <a:chExt cx="8206740" cy="5671185"/>
          </a:xfrm>
        </p:grpSpPr>
        <p:sp>
          <p:nvSpPr>
            <p:cNvPr id="5" name="object 5"/>
            <p:cNvSpPr/>
            <p:nvPr/>
          </p:nvSpPr>
          <p:spPr>
            <a:xfrm>
              <a:off x="380999" y="1142998"/>
              <a:ext cx="8077200" cy="5602605"/>
            </a:xfrm>
            <a:custGeom>
              <a:avLst/>
              <a:gdLst/>
              <a:ahLst/>
              <a:cxnLst/>
              <a:rect l="l" t="t" r="r" b="b"/>
              <a:pathLst>
                <a:path w="8077200" h="5602605">
                  <a:moveTo>
                    <a:pt x="8077200" y="0"/>
                  </a:moveTo>
                  <a:lnTo>
                    <a:pt x="0" y="0"/>
                  </a:lnTo>
                  <a:lnTo>
                    <a:pt x="0" y="5602224"/>
                  </a:lnTo>
                  <a:lnTo>
                    <a:pt x="8077200" y="5602224"/>
                  </a:lnTo>
                  <a:lnTo>
                    <a:pt x="807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074419"/>
              <a:ext cx="1809750" cy="787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4104" y="1074419"/>
              <a:ext cx="2283714" cy="7871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59" y="3275075"/>
              <a:ext cx="1910333" cy="78714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9740" y="1028628"/>
            <a:ext cx="6954520" cy="3878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3125470" indent="-172720">
              <a:lnSpc>
                <a:spcPct val="12900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Fructose (Fruit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Sugar)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Sweetest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natural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sugar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Found</a:t>
            </a:r>
            <a:r>
              <a:rPr sz="2800" b="1" spc="-5" dirty="0">
                <a:latin typeface="Calibri"/>
                <a:cs typeface="Calibri"/>
              </a:rPr>
              <a:t> in</a:t>
            </a:r>
            <a:r>
              <a:rPr sz="2800" b="1" spc="-10" dirty="0">
                <a:latin typeface="Calibri"/>
                <a:cs typeface="Calibri"/>
              </a:rPr>
              <a:t> honey</a:t>
            </a:r>
            <a:r>
              <a:rPr sz="2800" b="1" spc="-5" dirty="0">
                <a:latin typeface="Calibri"/>
                <a:cs typeface="Calibri"/>
              </a:rPr>
              <a:t> 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fruit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2800" b="1" spc="-10" dirty="0">
                <a:latin typeface="Calibri"/>
                <a:cs typeface="Calibri"/>
              </a:rPr>
              <a:t>Galactose</a:t>
            </a:r>
            <a:endParaRPr sz="2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975"/>
              </a:spcBef>
            </a:pPr>
            <a:r>
              <a:rPr sz="2800" b="1" spc="-10" dirty="0">
                <a:latin typeface="Calibri"/>
                <a:cs typeface="Calibri"/>
              </a:rPr>
              <a:t>Not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found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alone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nature</a:t>
            </a:r>
            <a:endParaRPr sz="2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975"/>
              </a:spcBef>
            </a:pPr>
            <a:r>
              <a:rPr sz="2800" b="1" spc="-15" dirty="0">
                <a:latin typeface="Calibri"/>
                <a:cs typeface="Calibri"/>
              </a:rPr>
              <a:t>Linked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glucose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make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lactose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(milk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sugar)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0088" y="576072"/>
            <a:ext cx="3193541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9963" y="679450"/>
            <a:ext cx="2621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02745"/>
                </a:solidFill>
              </a:rPr>
              <a:t>Disaccharides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1365259"/>
            <a:ext cx="8585835" cy="22307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355600" algn="l"/>
              </a:tabLst>
            </a:pP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“Double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sugar</a:t>
            </a:r>
            <a:r>
              <a:rPr sz="2800" spc="-10" dirty="0">
                <a:solidFill>
                  <a:srgbClr val="202745"/>
                </a:solidFill>
                <a:latin typeface="Calibri"/>
                <a:cs typeface="Calibri"/>
              </a:rPr>
              <a:t>”</a:t>
            </a:r>
            <a:r>
              <a:rPr sz="2800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composed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of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two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(di)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monosaccharides.</a:t>
            </a:r>
            <a:endParaRPr sz="2800">
              <a:latin typeface="Calibri"/>
              <a:cs typeface="Calibri"/>
            </a:endParaRPr>
          </a:p>
          <a:p>
            <a:pPr marL="355600" marR="368300" indent="-342900">
              <a:lnSpc>
                <a:spcPct val="120000"/>
              </a:lnSpc>
              <a:spcBef>
                <a:spcPts val="6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355600" algn="l"/>
              </a:tabLst>
            </a:pP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They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are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split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into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 their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component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monosaccharides </a:t>
            </a:r>
            <a:r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before</a:t>
            </a:r>
            <a:r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being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absorbed.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355600" algn="l"/>
                <a:tab pos="3293745" algn="l"/>
              </a:tabLst>
            </a:pP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Examples,</a:t>
            </a:r>
            <a:r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sucrose,	maltose,</a:t>
            </a:r>
            <a:r>
              <a:rPr sz="2800" b="1" spc="-3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lactose.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" y="1347216"/>
              <a:ext cx="1101090" cy="1070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936" y="1469136"/>
              <a:ext cx="4080510" cy="8968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07340" y="1415019"/>
            <a:ext cx="6883400" cy="286067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574675" indent="-562610">
              <a:lnSpc>
                <a:spcPct val="100000"/>
              </a:lnSpc>
              <a:spcBef>
                <a:spcPts val="1235"/>
              </a:spcBef>
              <a:buSzPct val="129687"/>
              <a:buFont typeface="Wingdings"/>
              <a:buChar char=""/>
              <a:tabLst>
                <a:tab pos="575310" algn="l"/>
              </a:tabLst>
            </a:pPr>
            <a:r>
              <a:rPr sz="3200" b="1" spc="-5" dirty="0">
                <a:latin typeface="Calibri"/>
                <a:cs typeface="Calibri"/>
              </a:rPr>
              <a:t>Sucrose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(Table</a:t>
            </a:r>
            <a:r>
              <a:rPr sz="3200" b="1" spc="-10" dirty="0">
                <a:latin typeface="Calibri"/>
                <a:cs typeface="Calibri"/>
              </a:rPr>
              <a:t> sugar)</a:t>
            </a:r>
            <a:endParaRPr sz="3200">
              <a:latin typeface="Calibri"/>
              <a:cs typeface="Calibri"/>
            </a:endParaRPr>
          </a:p>
          <a:p>
            <a:pPr marL="127000" marR="168275">
              <a:lnSpc>
                <a:spcPct val="129000"/>
              </a:lnSpc>
              <a:spcBef>
                <a:spcPts val="15"/>
              </a:spcBef>
            </a:pPr>
            <a:r>
              <a:rPr sz="2800" b="1" spc="-10" dirty="0">
                <a:latin typeface="Calibri"/>
                <a:cs typeface="Calibri"/>
              </a:rPr>
              <a:t>Cane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sugar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(sucrose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15" dirty="0">
                <a:latin typeface="Calibri"/>
                <a:cs typeface="Calibri"/>
              </a:rPr>
              <a:t>refined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&amp;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granulated).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Combination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glucose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fructose.</a:t>
            </a:r>
            <a:endParaRPr sz="2800">
              <a:latin typeface="Calibri"/>
              <a:cs typeface="Calibri"/>
            </a:endParaRPr>
          </a:p>
          <a:p>
            <a:pPr marL="127000" marR="5080">
              <a:lnSpc>
                <a:spcPts val="433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Occur </a:t>
            </a:r>
            <a:r>
              <a:rPr sz="2800" b="1" spc="-15" dirty="0">
                <a:latin typeface="Calibri"/>
                <a:cs typeface="Calibri"/>
              </a:rPr>
              <a:t>naturally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some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fruits 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vegetables.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Sweeter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glucose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but not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fructose.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800" y="338327"/>
            <a:ext cx="3539490" cy="111633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72409" y="455422"/>
            <a:ext cx="2903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Disaccharides</a:t>
            </a:r>
            <a:endParaRPr sz="40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88" y="804672"/>
              <a:ext cx="1101090" cy="1070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195" y="926591"/>
              <a:ext cx="1911858" cy="896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88" y="2901695"/>
              <a:ext cx="1101090" cy="10706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195" y="3023616"/>
              <a:ext cx="4016502" cy="89687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74040" y="920901"/>
            <a:ext cx="7996555" cy="499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4505" indent="-472440">
              <a:lnSpc>
                <a:spcPts val="4885"/>
              </a:lnSpc>
              <a:buSzPct val="126562"/>
              <a:buFont typeface="Wingdings"/>
              <a:buChar char=""/>
              <a:tabLst>
                <a:tab pos="485140" algn="l"/>
              </a:tabLst>
            </a:pPr>
            <a:r>
              <a:rPr sz="3200" b="1" spc="-5" dirty="0">
                <a:latin typeface="Calibri"/>
                <a:cs typeface="Calibri"/>
              </a:rPr>
              <a:t>Maltose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800" b="1" spc="-10" dirty="0">
                <a:latin typeface="Calibri"/>
                <a:cs typeface="Calibri"/>
              </a:rPr>
              <a:t>Does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occur in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nature.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800" b="1" spc="-10" dirty="0">
                <a:latin typeface="Calibri"/>
                <a:cs typeface="Calibri"/>
              </a:rPr>
              <a:t>Combination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two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joined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glucose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molecules.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Calibri"/>
              <a:cs typeface="Calibri"/>
            </a:endParaRPr>
          </a:p>
          <a:p>
            <a:pPr marL="484505" indent="-472440">
              <a:lnSpc>
                <a:spcPct val="100000"/>
              </a:lnSpc>
              <a:buSzPct val="126562"/>
              <a:buFont typeface="Wingdings"/>
              <a:buChar char=""/>
              <a:tabLst>
                <a:tab pos="485140" algn="l"/>
              </a:tabLst>
            </a:pPr>
            <a:r>
              <a:rPr sz="3200" b="1" spc="-5" dirty="0">
                <a:latin typeface="Calibri"/>
                <a:cs typeface="Calibri"/>
              </a:rPr>
              <a:t>Lactose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(Milk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Sugar)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800" b="1" spc="-15" dirty="0">
                <a:latin typeface="Calibri"/>
                <a:cs typeface="Calibri"/>
              </a:rPr>
              <a:t>Natural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only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milk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800" b="1" spc="-10" dirty="0">
                <a:latin typeface="Calibri"/>
                <a:cs typeface="Calibri"/>
              </a:rPr>
              <a:t>Combination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glucose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galactose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25"/>
              </a:spcBef>
            </a:pPr>
            <a:r>
              <a:rPr sz="2800" b="1" spc="-5" dirty="0">
                <a:latin typeface="Calibri"/>
                <a:cs typeface="Calibri"/>
              </a:rPr>
              <a:t>It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enhances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absorption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calcium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promotes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growth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friendly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intestinal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bacteria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that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produce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vitamin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K.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8500" y="135636"/>
            <a:ext cx="3193542" cy="100660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08375" y="239014"/>
            <a:ext cx="2621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Disaccharides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907745"/>
            <a:ext cx="50101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02745"/>
                </a:solidFill>
              </a:rPr>
              <a:t>2)</a:t>
            </a:r>
            <a:r>
              <a:rPr spc="-25" dirty="0">
                <a:solidFill>
                  <a:srgbClr val="202745"/>
                </a:solidFill>
              </a:rPr>
              <a:t> </a:t>
            </a:r>
            <a:r>
              <a:rPr spc="-15" dirty="0">
                <a:solidFill>
                  <a:srgbClr val="202745"/>
                </a:solidFill>
              </a:rPr>
              <a:t>Complex</a:t>
            </a:r>
            <a:r>
              <a:rPr spc="-25" dirty="0">
                <a:solidFill>
                  <a:srgbClr val="202745"/>
                </a:solidFill>
              </a:rPr>
              <a:t> Carbohydrates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558569"/>
            <a:ext cx="7567295" cy="277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0000"/>
              </a:lnSpc>
              <a:spcBef>
                <a:spcPts val="10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Polysaccharides</a:t>
            </a:r>
            <a:r>
              <a:rPr sz="2800" b="1" spc="4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: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are</a:t>
            </a:r>
            <a:r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composed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of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hundreds</a:t>
            </a:r>
            <a:r>
              <a:rPr sz="2800" b="1" spc="3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to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thousands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of</a:t>
            </a:r>
            <a:r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glucose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molecules</a:t>
            </a:r>
            <a:r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linked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202745"/>
                </a:solidFill>
                <a:latin typeface="Calibri"/>
                <a:cs typeface="Calibri"/>
              </a:rPr>
              <a:t>together.</a:t>
            </a:r>
            <a:endParaRPr sz="2800">
              <a:latin typeface="Calibri"/>
              <a:cs typeface="Calibri"/>
            </a:endParaRPr>
          </a:p>
          <a:p>
            <a:pPr marL="469900" marR="1353185" indent="-457200">
              <a:lnSpc>
                <a:spcPct val="120000"/>
              </a:lnSpc>
              <a:spcBef>
                <a:spcPts val="6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Starch,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glycogen,</a:t>
            </a:r>
            <a:r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and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fiber</a:t>
            </a:r>
            <a:r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are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types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of </a:t>
            </a:r>
            <a:r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polysaccharides.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34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Do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not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taste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sweet.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0979" y="379475"/>
            <a:ext cx="1588770" cy="896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0375" y="469138"/>
            <a:ext cx="10833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</a:t>
            </a:r>
            <a:r>
              <a:rPr sz="3200" spc="-35" dirty="0"/>
              <a:t>t</a:t>
            </a:r>
            <a:r>
              <a:rPr sz="3200" dirty="0"/>
              <a:t>a</a:t>
            </a:r>
            <a:r>
              <a:rPr sz="3200" spc="-45" dirty="0"/>
              <a:t>r</a:t>
            </a:r>
            <a:r>
              <a:rPr sz="3200" spc="-5" dirty="0"/>
              <a:t>ch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76478" y="1534794"/>
            <a:ext cx="7121525" cy="26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latin typeface="Calibri"/>
                <a:cs typeface="Calibri"/>
              </a:rPr>
              <a:t>Made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up 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many</a:t>
            </a:r>
            <a:r>
              <a:rPr sz="2800" b="1" spc="-5" dirty="0">
                <a:latin typeface="Calibri"/>
                <a:cs typeface="Calibri"/>
              </a:rPr>
              <a:t> glucoses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linked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together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969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5" dirty="0">
                <a:latin typeface="Calibri"/>
                <a:cs typeface="Calibri"/>
              </a:rPr>
              <a:t>Found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only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plant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latin typeface="Calibri"/>
                <a:cs typeface="Calibri"/>
              </a:rPr>
              <a:t>Found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grains</a:t>
            </a:r>
            <a:endParaRPr sz="2800">
              <a:latin typeface="Calibri"/>
              <a:cs typeface="Calibri"/>
            </a:endParaRPr>
          </a:p>
          <a:p>
            <a:pPr marL="557530" algn="ctr">
              <a:lnSpc>
                <a:spcPct val="100000"/>
              </a:lnSpc>
              <a:spcBef>
                <a:spcPts val="975"/>
              </a:spcBef>
            </a:pPr>
            <a:r>
              <a:rPr sz="2800" b="1" spc="-15" dirty="0">
                <a:latin typeface="Calibri"/>
                <a:cs typeface="Calibri"/>
              </a:rPr>
              <a:t>Wheat,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corn,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rice,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rye,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barley,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oats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969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5" dirty="0">
                <a:latin typeface="Calibri"/>
                <a:cs typeface="Calibri"/>
              </a:rPr>
              <a:t>Thickens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liquids when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heated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(gelatinization</a:t>
            </a:r>
            <a:r>
              <a:rPr sz="2200" spc="-10" dirty="0">
                <a:solidFill>
                  <a:srgbClr val="202745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6179" y="379475"/>
            <a:ext cx="2077974" cy="896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5575" y="469138"/>
            <a:ext cx="1572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Glycogen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59740" y="1067561"/>
            <a:ext cx="8044815" cy="469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latin typeface="Calibri"/>
                <a:cs typeface="Calibri"/>
              </a:rPr>
              <a:t>Animal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(including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human)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version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starch.</a:t>
            </a:r>
            <a:endParaRPr sz="2800">
              <a:latin typeface="Calibri"/>
              <a:cs typeface="Calibri"/>
            </a:endParaRPr>
          </a:p>
          <a:p>
            <a:pPr marL="469900" marR="895985" indent="-457834">
              <a:lnSpc>
                <a:spcPts val="3700"/>
              </a:lnSpc>
              <a:spcBef>
                <a:spcPts val="1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stored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carbohydrate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available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energy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needed.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5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latin typeface="Calibri"/>
                <a:cs typeface="Calibri"/>
              </a:rPr>
              <a:t>Humans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have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limited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supply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glycogen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stored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40"/>
              </a:spcBef>
            </a:pP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liver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muscles.</a:t>
            </a:r>
            <a:endParaRPr sz="2800">
              <a:latin typeface="Calibri"/>
              <a:cs typeface="Calibri"/>
            </a:endParaRPr>
          </a:p>
          <a:p>
            <a:pPr marL="469900" marR="246379" indent="-457834">
              <a:lnSpc>
                <a:spcPct val="110000"/>
              </a:lnSpc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10" dirty="0">
                <a:latin typeface="Calibri"/>
                <a:cs typeface="Calibri"/>
              </a:rPr>
              <a:t>Liver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glycogen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breaks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down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releases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glucose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into</a:t>
            </a:r>
            <a:r>
              <a:rPr sz="2800" b="1" spc="-5" dirty="0">
                <a:latin typeface="Calibri"/>
                <a:cs typeface="Calibri"/>
              </a:rPr>
              <a:t> the blood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stream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between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meals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maintain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normal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blood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glucose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provide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fuel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tissue.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3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latin typeface="Calibri"/>
                <a:cs typeface="Calibri"/>
              </a:rPr>
              <a:t>Muscles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their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own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energy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needs.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3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latin typeface="Calibri"/>
                <a:cs typeface="Calibri"/>
              </a:rPr>
              <a:t>No </a:t>
            </a:r>
            <a:r>
              <a:rPr sz="2800" b="1" spc="-10" dirty="0">
                <a:latin typeface="Calibri"/>
                <a:cs typeface="Calibri"/>
              </a:rPr>
              <a:t>dietary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source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20" dirty="0">
                <a:latin typeface="Calibri"/>
                <a:cs typeface="Calibri"/>
              </a:rPr>
              <a:t>glycogen.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3696" y="42671"/>
            <a:ext cx="1725929" cy="11163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5575" y="159766"/>
            <a:ext cx="1091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Fiber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042416"/>
            <a:ext cx="8610600" cy="55107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12140" y="1796923"/>
            <a:ext cx="7945755" cy="1262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ts val="319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15" dirty="0">
                <a:latin typeface="Calibri"/>
                <a:cs typeface="Calibri"/>
              </a:rPr>
              <a:t>Found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dried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beans,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peas,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lentils,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ts val="3190"/>
              </a:lnSpc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latin typeface="Calibri"/>
                <a:cs typeface="Calibri"/>
              </a:rPr>
              <a:t>Also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found</a:t>
            </a:r>
            <a:r>
              <a:rPr sz="2800" b="1" spc="-5" dirty="0">
                <a:latin typeface="Calibri"/>
                <a:cs typeface="Calibri"/>
              </a:rPr>
              <a:t> in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peelings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fruits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vegetables.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15" dirty="0">
                <a:latin typeface="Calibri"/>
                <a:cs typeface="Calibri"/>
              </a:rPr>
              <a:t>Found</a:t>
            </a:r>
            <a:r>
              <a:rPr sz="2800" b="1" spc="-5" dirty="0">
                <a:latin typeface="Calibri"/>
                <a:cs typeface="Calibri"/>
              </a:rPr>
              <a:t> in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whole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grains.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9740" y="1564893"/>
            <a:ext cx="7830184" cy="228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40640" indent="-457834" algn="just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70534" algn="l"/>
              </a:tabLst>
            </a:pP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Sugar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and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starch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come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to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mind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when people hear </a:t>
            </a:r>
            <a:r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the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word </a:t>
            </a:r>
            <a:r>
              <a:rPr sz="2800" b="1" spc="-45" dirty="0">
                <a:solidFill>
                  <a:srgbClr val="202745"/>
                </a:solidFill>
                <a:latin typeface="Calibri"/>
                <a:cs typeface="Calibri"/>
              </a:rPr>
              <a:t>“carbs,”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but </a:t>
            </a: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carbohydrates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are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so much 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more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than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just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table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sugar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and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bread.</a:t>
            </a:r>
            <a:endParaRPr sz="28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70534" algn="l"/>
              </a:tabLst>
            </a:pP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Carbohydrates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are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the major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components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of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most </a:t>
            </a:r>
            <a:r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plants.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0" y="4457700"/>
            <a:ext cx="3276600" cy="1676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6269589"/>
            <a:ext cx="4266565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5"/>
              </a:lnSpc>
              <a:tabLst>
                <a:tab pos="4084954" algn="l"/>
              </a:tabLst>
            </a:pPr>
            <a:r>
              <a:rPr sz="1650" b="1" baseline="2525" dirty="0">
                <a:solidFill>
                  <a:srgbClr val="7E7E7E"/>
                </a:solidFill>
                <a:latin typeface="Trebuchet MS"/>
                <a:cs typeface="Trebuchet MS"/>
              </a:rPr>
              <a:t>D</a:t>
            </a:r>
            <a:r>
              <a:rPr sz="1650" b="1" spc="-15" baseline="2525" dirty="0">
                <a:solidFill>
                  <a:srgbClr val="7E7E7E"/>
                </a:solidFill>
                <a:latin typeface="Trebuchet MS"/>
                <a:cs typeface="Trebuchet MS"/>
              </a:rPr>
              <a:t>r</a:t>
            </a:r>
            <a:r>
              <a:rPr sz="1650" b="1" baseline="2525" dirty="0">
                <a:solidFill>
                  <a:srgbClr val="7E7E7E"/>
                </a:solidFill>
                <a:latin typeface="Trebuchet MS"/>
                <a:cs typeface="Trebuchet MS"/>
              </a:rPr>
              <a:t>.</a:t>
            </a:r>
            <a:r>
              <a:rPr sz="1650" b="1" spc="7" baseline="25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650" b="1" baseline="2525" dirty="0">
                <a:solidFill>
                  <a:srgbClr val="7E7E7E"/>
                </a:solidFill>
                <a:latin typeface="Trebuchet MS"/>
                <a:cs typeface="Trebuchet MS"/>
              </a:rPr>
              <a:t>Mala</a:t>
            </a:r>
            <a:r>
              <a:rPr sz="1650" b="1" spc="-15" baseline="2525" dirty="0">
                <a:solidFill>
                  <a:srgbClr val="7E7E7E"/>
                </a:solidFill>
                <a:latin typeface="Trebuchet MS"/>
                <a:cs typeface="Trebuchet MS"/>
              </a:rPr>
              <a:t>k</a:t>
            </a:r>
            <a:r>
              <a:rPr sz="1650" b="1" baseline="2525" dirty="0">
                <a:solidFill>
                  <a:srgbClr val="7E7E7E"/>
                </a:solidFill>
                <a:latin typeface="Trebuchet MS"/>
                <a:cs typeface="Trebuchet MS"/>
              </a:rPr>
              <a:t>eh	</a:t>
            </a:r>
            <a:r>
              <a:rPr sz="1200" b="1" spc="5" dirty="0">
                <a:solidFill>
                  <a:srgbClr val="7E7E7E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8888"/>
            <a:ext cx="9144000" cy="56311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55394" y="5421883"/>
            <a:ext cx="2964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(Preventing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Ketosis)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100"/>
              </a:spcBef>
            </a:pPr>
            <a:r>
              <a:rPr dirty="0"/>
              <a:t>Functions</a:t>
            </a:r>
            <a:r>
              <a:rPr spc="-3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25" dirty="0"/>
              <a:t>Carbohydrate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262837"/>
            <a:ext cx="8292465" cy="39096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469900" marR="5080" indent="-4572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5" dirty="0">
                <a:latin typeface="Calibri"/>
                <a:cs typeface="Calibri"/>
              </a:rPr>
              <a:t>Pentoses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constituents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several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compounds </a:t>
            </a:r>
            <a:r>
              <a:rPr sz="2800" b="1" spc="-5" dirty="0">
                <a:latin typeface="Calibri"/>
                <a:cs typeface="Calibri"/>
              </a:rPr>
              <a:t>e.g.,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nucleic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acids.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ts val="2805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latin typeface="Calibri"/>
                <a:cs typeface="Calibri"/>
              </a:rPr>
              <a:t>Synthesis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non-essential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amino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acids.</a:t>
            </a:r>
            <a:endParaRPr sz="2800">
              <a:latin typeface="Calibri"/>
              <a:cs typeface="Calibri"/>
            </a:endParaRPr>
          </a:p>
          <a:p>
            <a:pPr marL="469900" marR="605155" indent="-457200">
              <a:lnSpc>
                <a:spcPts val="3030"/>
              </a:lnSpc>
              <a:spcBef>
                <a:spcPts val="204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latin typeface="Calibri"/>
                <a:cs typeface="Calibri"/>
              </a:rPr>
              <a:t>Energy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supply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muscle.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muscle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glycogen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broken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down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lactic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acid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provide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energy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muscle </a:t>
            </a:r>
            <a:r>
              <a:rPr sz="2800" b="1" spc="-10" dirty="0">
                <a:latin typeface="Calibri"/>
                <a:cs typeface="Calibri"/>
              </a:rPr>
              <a:t>contraction.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ts val="28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Calibri"/>
                <a:cs typeface="Calibri"/>
              </a:rPr>
              <a:t>Lactose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remains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intestine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longer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other</a:t>
            </a:r>
            <a:endParaRPr sz="2800">
              <a:latin typeface="Calibri"/>
              <a:cs typeface="Calibri"/>
            </a:endParaRPr>
          </a:p>
          <a:p>
            <a:pPr marL="469900" marR="227329">
              <a:lnSpc>
                <a:spcPts val="3020"/>
              </a:lnSpc>
              <a:spcBef>
                <a:spcPts val="219"/>
              </a:spcBef>
            </a:pPr>
            <a:r>
              <a:rPr sz="2800" b="1" spc="-5" dirty="0">
                <a:latin typeface="Calibri"/>
                <a:cs typeface="Calibri"/>
              </a:rPr>
              <a:t>disaccharides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thus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encourages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growth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beneficial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bacteria.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These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bacteria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help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synthesis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certain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vitamins.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100"/>
              </a:spcBef>
            </a:pPr>
            <a:r>
              <a:rPr dirty="0"/>
              <a:t>Functions</a:t>
            </a:r>
            <a:r>
              <a:rPr spc="-3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25" dirty="0"/>
              <a:t>Carbohydrate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371600"/>
            <a:ext cx="8991600" cy="4800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100"/>
              </a:spcBef>
            </a:pPr>
            <a:r>
              <a:rPr dirty="0"/>
              <a:t>Functions</a:t>
            </a:r>
            <a:r>
              <a:rPr spc="-3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25" dirty="0"/>
              <a:t>Carbohydrate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096" y="195071"/>
            <a:ext cx="5807202" cy="11163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66089"/>
            <a:ext cx="7594600" cy="216281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67640" algn="ctr">
              <a:lnSpc>
                <a:spcPct val="100000"/>
              </a:lnSpc>
              <a:spcBef>
                <a:spcPts val="1245"/>
              </a:spcBef>
            </a:pPr>
            <a:r>
              <a:rPr sz="4000" spc="-15" dirty="0"/>
              <a:t>Sources</a:t>
            </a:r>
            <a:r>
              <a:rPr sz="4000" spc="5" dirty="0"/>
              <a:t> </a:t>
            </a:r>
            <a:r>
              <a:rPr sz="4000" spc="-5" dirty="0"/>
              <a:t>of </a:t>
            </a:r>
            <a:r>
              <a:rPr sz="4000" spc="-35" dirty="0"/>
              <a:t>Carbohydrate</a:t>
            </a:r>
            <a:endParaRPr sz="4000"/>
          </a:p>
          <a:p>
            <a:pPr marL="12700" marR="5080">
              <a:lnSpc>
                <a:spcPct val="100000"/>
              </a:lnSpc>
              <a:spcBef>
                <a:spcPts val="800"/>
              </a:spcBef>
            </a:pPr>
            <a:r>
              <a:rPr sz="2800" spc="-15" dirty="0">
                <a:solidFill>
                  <a:srgbClr val="202745"/>
                </a:solidFill>
              </a:rPr>
              <a:t>Natural</a:t>
            </a:r>
            <a:r>
              <a:rPr sz="2800" spc="30" dirty="0">
                <a:solidFill>
                  <a:srgbClr val="202745"/>
                </a:solidFill>
              </a:rPr>
              <a:t> </a:t>
            </a:r>
            <a:r>
              <a:rPr sz="2800" spc="-20" dirty="0">
                <a:solidFill>
                  <a:srgbClr val="202745"/>
                </a:solidFill>
              </a:rPr>
              <a:t>sugars</a:t>
            </a:r>
            <a:r>
              <a:rPr sz="2800" spc="10" dirty="0">
                <a:solidFill>
                  <a:srgbClr val="202745"/>
                </a:solidFill>
              </a:rPr>
              <a:t> </a:t>
            </a:r>
            <a:r>
              <a:rPr sz="2800" spc="-5" dirty="0">
                <a:solidFill>
                  <a:srgbClr val="202745"/>
                </a:solidFill>
              </a:rPr>
              <a:t>in</a:t>
            </a:r>
            <a:r>
              <a:rPr sz="2800" spc="5" dirty="0">
                <a:solidFill>
                  <a:srgbClr val="202745"/>
                </a:solidFill>
              </a:rPr>
              <a:t> </a:t>
            </a:r>
            <a:r>
              <a:rPr sz="2800" spc="-10" dirty="0">
                <a:solidFill>
                  <a:srgbClr val="202745"/>
                </a:solidFill>
              </a:rPr>
              <a:t>fruit</a:t>
            </a:r>
            <a:r>
              <a:rPr sz="2800" spc="15" dirty="0">
                <a:solidFill>
                  <a:srgbClr val="202745"/>
                </a:solidFill>
              </a:rPr>
              <a:t> </a:t>
            </a:r>
            <a:r>
              <a:rPr sz="2800" spc="-5" dirty="0">
                <a:solidFill>
                  <a:srgbClr val="202745"/>
                </a:solidFill>
              </a:rPr>
              <a:t>and</a:t>
            </a:r>
            <a:r>
              <a:rPr sz="2800" dirty="0">
                <a:solidFill>
                  <a:srgbClr val="202745"/>
                </a:solidFill>
              </a:rPr>
              <a:t> </a:t>
            </a:r>
            <a:r>
              <a:rPr sz="2800" spc="-10" dirty="0">
                <a:solidFill>
                  <a:srgbClr val="202745"/>
                </a:solidFill>
              </a:rPr>
              <a:t>milk;</a:t>
            </a:r>
            <a:r>
              <a:rPr sz="2800" spc="15" dirty="0">
                <a:solidFill>
                  <a:srgbClr val="202745"/>
                </a:solidFill>
              </a:rPr>
              <a:t> </a:t>
            </a:r>
            <a:r>
              <a:rPr sz="2800" spc="-20" dirty="0">
                <a:solidFill>
                  <a:srgbClr val="202745"/>
                </a:solidFill>
              </a:rPr>
              <a:t>starch</a:t>
            </a:r>
            <a:r>
              <a:rPr sz="2800" spc="5" dirty="0">
                <a:solidFill>
                  <a:srgbClr val="202745"/>
                </a:solidFill>
              </a:rPr>
              <a:t> </a:t>
            </a:r>
            <a:r>
              <a:rPr sz="2800" spc="-5" dirty="0">
                <a:solidFill>
                  <a:srgbClr val="202745"/>
                </a:solidFill>
              </a:rPr>
              <a:t>in</a:t>
            </a:r>
            <a:r>
              <a:rPr sz="2800" spc="5" dirty="0">
                <a:solidFill>
                  <a:srgbClr val="202745"/>
                </a:solidFill>
              </a:rPr>
              <a:t> </a:t>
            </a:r>
            <a:r>
              <a:rPr sz="2800" spc="-15" dirty="0">
                <a:solidFill>
                  <a:srgbClr val="202745"/>
                </a:solidFill>
              </a:rPr>
              <a:t>grains, </a:t>
            </a:r>
            <a:r>
              <a:rPr sz="2800" spc="-10" dirty="0">
                <a:solidFill>
                  <a:srgbClr val="202745"/>
                </a:solidFill>
              </a:rPr>
              <a:t> </a:t>
            </a:r>
            <a:r>
              <a:rPr sz="2800" spc="-15" dirty="0">
                <a:solidFill>
                  <a:srgbClr val="202745"/>
                </a:solidFill>
              </a:rPr>
              <a:t>vegetables,</a:t>
            </a:r>
            <a:r>
              <a:rPr sz="2800" spc="45" dirty="0">
                <a:solidFill>
                  <a:srgbClr val="202745"/>
                </a:solidFill>
              </a:rPr>
              <a:t> </a:t>
            </a:r>
            <a:r>
              <a:rPr sz="2800" spc="-5" dirty="0">
                <a:solidFill>
                  <a:srgbClr val="202745"/>
                </a:solidFill>
              </a:rPr>
              <a:t>legumes,</a:t>
            </a:r>
            <a:r>
              <a:rPr sz="2800" spc="25" dirty="0">
                <a:solidFill>
                  <a:srgbClr val="202745"/>
                </a:solidFill>
              </a:rPr>
              <a:t> </a:t>
            </a:r>
            <a:r>
              <a:rPr sz="2800" spc="-5" dirty="0">
                <a:solidFill>
                  <a:srgbClr val="202745"/>
                </a:solidFill>
              </a:rPr>
              <a:t>and</a:t>
            </a:r>
            <a:r>
              <a:rPr sz="2800" spc="5" dirty="0">
                <a:solidFill>
                  <a:srgbClr val="202745"/>
                </a:solidFill>
              </a:rPr>
              <a:t> </a:t>
            </a:r>
            <a:r>
              <a:rPr sz="2800" spc="-5" dirty="0">
                <a:solidFill>
                  <a:srgbClr val="202745"/>
                </a:solidFill>
              </a:rPr>
              <a:t>nuts;</a:t>
            </a:r>
            <a:r>
              <a:rPr sz="2800" dirty="0">
                <a:solidFill>
                  <a:srgbClr val="202745"/>
                </a:solidFill>
              </a:rPr>
              <a:t> </a:t>
            </a:r>
            <a:r>
              <a:rPr sz="2800" spc="-5" dirty="0">
                <a:solidFill>
                  <a:srgbClr val="202745"/>
                </a:solidFill>
              </a:rPr>
              <a:t>and</a:t>
            </a:r>
            <a:r>
              <a:rPr sz="2800" spc="5" dirty="0">
                <a:solidFill>
                  <a:srgbClr val="202745"/>
                </a:solidFill>
              </a:rPr>
              <a:t> </a:t>
            </a:r>
            <a:r>
              <a:rPr sz="2800" spc="-5" dirty="0">
                <a:solidFill>
                  <a:srgbClr val="202745"/>
                </a:solidFill>
              </a:rPr>
              <a:t>added</a:t>
            </a:r>
            <a:r>
              <a:rPr sz="2800" dirty="0">
                <a:solidFill>
                  <a:srgbClr val="202745"/>
                </a:solidFill>
              </a:rPr>
              <a:t> </a:t>
            </a:r>
            <a:r>
              <a:rPr sz="2800" spc="-20" dirty="0">
                <a:solidFill>
                  <a:srgbClr val="202745"/>
                </a:solidFill>
              </a:rPr>
              <a:t>sugars</a:t>
            </a:r>
            <a:r>
              <a:rPr sz="2800" spc="20" dirty="0">
                <a:solidFill>
                  <a:srgbClr val="202745"/>
                </a:solidFill>
              </a:rPr>
              <a:t> </a:t>
            </a:r>
            <a:r>
              <a:rPr sz="2800" spc="-5" dirty="0">
                <a:solidFill>
                  <a:srgbClr val="202745"/>
                </a:solidFill>
              </a:rPr>
              <a:t>in </a:t>
            </a:r>
            <a:r>
              <a:rPr sz="2800" spc="-620" dirty="0">
                <a:solidFill>
                  <a:srgbClr val="202745"/>
                </a:solidFill>
              </a:rPr>
              <a:t> </a:t>
            </a:r>
            <a:r>
              <a:rPr sz="2800" spc="-15" dirty="0">
                <a:solidFill>
                  <a:srgbClr val="202745"/>
                </a:solidFill>
              </a:rPr>
              <a:t>foods</a:t>
            </a:r>
            <a:r>
              <a:rPr sz="2800" spc="-5" dirty="0">
                <a:solidFill>
                  <a:srgbClr val="202745"/>
                </a:solidFill>
              </a:rPr>
              <a:t> with</a:t>
            </a:r>
            <a:r>
              <a:rPr sz="2800" spc="10" dirty="0">
                <a:solidFill>
                  <a:srgbClr val="202745"/>
                </a:solidFill>
              </a:rPr>
              <a:t> </a:t>
            </a:r>
            <a:r>
              <a:rPr sz="2800" spc="-10" dirty="0">
                <a:solidFill>
                  <a:srgbClr val="202745"/>
                </a:solidFill>
              </a:rPr>
              <a:t>empty</a:t>
            </a:r>
            <a:r>
              <a:rPr sz="2800" spc="5" dirty="0">
                <a:solidFill>
                  <a:srgbClr val="202745"/>
                </a:solidFill>
              </a:rPr>
              <a:t> </a:t>
            </a:r>
            <a:r>
              <a:rPr sz="2800" spc="-10" dirty="0">
                <a:solidFill>
                  <a:srgbClr val="202745"/>
                </a:solidFill>
              </a:rPr>
              <a:t>calories.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2819398"/>
            <a:ext cx="4343400" cy="40385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2836162"/>
            <a:ext cx="3886200" cy="40050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3896" y="804672"/>
            <a:ext cx="6162294" cy="11163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921461"/>
            <a:ext cx="5529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Carbohydrate</a:t>
            </a:r>
            <a:r>
              <a:rPr sz="4000" spc="-25" dirty="0"/>
              <a:t> </a:t>
            </a:r>
            <a:r>
              <a:rPr sz="4000" spc="-10" dirty="0"/>
              <a:t>Metabolism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87172" y="1968867"/>
            <a:ext cx="8122284" cy="202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  <a:tabLst>
                <a:tab pos="2322830" algn="l"/>
                <a:tab pos="2969260" algn="l"/>
                <a:tab pos="3917315" algn="l"/>
                <a:tab pos="4925060" algn="l"/>
                <a:tab pos="5647690" algn="l"/>
                <a:tab pos="6859270" algn="l"/>
              </a:tabLst>
            </a:pPr>
            <a:r>
              <a:rPr sz="2800" b="1" spc="-5" dirty="0">
                <a:latin typeface="Calibri"/>
                <a:cs typeface="Calibri"/>
              </a:rPr>
              <a:t>Carbo</a:t>
            </a:r>
            <a:r>
              <a:rPr sz="2800" b="1" spc="-60" dirty="0">
                <a:latin typeface="Calibri"/>
                <a:cs typeface="Calibri"/>
              </a:rPr>
              <a:t>h</a:t>
            </a:r>
            <a:r>
              <a:rPr sz="2800" b="1" spc="-5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30" dirty="0">
                <a:latin typeface="Calibri"/>
                <a:cs typeface="Calibri"/>
              </a:rPr>
              <a:t>at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mo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easily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an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q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-5" dirty="0">
                <a:latin typeface="Calibri"/>
                <a:cs typeface="Calibri"/>
              </a:rPr>
              <a:t>ickly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di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ed  than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protein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fat.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  <a:spcBef>
                <a:spcPts val="975"/>
              </a:spcBef>
            </a:pPr>
            <a:r>
              <a:rPr sz="2800" b="1" spc="-10" dirty="0">
                <a:latin typeface="Calibri"/>
                <a:cs typeface="Calibri"/>
              </a:rPr>
              <a:t>Ninety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percent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carbohydrate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intake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9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digested.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This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percentage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decreases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fiber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0" y="1295400"/>
            <a:ext cx="3383279" cy="55625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1140" y="1534794"/>
            <a:ext cx="5455285" cy="344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Calibri"/>
                <a:cs typeface="Calibri"/>
              </a:rPr>
              <a:t>Carbohydrate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(CHO)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digestion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begins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 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mouth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where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salivary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α-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amylase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breaks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down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polysaccharides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smaller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polysaccharides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disaccharides.</a:t>
            </a:r>
            <a:endParaRPr sz="2800">
              <a:latin typeface="Calibri"/>
              <a:cs typeface="Calibri"/>
            </a:endParaRPr>
          </a:p>
          <a:p>
            <a:pPr marL="12700" marR="144145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Limited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CHO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digestion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occurs</a:t>
            </a:r>
            <a:r>
              <a:rPr sz="2800" b="1" spc="-5" dirty="0">
                <a:latin typeface="Calibri"/>
                <a:cs typeface="Calibri"/>
              </a:rPr>
              <a:t> in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stomach</a:t>
            </a:r>
            <a:r>
              <a:rPr sz="2800" b="1" spc="-5" dirty="0">
                <a:latin typeface="Calibri"/>
                <a:cs typeface="Calibri"/>
              </a:rPr>
              <a:t> as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α-amylase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15" dirty="0">
                <a:latin typeface="Calibri"/>
                <a:cs typeface="Calibri"/>
              </a:rPr>
              <a:t>inactivated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spc="-15" dirty="0">
                <a:latin typeface="Calibri"/>
                <a:cs typeface="Calibri"/>
              </a:rPr>
              <a:t> stomach</a:t>
            </a:r>
            <a:r>
              <a:rPr sz="2800" b="1" spc="-5" dirty="0">
                <a:latin typeface="Calibri"/>
                <a:cs typeface="Calibri"/>
              </a:rPr>
              <a:t> acid.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43100" y="170687"/>
            <a:ext cx="5835015" cy="1007110"/>
            <a:chOff x="1943100" y="170687"/>
            <a:chExt cx="5835015" cy="10071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3100" y="170687"/>
              <a:ext cx="2483357" cy="10066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1335" y="170687"/>
              <a:ext cx="3946398" cy="100660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12594" y="275335"/>
            <a:ext cx="5161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Digestion</a:t>
            </a:r>
            <a:r>
              <a:rPr spc="-2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25" dirty="0"/>
              <a:t>Carbohydrates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0" y="1295400"/>
            <a:ext cx="3383279" cy="55625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1140" y="1381709"/>
            <a:ext cx="5549900" cy="3871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2800" b="1" spc="-10" dirty="0">
                <a:latin typeface="Calibri"/>
                <a:cs typeface="Calibri"/>
              </a:rPr>
              <a:t>Continues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small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intestine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where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pancreatic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α-amylase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together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maltase,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sucrase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lactase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released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from</a:t>
            </a:r>
            <a:r>
              <a:rPr sz="2800" b="1" spc="-5" dirty="0">
                <a:latin typeface="Calibri"/>
                <a:cs typeface="Calibri"/>
              </a:rPr>
              <a:t> 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mucous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lining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hydrolyzes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polysaccharides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into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monosaccharides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(mainly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glucose,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fructose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galactose),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which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enter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bloodstream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transport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cells.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43100" y="170687"/>
            <a:ext cx="6313170" cy="1007110"/>
            <a:chOff x="1943100" y="170687"/>
            <a:chExt cx="6313170" cy="10071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3100" y="170687"/>
              <a:ext cx="826769" cy="10066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4747" y="170687"/>
              <a:ext cx="2730246" cy="10066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9872" y="170687"/>
              <a:ext cx="3946398" cy="100660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12594" y="275335"/>
            <a:ext cx="5640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1)</a:t>
            </a:r>
            <a:r>
              <a:rPr spc="-25" dirty="0"/>
              <a:t> </a:t>
            </a:r>
            <a:r>
              <a:rPr spc="-10" dirty="0"/>
              <a:t>Digestion </a:t>
            </a:r>
            <a:r>
              <a:rPr dirty="0"/>
              <a:t>of</a:t>
            </a:r>
            <a:r>
              <a:rPr spc="-25" dirty="0"/>
              <a:t> Carbohydrates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3896" y="423671"/>
            <a:ext cx="6162294" cy="11163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540766"/>
            <a:ext cx="5527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Carbohydrate</a:t>
            </a:r>
            <a:r>
              <a:rPr sz="4000" dirty="0"/>
              <a:t> </a:t>
            </a:r>
            <a:r>
              <a:rPr sz="4000" spc="-10" dirty="0"/>
              <a:t>Metabolism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87172" y="1611274"/>
            <a:ext cx="8122920" cy="190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2800" b="1" spc="-10" dirty="0">
                <a:latin typeface="Calibri"/>
                <a:cs typeface="Calibri"/>
              </a:rPr>
              <a:t>The liver </a:t>
            </a:r>
            <a:r>
              <a:rPr sz="2800" b="1" spc="-20" dirty="0">
                <a:latin typeface="Calibri"/>
                <a:cs typeface="Calibri"/>
              </a:rPr>
              <a:t>stores </a:t>
            </a:r>
            <a:r>
              <a:rPr sz="2800" b="1" spc="-10" dirty="0">
                <a:latin typeface="Calibri"/>
                <a:cs typeface="Calibri"/>
              </a:rPr>
              <a:t>glucose and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regulates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its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entry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into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blood.</a:t>
            </a:r>
            <a:r>
              <a:rPr sz="2800" b="1" spc="-5" dirty="0">
                <a:latin typeface="Calibri"/>
                <a:cs typeface="Calibri"/>
              </a:rPr>
              <a:t> Hormones, especially insulin </a:t>
            </a:r>
            <a:r>
              <a:rPr sz="2800" b="1" spc="-10" dirty="0">
                <a:latin typeface="Calibri"/>
                <a:cs typeface="Calibri"/>
              </a:rPr>
              <a:t>and glucagon, </a:t>
            </a:r>
            <a:r>
              <a:rPr sz="2800" b="1" spc="-5" dirty="0">
                <a:latin typeface="Calibri"/>
                <a:cs typeface="Calibri"/>
              </a:rPr>
              <a:t>are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responsible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-15" dirty="0">
                <a:latin typeface="Calibri"/>
                <a:cs typeface="Calibri"/>
              </a:rPr>
              <a:t> keeping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serum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glucose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levels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fairly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constant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both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feasting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fasting.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3896" y="423671"/>
            <a:ext cx="6162294" cy="11163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540766"/>
            <a:ext cx="5527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Carbohydrate</a:t>
            </a:r>
            <a:r>
              <a:rPr sz="4000" dirty="0"/>
              <a:t> </a:t>
            </a:r>
            <a:r>
              <a:rPr sz="4000" spc="-10" dirty="0"/>
              <a:t>Metabolism</a:t>
            </a:r>
            <a:endParaRPr sz="40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444110" y="1436878"/>
            <a:ext cx="4208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14425" algn="l"/>
                <a:tab pos="2001520" algn="l"/>
                <a:tab pos="3272790" algn="l"/>
              </a:tabLst>
            </a:pP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p</a:t>
            </a:r>
            <a:r>
              <a:rPr sz="2800" b="1" spc="-5" dirty="0">
                <a:latin typeface="Calibri"/>
                <a:cs typeface="Calibri"/>
              </a:rPr>
              <a:t>s,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ell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6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x</a:t>
            </a:r>
            <a:r>
              <a:rPr sz="2800" b="1" spc="-5" dirty="0">
                <a:latin typeface="Calibri"/>
                <a:cs typeface="Calibri"/>
              </a:rPr>
              <a:t>id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50" dirty="0">
                <a:latin typeface="Calibri"/>
                <a:cs typeface="Calibri"/>
              </a:rPr>
              <a:t>z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(bu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n)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7329" y="1436878"/>
            <a:ext cx="14579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95"/>
              </a:spcBef>
              <a:tabLst>
                <a:tab pos="1141730" algn="l"/>
              </a:tabLst>
            </a:pPr>
            <a:r>
              <a:rPr sz="2800" b="1" spc="-5" dirty="0">
                <a:latin typeface="Calibri"/>
                <a:cs typeface="Calibri"/>
              </a:rPr>
              <a:t>se</a:t>
            </a:r>
            <a:r>
              <a:rPr sz="2800" b="1" spc="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ies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of  provide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9498" y="1863979"/>
            <a:ext cx="4530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5085" algn="l"/>
                <a:tab pos="2560955" algn="l"/>
                <a:tab pos="3959860" algn="l"/>
              </a:tabLst>
            </a:pPr>
            <a:r>
              <a:rPr sz="2800" b="1" spc="-10" dirty="0">
                <a:latin typeface="Calibri"/>
                <a:cs typeface="Calibri"/>
              </a:rPr>
              <a:t>ene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g</a:t>
            </a:r>
            <a:r>
              <a:rPr sz="2800" b="1" spc="-185" dirty="0">
                <a:latin typeface="Calibri"/>
                <a:cs typeface="Calibri"/>
              </a:rPr>
              <a:t>y</a:t>
            </a:r>
            <a:r>
              <a:rPr sz="2800" b="1" spc="-5" dirty="0">
                <a:latin typeface="Calibri"/>
                <a:cs typeface="Calibri"/>
              </a:rPr>
              <a:t>,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carbo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di</a:t>
            </a:r>
            <a:r>
              <a:rPr sz="2800" b="1" spc="-6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xide</a:t>
            </a:r>
            <a:r>
              <a:rPr sz="2800" b="1" spc="-5" dirty="0">
                <a:latin typeface="Calibri"/>
                <a:cs typeface="Calibri"/>
              </a:rPr>
              <a:t>,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023" y="1436878"/>
            <a:ext cx="21323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b="1" spc="-10" dirty="0">
                <a:latin typeface="Calibri"/>
                <a:cs typeface="Calibri"/>
              </a:rPr>
              <a:t>Through</a:t>
            </a:r>
            <a:r>
              <a:rPr sz="2800" b="1" spc="-5" dirty="0">
                <a:latin typeface="Calibri"/>
                <a:cs typeface="Calibri"/>
              </a:rPr>
              <a:t> a </a:t>
            </a:r>
            <a:r>
              <a:rPr sz="2800" b="1" spc="-6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glucose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water.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023" y="3144392"/>
            <a:ext cx="820674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985" indent="-4572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b="1" spc="-10" dirty="0">
                <a:latin typeface="Calibri"/>
                <a:cs typeface="Calibri"/>
              </a:rPr>
              <a:t>Depending </a:t>
            </a:r>
            <a:r>
              <a:rPr sz="2800" b="1" spc="-5" dirty="0">
                <a:latin typeface="Calibri"/>
                <a:cs typeface="Calibri"/>
              </a:rPr>
              <a:t>on a </a:t>
            </a:r>
            <a:r>
              <a:rPr sz="2800" b="1" spc="-10" dirty="0">
                <a:latin typeface="Calibri"/>
                <a:cs typeface="Calibri"/>
              </a:rPr>
              <a:t>person's </a:t>
            </a:r>
            <a:r>
              <a:rPr sz="2800" b="1" spc="-30" dirty="0">
                <a:latin typeface="Calibri"/>
                <a:cs typeface="Calibri"/>
              </a:rPr>
              <a:t>state</a:t>
            </a:r>
            <a:r>
              <a:rPr sz="2800" b="1" spc="5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energy </a:t>
            </a:r>
            <a:r>
              <a:rPr sz="2800" b="1" spc="-5" dirty="0">
                <a:latin typeface="Calibri"/>
                <a:cs typeface="Calibri"/>
              </a:rPr>
              <a:t>balance,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period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between</a:t>
            </a:r>
            <a:r>
              <a:rPr sz="2800" b="1" spc="-5" dirty="0">
                <a:latin typeface="Calibri"/>
                <a:cs typeface="Calibri"/>
              </a:rPr>
              <a:t> when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carbohydrate</a:t>
            </a:r>
            <a:r>
              <a:rPr sz="2800" b="1" spc="5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is </a:t>
            </a:r>
            <a:r>
              <a:rPr sz="2800" b="1" spc="-5" dirty="0">
                <a:latin typeface="Calibri"/>
                <a:cs typeface="Calibri"/>
              </a:rPr>
              <a:t> consumed and when it is </a:t>
            </a:r>
            <a:r>
              <a:rPr sz="2800" b="1" dirty="0">
                <a:latin typeface="Calibri"/>
                <a:cs typeface="Calibri"/>
              </a:rPr>
              <a:t>used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10" dirty="0">
                <a:latin typeface="Calibri"/>
                <a:cs typeface="Calibri"/>
              </a:rPr>
              <a:t>energy </a:t>
            </a:r>
            <a:r>
              <a:rPr sz="2800" b="1" spc="-15" dirty="0">
                <a:latin typeface="Calibri"/>
                <a:cs typeface="Calibri"/>
              </a:rPr>
              <a:t>may </a:t>
            </a:r>
            <a:r>
              <a:rPr sz="2800" b="1" spc="-10" dirty="0">
                <a:latin typeface="Calibri"/>
                <a:cs typeface="Calibri"/>
              </a:rPr>
              <a:t>vary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from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minutes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months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longer.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b="1" spc="-5" dirty="0">
                <a:latin typeface="Calibri"/>
                <a:cs typeface="Calibri"/>
              </a:rPr>
              <a:t>Glucose</a:t>
            </a:r>
            <a:r>
              <a:rPr sz="2800" b="1" dirty="0">
                <a:latin typeface="Calibri"/>
                <a:cs typeface="Calibri"/>
              </a:rPr>
              <a:t> 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converted</a:t>
            </a:r>
            <a:r>
              <a:rPr sz="2800" b="1" spc="-15" dirty="0">
                <a:latin typeface="Calibri"/>
                <a:cs typeface="Calibri"/>
              </a:rPr>
              <a:t> to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glycogen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stored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(glycogenesis).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" y="341375"/>
              <a:ext cx="8690610" cy="11163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1108" y="957072"/>
              <a:ext cx="1876806" cy="11163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458469"/>
            <a:ext cx="8058150" cy="12503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462020" marR="5080" indent="-3449954">
              <a:lnSpc>
                <a:spcPct val="101000"/>
              </a:lnSpc>
              <a:spcBef>
                <a:spcPts val="45"/>
              </a:spcBef>
            </a:pPr>
            <a:r>
              <a:rPr sz="4000" spc="-10" dirty="0"/>
              <a:t>The </a:t>
            </a:r>
            <a:r>
              <a:rPr sz="4000" spc="-15" dirty="0"/>
              <a:t>Recommended</a:t>
            </a:r>
            <a:r>
              <a:rPr sz="4000" spc="15" dirty="0"/>
              <a:t> </a:t>
            </a:r>
            <a:r>
              <a:rPr sz="4000" spc="-15" dirty="0"/>
              <a:t>Dietary</a:t>
            </a:r>
            <a:r>
              <a:rPr sz="4000" spc="20" dirty="0"/>
              <a:t> </a:t>
            </a:r>
            <a:r>
              <a:rPr sz="4000" spc="-10" dirty="0"/>
              <a:t>Allowance </a:t>
            </a:r>
            <a:r>
              <a:rPr sz="4000" spc="-885" dirty="0"/>
              <a:t> </a:t>
            </a:r>
            <a:r>
              <a:rPr sz="4000" spc="-25" dirty="0"/>
              <a:t>(RDA)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25830" y="1863343"/>
            <a:ext cx="7939405" cy="4236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RDA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 is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130</a:t>
            </a:r>
            <a:r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grams</a:t>
            </a:r>
            <a:r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each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day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for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children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and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adults. </a:t>
            </a:r>
            <a:r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The median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carbohydrate</a:t>
            </a:r>
            <a:r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intake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among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adult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men </a:t>
            </a:r>
            <a:r>
              <a:rPr sz="2800" b="1" spc="-6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is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200-330</a:t>
            </a:r>
            <a:r>
              <a:rPr sz="2800" b="1" spc="7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g/day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and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among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women,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180</a:t>
            </a:r>
            <a:r>
              <a:rPr sz="2800" b="1" spc="3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to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230g/day.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Use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sugars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in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moderation.</a:t>
            </a:r>
            <a:endParaRPr sz="2800">
              <a:latin typeface="Calibri"/>
              <a:cs typeface="Calibri"/>
            </a:endParaRPr>
          </a:p>
          <a:p>
            <a:pPr marL="469900" marR="337185" indent="-457834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Women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need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at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least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38</a:t>
            </a:r>
            <a:r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grams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of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carbohydrates </a:t>
            </a:r>
            <a:r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from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 fiber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60" dirty="0">
                <a:solidFill>
                  <a:srgbClr val="202745"/>
                </a:solidFill>
                <a:latin typeface="Calibri"/>
                <a:cs typeface="Calibri"/>
              </a:rPr>
              <a:t>day.</a:t>
            </a:r>
            <a:endParaRPr sz="2800">
              <a:latin typeface="Calibri"/>
              <a:cs typeface="Calibri"/>
            </a:endParaRPr>
          </a:p>
          <a:p>
            <a:pPr marL="469900" marR="14604" indent="-457834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Men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need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at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least</a:t>
            </a:r>
            <a:r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25</a:t>
            </a:r>
            <a:r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grams</a:t>
            </a:r>
            <a:r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of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carbohydrates</a:t>
            </a:r>
            <a:r>
              <a:rPr sz="2800" b="1" spc="3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from </a:t>
            </a:r>
            <a:r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fiber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60" dirty="0">
                <a:solidFill>
                  <a:srgbClr val="202745"/>
                </a:solidFill>
                <a:latin typeface="Calibri"/>
                <a:cs typeface="Calibri"/>
              </a:rPr>
              <a:t>day.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9740" y="1785619"/>
            <a:ext cx="792035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Foods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containing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carbohydrates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can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be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empty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 calories,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nutritional</a:t>
            </a:r>
            <a:r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powerhouses,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 or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something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in </a:t>
            </a:r>
            <a:r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between.</a:t>
            </a:r>
            <a:r>
              <a:rPr sz="2800" b="1" spc="4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202745"/>
                </a:solidFill>
                <a:latin typeface="Calibri"/>
                <a:cs typeface="Calibri"/>
              </a:rPr>
              <a:t>Globally,</a:t>
            </a:r>
            <a:r>
              <a:rPr sz="2800" b="1" spc="3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carbohydrates</a:t>
            </a:r>
            <a:r>
              <a:rPr sz="2800" b="1" spc="3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provide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the 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majority of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calories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in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almost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all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human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diets.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500" y="4184903"/>
            <a:ext cx="3276600" cy="1676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008" y="2574035"/>
              <a:ext cx="874013" cy="9136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3291" y="2584704"/>
              <a:ext cx="4021074" cy="896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008" y="3061716"/>
              <a:ext cx="874013" cy="9136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291" y="3072383"/>
              <a:ext cx="2772918" cy="896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008" y="3553967"/>
              <a:ext cx="874013" cy="9136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3291" y="3564635"/>
              <a:ext cx="4676394" cy="89687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88340" y="2675001"/>
            <a:ext cx="4827270" cy="1494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756285" algn="l"/>
                <a:tab pos="756920" algn="l"/>
              </a:tabLst>
            </a:pPr>
            <a:r>
              <a:rPr sz="3200" b="1" spc="-10" dirty="0">
                <a:latin typeface="Calibri"/>
                <a:cs typeface="Calibri"/>
              </a:rPr>
              <a:t>Getting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Enough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fiber</a:t>
            </a:r>
            <a:endParaRPr sz="32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buAutoNum type="arabicParenR"/>
              <a:tabLst>
                <a:tab pos="756285" algn="l"/>
                <a:tab pos="756920" algn="l"/>
              </a:tabLst>
            </a:pPr>
            <a:r>
              <a:rPr sz="3200" b="1" spc="-15" dirty="0">
                <a:latin typeface="Calibri"/>
                <a:cs typeface="Calibri"/>
              </a:rPr>
              <a:t>Reduce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sugar</a:t>
            </a:r>
            <a:endParaRPr sz="32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35"/>
              </a:spcBef>
              <a:buAutoNum type="arabicParenR"/>
              <a:tabLst>
                <a:tab pos="756285" algn="l"/>
                <a:tab pos="756920" algn="l"/>
              </a:tabLst>
            </a:pPr>
            <a:r>
              <a:rPr sz="3200" b="1" spc="-15" dirty="0">
                <a:latin typeface="Calibri"/>
                <a:cs typeface="Calibri"/>
              </a:rPr>
              <a:t>Preventing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dental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caries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77211" y="440436"/>
            <a:ext cx="6682740" cy="5899785"/>
            <a:chOff x="2077211" y="440436"/>
            <a:chExt cx="6682740" cy="589978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8400" y="3610356"/>
              <a:ext cx="2511552" cy="27294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3891" y="440436"/>
              <a:ext cx="4783074" cy="12291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7211" y="1118616"/>
              <a:ext cx="4869942" cy="122910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11095" y="569468"/>
            <a:ext cx="4171315" cy="13754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106680">
              <a:lnSpc>
                <a:spcPct val="101099"/>
              </a:lnSpc>
              <a:spcBef>
                <a:spcPts val="45"/>
              </a:spcBef>
            </a:pPr>
            <a:r>
              <a:rPr sz="4400" spc="-30" dirty="0"/>
              <a:t>Carbohydrates </a:t>
            </a:r>
            <a:r>
              <a:rPr sz="4400" spc="-10" dirty="0"/>
              <a:t>in </a:t>
            </a:r>
            <a:r>
              <a:rPr sz="4400" spc="-980" dirty="0"/>
              <a:t> </a:t>
            </a:r>
            <a:r>
              <a:rPr sz="4400" dirty="0"/>
              <a:t>Health</a:t>
            </a:r>
            <a:r>
              <a:rPr sz="4400" spc="-70" dirty="0"/>
              <a:t> </a:t>
            </a:r>
            <a:r>
              <a:rPr sz="4400" spc="-10" dirty="0"/>
              <a:t>Promotion</a:t>
            </a:r>
            <a:endParaRPr sz="44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1529" y="6247587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7E7E7E"/>
                </a:solidFill>
                <a:latin typeface="Trebuchet MS"/>
                <a:cs typeface="Trebuchet MS"/>
              </a:rPr>
              <a:t>31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3594" y="101295"/>
            <a:ext cx="4012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Fiber</a:t>
            </a:r>
            <a:r>
              <a:rPr spc="-20" dirty="0"/>
              <a:t> </a:t>
            </a:r>
            <a:r>
              <a:rPr spc="-5" dirty="0"/>
              <a:t>Health</a:t>
            </a:r>
            <a:r>
              <a:rPr spc="-10" dirty="0"/>
              <a:t> Benefits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872997"/>
            <a:ext cx="8357870" cy="5180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indent="-572135">
              <a:lnSpc>
                <a:spcPts val="3679"/>
              </a:lnSpc>
              <a:spcBef>
                <a:spcPts val="105"/>
              </a:spcBef>
              <a:buFont typeface="Wingdings"/>
              <a:buChar char=""/>
              <a:tabLst>
                <a:tab pos="584200" algn="l"/>
                <a:tab pos="584835" algn="l"/>
              </a:tabLst>
            </a:pPr>
            <a:r>
              <a:rPr sz="3200" b="1" dirty="0">
                <a:latin typeface="Calibri"/>
                <a:cs typeface="Calibri"/>
              </a:rPr>
              <a:t>Soluble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fibers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215"/>
              </a:spcBef>
              <a:buFont typeface="Calibri"/>
              <a:buChar char="-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Slow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gastric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emptying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delay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absorption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some nutrients</a:t>
            </a:r>
            <a:endParaRPr sz="2800">
              <a:latin typeface="Calibri"/>
              <a:cs typeface="Calibri"/>
            </a:endParaRPr>
          </a:p>
          <a:p>
            <a:pPr marL="927100" lvl="1" indent="-514350">
              <a:lnSpc>
                <a:spcPts val="2805"/>
              </a:lnSpc>
              <a:buFont typeface="Courier New"/>
              <a:buChar char="o"/>
              <a:tabLst>
                <a:tab pos="927735" algn="l"/>
              </a:tabLst>
            </a:pPr>
            <a:r>
              <a:rPr sz="2800" b="1" spc="-10" dirty="0">
                <a:latin typeface="Calibri"/>
                <a:cs typeface="Calibri"/>
              </a:rPr>
              <a:t>Helps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reduce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serum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cholesterol</a:t>
            </a:r>
            <a:endParaRPr sz="2800">
              <a:latin typeface="Calibri"/>
              <a:cs typeface="Calibri"/>
            </a:endParaRPr>
          </a:p>
          <a:p>
            <a:pPr marL="927100" lvl="1" indent="-514350">
              <a:lnSpc>
                <a:spcPts val="3025"/>
              </a:lnSpc>
              <a:buFont typeface="Courier New"/>
              <a:buChar char="o"/>
              <a:tabLst>
                <a:tab pos="927735" algn="l"/>
              </a:tabLst>
            </a:pPr>
            <a:r>
              <a:rPr sz="2800" b="1" spc="-15" dirty="0">
                <a:latin typeface="Calibri"/>
                <a:cs typeface="Calibri"/>
              </a:rPr>
              <a:t>Improve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appetite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control</a:t>
            </a:r>
            <a:endParaRPr sz="2800">
              <a:latin typeface="Calibri"/>
              <a:cs typeface="Calibri"/>
            </a:endParaRPr>
          </a:p>
          <a:p>
            <a:pPr marL="927100" lvl="1" indent="-514350">
              <a:lnSpc>
                <a:spcPts val="3195"/>
              </a:lnSpc>
              <a:buFont typeface="Courier New"/>
              <a:buChar char="o"/>
              <a:tabLst>
                <a:tab pos="927735" algn="l"/>
              </a:tabLst>
            </a:pPr>
            <a:r>
              <a:rPr sz="2800" b="1" spc="-10" dirty="0">
                <a:latin typeface="Calibri"/>
                <a:cs typeface="Calibri"/>
              </a:rPr>
              <a:t>Normalize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blood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glucose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2800" b="1" spc="-5" dirty="0">
                <a:latin typeface="Calibri"/>
                <a:cs typeface="Calibri"/>
              </a:rPr>
              <a:t>-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help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protect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against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colon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cancer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libri"/>
              <a:cs typeface="Calibri"/>
            </a:endParaRPr>
          </a:p>
          <a:p>
            <a:pPr marL="469900" indent="-457834">
              <a:lnSpc>
                <a:spcPts val="3679"/>
              </a:lnSpc>
              <a:buFont typeface="Wingdings"/>
              <a:buChar char=""/>
              <a:tabLst>
                <a:tab pos="470534" algn="l"/>
              </a:tabLst>
            </a:pPr>
            <a:r>
              <a:rPr sz="3200" b="1" dirty="0">
                <a:latin typeface="Calibri"/>
                <a:cs typeface="Calibri"/>
              </a:rPr>
              <a:t>Insoluble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fibers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ts val="3200"/>
              </a:lnSpc>
              <a:tabLst>
                <a:tab pos="870585" algn="l"/>
              </a:tabLst>
            </a:pPr>
            <a:r>
              <a:rPr sz="2800" spc="-5" dirty="0">
                <a:latin typeface="Courier New"/>
                <a:cs typeface="Courier New"/>
              </a:rPr>
              <a:t>o	</a:t>
            </a:r>
            <a:r>
              <a:rPr sz="2800" b="1" spc="-20" dirty="0">
                <a:latin typeface="Calibri"/>
                <a:cs typeface="Calibri"/>
              </a:rPr>
              <a:t>Relieves</a:t>
            </a:r>
            <a:r>
              <a:rPr sz="2800" b="1" spc="-10" dirty="0">
                <a:latin typeface="Calibri"/>
                <a:cs typeface="Calibri"/>
              </a:rPr>
              <a:t> constipation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</a:pPr>
            <a:r>
              <a:rPr sz="2800" b="1" spc="-5" dirty="0">
                <a:latin typeface="Calibri"/>
                <a:cs typeface="Calibri"/>
              </a:rPr>
              <a:t>-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Most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plant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contain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both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soluble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insoluble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210" y="254253"/>
            <a:ext cx="2477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Dietary</a:t>
            </a:r>
            <a:r>
              <a:rPr spc="-80" dirty="0"/>
              <a:t> </a:t>
            </a:r>
            <a:r>
              <a:rPr dirty="0"/>
              <a:t>Fiber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140713"/>
            <a:ext cx="8003540" cy="4357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79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Benefits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ts val="3035"/>
              </a:lnSpc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10" dirty="0">
                <a:latin typeface="Calibri"/>
                <a:cs typeface="Calibri"/>
              </a:rPr>
              <a:t>Helps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lower</a:t>
            </a:r>
            <a:r>
              <a:rPr sz="2800" b="1" spc="-5" dirty="0">
                <a:latin typeface="Calibri"/>
                <a:cs typeface="Calibri"/>
              </a:rPr>
              <a:t> 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risk of: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ts val="3025"/>
              </a:lnSpc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10" dirty="0">
                <a:latin typeface="Calibri"/>
                <a:cs typeface="Calibri"/>
              </a:rPr>
              <a:t>Bowel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irregularity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ts val="3025"/>
              </a:lnSpc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10" dirty="0">
                <a:latin typeface="Calibri"/>
                <a:cs typeface="Calibri"/>
              </a:rPr>
              <a:t>Obesity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ts val="3025"/>
              </a:lnSpc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latin typeface="Calibri"/>
                <a:cs typeface="Calibri"/>
              </a:rPr>
              <a:t>Heart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ts val="3025"/>
              </a:lnSpc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10" dirty="0">
                <a:latin typeface="Calibri"/>
                <a:cs typeface="Calibri"/>
              </a:rPr>
              <a:t>Cancer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ts val="3190"/>
              </a:lnSpc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15" dirty="0">
                <a:latin typeface="Calibri"/>
                <a:cs typeface="Calibri"/>
              </a:rPr>
              <a:t>Diabetes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mellitus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  <a:spcBef>
                <a:spcPts val="2690"/>
              </a:spcBef>
            </a:pPr>
            <a:r>
              <a:rPr sz="2800" b="1" spc="-15" dirty="0">
                <a:latin typeface="Calibri"/>
                <a:cs typeface="Calibri"/>
              </a:rPr>
              <a:t>Adverse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effects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215"/>
              </a:spcBef>
            </a:pPr>
            <a:r>
              <a:rPr sz="2800" b="1" spc="-85" dirty="0">
                <a:latin typeface="Calibri"/>
                <a:cs typeface="Calibri"/>
              </a:rPr>
              <a:t>Too </a:t>
            </a:r>
            <a:r>
              <a:rPr sz="2800" b="1" spc="-5" dirty="0">
                <a:latin typeface="Calibri"/>
                <a:cs typeface="Calibri"/>
              </a:rPr>
              <a:t>much </a:t>
            </a:r>
            <a:r>
              <a:rPr sz="2800" b="1" spc="-10" dirty="0">
                <a:latin typeface="Calibri"/>
                <a:cs typeface="Calibri"/>
              </a:rPr>
              <a:t>fiber depresses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iron, </a:t>
            </a:r>
            <a:r>
              <a:rPr sz="2800" b="1" spc="-5" dirty="0">
                <a:latin typeface="Calibri"/>
                <a:cs typeface="Calibri"/>
              </a:rPr>
              <a:t>Ca </a:t>
            </a:r>
            <a:r>
              <a:rPr sz="2800" b="1" spc="-160" dirty="0">
                <a:latin typeface="Calibri"/>
                <a:cs typeface="Calibri"/>
              </a:rPr>
              <a:t>P,</a:t>
            </a:r>
            <a:r>
              <a:rPr sz="2800" b="1" spc="-1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Mg utilization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intestinal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flatulence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10766"/>
              <a:ext cx="9144000" cy="60472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81076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1591055"/>
              <a:ext cx="7543800" cy="457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4000" cy="12954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669188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52400" y="0"/>
            <a:ext cx="8763000" cy="6537959"/>
            <a:chOff x="152400" y="0"/>
            <a:chExt cx="8763000" cy="653795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838200"/>
              <a:ext cx="8763000" cy="56997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0"/>
              <a:ext cx="8763000" cy="9144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86460" y="1885314"/>
            <a:ext cx="6810375" cy="2713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35"/>
              </a:spcBef>
            </a:pPr>
            <a:r>
              <a:rPr sz="3600" spc="-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Provide</a:t>
            </a:r>
            <a:r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calories</a:t>
            </a:r>
            <a:r>
              <a:rPr sz="2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per</a:t>
            </a:r>
            <a:r>
              <a:rPr sz="2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04040"/>
                </a:solidFill>
                <a:latin typeface="Calibri"/>
                <a:cs typeface="Calibri"/>
              </a:rPr>
              <a:t>gram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760"/>
              </a:lnSpc>
            </a:pPr>
            <a:r>
              <a:rPr sz="36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Main </a:t>
            </a:r>
            <a:r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source</a:t>
            </a:r>
            <a:r>
              <a:rPr sz="28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04040"/>
                </a:solidFill>
                <a:latin typeface="Calibri"/>
                <a:cs typeface="Calibri"/>
              </a:rPr>
              <a:t>body’s</a:t>
            </a:r>
            <a:r>
              <a:rPr sz="28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404040"/>
                </a:solidFill>
                <a:latin typeface="Calibri"/>
                <a:cs typeface="Calibri"/>
              </a:rPr>
              <a:t>energy.</a:t>
            </a:r>
            <a:r>
              <a:rPr sz="28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04040"/>
                </a:solidFill>
                <a:latin typeface="Calibri"/>
                <a:cs typeface="Calibri"/>
              </a:rPr>
              <a:t>Carbohydrate</a:t>
            </a:r>
            <a:endParaRPr sz="2800">
              <a:latin typeface="Calibri"/>
              <a:cs typeface="Calibri"/>
            </a:endParaRPr>
          </a:p>
          <a:p>
            <a:pPr marL="195580">
              <a:lnSpc>
                <a:spcPts val="2880"/>
              </a:lnSpc>
            </a:pPr>
            <a:r>
              <a:rPr sz="2800" b="1" spc="-20" dirty="0">
                <a:solidFill>
                  <a:srgbClr val="404040"/>
                </a:solidFill>
                <a:latin typeface="Calibri"/>
                <a:cs typeface="Calibri"/>
              </a:rPr>
              <a:t>may</a:t>
            </a:r>
            <a:r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provide</a:t>
            </a:r>
            <a:r>
              <a:rPr sz="28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60-65%</a:t>
            </a:r>
            <a:r>
              <a:rPr sz="28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total</a:t>
            </a:r>
            <a:r>
              <a:rPr sz="2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calories.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Body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uses </a:t>
            </a:r>
            <a:r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carbs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04040"/>
                </a:solidFill>
                <a:latin typeface="Calibri"/>
                <a:cs typeface="Calibri"/>
              </a:rPr>
              <a:t>before</a:t>
            </a:r>
            <a:r>
              <a:rPr sz="28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calories</a:t>
            </a:r>
            <a:r>
              <a:rPr sz="28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protein</a:t>
            </a:r>
            <a:endParaRPr sz="2800">
              <a:latin typeface="Calibri"/>
              <a:cs typeface="Calibri"/>
            </a:endParaRPr>
          </a:p>
          <a:p>
            <a:pPr marL="195580">
              <a:lnSpc>
                <a:spcPts val="2880"/>
              </a:lnSpc>
            </a:pP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04040"/>
                </a:solidFill>
                <a:latin typeface="Calibri"/>
                <a:cs typeface="Calibri"/>
              </a:rPr>
              <a:t>fat.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920"/>
              </a:lnSpc>
            </a:pPr>
            <a:r>
              <a:rPr sz="3600" spc="-2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spc="-20" dirty="0">
                <a:solidFill>
                  <a:srgbClr val="404040"/>
                </a:solidFill>
                <a:latin typeface="Calibri"/>
                <a:cs typeface="Calibri"/>
              </a:rPr>
              <a:t>Carbohydrate</a:t>
            </a:r>
            <a:r>
              <a:rPr sz="28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also</a:t>
            </a:r>
            <a:r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provide</a:t>
            </a:r>
            <a:r>
              <a:rPr sz="28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404040"/>
                </a:solidFill>
                <a:latin typeface="Calibri"/>
                <a:cs typeface="Calibri"/>
              </a:rPr>
              <a:t>fiber.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2896" y="595883"/>
            <a:ext cx="6957822" cy="123520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07033" y="724865"/>
            <a:ext cx="6251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Nutrition</a:t>
            </a:r>
            <a:r>
              <a:rPr sz="4400" spc="-25" dirty="0"/>
              <a:t> </a:t>
            </a:r>
            <a:r>
              <a:rPr sz="4400" dirty="0"/>
              <a:t>of</a:t>
            </a:r>
            <a:r>
              <a:rPr sz="4400" spc="-10" dirty="0"/>
              <a:t> </a:t>
            </a:r>
            <a:r>
              <a:rPr sz="4400" spc="-30" dirty="0"/>
              <a:t>Carbohydrates</a:t>
            </a:r>
            <a:endParaRPr sz="4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714" y="1839594"/>
            <a:ext cx="7724775" cy="297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Carbohydrates</a:t>
            </a:r>
            <a:r>
              <a:rPr sz="2800" b="1" spc="4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(CHO)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are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comprised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of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the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elements </a:t>
            </a:r>
            <a:r>
              <a:rPr sz="2800" b="1" spc="-6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carbon,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hydrogen,</a:t>
            </a:r>
            <a:r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and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oxygen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arranged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into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basic 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sugar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molecules.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They</a:t>
            </a:r>
            <a:r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are</a:t>
            </a:r>
            <a:r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classified</a:t>
            </a:r>
            <a:r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as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either: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70"/>
              </a:spcBef>
              <a:buClr>
                <a:srgbClr val="C3250C"/>
              </a:buClr>
              <a:buSzPct val="128571"/>
              <a:buFont typeface="Wingdings"/>
              <a:buChar char=""/>
              <a:tabLst>
                <a:tab pos="470534" algn="l"/>
              </a:tabLst>
            </a:pP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Simple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sugars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5"/>
              </a:spcBef>
              <a:buClr>
                <a:srgbClr val="C3250C"/>
              </a:buClr>
              <a:buSzPct val="128571"/>
              <a:buFont typeface="Wingdings"/>
              <a:buChar char=""/>
              <a:tabLst>
                <a:tab pos="470534" algn="l"/>
              </a:tabLst>
            </a:pP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Complex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carbohydrates.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60" y="493776"/>
            <a:ext cx="6595109" cy="1116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1658" y="610869"/>
            <a:ext cx="5958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Carbohydrate</a:t>
            </a:r>
            <a:r>
              <a:rPr sz="4000" spc="5" dirty="0"/>
              <a:t> </a:t>
            </a:r>
            <a:r>
              <a:rPr sz="4000" spc="-10" dirty="0"/>
              <a:t>Classifications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610600" cy="64770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1779" y="576072"/>
              <a:ext cx="826769" cy="10066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3427" y="576072"/>
              <a:ext cx="3469385" cy="10066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1654" y="679450"/>
            <a:ext cx="3129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02745"/>
                </a:solidFill>
              </a:rPr>
              <a:t>1)</a:t>
            </a:r>
            <a:r>
              <a:rPr spc="-35" dirty="0">
                <a:solidFill>
                  <a:srgbClr val="202745"/>
                </a:solidFill>
              </a:rPr>
              <a:t> </a:t>
            </a:r>
            <a:r>
              <a:rPr spc="-5" dirty="0">
                <a:solidFill>
                  <a:srgbClr val="202745"/>
                </a:solidFill>
              </a:rPr>
              <a:t>Simple</a:t>
            </a:r>
            <a:r>
              <a:rPr spc="-35" dirty="0">
                <a:solidFill>
                  <a:srgbClr val="202745"/>
                </a:solidFill>
              </a:rPr>
              <a:t> </a:t>
            </a:r>
            <a:r>
              <a:rPr spc="-20" dirty="0">
                <a:solidFill>
                  <a:srgbClr val="202745"/>
                </a:solidFill>
              </a:rPr>
              <a:t>Sugars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12140" y="1328890"/>
            <a:ext cx="7256145" cy="226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20100"/>
              </a:lnSpc>
              <a:spcBef>
                <a:spcPts val="10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classification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includes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monosaccharides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and </a:t>
            </a:r>
            <a:r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disaccharides.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34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Commonly</a:t>
            </a:r>
            <a:r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referred</a:t>
            </a:r>
            <a:r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to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 as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sugars.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34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Names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of </a:t>
            </a:r>
            <a:r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sugars</a:t>
            </a:r>
            <a:r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usually</a:t>
            </a:r>
            <a:r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end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in</a:t>
            </a:r>
            <a:r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–ose.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9023" y="886967"/>
            <a:ext cx="3603498" cy="9243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6039" y="981202"/>
            <a:ext cx="30816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202745"/>
                </a:solidFill>
              </a:rPr>
              <a:t>Monosaccharides</a:t>
            </a:r>
            <a:endParaRPr sz="33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 marR="168910" indent="-457834">
              <a:lnSpc>
                <a:spcPct val="120000"/>
              </a:lnSpc>
              <a:spcBef>
                <a:spcPts val="10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93395" algn="l"/>
                <a:tab pos="494030" algn="l"/>
              </a:tabLst>
            </a:pPr>
            <a:r>
              <a:rPr spc="-20" dirty="0"/>
              <a:t>Are</a:t>
            </a:r>
            <a:r>
              <a:rPr spc="1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simplest</a:t>
            </a:r>
            <a:r>
              <a:rPr spc="1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all</a:t>
            </a:r>
            <a:r>
              <a:rPr spc="25" dirty="0"/>
              <a:t> </a:t>
            </a:r>
            <a:r>
              <a:rPr spc="-15" dirty="0"/>
              <a:t>sugars.</a:t>
            </a:r>
            <a:r>
              <a:rPr spc="10" dirty="0"/>
              <a:t> </a:t>
            </a:r>
            <a:r>
              <a:rPr spc="-10" dirty="0"/>
              <a:t>Composed</a:t>
            </a:r>
            <a:r>
              <a:rPr dirty="0"/>
              <a:t>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5" dirty="0"/>
              <a:t>single </a:t>
            </a:r>
            <a:r>
              <a:rPr spc="-615" dirty="0"/>
              <a:t> </a:t>
            </a:r>
            <a:r>
              <a:rPr spc="-5" dirty="0"/>
              <a:t>or one</a:t>
            </a:r>
            <a:r>
              <a:rPr spc="5" dirty="0"/>
              <a:t> </a:t>
            </a:r>
            <a:r>
              <a:rPr spc="-5" dirty="0"/>
              <a:t>(mono)</a:t>
            </a:r>
            <a:r>
              <a:rPr dirty="0"/>
              <a:t> </a:t>
            </a:r>
            <a:r>
              <a:rPr spc="-10" dirty="0"/>
              <a:t>molecules</a:t>
            </a:r>
            <a:r>
              <a:rPr spc="10" dirty="0"/>
              <a:t> </a:t>
            </a:r>
            <a:r>
              <a:rPr spc="-5" dirty="0"/>
              <a:t>of </a:t>
            </a:r>
            <a:r>
              <a:rPr spc="-15" dirty="0"/>
              <a:t>sugar</a:t>
            </a:r>
            <a:r>
              <a:rPr spc="15" dirty="0"/>
              <a:t> </a:t>
            </a:r>
            <a:r>
              <a:rPr spc="-5" dirty="0"/>
              <a:t>(saccharide).</a:t>
            </a:r>
          </a:p>
          <a:p>
            <a:pPr marL="493395" indent="-457834">
              <a:lnSpc>
                <a:spcPct val="100000"/>
              </a:lnSpc>
              <a:spcBef>
                <a:spcPts val="134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93395" algn="l"/>
                <a:tab pos="494030" algn="l"/>
              </a:tabLst>
            </a:pPr>
            <a:r>
              <a:rPr spc="-10" dirty="0"/>
              <a:t>Examples,</a:t>
            </a:r>
            <a:r>
              <a:rPr spc="15" dirty="0"/>
              <a:t> </a:t>
            </a:r>
            <a:r>
              <a:rPr spc="-10" dirty="0"/>
              <a:t>glucose,</a:t>
            </a:r>
            <a:r>
              <a:rPr spc="5" dirty="0"/>
              <a:t> </a:t>
            </a:r>
            <a:r>
              <a:rPr spc="-5" dirty="0"/>
              <a:t>fructose,</a:t>
            </a:r>
            <a:r>
              <a:rPr dirty="0"/>
              <a:t> </a:t>
            </a:r>
            <a:r>
              <a:rPr spc="-5" dirty="0"/>
              <a:t>and</a:t>
            </a:r>
            <a:r>
              <a:rPr dirty="0"/>
              <a:t> </a:t>
            </a:r>
            <a:r>
              <a:rPr spc="-10" dirty="0"/>
              <a:t>galactose.</a:t>
            </a:r>
          </a:p>
          <a:p>
            <a:pPr marL="493395" marR="5080" indent="-457834">
              <a:lnSpc>
                <a:spcPct val="120000"/>
              </a:lnSpc>
              <a:spcBef>
                <a:spcPts val="67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93395" algn="l"/>
                <a:tab pos="494030" algn="l"/>
              </a:tabLst>
            </a:pPr>
            <a:r>
              <a:rPr spc="-5" dirty="0"/>
              <a:t>As basic</a:t>
            </a:r>
            <a:r>
              <a:rPr spc="15" dirty="0"/>
              <a:t> </a:t>
            </a:r>
            <a:r>
              <a:rPr spc="-5" dirty="0"/>
              <a:t>units,</a:t>
            </a:r>
            <a:r>
              <a:rPr spc="10" dirty="0"/>
              <a:t> </a:t>
            </a:r>
            <a:r>
              <a:rPr spc="-5" dirty="0"/>
              <a:t>these</a:t>
            </a:r>
            <a:r>
              <a:rPr spc="5" dirty="0"/>
              <a:t> </a:t>
            </a:r>
            <a:r>
              <a:rPr spc="-15" dirty="0"/>
              <a:t>sugar</a:t>
            </a:r>
            <a:r>
              <a:rPr spc="30" dirty="0"/>
              <a:t> </a:t>
            </a:r>
            <a:r>
              <a:rPr spc="-10" dirty="0"/>
              <a:t>molecules</a:t>
            </a:r>
            <a:r>
              <a:rPr dirty="0"/>
              <a:t> </a:t>
            </a:r>
            <a:r>
              <a:rPr spc="-15" dirty="0"/>
              <a:t>are</a:t>
            </a:r>
            <a:r>
              <a:rPr spc="20" dirty="0"/>
              <a:t> </a:t>
            </a:r>
            <a:r>
              <a:rPr spc="-5" dirty="0"/>
              <a:t>absorbed </a:t>
            </a:r>
            <a:r>
              <a:rPr spc="-620" dirty="0"/>
              <a:t> </a:t>
            </a:r>
            <a:r>
              <a:rPr spc="-35" dirty="0"/>
              <a:t>“as</a:t>
            </a:r>
            <a:r>
              <a:rPr spc="5" dirty="0"/>
              <a:t> </a:t>
            </a:r>
            <a:r>
              <a:rPr spc="-5" dirty="0"/>
              <a:t>is” without</a:t>
            </a:r>
            <a:r>
              <a:rPr spc="10" dirty="0"/>
              <a:t> </a:t>
            </a:r>
            <a:r>
              <a:rPr spc="-15" dirty="0"/>
              <a:t>undergoing</a:t>
            </a:r>
            <a:r>
              <a:rPr spc="15" dirty="0"/>
              <a:t> </a:t>
            </a:r>
            <a:r>
              <a:rPr spc="-15" dirty="0"/>
              <a:t>digestion.</a:t>
            </a:r>
          </a:p>
          <a:p>
            <a:pPr marL="493395" marR="989965" indent="-457834">
              <a:lnSpc>
                <a:spcPct val="120000"/>
              </a:lnSpc>
              <a:spcBef>
                <a:spcPts val="6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93395" algn="l"/>
                <a:tab pos="494030" algn="l"/>
              </a:tabLst>
            </a:pPr>
            <a:r>
              <a:rPr spc="-10" dirty="0"/>
              <a:t>Monosaccharide's</a:t>
            </a:r>
            <a:r>
              <a:rPr spc="30" dirty="0"/>
              <a:t> </a:t>
            </a:r>
            <a:r>
              <a:rPr spc="-15" dirty="0"/>
              <a:t>are</a:t>
            </a:r>
            <a:r>
              <a:rPr spc="20" dirty="0"/>
              <a:t> </a:t>
            </a:r>
            <a:r>
              <a:rPr spc="-5" dirty="0"/>
              <a:t>the</a:t>
            </a:r>
            <a:r>
              <a:rPr spc="20" dirty="0"/>
              <a:t> </a:t>
            </a:r>
            <a:r>
              <a:rPr spc="-5" dirty="0"/>
              <a:t>building</a:t>
            </a:r>
            <a:r>
              <a:rPr spc="5" dirty="0"/>
              <a:t> </a:t>
            </a:r>
            <a:r>
              <a:rPr spc="-10" dirty="0"/>
              <a:t>blocks</a:t>
            </a:r>
            <a:r>
              <a:rPr spc="15" dirty="0"/>
              <a:t> </a:t>
            </a:r>
            <a:r>
              <a:rPr spc="-5" dirty="0"/>
              <a:t>of </a:t>
            </a:r>
            <a:r>
              <a:rPr spc="-620" dirty="0"/>
              <a:t> </a:t>
            </a:r>
            <a:r>
              <a:rPr spc="-15" dirty="0"/>
              <a:t>complex</a:t>
            </a:r>
            <a:r>
              <a:rPr spc="10" dirty="0"/>
              <a:t> </a:t>
            </a:r>
            <a:r>
              <a:rPr spc="-10" dirty="0"/>
              <a:t>carbs.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1141</Words>
  <Application>Microsoft Office PowerPoint</Application>
  <PresentationFormat>On-screen Show (4:3)</PresentationFormat>
  <Paragraphs>173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MT</vt:lpstr>
      <vt:lpstr>Calibri</vt:lpstr>
      <vt:lpstr>Courier New</vt:lpstr>
      <vt:lpstr>Georgia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Nutrition of Carbohydrates</vt:lpstr>
      <vt:lpstr>Carbohydrate Classifications</vt:lpstr>
      <vt:lpstr>PowerPoint Presentation</vt:lpstr>
      <vt:lpstr>PowerPoint Presentation</vt:lpstr>
      <vt:lpstr>1) Simple Sugars</vt:lpstr>
      <vt:lpstr>Monosaccharides</vt:lpstr>
      <vt:lpstr>Monosaccharides</vt:lpstr>
      <vt:lpstr>Monosaccharides</vt:lpstr>
      <vt:lpstr>Disaccharides</vt:lpstr>
      <vt:lpstr>Disaccharides</vt:lpstr>
      <vt:lpstr>Disaccharides</vt:lpstr>
      <vt:lpstr>2) Complex Carbohydrates</vt:lpstr>
      <vt:lpstr>Starch</vt:lpstr>
      <vt:lpstr>Glycogen</vt:lpstr>
      <vt:lpstr>Fiber</vt:lpstr>
      <vt:lpstr>PowerPoint Presentation</vt:lpstr>
      <vt:lpstr>Functions of Carbohydrate</vt:lpstr>
      <vt:lpstr>Functions of Carbohydrate</vt:lpstr>
      <vt:lpstr>Functions of Carbohydrate</vt:lpstr>
      <vt:lpstr>Sources of Carbohydrate Natural sugars in fruit and milk; starch in grains,  vegetables, legumes, and nuts; and added sugars in  foods with empty calories.</vt:lpstr>
      <vt:lpstr>Carbohydrate Metabolism</vt:lpstr>
      <vt:lpstr>Digestion of Carbohydrates</vt:lpstr>
      <vt:lpstr>1) Digestion of Carbohydrates</vt:lpstr>
      <vt:lpstr>Carbohydrate Metabolism</vt:lpstr>
      <vt:lpstr>Carbohydrate Metabolism</vt:lpstr>
      <vt:lpstr>The Recommended Dietary Allowance  (RDA)</vt:lpstr>
      <vt:lpstr>Carbohydrates in  Health Promotion</vt:lpstr>
      <vt:lpstr>Fiber Health Benefits</vt:lpstr>
      <vt:lpstr>Dietary Fiber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majdi alhadidi</cp:lastModifiedBy>
  <cp:revision>1</cp:revision>
  <dcterms:created xsi:type="dcterms:W3CDTF">2023-03-20T18:00:48Z</dcterms:created>
  <dcterms:modified xsi:type="dcterms:W3CDTF">2023-03-20T18:08:07Z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2023-03-20T00:00:00Z</vt:filetime>
  </property>
</Properties>
</file>