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8"/>
  </p:notesMasterIdLst>
  <p:handoutMasterIdLst>
    <p:handoutMasterId r:id="rId49"/>
  </p:handoutMasterIdLst>
  <p:sldIdLst>
    <p:sldId id="288" r:id="rId2"/>
    <p:sldId id="289" r:id="rId3"/>
    <p:sldId id="291" r:id="rId4"/>
    <p:sldId id="355" r:id="rId5"/>
    <p:sldId id="356" r:id="rId6"/>
    <p:sldId id="294" r:id="rId7"/>
    <p:sldId id="313" r:id="rId8"/>
    <p:sldId id="314" r:id="rId9"/>
    <p:sldId id="331" r:id="rId10"/>
    <p:sldId id="332" r:id="rId11"/>
    <p:sldId id="315" r:id="rId12"/>
    <p:sldId id="337" r:id="rId13"/>
    <p:sldId id="316" r:id="rId14"/>
    <p:sldId id="317" r:id="rId15"/>
    <p:sldId id="318" r:id="rId16"/>
    <p:sldId id="357" r:id="rId17"/>
    <p:sldId id="320" r:id="rId18"/>
    <p:sldId id="298" r:id="rId19"/>
    <p:sldId id="338" r:id="rId20"/>
    <p:sldId id="299" r:id="rId21"/>
    <p:sldId id="333" r:id="rId22"/>
    <p:sldId id="334" r:id="rId23"/>
    <p:sldId id="321" r:id="rId24"/>
    <p:sldId id="322" r:id="rId25"/>
    <p:sldId id="323" r:id="rId26"/>
    <p:sldId id="324" r:id="rId27"/>
    <p:sldId id="341" r:id="rId28"/>
    <p:sldId id="325" r:id="rId29"/>
    <p:sldId id="342" r:id="rId30"/>
    <p:sldId id="343" r:id="rId31"/>
    <p:sldId id="344" r:id="rId32"/>
    <p:sldId id="345" r:id="rId33"/>
    <p:sldId id="326" r:id="rId34"/>
    <p:sldId id="335" r:id="rId35"/>
    <p:sldId id="336" r:id="rId36"/>
    <p:sldId id="346" r:id="rId37"/>
    <p:sldId id="347" r:id="rId38"/>
    <p:sldId id="348" r:id="rId39"/>
    <p:sldId id="349" r:id="rId40"/>
    <p:sldId id="329" r:id="rId41"/>
    <p:sldId id="351" r:id="rId42"/>
    <p:sldId id="352" r:id="rId43"/>
    <p:sldId id="353" r:id="rId44"/>
    <p:sldId id="350" r:id="rId45"/>
    <p:sldId id="340" r:id="rId46"/>
    <p:sldId id="354" r:id="rId47"/>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D" initials="LD" lastIdx="17" clrIdx="0"/>
  <p:cmAuthor id="1" name="Rist, Beck" initials="RB"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3772" autoAdjust="0"/>
  </p:normalViewPr>
  <p:slideViewPr>
    <p:cSldViewPr snapToGrid="0" showGuides="1">
      <p:cViewPr varScale="1">
        <p:scale>
          <a:sx n="68" d="100"/>
          <a:sy n="68" d="100"/>
        </p:scale>
        <p:origin x="1422" y="66"/>
      </p:cViewPr>
      <p:guideLst>
        <p:guide orient="horz" pos="2160"/>
        <p:guide pos="2880"/>
        <p:guide pos="273"/>
      </p:guideLst>
    </p:cSldViewPr>
  </p:slideViewPr>
  <p:outlineViewPr>
    <p:cViewPr>
      <p:scale>
        <a:sx n="33" d="100"/>
        <a:sy n="33" d="100"/>
      </p:scale>
      <p:origin x="0" y="22908"/>
    </p:cViewPr>
  </p:outlineViewPr>
  <p:notesTextViewPr>
    <p:cViewPr>
      <p:scale>
        <a:sx n="100" d="100"/>
        <a:sy n="100" d="100"/>
      </p:scale>
      <p:origin x="0" y="0"/>
    </p:cViewPr>
  </p:notesTextViewPr>
  <p:sorterViewPr>
    <p:cViewPr>
      <p:scale>
        <a:sx n="66" d="100"/>
        <a:sy n="66" d="100"/>
      </p:scale>
      <p:origin x="0" y="3096"/>
    </p:cViewPr>
  </p:sorterViewPr>
  <p:notesViewPr>
    <p:cSldViewPr snapToGrid="0" showGuides="1">
      <p:cViewPr varScale="1">
        <p:scale>
          <a:sx n="56" d="100"/>
          <a:sy n="56" d="100"/>
        </p:scale>
        <p:origin x="-1152"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di alhadidi" userId="1e98428567b503c7" providerId="LiveId" clId="{DC800D11-CD4D-4601-A89B-E18F7E1644BB}"/>
    <pc:docChg chg="modSld">
      <pc:chgData name="majdi alhadidi" userId="1e98428567b503c7" providerId="LiveId" clId="{DC800D11-CD4D-4601-A89B-E18F7E1644BB}" dt="2023-03-27T15:47:19.304" v="0" actId="20577"/>
      <pc:docMkLst>
        <pc:docMk/>
      </pc:docMkLst>
      <pc:sldChg chg="modSp mod">
        <pc:chgData name="majdi alhadidi" userId="1e98428567b503c7" providerId="LiveId" clId="{DC800D11-CD4D-4601-A89B-E18F7E1644BB}" dt="2023-03-27T15:47:19.304" v="0" actId="20577"/>
        <pc:sldMkLst>
          <pc:docMk/>
          <pc:sldMk cId="0" sldId="288"/>
        </pc:sldMkLst>
        <pc:spChg chg="mod">
          <ac:chgData name="majdi alhadidi" userId="1e98428567b503c7" providerId="LiveId" clId="{DC800D11-CD4D-4601-A89B-E18F7E1644BB}" dt="2023-03-27T15:47:19.304" v="0" actId="20577"/>
          <ac:spMkLst>
            <pc:docMk/>
            <pc:sldMk cId="0" sldId="288"/>
            <ac:spMk id="512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9C760DC4-A4EB-4325-9800-0823E2C91018}" type="slidenum">
              <a:rPr lang="en-US" altLang="en-US"/>
              <a:pPr>
                <a:defRPr/>
              </a:pPr>
              <a:t>‹#›</a:t>
            </a:fld>
            <a:endParaRPr lang="en-US" altLang="en-US" dirty="0"/>
          </a:p>
        </p:txBody>
      </p:sp>
    </p:spTree>
    <p:extLst>
      <p:ext uri="{BB962C8B-B14F-4D97-AF65-F5344CB8AC3E}">
        <p14:creationId xmlns:p14="http://schemas.microsoft.com/office/powerpoint/2010/main" val="916530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cs typeface="+mn-cs"/>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32B9AA98-07A4-457B-ABC7-515E9648CFF3}" type="slidenum">
              <a:rPr lang="en-US" altLang="en-US"/>
              <a:pPr>
                <a:defRPr/>
              </a:pPr>
              <a:t>‹#›</a:t>
            </a:fld>
            <a:endParaRPr lang="en-US" altLang="en-US" dirty="0"/>
          </a:p>
        </p:txBody>
      </p:sp>
    </p:spTree>
    <p:extLst>
      <p:ext uri="{BB962C8B-B14F-4D97-AF65-F5344CB8AC3E}">
        <p14:creationId xmlns:p14="http://schemas.microsoft.com/office/powerpoint/2010/main" val="627487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ヒラギノ角ゴ Pro W3" charset="0"/>
        <a:cs typeface="Geneva" charset="0"/>
      </a:defRPr>
    </a:lvl1pPr>
    <a:lvl2pPr marL="457200" algn="l" rtl="0" eaLnBrk="0" fontAlgn="base" hangingPunct="0">
      <a:spcBef>
        <a:spcPct val="30000"/>
      </a:spcBef>
      <a:spcAft>
        <a:spcPct val="0"/>
      </a:spcAft>
      <a:defRPr sz="1400" kern="1200">
        <a:solidFill>
          <a:schemeClr val="tx1"/>
        </a:solidFill>
        <a:latin typeface="Arial" charset="0"/>
        <a:ea typeface="Geneva" charset="0"/>
        <a:cs typeface="Geneva" charset="0"/>
      </a:defRPr>
    </a:lvl2pPr>
    <a:lvl3pPr marL="914400" algn="l" rtl="0" eaLnBrk="0" fontAlgn="base" hangingPunct="0">
      <a:spcBef>
        <a:spcPct val="30000"/>
      </a:spcBef>
      <a:spcAft>
        <a:spcPct val="0"/>
      </a:spcAft>
      <a:defRPr sz="1400" kern="1200">
        <a:solidFill>
          <a:schemeClr val="tx1"/>
        </a:solidFill>
        <a:latin typeface="Arial" charset="0"/>
        <a:ea typeface="Geneva" charset="0"/>
        <a:cs typeface="Geneva" charset="0"/>
      </a:defRPr>
    </a:lvl3pPr>
    <a:lvl4pPr marL="1371600" algn="l" rtl="0" eaLnBrk="0" fontAlgn="base" hangingPunct="0">
      <a:spcBef>
        <a:spcPct val="30000"/>
      </a:spcBef>
      <a:spcAft>
        <a:spcPct val="0"/>
      </a:spcAft>
      <a:defRPr sz="1400" kern="1200">
        <a:solidFill>
          <a:schemeClr val="tx1"/>
        </a:solidFill>
        <a:latin typeface="Arial" charset="0"/>
        <a:ea typeface="Geneva" charset="0"/>
        <a:cs typeface="Geneva" charset="0"/>
      </a:defRPr>
    </a:lvl4pPr>
    <a:lvl5pPr marL="1828800" algn="l" rtl="0" eaLnBrk="0" fontAlgn="base" hangingPunct="0">
      <a:spcBef>
        <a:spcPct val="30000"/>
      </a:spcBef>
      <a:spcAft>
        <a:spcPct val="0"/>
      </a:spcAft>
      <a:defRPr sz="1400" kern="1200">
        <a:solidFill>
          <a:schemeClr val="tx1"/>
        </a:solidFill>
        <a:latin typeface="Arial" charset="0"/>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389162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90353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298670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194268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3960304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3645066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1652593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413733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2065001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50965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970780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1516158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283342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extLst>
      <p:ext uri="{BB962C8B-B14F-4D97-AF65-F5344CB8AC3E}">
        <p14:creationId xmlns:p14="http://schemas.microsoft.com/office/powerpoint/2010/main" val="366800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76713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95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9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33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64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7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89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947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70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367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530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16718" y="1518677"/>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0"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cs typeface="Geneva"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cs typeface="Geneva"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cs typeface="Geneva"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cs typeface="Geneva"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mn-lt"/>
          <a:ea typeface="ヒラギノ角ゴ Pro W3" charset="0"/>
          <a:cs typeface="Geneva" charset="0"/>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mn-lt"/>
          <a:ea typeface="Geneva" charset="0"/>
          <a:cs typeface="Geneva"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mn-lt"/>
          <a:ea typeface="Geneva" charset="0"/>
          <a:cs typeface="Geneva"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mn-lt"/>
          <a:ea typeface="Geneva" charset="0"/>
          <a:cs typeface="Geneva"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mn-lt"/>
          <a:ea typeface="Geneva" charset="0"/>
          <a:cs typeface="Geneva"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223963" y="3328159"/>
            <a:ext cx="6692900" cy="886397"/>
          </a:xfrm>
        </p:spPr>
        <p:txBody>
          <a:bodyPr/>
          <a:lstStyle/>
          <a:p>
            <a:br>
              <a:rPr lang="en-US" sz="3200" dirty="0">
                <a:solidFill>
                  <a:schemeClr val="tx1">
                    <a:lumMod val="85000"/>
                    <a:lumOff val="15000"/>
                  </a:schemeClr>
                </a:solidFill>
              </a:rPr>
            </a:br>
            <a:r>
              <a:rPr lang="en-US" sz="3200" dirty="0">
                <a:solidFill>
                  <a:schemeClr val="tx1">
                    <a:lumMod val="85000"/>
                    <a:lumOff val="15000"/>
                  </a:schemeClr>
                </a:solidFill>
              </a:rPr>
              <a:t>Protein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Answer to Question #1</a:t>
            </a:r>
          </a:p>
        </p:txBody>
      </p:sp>
      <p:sp>
        <p:nvSpPr>
          <p:cNvPr id="12291" name="Content Placeholder 2"/>
          <p:cNvSpPr>
            <a:spLocks noGrp="1"/>
          </p:cNvSpPr>
          <p:nvPr>
            <p:ph idx="1"/>
          </p:nvPr>
        </p:nvSpPr>
        <p:spPr/>
        <p:txBody>
          <a:bodyPr/>
          <a:lstStyle/>
          <a:p>
            <a:pPr marL="0" indent="0">
              <a:buNone/>
            </a:pPr>
            <a:r>
              <a:rPr lang="en-US" altLang="en-US" dirty="0">
                <a:solidFill>
                  <a:srgbClr val="FFC000"/>
                </a:solidFill>
              </a:rPr>
              <a:t>d. </a:t>
            </a:r>
            <a:r>
              <a:rPr lang="en-US" altLang="en-US" dirty="0"/>
              <a:t>Leucine</a:t>
            </a:r>
          </a:p>
          <a:p>
            <a:pPr marL="0" indent="0">
              <a:buNone/>
            </a:pPr>
            <a:endParaRPr lang="en-US" altLang="en-US" dirty="0"/>
          </a:p>
          <a:p>
            <a:pPr marL="0" indent="0">
              <a:buNone/>
            </a:pPr>
            <a:r>
              <a:rPr lang="en-US" altLang="en-US" dirty="0"/>
              <a:t>Rationale: There are 20 common amino acids, 9 of which are classified as essential or indispensable because the body cannot make them. They must be supplied through the diet. These essential amino acids include histidine, leucine, phenylalanine, and tryptophan.</a:t>
            </a:r>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Protein #8</a:t>
            </a:r>
          </a:p>
        </p:txBody>
      </p:sp>
      <p:sp>
        <p:nvSpPr>
          <p:cNvPr id="13315" name="Content Placeholder 2"/>
          <p:cNvSpPr>
            <a:spLocks noGrp="1"/>
          </p:cNvSpPr>
          <p:nvPr>
            <p:ph idx="1"/>
          </p:nvPr>
        </p:nvSpPr>
        <p:spPr/>
        <p:txBody>
          <a:bodyPr/>
          <a:lstStyle/>
          <a:p>
            <a:r>
              <a:rPr lang="en-US" altLang="en-US" b="1" dirty="0"/>
              <a:t>How the body handles protein</a:t>
            </a:r>
          </a:p>
          <a:p>
            <a:pPr lvl="1"/>
            <a:r>
              <a:rPr lang="en-US" altLang="en-US" dirty="0"/>
              <a:t>Digestion</a:t>
            </a:r>
          </a:p>
          <a:p>
            <a:pPr lvl="2"/>
            <a:r>
              <a:rPr lang="en-US" altLang="en-US" dirty="0"/>
              <a:t>It begins in the stomach.</a:t>
            </a:r>
          </a:p>
          <a:p>
            <a:pPr lvl="2"/>
            <a:r>
              <a:rPr lang="en-US" altLang="en-US" dirty="0"/>
              <a:t>Hydrochloric acid converts pepsinogen to the active enzyme pepsin.</a:t>
            </a:r>
          </a:p>
          <a:p>
            <a:pPr lvl="2"/>
            <a:r>
              <a:rPr lang="en-US" altLang="en-US" dirty="0"/>
              <a:t>Small intestine is the principal site of protein digestion. </a:t>
            </a:r>
          </a:p>
          <a:p>
            <a:pPr lvl="2"/>
            <a:r>
              <a:rPr lang="en-US" altLang="en-US" dirty="0"/>
              <a:t>Enzymes located on the surface of the cells that line the small intestine complete the digestion.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Protein #9</a:t>
            </a:r>
            <a:endParaRPr lang="en-US" dirty="0"/>
          </a:p>
        </p:txBody>
      </p:sp>
      <p:pic>
        <p:nvPicPr>
          <p:cNvPr id="14339" name="Picture 3" descr="This image describes about the Protei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8738" y="1585913"/>
            <a:ext cx="6292010" cy="400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Protein #10</a:t>
            </a:r>
          </a:p>
        </p:txBody>
      </p:sp>
      <p:sp>
        <p:nvSpPr>
          <p:cNvPr id="15363" name="Content Placeholder 2"/>
          <p:cNvSpPr>
            <a:spLocks noGrp="1"/>
          </p:cNvSpPr>
          <p:nvPr>
            <p:ph idx="1"/>
          </p:nvPr>
        </p:nvSpPr>
        <p:spPr/>
        <p:txBody>
          <a:bodyPr/>
          <a:lstStyle/>
          <a:p>
            <a:r>
              <a:rPr lang="en-US" altLang="en-US" sz="2000" b="1" dirty="0"/>
              <a:t>How the body handles protein—(cont.)</a:t>
            </a:r>
          </a:p>
          <a:p>
            <a:pPr lvl="1"/>
            <a:r>
              <a:rPr lang="en-US" altLang="en-US" sz="2000" dirty="0"/>
              <a:t>Absorption</a:t>
            </a:r>
          </a:p>
          <a:p>
            <a:pPr lvl="2"/>
            <a:r>
              <a:rPr lang="en-US" altLang="en-US" sz="2000" dirty="0"/>
              <a:t>Amino acids, and sometimes a few dipeptides or larger peptides, are absorbed through the mucosa of the small intestine. </a:t>
            </a:r>
          </a:p>
          <a:p>
            <a:pPr lvl="1"/>
            <a:r>
              <a:rPr lang="en-US" altLang="en-US" sz="2000" dirty="0"/>
              <a:t>Metabolism</a:t>
            </a:r>
          </a:p>
          <a:p>
            <a:pPr lvl="2"/>
            <a:r>
              <a:rPr lang="en-US" altLang="en-US" sz="2000" dirty="0"/>
              <a:t>Liver acts as a clearinghouse. </a:t>
            </a:r>
          </a:p>
          <a:p>
            <a:pPr lvl="3"/>
            <a:r>
              <a:rPr lang="en-US" altLang="en-US" sz="2000" dirty="0"/>
              <a:t>Retains amino acids to make liver cells, nonessential amino acids, and plasma proteins such as heparin, prothrombin, and albumin</a:t>
            </a:r>
          </a:p>
          <a:p>
            <a:pPr lvl="3"/>
            <a:r>
              <a:rPr lang="en-US" altLang="en-US" sz="2000" dirty="0"/>
              <a:t>Regulates the release of amino acids into the bloodstream </a:t>
            </a:r>
          </a:p>
          <a:p>
            <a:pPr lvl="2"/>
            <a:endParaRPr lang="en-US" altLang="en-US" sz="2000" dirty="0"/>
          </a:p>
          <a:p>
            <a:endParaRPr lang="en-US"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Protein #11</a:t>
            </a:r>
          </a:p>
        </p:txBody>
      </p:sp>
      <p:sp>
        <p:nvSpPr>
          <p:cNvPr id="16387" name="Content Placeholder 2"/>
          <p:cNvSpPr>
            <a:spLocks noGrp="1"/>
          </p:cNvSpPr>
          <p:nvPr>
            <p:ph idx="1"/>
          </p:nvPr>
        </p:nvSpPr>
        <p:spPr/>
        <p:txBody>
          <a:bodyPr/>
          <a:lstStyle/>
          <a:p>
            <a:r>
              <a:rPr lang="en-US" altLang="en-US" b="1" dirty="0"/>
              <a:t>How the body handles protein—(cont.)</a:t>
            </a:r>
          </a:p>
          <a:p>
            <a:pPr lvl="1"/>
            <a:r>
              <a:rPr lang="en-US" altLang="en-US" dirty="0"/>
              <a:t>Metabolism—(cont.)</a:t>
            </a:r>
          </a:p>
          <a:p>
            <a:pPr lvl="2"/>
            <a:r>
              <a:rPr lang="en-US" altLang="en-US" dirty="0"/>
              <a:t>Liver acts as a clearinghouse.—(cont.)</a:t>
            </a:r>
          </a:p>
          <a:p>
            <a:pPr lvl="3"/>
            <a:r>
              <a:rPr lang="en-US" altLang="en-US" dirty="0"/>
              <a:t>Removes the nitrogen from amino acids</a:t>
            </a:r>
          </a:p>
          <a:p>
            <a:pPr lvl="3"/>
            <a:r>
              <a:rPr lang="en-US" altLang="en-US" dirty="0"/>
              <a:t>Converts protein to fatty acids which form triglycerides for storage in adipose tissue</a:t>
            </a:r>
          </a:p>
          <a:p>
            <a:pPr lvl="3"/>
            <a:r>
              <a:rPr lang="en-US" altLang="en-US" dirty="0"/>
              <a:t>Forms urea from the nitrogenous wastes of protein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Protein #12</a:t>
            </a:r>
          </a:p>
        </p:txBody>
      </p:sp>
      <p:sp>
        <p:nvSpPr>
          <p:cNvPr id="17411" name="Content Placeholder 2"/>
          <p:cNvSpPr>
            <a:spLocks noGrp="1"/>
          </p:cNvSpPr>
          <p:nvPr>
            <p:ph idx="1"/>
          </p:nvPr>
        </p:nvSpPr>
        <p:spPr/>
        <p:txBody>
          <a:bodyPr/>
          <a:lstStyle/>
          <a:p>
            <a:r>
              <a:rPr lang="en-US" altLang="en-US" dirty="0"/>
              <a:t>Protein synthesis (anabolism)</a:t>
            </a:r>
          </a:p>
          <a:p>
            <a:pPr lvl="1"/>
            <a:r>
              <a:rPr lang="en-US" altLang="en-US" dirty="0"/>
              <a:t>Complicated but efficient process that quickly assembles amino acids into proteins the body needs</a:t>
            </a:r>
          </a:p>
          <a:p>
            <a:pPr lvl="1"/>
            <a:r>
              <a:rPr lang="en-US" altLang="en-US" dirty="0"/>
              <a:t>Part of what makes every individual unique is the minute differences in body proteins</a:t>
            </a:r>
          </a:p>
          <a:p>
            <a:pPr lvl="1"/>
            <a:r>
              <a:rPr lang="en-US" altLang="en-US" dirty="0"/>
              <a:t>Important concepts</a:t>
            </a:r>
          </a:p>
          <a:p>
            <a:pPr lvl="2"/>
            <a:r>
              <a:rPr lang="en-US" altLang="en-US" dirty="0"/>
              <a:t>Protein turnover, metabolic pool, and nitrogen balance</a:t>
            </a:r>
          </a:p>
          <a:p>
            <a:pPr lvl="4"/>
            <a:endParaRPr lang="en-US" altLang="en-US" dirty="0"/>
          </a:p>
          <a:p>
            <a:pPr lvl="4"/>
            <a:endParaRPr lang="en-US" altLang="en-US" dirty="0"/>
          </a:p>
          <a:p>
            <a:pPr lvl="3"/>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384"/>
            <a:ext cx="8229600" cy="387798"/>
          </a:xfrm>
        </p:spPr>
        <p:txBody>
          <a:bodyPr/>
          <a:lstStyle/>
          <a:p>
            <a:r>
              <a:rPr lang="en-US" altLang="en-US" dirty="0"/>
              <a:t>Protein #13</a:t>
            </a:r>
            <a:endParaRPr lang="en-IN" dirty="0"/>
          </a:p>
        </p:txBody>
      </p:sp>
      <p:sp>
        <p:nvSpPr>
          <p:cNvPr id="3" name="Text Placeholder 2"/>
          <p:cNvSpPr>
            <a:spLocks noGrp="1"/>
          </p:cNvSpPr>
          <p:nvPr>
            <p:ph type="body" idx="1"/>
          </p:nvPr>
        </p:nvSpPr>
        <p:spPr>
          <a:xfrm>
            <a:off x="433388" y="1608824"/>
            <a:ext cx="4040188" cy="639762"/>
          </a:xfrm>
        </p:spPr>
        <p:txBody>
          <a:bodyPr/>
          <a:lstStyle/>
          <a:p>
            <a:r>
              <a:rPr lang="en-US" dirty="0"/>
              <a:t>Important Concepts</a:t>
            </a:r>
          </a:p>
          <a:p>
            <a:r>
              <a:rPr lang="en-US" altLang="en-US" dirty="0"/>
              <a:t>Protein turnover</a:t>
            </a:r>
            <a:endParaRPr lang="en-IN" dirty="0"/>
          </a:p>
        </p:txBody>
      </p:sp>
      <p:sp>
        <p:nvSpPr>
          <p:cNvPr id="4" name="Content Placeholder 3"/>
          <p:cNvSpPr>
            <a:spLocks noGrp="1"/>
          </p:cNvSpPr>
          <p:nvPr>
            <p:ph sz="half" idx="2"/>
          </p:nvPr>
        </p:nvSpPr>
        <p:spPr>
          <a:xfrm>
            <a:off x="457200" y="2617315"/>
            <a:ext cx="4040188" cy="1777704"/>
          </a:xfrm>
        </p:spPr>
        <p:txBody>
          <a:bodyPr/>
          <a:lstStyle/>
          <a:p>
            <a:r>
              <a:rPr lang="en-US" altLang="en-US" dirty="0"/>
              <a:t>Continuous process </a:t>
            </a:r>
          </a:p>
          <a:p>
            <a:r>
              <a:rPr lang="en-US" altLang="en-US" dirty="0"/>
              <a:t>Body proteins vary in their rate of turnover</a:t>
            </a:r>
          </a:p>
          <a:p>
            <a:pPr marL="0" indent="0">
              <a:buNone/>
            </a:pPr>
            <a:endParaRPr lang="en-IN" dirty="0"/>
          </a:p>
        </p:txBody>
      </p:sp>
      <p:sp>
        <p:nvSpPr>
          <p:cNvPr id="5" name="Text Placeholder 4"/>
          <p:cNvSpPr>
            <a:spLocks noGrp="1"/>
          </p:cNvSpPr>
          <p:nvPr>
            <p:ph type="body" sz="quarter" idx="3"/>
          </p:nvPr>
        </p:nvSpPr>
        <p:spPr>
          <a:xfrm>
            <a:off x="4645025" y="1653097"/>
            <a:ext cx="4041775" cy="639762"/>
          </a:xfrm>
        </p:spPr>
        <p:txBody>
          <a:bodyPr/>
          <a:lstStyle/>
          <a:p>
            <a:r>
              <a:rPr lang="en-US" altLang="en-US" dirty="0"/>
              <a:t>Metabolic pool</a:t>
            </a:r>
            <a:endParaRPr lang="en-IN" dirty="0"/>
          </a:p>
        </p:txBody>
      </p:sp>
      <p:sp>
        <p:nvSpPr>
          <p:cNvPr id="6" name="Content Placeholder 5"/>
          <p:cNvSpPr>
            <a:spLocks noGrp="1"/>
          </p:cNvSpPr>
          <p:nvPr>
            <p:ph sz="quarter" idx="4"/>
          </p:nvPr>
        </p:nvSpPr>
        <p:spPr>
          <a:xfrm>
            <a:off x="4645025" y="2425591"/>
            <a:ext cx="4041775" cy="3951288"/>
          </a:xfrm>
        </p:spPr>
        <p:txBody>
          <a:bodyPr/>
          <a:lstStyle/>
          <a:p>
            <a:r>
              <a:rPr lang="en-US" altLang="en-US" dirty="0"/>
              <a:t>Contains supply of each amino acid </a:t>
            </a:r>
          </a:p>
          <a:p>
            <a:r>
              <a:rPr lang="en-US" altLang="en-US" dirty="0"/>
              <a:t>Consists of recycled amino acids from body proteins that have broken down and also amino acids from food</a:t>
            </a:r>
          </a:p>
          <a:p>
            <a:r>
              <a:rPr lang="en-US" altLang="en-US" dirty="0"/>
              <a:t>In a constant state of flux</a:t>
            </a:r>
            <a:endParaRPr lang="en-IN" dirty="0"/>
          </a:p>
        </p:txBody>
      </p:sp>
    </p:spTree>
    <p:extLst>
      <p:ext uri="{BB962C8B-B14F-4D97-AF65-F5344CB8AC3E}">
        <p14:creationId xmlns:p14="http://schemas.microsoft.com/office/powerpoint/2010/main" val="391799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Protein #14</a:t>
            </a:r>
          </a:p>
        </p:txBody>
      </p:sp>
      <p:sp>
        <p:nvSpPr>
          <p:cNvPr id="19459" name="Content Placeholder 6"/>
          <p:cNvSpPr>
            <a:spLocks noGrp="1"/>
          </p:cNvSpPr>
          <p:nvPr>
            <p:ph idx="1"/>
          </p:nvPr>
        </p:nvSpPr>
        <p:spPr/>
        <p:txBody>
          <a:bodyPr/>
          <a:lstStyle/>
          <a:p>
            <a:r>
              <a:rPr lang="en-US" altLang="en-US" b="1" dirty="0"/>
              <a:t>Important Concepts cont.</a:t>
            </a:r>
          </a:p>
          <a:p>
            <a:r>
              <a:rPr lang="en-US" altLang="en-US" b="1" dirty="0"/>
              <a:t>Nitrogen balance</a:t>
            </a:r>
          </a:p>
          <a:p>
            <a:pPr lvl="1"/>
            <a:r>
              <a:rPr lang="en-US" altLang="en-US" dirty="0"/>
              <a:t>Reflects the state of balance between protein breakdown and protein synthesis</a:t>
            </a:r>
          </a:p>
          <a:p>
            <a:pPr lvl="1"/>
            <a:r>
              <a:rPr lang="en-US" altLang="en-US" dirty="0"/>
              <a:t>Determined by comparing the amount of nitrogen consumed (intake) with the amount of nitrogen excreted (output)</a:t>
            </a:r>
          </a:p>
          <a:p>
            <a:pPr lvl="1"/>
            <a:r>
              <a:rPr lang="en-US" altLang="en-US" dirty="0"/>
              <a:t>Healthy adults are in neutral nitrogen balance</a:t>
            </a:r>
          </a:p>
          <a:p>
            <a:pPr lvl="1"/>
            <a:endParaRPr lang="en-US" altLang="en-US" dirty="0"/>
          </a:p>
          <a:p>
            <a:pPr lvl="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Protein #15</a:t>
            </a:r>
          </a:p>
        </p:txBody>
      </p:sp>
      <p:sp>
        <p:nvSpPr>
          <p:cNvPr id="20483" name="Content Placeholder 2"/>
          <p:cNvSpPr>
            <a:spLocks noGrp="1"/>
          </p:cNvSpPr>
          <p:nvPr>
            <p:ph idx="1"/>
          </p:nvPr>
        </p:nvSpPr>
        <p:spPr/>
        <p:txBody>
          <a:bodyPr/>
          <a:lstStyle/>
          <a:p>
            <a:r>
              <a:rPr lang="en-US" altLang="en-US" b="1" dirty="0"/>
              <a:t>Nitrogen balance—(cont.)</a:t>
            </a:r>
          </a:p>
          <a:p>
            <a:pPr lvl="1"/>
            <a:r>
              <a:rPr lang="en-US" altLang="en-US" b="1" dirty="0"/>
              <a:t>Positive nitrogen balance:</a:t>
            </a:r>
            <a:r>
              <a:rPr lang="en-US" altLang="en-US" dirty="0"/>
              <a:t> when protein synthesis exceeds protein breakdown</a:t>
            </a:r>
          </a:p>
          <a:p>
            <a:pPr lvl="1"/>
            <a:r>
              <a:rPr lang="en-US" altLang="en-US" b="1" dirty="0"/>
              <a:t>Negative nitrogen balance:</a:t>
            </a:r>
            <a:r>
              <a:rPr lang="en-US" altLang="en-US" dirty="0"/>
              <a:t> an undesirable state that occurs when protein breakdown exceeds protein synthesis</a:t>
            </a:r>
          </a:p>
          <a:p>
            <a:pPr lvl="1"/>
            <a:endParaRPr lang="en-US" altLang="en-US" dirty="0"/>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Protein #16</a:t>
            </a:r>
            <a:endParaRPr lang="en-US" dirty="0">
              <a:solidFill>
                <a:srgbClr val="FF0000"/>
              </a:solidFill>
            </a:endParaRPr>
          </a:p>
        </p:txBody>
      </p:sp>
      <p:pic>
        <p:nvPicPr>
          <p:cNvPr id="21507" name="Picture 3" descr="This image describes about the Important Concep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9023" y="1585913"/>
            <a:ext cx="7432704" cy="40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3388" y="716150"/>
            <a:ext cx="8524875" cy="388937"/>
          </a:xfrm>
        </p:spPr>
        <p:txBody>
          <a:bodyPr/>
          <a:lstStyle/>
          <a:p>
            <a:r>
              <a:rPr lang="en-US" altLang="en-US" dirty="0"/>
              <a:t>Protein #1</a:t>
            </a:r>
            <a:endParaRPr lang="en-US" dirty="0"/>
          </a:p>
        </p:txBody>
      </p:sp>
      <p:sp>
        <p:nvSpPr>
          <p:cNvPr id="4099" name="Rectangle 3"/>
          <p:cNvSpPr>
            <a:spLocks noGrp="1" noChangeArrowheads="1"/>
          </p:cNvSpPr>
          <p:nvPr>
            <p:ph type="body" idx="1"/>
          </p:nvPr>
        </p:nvSpPr>
        <p:spPr/>
        <p:txBody>
          <a:bodyPr/>
          <a:lstStyle/>
          <a:p>
            <a:r>
              <a:rPr lang="en-US" altLang="en-US" dirty="0"/>
              <a:t>A component of every living cell</a:t>
            </a:r>
          </a:p>
          <a:p>
            <a:r>
              <a:rPr lang="en-US" altLang="en-US" dirty="0"/>
              <a:t>Accounts for 20% of adult weight</a:t>
            </a:r>
          </a:p>
          <a:p>
            <a:r>
              <a:rPr lang="en-US" altLang="en-US" dirty="0"/>
              <a:t>Immune to the controversy over optimal intake</a:t>
            </a:r>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Protein #17</a:t>
            </a:r>
          </a:p>
        </p:txBody>
      </p:sp>
      <p:sp>
        <p:nvSpPr>
          <p:cNvPr id="22531" name="Content Placeholder 2"/>
          <p:cNvSpPr>
            <a:spLocks noGrp="1"/>
          </p:cNvSpPr>
          <p:nvPr>
            <p:ph idx="1"/>
          </p:nvPr>
        </p:nvSpPr>
        <p:spPr>
          <a:xfrm>
            <a:off x="416718" y="1356449"/>
            <a:ext cx="8613775" cy="3686175"/>
          </a:xfrm>
        </p:spPr>
        <p:txBody>
          <a:bodyPr/>
          <a:lstStyle/>
          <a:p>
            <a:r>
              <a:rPr lang="en-US" altLang="en-US" sz="2200" dirty="0"/>
              <a:t>Protein catabolism for energy</a:t>
            </a:r>
          </a:p>
          <a:p>
            <a:pPr lvl="1"/>
            <a:r>
              <a:rPr lang="en-US" altLang="en-US" sz="2200" dirty="0"/>
              <a:t>If insufficient carbohydrate and fat are available, dietary and body proteins are sacrificed to provide amino acids that can be burned for energy.</a:t>
            </a:r>
          </a:p>
          <a:p>
            <a:pPr lvl="1"/>
            <a:r>
              <a:rPr lang="en-US" altLang="en-US" sz="2200" dirty="0"/>
              <a:t>Over time, loss of lean body tissue occurs.</a:t>
            </a:r>
          </a:p>
          <a:p>
            <a:pPr lvl="1"/>
            <a:r>
              <a:rPr lang="en-US" altLang="en-US" sz="2200" dirty="0"/>
              <a:t>Loss of 30% of body protein causes</a:t>
            </a:r>
          </a:p>
          <a:p>
            <a:pPr lvl="2"/>
            <a:r>
              <a:rPr lang="en-US" altLang="en-US" sz="2200" dirty="0"/>
              <a:t>impaired breathing</a:t>
            </a:r>
          </a:p>
          <a:p>
            <a:pPr lvl="2"/>
            <a:r>
              <a:rPr lang="en-US" altLang="en-US" sz="2200" dirty="0"/>
              <a:t>altered immune function</a:t>
            </a:r>
          </a:p>
          <a:p>
            <a:pPr lvl="2"/>
            <a:r>
              <a:rPr lang="en-US" altLang="en-US" sz="2200" dirty="0"/>
              <a:t>altered organ function</a:t>
            </a:r>
          </a:p>
          <a:p>
            <a:pPr lvl="2"/>
            <a:r>
              <a:rPr lang="en-US" altLang="en-US" sz="2200" dirty="0"/>
              <a:t>ultimately death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Question #2</a:t>
            </a:r>
          </a:p>
        </p:txBody>
      </p:sp>
      <p:sp>
        <p:nvSpPr>
          <p:cNvPr id="23555" name="Content Placeholder 2"/>
          <p:cNvSpPr>
            <a:spLocks noGrp="1"/>
          </p:cNvSpPr>
          <p:nvPr>
            <p:ph idx="1"/>
          </p:nvPr>
        </p:nvSpPr>
        <p:spPr/>
        <p:txBody>
          <a:bodyPr/>
          <a:lstStyle/>
          <a:p>
            <a:pPr marL="0" indent="0">
              <a:buNone/>
            </a:pPr>
            <a:r>
              <a:rPr lang="en-US" altLang="en-US" dirty="0"/>
              <a:t>Is the following statement true or false?</a:t>
            </a:r>
          </a:p>
          <a:p>
            <a:pPr marL="0" indent="0">
              <a:buNone/>
            </a:pPr>
            <a:endParaRPr lang="en-US" altLang="en-US" dirty="0"/>
          </a:p>
          <a:p>
            <a:pPr marL="0" indent="0">
              <a:buNone/>
            </a:pPr>
            <a:r>
              <a:rPr lang="en-US" altLang="en-US" dirty="0"/>
              <a:t>Healthy adults are in a positive state of nitrogen balance.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Answer to Question #2</a:t>
            </a:r>
          </a:p>
        </p:txBody>
      </p:sp>
      <p:sp>
        <p:nvSpPr>
          <p:cNvPr id="24579" name="Content Placeholder 2"/>
          <p:cNvSpPr>
            <a:spLocks noGrp="1"/>
          </p:cNvSpPr>
          <p:nvPr>
            <p:ph idx="1"/>
          </p:nvPr>
        </p:nvSpPr>
        <p:spPr/>
        <p:txBody>
          <a:bodyPr/>
          <a:lstStyle/>
          <a:p>
            <a:pPr marL="0" indent="0">
              <a:buNone/>
            </a:pPr>
            <a:r>
              <a:rPr lang="en-US" altLang="en-US" b="1" dirty="0"/>
              <a:t>False</a:t>
            </a:r>
          </a:p>
          <a:p>
            <a:pPr marL="0" indent="0">
              <a:buNone/>
            </a:pPr>
            <a:endParaRPr lang="en-US" altLang="en-US" dirty="0"/>
          </a:p>
          <a:p>
            <a:pPr marL="0" indent="0">
              <a:buNone/>
            </a:pPr>
            <a:r>
              <a:rPr lang="en-US" altLang="en-US" dirty="0"/>
              <a:t>Rationale: A neutral nitrogen balance, or state of equilibrium, exists when nitrogen intake equals nitrogen excretion, indicating protein synthesis is occurring at the same rate as protein breakdown. Healthy adults are in neutral nitrogen balance.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Sources of Protein #1</a:t>
            </a:r>
            <a:endParaRPr lang="en-US" dirty="0"/>
          </a:p>
        </p:txBody>
      </p:sp>
      <p:sp>
        <p:nvSpPr>
          <p:cNvPr id="25603" name="Content Placeholder 2"/>
          <p:cNvSpPr>
            <a:spLocks noGrp="1"/>
          </p:cNvSpPr>
          <p:nvPr>
            <p:ph idx="1"/>
          </p:nvPr>
        </p:nvSpPr>
        <p:spPr/>
        <p:txBody>
          <a:bodyPr/>
          <a:lstStyle/>
          <a:p>
            <a:r>
              <a:rPr lang="en-US" altLang="en-US" b="1" dirty="0"/>
              <a:t>Protein quality</a:t>
            </a:r>
          </a:p>
          <a:p>
            <a:pPr lvl="1"/>
            <a:r>
              <a:rPr lang="en-US" altLang="en-US" dirty="0"/>
              <a:t>It differs based on content of essential amino acids.</a:t>
            </a:r>
          </a:p>
          <a:p>
            <a:pPr lvl="1"/>
            <a:r>
              <a:rPr lang="en-US" altLang="en-US" dirty="0"/>
              <a:t>Terms that refer to protein quality are complete and incomplete.</a:t>
            </a:r>
          </a:p>
          <a:p>
            <a:pPr lvl="1"/>
            <a:r>
              <a:rPr lang="en-US" altLang="en-US" dirty="0"/>
              <a:t>See Table 4.3.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Sources of Protein #2</a:t>
            </a:r>
          </a:p>
        </p:txBody>
      </p:sp>
      <p:sp>
        <p:nvSpPr>
          <p:cNvPr id="26627" name="Content Placeholder 2"/>
          <p:cNvSpPr>
            <a:spLocks noGrp="1"/>
          </p:cNvSpPr>
          <p:nvPr>
            <p:ph idx="1"/>
          </p:nvPr>
        </p:nvSpPr>
        <p:spPr/>
        <p:txBody>
          <a:bodyPr/>
          <a:lstStyle/>
          <a:p>
            <a:r>
              <a:rPr lang="en-US" altLang="en-US" b="1" dirty="0"/>
              <a:t>Complete and incomplete proteins</a:t>
            </a:r>
          </a:p>
          <a:p>
            <a:pPr lvl="1"/>
            <a:r>
              <a:rPr lang="en-US" altLang="en-US" dirty="0"/>
              <a:t>Complete proteins</a:t>
            </a:r>
          </a:p>
          <a:p>
            <a:pPr lvl="2"/>
            <a:r>
              <a:rPr lang="en-US" altLang="en-US" dirty="0"/>
              <a:t>High biologic value</a:t>
            </a:r>
          </a:p>
          <a:p>
            <a:pPr lvl="2"/>
            <a:r>
              <a:rPr lang="en-US" altLang="en-US" dirty="0"/>
              <a:t>Provide adequate amounts and proportions of all essential amino acids needed for protein synthesis necessary to support tissue growth and repair </a:t>
            </a:r>
          </a:p>
          <a:p>
            <a:pPr lvl="2"/>
            <a:r>
              <a:rPr lang="en-US" altLang="en-US" dirty="0"/>
              <a:t>Animal proteins and soy protein are complete proteins</a:t>
            </a:r>
          </a:p>
          <a:p>
            <a:pPr lvl="2"/>
            <a:endParaRPr lang="en-US" altLang="en-US" dirty="0"/>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Sources of Protein #3</a:t>
            </a:r>
          </a:p>
        </p:txBody>
      </p:sp>
      <p:sp>
        <p:nvSpPr>
          <p:cNvPr id="27651" name="Content Placeholder 2"/>
          <p:cNvSpPr>
            <a:spLocks noGrp="1"/>
          </p:cNvSpPr>
          <p:nvPr>
            <p:ph idx="1"/>
          </p:nvPr>
        </p:nvSpPr>
        <p:spPr>
          <a:xfrm>
            <a:off x="433388" y="1460869"/>
            <a:ext cx="8613775" cy="3686175"/>
          </a:xfrm>
        </p:spPr>
        <p:txBody>
          <a:bodyPr/>
          <a:lstStyle/>
          <a:p>
            <a:r>
              <a:rPr lang="en-US" altLang="en-US" sz="2200" b="1" dirty="0"/>
              <a:t>Complete and incomplete proteins—(cont.)</a:t>
            </a:r>
          </a:p>
          <a:p>
            <a:pPr lvl="1"/>
            <a:r>
              <a:rPr lang="en-US" altLang="en-US" sz="2200" dirty="0"/>
              <a:t>Incomplete proteins</a:t>
            </a:r>
          </a:p>
          <a:p>
            <a:pPr lvl="2"/>
            <a:r>
              <a:rPr lang="en-US" altLang="en-US" sz="2200" dirty="0"/>
              <a:t>They lack adequate amounts of one or more essential amino acids.</a:t>
            </a:r>
          </a:p>
          <a:p>
            <a:pPr lvl="2"/>
            <a:r>
              <a:rPr lang="en-US" altLang="en-US" sz="2200" dirty="0"/>
              <a:t>All plants are sources of incomplete proteins.</a:t>
            </a:r>
          </a:p>
          <a:p>
            <a:pPr lvl="2"/>
            <a:r>
              <a:rPr lang="en-US" altLang="en-US" sz="2200" dirty="0"/>
              <a:t>Gelatin is also an incomplete protein.</a:t>
            </a:r>
          </a:p>
          <a:p>
            <a:pPr lvl="1"/>
            <a:r>
              <a:rPr lang="en-US" altLang="en-US" sz="2200" dirty="0"/>
              <a:t>Complementary proteins</a:t>
            </a:r>
          </a:p>
          <a:p>
            <a:pPr lvl="2"/>
            <a:r>
              <a:rPr lang="en-US" altLang="en-US" sz="2200" dirty="0"/>
              <a:t>Two proteins that when combined provide adequate amounts and proportions of all essential amino acids needed to support protein synthesis.</a:t>
            </a:r>
          </a:p>
          <a:p>
            <a:pPr lvl="2"/>
            <a:r>
              <a:rPr lang="en-US" altLang="en-US" sz="2200" dirty="0"/>
              <a:t>See Box 4.4.</a:t>
            </a:r>
          </a:p>
          <a:p>
            <a:pPr lvl="2"/>
            <a:endParaRPr lang="en-US" altLang="en-US" sz="2200" dirty="0"/>
          </a:p>
          <a:p>
            <a:pPr lvl="2"/>
            <a:endParaRPr lang="en-US" altLang="en-US" sz="2200" dirty="0"/>
          </a:p>
          <a:p>
            <a:pPr lvl="2"/>
            <a:endParaRPr lang="en-US" altLang="en-US" sz="2200" dirty="0"/>
          </a:p>
          <a:p>
            <a:endParaRPr lang="en-US" alt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Dietary Reference Intakes #1</a:t>
            </a:r>
            <a:endParaRPr lang="en-US" dirty="0"/>
          </a:p>
        </p:txBody>
      </p:sp>
      <p:sp>
        <p:nvSpPr>
          <p:cNvPr id="30723" name="Content Placeholder 4"/>
          <p:cNvSpPr>
            <a:spLocks noGrp="1"/>
          </p:cNvSpPr>
          <p:nvPr>
            <p:ph idx="1"/>
          </p:nvPr>
        </p:nvSpPr>
        <p:spPr/>
        <p:txBody>
          <a:bodyPr/>
          <a:lstStyle/>
          <a:p>
            <a:r>
              <a:rPr lang="en-US" altLang="en-US" b="1" dirty="0"/>
              <a:t>Recommended Dietary Allowance (RDA) </a:t>
            </a:r>
          </a:p>
          <a:p>
            <a:r>
              <a:rPr lang="en-US" altLang="en-US" dirty="0"/>
              <a:t>For healthy adults is 0.8 g/kg</a:t>
            </a:r>
          </a:p>
          <a:p>
            <a:pPr lvl="1"/>
            <a:r>
              <a:rPr lang="en-US" altLang="en-US" dirty="0"/>
              <a:t>Acceptable macronutrient distribution range for protein for adults is 10% to 35% of total calories.</a:t>
            </a:r>
          </a:p>
          <a:p>
            <a:r>
              <a:rPr lang="en-US" altLang="en-US" b="1" dirty="0"/>
              <a:t>When the RDA does not apply</a:t>
            </a:r>
          </a:p>
          <a:p>
            <a:pPr lvl="1"/>
            <a:r>
              <a:rPr lang="en-US" altLang="en-US" dirty="0"/>
              <a:t>Intended for healthy people only</a:t>
            </a:r>
          </a:p>
          <a:p>
            <a:pPr lvl="2"/>
            <a:r>
              <a:rPr lang="en-US" altLang="en-US" dirty="0"/>
              <a:t>See Table 4.2.</a:t>
            </a:r>
          </a:p>
          <a:p>
            <a:pPr lvl="2"/>
            <a:r>
              <a:rPr lang="en-US" altLang="en-US" dirty="0"/>
              <a:t>See Box 4.5.</a:t>
            </a:r>
          </a:p>
          <a:p>
            <a:pPr lvl="1"/>
            <a:endParaRPr lang="en-US" altLang="en-US" dirty="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#2</a:t>
            </a:r>
          </a:p>
        </p:txBody>
      </p:sp>
      <p:sp>
        <p:nvSpPr>
          <p:cNvPr id="31747" name="Content Placeholder 2"/>
          <p:cNvSpPr>
            <a:spLocks noGrp="1"/>
          </p:cNvSpPr>
          <p:nvPr>
            <p:ph idx="1"/>
          </p:nvPr>
        </p:nvSpPr>
        <p:spPr>
          <a:xfrm>
            <a:off x="416718" y="1482676"/>
            <a:ext cx="8613775" cy="4894401"/>
          </a:xfrm>
        </p:spPr>
        <p:txBody>
          <a:bodyPr/>
          <a:lstStyle/>
          <a:p>
            <a:r>
              <a:rPr lang="en-US" altLang="en-US" b="1" dirty="0"/>
              <a:t>Protein deficiency</a:t>
            </a:r>
          </a:p>
          <a:p>
            <a:pPr lvl="1"/>
            <a:r>
              <a:rPr lang="en-US" altLang="en-US" dirty="0"/>
              <a:t>Protein–energy malnutrition (PEM) or protein–energy undernutrition (PEU)</a:t>
            </a:r>
          </a:p>
          <a:p>
            <a:pPr lvl="2"/>
            <a:r>
              <a:rPr lang="en-US" altLang="en-US" dirty="0"/>
              <a:t>It is a calorie deficit due to a deficiency of all macronutrients-carbohydrates, protein, and fat.</a:t>
            </a:r>
          </a:p>
          <a:p>
            <a:pPr lvl="2"/>
            <a:r>
              <a:rPr lang="en-US" altLang="en-US" dirty="0"/>
              <a:t>Accompanying deficiencies of micronutrients are common.</a:t>
            </a:r>
          </a:p>
          <a:p>
            <a:pPr lvl="2"/>
            <a:r>
              <a:rPr lang="en-US" altLang="en-US" dirty="0"/>
              <a:t>It can occur from simply poor intake or secondary to conditions or drugs that alter nutrient intake, absorption, utilization, or requirements. </a:t>
            </a:r>
          </a:p>
          <a:p>
            <a:endParaRPr lang="en-US" altLang="en-US" dirty="0"/>
          </a:p>
        </p:txBody>
      </p:sp>
    </p:spTree>
    <p:extLst>
      <p:ext uri="{BB962C8B-B14F-4D97-AF65-F5344CB8AC3E}">
        <p14:creationId xmlns:p14="http://schemas.microsoft.com/office/powerpoint/2010/main" val="138960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#3</a:t>
            </a:r>
          </a:p>
        </p:txBody>
      </p:sp>
      <p:sp>
        <p:nvSpPr>
          <p:cNvPr id="31747" name="Content Placeholder 2"/>
          <p:cNvSpPr>
            <a:spLocks noGrp="1"/>
          </p:cNvSpPr>
          <p:nvPr>
            <p:ph idx="1"/>
          </p:nvPr>
        </p:nvSpPr>
        <p:spPr>
          <a:xfrm>
            <a:off x="416718" y="1585912"/>
            <a:ext cx="8613775" cy="4404071"/>
          </a:xfrm>
        </p:spPr>
        <p:txBody>
          <a:bodyPr/>
          <a:lstStyle/>
          <a:p>
            <a:r>
              <a:rPr lang="en-US" altLang="en-US" b="1" dirty="0"/>
              <a:t>Protein deficiency—(cont.)</a:t>
            </a:r>
          </a:p>
          <a:p>
            <a:pPr lvl="1"/>
            <a:r>
              <a:rPr lang="en-US" altLang="en-US" dirty="0"/>
              <a:t>Common forms of PEM in children</a:t>
            </a:r>
          </a:p>
          <a:p>
            <a:pPr lvl="2"/>
            <a:r>
              <a:rPr lang="en-US" altLang="en-US" dirty="0"/>
              <a:t>Kwashiorkor </a:t>
            </a:r>
          </a:p>
          <a:p>
            <a:pPr lvl="3"/>
            <a:r>
              <a:rPr lang="en-US" altLang="en-US" dirty="0"/>
              <a:t>resulting from a deficiency of protein or infections</a:t>
            </a:r>
          </a:p>
          <a:p>
            <a:pPr lvl="2"/>
            <a:r>
              <a:rPr lang="en-US" altLang="en-US" dirty="0"/>
              <a:t>Marasmus </a:t>
            </a:r>
          </a:p>
          <a:p>
            <a:pPr lvl="3"/>
            <a:r>
              <a:rPr lang="en-US" altLang="en-US" dirty="0"/>
              <a:t>resulting from severe deficiency or impaired absorption of calories, protein, vitamins, and minerals</a:t>
            </a:r>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#4</a:t>
            </a:r>
          </a:p>
        </p:txBody>
      </p:sp>
      <p:sp>
        <p:nvSpPr>
          <p:cNvPr id="31747" name="Content Placeholder 2"/>
          <p:cNvSpPr>
            <a:spLocks noGrp="1"/>
          </p:cNvSpPr>
          <p:nvPr>
            <p:ph idx="1"/>
          </p:nvPr>
        </p:nvSpPr>
        <p:spPr>
          <a:xfrm>
            <a:off x="433388" y="1373877"/>
            <a:ext cx="8613775" cy="4404071"/>
          </a:xfrm>
        </p:spPr>
        <p:txBody>
          <a:bodyPr/>
          <a:lstStyle/>
          <a:p>
            <a:r>
              <a:rPr lang="en-US" altLang="en-US" sz="2200" b="1" dirty="0"/>
              <a:t>Signs and Symptoms of PEM</a:t>
            </a:r>
          </a:p>
          <a:p>
            <a:pPr lvl="1"/>
            <a:r>
              <a:rPr lang="en-US" altLang="en-US" sz="2200" dirty="0"/>
              <a:t>Affects all body organs and many body systems</a:t>
            </a:r>
          </a:p>
          <a:p>
            <a:pPr lvl="1"/>
            <a:r>
              <a:rPr lang="en-US" altLang="en-US" sz="2200" dirty="0"/>
              <a:t>Apathy and irritability are common</a:t>
            </a:r>
          </a:p>
          <a:p>
            <a:pPr lvl="1"/>
            <a:r>
              <a:rPr lang="en-US" altLang="en-US" sz="2200" dirty="0"/>
              <a:t>Work capacity is impaired</a:t>
            </a:r>
          </a:p>
          <a:p>
            <a:pPr lvl="1"/>
            <a:r>
              <a:rPr lang="en-US" altLang="en-US" sz="2200" dirty="0"/>
              <a:t>Temporary lactose deficiency </a:t>
            </a:r>
          </a:p>
          <a:p>
            <a:pPr lvl="1"/>
            <a:r>
              <a:rPr lang="en-US" altLang="en-US" sz="2200" dirty="0"/>
              <a:t>Diarrhea</a:t>
            </a:r>
          </a:p>
          <a:p>
            <a:pPr lvl="1"/>
            <a:r>
              <a:rPr lang="en-US" altLang="en-US" sz="2200" dirty="0"/>
              <a:t>Muscle and fat wasting</a:t>
            </a:r>
          </a:p>
          <a:p>
            <a:pPr lvl="1"/>
            <a:r>
              <a:rPr lang="en-US" altLang="en-US" sz="2200" dirty="0"/>
              <a:t>Increases the risk of infection </a:t>
            </a:r>
          </a:p>
          <a:p>
            <a:pPr lvl="1"/>
            <a:r>
              <a:rPr lang="en-US" altLang="en-US" sz="2200" dirty="0"/>
              <a:t>Wound healing is impaired</a:t>
            </a:r>
          </a:p>
          <a:p>
            <a:pPr lvl="1"/>
            <a:r>
              <a:rPr lang="en-US" altLang="en-US" sz="2200" dirty="0"/>
              <a:t>Hip fractures and pressure ulcers in the older client</a:t>
            </a:r>
          </a:p>
          <a:p>
            <a:pPr lvl="1"/>
            <a:endParaRPr lang="en-US" altLang="en-US" sz="2200" dirty="0"/>
          </a:p>
        </p:txBody>
      </p:sp>
    </p:spTree>
    <p:extLst>
      <p:ext uri="{BB962C8B-B14F-4D97-AF65-F5344CB8AC3E}">
        <p14:creationId xmlns:p14="http://schemas.microsoft.com/office/powerpoint/2010/main" val="38392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Protein #2</a:t>
            </a:r>
          </a:p>
        </p:txBody>
      </p:sp>
      <p:sp>
        <p:nvSpPr>
          <p:cNvPr id="5123" name="Content Placeholder 2"/>
          <p:cNvSpPr>
            <a:spLocks noGrp="1"/>
          </p:cNvSpPr>
          <p:nvPr>
            <p:ph idx="1"/>
          </p:nvPr>
        </p:nvSpPr>
        <p:spPr/>
        <p:txBody>
          <a:bodyPr/>
          <a:lstStyle/>
          <a:p>
            <a:r>
              <a:rPr lang="en-US" altLang="en-US" b="1" dirty="0"/>
              <a:t>Amino acids</a:t>
            </a:r>
          </a:p>
          <a:p>
            <a:pPr lvl="1"/>
            <a:r>
              <a:rPr lang="en-US" altLang="en-US" dirty="0"/>
              <a:t>Basic building blocks of protein</a:t>
            </a:r>
          </a:p>
          <a:p>
            <a:pPr lvl="1"/>
            <a:r>
              <a:rPr lang="en-US" altLang="en-US" dirty="0"/>
              <a:t>Composed of carbon, hydrogen, oxygen, and nitrogen atoms </a:t>
            </a:r>
          </a:p>
          <a:p>
            <a:pPr lvl="1"/>
            <a:r>
              <a:rPr lang="en-US" altLang="en-US" dirty="0"/>
              <a:t>Twenty common amino acids</a:t>
            </a:r>
          </a:p>
          <a:p>
            <a:pPr lvl="2"/>
            <a:r>
              <a:rPr lang="en-US" altLang="en-US" dirty="0"/>
              <a:t>Nine are considered </a:t>
            </a:r>
            <a:r>
              <a:rPr lang="en-US" altLang="en-US" b="1" i="1" dirty="0"/>
              <a:t>essential</a:t>
            </a:r>
            <a:r>
              <a:rPr lang="en-US" altLang="en-US" b="1" dirty="0"/>
              <a:t> </a:t>
            </a:r>
            <a:r>
              <a:rPr lang="en-US" altLang="en-US" dirty="0"/>
              <a:t>because the body cannot make them—indispensable; they must be consumed through food. </a:t>
            </a:r>
          </a:p>
          <a:p>
            <a:pPr lvl="2"/>
            <a:r>
              <a:rPr lang="en-US" altLang="en-US" dirty="0"/>
              <a:t>Eleven are considered </a:t>
            </a:r>
            <a:r>
              <a:rPr lang="en-US" altLang="en-US" b="1" i="1" dirty="0"/>
              <a:t>nonessential</a:t>
            </a:r>
            <a:r>
              <a:rPr lang="en-US" altLang="en-US" dirty="0"/>
              <a:t> because they can be made by the body—dispensable.</a:t>
            </a:r>
          </a:p>
          <a:p>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#5</a:t>
            </a:r>
          </a:p>
        </p:txBody>
      </p:sp>
      <p:sp>
        <p:nvSpPr>
          <p:cNvPr id="31747" name="Content Placeholder 2"/>
          <p:cNvSpPr>
            <a:spLocks noGrp="1"/>
          </p:cNvSpPr>
          <p:nvPr>
            <p:ph idx="1"/>
          </p:nvPr>
        </p:nvSpPr>
        <p:spPr>
          <a:xfrm>
            <a:off x="433388" y="1373877"/>
            <a:ext cx="8613775" cy="4404071"/>
          </a:xfrm>
        </p:spPr>
        <p:txBody>
          <a:bodyPr/>
          <a:lstStyle/>
          <a:p>
            <a:r>
              <a:rPr lang="en-US" altLang="en-US" b="1" dirty="0"/>
              <a:t>With acute or chronic severe PEM </a:t>
            </a:r>
          </a:p>
          <a:p>
            <a:pPr lvl="1"/>
            <a:r>
              <a:rPr lang="en-US" altLang="en-US" dirty="0"/>
              <a:t>Cardiac output decreases, blood pressure falls, and respiratory rate decreases </a:t>
            </a:r>
          </a:p>
          <a:p>
            <a:pPr lvl="1"/>
            <a:r>
              <a:rPr lang="en-US" altLang="en-US" dirty="0"/>
              <a:t>Hypothermia</a:t>
            </a:r>
          </a:p>
          <a:p>
            <a:pPr lvl="1"/>
            <a:r>
              <a:rPr lang="en-US" altLang="en-US" dirty="0"/>
              <a:t>Anemia </a:t>
            </a:r>
          </a:p>
          <a:p>
            <a:pPr lvl="1"/>
            <a:r>
              <a:rPr lang="en-US" altLang="en-US" dirty="0"/>
              <a:t>Edema</a:t>
            </a:r>
          </a:p>
          <a:p>
            <a:pPr lvl="1"/>
            <a:r>
              <a:rPr lang="en-US" altLang="en-US" dirty="0"/>
              <a:t>Jaundice and petechiae </a:t>
            </a:r>
          </a:p>
          <a:p>
            <a:pPr lvl="1"/>
            <a:r>
              <a:rPr lang="en-US" altLang="en-US" dirty="0"/>
              <a:t>Liver, kidney, or heart failure</a:t>
            </a:r>
          </a:p>
        </p:txBody>
      </p:sp>
    </p:spTree>
    <p:extLst>
      <p:ext uri="{BB962C8B-B14F-4D97-AF65-F5344CB8AC3E}">
        <p14:creationId xmlns:p14="http://schemas.microsoft.com/office/powerpoint/2010/main" val="119509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#6</a:t>
            </a:r>
          </a:p>
        </p:txBody>
      </p:sp>
      <p:sp>
        <p:nvSpPr>
          <p:cNvPr id="31747" name="Content Placeholder 2"/>
          <p:cNvSpPr>
            <a:spLocks noGrp="1"/>
          </p:cNvSpPr>
          <p:nvPr>
            <p:ph idx="1"/>
          </p:nvPr>
        </p:nvSpPr>
        <p:spPr>
          <a:xfrm>
            <a:off x="433388" y="1373877"/>
            <a:ext cx="8613775" cy="4404071"/>
          </a:xfrm>
        </p:spPr>
        <p:txBody>
          <a:bodyPr/>
          <a:lstStyle/>
          <a:p>
            <a:r>
              <a:rPr lang="en-US" altLang="en-US" b="1" dirty="0"/>
              <a:t>Treatment</a:t>
            </a:r>
          </a:p>
          <a:p>
            <a:pPr lvl="1"/>
            <a:r>
              <a:rPr lang="en-US" altLang="en-US" dirty="0"/>
              <a:t>Treatment is determined by the severity of PEM.</a:t>
            </a:r>
          </a:p>
          <a:p>
            <a:pPr lvl="2"/>
            <a:r>
              <a:rPr lang="en-US" altLang="en-US" dirty="0"/>
              <a:t>Mild or moderate PEM can be treated with a balanced diet, preferably oral.</a:t>
            </a:r>
          </a:p>
          <a:p>
            <a:pPr lvl="3"/>
            <a:r>
              <a:rPr lang="en-US" altLang="en-US" dirty="0"/>
              <a:t>Liquid supplements are useful if solid food intake is inadequate. </a:t>
            </a:r>
          </a:p>
          <a:p>
            <a:pPr lvl="3"/>
            <a:r>
              <a:rPr lang="en-US" altLang="en-US" dirty="0"/>
              <a:t>Lactose is restricted if diarrhea persists.</a:t>
            </a:r>
          </a:p>
          <a:p>
            <a:pPr lvl="3"/>
            <a:r>
              <a:rPr lang="en-US" altLang="en-US" dirty="0"/>
              <a:t>Multivitamin supplements are given.</a:t>
            </a:r>
          </a:p>
        </p:txBody>
      </p:sp>
    </p:spTree>
    <p:extLst>
      <p:ext uri="{BB962C8B-B14F-4D97-AF65-F5344CB8AC3E}">
        <p14:creationId xmlns:p14="http://schemas.microsoft.com/office/powerpoint/2010/main" val="87445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Dietary Reference Intakes #7</a:t>
            </a:r>
          </a:p>
        </p:txBody>
      </p:sp>
      <p:sp>
        <p:nvSpPr>
          <p:cNvPr id="31747" name="Content Placeholder 2"/>
          <p:cNvSpPr>
            <a:spLocks noGrp="1"/>
          </p:cNvSpPr>
          <p:nvPr>
            <p:ph idx="1"/>
          </p:nvPr>
        </p:nvSpPr>
        <p:spPr>
          <a:xfrm>
            <a:off x="433388" y="1300137"/>
            <a:ext cx="8613775" cy="4404071"/>
          </a:xfrm>
        </p:spPr>
        <p:txBody>
          <a:bodyPr/>
          <a:lstStyle/>
          <a:p>
            <a:r>
              <a:rPr lang="en-US" altLang="en-US" sz="2200" b="1" dirty="0"/>
              <a:t>Treatment</a:t>
            </a:r>
          </a:p>
          <a:p>
            <a:pPr lvl="1"/>
            <a:r>
              <a:rPr lang="en-US" altLang="en-US" sz="2200" dirty="0"/>
              <a:t>In severe PEM or chronic starvation. </a:t>
            </a:r>
          </a:p>
          <a:p>
            <a:pPr lvl="1"/>
            <a:r>
              <a:rPr lang="en-US" altLang="en-US" sz="2200" dirty="0"/>
              <a:t>Correcting fluid and electrolyte imbalances. </a:t>
            </a:r>
          </a:p>
          <a:p>
            <a:pPr lvl="1"/>
            <a:r>
              <a:rPr lang="en-US" altLang="en-US" sz="2200" dirty="0"/>
              <a:t>Infections are treated.</a:t>
            </a:r>
          </a:p>
          <a:p>
            <a:pPr lvl="1"/>
            <a:r>
              <a:rPr lang="en-US" altLang="en-US" sz="2200" dirty="0"/>
              <a:t>In children with diarrhea, feeding may be delayed for 24 to 48 hours to avoid worsening diarrhea. </a:t>
            </a:r>
          </a:p>
          <a:p>
            <a:pPr lvl="2"/>
            <a:r>
              <a:rPr lang="en-US" altLang="en-US" sz="2200" dirty="0"/>
              <a:t>It is usually not necessary to delay feeding in adults. </a:t>
            </a:r>
          </a:p>
          <a:p>
            <a:pPr lvl="1"/>
            <a:r>
              <a:rPr lang="en-US" altLang="en-US" sz="2200" dirty="0"/>
              <a:t>Oral or enteral feedings. </a:t>
            </a:r>
          </a:p>
          <a:p>
            <a:pPr lvl="1"/>
            <a:r>
              <a:rPr lang="en-US" altLang="en-US" sz="2200" dirty="0"/>
              <a:t>Intake progresses as tolerated.</a:t>
            </a:r>
          </a:p>
          <a:p>
            <a:pPr lvl="1"/>
            <a:r>
              <a:rPr lang="en-US" altLang="en-US" sz="2200" dirty="0"/>
              <a:t>Multivitamin supplements.</a:t>
            </a:r>
          </a:p>
        </p:txBody>
      </p:sp>
    </p:spTree>
    <p:extLst>
      <p:ext uri="{BB962C8B-B14F-4D97-AF65-F5344CB8AC3E}">
        <p14:creationId xmlns:p14="http://schemas.microsoft.com/office/powerpoint/2010/main" val="23169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Dietary Reference Intakes #8</a:t>
            </a:r>
          </a:p>
        </p:txBody>
      </p:sp>
      <p:sp>
        <p:nvSpPr>
          <p:cNvPr id="32771" name="Content Placeholder 2"/>
          <p:cNvSpPr>
            <a:spLocks noGrp="1"/>
          </p:cNvSpPr>
          <p:nvPr>
            <p:ph idx="1"/>
          </p:nvPr>
        </p:nvSpPr>
        <p:spPr>
          <a:xfrm>
            <a:off x="416718" y="1503929"/>
            <a:ext cx="8613775" cy="3686175"/>
          </a:xfrm>
        </p:spPr>
        <p:txBody>
          <a:bodyPr/>
          <a:lstStyle/>
          <a:p>
            <a:r>
              <a:rPr lang="en-US" altLang="en-US" b="1" dirty="0"/>
              <a:t>Protein excess</a:t>
            </a:r>
          </a:p>
          <a:p>
            <a:pPr lvl="1"/>
            <a:r>
              <a:rPr lang="en-US" altLang="en-US" dirty="0"/>
              <a:t>No proven risks from eating an excess of protein</a:t>
            </a:r>
          </a:p>
          <a:p>
            <a:pPr lvl="1"/>
            <a:r>
              <a:rPr lang="en-US" altLang="en-US" dirty="0"/>
              <a:t>Conflicting data as to whether high-protein diets increase the risk of</a:t>
            </a:r>
          </a:p>
          <a:p>
            <a:pPr lvl="2"/>
            <a:r>
              <a:rPr lang="en-US" altLang="en-US" dirty="0"/>
              <a:t>osteoporosis </a:t>
            </a:r>
          </a:p>
          <a:p>
            <a:pPr lvl="2"/>
            <a:r>
              <a:rPr lang="en-US" altLang="en-US" dirty="0"/>
              <a:t>renal stones</a:t>
            </a:r>
          </a:p>
          <a:p>
            <a:pPr lvl="2"/>
            <a:r>
              <a:rPr lang="en-US" altLang="en-US" dirty="0"/>
              <a:t>see Box 4.6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Question #3</a:t>
            </a:r>
          </a:p>
        </p:txBody>
      </p:sp>
      <p:sp>
        <p:nvSpPr>
          <p:cNvPr id="33795" name="Content Placeholder 2"/>
          <p:cNvSpPr>
            <a:spLocks noGrp="1"/>
          </p:cNvSpPr>
          <p:nvPr>
            <p:ph idx="1"/>
          </p:nvPr>
        </p:nvSpPr>
        <p:spPr/>
        <p:txBody>
          <a:bodyPr/>
          <a:lstStyle/>
          <a:p>
            <a:pPr marL="0" indent="0">
              <a:buNone/>
            </a:pPr>
            <a:r>
              <a:rPr lang="en-US" altLang="en-US" dirty="0"/>
              <a:t>Sometimes, the RDAs do not apply to a diet. Why is this true?</a:t>
            </a:r>
          </a:p>
          <a:p>
            <a:pPr marL="457200" indent="-457200">
              <a:buFont typeface="+mj-lt"/>
              <a:buAutoNum type="alphaLcPeriod"/>
            </a:pPr>
            <a:r>
              <a:rPr lang="en-US" altLang="en-US" dirty="0"/>
              <a:t>Not everyone conforms to what is considered “normal.”</a:t>
            </a:r>
          </a:p>
          <a:p>
            <a:pPr marL="457200" indent="-457200">
              <a:buFont typeface="+mj-lt"/>
              <a:buAutoNum type="alphaLcPeriod"/>
            </a:pPr>
            <a:r>
              <a:rPr lang="en-US" altLang="en-US" dirty="0"/>
              <a:t>When a body is in protein excess, the RDAs do not need to be adhered to.</a:t>
            </a:r>
          </a:p>
          <a:p>
            <a:pPr marL="457200" indent="-457200">
              <a:buFont typeface="+mj-lt"/>
              <a:buAutoNum type="alphaLcPeriod"/>
            </a:pPr>
            <a:r>
              <a:rPr lang="en-US" altLang="en-US" dirty="0"/>
              <a:t>The RDAs are intended for healthy people and also people at risk of chronic disease.</a:t>
            </a:r>
          </a:p>
          <a:p>
            <a:pPr marL="457200" indent="-457200">
              <a:buFont typeface="+mj-lt"/>
              <a:buAutoNum type="alphaLcPeriod"/>
            </a:pPr>
            <a:r>
              <a:rPr lang="en-US" altLang="en-US" dirty="0"/>
              <a:t>The RDAs were designed to help sick people get well.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t>Answer to Question #3</a:t>
            </a:r>
          </a:p>
        </p:txBody>
      </p:sp>
      <p:sp>
        <p:nvSpPr>
          <p:cNvPr id="34819" name="Content Placeholder 2"/>
          <p:cNvSpPr>
            <a:spLocks noGrp="1"/>
          </p:cNvSpPr>
          <p:nvPr>
            <p:ph idx="1"/>
          </p:nvPr>
        </p:nvSpPr>
        <p:spPr/>
        <p:txBody>
          <a:bodyPr/>
          <a:lstStyle/>
          <a:p>
            <a:pPr marL="0" indent="0">
              <a:buNone/>
            </a:pPr>
            <a:r>
              <a:rPr lang="en-US" altLang="en-US" dirty="0">
                <a:solidFill>
                  <a:schemeClr val="accent2">
                    <a:lumMod val="60000"/>
                    <a:lumOff val="40000"/>
                  </a:schemeClr>
                </a:solidFill>
              </a:rPr>
              <a:t>c. </a:t>
            </a:r>
            <a:r>
              <a:rPr lang="en-US" altLang="en-US" dirty="0"/>
              <a:t>The RDAs are intended for healthy people and also people at risk of chronic disease.</a:t>
            </a:r>
          </a:p>
          <a:p>
            <a:pPr marL="0" indent="0">
              <a:buNone/>
            </a:pPr>
            <a:endParaRPr lang="en-US" altLang="en-US" dirty="0"/>
          </a:p>
          <a:p>
            <a:pPr marL="0" indent="0">
              <a:buNone/>
            </a:pPr>
            <a:r>
              <a:rPr lang="en-US" altLang="en-US" dirty="0"/>
              <a:t>Rationale: The RDAs are intended for healthy people and also people at risk of chronic disease.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Protein in Health Promotion #1</a:t>
            </a:r>
            <a:endParaRPr lang="en-US" dirty="0"/>
          </a:p>
        </p:txBody>
      </p:sp>
      <p:sp>
        <p:nvSpPr>
          <p:cNvPr id="35843" name="Content Placeholder 2"/>
          <p:cNvSpPr>
            <a:spLocks noGrp="1"/>
          </p:cNvSpPr>
          <p:nvPr>
            <p:ph idx="1"/>
          </p:nvPr>
        </p:nvSpPr>
        <p:spPr>
          <a:xfrm>
            <a:off x="416718" y="1541668"/>
            <a:ext cx="8613775" cy="4502150"/>
          </a:xfrm>
        </p:spPr>
        <p:txBody>
          <a:bodyPr/>
          <a:lstStyle/>
          <a:p>
            <a:r>
              <a:rPr lang="en-US" altLang="en-US" sz="2200" dirty="0"/>
              <a:t>Dietary Guidelines for Americans urge people to consume a healthy eating pattern that includes a variety of protein foods in nutrient-dense forms. </a:t>
            </a:r>
          </a:p>
          <a:p>
            <a:pPr lvl="1"/>
            <a:r>
              <a:rPr lang="en-US" altLang="en-US" sz="2200" dirty="0"/>
              <a:t>Meat and poultry should be consumed fresh, frozen, or canned forms instead of processed products, and that choices be lean or low fat. </a:t>
            </a:r>
          </a:p>
          <a:p>
            <a:pPr lvl="1"/>
            <a:r>
              <a:rPr lang="en-US" altLang="en-US" sz="2200" dirty="0"/>
              <a:t>See Box 4.6.</a:t>
            </a:r>
          </a:p>
          <a:p>
            <a:r>
              <a:rPr lang="en-US" altLang="en-US" sz="2200" dirty="0"/>
              <a:t>The American College of Cardiology/American Heart Association recommendations for the primary prevention of cardiovascular disease suggests that adults consume lean vegetable or animal protein, fish, and minimize the intake of red and processed meats.</a:t>
            </a:r>
          </a:p>
          <a:p>
            <a:endParaRPr lang="en-US" altLang="en-US" sz="2200" dirty="0"/>
          </a:p>
        </p:txBody>
      </p:sp>
    </p:spTree>
    <p:extLst>
      <p:ext uri="{BB962C8B-B14F-4D97-AF65-F5344CB8AC3E}">
        <p14:creationId xmlns:p14="http://schemas.microsoft.com/office/powerpoint/2010/main" val="300650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Protein in Health Promotion #2</a:t>
            </a:r>
            <a:endParaRPr lang="en-US" dirty="0"/>
          </a:p>
        </p:txBody>
      </p:sp>
      <p:sp>
        <p:nvSpPr>
          <p:cNvPr id="35843" name="Content Placeholder 2"/>
          <p:cNvSpPr>
            <a:spLocks noGrp="1"/>
          </p:cNvSpPr>
          <p:nvPr>
            <p:ph idx="1"/>
          </p:nvPr>
        </p:nvSpPr>
        <p:spPr>
          <a:xfrm>
            <a:off x="416718" y="1585912"/>
            <a:ext cx="8613775" cy="4502150"/>
          </a:xfrm>
        </p:spPr>
        <p:txBody>
          <a:bodyPr/>
          <a:lstStyle/>
          <a:p>
            <a:r>
              <a:rPr lang="en-US" altLang="en-US" dirty="0"/>
              <a:t>The American Cancer Society recommends limiting processed meat and red meat</a:t>
            </a:r>
            <a:r>
              <a:rPr lang="en-US" altLang="en-US" dirty="0">
                <a:solidFill>
                  <a:srgbClr val="FF0000"/>
                </a:solidFill>
              </a:rPr>
              <a:t>.</a:t>
            </a:r>
            <a:r>
              <a:rPr lang="en-US" altLang="en-US" dirty="0"/>
              <a:t> </a:t>
            </a:r>
          </a:p>
          <a:p>
            <a:r>
              <a:rPr lang="en-US" altLang="en-US" dirty="0"/>
              <a:t>The American Institute for Cancer Research advises consumers to limit consumption of red meats to moderate amounts and to eat little, if any, processed meat.</a:t>
            </a:r>
          </a:p>
          <a:p>
            <a:endParaRPr lang="en-US" altLang="en-US" dirty="0"/>
          </a:p>
        </p:txBody>
      </p:sp>
    </p:spTree>
    <p:extLst>
      <p:ext uri="{BB962C8B-B14F-4D97-AF65-F5344CB8AC3E}">
        <p14:creationId xmlns:p14="http://schemas.microsoft.com/office/powerpoint/2010/main" val="3520433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Protein in Health Promotion #3</a:t>
            </a:r>
            <a:endParaRPr lang="en-US" dirty="0"/>
          </a:p>
        </p:txBody>
      </p:sp>
      <p:sp>
        <p:nvSpPr>
          <p:cNvPr id="35843" name="Content Placeholder 2"/>
          <p:cNvSpPr>
            <a:spLocks noGrp="1"/>
          </p:cNvSpPr>
          <p:nvPr>
            <p:ph idx="1"/>
          </p:nvPr>
        </p:nvSpPr>
        <p:spPr>
          <a:xfrm>
            <a:off x="416718" y="1541668"/>
            <a:ext cx="8613775" cy="4502150"/>
          </a:xfrm>
        </p:spPr>
        <p:txBody>
          <a:bodyPr/>
          <a:lstStyle/>
          <a:p>
            <a:r>
              <a:rPr lang="en-US" altLang="en-US" b="1" dirty="0"/>
              <a:t>Food Protein Group </a:t>
            </a:r>
          </a:p>
          <a:p>
            <a:pPr lvl="1"/>
            <a:r>
              <a:rPr lang="en-US" altLang="en-US" dirty="0"/>
              <a:t>Protein foods refer to a set of foods that provide significant protein as well as fat and/or carbohydrates and micronutrients.</a:t>
            </a:r>
          </a:p>
          <a:p>
            <a:pPr lvl="1"/>
            <a:r>
              <a:rPr lang="en-US" altLang="en-US" dirty="0"/>
              <a:t>Subgroups within the protein food group include meats, poultry, and eggs; seafood; nuts, seeds, and soy products; and beans, peas, and lentils.</a:t>
            </a:r>
          </a:p>
          <a:p>
            <a:pPr lvl="2"/>
            <a:r>
              <a:rPr lang="en-US" altLang="en-US" dirty="0"/>
              <a:t>While Americans eat enough of the nutrient protein and come close to the target amounts for the protein food group, many people do not meet recommendations for specific protein subgroups. </a:t>
            </a:r>
          </a:p>
        </p:txBody>
      </p:sp>
    </p:spTree>
    <p:extLst>
      <p:ext uri="{BB962C8B-B14F-4D97-AF65-F5344CB8AC3E}">
        <p14:creationId xmlns:p14="http://schemas.microsoft.com/office/powerpoint/2010/main" val="2379558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Protein in Health Promotion #4</a:t>
            </a:r>
            <a:endParaRPr lang="en-US" dirty="0"/>
          </a:p>
        </p:txBody>
      </p:sp>
      <p:sp>
        <p:nvSpPr>
          <p:cNvPr id="35843" name="Content Placeholder 2"/>
          <p:cNvSpPr>
            <a:spLocks noGrp="1"/>
          </p:cNvSpPr>
          <p:nvPr>
            <p:ph idx="1"/>
          </p:nvPr>
        </p:nvSpPr>
        <p:spPr>
          <a:xfrm>
            <a:off x="433388" y="1515374"/>
            <a:ext cx="8613775" cy="4502150"/>
          </a:xfrm>
        </p:spPr>
        <p:txBody>
          <a:bodyPr/>
          <a:lstStyle/>
          <a:p>
            <a:r>
              <a:rPr lang="en-US" altLang="en-US" sz="2000" b="1" dirty="0"/>
              <a:t>Food Protein Group—(cont.)</a:t>
            </a:r>
          </a:p>
          <a:p>
            <a:pPr lvl="1"/>
            <a:r>
              <a:rPr lang="en-US" altLang="en-US" sz="2000" dirty="0"/>
              <a:t>Seafood</a:t>
            </a:r>
          </a:p>
          <a:p>
            <a:pPr lvl="2"/>
            <a:r>
              <a:rPr lang="en-US" altLang="en-US" sz="2000" dirty="0"/>
              <a:t>Provides the omega-3 fatty acids </a:t>
            </a:r>
          </a:p>
          <a:p>
            <a:pPr lvl="2"/>
            <a:r>
              <a:rPr lang="en-US" altLang="en-US" sz="2000" dirty="0"/>
              <a:t>Other nutrients including protein, selenium, iron, zinc, iodine, vitamin B</a:t>
            </a:r>
            <a:r>
              <a:rPr lang="en-US" altLang="en-US" sz="2000" baseline="-25000" dirty="0"/>
              <a:t>12</a:t>
            </a:r>
            <a:r>
              <a:rPr lang="en-US" altLang="en-US" sz="2000" dirty="0"/>
              <a:t>, and vitamin D</a:t>
            </a:r>
          </a:p>
          <a:p>
            <a:pPr lvl="2"/>
            <a:r>
              <a:rPr lang="en-US" altLang="en-US" sz="2000" dirty="0"/>
              <a:t>Healthy eating patterns that include a focus on fish are recommended to lower atherosclerotic cardiovascular disease </a:t>
            </a:r>
          </a:p>
          <a:p>
            <a:pPr lvl="3"/>
            <a:r>
              <a:rPr lang="en-US" altLang="en-US" sz="2000" dirty="0"/>
              <a:t>recommend Americans consume at least eight ounces of seafood/week </a:t>
            </a:r>
          </a:p>
          <a:p>
            <a:pPr lvl="4"/>
            <a:r>
              <a:rPr lang="en-US" altLang="en-US" sz="2000" dirty="0"/>
              <a:t>Recommended to limit exposure to methylmercury</a:t>
            </a:r>
          </a:p>
        </p:txBody>
      </p:sp>
    </p:spTree>
    <p:extLst>
      <p:ext uri="{BB962C8B-B14F-4D97-AF65-F5344CB8AC3E}">
        <p14:creationId xmlns:p14="http://schemas.microsoft.com/office/powerpoint/2010/main" val="291906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720118"/>
            <a:ext cx="8229600" cy="387798"/>
          </a:xfrm>
        </p:spPr>
        <p:txBody>
          <a:bodyPr/>
          <a:lstStyle/>
          <a:p>
            <a:r>
              <a:rPr lang="en-US" dirty="0"/>
              <a:t>Protein #3</a:t>
            </a:r>
            <a:endParaRPr lang="en-IN" dirty="0"/>
          </a:p>
        </p:txBody>
      </p:sp>
      <p:sp>
        <p:nvSpPr>
          <p:cNvPr id="3" name="Text Placeholder 2"/>
          <p:cNvSpPr>
            <a:spLocks noGrp="1"/>
          </p:cNvSpPr>
          <p:nvPr>
            <p:ph type="body" idx="1"/>
          </p:nvPr>
        </p:nvSpPr>
        <p:spPr/>
        <p:txBody>
          <a:bodyPr/>
          <a:lstStyle/>
          <a:p>
            <a:r>
              <a:rPr lang="en-US" dirty="0"/>
              <a:t>Essential Amino Acids</a:t>
            </a:r>
          </a:p>
        </p:txBody>
      </p:sp>
      <p:sp>
        <p:nvSpPr>
          <p:cNvPr id="4" name="Content Placeholder 3"/>
          <p:cNvSpPr>
            <a:spLocks noGrp="1"/>
          </p:cNvSpPr>
          <p:nvPr>
            <p:ph sz="half" idx="2"/>
          </p:nvPr>
        </p:nvSpPr>
        <p:spPr/>
        <p:txBody>
          <a:bodyPr/>
          <a:lstStyle/>
          <a:p>
            <a:r>
              <a:rPr lang="en-US" altLang="en-US" dirty="0"/>
              <a:t>Histidine			</a:t>
            </a:r>
          </a:p>
          <a:p>
            <a:r>
              <a:rPr lang="en-US" altLang="en-US" dirty="0"/>
              <a:t>Isoleucine		</a:t>
            </a:r>
          </a:p>
          <a:p>
            <a:r>
              <a:rPr lang="en-US" altLang="en-US" dirty="0"/>
              <a:t>Leucine</a:t>
            </a:r>
          </a:p>
          <a:p>
            <a:r>
              <a:rPr lang="en-US" altLang="en-US" dirty="0"/>
              <a:t>Lysine</a:t>
            </a:r>
          </a:p>
          <a:p>
            <a:endParaRPr lang="en-US" altLang="en-US" dirty="0"/>
          </a:p>
          <a:p>
            <a:r>
              <a:rPr lang="en-US" altLang="en-US" dirty="0"/>
              <a:t>See Box 4.1.</a:t>
            </a:r>
            <a:endParaRPr lang="en-IN" dirty="0"/>
          </a:p>
        </p:txBody>
      </p:sp>
      <p:sp>
        <p:nvSpPr>
          <p:cNvPr id="5" name="Text Placeholder 4"/>
          <p:cNvSpPr>
            <a:spLocks noGrp="1"/>
          </p:cNvSpPr>
          <p:nvPr>
            <p:ph type="body" sz="quarter" idx="3"/>
          </p:nvPr>
        </p:nvSpPr>
        <p:spPr/>
        <p:txBody>
          <a:bodyPr/>
          <a:lstStyle/>
          <a:p>
            <a:r>
              <a:rPr lang="en-IN" dirty="0"/>
              <a:t> </a:t>
            </a:r>
          </a:p>
        </p:txBody>
      </p:sp>
      <p:sp>
        <p:nvSpPr>
          <p:cNvPr id="6" name="Content Placeholder 5"/>
          <p:cNvSpPr>
            <a:spLocks noGrp="1"/>
          </p:cNvSpPr>
          <p:nvPr>
            <p:ph sz="quarter" idx="4"/>
          </p:nvPr>
        </p:nvSpPr>
        <p:spPr/>
        <p:txBody>
          <a:bodyPr/>
          <a:lstStyle/>
          <a:p>
            <a:r>
              <a:rPr lang="en-US" altLang="en-US" dirty="0"/>
              <a:t>Methionine</a:t>
            </a:r>
          </a:p>
          <a:p>
            <a:r>
              <a:rPr lang="en-US" altLang="en-US" dirty="0"/>
              <a:t>Phenylalanine</a:t>
            </a:r>
          </a:p>
          <a:p>
            <a:r>
              <a:rPr lang="en-US" altLang="en-US" dirty="0"/>
              <a:t>Threonine 	</a:t>
            </a:r>
          </a:p>
          <a:p>
            <a:r>
              <a:rPr lang="en-US" altLang="en-US" dirty="0"/>
              <a:t>Tryptophan	</a:t>
            </a:r>
          </a:p>
          <a:p>
            <a:r>
              <a:rPr lang="en-US" altLang="en-US" dirty="0"/>
              <a:t>Valine</a:t>
            </a:r>
            <a:endParaRPr lang="en-IN" dirty="0"/>
          </a:p>
        </p:txBody>
      </p:sp>
    </p:spTree>
    <p:extLst>
      <p:ext uri="{BB962C8B-B14F-4D97-AF65-F5344CB8AC3E}">
        <p14:creationId xmlns:p14="http://schemas.microsoft.com/office/powerpoint/2010/main" val="525334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Protein in Health Promotion #5</a:t>
            </a:r>
          </a:p>
        </p:txBody>
      </p:sp>
      <p:sp>
        <p:nvSpPr>
          <p:cNvPr id="36867" name="Content Placeholder 2"/>
          <p:cNvSpPr>
            <a:spLocks noGrp="1"/>
          </p:cNvSpPr>
          <p:nvPr>
            <p:ph idx="1"/>
          </p:nvPr>
        </p:nvSpPr>
        <p:spPr>
          <a:xfrm>
            <a:off x="416718" y="1512172"/>
            <a:ext cx="8613775" cy="4629358"/>
          </a:xfrm>
        </p:spPr>
        <p:txBody>
          <a:bodyPr/>
          <a:lstStyle/>
          <a:p>
            <a:r>
              <a:rPr lang="en-US" altLang="en-US" b="1" dirty="0"/>
              <a:t>Vegetarianism</a:t>
            </a:r>
          </a:p>
          <a:p>
            <a:pPr lvl="1"/>
            <a:r>
              <a:rPr lang="en-US" altLang="en-US" dirty="0"/>
              <a:t>Plant-based eating patterns that restrict animal foods (e.g., meat, poultry, seafood, dairy, eggs) and products made with them (See Box 4.7)</a:t>
            </a:r>
          </a:p>
          <a:p>
            <a:pPr lvl="1"/>
            <a:r>
              <a:rPr lang="en-US" altLang="en-US" dirty="0"/>
              <a:t>Benefits come from </a:t>
            </a:r>
          </a:p>
          <a:p>
            <a:pPr lvl="2"/>
            <a:r>
              <a:rPr lang="en-US" altLang="en-US" dirty="0"/>
              <a:t>eating less of certain substances </a:t>
            </a:r>
          </a:p>
          <a:p>
            <a:pPr lvl="2"/>
            <a:r>
              <a:rPr lang="en-US" altLang="en-US" dirty="0"/>
              <a:t>eating more of others </a:t>
            </a:r>
          </a:p>
          <a:p>
            <a:pPr lvl="2"/>
            <a:r>
              <a:rPr lang="en-US" altLang="en-US" dirty="0"/>
              <a:t>or a combination of the two</a:t>
            </a:r>
          </a:p>
          <a:p>
            <a:pPr lvl="1"/>
            <a:r>
              <a:rPr lang="en-US" altLang="en-US" dirty="0"/>
              <a:t>Plant-based foods are also low in calorie density</a:t>
            </a:r>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Protein in Health Promotion #6</a:t>
            </a:r>
          </a:p>
        </p:txBody>
      </p:sp>
      <p:sp>
        <p:nvSpPr>
          <p:cNvPr id="36867" name="Content Placeholder 2"/>
          <p:cNvSpPr>
            <a:spLocks noGrp="1"/>
          </p:cNvSpPr>
          <p:nvPr>
            <p:ph idx="1"/>
          </p:nvPr>
        </p:nvSpPr>
        <p:spPr>
          <a:xfrm>
            <a:off x="433388" y="1458703"/>
            <a:ext cx="8613775" cy="5604705"/>
          </a:xfrm>
        </p:spPr>
        <p:txBody>
          <a:bodyPr/>
          <a:lstStyle/>
          <a:p>
            <a:r>
              <a:rPr lang="en-US" altLang="en-US" b="1" dirty="0"/>
              <a:t>Vegetarianism—(cont.)</a:t>
            </a:r>
          </a:p>
          <a:p>
            <a:pPr lvl="1"/>
            <a:r>
              <a:rPr lang="en-US" altLang="en-US" sz="2000" dirty="0"/>
              <a:t>Properly planned vegan, lacto-vegetarian, and lacto-ovo vegetarian eating patterns </a:t>
            </a:r>
          </a:p>
          <a:p>
            <a:pPr lvl="2"/>
            <a:r>
              <a:rPr lang="en-US" altLang="en-US" sz="2000" dirty="0"/>
              <a:t>are healthful and are nutritionally adequate during all phases of the life cycle</a:t>
            </a:r>
          </a:p>
          <a:p>
            <a:pPr lvl="3"/>
            <a:r>
              <a:rPr lang="en-US" altLang="en-US" sz="2000" dirty="0"/>
              <a:t>including pregnancy, lactation, infancy, childhood, and adolescence, older adulthood, and athletes </a:t>
            </a:r>
          </a:p>
          <a:p>
            <a:pPr lvl="2"/>
            <a:r>
              <a:rPr lang="en-US" altLang="en-US" sz="2000" dirty="0"/>
              <a:t>Improve several modifiable risk factors for </a:t>
            </a:r>
          </a:p>
          <a:p>
            <a:pPr lvl="3"/>
            <a:r>
              <a:rPr lang="en-US" altLang="en-US" sz="2000" dirty="0"/>
              <a:t>heart disease</a:t>
            </a:r>
          </a:p>
          <a:p>
            <a:pPr lvl="4"/>
            <a:r>
              <a:rPr lang="en-US" altLang="en-US" sz="2000" dirty="0"/>
              <a:t>including abdominal obesity, blood pressure, serum lipids, and blood glucose as well as lowered C-reactive protein </a:t>
            </a:r>
          </a:p>
        </p:txBody>
      </p:sp>
    </p:spTree>
    <p:extLst>
      <p:ext uri="{BB962C8B-B14F-4D97-AF65-F5344CB8AC3E}">
        <p14:creationId xmlns:p14="http://schemas.microsoft.com/office/powerpoint/2010/main" val="3226590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Protein in Health Promotion #7</a:t>
            </a:r>
          </a:p>
        </p:txBody>
      </p:sp>
      <p:sp>
        <p:nvSpPr>
          <p:cNvPr id="36867" name="Content Placeholder 2"/>
          <p:cNvSpPr>
            <a:spLocks noGrp="1"/>
          </p:cNvSpPr>
          <p:nvPr>
            <p:ph idx="1"/>
          </p:nvPr>
        </p:nvSpPr>
        <p:spPr>
          <a:xfrm>
            <a:off x="433388" y="1458703"/>
            <a:ext cx="8613775" cy="5604705"/>
          </a:xfrm>
        </p:spPr>
        <p:txBody>
          <a:bodyPr/>
          <a:lstStyle/>
          <a:p>
            <a:r>
              <a:rPr lang="en-US" altLang="en-US" b="1" dirty="0"/>
              <a:t>Vegetarianism—(cont.)</a:t>
            </a:r>
          </a:p>
          <a:p>
            <a:pPr lvl="1"/>
            <a:r>
              <a:rPr lang="en-US" altLang="en-US" dirty="0"/>
              <a:t>Can provide health benefits in the prevention and treatment of certain health conditions</a:t>
            </a:r>
          </a:p>
          <a:p>
            <a:pPr lvl="2"/>
            <a:r>
              <a:rPr lang="en-US" altLang="en-US" dirty="0"/>
              <a:t> ischemic heart disease, type 2 diabetes, and certain cancers. </a:t>
            </a:r>
          </a:p>
          <a:p>
            <a:pPr lvl="1"/>
            <a:r>
              <a:rPr lang="en-US" altLang="en-US" dirty="0"/>
              <a:t>Compared to meat eaters, vegetarians eat less total fat, saturated fat, and cholesterol and more fiber. </a:t>
            </a:r>
          </a:p>
          <a:p>
            <a:pPr lvl="1"/>
            <a:r>
              <a:rPr lang="en-US" altLang="en-US" dirty="0"/>
              <a:t>Reciprocal increases in the intake of healthy foods, such as legumes, vegetables, fruits, and grains, are also significant. </a:t>
            </a:r>
          </a:p>
        </p:txBody>
      </p:sp>
    </p:spTree>
    <p:extLst>
      <p:ext uri="{BB962C8B-B14F-4D97-AF65-F5344CB8AC3E}">
        <p14:creationId xmlns:p14="http://schemas.microsoft.com/office/powerpoint/2010/main" val="4236926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Protein in Health Promotion #8</a:t>
            </a:r>
          </a:p>
        </p:txBody>
      </p:sp>
      <p:sp>
        <p:nvSpPr>
          <p:cNvPr id="36867" name="Content Placeholder 2"/>
          <p:cNvSpPr>
            <a:spLocks noGrp="1"/>
          </p:cNvSpPr>
          <p:nvPr>
            <p:ph idx="1"/>
          </p:nvPr>
        </p:nvSpPr>
        <p:spPr>
          <a:xfrm>
            <a:off x="433388" y="1458703"/>
            <a:ext cx="8613775" cy="5604705"/>
          </a:xfrm>
        </p:spPr>
        <p:txBody>
          <a:bodyPr/>
          <a:lstStyle/>
          <a:p>
            <a:r>
              <a:rPr lang="en-US" altLang="en-US" b="1" dirty="0"/>
              <a:t>Vegetarianism—(cont.)</a:t>
            </a:r>
          </a:p>
          <a:p>
            <a:pPr lvl="1"/>
            <a:r>
              <a:rPr lang="en-US" altLang="en-US" dirty="0"/>
              <a:t>Eating patterns are not automatically healthier than nonvegetarian patterns.</a:t>
            </a:r>
          </a:p>
          <a:p>
            <a:pPr lvl="1"/>
            <a:r>
              <a:rPr lang="en-US" altLang="en-US" dirty="0"/>
              <a:t>Poorly planned vegetarian eating patterns may lack certain essential nutrients.</a:t>
            </a:r>
          </a:p>
          <a:p>
            <a:pPr lvl="1"/>
            <a:r>
              <a:rPr lang="en-US" altLang="en-US" dirty="0"/>
              <a:t>Fat and cholesterol intake can be excessive. </a:t>
            </a:r>
          </a:p>
          <a:p>
            <a:pPr lvl="1"/>
            <a:r>
              <a:rPr lang="en-US" altLang="en-US" dirty="0"/>
              <a:t>See Box 4.8.</a:t>
            </a:r>
          </a:p>
          <a:p>
            <a:pPr lvl="1"/>
            <a:endParaRPr lang="en-US" altLang="en-US" dirty="0"/>
          </a:p>
        </p:txBody>
      </p:sp>
    </p:spTree>
    <p:extLst>
      <p:ext uri="{BB962C8B-B14F-4D97-AF65-F5344CB8AC3E}">
        <p14:creationId xmlns:p14="http://schemas.microsoft.com/office/powerpoint/2010/main" val="1378722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Protein in Health Promotion #9</a:t>
            </a:r>
          </a:p>
        </p:txBody>
      </p:sp>
      <p:sp>
        <p:nvSpPr>
          <p:cNvPr id="36867" name="Content Placeholder 2"/>
          <p:cNvSpPr>
            <a:spLocks noGrp="1"/>
          </p:cNvSpPr>
          <p:nvPr>
            <p:ph idx="1"/>
          </p:nvPr>
        </p:nvSpPr>
        <p:spPr>
          <a:xfrm>
            <a:off x="433388" y="1547230"/>
            <a:ext cx="8613775" cy="3686175"/>
          </a:xfrm>
        </p:spPr>
        <p:txBody>
          <a:bodyPr/>
          <a:lstStyle/>
          <a:p>
            <a:r>
              <a:rPr lang="en-US" altLang="en-US" b="1" dirty="0"/>
              <a:t>Nutrients of concern</a:t>
            </a:r>
          </a:p>
          <a:p>
            <a:pPr lvl="1"/>
            <a:r>
              <a:rPr lang="en-US" altLang="en-US" dirty="0"/>
              <a:t>Most vegetarian diets meet or exceed the RDA for protein and are nutritionally adequate across the life cycle.</a:t>
            </a:r>
          </a:p>
          <a:p>
            <a:pPr lvl="1"/>
            <a:r>
              <a:rPr lang="en-US" altLang="en-US" dirty="0"/>
              <a:t>Iron, zinc, calcium, vitamin D, omega-3 fatty acid, and iodine are nutrients of concern.</a:t>
            </a:r>
          </a:p>
          <a:p>
            <a:pPr lvl="1"/>
            <a:r>
              <a:rPr lang="en-US" altLang="en-US" dirty="0"/>
              <a:t>Vitamin B12 is of concern because it does not occur naturally in plants. </a:t>
            </a:r>
          </a:p>
          <a:p>
            <a:pPr lvl="1"/>
            <a:r>
              <a:rPr lang="en-US" altLang="en-US" dirty="0"/>
              <a:t>See Table 4.5. </a:t>
            </a:r>
          </a:p>
          <a:p>
            <a:pPr lvl="1"/>
            <a:endParaRPr lang="en-US" altLang="en-US" dirty="0"/>
          </a:p>
        </p:txBody>
      </p:sp>
    </p:spTree>
    <p:extLst>
      <p:ext uri="{BB962C8B-B14F-4D97-AF65-F5344CB8AC3E}">
        <p14:creationId xmlns:p14="http://schemas.microsoft.com/office/powerpoint/2010/main" val="2287599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Protein in Health Promotion #10</a:t>
            </a:r>
          </a:p>
        </p:txBody>
      </p:sp>
      <p:sp>
        <p:nvSpPr>
          <p:cNvPr id="36867" name="Content Placeholder 2"/>
          <p:cNvSpPr>
            <a:spLocks noGrp="1"/>
          </p:cNvSpPr>
          <p:nvPr>
            <p:ph idx="1"/>
          </p:nvPr>
        </p:nvSpPr>
        <p:spPr/>
        <p:txBody>
          <a:bodyPr/>
          <a:lstStyle/>
          <a:p>
            <a:r>
              <a:rPr lang="en-US" b="1" dirty="0"/>
              <a:t>Protein for muscle building</a:t>
            </a:r>
          </a:p>
          <a:p>
            <a:pPr lvl="1"/>
            <a:r>
              <a:rPr lang="en-US" dirty="0"/>
              <a:t>Building muscle is not simply a matter of increasing protein intake. </a:t>
            </a:r>
          </a:p>
          <a:p>
            <a:pPr lvl="1"/>
            <a:r>
              <a:rPr lang="en-US" dirty="0"/>
              <a:t>To increase muscle mass, both resistance training and an adequate overall intake are necessary.</a:t>
            </a:r>
          </a:p>
          <a:p>
            <a:pPr lvl="1"/>
            <a:r>
              <a:rPr lang="en-US" dirty="0"/>
              <a:t>Recommendations for protein intake typically range from 1.2 to 2.0 g protein/kg/day. </a:t>
            </a:r>
          </a:p>
          <a:p>
            <a:pPr lvl="2"/>
            <a:r>
              <a:rPr lang="en-US" dirty="0"/>
              <a:t>This amount of protein can generally be met through food alone, without the need for protein or amino acid supplements. </a:t>
            </a:r>
          </a:p>
          <a:p>
            <a:pPr marL="457200" lvl="1" indent="0">
              <a:buNone/>
            </a:pPr>
            <a:r>
              <a:rPr lang="en-US"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Protein in Health Promotion #11</a:t>
            </a:r>
          </a:p>
        </p:txBody>
      </p:sp>
      <p:sp>
        <p:nvSpPr>
          <p:cNvPr id="36867" name="Content Placeholder 2"/>
          <p:cNvSpPr>
            <a:spLocks noGrp="1"/>
          </p:cNvSpPr>
          <p:nvPr>
            <p:ph idx="1"/>
          </p:nvPr>
        </p:nvSpPr>
        <p:spPr/>
        <p:txBody>
          <a:bodyPr/>
          <a:lstStyle/>
          <a:p>
            <a:r>
              <a:rPr lang="en-US" b="1" dirty="0"/>
              <a:t>Protein for muscle building</a:t>
            </a:r>
            <a:r>
              <a:rPr lang="en-US" altLang="en-US" b="1" dirty="0"/>
              <a:t>—(cont.)</a:t>
            </a:r>
            <a:endParaRPr lang="en-US" b="1" dirty="0"/>
          </a:p>
          <a:p>
            <a:pPr lvl="1"/>
            <a:r>
              <a:rPr lang="en-US" dirty="0"/>
              <a:t>An even distribution of protein intake after exercise and throughout the day may optimize muscle protein synthesis. </a:t>
            </a:r>
          </a:p>
          <a:p>
            <a:pPr lvl="1"/>
            <a:r>
              <a:rPr lang="en-US" dirty="0"/>
              <a:t>Vitamin and mineral supplements are unnecessary for athletes who consume adequate calories from a variety of nutrient-dense foods. </a:t>
            </a:r>
          </a:p>
          <a:p>
            <a:pPr lvl="1"/>
            <a:r>
              <a:rPr lang="en-US" dirty="0"/>
              <a:t>The use of sports supplements is a personal choice and is controversial. </a:t>
            </a:r>
          </a:p>
        </p:txBody>
      </p:sp>
    </p:spTree>
    <p:extLst>
      <p:ext uri="{BB962C8B-B14F-4D97-AF65-F5344CB8AC3E}">
        <p14:creationId xmlns:p14="http://schemas.microsoft.com/office/powerpoint/2010/main" val="324128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4" y="720132"/>
            <a:ext cx="8229600" cy="387798"/>
          </a:xfrm>
        </p:spPr>
        <p:txBody>
          <a:bodyPr/>
          <a:lstStyle/>
          <a:p>
            <a:r>
              <a:rPr lang="en-US" dirty="0"/>
              <a:t>Protein #4</a:t>
            </a:r>
            <a:endParaRPr lang="en-IN" dirty="0"/>
          </a:p>
        </p:txBody>
      </p:sp>
      <p:sp>
        <p:nvSpPr>
          <p:cNvPr id="3" name="Text Placeholder 2"/>
          <p:cNvSpPr>
            <a:spLocks noGrp="1"/>
          </p:cNvSpPr>
          <p:nvPr>
            <p:ph type="body" idx="1"/>
          </p:nvPr>
        </p:nvSpPr>
        <p:spPr>
          <a:xfrm>
            <a:off x="457200" y="1490869"/>
            <a:ext cx="6002594" cy="639762"/>
          </a:xfrm>
        </p:spPr>
        <p:txBody>
          <a:bodyPr/>
          <a:lstStyle/>
          <a:p>
            <a:r>
              <a:rPr lang="en-US" dirty="0"/>
              <a:t>Nonessential Amino Acids</a:t>
            </a:r>
            <a:endParaRPr lang="en-IN" dirty="0"/>
          </a:p>
        </p:txBody>
      </p:sp>
      <p:sp>
        <p:nvSpPr>
          <p:cNvPr id="4" name="Content Placeholder 3"/>
          <p:cNvSpPr>
            <a:spLocks noGrp="1"/>
          </p:cNvSpPr>
          <p:nvPr>
            <p:ph sz="half" idx="2"/>
          </p:nvPr>
        </p:nvSpPr>
        <p:spPr/>
        <p:txBody>
          <a:bodyPr/>
          <a:lstStyle/>
          <a:p>
            <a:r>
              <a:rPr lang="en-US" altLang="en-US" dirty="0"/>
              <a:t>Alanine</a:t>
            </a:r>
          </a:p>
          <a:p>
            <a:r>
              <a:rPr lang="en-US" altLang="en-US" dirty="0"/>
              <a:t>Arginine</a:t>
            </a:r>
          </a:p>
          <a:p>
            <a:r>
              <a:rPr lang="en-US" altLang="en-US" dirty="0"/>
              <a:t>Asparagine </a:t>
            </a:r>
          </a:p>
          <a:p>
            <a:r>
              <a:rPr lang="en-US" altLang="en-US" dirty="0"/>
              <a:t>Aspartic acid</a:t>
            </a:r>
          </a:p>
          <a:p>
            <a:r>
              <a:rPr lang="en-US" altLang="en-US" dirty="0"/>
              <a:t>Cystine (cysteine)</a:t>
            </a:r>
          </a:p>
          <a:p>
            <a:pPr marL="0" indent="0">
              <a:buNone/>
            </a:pPr>
            <a:endParaRPr lang="en-IN" dirty="0"/>
          </a:p>
        </p:txBody>
      </p:sp>
      <p:sp>
        <p:nvSpPr>
          <p:cNvPr id="5" name="Text Placeholder 4"/>
          <p:cNvSpPr>
            <a:spLocks noGrp="1"/>
          </p:cNvSpPr>
          <p:nvPr>
            <p:ph type="body" sz="quarter" idx="3"/>
          </p:nvPr>
        </p:nvSpPr>
        <p:spPr/>
        <p:txBody>
          <a:bodyPr/>
          <a:lstStyle/>
          <a:p>
            <a:r>
              <a:rPr lang="en-IN" dirty="0"/>
              <a:t> </a:t>
            </a:r>
          </a:p>
        </p:txBody>
      </p:sp>
      <p:sp>
        <p:nvSpPr>
          <p:cNvPr id="6" name="Content Placeholder 5"/>
          <p:cNvSpPr>
            <a:spLocks noGrp="1"/>
          </p:cNvSpPr>
          <p:nvPr>
            <p:ph sz="quarter" idx="4"/>
          </p:nvPr>
        </p:nvSpPr>
        <p:spPr/>
        <p:txBody>
          <a:bodyPr/>
          <a:lstStyle/>
          <a:p>
            <a:r>
              <a:rPr lang="en-US" altLang="en-US" dirty="0"/>
              <a:t>Glutamic acid</a:t>
            </a:r>
          </a:p>
          <a:p>
            <a:r>
              <a:rPr lang="en-US" altLang="en-US" dirty="0"/>
              <a:t>Glutamine</a:t>
            </a:r>
          </a:p>
          <a:p>
            <a:r>
              <a:rPr lang="en-US" altLang="en-US" dirty="0"/>
              <a:t>Glycine</a:t>
            </a:r>
          </a:p>
          <a:p>
            <a:r>
              <a:rPr lang="en-US" altLang="en-US" dirty="0"/>
              <a:t>Proline</a:t>
            </a:r>
          </a:p>
          <a:p>
            <a:r>
              <a:rPr lang="en-US" altLang="en-US" dirty="0"/>
              <a:t>Serine</a:t>
            </a:r>
          </a:p>
          <a:p>
            <a:r>
              <a:rPr lang="en-US" altLang="en-US" dirty="0"/>
              <a:t>Tyrosine</a:t>
            </a:r>
            <a:endParaRPr lang="en-IN" dirty="0"/>
          </a:p>
        </p:txBody>
      </p:sp>
    </p:spTree>
    <p:extLst>
      <p:ext uri="{BB962C8B-B14F-4D97-AF65-F5344CB8AC3E}">
        <p14:creationId xmlns:p14="http://schemas.microsoft.com/office/powerpoint/2010/main" val="180289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Protein #5</a:t>
            </a:r>
          </a:p>
        </p:txBody>
      </p:sp>
      <p:sp>
        <p:nvSpPr>
          <p:cNvPr id="8195" name="Content Placeholder 4"/>
          <p:cNvSpPr>
            <a:spLocks noGrp="1"/>
          </p:cNvSpPr>
          <p:nvPr>
            <p:ph idx="1"/>
          </p:nvPr>
        </p:nvSpPr>
        <p:spPr/>
        <p:txBody>
          <a:bodyPr/>
          <a:lstStyle/>
          <a:p>
            <a:r>
              <a:rPr lang="en-US" altLang="en-US" b="1" dirty="0"/>
              <a:t>Protein structure</a:t>
            </a:r>
          </a:p>
          <a:p>
            <a:pPr lvl="1"/>
            <a:r>
              <a:rPr lang="en-US" altLang="en-US" dirty="0"/>
              <a:t>Most contain several dozen to several hundred amino acids.</a:t>
            </a:r>
          </a:p>
          <a:p>
            <a:pPr lvl="1"/>
            <a:r>
              <a:rPr lang="en-US" altLang="en-US" dirty="0"/>
              <a:t>Shape determines function.</a:t>
            </a:r>
          </a:p>
          <a:p>
            <a:pPr lvl="1"/>
            <a:r>
              <a:rPr lang="en-US" altLang="en-US" dirty="0"/>
              <a:t>It is designed to end with a peptide bond.</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Protein #6</a:t>
            </a:r>
          </a:p>
        </p:txBody>
      </p:sp>
      <p:sp>
        <p:nvSpPr>
          <p:cNvPr id="9219" name="Content Placeholder 2"/>
          <p:cNvSpPr>
            <a:spLocks noGrp="1"/>
          </p:cNvSpPr>
          <p:nvPr>
            <p:ph idx="1"/>
          </p:nvPr>
        </p:nvSpPr>
        <p:spPr/>
        <p:txBody>
          <a:bodyPr/>
          <a:lstStyle/>
          <a:p>
            <a:r>
              <a:rPr lang="en-US" altLang="en-US" b="1" dirty="0"/>
              <a:t>Functions of protein</a:t>
            </a:r>
          </a:p>
          <a:p>
            <a:pPr lvl="1"/>
            <a:r>
              <a:rPr lang="en-US" altLang="en-US" dirty="0"/>
              <a:t>Major structural and functional component of every living cell</a:t>
            </a:r>
          </a:p>
          <a:p>
            <a:pPr lvl="1"/>
            <a:r>
              <a:rPr lang="en-US" altLang="en-US" dirty="0"/>
              <a:t>Body structure and framework</a:t>
            </a:r>
          </a:p>
          <a:p>
            <a:pPr lvl="1"/>
            <a:r>
              <a:rPr lang="en-US" altLang="en-US" dirty="0"/>
              <a:t>Enzymes</a:t>
            </a:r>
          </a:p>
          <a:p>
            <a:pPr lvl="1"/>
            <a:r>
              <a:rPr lang="en-US" altLang="en-US" dirty="0"/>
              <a:t>Other body secretions and fluids</a:t>
            </a:r>
          </a:p>
          <a:p>
            <a:pPr lvl="1"/>
            <a:r>
              <a:rPr lang="en-US" altLang="en-US" dirty="0"/>
              <a:t>Acid–base balance</a:t>
            </a:r>
          </a:p>
          <a:p>
            <a:pPr lvl="1"/>
            <a:r>
              <a:rPr lang="en-US" altLang="en-US" dirty="0"/>
              <a:t>Transport molecules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Protein #7</a:t>
            </a:r>
          </a:p>
        </p:txBody>
      </p:sp>
      <p:sp>
        <p:nvSpPr>
          <p:cNvPr id="10243" name="Content Placeholder 2"/>
          <p:cNvSpPr>
            <a:spLocks noGrp="1"/>
          </p:cNvSpPr>
          <p:nvPr>
            <p:ph idx="1"/>
          </p:nvPr>
        </p:nvSpPr>
        <p:spPr/>
        <p:txBody>
          <a:bodyPr/>
          <a:lstStyle/>
          <a:p>
            <a:r>
              <a:rPr lang="en-US" altLang="en-US" b="1" dirty="0"/>
              <a:t>Functions of protein—(cont.)</a:t>
            </a:r>
          </a:p>
          <a:p>
            <a:pPr lvl="1"/>
            <a:r>
              <a:rPr lang="en-US" altLang="en-US" dirty="0"/>
              <a:t>Other compounds</a:t>
            </a:r>
          </a:p>
          <a:p>
            <a:pPr lvl="1"/>
            <a:r>
              <a:rPr lang="en-US" altLang="en-US" dirty="0"/>
              <a:t>Some amino acids have specific functions within the body</a:t>
            </a:r>
          </a:p>
          <a:p>
            <a:pPr lvl="1"/>
            <a:r>
              <a:rPr lang="en-US" altLang="en-US" dirty="0"/>
              <a:t>Fueling the body</a:t>
            </a:r>
          </a:p>
          <a:p>
            <a:pPr lvl="1"/>
            <a:r>
              <a:rPr lang="en-US" altLang="en-US" dirty="0"/>
              <a:t>See Box 4.2</a:t>
            </a:r>
          </a:p>
          <a:p>
            <a:pPr lvl="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Question #1</a:t>
            </a:r>
          </a:p>
        </p:txBody>
      </p:sp>
      <p:sp>
        <p:nvSpPr>
          <p:cNvPr id="11267" name="Content Placeholder 2"/>
          <p:cNvSpPr>
            <a:spLocks noGrp="1"/>
          </p:cNvSpPr>
          <p:nvPr>
            <p:ph idx="1"/>
          </p:nvPr>
        </p:nvSpPr>
        <p:spPr/>
        <p:txBody>
          <a:bodyPr/>
          <a:lstStyle/>
          <a:p>
            <a:pPr marL="0" indent="0">
              <a:buNone/>
            </a:pPr>
            <a:r>
              <a:rPr lang="en-US" altLang="en-US" dirty="0"/>
              <a:t>Amino acids, the building blocks of protein, are classed as either essential or nonessential. Which of these is an essential amino acid?</a:t>
            </a:r>
          </a:p>
          <a:p>
            <a:pPr marL="457200" indent="-457200">
              <a:buFont typeface="+mj-lt"/>
              <a:buAutoNum type="alphaLcPeriod"/>
            </a:pPr>
            <a:r>
              <a:rPr lang="en-US" altLang="en-US" dirty="0"/>
              <a:t>Glycine</a:t>
            </a:r>
          </a:p>
          <a:p>
            <a:pPr marL="457200" indent="-457200">
              <a:buFont typeface="+mj-lt"/>
              <a:buAutoNum type="alphaLcPeriod"/>
            </a:pPr>
            <a:r>
              <a:rPr lang="en-US" altLang="en-US" dirty="0"/>
              <a:t>Aspartic acid</a:t>
            </a:r>
          </a:p>
          <a:p>
            <a:pPr marL="457200" indent="-457200">
              <a:buFont typeface="+mj-lt"/>
              <a:buAutoNum type="alphaLcPeriod"/>
            </a:pPr>
            <a:r>
              <a:rPr lang="en-US" altLang="en-US" dirty="0"/>
              <a:t>Tyrosine</a:t>
            </a:r>
          </a:p>
          <a:p>
            <a:pPr marL="457200" indent="-457200">
              <a:buFont typeface="+mj-lt"/>
              <a:buAutoNum type="alphaLcPeriod"/>
            </a:pPr>
            <a:r>
              <a:rPr lang="en-US" altLang="en-US" dirty="0"/>
              <a:t>Leucine</a:t>
            </a:r>
          </a:p>
        </p:txBody>
      </p:sp>
    </p:spTree>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2124</TotalTime>
  <Words>2249</Words>
  <Application>Microsoft Office PowerPoint</Application>
  <PresentationFormat>On-screen Show (4:3)</PresentationFormat>
  <Paragraphs>299</Paragraphs>
  <Slides>46</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Courier New</vt:lpstr>
      <vt:lpstr>Times New Roman</vt:lpstr>
      <vt:lpstr>Verdana</vt:lpstr>
      <vt:lpstr>Wingdings</vt:lpstr>
      <vt:lpstr>LWW TEMPLATE</vt:lpstr>
      <vt:lpstr> Protein</vt:lpstr>
      <vt:lpstr>Protein #1</vt:lpstr>
      <vt:lpstr>Protein #2</vt:lpstr>
      <vt:lpstr>Protein #3</vt:lpstr>
      <vt:lpstr>Protein #4</vt:lpstr>
      <vt:lpstr>Protein #5</vt:lpstr>
      <vt:lpstr>Protein #6</vt:lpstr>
      <vt:lpstr>Protein #7</vt:lpstr>
      <vt:lpstr>Question #1</vt:lpstr>
      <vt:lpstr>Answer to Question #1</vt:lpstr>
      <vt:lpstr>Protein #8</vt:lpstr>
      <vt:lpstr>Protein #9</vt:lpstr>
      <vt:lpstr>Protein #10</vt:lpstr>
      <vt:lpstr>Protein #11</vt:lpstr>
      <vt:lpstr>Protein #12</vt:lpstr>
      <vt:lpstr>Protein #13</vt:lpstr>
      <vt:lpstr>Protein #14</vt:lpstr>
      <vt:lpstr>Protein #15</vt:lpstr>
      <vt:lpstr>Protein #16</vt:lpstr>
      <vt:lpstr>Protein #17</vt:lpstr>
      <vt:lpstr>Question #2</vt:lpstr>
      <vt:lpstr>Answer to Question #2</vt:lpstr>
      <vt:lpstr>Sources of Protein #1</vt:lpstr>
      <vt:lpstr>Sources of Protein #2</vt:lpstr>
      <vt:lpstr>Sources of Protein #3</vt:lpstr>
      <vt:lpstr>Dietary Reference Intakes #1</vt:lpstr>
      <vt:lpstr>Dietary Reference Intakes #2</vt:lpstr>
      <vt:lpstr>Dietary Reference Intakes #3</vt:lpstr>
      <vt:lpstr>Dietary Reference Intakes #4</vt:lpstr>
      <vt:lpstr>Dietary Reference Intakes #5</vt:lpstr>
      <vt:lpstr>Dietary Reference Intakes #6</vt:lpstr>
      <vt:lpstr>Dietary Reference Intakes #7</vt:lpstr>
      <vt:lpstr>Dietary Reference Intakes #8</vt:lpstr>
      <vt:lpstr>Question #3</vt:lpstr>
      <vt:lpstr>Answer to Question #3</vt:lpstr>
      <vt:lpstr>Protein in Health Promotion #1</vt:lpstr>
      <vt:lpstr>Protein in Health Promotion #2</vt:lpstr>
      <vt:lpstr>Protein in Health Promotion #3</vt:lpstr>
      <vt:lpstr>Protein in Health Promotion #4</vt:lpstr>
      <vt:lpstr>Protein in Health Promotion #5</vt:lpstr>
      <vt:lpstr>Protein in Health Promotion #6</vt:lpstr>
      <vt:lpstr>Protein in Health Promotion #7</vt:lpstr>
      <vt:lpstr>Protein in Health Promotion #8</vt:lpstr>
      <vt:lpstr>Protein in Health Promotion #9</vt:lpstr>
      <vt:lpstr>Protein in Health Promotion #10</vt:lpstr>
      <vt:lpstr>Protein in Health Promotion #11</vt:lpstr>
    </vt:vector>
  </TitlesOfParts>
  <Company>Wolters Kluwer Health - Lippincott Williams &amp; Wilkins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Protein</dc:title>
  <dc:creator>Dale Gray</dc:creator>
  <cp:lastModifiedBy>majdi alhadidi</cp:lastModifiedBy>
  <cp:revision>258</cp:revision>
  <cp:lastPrinted>2001-01-03T19:47:24Z</cp:lastPrinted>
  <dcterms:created xsi:type="dcterms:W3CDTF">2001-02-15T19:07:27Z</dcterms:created>
  <dcterms:modified xsi:type="dcterms:W3CDTF">2023-03-27T15:47:22Z</dcterms:modified>
</cp:coreProperties>
</file>