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41"/>
  </p:notesMasterIdLst>
  <p:handoutMasterIdLst>
    <p:handoutMasterId r:id="rId42"/>
  </p:handoutMasterIdLst>
  <p:sldIdLst>
    <p:sldId id="288" r:id="rId2"/>
    <p:sldId id="311" r:id="rId3"/>
    <p:sldId id="289" r:id="rId4"/>
    <p:sldId id="291" r:id="rId5"/>
    <p:sldId id="356" r:id="rId6"/>
    <p:sldId id="292" r:id="rId7"/>
    <p:sldId id="312" r:id="rId8"/>
    <p:sldId id="314" r:id="rId9"/>
    <p:sldId id="315" r:id="rId10"/>
    <p:sldId id="316" r:id="rId11"/>
    <p:sldId id="357" r:id="rId12"/>
    <p:sldId id="360" r:id="rId13"/>
    <p:sldId id="358" r:id="rId14"/>
    <p:sldId id="323" r:id="rId15"/>
    <p:sldId id="324" r:id="rId16"/>
    <p:sldId id="325" r:id="rId17"/>
    <p:sldId id="293" r:id="rId18"/>
    <p:sldId id="361" r:id="rId19"/>
    <p:sldId id="326" r:id="rId20"/>
    <p:sldId id="327" r:id="rId21"/>
    <p:sldId id="294" r:id="rId22"/>
    <p:sldId id="322" r:id="rId23"/>
    <p:sldId id="328" r:id="rId24"/>
    <p:sldId id="355" r:id="rId25"/>
    <p:sldId id="354" r:id="rId26"/>
    <p:sldId id="329" r:id="rId27"/>
    <p:sldId id="296" r:id="rId28"/>
    <p:sldId id="330" r:id="rId29"/>
    <p:sldId id="331" r:id="rId30"/>
    <p:sldId id="333" r:id="rId31"/>
    <p:sldId id="334" r:id="rId32"/>
    <p:sldId id="336" r:id="rId33"/>
    <p:sldId id="345" r:id="rId34"/>
    <p:sldId id="346" r:id="rId35"/>
    <p:sldId id="344" r:id="rId36"/>
    <p:sldId id="347" r:id="rId37"/>
    <p:sldId id="350" r:id="rId38"/>
    <p:sldId id="351" r:id="rId39"/>
    <p:sldId id="353" r:id="rId40"/>
  </p:sldIdLst>
  <p:sldSz cx="9144000" cy="6858000" type="screen4x3"/>
  <p:notesSz cx="6858000" cy="91995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ヒラギノ角ゴ Pro W3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27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97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D" initials="LD" lastIdx="20" clrIdx="0"/>
  <p:cmAuthor id="1" name="Rist, Beck" initials="RB" lastIdx="16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74CF"/>
    <a:srgbClr val="1B7EE1"/>
    <a:srgbClr val="1973CD"/>
    <a:srgbClr val="1666B6"/>
    <a:srgbClr val="0C66C0"/>
    <a:srgbClr val="0066CC"/>
    <a:srgbClr val="0099FF"/>
    <a:srgbClr val="186E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93772" autoAdjust="0"/>
  </p:normalViewPr>
  <p:slideViewPr>
    <p:cSldViewPr snapToGrid="0" showGuides="1">
      <p:cViewPr varScale="1">
        <p:scale>
          <a:sx n="64" d="100"/>
          <a:sy n="64" d="100"/>
        </p:scale>
        <p:origin x="1530" y="72"/>
      </p:cViewPr>
      <p:guideLst>
        <p:guide orient="horz" pos="2160"/>
        <p:guide pos="2880"/>
        <p:guide pos="27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56" d="100"/>
          <a:sy n="56" d="100"/>
        </p:scale>
        <p:origin x="-1152" y="-90"/>
      </p:cViewPr>
      <p:guideLst>
        <p:guide orient="horz" pos="2897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commentAuthors" Target="commentAuthor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t" anchorCtr="0" compatLnSpc="1">
            <a:prstTxWarp prst="textNoShape">
              <a:avLst/>
            </a:prstTxWarp>
          </a:bodyPr>
          <a:lstStyle>
            <a:lvl1pPr algn="l" defTabSz="931863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7788" y="0"/>
            <a:ext cx="29702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39188"/>
            <a:ext cx="29702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b" anchorCtr="0" compatLnSpc="1">
            <a:prstTxWarp prst="textNoShape">
              <a:avLst/>
            </a:prstTxWarp>
          </a:bodyPr>
          <a:lstStyle>
            <a:lvl1pPr algn="l" defTabSz="931863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7788" y="8739188"/>
            <a:ext cx="29702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62253803-D98C-402F-A876-78E67DDBE80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37748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t" anchorCtr="0" compatLnSpc="1">
            <a:prstTxWarp prst="textNoShape">
              <a:avLst/>
            </a:prstTxWarp>
          </a:bodyPr>
          <a:lstStyle>
            <a:lvl1pPr algn="l" defTabSz="931863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7788" y="0"/>
            <a:ext cx="29702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5063" y="688975"/>
            <a:ext cx="4595812" cy="344646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38200" y="4343400"/>
            <a:ext cx="5029200" cy="414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39188"/>
            <a:ext cx="297021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b" anchorCtr="0" compatLnSpc="1">
            <a:prstTxWarp prst="textNoShape">
              <a:avLst/>
            </a:prstTxWarp>
          </a:bodyPr>
          <a:lstStyle>
            <a:lvl1pPr algn="l" defTabSz="931863" eaLnBrk="0" hangingPunct="0">
              <a:defRPr sz="120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7788" y="8739188"/>
            <a:ext cx="29702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208" tIns="46306" rIns="94208" bIns="46306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C9F264A9-8E77-4438-B247-061BEE4C4FE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302508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ヒラギノ角ゴ Pro W3" charset="0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Geneva" charset="0"/>
        <a:cs typeface="Geneva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040250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52356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75050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453078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5089686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842684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18843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68246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5" descr="ppt_opener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647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1265" name="Rectangle 17"/>
          <p:cNvSpPr>
            <a:spLocks noGrp="1" noChangeArrowheads="1"/>
          </p:cNvSpPr>
          <p:nvPr>
            <p:ph type="ctrTitle"/>
          </p:nvPr>
        </p:nvSpPr>
        <p:spPr>
          <a:xfrm>
            <a:off x="1223963" y="3724275"/>
            <a:ext cx="6692900" cy="838200"/>
          </a:xfrm>
          <a:effectLst/>
        </p:spPr>
        <p:txBody>
          <a:bodyPr anchorCtr="1"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1266" name="Rectangle 1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07013"/>
            <a:ext cx="6400800" cy="533400"/>
          </a:xfrm>
        </p:spPr>
        <p:txBody>
          <a:bodyPr lIns="91440" tIns="45720" rIns="91440" bIns="45720"/>
          <a:lstStyle>
            <a:lvl1pPr marL="0" indent="0" algn="ctr">
              <a:buFontTx/>
              <a:buNone/>
              <a:defRPr sz="1800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51693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65179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99263" y="1611313"/>
            <a:ext cx="2155825" cy="44211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200" y="1611313"/>
            <a:ext cx="6316663" cy="44211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2313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7045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553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200" y="2346325"/>
            <a:ext cx="4230688" cy="3686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3288" y="2346325"/>
            <a:ext cx="4230687" cy="3686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0734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39982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73471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826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64245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7848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3388" y="702703"/>
            <a:ext cx="8524875" cy="388937"/>
          </a:xfrm>
          <a:prstGeom prst="rect">
            <a:avLst/>
          </a:prstGeom>
          <a:noFill/>
          <a:ln>
            <a:noFill/>
          </a:ln>
          <a:effectLst>
            <a:outerShdw blurRad="63500" dist="17961" dir="2700000" algn="ctr" rotWithShape="0">
              <a:schemeClr val="bg2">
                <a:alpha val="74998"/>
              </a:schemeClr>
            </a:outerShdw>
          </a:effectLst>
          <a:extLst>
            <a:ext uri="{FAA26D3D-D897-4be2-8F04-BA451C77F1D7}"/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16718" y="1572465"/>
            <a:ext cx="8613775" cy="36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028" name="Text Box 8"/>
          <p:cNvSpPr txBox="1">
            <a:spLocks noChangeArrowheads="1"/>
          </p:cNvSpPr>
          <p:nvPr userDrawn="1"/>
        </p:nvSpPr>
        <p:spPr bwMode="auto">
          <a:xfrm>
            <a:off x="6003925" y="6089650"/>
            <a:ext cx="2820988" cy="4572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dirty="0">
              <a:ea typeface="+mn-ea"/>
            </a:endParaRPr>
          </a:p>
        </p:txBody>
      </p:sp>
      <p:sp>
        <p:nvSpPr>
          <p:cNvPr id="1030" name="Text Box 11"/>
          <p:cNvSpPr txBox="1">
            <a:spLocks noChangeArrowheads="1"/>
          </p:cNvSpPr>
          <p:nvPr userDrawn="1"/>
        </p:nvSpPr>
        <p:spPr bwMode="auto">
          <a:xfrm>
            <a:off x="303213" y="6581775"/>
            <a:ext cx="8840787" cy="26987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endParaRPr lang="en-US" sz="1000" dirty="0">
              <a:ea typeface="+mn-ea"/>
            </a:endParaRPr>
          </a:p>
        </p:txBody>
      </p:sp>
      <p:sp>
        <p:nvSpPr>
          <p:cNvPr id="6" name="Text Box 13"/>
          <p:cNvSpPr txBox="1">
            <a:spLocks noChangeArrowheads="1"/>
          </p:cNvSpPr>
          <p:nvPr userDrawn="1"/>
        </p:nvSpPr>
        <p:spPr bwMode="auto">
          <a:xfrm>
            <a:off x="0" y="6588125"/>
            <a:ext cx="9144000" cy="269875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algn="l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algn="l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algn="l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algn="l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algn="l" eaLnBrk="0" hangingPunct="0"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485063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n-US" sz="1000" dirty="0">
                <a:latin typeface="Arial" pitchFamily="34" charset="0"/>
                <a:ea typeface="ＭＳ Ｐゴシック" pitchFamily="34" charset="-128"/>
                <a:cs typeface="Arial" pitchFamily="34" charset="0"/>
              </a:rPr>
              <a:t>Copyright © 2022 Wolters Kluwer · All Rights Reserved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158875"/>
            <a:ext cx="9144000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32" name="Picture 14" descr="WK_CMYK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600825"/>
            <a:ext cx="1317625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76" r:id="rId1"/>
    <p:sldLayoutId id="2147483966" r:id="rId2"/>
    <p:sldLayoutId id="2147483967" r:id="rId3"/>
    <p:sldLayoutId id="2147483968" r:id="rId4"/>
    <p:sldLayoutId id="2147483969" r:id="rId5"/>
    <p:sldLayoutId id="2147483970" r:id="rId6"/>
    <p:sldLayoutId id="2147483971" r:id="rId7"/>
    <p:sldLayoutId id="2147483972" r:id="rId8"/>
    <p:sldLayoutId id="2147483973" r:id="rId9"/>
    <p:sldLayoutId id="2147483974" r:id="rId10"/>
    <p:sldLayoutId id="2147483975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+mj-lt"/>
          <a:ea typeface="ヒラギノ角ゴ Pro W3" charset="0"/>
          <a:cs typeface="Geneva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  <a:ea typeface="ヒラギノ角ゴ Pro W3" charset="0"/>
          <a:cs typeface="Geneva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  <a:ea typeface="ヒラギノ角ゴ Pro W3" charset="0"/>
          <a:cs typeface="Geneva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  <a:ea typeface="ヒラギノ角ゴ Pro W3" charset="0"/>
          <a:cs typeface="Geneva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  <a:ea typeface="ヒラギノ角ゴ Pro W3" charset="0"/>
          <a:cs typeface="Geneva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rgbClr val="186EC4"/>
          </a:solidFill>
          <a:latin typeface="Verdana" pitchFamily="34" charset="0"/>
        </a:defRPr>
      </a:lvl9pPr>
    </p:titleStyle>
    <p:bodyStyle>
      <a:lvl1pPr marL="280988" indent="-280988" algn="l" rtl="0" eaLnBrk="0" fontAlgn="base" hangingPunct="0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Font typeface="Wingdings" panose="05000000000000000000" pitchFamily="2" charset="2"/>
        <a:buChar char="v"/>
        <a:defRPr sz="2400">
          <a:solidFill>
            <a:schemeClr val="tx1"/>
          </a:solidFill>
          <a:latin typeface="+mn-lt"/>
          <a:ea typeface="ヒラギノ角ゴ Pro W3" charset="0"/>
          <a:cs typeface="Geneva" charset="0"/>
        </a:defRPr>
      </a:lvl1pPr>
      <a:lvl2pPr marL="862013" indent="-404813" algn="l" rtl="0" eaLnBrk="0" fontAlgn="base" hangingPunct="0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Font typeface="Courier New" panose="02070309020205020404" pitchFamily="49" charset="0"/>
        <a:buChar char="o"/>
        <a:defRPr sz="2400">
          <a:solidFill>
            <a:schemeClr val="tx1"/>
          </a:solidFill>
          <a:latin typeface="+mn-lt"/>
          <a:ea typeface="Geneva" charset="0"/>
          <a:cs typeface="Geneva" charset="0"/>
        </a:defRPr>
      </a:lvl2pPr>
      <a:lvl3pPr marL="1204913" indent="-228600" algn="l" rtl="0" eaLnBrk="0" fontAlgn="base" hangingPunct="0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Geneva" charset="0"/>
          <a:cs typeface="Geneva" charset="0"/>
        </a:defRPr>
      </a:lvl3pPr>
      <a:lvl4pPr marL="1714500" indent="-342900" algn="l" rtl="0" eaLnBrk="0" fontAlgn="base" hangingPunct="0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Font typeface="Wingdings" panose="05000000000000000000" pitchFamily="2" charset="2"/>
        <a:buChar char="Ø"/>
        <a:defRPr sz="2400">
          <a:solidFill>
            <a:schemeClr val="tx1"/>
          </a:solidFill>
          <a:latin typeface="+mn-lt"/>
          <a:ea typeface="Geneva" charset="0"/>
          <a:cs typeface="Geneva" charset="0"/>
        </a:defRPr>
      </a:lvl4pPr>
      <a:lvl5pPr marL="2057400" indent="-228600" algn="l" rtl="0" eaLnBrk="0" fontAlgn="base" hangingPunct="0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400">
          <a:solidFill>
            <a:schemeClr val="tx1"/>
          </a:solidFill>
          <a:latin typeface="+mn-lt"/>
          <a:ea typeface="Geneva" charset="0"/>
          <a:cs typeface="Geneva" charset="0"/>
        </a:defRPr>
      </a:lvl5pPr>
      <a:lvl6pPr marL="2514600" indent="-228600" algn="l" rtl="0" fontAlgn="base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</a:defRPr>
      </a:lvl6pPr>
      <a:lvl7pPr marL="2971800" indent="-228600" algn="l" rtl="0" fontAlgn="base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</a:defRPr>
      </a:lvl7pPr>
      <a:lvl8pPr marL="3429000" indent="-228600" algn="l" rtl="0" fontAlgn="base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</a:defRPr>
      </a:lvl8pPr>
      <a:lvl9pPr marL="3886200" indent="-228600" algn="l" rtl="0" fontAlgn="base">
        <a:lnSpc>
          <a:spcPct val="90000"/>
        </a:lnSpc>
        <a:spcBef>
          <a:spcPct val="60000"/>
        </a:spcBef>
        <a:spcAft>
          <a:spcPct val="0"/>
        </a:spcAft>
        <a:buClr>
          <a:srgbClr val="CC9900"/>
        </a:buClr>
        <a:buChar char="•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225550" y="2920397"/>
            <a:ext cx="6692900" cy="1329595"/>
          </a:xfrm>
        </p:spPr>
        <p:txBody>
          <a:bodyPr/>
          <a:lstStyle/>
          <a:p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Chapter 5</a:t>
            </a:r>
            <a:b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b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Lipids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Triglycerides #8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718" y="1547648"/>
            <a:ext cx="8613775" cy="3686175"/>
          </a:xfrm>
        </p:spPr>
        <p:txBody>
          <a:bodyPr/>
          <a:lstStyle/>
          <a:p>
            <a:r>
              <a:rPr lang="en-US" altLang="en-US" sz="2000" b="1" dirty="0"/>
              <a:t>Fatty acids—(cont.)</a:t>
            </a:r>
          </a:p>
          <a:p>
            <a:pPr lvl="1"/>
            <a:r>
              <a:rPr lang="en-US" altLang="en-US" sz="2000" b="1" dirty="0"/>
              <a:t>Degree of saturation—(cont.)</a:t>
            </a:r>
          </a:p>
          <a:p>
            <a:pPr lvl="2"/>
            <a:r>
              <a:rPr lang="en-US" altLang="en-US" sz="2000" b="1" dirty="0"/>
              <a:t>Unsaturated fats—(cont.)</a:t>
            </a:r>
          </a:p>
          <a:p>
            <a:pPr lvl="3"/>
            <a:r>
              <a:rPr lang="en-US" altLang="en-US" sz="2000" dirty="0"/>
              <a:t>Commonly known as “good fats” because when they are eaten in place of saturated fats, they lower LDL cholesterol and raise HDL cholesterol. </a:t>
            </a:r>
          </a:p>
          <a:p>
            <a:pPr lvl="3"/>
            <a:r>
              <a:rPr lang="en-US" altLang="en-US" sz="2000" dirty="0"/>
              <a:t>Position of the double bond </a:t>
            </a:r>
          </a:p>
          <a:p>
            <a:pPr lvl="4"/>
            <a:r>
              <a:rPr lang="en-US" altLang="en-US" sz="2000" dirty="0"/>
              <a:t>Part of an unsaturated fatty acid’s identity is determined by the location of the first or only double bond along the carbon chain. </a:t>
            </a:r>
          </a:p>
          <a:p>
            <a:pPr lvl="4"/>
            <a:r>
              <a:rPr lang="en-US" altLang="en-US" sz="2000" dirty="0"/>
              <a:t>Location of first double bond is significant.</a:t>
            </a:r>
          </a:p>
          <a:p>
            <a:pPr lvl="4"/>
            <a:r>
              <a:rPr lang="en-US" altLang="en-US" sz="2000" dirty="0"/>
              <a:t>Determines essentiality of fatty acid.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Triglycerides #9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718" y="1400168"/>
            <a:ext cx="8613775" cy="4444041"/>
          </a:xfrm>
        </p:spPr>
        <p:txBody>
          <a:bodyPr/>
          <a:lstStyle/>
          <a:p>
            <a:r>
              <a:rPr lang="en-US" altLang="en-US" b="1" dirty="0"/>
              <a:t>Fatty acids—(cont.)</a:t>
            </a:r>
          </a:p>
          <a:p>
            <a:pPr lvl="1"/>
            <a:r>
              <a:rPr lang="en-US" altLang="en-US" b="1" dirty="0"/>
              <a:t>Further Unsaturated Fatty Acid Classification Based on the First Double Bond</a:t>
            </a:r>
          </a:p>
          <a:p>
            <a:pPr lvl="1"/>
            <a:r>
              <a:rPr lang="en-US" altLang="en-US" dirty="0"/>
              <a:t>Unsaturated fatty acids can be classified according to</a:t>
            </a:r>
          </a:p>
          <a:p>
            <a:pPr lvl="2"/>
            <a:r>
              <a:rPr lang="en-US" altLang="en-US" dirty="0"/>
              <a:t>the location of their double bonds along the carbon chain </a:t>
            </a:r>
          </a:p>
          <a:p>
            <a:pPr lvl="2"/>
            <a:r>
              <a:rPr lang="en-US" altLang="en-US" dirty="0"/>
              <a:t>the number of carbon atoms from the methyl (CH</a:t>
            </a:r>
            <a:r>
              <a:rPr lang="en-US" altLang="en-US" baseline="-25000" dirty="0"/>
              <a:t>3</a:t>
            </a:r>
            <a:r>
              <a:rPr lang="en-US" altLang="en-US" dirty="0"/>
              <a:t>) end, as denoted by the term “</a:t>
            </a:r>
            <a:r>
              <a:rPr lang="en-US" altLang="en-US" i="1" dirty="0"/>
              <a:t>n</a:t>
            </a:r>
            <a:r>
              <a:rPr lang="en-US" altLang="en-US" dirty="0"/>
              <a:t>” or “omega”</a:t>
            </a:r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37207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Triglycerides #10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718" y="1400168"/>
            <a:ext cx="8613775" cy="4444041"/>
          </a:xfrm>
        </p:spPr>
        <p:txBody>
          <a:bodyPr/>
          <a:lstStyle/>
          <a:p>
            <a:r>
              <a:rPr lang="en-US" altLang="en-US" b="1" dirty="0"/>
              <a:t>Further Unsaturated Fatty Acid Classification Based on the First Double Bond—(cont.)</a:t>
            </a:r>
          </a:p>
          <a:p>
            <a:pPr lvl="1"/>
            <a:r>
              <a:rPr lang="en-US" altLang="en-US" dirty="0"/>
              <a:t>Omega-3 fatty acids (</a:t>
            </a:r>
            <a:r>
              <a:rPr lang="en-US" altLang="en-US" i="1" dirty="0"/>
              <a:t>n</a:t>
            </a:r>
            <a:r>
              <a:rPr lang="en-US" altLang="en-US" dirty="0"/>
              <a:t>-3) (ALA)</a:t>
            </a:r>
          </a:p>
          <a:p>
            <a:pPr lvl="1"/>
            <a:r>
              <a:rPr lang="en-US" altLang="en-US" dirty="0"/>
              <a:t>Omega-6 fatty acids (</a:t>
            </a:r>
            <a:r>
              <a:rPr lang="en-US" altLang="en-US" i="1" dirty="0"/>
              <a:t>n</a:t>
            </a:r>
            <a:r>
              <a:rPr lang="en-US" altLang="en-US" dirty="0"/>
              <a:t>-6) (PUFA)</a:t>
            </a:r>
          </a:p>
          <a:p>
            <a:pPr lvl="2"/>
            <a:r>
              <a:rPr lang="en-US" altLang="en-US" dirty="0"/>
              <a:t>Linoleic acid (LA) and arachidonic acid (ARA)</a:t>
            </a:r>
          </a:p>
          <a:p>
            <a:pPr lvl="1"/>
            <a:r>
              <a:rPr lang="en-US" altLang="en-US" dirty="0"/>
              <a:t>Omega-9 (</a:t>
            </a:r>
            <a:r>
              <a:rPr lang="en-US" altLang="en-US" i="1" dirty="0"/>
              <a:t>n</a:t>
            </a:r>
            <a:r>
              <a:rPr lang="en-US" altLang="en-US" dirty="0"/>
              <a:t>-9) fatty acids (MUFA)</a:t>
            </a:r>
          </a:p>
        </p:txBody>
      </p:sp>
    </p:spTree>
    <p:extLst>
      <p:ext uri="{BB962C8B-B14F-4D97-AF65-F5344CB8AC3E}">
        <p14:creationId xmlns:p14="http://schemas.microsoft.com/office/powerpoint/2010/main" val="16394487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Triglycerides #11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718" y="1395489"/>
            <a:ext cx="8613775" cy="3686175"/>
          </a:xfrm>
        </p:spPr>
        <p:txBody>
          <a:bodyPr/>
          <a:lstStyle/>
          <a:p>
            <a:r>
              <a:rPr lang="en-US" altLang="en-US" b="1" dirty="0"/>
              <a:t>Fatty acids—(cont.)</a:t>
            </a:r>
          </a:p>
          <a:p>
            <a:pPr lvl="1"/>
            <a:r>
              <a:rPr lang="en-US" altLang="en-US" b="1" dirty="0"/>
              <a:t>Essential Fatty acids</a:t>
            </a:r>
          </a:p>
          <a:p>
            <a:pPr lvl="3"/>
            <a:r>
              <a:rPr lang="en-US" altLang="en-US" dirty="0"/>
              <a:t>Linoleic acid </a:t>
            </a:r>
          </a:p>
          <a:p>
            <a:pPr lvl="4"/>
            <a:r>
              <a:rPr lang="en-US" altLang="en-US" dirty="0"/>
              <a:t>The essential </a:t>
            </a:r>
            <a:r>
              <a:rPr lang="en-US" altLang="en-US" i="1" dirty="0"/>
              <a:t>n</a:t>
            </a:r>
            <a:r>
              <a:rPr lang="en-US" altLang="en-US" dirty="0"/>
              <a:t>-6 fatty acid </a:t>
            </a:r>
          </a:p>
          <a:p>
            <a:pPr lvl="4"/>
            <a:r>
              <a:rPr lang="en-US" altLang="en-US" dirty="0"/>
              <a:t>Especially abundant in plant oils </a:t>
            </a:r>
          </a:p>
          <a:p>
            <a:pPr lvl="3"/>
            <a:r>
              <a:rPr lang="en-US" altLang="en-US" dirty="0"/>
              <a:t>Alpha-linolenic acid </a:t>
            </a:r>
          </a:p>
          <a:p>
            <a:pPr lvl="4"/>
            <a:r>
              <a:rPr lang="en-US" altLang="en-US" dirty="0"/>
              <a:t>The essential </a:t>
            </a:r>
            <a:r>
              <a:rPr lang="en-US" altLang="en-US" i="1" dirty="0"/>
              <a:t>n</a:t>
            </a:r>
            <a:r>
              <a:rPr lang="en-US" altLang="en-US" dirty="0"/>
              <a:t>-3 fatty acid </a:t>
            </a:r>
          </a:p>
          <a:p>
            <a:pPr lvl="4"/>
            <a:r>
              <a:rPr lang="en-US" altLang="en-US" dirty="0"/>
              <a:t>Found in flaxseed, canola, soybean, and walnut oils and in nuts, especially walnuts </a:t>
            </a:r>
          </a:p>
        </p:txBody>
      </p:sp>
    </p:spTree>
    <p:extLst>
      <p:ext uri="{BB962C8B-B14F-4D97-AF65-F5344CB8AC3E}">
        <p14:creationId xmlns:p14="http://schemas.microsoft.com/office/powerpoint/2010/main" val="35740779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Triglycerides #12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718" y="1571164"/>
            <a:ext cx="8613775" cy="4629358"/>
          </a:xfrm>
        </p:spPr>
        <p:txBody>
          <a:bodyPr/>
          <a:lstStyle/>
          <a:p>
            <a:r>
              <a:rPr lang="en-US" altLang="en-US" sz="2000" b="1" dirty="0"/>
              <a:t>Fatty acids—(cont.) </a:t>
            </a:r>
          </a:p>
          <a:p>
            <a:r>
              <a:rPr lang="en-US" altLang="en-US" sz="2000" b="1" dirty="0"/>
              <a:t>Trans Fatty Acids</a:t>
            </a:r>
            <a:r>
              <a:rPr lang="en-US" altLang="en-US" sz="2000" dirty="0"/>
              <a:t> </a:t>
            </a:r>
          </a:p>
          <a:p>
            <a:pPr lvl="1"/>
            <a:r>
              <a:rPr lang="en-US" altLang="en-US" sz="2000" dirty="0"/>
              <a:t>Refers to the placement of the hydrogen atoms in relation to double carbon bonds.</a:t>
            </a:r>
          </a:p>
          <a:p>
            <a:pPr lvl="1"/>
            <a:r>
              <a:rPr lang="en-US" altLang="en-US" sz="2000" dirty="0"/>
              <a:t>Only small amounts of trans fats occur naturally in some animal foods.</a:t>
            </a:r>
          </a:p>
          <a:p>
            <a:pPr lvl="1"/>
            <a:r>
              <a:rPr lang="en-US" altLang="en-US" sz="2000" dirty="0"/>
              <a:t>Synthetic sources of trans fats were once widespread in the food supply from partially hydrogenated oils. </a:t>
            </a:r>
          </a:p>
          <a:p>
            <a:pPr lvl="2"/>
            <a:r>
              <a:rPr lang="en-US" altLang="en-US" sz="1800" dirty="0"/>
              <a:t>They are detrimental to health by increasing LDL-cholesterol and increasing the risk of </a:t>
            </a:r>
            <a:r>
              <a:rPr lang="en-US" sz="1800" dirty="0"/>
              <a:t>cardiovascular disease (CVD).</a:t>
            </a:r>
            <a:endParaRPr lang="en-US" altLang="en-US" sz="1800" dirty="0"/>
          </a:p>
          <a:p>
            <a:pPr lvl="2"/>
            <a:r>
              <a:rPr lang="en-US" altLang="en-US" sz="1800" dirty="0"/>
              <a:t>Palm oil, fully hydrogenated palm oil, or a blend of oils.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#1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/>
              <a:t>The process of hydrogenation does what to fats?</a:t>
            </a:r>
          </a:p>
          <a:p>
            <a:pPr marL="457200" indent="-457200">
              <a:buFont typeface="+mj-lt"/>
              <a:buAutoNum type="alphaLcPeriod"/>
            </a:pPr>
            <a:r>
              <a:rPr lang="en-US" altLang="en-US" dirty="0"/>
              <a:t>Makes them into essential fatty acids</a:t>
            </a:r>
          </a:p>
          <a:p>
            <a:pPr marL="457200" indent="-457200">
              <a:buFont typeface="+mj-lt"/>
              <a:buAutoNum type="alphaLcPeriod"/>
            </a:pPr>
            <a:r>
              <a:rPr lang="en-US" altLang="en-US" dirty="0"/>
              <a:t>Changes the placement of the hydrogen atoms</a:t>
            </a:r>
          </a:p>
          <a:p>
            <a:pPr marL="457200" indent="-457200">
              <a:buFont typeface="+mj-lt"/>
              <a:buAutoNum type="alphaLcPeriod"/>
            </a:pPr>
            <a:r>
              <a:rPr lang="en-US" altLang="en-US" dirty="0"/>
              <a:t>Changes the fats from trans fats to hydrogenated fats</a:t>
            </a:r>
          </a:p>
          <a:p>
            <a:pPr marL="457200" indent="-457200">
              <a:buFont typeface="+mj-lt"/>
              <a:buAutoNum type="alphaLcPeriod"/>
            </a:pPr>
            <a:r>
              <a:rPr lang="en-US" altLang="en-US" dirty="0"/>
              <a:t>Changes the fats from liquid to solid form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 to Question #1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>
                <a:solidFill>
                  <a:srgbClr val="FFC000"/>
                </a:solidFill>
              </a:rPr>
              <a:t>b. </a:t>
            </a:r>
            <a:r>
              <a:rPr lang="en-US" altLang="en-US" dirty="0"/>
              <a:t>Changes the placement of the hydrogen atoms</a:t>
            </a:r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Rationale: The process of hydrogenation changes the placement of the hydrogen atoms around the remaining double bonds from the natural </a:t>
            </a:r>
            <a:r>
              <a:rPr lang="en-US" altLang="en-US" b="1" dirty="0"/>
              <a:t>cis</a:t>
            </a:r>
            <a:r>
              <a:rPr lang="en-US" altLang="en-US" dirty="0"/>
              <a:t> position to the rare </a:t>
            </a:r>
            <a:r>
              <a:rPr lang="en-US" altLang="en-US" b="1" dirty="0"/>
              <a:t>trans</a:t>
            </a:r>
            <a:r>
              <a:rPr lang="en-US" altLang="en-US" dirty="0"/>
              <a:t> position. 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Food Fats</a:t>
            </a:r>
            <a:endParaRPr lang="en-US" dirty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All food fats contain a mixture of saturated, monounsaturated, and polyunsaturated fatty acids. </a:t>
            </a:r>
          </a:p>
          <a:p>
            <a:pPr lvl="1"/>
            <a:r>
              <a:rPr lang="en-US" altLang="en-US" dirty="0"/>
              <a:t>“Unsaturated" and "saturated" are not absolute terms.</a:t>
            </a:r>
          </a:p>
          <a:p>
            <a:pPr lvl="1"/>
            <a:r>
              <a:rPr lang="en-US" altLang="en-US" dirty="0"/>
              <a:t>Are relative descriptions that indicate which kinds of fatty acids are present in the largest proportion. 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Other Lipids #1</a:t>
            </a:r>
            <a:endParaRPr lang="en-US" dirty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16718" y="1439733"/>
            <a:ext cx="8613775" cy="3686175"/>
          </a:xfrm>
        </p:spPr>
        <p:txBody>
          <a:bodyPr/>
          <a:lstStyle/>
          <a:p>
            <a:r>
              <a:rPr lang="en-US" altLang="en-US" b="1" dirty="0"/>
              <a:t>Phospholipids</a:t>
            </a:r>
          </a:p>
          <a:p>
            <a:pPr lvl="1"/>
            <a:r>
              <a:rPr lang="en-US" altLang="en-US" dirty="0"/>
              <a:t>Phospholipids have a glycerol backbone with fatty acids attached like triglycerides.</a:t>
            </a:r>
          </a:p>
          <a:p>
            <a:pPr lvl="2"/>
            <a:r>
              <a:rPr lang="en-US" altLang="en-US" dirty="0"/>
              <a:t>Difference is phosphate group replaces one of the fatty acids. </a:t>
            </a:r>
          </a:p>
          <a:p>
            <a:pPr lvl="1"/>
            <a:r>
              <a:rPr lang="en-US" altLang="en-US" dirty="0"/>
              <a:t>Both fat-soluble (because of the fatty acids) and water-soluble (because of the phosphate group)</a:t>
            </a:r>
          </a:p>
          <a:p>
            <a:pPr lvl="2"/>
            <a:r>
              <a:rPr lang="en-US" altLang="en-US" dirty="0"/>
              <a:t>enables them to act as emulsifiers.</a:t>
            </a:r>
          </a:p>
          <a:p>
            <a:pPr lvl="1"/>
            <a:r>
              <a:rPr lang="en-US" altLang="en-US" dirty="0"/>
              <a:t>Structural components of cell membranes that facilitate the transport of fat-soluble substances across cell membranes.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191336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Other Lipids #2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718" y="1557717"/>
            <a:ext cx="8613775" cy="3686175"/>
          </a:xfrm>
        </p:spPr>
        <p:txBody>
          <a:bodyPr/>
          <a:lstStyle/>
          <a:p>
            <a:r>
              <a:rPr lang="en-US" altLang="en-US" b="1" dirty="0"/>
              <a:t>Phospholipids—(cont.)</a:t>
            </a:r>
          </a:p>
          <a:p>
            <a:pPr lvl="1"/>
            <a:r>
              <a:rPr lang="en-US" altLang="en-US" dirty="0"/>
              <a:t>Precursors of prostaglandins</a:t>
            </a:r>
          </a:p>
          <a:p>
            <a:pPr lvl="1"/>
            <a:r>
              <a:rPr lang="en-US" altLang="en-US" dirty="0"/>
              <a:t>Lecithin is the best-known phospholipid </a:t>
            </a:r>
          </a:p>
          <a:p>
            <a:pPr lvl="2"/>
            <a:r>
              <a:rPr lang="en-US" altLang="en-US" dirty="0"/>
              <a:t>Supplements unnecessary</a:t>
            </a:r>
          </a:p>
          <a:p>
            <a:pPr lvl="2"/>
            <a:r>
              <a:rPr lang="en-US" altLang="en-US" dirty="0"/>
              <a:t>Not an essential nutrient 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Lipids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Three classes of lipids</a:t>
            </a:r>
          </a:p>
          <a:p>
            <a:pPr lvl="1"/>
            <a:r>
              <a:rPr lang="en-US" altLang="en-US" dirty="0"/>
              <a:t>Triglycerides (fats and oils)</a:t>
            </a:r>
          </a:p>
          <a:p>
            <a:pPr lvl="1"/>
            <a:r>
              <a:rPr lang="en-US" altLang="en-US" dirty="0"/>
              <a:t>Phospholipids (e.g., lecithin)</a:t>
            </a:r>
          </a:p>
          <a:p>
            <a:pPr lvl="1"/>
            <a:r>
              <a:rPr lang="en-US" altLang="en-US" dirty="0"/>
              <a:t>Sterols (e.g., cholesterol)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Other Lipids #3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 dirty="0"/>
              <a:t>Cholesterol</a:t>
            </a:r>
          </a:p>
          <a:p>
            <a:pPr lvl="1"/>
            <a:r>
              <a:rPr lang="en-US" altLang="en-US" dirty="0"/>
              <a:t>A sterol (also includes bile acids, sex and adrenocortical hormones, and vitamin D)</a:t>
            </a:r>
          </a:p>
          <a:p>
            <a:pPr lvl="1"/>
            <a:r>
              <a:rPr lang="en-US" altLang="en-US" dirty="0"/>
              <a:t>Waxy substance whose carbon, hydrogen, and oxygen molecules are arranged in a ring </a:t>
            </a:r>
          </a:p>
          <a:p>
            <a:pPr lvl="1"/>
            <a:r>
              <a:rPr lang="en-US" altLang="en-US" dirty="0"/>
              <a:t>Occurs in the tissues of all animals </a:t>
            </a:r>
          </a:p>
          <a:p>
            <a:pPr lvl="2"/>
            <a:r>
              <a:rPr lang="en-US" altLang="en-US" dirty="0"/>
              <a:t>Found in all cell membranes and in myelin </a:t>
            </a:r>
          </a:p>
          <a:p>
            <a:pPr lvl="1"/>
            <a:r>
              <a:rPr lang="en-US" altLang="en-US" dirty="0"/>
              <a:t>Found exclusively in animals </a:t>
            </a:r>
          </a:p>
          <a:p>
            <a:pPr lvl="2"/>
            <a:r>
              <a:rPr lang="en-US" altLang="en-US" dirty="0"/>
              <a:t>Liver and egg yolks are the richest sources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Other Lipids #4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/>
              <a:t>Cholesterol—(cont.)</a:t>
            </a:r>
          </a:p>
          <a:p>
            <a:pPr lvl="1"/>
            <a:r>
              <a:rPr lang="en-US" altLang="en-US" dirty="0"/>
              <a:t>“Good” and “bad” cholesterols refer to the lipoprotein packages that move cholesterol through the blood. </a:t>
            </a:r>
          </a:p>
          <a:p>
            <a:pPr lvl="1"/>
            <a:r>
              <a:rPr lang="en-US" altLang="en-US" dirty="0"/>
              <a:t>Not an essential nutrient. </a:t>
            </a:r>
          </a:p>
          <a:p>
            <a:pPr lvl="1"/>
            <a:r>
              <a:rPr lang="en-US" altLang="en-US" dirty="0"/>
              <a:t>Dietary cholesterol increases total and LDL cholesterol. </a:t>
            </a:r>
          </a:p>
          <a:p>
            <a:pPr lvl="1"/>
            <a:r>
              <a:rPr lang="en-US" altLang="en-US" dirty="0"/>
              <a:t>The body synthesizes bile acids, steroid hormones, and vitamin D from cholesterol.</a:t>
            </a:r>
          </a:p>
          <a:p>
            <a:endParaRPr lang="en-US" altLang="en-US" dirty="0"/>
          </a:p>
          <a:p>
            <a:endParaRPr lang="en-US" altLang="en-US" dirty="0"/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Functions of Fat in the Body #1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 dirty="0"/>
              <a:t>Functions of fat in the body</a:t>
            </a:r>
          </a:p>
          <a:p>
            <a:pPr lvl="1"/>
            <a:r>
              <a:rPr lang="en-US" altLang="en-US" dirty="0"/>
              <a:t>Primary function of fat is to fuel the body. </a:t>
            </a:r>
          </a:p>
          <a:p>
            <a:pPr lvl="1"/>
            <a:r>
              <a:rPr lang="en-US" altLang="en-US" dirty="0"/>
              <a:t>Other important functions in the body: </a:t>
            </a:r>
          </a:p>
          <a:p>
            <a:pPr lvl="2"/>
            <a:r>
              <a:rPr lang="en-US" altLang="en-US" dirty="0"/>
              <a:t>insulate and cushion internal organs </a:t>
            </a:r>
          </a:p>
          <a:p>
            <a:pPr lvl="2"/>
            <a:r>
              <a:rPr lang="en-US" altLang="en-US" dirty="0"/>
              <a:t>help to regulate body temperature </a:t>
            </a:r>
          </a:p>
          <a:p>
            <a:pPr lvl="2"/>
            <a:r>
              <a:rPr lang="en-US" altLang="en-US" dirty="0"/>
              <a:t>facilitate the absorption of the fat-soluble vitamins A, D, E, and K when consumed at the same meal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Functions of Fat in the Body #2</a:t>
            </a:r>
            <a:endParaRPr 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3480" y="1549357"/>
            <a:ext cx="8613775" cy="4046262"/>
          </a:xfrm>
        </p:spPr>
        <p:txBody>
          <a:bodyPr/>
          <a:lstStyle/>
          <a:p>
            <a:r>
              <a:rPr lang="en-US" altLang="en-US" dirty="0"/>
              <a:t>The primary function of fat is to fuel the body. </a:t>
            </a:r>
          </a:p>
          <a:p>
            <a:r>
              <a:rPr lang="en-US" altLang="en-US" dirty="0"/>
              <a:t>At rest, fat provides about 60% of the body’s calorie needs. </a:t>
            </a:r>
          </a:p>
          <a:p>
            <a:r>
              <a:rPr lang="en-US" altLang="en-US" dirty="0"/>
              <a:t>All fat provides 9 cal/g. </a:t>
            </a:r>
          </a:p>
          <a:p>
            <a:r>
              <a:rPr lang="en-US" altLang="en-US" dirty="0"/>
              <a:t>Fat cannot meet all the body’s energy needs because certain cells rely solely on glucose for energy.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Functions of Fat in the Body #3</a:t>
            </a:r>
            <a:endParaRPr 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3480" y="1505113"/>
            <a:ext cx="8613775" cy="3686175"/>
          </a:xfrm>
        </p:spPr>
        <p:txBody>
          <a:bodyPr/>
          <a:lstStyle/>
          <a:p>
            <a:r>
              <a:rPr lang="en-US" altLang="en-US" b="1" dirty="0"/>
              <a:t>How the Body Handles Fat</a:t>
            </a:r>
            <a:endParaRPr lang="en-US" altLang="en-US" dirty="0"/>
          </a:p>
          <a:p>
            <a:pPr lvl="1"/>
            <a:r>
              <a:rPr lang="en-US" altLang="en-US" dirty="0"/>
              <a:t>Fat deposits insulate and cushion internal organs to protect them from mechanical injury.</a:t>
            </a:r>
          </a:p>
          <a:p>
            <a:pPr lvl="1"/>
            <a:r>
              <a:rPr lang="en-US" altLang="en-US" dirty="0"/>
              <a:t>Fat under the skin helps to regulate body temperature. </a:t>
            </a:r>
          </a:p>
          <a:p>
            <a:pPr lvl="1"/>
            <a:r>
              <a:rPr lang="en-US" altLang="en-US" dirty="0"/>
              <a:t>Dietary fat facilitates the absorption of the fat-soluble vitamins A, D, E, and K when consumed at the same meal. </a:t>
            </a:r>
          </a:p>
          <a:p>
            <a:pPr lvl="2"/>
            <a:r>
              <a:rPr lang="en-US" altLang="en-US" dirty="0"/>
              <a:t>See Table 5.1.</a:t>
            </a:r>
          </a:p>
        </p:txBody>
      </p:sp>
    </p:spTree>
    <p:extLst>
      <p:ext uri="{BB962C8B-B14F-4D97-AF65-F5344CB8AC3E}">
        <p14:creationId xmlns:p14="http://schemas.microsoft.com/office/powerpoint/2010/main" val="31747471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Functions of Fat in the Body #4</a:t>
            </a:r>
            <a:endParaRPr 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2976" y="1357633"/>
            <a:ext cx="8613775" cy="3686175"/>
          </a:xfrm>
        </p:spPr>
        <p:txBody>
          <a:bodyPr/>
          <a:lstStyle/>
          <a:p>
            <a:r>
              <a:rPr lang="en-US" altLang="en-US" b="1" dirty="0"/>
              <a:t>How the Body Handles Fat—(cont.)</a:t>
            </a:r>
          </a:p>
          <a:p>
            <a:r>
              <a:rPr lang="en-US" altLang="en-US" b="1" dirty="0"/>
              <a:t>Digestion</a:t>
            </a:r>
          </a:p>
          <a:p>
            <a:pPr lvl="1"/>
            <a:r>
              <a:rPr lang="en-US" altLang="en-US" dirty="0"/>
              <a:t>Minimal amount of chemical digestion of fat occurs in the mouth and stomach through the action of lingual lipase and gastric lipases, respectively. </a:t>
            </a:r>
          </a:p>
          <a:p>
            <a:pPr lvl="1"/>
            <a:r>
              <a:rPr lang="en-US" altLang="en-US" dirty="0"/>
              <a:t>Duodenum 	</a:t>
            </a:r>
          </a:p>
          <a:p>
            <a:pPr lvl="2"/>
            <a:r>
              <a:rPr lang="en-US" altLang="en-US" dirty="0"/>
              <a:t>stimulates the release of the hormone cholecystokinin </a:t>
            </a:r>
          </a:p>
          <a:p>
            <a:pPr lvl="3"/>
            <a:r>
              <a:rPr lang="en-US" altLang="en-US" dirty="0"/>
              <a:t>stimulates the gallbladder to release bile </a:t>
            </a:r>
          </a:p>
          <a:p>
            <a:pPr lvl="4"/>
            <a:r>
              <a:rPr lang="en-US" altLang="en-US" dirty="0"/>
              <a:t>prepares fat for digestion </a:t>
            </a:r>
          </a:p>
        </p:txBody>
      </p:sp>
    </p:spTree>
    <p:extLst>
      <p:ext uri="{BB962C8B-B14F-4D97-AF65-F5344CB8AC3E}">
        <p14:creationId xmlns:p14="http://schemas.microsoft.com/office/powerpoint/2010/main" val="223064957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Functions of Fat in the Body #5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718" y="1542969"/>
            <a:ext cx="8613775" cy="3686175"/>
          </a:xfrm>
        </p:spPr>
        <p:txBody>
          <a:bodyPr/>
          <a:lstStyle/>
          <a:p>
            <a:r>
              <a:rPr lang="en-US" altLang="en-US" b="1" dirty="0"/>
              <a:t>How the Body Handles Fat —(cont.)</a:t>
            </a:r>
          </a:p>
          <a:p>
            <a:r>
              <a:rPr lang="en-US" altLang="en-US" b="1" dirty="0"/>
              <a:t>Digestion—(cont.)</a:t>
            </a:r>
          </a:p>
          <a:p>
            <a:pPr lvl="1"/>
            <a:r>
              <a:rPr lang="en-US" altLang="en-US" dirty="0"/>
              <a:t>Most fat digestion occurs in the small intestine. </a:t>
            </a:r>
          </a:p>
          <a:p>
            <a:pPr lvl="1"/>
            <a:r>
              <a:rPr lang="en-US" altLang="en-US" dirty="0"/>
              <a:t>End products of digestion are absorbed into intestinal cells. </a:t>
            </a:r>
          </a:p>
          <a:p>
            <a:pPr lvl="1"/>
            <a:r>
              <a:rPr lang="en-US" altLang="en-US" dirty="0"/>
              <a:t>Small amount is excreted in feces.</a:t>
            </a:r>
          </a:p>
          <a:p>
            <a:pPr lvl="1"/>
            <a:r>
              <a:rPr lang="en-US" altLang="en-US" dirty="0"/>
              <a:t>Digestion of phospholipids is similar. </a:t>
            </a:r>
          </a:p>
          <a:p>
            <a:pPr lvl="1"/>
            <a:r>
              <a:rPr lang="en-US" altLang="en-US" dirty="0"/>
              <a:t>Cholesterol does not undergo digestion; it is absorbed as is.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Functions of Fat in the Body #6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416718" y="1541950"/>
            <a:ext cx="8613775" cy="3907113"/>
          </a:xfrm>
        </p:spPr>
        <p:txBody>
          <a:bodyPr/>
          <a:lstStyle/>
          <a:p>
            <a:r>
              <a:rPr lang="en-US" altLang="en-US" sz="2000" b="1" dirty="0"/>
              <a:t>How the Body Handles Fat—(cont.)</a:t>
            </a:r>
          </a:p>
          <a:p>
            <a:r>
              <a:rPr lang="en-US" altLang="en-US" sz="2000" b="1" dirty="0"/>
              <a:t>Absorption </a:t>
            </a:r>
          </a:p>
          <a:p>
            <a:pPr lvl="1"/>
            <a:r>
              <a:rPr lang="en-US" altLang="en-US" sz="2000" dirty="0"/>
              <a:t>About 95% of consumed fat is absorbed. </a:t>
            </a:r>
          </a:p>
          <a:p>
            <a:pPr lvl="1"/>
            <a:r>
              <a:rPr lang="en-US" altLang="en-US" sz="2000" dirty="0"/>
              <a:t>Small fat particles are absorbed directly through the mucosal cells into capillaries. </a:t>
            </a:r>
          </a:p>
          <a:p>
            <a:pPr lvl="1"/>
            <a:r>
              <a:rPr lang="en-US" altLang="en-US" sz="2000" dirty="0"/>
              <a:t>Absorption of larger fat particles—namely, monoglycerides and long-chain fatty acids—is more complex. </a:t>
            </a:r>
          </a:p>
          <a:p>
            <a:pPr lvl="2"/>
            <a:r>
              <a:rPr lang="en-US" altLang="en-US" sz="2000" dirty="0"/>
              <a:t>Micelles. </a:t>
            </a:r>
          </a:p>
          <a:p>
            <a:pPr lvl="2"/>
            <a:r>
              <a:rPr lang="en-US" altLang="en-US" sz="2000" dirty="0"/>
              <a:t>Recombine into triglycerides</a:t>
            </a:r>
            <a:r>
              <a:rPr lang="en-US" altLang="en-US" sz="2000" dirty="0">
                <a:solidFill>
                  <a:srgbClr val="FF0000"/>
                </a:solidFill>
              </a:rPr>
              <a:t>.</a:t>
            </a:r>
          </a:p>
          <a:p>
            <a:pPr lvl="2"/>
            <a:r>
              <a:rPr lang="en-US" altLang="en-US" sz="2000" dirty="0"/>
              <a:t>Chylomicrons distribute dietary lipids throughout the body.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Functions of Fat in the Body #7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718" y="1469229"/>
            <a:ext cx="8613775" cy="3686175"/>
          </a:xfrm>
        </p:spPr>
        <p:txBody>
          <a:bodyPr/>
          <a:lstStyle/>
          <a:p>
            <a:r>
              <a:rPr lang="en-US" altLang="en-US" sz="2200" b="1" dirty="0"/>
              <a:t>How the Body Handles Fat—(cont.)</a:t>
            </a:r>
          </a:p>
          <a:p>
            <a:r>
              <a:rPr lang="en-US" altLang="en-US" sz="2200" b="1" dirty="0"/>
              <a:t>Fat catabolism </a:t>
            </a:r>
          </a:p>
          <a:p>
            <a:pPr lvl="1"/>
            <a:r>
              <a:rPr lang="en-US" altLang="en-US" sz="2200" dirty="0"/>
              <a:t>Catabolism of fatty acids increases when </a:t>
            </a:r>
          </a:p>
          <a:p>
            <a:pPr lvl="2"/>
            <a:r>
              <a:rPr lang="en-US" altLang="en-US" sz="2200" dirty="0"/>
              <a:t>carbohydrate intake is inadequate (e.g., while on a very-low-calorie diet), </a:t>
            </a:r>
          </a:p>
          <a:p>
            <a:pPr lvl="2"/>
            <a:r>
              <a:rPr lang="en-US" altLang="en-US" sz="2200" dirty="0"/>
              <a:t>or catabolism of fatty acids is unavailable (e.g., in the case of uncontrolled diabetes),</a:t>
            </a:r>
          </a:p>
          <a:p>
            <a:pPr lvl="2"/>
            <a:r>
              <a:rPr lang="en-US" altLang="en-US" sz="2200" dirty="0"/>
              <a:t>ketones are formed.</a:t>
            </a:r>
          </a:p>
          <a:p>
            <a:pPr lvl="1"/>
            <a:r>
              <a:rPr lang="en-US" altLang="en-US" sz="2200" dirty="0"/>
              <a:t>Fatty acids cannot be reassembled to make glucose. </a:t>
            </a:r>
          </a:p>
          <a:p>
            <a:pPr lvl="1"/>
            <a:r>
              <a:rPr lang="en-US" altLang="en-US" sz="2200" dirty="0"/>
              <a:t>Inefficient choice of fuel for glucose-dependent brain cells, nerve cells, and red blood cells.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Functions of Fat in the Body #8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718" y="1572465"/>
            <a:ext cx="8613775" cy="3686175"/>
          </a:xfrm>
        </p:spPr>
        <p:txBody>
          <a:bodyPr/>
          <a:lstStyle/>
          <a:p>
            <a:r>
              <a:rPr lang="en-US" altLang="en-US" sz="2200" b="1" dirty="0"/>
              <a:t>How the Body Handles Fat—(cont.)</a:t>
            </a:r>
          </a:p>
          <a:p>
            <a:r>
              <a:rPr lang="en-US" altLang="en-US" sz="2200" b="1" dirty="0"/>
              <a:t>Fat anabolism </a:t>
            </a:r>
          </a:p>
          <a:p>
            <a:pPr lvl="1"/>
            <a:r>
              <a:rPr lang="en-US" altLang="en-US" sz="2200" dirty="0"/>
              <a:t>Most newly absorbed fatty acids recombine with glycerol to form triglycerides that end up stored in adipose tissue. </a:t>
            </a:r>
          </a:p>
          <a:p>
            <a:pPr lvl="1"/>
            <a:r>
              <a:rPr lang="en-US" altLang="en-US" sz="2200" dirty="0"/>
              <a:t>Fat stored in adipose tissue represents the body’s largest and most efficient energy reserve. </a:t>
            </a:r>
          </a:p>
          <a:p>
            <a:pPr lvl="1"/>
            <a:r>
              <a:rPr lang="en-US" altLang="en-US" sz="2200" dirty="0"/>
              <a:t>Adipose cells have a virtually limitless capacity to store fat. </a:t>
            </a:r>
          </a:p>
          <a:p>
            <a:pPr lvl="1"/>
            <a:r>
              <a:rPr lang="en-US" altLang="en-US" sz="2200" dirty="0"/>
              <a:t>Fat reserves</a:t>
            </a:r>
          </a:p>
          <a:p>
            <a:pPr lvl="2"/>
            <a:r>
              <a:rPr lang="en-US" altLang="en-US" sz="2200" dirty="0"/>
              <a:t>one pound of fat provides 3500 calories.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Triglycerides</a:t>
            </a:r>
            <a:r>
              <a:rPr lang="en-US" altLang="en-US" dirty="0"/>
              <a:t> #1</a:t>
            </a:r>
            <a:r>
              <a:rPr lang="en-US" dirty="0"/>
              <a:t>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Made of the same elements as carbohydrates</a:t>
            </a:r>
          </a:p>
          <a:p>
            <a:pPr lvl="1"/>
            <a:r>
              <a:rPr lang="en-US" altLang="en-US" dirty="0"/>
              <a:t>Carbon, hydrogen, and oxygen.</a:t>
            </a:r>
          </a:p>
          <a:p>
            <a:pPr lvl="1"/>
            <a:r>
              <a:rPr lang="en-US" altLang="en-US" dirty="0"/>
              <a:t>Because of proportionately more carbon and hydrogen atoms to oxygen atoms, triglycerides yield more calories per gram than carbohydrates.</a:t>
            </a:r>
          </a:p>
          <a:p>
            <a:pPr lvl="1"/>
            <a:r>
              <a:rPr lang="en-US" altLang="en-US" dirty="0"/>
              <a:t>Composed of a three-carbon atom glycerol backbone with three fatty acids attached. </a:t>
            </a:r>
          </a:p>
          <a:p>
            <a:pPr lvl="1"/>
            <a:r>
              <a:rPr lang="en-US" altLang="en-US" dirty="0"/>
              <a:t>An individual triglyceride molecule may contain one, two, or three different types of fatty acids.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433388" y="702703"/>
            <a:ext cx="8524875" cy="388937"/>
          </a:xfrm>
        </p:spPr>
        <p:txBody>
          <a:bodyPr/>
          <a:lstStyle/>
          <a:p>
            <a:r>
              <a:rPr lang="en-US" dirty="0"/>
              <a:t>Question #2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718" y="1572465"/>
            <a:ext cx="8613775" cy="3686175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/>
              <a:t>What happens to the end products of fat metabolism?  They are</a:t>
            </a:r>
          </a:p>
          <a:p>
            <a:pPr marL="457200" indent="-457200">
              <a:buFont typeface="+mj-lt"/>
              <a:buAutoNum type="alphaLcPeriod"/>
            </a:pPr>
            <a:r>
              <a:rPr lang="en-US" altLang="en-US" dirty="0"/>
              <a:t>stored in adipose tissue.</a:t>
            </a:r>
          </a:p>
          <a:p>
            <a:pPr marL="457200" indent="-457200">
              <a:buFont typeface="+mj-lt"/>
              <a:buAutoNum type="alphaLcPeriod"/>
            </a:pPr>
            <a:r>
              <a:rPr lang="en-US" altLang="en-US" dirty="0"/>
              <a:t>stored in the liver.</a:t>
            </a:r>
          </a:p>
          <a:p>
            <a:pPr marL="457200" indent="-457200">
              <a:buFont typeface="+mj-lt"/>
              <a:buAutoNum type="alphaLcPeriod"/>
            </a:pPr>
            <a:r>
              <a:rPr lang="en-US" altLang="en-US" dirty="0"/>
              <a:t>absorbed into intestinal cells.</a:t>
            </a:r>
          </a:p>
          <a:p>
            <a:pPr marL="457200" indent="-457200">
              <a:buFont typeface="+mj-lt"/>
              <a:buAutoNum type="alphaLcPeriod"/>
            </a:pPr>
            <a:r>
              <a:rPr lang="en-US" altLang="en-US" dirty="0"/>
              <a:t>absorbed into the bloodstream.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 to Question #2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>
                <a:solidFill>
                  <a:schemeClr val="accent2"/>
                </a:solidFill>
              </a:rPr>
              <a:t>c. </a:t>
            </a:r>
            <a:r>
              <a:rPr lang="en-US" altLang="en-US" dirty="0"/>
              <a:t>absorbed into intestinal cells.</a:t>
            </a:r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Rationale: Micelles deliver fat to the intestinal cells.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Sources of Fat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718" y="1585912"/>
            <a:ext cx="8613775" cy="4934158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000" dirty="0"/>
              <a:t>Generally, MyPlate food groups provide little or no fat.</a:t>
            </a:r>
          </a:p>
          <a:p>
            <a:pPr lvl="2"/>
            <a:r>
              <a:rPr lang="en-US" altLang="en-US" sz="2000" dirty="0"/>
              <a:t>Vegetables and fruits</a:t>
            </a:r>
          </a:p>
          <a:p>
            <a:pPr lvl="2"/>
            <a:r>
              <a:rPr lang="en-US" altLang="en-US" sz="2000" dirty="0"/>
              <a:t>Whole grains</a:t>
            </a:r>
          </a:p>
          <a:p>
            <a:pPr lvl="2"/>
            <a:r>
              <a:rPr lang="en-US" altLang="en-US" sz="2000" dirty="0"/>
              <a:t>Seafood</a:t>
            </a:r>
          </a:p>
          <a:p>
            <a:pPr lvl="2"/>
            <a:r>
              <a:rPr lang="en-US" altLang="en-US" sz="2000" dirty="0"/>
              <a:t>Eggs</a:t>
            </a:r>
          </a:p>
          <a:p>
            <a:pPr lvl="2"/>
            <a:r>
              <a:rPr lang="en-US" altLang="en-US" sz="2000" dirty="0"/>
              <a:t>Beans, peas, and lentils</a:t>
            </a:r>
          </a:p>
          <a:p>
            <a:pPr lvl="2"/>
            <a:r>
              <a:rPr lang="en-US" altLang="en-US" sz="2000" dirty="0"/>
              <a:t>Unsalted nuts and seeds</a:t>
            </a:r>
          </a:p>
          <a:p>
            <a:pPr lvl="2"/>
            <a:r>
              <a:rPr lang="en-US" altLang="en-US" sz="2000" dirty="0"/>
              <a:t>Fat-free and low-fat dairy products</a:t>
            </a:r>
          </a:p>
          <a:p>
            <a:pPr lvl="2"/>
            <a:r>
              <a:rPr lang="en-US" altLang="en-US" sz="2000" dirty="0"/>
              <a:t>Lean meats and poultry</a:t>
            </a:r>
          </a:p>
          <a:p>
            <a:pPr lvl="2"/>
            <a:r>
              <a:rPr lang="en-US" altLang="en-US" sz="2000" dirty="0"/>
              <a:t>See Table 5.2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 #3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dirty="0"/>
              <a:t>Is the following statement true or false?</a:t>
            </a:r>
          </a:p>
          <a:p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The 1-oz size of meat noted in MyPlate is simply a reference.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Answer to Question #3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en-US" b="1" dirty="0"/>
              <a:t>True</a:t>
            </a:r>
            <a:endParaRPr lang="en-US" altLang="en-US" dirty="0"/>
          </a:p>
          <a:p>
            <a:pPr marL="0" indent="0">
              <a:buNone/>
            </a:pPr>
            <a:endParaRPr lang="en-US" altLang="en-US" dirty="0"/>
          </a:p>
          <a:p>
            <a:pPr marL="0" indent="0">
              <a:buNone/>
            </a:pPr>
            <a:r>
              <a:rPr lang="en-US" altLang="en-US" dirty="0"/>
              <a:t>Rationale: The 1-oz size cited in MyPlate is simply a reference, not a serving size or a portion size.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Dietary Reference Intakes #1</a:t>
            </a:r>
            <a:endParaRPr lang="en-US" dirty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718" y="1556416"/>
            <a:ext cx="8613775" cy="4502150"/>
          </a:xfrm>
        </p:spPr>
        <p:txBody>
          <a:bodyPr/>
          <a:lstStyle/>
          <a:p>
            <a:r>
              <a:rPr lang="en-US" altLang="en-US" sz="2000" dirty="0"/>
              <a:t>Fats the body can synthesize</a:t>
            </a:r>
          </a:p>
          <a:p>
            <a:pPr lvl="2"/>
            <a:r>
              <a:rPr lang="en-US" altLang="en-US" sz="2000" dirty="0"/>
              <a:t>saturated fatty acids</a:t>
            </a:r>
          </a:p>
          <a:p>
            <a:pPr lvl="2"/>
            <a:r>
              <a:rPr lang="en-US" altLang="en-US" sz="2000" dirty="0"/>
              <a:t>cholesterol</a:t>
            </a:r>
          </a:p>
          <a:p>
            <a:pPr lvl="1"/>
            <a:r>
              <a:rPr lang="en-US" altLang="en-US" sz="2000" dirty="0"/>
              <a:t>Do not need to be consumed through food.</a:t>
            </a:r>
          </a:p>
          <a:p>
            <a:r>
              <a:rPr lang="en-US" altLang="en-US" sz="2000" dirty="0"/>
              <a:t>Trans fats provide no known health benefits, and so they are not essential.</a:t>
            </a:r>
          </a:p>
          <a:p>
            <a:pPr lvl="1"/>
            <a:r>
              <a:rPr lang="en-US" altLang="en-US" sz="2000" dirty="0"/>
              <a:t>Neither an </a:t>
            </a:r>
            <a:r>
              <a:rPr lang="en-US" sz="2000" dirty="0"/>
              <a:t>Adequate Intake (AI)</a:t>
            </a:r>
            <a:r>
              <a:rPr lang="en-US" altLang="en-US" sz="2000" dirty="0"/>
              <a:t> nor </a:t>
            </a:r>
            <a:r>
              <a:rPr lang="en-US" sz="2000" dirty="0"/>
              <a:t>Recommended Dietary Allowance (RDA)</a:t>
            </a:r>
            <a:r>
              <a:rPr lang="en-US" altLang="en-US" sz="2000" dirty="0"/>
              <a:t> exists for any of these fats.</a:t>
            </a:r>
          </a:p>
          <a:p>
            <a:r>
              <a:rPr lang="en-US" altLang="en-US" sz="2000" dirty="0"/>
              <a:t> Box 5.1 outlines the DRI for adults for total fat and specific types of fat. </a:t>
            </a:r>
            <a:endParaRPr lang="en-US" altLang="en-US" sz="2000" dirty="0">
              <a:highlight>
                <a:srgbClr val="00FF00"/>
              </a:highlight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Dietary Reference Intakes #2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 dirty="0"/>
              <a:t>Total Fat Recommendation and Average Intake</a:t>
            </a:r>
            <a:r>
              <a:rPr lang="en-US" altLang="en-US" dirty="0"/>
              <a:t> </a:t>
            </a:r>
          </a:p>
          <a:p>
            <a:pPr lvl="1"/>
            <a:r>
              <a:rPr lang="en-US" altLang="en-US" dirty="0"/>
              <a:t>An </a:t>
            </a:r>
            <a:r>
              <a:rPr lang="en-US" dirty="0"/>
              <a:t>Acceptable Macronutrient Distribution Range (</a:t>
            </a:r>
            <a:r>
              <a:rPr lang="en-US" altLang="en-US" dirty="0"/>
              <a:t>AMDR) for total fat intake is estimated to be 20% to 35% of total calories for adults. </a:t>
            </a:r>
          </a:p>
          <a:p>
            <a:pPr lvl="2"/>
            <a:r>
              <a:rPr lang="en-US" altLang="en-US" dirty="0"/>
              <a:t>Americans consume more than the AMDR for fat.</a:t>
            </a:r>
          </a:p>
          <a:p>
            <a:pPr lvl="1"/>
            <a:endParaRPr lang="en-US" alt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Fat in Health Promotion #1</a:t>
            </a:r>
            <a:endParaRPr lang="en-US" dirty="0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718" y="1512172"/>
            <a:ext cx="8613775" cy="4761879"/>
          </a:xfrm>
        </p:spPr>
        <p:txBody>
          <a:bodyPr/>
          <a:lstStyle/>
          <a:p>
            <a:r>
              <a:rPr lang="en-US" altLang="en-US" dirty="0"/>
              <a:t>Message to eat less fat was too simplistic. </a:t>
            </a:r>
          </a:p>
          <a:p>
            <a:r>
              <a:rPr lang="en-US" altLang="en-US" dirty="0"/>
              <a:t>Dietary advice on fat intake generally centers specifically on saturated fat content and broadly on healthy eating patterns. </a:t>
            </a:r>
          </a:p>
          <a:p>
            <a:r>
              <a:rPr lang="en-US" altLang="en-US" b="1" dirty="0"/>
              <a:t>Limit Saturated Fat Intake</a:t>
            </a:r>
            <a:r>
              <a:rPr lang="en-US" altLang="en-US" dirty="0"/>
              <a:t>. </a:t>
            </a:r>
          </a:p>
          <a:p>
            <a:pPr lvl="1"/>
            <a:r>
              <a:rPr lang="en-US" altLang="en-US" dirty="0"/>
              <a:t>Limit intake to less than 10% of total calories for all people age 2 and older.</a:t>
            </a:r>
          </a:p>
          <a:p>
            <a:pPr lvl="2"/>
            <a:r>
              <a:rPr lang="en-US" altLang="en-US" dirty="0"/>
              <a:t>Replace saturated fat with unsaturated fats, particularly polyunsaturated fats. </a:t>
            </a:r>
          </a:p>
          <a:p>
            <a:pPr lvl="2"/>
            <a:r>
              <a:rPr lang="en-US" altLang="en-US" dirty="0"/>
              <a:t>Saturated fat is present in lean meat, poultry, eggs, nuts, seeds, grains, and oils.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Fat in Health Promotion #2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718" y="1482676"/>
            <a:ext cx="8613775" cy="4722123"/>
          </a:xfrm>
        </p:spPr>
        <p:txBody>
          <a:bodyPr/>
          <a:lstStyle/>
          <a:p>
            <a:r>
              <a:rPr lang="en-US" altLang="en-US" b="1" dirty="0"/>
              <a:t>Limit saturated fat intake—(cont</a:t>
            </a:r>
            <a:r>
              <a:rPr lang="en-US" altLang="en-US" dirty="0"/>
              <a:t>.) </a:t>
            </a:r>
          </a:p>
          <a:p>
            <a:pPr lvl="1"/>
            <a:r>
              <a:rPr lang="en-US" altLang="en-US" dirty="0"/>
              <a:t>Foods highest in saturated fat include </a:t>
            </a:r>
          </a:p>
          <a:p>
            <a:pPr lvl="2"/>
            <a:r>
              <a:rPr lang="en-US" altLang="en-US" dirty="0"/>
              <a:t>fatty meats</a:t>
            </a:r>
          </a:p>
          <a:p>
            <a:pPr lvl="2"/>
            <a:r>
              <a:rPr lang="en-US" altLang="en-US" dirty="0"/>
              <a:t>full fat milk, yogurt, cheese, and ice cream</a:t>
            </a:r>
          </a:p>
          <a:p>
            <a:pPr lvl="2"/>
            <a:r>
              <a:rPr lang="en-US" altLang="en-US" dirty="0"/>
              <a:t>butter</a:t>
            </a:r>
          </a:p>
          <a:p>
            <a:pPr lvl="1"/>
            <a:r>
              <a:rPr lang="en-US" altLang="en-US" dirty="0"/>
              <a:t>The tropical oils are coconut oil, palm kernel oil, and palm oil. </a:t>
            </a:r>
          </a:p>
          <a:p>
            <a:pPr lvl="1"/>
            <a:r>
              <a:rPr lang="en-US" altLang="en-US" dirty="0"/>
              <a:t>Eat less animal fats and processed foods containing hydrogenated oils.</a:t>
            </a:r>
          </a:p>
          <a:p>
            <a:pPr lvl="2"/>
            <a:r>
              <a:rPr lang="en-US" altLang="en-US" dirty="0"/>
              <a:t>See Box 5.2.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Healthy Eating Patterns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718" y="1482676"/>
            <a:ext cx="8613775" cy="4722123"/>
          </a:xfrm>
        </p:spPr>
        <p:txBody>
          <a:bodyPr/>
          <a:lstStyle/>
          <a:p>
            <a:r>
              <a:rPr lang="en-US" altLang="en-US" dirty="0"/>
              <a:t>Intake recommendations emphasize healthy eating patterns and types of food rather than individual nutrients.</a:t>
            </a:r>
          </a:p>
          <a:p>
            <a:pPr lvl="1"/>
            <a:r>
              <a:rPr lang="en-US" altLang="en-US" dirty="0"/>
              <a:t>Replacing saturated fat with monounsaturated and polyunsaturated fats can help lower ASCVD risk. </a:t>
            </a:r>
          </a:p>
          <a:p>
            <a:pPr lvl="2"/>
            <a:r>
              <a:rPr lang="en-US" altLang="en-US" dirty="0"/>
              <a:t>See Box 5.2.</a:t>
            </a:r>
          </a:p>
          <a:p>
            <a:pPr lvl="1"/>
            <a:r>
              <a:rPr lang="en-US" altLang="en-US" dirty="0"/>
              <a:t>Reducing cholesterol intake can be beneficial to decrease ASCVD risk.</a:t>
            </a:r>
          </a:p>
          <a:p>
            <a:pPr lvl="2"/>
            <a:r>
              <a:rPr lang="en-US" altLang="en-US" dirty="0"/>
              <a:t>Minimize the intake of processed meats. </a:t>
            </a:r>
          </a:p>
          <a:p>
            <a:pPr lvl="2"/>
            <a:r>
              <a:rPr lang="en-US" altLang="en-US" dirty="0"/>
              <a:t>Avoid the intake of trans fats.</a:t>
            </a:r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47967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Triglycerides #2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388937" y="1307616"/>
            <a:ext cx="8613775" cy="3686175"/>
          </a:xfrm>
        </p:spPr>
        <p:txBody>
          <a:bodyPr/>
          <a:lstStyle/>
          <a:p>
            <a:r>
              <a:rPr lang="en-US" altLang="en-US" b="1" dirty="0"/>
              <a:t>Fatty acids</a:t>
            </a:r>
          </a:p>
          <a:p>
            <a:pPr lvl="1"/>
            <a:r>
              <a:rPr lang="en-US" altLang="en-US" dirty="0"/>
              <a:t>Chains of carbon atoms with hydrogen atoms attached </a:t>
            </a:r>
          </a:p>
          <a:p>
            <a:pPr lvl="2"/>
            <a:r>
              <a:rPr lang="en-US" altLang="en-US" dirty="0"/>
              <a:t>At one end of the chain is a methyl group (</a:t>
            </a:r>
            <a:r>
              <a:rPr lang="en-US" dirty="0"/>
              <a:t>CH</a:t>
            </a:r>
            <a:r>
              <a:rPr lang="en-US" baseline="-25000" dirty="0"/>
              <a:t>3</a:t>
            </a:r>
            <a:r>
              <a:rPr lang="en-US" altLang="en-US" dirty="0"/>
              <a:t>) and at the other end is an acid group (COOH). </a:t>
            </a:r>
          </a:p>
          <a:p>
            <a:pPr lvl="2"/>
            <a:r>
              <a:rPr lang="en-US" altLang="en-US" dirty="0"/>
              <a:t>Fatty acids attach to glycerol molecules in various ratios and combinations to form a variety of triglycerides within a single food fat. </a:t>
            </a:r>
          </a:p>
          <a:p>
            <a:pPr lvl="2"/>
            <a:r>
              <a:rPr lang="en-US" altLang="en-US" dirty="0"/>
              <a:t>The types and proportions of fatty acids present influence the sensory and functional properties of the food fat.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Triglycerides #3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18433" y="1410852"/>
            <a:ext cx="8613775" cy="3686175"/>
          </a:xfrm>
        </p:spPr>
        <p:txBody>
          <a:bodyPr/>
          <a:lstStyle/>
          <a:p>
            <a:r>
              <a:rPr lang="en-US" altLang="en-US" b="1" dirty="0"/>
              <a:t>Fatty acids</a:t>
            </a:r>
          </a:p>
          <a:p>
            <a:pPr lvl="1"/>
            <a:r>
              <a:rPr lang="en-US" altLang="en-US" b="1" dirty="0"/>
              <a:t>Carbon chain length</a:t>
            </a:r>
          </a:p>
          <a:p>
            <a:pPr lvl="2"/>
            <a:r>
              <a:rPr lang="en-US" altLang="en-US" dirty="0"/>
              <a:t>Vary in the length of their carbon chain and in the degree of unsaturation.</a:t>
            </a:r>
          </a:p>
          <a:p>
            <a:pPr lvl="2"/>
            <a:r>
              <a:rPr lang="en-US" altLang="en-US" dirty="0"/>
              <a:t>Almost all fatty acids have an even number of carbon atoms in their chain. </a:t>
            </a:r>
          </a:p>
          <a:p>
            <a:pPr lvl="2"/>
            <a:r>
              <a:rPr lang="en-US" altLang="en-US" dirty="0"/>
              <a:t>Long-chain fatty acids contain more than 12 carbon atoms.</a:t>
            </a:r>
          </a:p>
          <a:p>
            <a:pPr lvl="2"/>
            <a:r>
              <a:rPr lang="en-US" altLang="en-US" dirty="0"/>
              <a:t>Medium chain (8–12 carbon atoms).  </a:t>
            </a:r>
          </a:p>
          <a:p>
            <a:pPr lvl="2"/>
            <a:r>
              <a:rPr lang="en-US" altLang="en-US" dirty="0"/>
              <a:t>Short-chain fatty acids (up to 6 carbon atoms). </a:t>
            </a:r>
          </a:p>
        </p:txBody>
      </p:sp>
    </p:spTree>
    <p:extLst>
      <p:ext uri="{BB962C8B-B14F-4D97-AF65-F5344CB8AC3E}">
        <p14:creationId xmlns:p14="http://schemas.microsoft.com/office/powerpoint/2010/main" val="2754957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Triglycerides #4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/>
              <a:t>Fatty acids—(cont.)</a:t>
            </a:r>
          </a:p>
          <a:p>
            <a:pPr lvl="1"/>
            <a:r>
              <a:rPr lang="en-US" altLang="en-US" b="1" dirty="0"/>
              <a:t>Degree of saturation </a:t>
            </a:r>
            <a:r>
              <a:rPr lang="en-US" altLang="en-US" dirty="0"/>
              <a:t>(see Table 5.1)</a:t>
            </a:r>
          </a:p>
          <a:p>
            <a:pPr lvl="2"/>
            <a:r>
              <a:rPr lang="en-US" altLang="en-US" dirty="0"/>
              <a:t>When all the carbon atoms in a fatty acid have four single bonds each, the fatty acid is said to be “saturated” with hydrogen atoms. </a:t>
            </a:r>
          </a:p>
          <a:p>
            <a:pPr lvl="2"/>
            <a:r>
              <a:rPr lang="en-US" altLang="en-US" dirty="0"/>
              <a:t>An “unsaturated” fatty acid does not have all the hydrogen atoms it can potentially hold; therefore, one or more double bonds form between carbon atoms in the chain.</a:t>
            </a:r>
          </a:p>
          <a:p>
            <a:pPr lvl="3"/>
            <a:r>
              <a:rPr lang="en-US" altLang="en-US" dirty="0"/>
              <a:t>Monounsaturated </a:t>
            </a:r>
          </a:p>
          <a:p>
            <a:pPr lvl="3"/>
            <a:r>
              <a:rPr lang="en-US" altLang="en-US" dirty="0"/>
              <a:t>Polyunsaturated 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Triglycerides #5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 dirty="0"/>
              <a:t>Fatty acids—(cont.)</a:t>
            </a:r>
          </a:p>
          <a:p>
            <a:pPr lvl="1"/>
            <a:r>
              <a:rPr lang="en-US" altLang="en-US" b="1" dirty="0"/>
              <a:t>Degree of saturation—(cont.)</a:t>
            </a:r>
          </a:p>
          <a:p>
            <a:pPr lvl="2"/>
            <a:r>
              <a:rPr lang="en-US" altLang="en-US" dirty="0"/>
              <a:t>Fatty acids can attach to glycerol molecules.</a:t>
            </a:r>
          </a:p>
          <a:p>
            <a:pPr lvl="2"/>
            <a:r>
              <a:rPr lang="en-US" altLang="en-US" dirty="0"/>
              <a:t>Types and proportions of fatty acids present influence the sensory and functional properties of the food fat. </a:t>
            </a:r>
          </a:p>
          <a:p>
            <a:pPr lvl="2"/>
            <a:r>
              <a:rPr lang="en-US" altLang="en-US" dirty="0"/>
              <a:t>All food fats contain a mixture of saturated, monounsaturated, and polyunsaturated fatty acids.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Triglycerides #6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 dirty="0"/>
              <a:t>Fatty acids—(cont.)</a:t>
            </a:r>
          </a:p>
          <a:p>
            <a:pPr lvl="1"/>
            <a:r>
              <a:rPr lang="en-US" altLang="en-US" b="1" dirty="0"/>
              <a:t>Degree of saturation—(cont.)</a:t>
            </a:r>
          </a:p>
          <a:p>
            <a:pPr lvl="2"/>
            <a:r>
              <a:rPr lang="en-US" altLang="en-US" b="1" dirty="0"/>
              <a:t>Saturated fats—(cont.)</a:t>
            </a:r>
          </a:p>
          <a:p>
            <a:pPr lvl="3"/>
            <a:r>
              <a:rPr lang="en-US" altLang="en-US" dirty="0"/>
              <a:t>Tend to be solid at room temperature </a:t>
            </a:r>
          </a:p>
          <a:p>
            <a:pPr lvl="3"/>
            <a:r>
              <a:rPr lang="en-US" altLang="en-US" dirty="0"/>
              <a:t>Commonly known as a “bad” fat because it raises blood cholesterol levels </a:t>
            </a:r>
          </a:p>
          <a:p>
            <a:pPr lvl="3"/>
            <a:r>
              <a:rPr lang="en-US" altLang="en-US" dirty="0"/>
              <a:t>Raises total and low-density lipoprotein (LDL) cholesterol levels</a:t>
            </a:r>
          </a:p>
          <a:p>
            <a:pPr lvl="3"/>
            <a:r>
              <a:rPr lang="en-US" altLang="en-US" dirty="0"/>
              <a:t>As levels rise, risk of coronary heart disease rises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Triglycerides #7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6718" y="1365993"/>
            <a:ext cx="8613775" cy="3686175"/>
          </a:xfrm>
        </p:spPr>
        <p:txBody>
          <a:bodyPr/>
          <a:lstStyle/>
          <a:p>
            <a:r>
              <a:rPr lang="en-US" altLang="en-US" b="1" dirty="0"/>
              <a:t>Fatty acids—(cont.)</a:t>
            </a:r>
          </a:p>
          <a:p>
            <a:pPr lvl="1"/>
            <a:r>
              <a:rPr lang="en-US" altLang="en-US" b="1" dirty="0"/>
              <a:t>Degree of saturation—(cont.)</a:t>
            </a:r>
          </a:p>
          <a:p>
            <a:pPr lvl="2"/>
            <a:r>
              <a:rPr lang="en-US" altLang="en-US" dirty="0"/>
              <a:t>Unsaturated fats</a:t>
            </a:r>
          </a:p>
          <a:p>
            <a:pPr lvl="3"/>
            <a:r>
              <a:rPr lang="en-US" altLang="en-US" dirty="0"/>
              <a:t>Liquid at room temperature </a:t>
            </a:r>
          </a:p>
          <a:p>
            <a:pPr lvl="4"/>
            <a:r>
              <a:rPr lang="en-US" altLang="en-US" dirty="0"/>
              <a:t>Monounsaturated fats are the predominant fat in olives, olive oil, canola oil, peanut oil, avocado, cashews, almonds, and most other nuts. </a:t>
            </a:r>
          </a:p>
          <a:p>
            <a:pPr lvl="4"/>
            <a:r>
              <a:rPr lang="en-US" altLang="en-US" dirty="0"/>
              <a:t>Polyunsaturated fats are the predominant fat in corn, soybean, safflower, and cottonseeds oils and in fish. </a:t>
            </a:r>
          </a:p>
          <a:p>
            <a:pPr lvl="4"/>
            <a:endParaRPr lang="en-US" altLang="en-US" dirty="0"/>
          </a:p>
          <a:p>
            <a:endParaRPr lang="en-US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WW TEMPLATE">
  <a:themeElements>
    <a:clrScheme name="">
      <a:dk1>
        <a:srgbClr val="000000"/>
      </a:dk1>
      <a:lt1>
        <a:srgbClr val="FFFFFF"/>
      </a:lt1>
      <a:dk2>
        <a:srgbClr val="006B76"/>
      </a:dk2>
      <a:lt2>
        <a:srgbClr val="000000"/>
      </a:lt2>
      <a:accent1>
        <a:srgbClr val="186EC4"/>
      </a:accent1>
      <a:accent2>
        <a:srgbClr val="CC9900"/>
      </a:accent2>
      <a:accent3>
        <a:srgbClr val="FFFFFF"/>
      </a:accent3>
      <a:accent4>
        <a:srgbClr val="000000"/>
      </a:accent4>
      <a:accent5>
        <a:srgbClr val="ABBADE"/>
      </a:accent5>
      <a:accent6>
        <a:srgbClr val="B98A00"/>
      </a:accent6>
      <a:hlink>
        <a:srgbClr val="FF0000"/>
      </a:hlink>
      <a:folHlink>
        <a:srgbClr val="009900"/>
      </a:folHlink>
    </a:clrScheme>
    <a:fontScheme name="LWW TEMPLAT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WW TEMPLAT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WW TEMPLAT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WW TEMPLAT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WW TEMPLAT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WW TEMPLAT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WW TEMPLAT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WW TEMPLAT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G:\Q299xx.LWW\LWW TEMPLATE.ppt</Template>
  <TotalTime>2503</TotalTime>
  <Words>2226</Words>
  <Application>Microsoft Office PowerPoint</Application>
  <PresentationFormat>On-screen Show (4:3)</PresentationFormat>
  <Paragraphs>258</Paragraphs>
  <Slides>39</Slides>
  <Notes>39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5" baseType="lpstr">
      <vt:lpstr>Arial</vt:lpstr>
      <vt:lpstr>Courier New</vt:lpstr>
      <vt:lpstr>Times New Roman</vt:lpstr>
      <vt:lpstr>Verdana</vt:lpstr>
      <vt:lpstr>Wingdings</vt:lpstr>
      <vt:lpstr>LWW TEMPLATE</vt:lpstr>
      <vt:lpstr>Chapter 5  Lipids</vt:lpstr>
      <vt:lpstr>Lipids</vt:lpstr>
      <vt:lpstr>Triglycerides #1 </vt:lpstr>
      <vt:lpstr>Triglycerides #2</vt:lpstr>
      <vt:lpstr>Triglycerides #3</vt:lpstr>
      <vt:lpstr>Triglycerides #4</vt:lpstr>
      <vt:lpstr>Triglycerides #5</vt:lpstr>
      <vt:lpstr>Triglycerides #6</vt:lpstr>
      <vt:lpstr>Triglycerides #7</vt:lpstr>
      <vt:lpstr>Triglycerides #8</vt:lpstr>
      <vt:lpstr>Triglycerides #9</vt:lpstr>
      <vt:lpstr>Triglycerides #10</vt:lpstr>
      <vt:lpstr>Triglycerides #11</vt:lpstr>
      <vt:lpstr>Triglycerides #12</vt:lpstr>
      <vt:lpstr>Question #1</vt:lpstr>
      <vt:lpstr>Answer to Question #1</vt:lpstr>
      <vt:lpstr>Food Fats</vt:lpstr>
      <vt:lpstr>Other Lipids #1</vt:lpstr>
      <vt:lpstr>Other Lipids #2</vt:lpstr>
      <vt:lpstr>Other Lipids #3</vt:lpstr>
      <vt:lpstr>Other Lipids #4</vt:lpstr>
      <vt:lpstr>Functions of Fat in the Body #1</vt:lpstr>
      <vt:lpstr>Functions of Fat in the Body #2</vt:lpstr>
      <vt:lpstr>Functions of Fat in the Body #3</vt:lpstr>
      <vt:lpstr>Functions of Fat in the Body #4</vt:lpstr>
      <vt:lpstr>Functions of Fat in the Body #5</vt:lpstr>
      <vt:lpstr>Functions of Fat in the Body #6</vt:lpstr>
      <vt:lpstr>Functions of Fat in the Body #7</vt:lpstr>
      <vt:lpstr>Functions of Fat in the Body #8</vt:lpstr>
      <vt:lpstr>Question #2</vt:lpstr>
      <vt:lpstr>Answer to Question #2</vt:lpstr>
      <vt:lpstr>Sources of Fat</vt:lpstr>
      <vt:lpstr>Question #3</vt:lpstr>
      <vt:lpstr>Answer to Question #3</vt:lpstr>
      <vt:lpstr>Dietary Reference Intakes #1</vt:lpstr>
      <vt:lpstr>Dietary Reference Intakes #2</vt:lpstr>
      <vt:lpstr>Fat in Health Promotion #1</vt:lpstr>
      <vt:lpstr>Fat in Health Promotion #2</vt:lpstr>
      <vt:lpstr>Healthy Eating Patterns</vt:lpstr>
    </vt:vector>
  </TitlesOfParts>
  <Company>Wolters Kluwer Health - Lippincott Williams &amp; Wilkins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5: Lipids</dc:title>
  <dc:creator>Dale Gray</dc:creator>
  <cp:lastModifiedBy>majdi alhadidi</cp:lastModifiedBy>
  <cp:revision>340</cp:revision>
  <cp:lastPrinted>2001-01-03T19:47:24Z</cp:lastPrinted>
  <dcterms:created xsi:type="dcterms:W3CDTF">2001-02-15T19:07:27Z</dcterms:created>
  <dcterms:modified xsi:type="dcterms:W3CDTF">2023-04-03T15:03:24Z</dcterms:modified>
</cp:coreProperties>
</file>