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48"/>
  </p:notesMasterIdLst>
  <p:handoutMasterIdLst>
    <p:handoutMasterId r:id="rId49"/>
  </p:handoutMasterIdLst>
  <p:sldIdLst>
    <p:sldId id="288" r:id="rId2"/>
    <p:sldId id="310" r:id="rId3"/>
    <p:sldId id="311" r:id="rId4"/>
    <p:sldId id="289" r:id="rId5"/>
    <p:sldId id="291" r:id="rId6"/>
    <p:sldId id="292" r:id="rId7"/>
    <p:sldId id="313" r:id="rId8"/>
    <p:sldId id="312" r:id="rId9"/>
    <p:sldId id="314" r:id="rId10"/>
    <p:sldId id="315" r:id="rId11"/>
    <p:sldId id="316" r:id="rId12"/>
    <p:sldId id="340" r:id="rId13"/>
    <p:sldId id="341" r:id="rId14"/>
    <p:sldId id="295" r:id="rId15"/>
    <p:sldId id="317" r:id="rId16"/>
    <p:sldId id="318" r:id="rId17"/>
    <p:sldId id="319" r:id="rId18"/>
    <p:sldId id="294" r:id="rId19"/>
    <p:sldId id="322" r:id="rId20"/>
    <p:sldId id="323" r:id="rId21"/>
    <p:sldId id="324" r:id="rId22"/>
    <p:sldId id="325" r:id="rId23"/>
    <p:sldId id="326" r:id="rId24"/>
    <p:sldId id="296" r:id="rId25"/>
    <p:sldId id="327" r:id="rId26"/>
    <p:sldId id="297" r:id="rId27"/>
    <p:sldId id="298" r:id="rId28"/>
    <p:sldId id="299" r:id="rId29"/>
    <p:sldId id="300" r:id="rId30"/>
    <p:sldId id="293" r:id="rId31"/>
    <p:sldId id="301" r:id="rId32"/>
    <p:sldId id="302" r:id="rId33"/>
    <p:sldId id="329" r:id="rId34"/>
    <p:sldId id="303" r:id="rId35"/>
    <p:sldId id="330" r:id="rId36"/>
    <p:sldId id="331" r:id="rId37"/>
    <p:sldId id="332" r:id="rId38"/>
    <p:sldId id="342" r:id="rId39"/>
    <p:sldId id="343" r:id="rId40"/>
    <p:sldId id="344" r:id="rId41"/>
    <p:sldId id="305" r:id="rId42"/>
    <p:sldId id="345" r:id="rId43"/>
    <p:sldId id="346" r:id="rId44"/>
    <p:sldId id="347" r:id="rId45"/>
    <p:sldId id="333" r:id="rId46"/>
    <p:sldId id="348" r:id="rId47"/>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73">
          <p15:clr>
            <a:srgbClr val="A4A3A4"/>
          </p15:clr>
        </p15:guide>
      </p15:sldGuideLst>
    </p:ext>
    <p:ext uri="{2D200454-40CA-4A62-9FC3-DE9A4176ACB9}">
      <p15:notesGuideLst xmlns:p15="http://schemas.microsoft.com/office/powerpoint/2012/main">
        <p15:guide id="1" orient="horz" pos="2897">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D" initials="LD" lastIdx="20" clrIdx="0"/>
  <p:cmAuthor id="1" name="Rist, Beck" initials="RB" lastIdx="1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4CF"/>
    <a:srgbClr val="1B7EE1"/>
    <a:srgbClr val="1973CD"/>
    <a:srgbClr val="1666B6"/>
    <a:srgbClr val="0C66C0"/>
    <a:srgbClr val="0066CC"/>
    <a:srgbClr val="0099FF"/>
    <a:srgbClr val="186E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128" autoAdjust="0"/>
  </p:normalViewPr>
  <p:slideViewPr>
    <p:cSldViewPr snapToGrid="0" showGuides="1">
      <p:cViewPr varScale="1">
        <p:scale>
          <a:sx n="64" d="100"/>
          <a:sy n="64" d="100"/>
        </p:scale>
        <p:origin x="1536" y="78"/>
      </p:cViewPr>
      <p:guideLst>
        <p:guide orient="horz" pos="2160"/>
        <p:guide pos="2880"/>
        <p:guide pos="273"/>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56" d="100"/>
          <a:sy n="56" d="100"/>
        </p:scale>
        <p:origin x="-1152" y="-90"/>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0213"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l" defTabSz="931863" eaLnBrk="0" hangingPunct="0">
              <a:defRPr sz="1200">
                <a:latin typeface="Times New Roman" pitchFamily="18" charset="0"/>
              </a:defRPr>
            </a:lvl1pPr>
          </a:lstStyle>
          <a:p>
            <a:pPr>
              <a:defRPr/>
            </a:pPr>
            <a:endParaRPr lang="en-US" dirty="0"/>
          </a:p>
        </p:txBody>
      </p:sp>
      <p:sp>
        <p:nvSpPr>
          <p:cNvPr id="3075" name="Rectangle 3"/>
          <p:cNvSpPr>
            <a:spLocks noGrp="1" noChangeArrowheads="1"/>
          </p:cNvSpPr>
          <p:nvPr>
            <p:ph type="dt" sz="quarter" idx="1"/>
          </p:nvPr>
        </p:nvSpPr>
        <p:spPr bwMode="auto">
          <a:xfrm>
            <a:off x="3887788" y="0"/>
            <a:ext cx="2970212"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r" defTabSz="931863" eaLnBrk="0" hangingPunct="0">
              <a:defRPr sz="1200">
                <a:latin typeface="Times New Roman" pitchFamily="18" charset="0"/>
              </a:defRPr>
            </a:lvl1pPr>
          </a:lstStyle>
          <a:p>
            <a:pPr>
              <a:defRPr/>
            </a:pPr>
            <a:endParaRPr lang="en-US" dirty="0"/>
          </a:p>
        </p:txBody>
      </p:sp>
      <p:sp>
        <p:nvSpPr>
          <p:cNvPr id="3076" name="Rectangle 4"/>
          <p:cNvSpPr>
            <a:spLocks noGrp="1" noChangeArrowheads="1"/>
          </p:cNvSpPr>
          <p:nvPr>
            <p:ph type="ftr" sz="quarter" idx="2"/>
          </p:nvPr>
        </p:nvSpPr>
        <p:spPr bwMode="auto">
          <a:xfrm>
            <a:off x="0" y="8739188"/>
            <a:ext cx="2970213"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l" defTabSz="931863" eaLnBrk="0" hangingPunct="0">
              <a:defRPr sz="1200">
                <a:latin typeface="Times New Roman" pitchFamily="18" charset="0"/>
              </a:defRPr>
            </a:lvl1pPr>
          </a:lstStyle>
          <a:p>
            <a:pPr>
              <a:defRPr/>
            </a:pPr>
            <a:endParaRPr lang="en-US" dirty="0"/>
          </a:p>
        </p:txBody>
      </p:sp>
      <p:sp>
        <p:nvSpPr>
          <p:cNvPr id="3077" name="Rectangle 5"/>
          <p:cNvSpPr>
            <a:spLocks noGrp="1" noChangeArrowheads="1"/>
          </p:cNvSpPr>
          <p:nvPr>
            <p:ph type="sldNum" sz="quarter" idx="3"/>
          </p:nvPr>
        </p:nvSpPr>
        <p:spPr bwMode="auto">
          <a:xfrm>
            <a:off x="3887788" y="8739188"/>
            <a:ext cx="2970212"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r" defTabSz="931863">
              <a:defRPr sz="1200">
                <a:latin typeface="Times New Roman" pitchFamily="18" charset="0"/>
              </a:defRPr>
            </a:lvl1pPr>
          </a:lstStyle>
          <a:p>
            <a:pPr>
              <a:defRPr/>
            </a:pPr>
            <a:fld id="{B09CDD3B-A7F7-4A7A-97E5-74086E11A5B1}" type="slidenum">
              <a:rPr lang="en-US" altLang="en-US"/>
              <a:pPr>
                <a:defRPr/>
              </a:pPr>
              <a:t>‹#›</a:t>
            </a:fld>
            <a:endParaRPr lang="en-US" altLang="en-US" dirty="0"/>
          </a:p>
        </p:txBody>
      </p:sp>
    </p:spTree>
    <p:extLst>
      <p:ext uri="{BB962C8B-B14F-4D97-AF65-F5344CB8AC3E}">
        <p14:creationId xmlns:p14="http://schemas.microsoft.com/office/powerpoint/2010/main" val="2086672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0213"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l" defTabSz="931863" eaLnBrk="0" hangingPunct="0">
              <a:defRPr sz="1200">
                <a:latin typeface="Times New Roman" pitchFamily="18" charset="0"/>
              </a:defRPr>
            </a:lvl1pPr>
          </a:lstStyle>
          <a:p>
            <a:pPr>
              <a:defRPr/>
            </a:pPr>
            <a:endParaRPr lang="en-US" dirty="0"/>
          </a:p>
        </p:txBody>
      </p:sp>
      <p:sp>
        <p:nvSpPr>
          <p:cNvPr id="2051" name="Rectangle 3"/>
          <p:cNvSpPr>
            <a:spLocks noGrp="1" noChangeArrowheads="1"/>
          </p:cNvSpPr>
          <p:nvPr>
            <p:ph type="dt" idx="1"/>
          </p:nvPr>
        </p:nvSpPr>
        <p:spPr bwMode="auto">
          <a:xfrm>
            <a:off x="3887788" y="0"/>
            <a:ext cx="2970212"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r" defTabSz="931863" eaLnBrk="0" hangingPunct="0">
              <a:defRPr sz="1200">
                <a:latin typeface="Times New Roman" pitchFamily="18" charset="0"/>
              </a:defRPr>
            </a:lvl1pPr>
          </a:lstStyle>
          <a:p>
            <a:pPr>
              <a:defRPr/>
            </a:pPr>
            <a:endParaRPr lang="en-US" dirty="0"/>
          </a:p>
        </p:txBody>
      </p:sp>
      <p:sp>
        <p:nvSpPr>
          <p:cNvPr id="50180" name="Rectangle 4"/>
          <p:cNvSpPr>
            <a:spLocks noGrp="1" noRot="1" noChangeAspect="1" noChangeArrowheads="1" noTextEdit="1"/>
          </p:cNvSpPr>
          <p:nvPr>
            <p:ph type="sldImg" idx="2"/>
          </p:nvPr>
        </p:nvSpPr>
        <p:spPr bwMode="auto">
          <a:xfrm>
            <a:off x="1135063" y="688975"/>
            <a:ext cx="4595812" cy="344646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838200" y="4343400"/>
            <a:ext cx="5029200" cy="4144963"/>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0" y="8739188"/>
            <a:ext cx="2970213"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l" defTabSz="931863" eaLnBrk="0" hangingPunct="0">
              <a:defRPr sz="1200">
                <a:latin typeface="Times New Roman" pitchFamily="18" charset="0"/>
              </a:defRPr>
            </a:lvl1pPr>
          </a:lstStyle>
          <a:p>
            <a:pPr>
              <a:defRPr/>
            </a:pPr>
            <a:endParaRPr lang="en-US" dirty="0"/>
          </a:p>
        </p:txBody>
      </p:sp>
      <p:sp>
        <p:nvSpPr>
          <p:cNvPr id="2055" name="Rectangle 7"/>
          <p:cNvSpPr>
            <a:spLocks noGrp="1" noChangeArrowheads="1"/>
          </p:cNvSpPr>
          <p:nvPr>
            <p:ph type="sldNum" sz="quarter" idx="5"/>
          </p:nvPr>
        </p:nvSpPr>
        <p:spPr bwMode="auto">
          <a:xfrm>
            <a:off x="3887788" y="8739188"/>
            <a:ext cx="2970212"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r" defTabSz="931863">
              <a:defRPr sz="1200">
                <a:latin typeface="Times New Roman" pitchFamily="18" charset="0"/>
              </a:defRPr>
            </a:lvl1pPr>
          </a:lstStyle>
          <a:p>
            <a:pPr>
              <a:defRPr/>
            </a:pPr>
            <a:fld id="{65C4215C-B797-4513-AFA6-D7F34E05074C}" type="slidenum">
              <a:rPr lang="en-US" altLang="en-US"/>
              <a:pPr>
                <a:defRPr/>
              </a:pPr>
              <a:t>‹#›</a:t>
            </a:fld>
            <a:endParaRPr lang="en-US" altLang="en-US" dirty="0"/>
          </a:p>
        </p:txBody>
      </p:sp>
    </p:spTree>
    <p:extLst>
      <p:ext uri="{BB962C8B-B14F-4D97-AF65-F5344CB8AC3E}">
        <p14:creationId xmlns:p14="http://schemas.microsoft.com/office/powerpoint/2010/main" val="39072340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mn-ea"/>
        <a:cs typeface="+mn-cs"/>
      </a:defRPr>
    </a:lvl1pPr>
    <a:lvl2pPr marL="457200" algn="l" rtl="0" eaLnBrk="0" fontAlgn="base" hangingPunct="0">
      <a:spcBef>
        <a:spcPct val="30000"/>
      </a:spcBef>
      <a:spcAft>
        <a:spcPct val="0"/>
      </a:spcAft>
      <a:defRPr sz="1400" kern="1200">
        <a:solidFill>
          <a:schemeClr val="tx1"/>
        </a:solidFill>
        <a:latin typeface="Arial" charset="0"/>
        <a:ea typeface="+mn-ea"/>
        <a:cs typeface="+mn-cs"/>
      </a:defRPr>
    </a:lvl2pPr>
    <a:lvl3pPr marL="914400" algn="l" rtl="0" eaLnBrk="0" fontAlgn="base" hangingPunct="0">
      <a:spcBef>
        <a:spcPct val="30000"/>
      </a:spcBef>
      <a:spcAft>
        <a:spcPct val="0"/>
      </a:spcAft>
      <a:defRPr sz="1400" kern="1200">
        <a:solidFill>
          <a:schemeClr val="tx1"/>
        </a:solidFill>
        <a:latin typeface="Arial" charset="0"/>
        <a:ea typeface="+mn-ea"/>
        <a:cs typeface="+mn-cs"/>
      </a:defRPr>
    </a:lvl3pPr>
    <a:lvl4pPr marL="1371600" algn="l" rtl="0" eaLnBrk="0" fontAlgn="base" hangingPunct="0">
      <a:spcBef>
        <a:spcPct val="30000"/>
      </a:spcBef>
      <a:spcAft>
        <a:spcPct val="0"/>
      </a:spcAft>
      <a:defRPr sz="1400" kern="1200">
        <a:solidFill>
          <a:schemeClr val="tx1"/>
        </a:solidFill>
        <a:latin typeface="Arial" charset="0"/>
        <a:ea typeface="+mn-ea"/>
        <a:cs typeface="+mn-cs"/>
      </a:defRPr>
    </a:lvl4pPr>
    <a:lvl5pPr marL="1828800" algn="l" rtl="0" eaLnBrk="0" fontAlgn="base" hangingPunct="0">
      <a:spcBef>
        <a:spcPct val="30000"/>
      </a:spcBef>
      <a:spcAft>
        <a:spcPct val="0"/>
      </a:spcAft>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1446762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16747354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37724113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3622256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41098201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11825367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242122189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323429418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extLst>
      <p:ext uri="{BB962C8B-B14F-4D97-AF65-F5344CB8AC3E}">
        <p14:creationId xmlns:p14="http://schemas.microsoft.com/office/powerpoint/2010/main" val="4193021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ppt_opener.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381000"/>
            <a:ext cx="91440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265" name="Rectangle 17"/>
          <p:cNvSpPr>
            <a:spLocks noGrp="1" noChangeArrowheads="1"/>
          </p:cNvSpPr>
          <p:nvPr>
            <p:ph type="ctrTitle"/>
          </p:nvPr>
        </p:nvSpPr>
        <p:spPr>
          <a:xfrm>
            <a:off x="1223963" y="3724275"/>
            <a:ext cx="6692900" cy="838200"/>
          </a:xfrm>
          <a:effectLst/>
        </p:spPr>
        <p:txBody>
          <a:bodyPr anchorCtr="1"/>
          <a:lstStyle>
            <a:lvl1pPr algn="ctr">
              <a:defRPr/>
            </a:lvl1pPr>
          </a:lstStyle>
          <a:p>
            <a:r>
              <a:rPr lang="en-US"/>
              <a:t>Click to edit Master title style</a:t>
            </a:r>
          </a:p>
        </p:txBody>
      </p:sp>
      <p:sp>
        <p:nvSpPr>
          <p:cNvPr id="181266" name="Rectangle 18"/>
          <p:cNvSpPr>
            <a:spLocks noGrp="1" noChangeArrowheads="1"/>
          </p:cNvSpPr>
          <p:nvPr>
            <p:ph type="subTitle" idx="1"/>
          </p:nvPr>
        </p:nvSpPr>
        <p:spPr>
          <a:xfrm>
            <a:off x="1371600" y="5307013"/>
            <a:ext cx="6400800" cy="533400"/>
          </a:xfrm>
        </p:spPr>
        <p:txBody>
          <a:bodyPr lIns="91440" tIns="45720" rIns="91440" bIns="45720"/>
          <a:lstStyle>
            <a:lvl1pPr marL="0" indent="0" algn="ctr">
              <a:buFontTx/>
              <a:buNone/>
              <a:defRPr sz="1800"/>
            </a:lvl1pPr>
          </a:lstStyle>
          <a:p>
            <a:r>
              <a:rPr lang="en-US"/>
              <a:t>Click to edit Master subtitle style</a:t>
            </a:r>
          </a:p>
        </p:txBody>
      </p:sp>
    </p:spTree>
    <p:extLst>
      <p:ext uri="{BB962C8B-B14F-4D97-AF65-F5344CB8AC3E}">
        <p14:creationId xmlns:p14="http://schemas.microsoft.com/office/powerpoint/2010/main" val="2739242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5828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9263" y="1611313"/>
            <a:ext cx="2155825" cy="44211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200" y="1611313"/>
            <a:ext cx="6316663" cy="44211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57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06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06704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200" y="2346325"/>
            <a:ext cx="4230688"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3288" y="2346325"/>
            <a:ext cx="4230687"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692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685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3310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20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3210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6332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3388" y="702703"/>
            <a:ext cx="8524875" cy="388937"/>
          </a:xfrm>
          <a:prstGeom prst="rect">
            <a:avLst/>
          </a:prstGeom>
          <a:noFill/>
          <a:ln w="9525">
            <a:noFill/>
            <a:miter lim="800000"/>
            <a:headEnd/>
            <a:tailEnd/>
          </a:ln>
          <a:effectLst>
            <a:outerShdw dist="17961" dir="2700000" algn="ctr" rotWithShape="0">
              <a:schemeClr val="bg2"/>
            </a:outerShdw>
          </a:effectLst>
        </p:spPr>
        <p:txBody>
          <a:bodyPr vert="horz" wrap="square" lIns="0" tIns="0" rIns="0" bIns="0" numCol="1" anchor="b" anchorCtr="0" compatLnSpc="1">
            <a:prstTxWarp prst="textNoShape">
              <a:avLst/>
            </a:prstTxWarp>
            <a:spAutoFit/>
          </a:bodyPr>
          <a:lstStyle/>
          <a:p>
            <a:pPr lvl="0"/>
            <a:r>
              <a:rPr lang="en-US" altLang="en-US"/>
              <a:t>Click to edit Master title style</a:t>
            </a:r>
          </a:p>
        </p:txBody>
      </p:sp>
      <p:sp>
        <p:nvSpPr>
          <p:cNvPr id="1027" name="Rectangle 4"/>
          <p:cNvSpPr>
            <a:spLocks noGrp="1" noChangeArrowheads="1"/>
          </p:cNvSpPr>
          <p:nvPr>
            <p:ph type="body" idx="1"/>
          </p:nvPr>
        </p:nvSpPr>
        <p:spPr bwMode="auto">
          <a:xfrm>
            <a:off x="430212" y="1431925"/>
            <a:ext cx="8613775"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Text Box 8"/>
          <p:cNvSpPr txBox="1">
            <a:spLocks noChangeArrowheads="1"/>
          </p:cNvSpPr>
          <p:nvPr userDrawn="1"/>
        </p:nvSpPr>
        <p:spPr bwMode="auto">
          <a:xfrm>
            <a:off x="6003925" y="6089650"/>
            <a:ext cx="2820988" cy="457200"/>
          </a:xfrm>
          <a:prstGeom prst="rect">
            <a:avLst/>
          </a:prstGeom>
          <a:noFill/>
          <a:ln>
            <a:noFill/>
          </a:ln>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eaLnBrk="1" hangingPunct="1">
              <a:defRPr/>
            </a:pPr>
            <a:endParaRPr lang="en-US" dirty="0"/>
          </a:p>
        </p:txBody>
      </p:sp>
      <p:sp>
        <p:nvSpPr>
          <p:cNvPr id="1030" name="Text Box 11"/>
          <p:cNvSpPr txBox="1">
            <a:spLocks noChangeArrowheads="1"/>
          </p:cNvSpPr>
          <p:nvPr userDrawn="1"/>
        </p:nvSpPr>
        <p:spPr bwMode="auto">
          <a:xfrm>
            <a:off x="303213" y="6581775"/>
            <a:ext cx="8840787" cy="269875"/>
          </a:xfrm>
          <a:prstGeom prst="rect">
            <a:avLst/>
          </a:prstGeom>
          <a:noFill/>
          <a:ln>
            <a:noFill/>
          </a:ln>
        </p:spPr>
        <p:txBody>
          <a:bodyPr/>
          <a:lstStyle>
            <a:lvl1pPr eaLnBrk="0" hangingPunct="0">
              <a:tabLst>
                <a:tab pos="7485063" algn="l"/>
              </a:tabLst>
              <a:defRPr sz="2400">
                <a:solidFill>
                  <a:schemeClr val="tx1"/>
                </a:solidFill>
                <a:latin typeface="Arial" charset="0"/>
              </a:defRPr>
            </a:lvl1pPr>
            <a:lvl2pPr marL="742950" indent="-285750" eaLnBrk="0" hangingPunct="0">
              <a:tabLst>
                <a:tab pos="7485063" algn="l"/>
              </a:tabLst>
              <a:defRPr sz="2400">
                <a:solidFill>
                  <a:schemeClr val="tx1"/>
                </a:solidFill>
                <a:latin typeface="Arial" charset="0"/>
              </a:defRPr>
            </a:lvl2pPr>
            <a:lvl3pPr marL="1143000" indent="-228600" eaLnBrk="0" hangingPunct="0">
              <a:tabLst>
                <a:tab pos="7485063" algn="l"/>
              </a:tabLst>
              <a:defRPr sz="2400">
                <a:solidFill>
                  <a:schemeClr val="tx1"/>
                </a:solidFill>
                <a:latin typeface="Arial" charset="0"/>
              </a:defRPr>
            </a:lvl3pPr>
            <a:lvl4pPr marL="1600200" indent="-228600" eaLnBrk="0" hangingPunct="0">
              <a:tabLst>
                <a:tab pos="7485063" algn="l"/>
              </a:tabLst>
              <a:defRPr sz="2400">
                <a:solidFill>
                  <a:schemeClr val="tx1"/>
                </a:solidFill>
                <a:latin typeface="Arial" charset="0"/>
              </a:defRPr>
            </a:lvl4pPr>
            <a:lvl5pPr marL="2057400" indent="-228600" eaLnBrk="0" hangingPunct="0">
              <a:tabLst>
                <a:tab pos="7485063" algn="l"/>
              </a:tabLst>
              <a:defRPr sz="2400">
                <a:solidFill>
                  <a:schemeClr val="tx1"/>
                </a:solidFill>
                <a:latin typeface="Arial" charset="0"/>
              </a:defRPr>
            </a:lvl5pPr>
            <a:lvl6pPr marL="2514600" indent="-228600" algn="ctr" eaLnBrk="0" fontAlgn="base" hangingPunct="0">
              <a:spcBef>
                <a:spcPct val="0"/>
              </a:spcBef>
              <a:spcAft>
                <a:spcPct val="0"/>
              </a:spcAft>
              <a:tabLst>
                <a:tab pos="7485063" algn="l"/>
              </a:tabLst>
              <a:defRPr sz="2400">
                <a:solidFill>
                  <a:schemeClr val="tx1"/>
                </a:solidFill>
                <a:latin typeface="Arial" charset="0"/>
              </a:defRPr>
            </a:lvl6pPr>
            <a:lvl7pPr marL="2971800" indent="-228600" algn="ctr" eaLnBrk="0" fontAlgn="base" hangingPunct="0">
              <a:spcBef>
                <a:spcPct val="0"/>
              </a:spcBef>
              <a:spcAft>
                <a:spcPct val="0"/>
              </a:spcAft>
              <a:tabLst>
                <a:tab pos="7485063" algn="l"/>
              </a:tabLst>
              <a:defRPr sz="2400">
                <a:solidFill>
                  <a:schemeClr val="tx1"/>
                </a:solidFill>
                <a:latin typeface="Arial" charset="0"/>
              </a:defRPr>
            </a:lvl7pPr>
            <a:lvl8pPr marL="3429000" indent="-228600" algn="ctr" eaLnBrk="0" fontAlgn="base" hangingPunct="0">
              <a:spcBef>
                <a:spcPct val="0"/>
              </a:spcBef>
              <a:spcAft>
                <a:spcPct val="0"/>
              </a:spcAft>
              <a:tabLst>
                <a:tab pos="7485063" algn="l"/>
              </a:tabLst>
              <a:defRPr sz="2400">
                <a:solidFill>
                  <a:schemeClr val="tx1"/>
                </a:solidFill>
                <a:latin typeface="Arial" charset="0"/>
              </a:defRPr>
            </a:lvl8pPr>
            <a:lvl9pPr marL="3886200" indent="-228600" algn="ctr" eaLnBrk="0" fontAlgn="base" hangingPunct="0">
              <a:spcBef>
                <a:spcPct val="0"/>
              </a:spcBef>
              <a:spcAft>
                <a:spcPct val="0"/>
              </a:spcAft>
              <a:tabLst>
                <a:tab pos="7485063" algn="l"/>
              </a:tabLst>
              <a:defRPr sz="2400">
                <a:solidFill>
                  <a:schemeClr val="tx1"/>
                </a:solidFill>
                <a:latin typeface="Arial" charset="0"/>
              </a:defRPr>
            </a:lvl9pPr>
          </a:lstStyle>
          <a:p>
            <a:pPr algn="r" eaLnBrk="1" hangingPunct="1">
              <a:spcBef>
                <a:spcPct val="50000"/>
              </a:spcBef>
              <a:defRPr/>
            </a:pPr>
            <a:endParaRPr lang="en-US" sz="1000" dirty="0"/>
          </a:p>
        </p:txBody>
      </p:sp>
      <p:sp>
        <p:nvSpPr>
          <p:cNvPr id="6" name="Text Box 13"/>
          <p:cNvSpPr txBox="1">
            <a:spLocks noChangeArrowheads="1"/>
          </p:cNvSpPr>
          <p:nvPr userDrawn="1"/>
        </p:nvSpPr>
        <p:spPr bwMode="auto">
          <a:xfrm>
            <a:off x="0" y="6588125"/>
            <a:ext cx="9144000" cy="269875"/>
          </a:xfrm>
          <a:prstGeom prst="rect">
            <a:avLst/>
          </a:prstGeom>
          <a:noFill/>
          <a:ln>
            <a:noFill/>
          </a:ln>
          <a:effectLst/>
        </p:spPr>
        <p:txBody>
          <a:bodyPr/>
          <a:lstStyle>
            <a:lvl1pPr algn="l" eaLnBrk="0" hangingPunct="0">
              <a:tabLst>
                <a:tab pos="7485063" algn="l"/>
              </a:tabLst>
              <a:defRPr sz="2400">
                <a:solidFill>
                  <a:schemeClr val="tx1"/>
                </a:solidFill>
                <a:latin typeface="Times New Roman" pitchFamily="18" charset="0"/>
              </a:defRPr>
            </a:lvl1pPr>
            <a:lvl2pPr algn="l" eaLnBrk="0" hangingPunct="0">
              <a:tabLst>
                <a:tab pos="7485063" algn="l"/>
              </a:tabLst>
              <a:defRPr sz="2400">
                <a:solidFill>
                  <a:schemeClr val="tx1"/>
                </a:solidFill>
                <a:latin typeface="Times New Roman" pitchFamily="18" charset="0"/>
              </a:defRPr>
            </a:lvl2pPr>
            <a:lvl3pPr algn="l" eaLnBrk="0" hangingPunct="0">
              <a:tabLst>
                <a:tab pos="7485063" algn="l"/>
              </a:tabLst>
              <a:defRPr sz="2400">
                <a:solidFill>
                  <a:schemeClr val="tx1"/>
                </a:solidFill>
                <a:latin typeface="Times New Roman" pitchFamily="18" charset="0"/>
              </a:defRPr>
            </a:lvl3pPr>
            <a:lvl4pPr algn="l" eaLnBrk="0" hangingPunct="0">
              <a:tabLst>
                <a:tab pos="7485063" algn="l"/>
              </a:tabLst>
              <a:defRPr sz="2400">
                <a:solidFill>
                  <a:schemeClr val="tx1"/>
                </a:solidFill>
                <a:latin typeface="Times New Roman" pitchFamily="18" charset="0"/>
              </a:defRPr>
            </a:lvl4pPr>
            <a:lvl5pPr algn="l" eaLnBrk="0" hangingPunct="0">
              <a:tabLst>
                <a:tab pos="7485063" algn="l"/>
              </a:tabLst>
              <a:defRPr sz="2400">
                <a:solidFill>
                  <a:schemeClr val="tx1"/>
                </a:solidFill>
                <a:latin typeface="Times New Roman" pitchFamily="18" charset="0"/>
              </a:defRPr>
            </a:lvl5pPr>
            <a:lvl6pPr eaLnBrk="0" fontAlgn="base" hangingPunct="0">
              <a:spcBef>
                <a:spcPct val="0"/>
              </a:spcBef>
              <a:spcAft>
                <a:spcPct val="0"/>
              </a:spcAft>
              <a:tabLst>
                <a:tab pos="7485063" algn="l"/>
              </a:tabLst>
              <a:defRPr sz="2400">
                <a:solidFill>
                  <a:schemeClr val="tx1"/>
                </a:solidFill>
                <a:latin typeface="Times New Roman" pitchFamily="18" charset="0"/>
              </a:defRPr>
            </a:lvl6pPr>
            <a:lvl7pPr eaLnBrk="0" fontAlgn="base" hangingPunct="0">
              <a:spcBef>
                <a:spcPct val="0"/>
              </a:spcBef>
              <a:spcAft>
                <a:spcPct val="0"/>
              </a:spcAft>
              <a:tabLst>
                <a:tab pos="7485063" algn="l"/>
              </a:tabLst>
              <a:defRPr sz="2400">
                <a:solidFill>
                  <a:schemeClr val="tx1"/>
                </a:solidFill>
                <a:latin typeface="Times New Roman" pitchFamily="18" charset="0"/>
              </a:defRPr>
            </a:lvl7pPr>
            <a:lvl8pPr eaLnBrk="0" fontAlgn="base" hangingPunct="0">
              <a:spcBef>
                <a:spcPct val="0"/>
              </a:spcBef>
              <a:spcAft>
                <a:spcPct val="0"/>
              </a:spcAft>
              <a:tabLst>
                <a:tab pos="7485063" algn="l"/>
              </a:tabLst>
              <a:defRPr sz="2400">
                <a:solidFill>
                  <a:schemeClr val="tx1"/>
                </a:solidFill>
                <a:latin typeface="Times New Roman" pitchFamily="18" charset="0"/>
              </a:defRPr>
            </a:lvl8pPr>
            <a:lvl9pPr eaLnBrk="0" fontAlgn="base" hangingPunct="0">
              <a:spcBef>
                <a:spcPct val="0"/>
              </a:spcBef>
              <a:spcAft>
                <a:spcPct val="0"/>
              </a:spcAft>
              <a:tabLst>
                <a:tab pos="7485063" algn="l"/>
              </a:tabLst>
              <a:defRPr sz="2400">
                <a:solidFill>
                  <a:schemeClr val="tx1"/>
                </a:solidFill>
                <a:latin typeface="Times New Roman" pitchFamily="18" charset="0"/>
              </a:defRPr>
            </a:lvl9pPr>
          </a:lstStyle>
          <a:p>
            <a:pPr algn="ctr">
              <a:defRPr/>
            </a:pPr>
            <a:r>
              <a:rPr lang="en-US" sz="1000" dirty="0">
                <a:latin typeface="Arial" pitchFamily="34" charset="0"/>
                <a:ea typeface="ＭＳ Ｐゴシック" pitchFamily="34" charset="-128"/>
                <a:cs typeface="Arial" pitchFamily="34" charset="0"/>
              </a:rPr>
              <a:t>Copyright © 2022 Wolters Kluwer · All Rights Reserved</a:t>
            </a:r>
          </a:p>
        </p:txBody>
      </p:sp>
      <p:cxnSp>
        <p:nvCxnSpPr>
          <p:cNvPr id="7" name="Straight Connector 6"/>
          <p:cNvCxnSpPr/>
          <p:nvPr userDrawn="1"/>
        </p:nvCxnSpPr>
        <p:spPr>
          <a:xfrm>
            <a:off x="0" y="1158875"/>
            <a:ext cx="9144000"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pic>
        <p:nvPicPr>
          <p:cNvPr id="1032" name="Picture 14" descr="WK_CMYK.jp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57200" y="6600825"/>
            <a:ext cx="131762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78" r:id="rId2"/>
    <p:sldLayoutId id="2147483979" r:id="rId3"/>
    <p:sldLayoutId id="2147483980" r:id="rId4"/>
    <p:sldLayoutId id="2147483981" r:id="rId5"/>
    <p:sldLayoutId id="2147483982" r:id="rId6"/>
    <p:sldLayoutId id="2147483983" r:id="rId7"/>
    <p:sldLayoutId id="2147483984" r:id="rId8"/>
    <p:sldLayoutId id="2147483985" r:id="rId9"/>
    <p:sldLayoutId id="2147483986" r:id="rId10"/>
    <p:sldLayoutId id="2147483987" r:id="rId11"/>
  </p:sldLayoutIdLst>
  <p:txStyles>
    <p:titleStyle>
      <a:lvl1pPr algn="l" rtl="0" eaLnBrk="0" fontAlgn="base" hangingPunct="0">
        <a:lnSpc>
          <a:spcPct val="90000"/>
        </a:lnSpc>
        <a:spcBef>
          <a:spcPct val="0"/>
        </a:spcBef>
        <a:spcAft>
          <a:spcPct val="0"/>
        </a:spcAft>
        <a:defRPr sz="2800" b="1">
          <a:solidFill>
            <a:srgbClr val="186EC4"/>
          </a:solidFill>
          <a:latin typeface="+mj-lt"/>
          <a:ea typeface="+mj-ea"/>
          <a:cs typeface="+mj-cs"/>
        </a:defRPr>
      </a:lvl1pPr>
      <a:lvl2pPr algn="l" rtl="0" eaLnBrk="0" fontAlgn="base" hangingPunct="0">
        <a:lnSpc>
          <a:spcPct val="90000"/>
        </a:lnSpc>
        <a:spcBef>
          <a:spcPct val="0"/>
        </a:spcBef>
        <a:spcAft>
          <a:spcPct val="0"/>
        </a:spcAft>
        <a:defRPr sz="2800" b="1">
          <a:solidFill>
            <a:srgbClr val="186EC4"/>
          </a:solidFill>
          <a:latin typeface="Verdana" pitchFamily="34" charset="0"/>
        </a:defRPr>
      </a:lvl2pPr>
      <a:lvl3pPr algn="l" rtl="0" eaLnBrk="0" fontAlgn="base" hangingPunct="0">
        <a:lnSpc>
          <a:spcPct val="90000"/>
        </a:lnSpc>
        <a:spcBef>
          <a:spcPct val="0"/>
        </a:spcBef>
        <a:spcAft>
          <a:spcPct val="0"/>
        </a:spcAft>
        <a:defRPr sz="2800" b="1">
          <a:solidFill>
            <a:srgbClr val="186EC4"/>
          </a:solidFill>
          <a:latin typeface="Verdana" pitchFamily="34" charset="0"/>
        </a:defRPr>
      </a:lvl3pPr>
      <a:lvl4pPr algn="l" rtl="0" eaLnBrk="0" fontAlgn="base" hangingPunct="0">
        <a:lnSpc>
          <a:spcPct val="90000"/>
        </a:lnSpc>
        <a:spcBef>
          <a:spcPct val="0"/>
        </a:spcBef>
        <a:spcAft>
          <a:spcPct val="0"/>
        </a:spcAft>
        <a:defRPr sz="2800" b="1">
          <a:solidFill>
            <a:srgbClr val="186EC4"/>
          </a:solidFill>
          <a:latin typeface="Verdana" pitchFamily="34" charset="0"/>
        </a:defRPr>
      </a:lvl4pPr>
      <a:lvl5pPr algn="l" rtl="0" eaLnBrk="0" fontAlgn="base" hangingPunct="0">
        <a:lnSpc>
          <a:spcPct val="90000"/>
        </a:lnSpc>
        <a:spcBef>
          <a:spcPct val="0"/>
        </a:spcBef>
        <a:spcAft>
          <a:spcPct val="0"/>
        </a:spcAft>
        <a:defRPr sz="2800" b="1">
          <a:solidFill>
            <a:srgbClr val="186EC4"/>
          </a:solidFill>
          <a:latin typeface="Verdana" pitchFamily="34" charset="0"/>
        </a:defRPr>
      </a:lvl5pPr>
      <a:lvl6pPr marL="457200" algn="l" rtl="0" fontAlgn="base">
        <a:lnSpc>
          <a:spcPct val="90000"/>
        </a:lnSpc>
        <a:spcBef>
          <a:spcPct val="0"/>
        </a:spcBef>
        <a:spcAft>
          <a:spcPct val="0"/>
        </a:spcAft>
        <a:defRPr sz="2800" b="1">
          <a:solidFill>
            <a:srgbClr val="186EC4"/>
          </a:solidFill>
          <a:latin typeface="Verdana" pitchFamily="34" charset="0"/>
        </a:defRPr>
      </a:lvl6pPr>
      <a:lvl7pPr marL="914400" algn="l" rtl="0" fontAlgn="base">
        <a:lnSpc>
          <a:spcPct val="90000"/>
        </a:lnSpc>
        <a:spcBef>
          <a:spcPct val="0"/>
        </a:spcBef>
        <a:spcAft>
          <a:spcPct val="0"/>
        </a:spcAft>
        <a:defRPr sz="2800" b="1">
          <a:solidFill>
            <a:srgbClr val="186EC4"/>
          </a:solidFill>
          <a:latin typeface="Verdana" pitchFamily="34" charset="0"/>
        </a:defRPr>
      </a:lvl7pPr>
      <a:lvl8pPr marL="1371600" algn="l" rtl="0" fontAlgn="base">
        <a:lnSpc>
          <a:spcPct val="90000"/>
        </a:lnSpc>
        <a:spcBef>
          <a:spcPct val="0"/>
        </a:spcBef>
        <a:spcAft>
          <a:spcPct val="0"/>
        </a:spcAft>
        <a:defRPr sz="2800" b="1">
          <a:solidFill>
            <a:srgbClr val="186EC4"/>
          </a:solidFill>
          <a:latin typeface="Verdana" pitchFamily="34" charset="0"/>
        </a:defRPr>
      </a:lvl8pPr>
      <a:lvl9pPr marL="1828800" algn="l" rtl="0" fontAlgn="base">
        <a:lnSpc>
          <a:spcPct val="90000"/>
        </a:lnSpc>
        <a:spcBef>
          <a:spcPct val="0"/>
        </a:spcBef>
        <a:spcAft>
          <a:spcPct val="0"/>
        </a:spcAft>
        <a:defRPr sz="2800" b="1">
          <a:solidFill>
            <a:srgbClr val="186EC4"/>
          </a:solidFill>
          <a:latin typeface="Verdana" pitchFamily="34" charset="0"/>
        </a:defRPr>
      </a:lvl9pPr>
    </p:titleStyle>
    <p:bodyStyle>
      <a:lvl1pPr marL="280988" indent="-280988" algn="l" rtl="0" eaLnBrk="0" fontAlgn="base" hangingPunct="0">
        <a:lnSpc>
          <a:spcPct val="90000"/>
        </a:lnSpc>
        <a:spcBef>
          <a:spcPct val="60000"/>
        </a:spcBef>
        <a:spcAft>
          <a:spcPct val="0"/>
        </a:spcAft>
        <a:buClr>
          <a:srgbClr val="CC9900"/>
        </a:buClr>
        <a:buFont typeface="Wingdings" panose="05000000000000000000" pitchFamily="2" charset="2"/>
        <a:buChar char="v"/>
        <a:defRPr sz="2400">
          <a:solidFill>
            <a:schemeClr val="tx1"/>
          </a:solidFill>
          <a:latin typeface="+mn-lt"/>
          <a:ea typeface="+mn-ea"/>
          <a:cs typeface="+mn-cs"/>
        </a:defRPr>
      </a:lvl1pPr>
      <a:lvl2pPr marL="862013" indent="-404813" algn="l" rtl="0" eaLnBrk="0" fontAlgn="base" hangingPunct="0">
        <a:lnSpc>
          <a:spcPct val="90000"/>
        </a:lnSpc>
        <a:spcBef>
          <a:spcPct val="60000"/>
        </a:spcBef>
        <a:spcAft>
          <a:spcPct val="0"/>
        </a:spcAft>
        <a:buClr>
          <a:srgbClr val="CC9900"/>
        </a:buClr>
        <a:buFont typeface="Courier New" panose="02070309020205020404" pitchFamily="49" charset="0"/>
        <a:buChar char="o"/>
        <a:defRPr sz="2400">
          <a:solidFill>
            <a:schemeClr val="tx1"/>
          </a:solidFill>
          <a:latin typeface="+mn-lt"/>
        </a:defRPr>
      </a:lvl2pPr>
      <a:lvl3pPr marL="1204913" indent="-228600" algn="l" rtl="0" eaLnBrk="0" fontAlgn="base" hangingPunct="0">
        <a:lnSpc>
          <a:spcPct val="90000"/>
        </a:lnSpc>
        <a:spcBef>
          <a:spcPct val="60000"/>
        </a:spcBef>
        <a:spcAft>
          <a:spcPct val="0"/>
        </a:spcAft>
        <a:buClr>
          <a:srgbClr val="CC9900"/>
        </a:buClr>
        <a:buFont typeface="Wingdings" panose="05000000000000000000" pitchFamily="2" charset="2"/>
        <a:buChar char="§"/>
        <a:defRPr sz="2400">
          <a:solidFill>
            <a:schemeClr val="tx1"/>
          </a:solidFill>
          <a:latin typeface="+mn-lt"/>
        </a:defRPr>
      </a:lvl3pPr>
      <a:lvl4pPr marL="1600200" indent="-228600" algn="l" rtl="0" eaLnBrk="0" fontAlgn="base" hangingPunct="0">
        <a:lnSpc>
          <a:spcPct val="90000"/>
        </a:lnSpc>
        <a:spcBef>
          <a:spcPct val="60000"/>
        </a:spcBef>
        <a:spcAft>
          <a:spcPct val="0"/>
        </a:spcAft>
        <a:buClr>
          <a:srgbClr val="CC9900"/>
        </a:buClr>
        <a:buFont typeface="Wingdings" panose="05000000000000000000" pitchFamily="2" charset="2"/>
        <a:buChar char="Ø"/>
        <a:defRPr sz="2400">
          <a:solidFill>
            <a:schemeClr val="tx1"/>
          </a:solidFill>
          <a:latin typeface="+mn-lt"/>
        </a:defRPr>
      </a:lvl4pPr>
      <a:lvl5pPr marL="2057400" indent="-228600" algn="l" rtl="0" eaLnBrk="0" fontAlgn="base" hangingPunct="0">
        <a:lnSpc>
          <a:spcPct val="90000"/>
        </a:lnSpc>
        <a:spcBef>
          <a:spcPct val="60000"/>
        </a:spcBef>
        <a:spcAft>
          <a:spcPct val="0"/>
        </a:spcAft>
        <a:buClr>
          <a:srgbClr val="CC9900"/>
        </a:buClr>
        <a:buChar char="•"/>
        <a:defRPr sz="2400">
          <a:solidFill>
            <a:schemeClr val="tx1"/>
          </a:solidFill>
          <a:latin typeface="+mn-lt"/>
        </a:defRPr>
      </a:lvl5pPr>
      <a:lvl6pPr marL="2514600" indent="-228600" algn="l" rtl="0" fontAlgn="base">
        <a:lnSpc>
          <a:spcPct val="90000"/>
        </a:lnSpc>
        <a:spcBef>
          <a:spcPct val="60000"/>
        </a:spcBef>
        <a:spcAft>
          <a:spcPct val="0"/>
        </a:spcAft>
        <a:buClr>
          <a:srgbClr val="CC9900"/>
        </a:buClr>
        <a:buChar char="•"/>
        <a:defRPr sz="2200">
          <a:solidFill>
            <a:schemeClr val="tx1"/>
          </a:solidFill>
          <a:latin typeface="+mn-lt"/>
        </a:defRPr>
      </a:lvl6pPr>
      <a:lvl7pPr marL="2971800" indent="-228600" algn="l" rtl="0" fontAlgn="base">
        <a:lnSpc>
          <a:spcPct val="90000"/>
        </a:lnSpc>
        <a:spcBef>
          <a:spcPct val="60000"/>
        </a:spcBef>
        <a:spcAft>
          <a:spcPct val="0"/>
        </a:spcAft>
        <a:buClr>
          <a:srgbClr val="CC9900"/>
        </a:buClr>
        <a:buChar char="•"/>
        <a:defRPr sz="2200">
          <a:solidFill>
            <a:schemeClr val="tx1"/>
          </a:solidFill>
          <a:latin typeface="+mn-lt"/>
        </a:defRPr>
      </a:lvl7pPr>
      <a:lvl8pPr marL="3429000" indent="-228600" algn="l" rtl="0" fontAlgn="base">
        <a:lnSpc>
          <a:spcPct val="90000"/>
        </a:lnSpc>
        <a:spcBef>
          <a:spcPct val="60000"/>
        </a:spcBef>
        <a:spcAft>
          <a:spcPct val="0"/>
        </a:spcAft>
        <a:buClr>
          <a:srgbClr val="CC9900"/>
        </a:buClr>
        <a:buChar char="•"/>
        <a:defRPr sz="2200">
          <a:solidFill>
            <a:schemeClr val="tx1"/>
          </a:solidFill>
          <a:latin typeface="+mn-lt"/>
        </a:defRPr>
      </a:lvl8pPr>
      <a:lvl9pPr marL="3886200" indent="-228600" algn="l" rtl="0" fontAlgn="base">
        <a:lnSpc>
          <a:spcPct val="90000"/>
        </a:lnSpc>
        <a:spcBef>
          <a:spcPct val="60000"/>
        </a:spcBef>
        <a:spcAft>
          <a:spcPct val="0"/>
        </a:spcAft>
        <a:buClr>
          <a:srgbClr val="CC9900"/>
        </a:buClr>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225550" y="2858084"/>
            <a:ext cx="6692900" cy="1329595"/>
          </a:xfrm>
        </p:spPr>
        <p:txBody>
          <a:bodyPr/>
          <a:lstStyle/>
          <a:p>
            <a:r>
              <a:rPr lang="en-US" altLang="en-US" sz="3200" dirty="0">
                <a:solidFill>
                  <a:schemeClr val="bg2">
                    <a:lumMod val="85000"/>
                    <a:lumOff val="15000"/>
                  </a:schemeClr>
                </a:solidFill>
              </a:rPr>
              <a:t>Chapter 6</a:t>
            </a:r>
            <a:br>
              <a:rPr lang="en-US" altLang="en-US" sz="3200" dirty="0">
                <a:solidFill>
                  <a:schemeClr val="bg2">
                    <a:lumMod val="85000"/>
                    <a:lumOff val="15000"/>
                  </a:schemeClr>
                </a:solidFill>
              </a:rPr>
            </a:br>
            <a:br>
              <a:rPr lang="en-US" altLang="en-US" sz="3200" dirty="0">
                <a:solidFill>
                  <a:schemeClr val="bg2">
                    <a:lumMod val="85000"/>
                    <a:lumOff val="15000"/>
                  </a:schemeClr>
                </a:solidFill>
              </a:rPr>
            </a:br>
            <a:r>
              <a:rPr lang="en-US" altLang="en-US" sz="3200" dirty="0">
                <a:solidFill>
                  <a:schemeClr val="bg2">
                    <a:lumMod val="85000"/>
                    <a:lumOff val="15000"/>
                  </a:schemeClr>
                </a:solidFill>
              </a:rPr>
              <a:t>Vitamins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#3</a:t>
            </a:r>
          </a:p>
        </p:txBody>
      </p:sp>
      <p:sp>
        <p:nvSpPr>
          <p:cNvPr id="15363" name="Rectangle 3"/>
          <p:cNvSpPr>
            <a:spLocks noGrp="1" noChangeArrowheads="1"/>
          </p:cNvSpPr>
          <p:nvPr>
            <p:ph type="body" idx="1"/>
          </p:nvPr>
        </p:nvSpPr>
        <p:spPr>
          <a:xfrm>
            <a:off x="430212" y="1505665"/>
            <a:ext cx="8613775" cy="3686175"/>
          </a:xfrm>
        </p:spPr>
        <p:txBody>
          <a:bodyPr/>
          <a:lstStyle/>
          <a:p>
            <a:r>
              <a:rPr lang="en-US" altLang="en-US" dirty="0"/>
              <a:t>Vitamin A </a:t>
            </a:r>
          </a:p>
          <a:p>
            <a:pPr lvl="1"/>
            <a:r>
              <a:rPr lang="en-US" altLang="en-US" dirty="0"/>
              <a:t>Preformed vitamin A is found only in animal sources. </a:t>
            </a:r>
          </a:p>
          <a:p>
            <a:pPr lvl="1"/>
            <a:r>
              <a:rPr lang="en-US" altLang="en-US" dirty="0"/>
              <a:t>Also includes provitamin A carotenoids: </a:t>
            </a:r>
          </a:p>
          <a:p>
            <a:pPr lvl="2"/>
            <a:r>
              <a:rPr lang="en-US" altLang="en-US" dirty="0"/>
              <a:t>Natural plant pigments found in deep yellow and orange fruits and vegetables and most dark green leafy vegetables. </a:t>
            </a:r>
          </a:p>
          <a:p>
            <a:pPr lvl="2"/>
            <a:r>
              <a:rPr lang="en-US" altLang="en-US" dirty="0"/>
              <a:t>Beta-carotene, lutein, and lycopene are among the most commonly known carotenoids.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#4</a:t>
            </a:r>
          </a:p>
        </p:txBody>
      </p:sp>
      <p:sp>
        <p:nvSpPr>
          <p:cNvPr id="16387" name="Rectangle 3"/>
          <p:cNvSpPr>
            <a:spLocks noGrp="1" noChangeArrowheads="1"/>
          </p:cNvSpPr>
          <p:nvPr>
            <p:ph type="body" idx="1"/>
          </p:nvPr>
        </p:nvSpPr>
        <p:spPr>
          <a:xfrm>
            <a:off x="430212" y="1490917"/>
            <a:ext cx="8613775" cy="3686175"/>
          </a:xfrm>
        </p:spPr>
        <p:txBody>
          <a:bodyPr/>
          <a:lstStyle/>
          <a:p>
            <a:r>
              <a:rPr lang="en-US" altLang="en-US" dirty="0"/>
              <a:t>Vitamin A—(cont.)</a:t>
            </a:r>
          </a:p>
          <a:p>
            <a:pPr lvl="1"/>
            <a:r>
              <a:rPr lang="en-US" altLang="en-US" dirty="0"/>
              <a:t>Best known for its roles in normal vision, reproduction, growth, and immune system functioning. </a:t>
            </a:r>
          </a:p>
          <a:p>
            <a:pPr lvl="1"/>
            <a:r>
              <a:rPr lang="en-US" altLang="en-US" dirty="0"/>
              <a:t>Body can store up to a year’s supply of vitamin A. </a:t>
            </a:r>
          </a:p>
          <a:p>
            <a:pPr lvl="1"/>
            <a:r>
              <a:rPr lang="en-US" altLang="en-US" dirty="0"/>
              <a:t>90% is stored in the liver.</a:t>
            </a:r>
          </a:p>
          <a:p>
            <a:pPr lvl="1"/>
            <a:r>
              <a:rPr lang="en-US" altLang="en-US" dirty="0"/>
              <a:t>It may take 1 to 2 years for deficiency symptoms to appear. </a:t>
            </a:r>
          </a:p>
          <a:p>
            <a:pPr lvl="1"/>
            <a:r>
              <a:rPr lang="en-US" altLang="en-US" dirty="0"/>
              <a:t>Only preformed vitamin A is toxic in high doses.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#5</a:t>
            </a:r>
          </a:p>
        </p:txBody>
      </p:sp>
      <p:sp>
        <p:nvSpPr>
          <p:cNvPr id="16387" name="Rectangle 3"/>
          <p:cNvSpPr>
            <a:spLocks noGrp="1" noChangeArrowheads="1"/>
          </p:cNvSpPr>
          <p:nvPr>
            <p:ph type="body" idx="1"/>
          </p:nvPr>
        </p:nvSpPr>
        <p:spPr>
          <a:xfrm>
            <a:off x="430212" y="1520413"/>
            <a:ext cx="8613775" cy="4504418"/>
          </a:xfrm>
        </p:spPr>
        <p:txBody>
          <a:bodyPr/>
          <a:lstStyle/>
          <a:p>
            <a:r>
              <a:rPr lang="en-US" altLang="en-US" sz="2200" dirty="0"/>
              <a:t>Vitamin A—(cont.)</a:t>
            </a:r>
          </a:p>
          <a:p>
            <a:pPr lvl="1"/>
            <a:r>
              <a:rPr lang="en-US" altLang="en-US" sz="2200" dirty="0"/>
              <a:t>Chronic excessive vitamin A intake can cause central nervous system (CNS) changes, bone and skin changes, and liver abnormalities that range from reversible to fatal.  </a:t>
            </a:r>
          </a:p>
          <a:p>
            <a:pPr lvl="1"/>
            <a:r>
              <a:rPr lang="en-US" altLang="en-US" sz="2200" dirty="0"/>
              <a:t>Toxicity is usually caused by consuming too much vitamin A from supplements. </a:t>
            </a:r>
          </a:p>
          <a:p>
            <a:pPr lvl="1"/>
            <a:r>
              <a:rPr lang="en-US" altLang="en-US" sz="2200" dirty="0"/>
              <a:t>At high doses during pregnancy (three to four times the recommended intake), vitamin A is teratogenic. </a:t>
            </a:r>
          </a:p>
          <a:p>
            <a:pPr lvl="1"/>
            <a:r>
              <a:rPr lang="en-US" altLang="en-US" sz="2200" dirty="0"/>
              <a:t>Supplementation is not recommended during the first trimester of pregnancy unless there is specific evidence of vitamin A deficiency.</a:t>
            </a:r>
          </a:p>
        </p:txBody>
      </p:sp>
    </p:spTree>
    <p:extLst>
      <p:ext uri="{BB962C8B-B14F-4D97-AF65-F5344CB8AC3E}">
        <p14:creationId xmlns:p14="http://schemas.microsoft.com/office/powerpoint/2010/main" val="1261699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#6</a:t>
            </a:r>
          </a:p>
        </p:txBody>
      </p:sp>
      <p:sp>
        <p:nvSpPr>
          <p:cNvPr id="16387" name="Rectangle 3"/>
          <p:cNvSpPr>
            <a:spLocks noGrp="1" noChangeArrowheads="1"/>
          </p:cNvSpPr>
          <p:nvPr>
            <p:ph type="body" idx="1"/>
          </p:nvPr>
        </p:nvSpPr>
        <p:spPr>
          <a:xfrm>
            <a:off x="430212" y="1446673"/>
            <a:ext cx="8613775" cy="4504418"/>
          </a:xfrm>
        </p:spPr>
        <p:txBody>
          <a:bodyPr/>
          <a:lstStyle/>
          <a:p>
            <a:r>
              <a:rPr lang="en-US" altLang="en-US" sz="2200" dirty="0"/>
              <a:t>Vitamin A—(cont.)</a:t>
            </a:r>
          </a:p>
          <a:p>
            <a:pPr lvl="1"/>
            <a:r>
              <a:rPr lang="it-IT" altLang="en-US" sz="2200" dirty="0"/>
              <a:t>Beta carotene is nontoxic.  </a:t>
            </a:r>
          </a:p>
          <a:p>
            <a:pPr lvl="1"/>
            <a:r>
              <a:rPr lang="en-US" altLang="en-US" sz="2200" dirty="0"/>
              <a:t>Stored primarily in adipose tissue: </a:t>
            </a:r>
          </a:p>
          <a:p>
            <a:pPr lvl="2"/>
            <a:r>
              <a:rPr lang="en-US" altLang="en-US" sz="2200" dirty="0"/>
              <a:t>may accumulate under the skin to the extent that it causes the skin color to turn yellowish orange:</a:t>
            </a:r>
          </a:p>
          <a:p>
            <a:pPr lvl="3"/>
            <a:r>
              <a:rPr lang="en-US" altLang="en-US" sz="2200" dirty="0"/>
              <a:t>a harmless and reversible condition known as carotenodermia. </a:t>
            </a:r>
          </a:p>
          <a:p>
            <a:pPr lvl="1"/>
            <a:r>
              <a:rPr lang="en-US" altLang="en-US" sz="2200" dirty="0"/>
              <a:t>The Tolerable Upper Intake Level (UL) for vitamin A does not apply to vitamin A derived from carotenoids.</a:t>
            </a:r>
          </a:p>
          <a:p>
            <a:pPr lvl="1"/>
            <a:r>
              <a:rPr lang="en-US" altLang="en-US" sz="2200" dirty="0"/>
              <a:t>Beta-carotene is a major antioxidant in the body.</a:t>
            </a:r>
            <a:endParaRPr lang="it-IT" altLang="en-US" sz="2200" dirty="0"/>
          </a:p>
        </p:txBody>
      </p:sp>
    </p:spTree>
    <p:extLst>
      <p:ext uri="{BB962C8B-B14F-4D97-AF65-F5344CB8AC3E}">
        <p14:creationId xmlns:p14="http://schemas.microsoft.com/office/powerpoint/2010/main" val="1598512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33388" y="324286"/>
            <a:ext cx="8524875" cy="775597"/>
          </a:xfrm>
        </p:spPr>
        <p:txBody>
          <a:bodyPr/>
          <a:lstStyle/>
          <a:p>
            <a:r>
              <a:rPr lang="en-US" altLang="en-US" dirty="0"/>
              <a:t>Vitamin Classifications Based on Solubility #7</a:t>
            </a:r>
          </a:p>
        </p:txBody>
      </p:sp>
      <p:sp>
        <p:nvSpPr>
          <p:cNvPr id="17411" name="Content Placeholder 2"/>
          <p:cNvSpPr>
            <a:spLocks noGrp="1"/>
          </p:cNvSpPr>
          <p:nvPr>
            <p:ph idx="1"/>
          </p:nvPr>
        </p:nvSpPr>
        <p:spPr>
          <a:xfrm>
            <a:off x="430212" y="1431925"/>
            <a:ext cx="8613775" cy="3686175"/>
          </a:xfrm>
        </p:spPr>
        <p:txBody>
          <a:bodyPr/>
          <a:lstStyle/>
          <a:p>
            <a:r>
              <a:rPr lang="en-US" altLang="en-US" sz="2200" dirty="0"/>
              <a:t>Vitamin D </a:t>
            </a:r>
          </a:p>
          <a:p>
            <a:pPr lvl="1"/>
            <a:r>
              <a:rPr lang="en-US" altLang="en-US" sz="2200" dirty="0"/>
              <a:t>unique in that the body has the potential to make all of the vitamin D it needs if exposure to sunlight is optimal and liver and kidney function are normal</a:t>
            </a:r>
          </a:p>
          <a:p>
            <a:pPr lvl="1"/>
            <a:r>
              <a:rPr lang="en-US" altLang="en-US" sz="2200" dirty="0"/>
              <a:t>two forms</a:t>
            </a:r>
          </a:p>
          <a:p>
            <a:pPr lvl="2"/>
            <a:r>
              <a:rPr lang="en-US" altLang="en-US" sz="2200" dirty="0"/>
              <a:t>D</a:t>
            </a:r>
            <a:r>
              <a:rPr lang="en-US" altLang="en-US" sz="2200" baseline="-25000" dirty="0"/>
              <a:t>3</a:t>
            </a:r>
            <a:r>
              <a:rPr lang="en-US" altLang="en-US" sz="2200" dirty="0"/>
              <a:t> (cholecalciferol)</a:t>
            </a:r>
          </a:p>
          <a:p>
            <a:pPr lvl="2"/>
            <a:r>
              <a:rPr lang="en-US" altLang="en-US" sz="2200" dirty="0"/>
              <a:t>D</a:t>
            </a:r>
            <a:r>
              <a:rPr lang="en-US" altLang="en-US" sz="2200" baseline="-25000" dirty="0"/>
              <a:t>2</a:t>
            </a:r>
            <a:r>
              <a:rPr lang="en-US" altLang="en-US" sz="2200" dirty="0"/>
              <a:t> (ergocalciferol) </a:t>
            </a:r>
          </a:p>
          <a:p>
            <a:pPr lvl="1"/>
            <a:r>
              <a:rPr lang="en-US" altLang="en-US" sz="2200" dirty="0"/>
              <a:t>acts like a hormone because it is synthesized in one part of the body (skin) and stimulates functional activity elsewhere </a:t>
            </a:r>
          </a:p>
          <a:p>
            <a:pPr lvl="1"/>
            <a:r>
              <a:rPr lang="en-US" altLang="en-US" sz="2200" dirty="0"/>
              <a:t>naturally occurs in very few foods; fortified foods are the major dietary source (see Box 6.1)</a:t>
            </a:r>
          </a:p>
          <a:p>
            <a:pPr lvl="1"/>
            <a:endParaRPr lang="en-US" alt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#8</a:t>
            </a:r>
          </a:p>
        </p:txBody>
      </p:sp>
      <p:sp>
        <p:nvSpPr>
          <p:cNvPr id="18435" name="Rectangle 3"/>
          <p:cNvSpPr>
            <a:spLocks noGrp="1" noChangeArrowheads="1"/>
          </p:cNvSpPr>
          <p:nvPr>
            <p:ph type="body" idx="1"/>
          </p:nvPr>
        </p:nvSpPr>
        <p:spPr>
          <a:xfrm>
            <a:off x="430212" y="1490917"/>
            <a:ext cx="8613775" cy="3686175"/>
          </a:xfrm>
        </p:spPr>
        <p:txBody>
          <a:bodyPr/>
          <a:lstStyle/>
          <a:p>
            <a:r>
              <a:rPr lang="en-US" altLang="en-US" sz="2200" dirty="0"/>
              <a:t>Vitamin D—(cont.)</a:t>
            </a:r>
          </a:p>
          <a:p>
            <a:pPr lvl="1"/>
            <a:r>
              <a:rPr lang="en-US" altLang="en-US" sz="2200" dirty="0"/>
              <a:t>Primary function of vitamin D is to maintain normal blood concentrations of calcium and phosphorus. </a:t>
            </a:r>
          </a:p>
          <a:p>
            <a:pPr lvl="1"/>
            <a:r>
              <a:rPr lang="en-US" altLang="en-US" sz="2200" dirty="0"/>
              <a:t>Vitamin D is important for immune function. </a:t>
            </a:r>
          </a:p>
          <a:p>
            <a:pPr lvl="1"/>
            <a:r>
              <a:rPr lang="en-US" altLang="en-US" sz="2200" dirty="0"/>
              <a:t>Although it is difficult to determine how much sun exposure is adequate, some experts suggest 5 to 30 minutes of sun exposure between 10 AM and 3 PM at least twice a week to the face, arms, legs, or back without sunscreen is sufficient . </a:t>
            </a:r>
          </a:p>
          <a:p>
            <a:pPr lvl="1"/>
            <a:r>
              <a:rPr lang="en-US" altLang="en-US" sz="2200" dirty="0"/>
              <a:t>Winter, living in northern latitudes, and being of black race and older age are associated with low vitamin D synthesis.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33388" y="339034"/>
            <a:ext cx="8524875" cy="775597"/>
          </a:xfrm>
        </p:spPr>
        <p:txBody>
          <a:bodyPr/>
          <a:lstStyle/>
          <a:p>
            <a:r>
              <a:rPr lang="en-US" altLang="en-US" dirty="0"/>
              <a:t>Vitamin Classifications Based on Solubility #9</a:t>
            </a:r>
          </a:p>
        </p:txBody>
      </p:sp>
      <p:sp>
        <p:nvSpPr>
          <p:cNvPr id="19459" name="Rectangle 3"/>
          <p:cNvSpPr>
            <a:spLocks noGrp="1" noChangeArrowheads="1"/>
          </p:cNvSpPr>
          <p:nvPr>
            <p:ph type="body" idx="1"/>
          </p:nvPr>
        </p:nvSpPr>
        <p:spPr>
          <a:xfrm>
            <a:off x="430212" y="1490917"/>
            <a:ext cx="8613775" cy="3686175"/>
          </a:xfrm>
        </p:spPr>
        <p:txBody>
          <a:bodyPr/>
          <a:lstStyle/>
          <a:p>
            <a:r>
              <a:rPr lang="en-US" altLang="en-US" sz="2200" dirty="0"/>
              <a:t>Vitamin D—(cont.)</a:t>
            </a:r>
          </a:p>
          <a:p>
            <a:pPr lvl="1"/>
            <a:r>
              <a:rPr lang="en-US" altLang="en-US" sz="2200" dirty="0"/>
              <a:t>Dietary source is considered essential because few people meet optimal conditions.</a:t>
            </a:r>
          </a:p>
          <a:p>
            <a:pPr lvl="2"/>
            <a:r>
              <a:rPr lang="en-US" altLang="en-US" sz="2200" dirty="0"/>
              <a:t>Vitamin D occurs naturally in only a few foods. </a:t>
            </a:r>
          </a:p>
          <a:p>
            <a:pPr lvl="1"/>
            <a:r>
              <a:rPr lang="en-US" altLang="en-US" sz="2200" dirty="0"/>
              <a:t>Many experts believe the Adequate Intake (AI) for vitamin D is set too low. </a:t>
            </a:r>
          </a:p>
          <a:p>
            <a:pPr lvl="1"/>
            <a:r>
              <a:rPr lang="en-US" altLang="en-US" sz="2200" dirty="0"/>
              <a:t>Overt deficiency of vitamin D causes poor calcium absorption. </a:t>
            </a:r>
          </a:p>
          <a:p>
            <a:pPr lvl="2"/>
            <a:r>
              <a:rPr lang="en-US" altLang="en-US" sz="2200" dirty="0"/>
              <a:t>Rickets and osteomalacia. </a:t>
            </a:r>
          </a:p>
          <a:p>
            <a:pPr lvl="1"/>
            <a:r>
              <a:rPr lang="en-US" altLang="en-US" sz="2200" dirty="0"/>
              <a:t>Current upper limit for vitamin D is set at 100 mcg/day (4000 IU/day) for ages 9 years and older.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#10</a:t>
            </a:r>
          </a:p>
        </p:txBody>
      </p:sp>
      <p:sp>
        <p:nvSpPr>
          <p:cNvPr id="20483" name="Rectangle 3"/>
          <p:cNvSpPr>
            <a:spLocks noGrp="1" noChangeArrowheads="1"/>
          </p:cNvSpPr>
          <p:nvPr>
            <p:ph type="body" idx="1"/>
          </p:nvPr>
        </p:nvSpPr>
        <p:spPr>
          <a:xfrm>
            <a:off x="430212" y="1505665"/>
            <a:ext cx="8613775" cy="3686175"/>
          </a:xfrm>
        </p:spPr>
        <p:txBody>
          <a:bodyPr/>
          <a:lstStyle/>
          <a:p>
            <a:r>
              <a:rPr lang="en-US" altLang="en-US" dirty="0"/>
              <a:t>Vitamin E </a:t>
            </a:r>
          </a:p>
          <a:p>
            <a:pPr lvl="1"/>
            <a:r>
              <a:rPr lang="en-US" altLang="en-US" dirty="0"/>
              <a:t>Generic term that describes a group of at least eight naturally occurring compounds </a:t>
            </a:r>
          </a:p>
          <a:p>
            <a:pPr lvl="1"/>
            <a:r>
              <a:rPr lang="en-US" altLang="en-US" dirty="0"/>
              <a:t>Alpha-tocopherol is considered the most biologically active form of vitamin E </a:t>
            </a:r>
          </a:p>
          <a:p>
            <a:pPr lvl="1"/>
            <a:r>
              <a:rPr lang="en-US" altLang="en-US" dirty="0"/>
              <a:t>Functions as the primary fat-soluble antioxidant in the body </a:t>
            </a:r>
          </a:p>
          <a:p>
            <a:pPr lvl="1"/>
            <a:r>
              <a:rPr lang="en-US" altLang="en-US" dirty="0"/>
              <a:t>Protects polyunsaturated fatty acids (PUFAs) and other lipid molecules, such as </a:t>
            </a:r>
            <a:r>
              <a:rPr lang="en-US" dirty="0"/>
              <a:t>low-density lipoprotein (</a:t>
            </a:r>
            <a:r>
              <a:rPr lang="en-US" altLang="en-US" dirty="0"/>
              <a:t>LDL) cholesterol, from oxidative damage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33388" y="324286"/>
            <a:ext cx="8524875" cy="775597"/>
          </a:xfrm>
        </p:spPr>
        <p:txBody>
          <a:bodyPr/>
          <a:lstStyle/>
          <a:p>
            <a:r>
              <a:rPr lang="en-US" altLang="en-US" dirty="0"/>
              <a:t>Vitamin Classifications Based on Solubility #11</a:t>
            </a:r>
          </a:p>
        </p:txBody>
      </p:sp>
      <p:sp>
        <p:nvSpPr>
          <p:cNvPr id="21507" name="Content Placeholder 2"/>
          <p:cNvSpPr>
            <a:spLocks noGrp="1"/>
          </p:cNvSpPr>
          <p:nvPr>
            <p:ph idx="1"/>
          </p:nvPr>
        </p:nvSpPr>
        <p:spPr>
          <a:xfrm>
            <a:off x="430212" y="1490917"/>
            <a:ext cx="8613775" cy="3686175"/>
          </a:xfrm>
        </p:spPr>
        <p:txBody>
          <a:bodyPr/>
          <a:lstStyle/>
          <a:p>
            <a:r>
              <a:rPr lang="en-US" altLang="en-US" dirty="0"/>
              <a:t>Vitamin E—(cont.)</a:t>
            </a:r>
          </a:p>
          <a:p>
            <a:pPr lvl="1"/>
            <a:r>
              <a:rPr lang="en-US" altLang="en-US" dirty="0"/>
              <a:t>Need increases as the intake of PUFA increases. </a:t>
            </a:r>
          </a:p>
          <a:p>
            <a:pPr lvl="1"/>
            <a:r>
              <a:rPr lang="en-US" altLang="en-US" dirty="0"/>
              <a:t>Megadoses may help protect against atherosclerosis, some types of cancer, cataracts, age-related macular degeneration, Parkinson disease, and Alzheimer disease.</a:t>
            </a:r>
          </a:p>
          <a:p>
            <a:pPr lvl="1"/>
            <a:r>
              <a:rPr lang="en-US" altLang="en-US" dirty="0"/>
              <a:t>Deficiency can occur in very specific instances. </a:t>
            </a:r>
          </a:p>
          <a:p>
            <a:pPr lvl="2"/>
            <a:r>
              <a:rPr lang="en-US" altLang="en-US" dirty="0"/>
              <a:t>premature infants</a:t>
            </a:r>
          </a:p>
          <a:p>
            <a:pPr lvl="2"/>
            <a:r>
              <a:rPr lang="en-US" altLang="en-US" dirty="0"/>
              <a:t>may occur secondary to a genetic abnormality or malabsorption syndromes such as cystic fibrosis and short bowel syndrome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#12</a:t>
            </a:r>
          </a:p>
        </p:txBody>
      </p:sp>
      <p:sp>
        <p:nvSpPr>
          <p:cNvPr id="22531" name="Rectangle 3"/>
          <p:cNvSpPr>
            <a:spLocks noGrp="1" noChangeArrowheads="1"/>
          </p:cNvSpPr>
          <p:nvPr>
            <p:ph type="body" idx="1"/>
          </p:nvPr>
        </p:nvSpPr>
        <p:spPr>
          <a:xfrm>
            <a:off x="430212" y="1461421"/>
            <a:ext cx="8613775" cy="3686175"/>
          </a:xfrm>
        </p:spPr>
        <p:txBody>
          <a:bodyPr/>
          <a:lstStyle/>
          <a:p>
            <a:r>
              <a:rPr lang="en-US" altLang="en-US" sz="2200" dirty="0"/>
              <a:t>Vitamin E—(cont.)</a:t>
            </a:r>
          </a:p>
          <a:p>
            <a:pPr lvl="1"/>
            <a:r>
              <a:rPr lang="en-US" altLang="en-US" sz="2200" dirty="0"/>
              <a:t>Signs and symptoms of deficiency include peripheral neuropathy, ataxia, and impaired vision and speech. </a:t>
            </a:r>
          </a:p>
          <a:p>
            <a:pPr lvl="1"/>
            <a:r>
              <a:rPr lang="en-US" altLang="en-US" sz="2200" dirty="0"/>
              <a:t>Large amounts of vitamin E can interfere with vitamin K action (blood clotting) and potentiate the effects of blood-thinning drugs, increasing the risk of hemorrhage.</a:t>
            </a:r>
          </a:p>
          <a:p>
            <a:r>
              <a:rPr lang="en-US" altLang="en-US" sz="2200" dirty="0"/>
              <a:t>Vitamin K</a:t>
            </a:r>
          </a:p>
          <a:p>
            <a:pPr lvl="1"/>
            <a:r>
              <a:rPr lang="en-US" altLang="en-US" sz="2200" dirty="0"/>
              <a:t>Occurs naturally in two forms. </a:t>
            </a:r>
          </a:p>
          <a:p>
            <a:pPr lvl="2"/>
            <a:r>
              <a:rPr lang="en-US" altLang="en-US" sz="2200" dirty="0"/>
              <a:t>Phylloquinone, found in plants.</a:t>
            </a:r>
          </a:p>
          <a:p>
            <a:pPr lvl="2"/>
            <a:r>
              <a:rPr lang="en-US" altLang="en-US" sz="2200" dirty="0"/>
              <a:t>Menaquinones, which are synthesized in the intestinal tract by bacteria.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t>Vitamins</a:t>
            </a:r>
          </a:p>
        </p:txBody>
      </p:sp>
      <p:sp>
        <p:nvSpPr>
          <p:cNvPr id="4099" name="Rectangle 3"/>
          <p:cNvSpPr>
            <a:spLocks noGrp="1" noChangeArrowheads="1"/>
          </p:cNvSpPr>
          <p:nvPr>
            <p:ph type="body" idx="1"/>
          </p:nvPr>
        </p:nvSpPr>
        <p:spPr>
          <a:xfrm>
            <a:off x="430212" y="1549909"/>
            <a:ext cx="8613775" cy="3686175"/>
          </a:xfrm>
        </p:spPr>
        <p:txBody>
          <a:bodyPr/>
          <a:lstStyle/>
          <a:p>
            <a:r>
              <a:rPr lang="en-US" altLang="en-US" dirty="0"/>
              <a:t>In 1913, thiamin was discovered as the first vitamin, the “vital amine” necessary to prevent the deficiency disease beriberi. </a:t>
            </a:r>
          </a:p>
          <a:p>
            <a:r>
              <a:rPr lang="en-US" altLang="en-US" dirty="0"/>
              <a:t>Today, 13 vitamins have been identified as important for human nutrition.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#13</a:t>
            </a:r>
          </a:p>
        </p:txBody>
      </p:sp>
      <p:sp>
        <p:nvSpPr>
          <p:cNvPr id="23555" name="Rectangle 3"/>
          <p:cNvSpPr>
            <a:spLocks noGrp="1" noChangeArrowheads="1"/>
          </p:cNvSpPr>
          <p:nvPr>
            <p:ph type="body" idx="1"/>
          </p:nvPr>
        </p:nvSpPr>
        <p:spPr>
          <a:xfrm>
            <a:off x="430212" y="1535161"/>
            <a:ext cx="8613775" cy="3686175"/>
          </a:xfrm>
        </p:spPr>
        <p:txBody>
          <a:bodyPr/>
          <a:lstStyle/>
          <a:p>
            <a:r>
              <a:rPr lang="en-US" altLang="en-US" sz="2200" dirty="0"/>
              <a:t>Vitamin K—(cont.)</a:t>
            </a:r>
          </a:p>
          <a:p>
            <a:pPr lvl="1"/>
            <a:r>
              <a:rPr lang="en-US" altLang="en-US" sz="2200" dirty="0"/>
              <a:t>Coenzyme essential for the synthesis of prothrombin. </a:t>
            </a:r>
          </a:p>
          <a:p>
            <a:pPr lvl="1"/>
            <a:r>
              <a:rPr lang="en-US" altLang="en-US" sz="2200" dirty="0"/>
              <a:t>Clinically significant vitamin K deficiency is defined as vitamin K–responsive hypoprothrombinemia. </a:t>
            </a:r>
          </a:p>
          <a:p>
            <a:pPr lvl="2"/>
            <a:r>
              <a:rPr lang="en-US" altLang="en-US" sz="2200" dirty="0"/>
              <a:t>Characterized by an increase in prothrombin time. </a:t>
            </a:r>
          </a:p>
          <a:p>
            <a:pPr lvl="1"/>
            <a:r>
              <a:rPr lang="en-US" altLang="en-US" sz="2200" dirty="0"/>
              <a:t>Deficiency does not occur from inadequate intake but may occur secondary to malabsorption syndromes or the use of certain medications that interfere with vitamin K metabolism or synthesis, such as anticoagulants and antibiotics.</a:t>
            </a:r>
          </a:p>
          <a:p>
            <a:pPr lvl="1"/>
            <a:r>
              <a:rPr lang="en-US" altLang="en-US" sz="2200" dirty="0"/>
              <a:t>Newborns are prone to vitamin K deficiency.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Solubility—14</a:t>
            </a:r>
          </a:p>
        </p:txBody>
      </p:sp>
      <p:sp>
        <p:nvSpPr>
          <p:cNvPr id="26627" name="Rectangle 3"/>
          <p:cNvSpPr>
            <a:spLocks noGrp="1" noChangeArrowheads="1"/>
          </p:cNvSpPr>
          <p:nvPr>
            <p:ph type="body" idx="1"/>
          </p:nvPr>
        </p:nvSpPr>
        <p:spPr/>
        <p:txBody>
          <a:bodyPr/>
          <a:lstStyle/>
          <a:p>
            <a:r>
              <a:rPr lang="en-US" altLang="en-US" b="1" dirty="0"/>
              <a:t>Water-soluble vitamins </a:t>
            </a:r>
            <a:r>
              <a:rPr lang="en-US" altLang="en-US" dirty="0"/>
              <a:t>(see Table 6.1)</a:t>
            </a:r>
          </a:p>
          <a:p>
            <a:pPr lvl="1"/>
            <a:r>
              <a:rPr lang="en-US" altLang="en-US" dirty="0"/>
              <a:t>Thiamin</a:t>
            </a:r>
          </a:p>
          <a:p>
            <a:pPr lvl="2"/>
            <a:r>
              <a:rPr lang="en-US" altLang="en-US" dirty="0"/>
              <a:t>Coenzyme in the metabolism of carbohydrates and branched-chain amino acids. </a:t>
            </a:r>
          </a:p>
          <a:p>
            <a:pPr lvl="2"/>
            <a:r>
              <a:rPr lang="en-US" altLang="en-US" dirty="0"/>
              <a:t>Beriberi has been virtually eliminated.</a:t>
            </a:r>
          </a:p>
          <a:p>
            <a:pPr lvl="2"/>
            <a:r>
              <a:rPr lang="en-US" altLang="en-US" dirty="0"/>
              <a:t>Deficiency is usually seen only in chronic alcoholics. </a:t>
            </a:r>
          </a:p>
          <a:p>
            <a:pPr lvl="3"/>
            <a:r>
              <a:rPr lang="en-US" altLang="en-US" dirty="0"/>
              <a:t>Impairs thiamin intake, absorption, and metabolism. </a:t>
            </a:r>
          </a:p>
          <a:p>
            <a:pPr lvl="3"/>
            <a:r>
              <a:rPr lang="en-US" altLang="en-US" dirty="0"/>
              <a:t>Cardiac and renal complications can be fatal.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#15</a:t>
            </a:r>
          </a:p>
        </p:txBody>
      </p:sp>
      <p:sp>
        <p:nvSpPr>
          <p:cNvPr id="28675" name="Rectangle 3"/>
          <p:cNvSpPr>
            <a:spLocks noGrp="1" noChangeArrowheads="1"/>
          </p:cNvSpPr>
          <p:nvPr>
            <p:ph type="body" idx="1"/>
          </p:nvPr>
        </p:nvSpPr>
        <p:spPr>
          <a:xfrm>
            <a:off x="430212" y="1549909"/>
            <a:ext cx="8613775" cy="3686175"/>
          </a:xfrm>
        </p:spPr>
        <p:txBody>
          <a:bodyPr/>
          <a:lstStyle/>
          <a:p>
            <a:r>
              <a:rPr lang="en-US" altLang="en-US" b="1" dirty="0"/>
              <a:t>Water-soluble vitamins—(cont.)</a:t>
            </a:r>
          </a:p>
          <a:p>
            <a:pPr lvl="1"/>
            <a:r>
              <a:rPr lang="en-US" altLang="en-US" dirty="0"/>
              <a:t>Riboflavin</a:t>
            </a:r>
          </a:p>
          <a:p>
            <a:pPr lvl="2"/>
            <a:r>
              <a:rPr lang="en-US" altLang="en-US" dirty="0"/>
              <a:t>Vitamin B­</a:t>
            </a:r>
            <a:r>
              <a:rPr lang="en-US" altLang="en-US" baseline="-25000" dirty="0"/>
              <a:t>2</a:t>
            </a:r>
            <a:r>
              <a:rPr lang="en-US" altLang="en-US" dirty="0"/>
              <a:t> is an integral component of the coenzymes flavin adenine dinucleotide (FAD) and flavin mononucleotide (FMN) that function to release energy from nutrients in all body cells. </a:t>
            </a:r>
          </a:p>
          <a:p>
            <a:pPr lvl="2"/>
            <a:r>
              <a:rPr lang="en-US" altLang="en-US" dirty="0"/>
              <a:t>Milk and dairy products contribute the most riboflavin to the diet.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33388" y="339034"/>
            <a:ext cx="8524875" cy="775597"/>
          </a:xfrm>
        </p:spPr>
        <p:txBody>
          <a:bodyPr/>
          <a:lstStyle/>
          <a:p>
            <a:r>
              <a:rPr lang="en-US" altLang="en-US" dirty="0"/>
              <a:t>Vitamin Classifications Based on Solubility #16</a:t>
            </a:r>
          </a:p>
        </p:txBody>
      </p:sp>
      <p:sp>
        <p:nvSpPr>
          <p:cNvPr id="29699" name="Rectangle 3"/>
          <p:cNvSpPr>
            <a:spLocks noGrp="1" noChangeArrowheads="1"/>
          </p:cNvSpPr>
          <p:nvPr>
            <p:ph type="body" idx="1"/>
          </p:nvPr>
        </p:nvSpPr>
        <p:spPr>
          <a:xfrm>
            <a:off x="430212" y="1579405"/>
            <a:ext cx="8613775" cy="3686175"/>
          </a:xfrm>
        </p:spPr>
        <p:txBody>
          <a:bodyPr/>
          <a:lstStyle/>
          <a:p>
            <a:r>
              <a:rPr lang="en-US" altLang="en-US" sz="2200" b="1" dirty="0"/>
              <a:t>Water-soluble vitamins—(cont.)</a:t>
            </a:r>
          </a:p>
          <a:p>
            <a:pPr lvl="1"/>
            <a:r>
              <a:rPr lang="en-US" altLang="en-US" sz="2200" dirty="0"/>
              <a:t>Riboflavin—(cont.)</a:t>
            </a:r>
          </a:p>
          <a:p>
            <a:pPr lvl="2"/>
            <a:r>
              <a:rPr lang="en-US" altLang="en-US" sz="2200" dirty="0"/>
              <a:t>Biochemical signs of inadequate riboflavin status can appear after only a few days of poor intake. </a:t>
            </a:r>
          </a:p>
          <a:p>
            <a:pPr lvl="2"/>
            <a:r>
              <a:rPr lang="en-US" altLang="en-US" sz="2200" dirty="0"/>
              <a:t>Older adults and adolescents are at greatest risk for riboflavin deficiency. </a:t>
            </a:r>
          </a:p>
          <a:p>
            <a:pPr lvl="2"/>
            <a:r>
              <a:rPr lang="en-US" altLang="en-US" sz="2200" dirty="0"/>
              <a:t>Riboflavin deficiency interferes with iron handling and contributes to anemia when iron intake is low.</a:t>
            </a:r>
          </a:p>
          <a:p>
            <a:pPr lvl="2"/>
            <a:r>
              <a:rPr lang="en-US" altLang="en-US" sz="2200" dirty="0"/>
              <a:t> Certain diseases, such as cancer, heart disease, and diabetes, precipitate or exacerbate riboflavin deficiency.</a:t>
            </a:r>
          </a:p>
          <a:p>
            <a:pPr lvl="2"/>
            <a:endParaRPr lang="en-US" altLang="en-US"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33388" y="324286"/>
            <a:ext cx="8524875" cy="775597"/>
          </a:xfrm>
        </p:spPr>
        <p:txBody>
          <a:bodyPr/>
          <a:lstStyle/>
          <a:p>
            <a:r>
              <a:rPr lang="en-US" altLang="en-US" dirty="0"/>
              <a:t>Vitamin Classifications Based on Solubility #17</a:t>
            </a:r>
          </a:p>
        </p:txBody>
      </p:sp>
      <p:sp>
        <p:nvSpPr>
          <p:cNvPr id="30723" name="Content Placeholder 2"/>
          <p:cNvSpPr>
            <a:spLocks noGrp="1"/>
          </p:cNvSpPr>
          <p:nvPr>
            <p:ph idx="1"/>
          </p:nvPr>
        </p:nvSpPr>
        <p:spPr>
          <a:xfrm>
            <a:off x="430212" y="1535161"/>
            <a:ext cx="8613775" cy="3686175"/>
          </a:xfrm>
        </p:spPr>
        <p:txBody>
          <a:bodyPr/>
          <a:lstStyle/>
          <a:p>
            <a:r>
              <a:rPr lang="en-US" altLang="en-US" sz="2200" b="1" dirty="0"/>
              <a:t>Water-soluble vitamins—(cont.)</a:t>
            </a:r>
          </a:p>
          <a:p>
            <a:pPr lvl="1"/>
            <a:r>
              <a:rPr lang="en-US" altLang="en-US" sz="2200" dirty="0"/>
              <a:t>Niacin</a:t>
            </a:r>
          </a:p>
          <a:p>
            <a:pPr lvl="2"/>
            <a:r>
              <a:rPr lang="en-US" altLang="en-US" sz="2200" dirty="0"/>
              <a:t>Vitamin B</a:t>
            </a:r>
            <a:r>
              <a:rPr lang="en-US" altLang="en-US" sz="2200" baseline="-25000" dirty="0"/>
              <a:t>3</a:t>
            </a:r>
            <a:r>
              <a:rPr lang="en-US" altLang="en-US" sz="2200" dirty="0"/>
              <a:t> exists as nicotinic acid and nicotinamide. </a:t>
            </a:r>
          </a:p>
          <a:p>
            <a:pPr lvl="2"/>
            <a:r>
              <a:rPr lang="en-US" altLang="en-US" sz="2200" dirty="0"/>
              <a:t>Body can make it from the amino acid tryptophan.</a:t>
            </a:r>
          </a:p>
          <a:p>
            <a:pPr lvl="2"/>
            <a:r>
              <a:rPr lang="en-US" altLang="en-US" sz="2200" dirty="0"/>
              <a:t>Niacin requirements are stated in niacin equivalents (NEs). </a:t>
            </a:r>
          </a:p>
          <a:p>
            <a:pPr lvl="2"/>
            <a:r>
              <a:rPr lang="en-US" altLang="en-US" sz="2200" dirty="0"/>
              <a:t>Part of the coenzymes nicotinamide adenine dinucleotide (NAD) and nicotinamide adenine dinucleotide phosphate (NADP), which are involved in energy transfer reactions in the metabolism of glucose, fat, and alcohol in all body cells. </a:t>
            </a:r>
          </a:p>
          <a:p>
            <a:endParaRPr lang="en-US" altLang="en-US" sz="2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#18</a:t>
            </a:r>
          </a:p>
        </p:txBody>
      </p:sp>
      <p:sp>
        <p:nvSpPr>
          <p:cNvPr id="31747" name="Rectangle 3"/>
          <p:cNvSpPr>
            <a:spLocks noGrp="1" noChangeArrowheads="1"/>
          </p:cNvSpPr>
          <p:nvPr>
            <p:ph type="body" idx="1"/>
          </p:nvPr>
        </p:nvSpPr>
        <p:spPr>
          <a:xfrm>
            <a:off x="430212" y="1446673"/>
            <a:ext cx="8613775" cy="3686175"/>
          </a:xfrm>
        </p:spPr>
        <p:txBody>
          <a:bodyPr/>
          <a:lstStyle/>
          <a:p>
            <a:r>
              <a:rPr lang="en-US" altLang="en-US" b="1" dirty="0"/>
              <a:t>Water-soluble vitamins—(cont.)</a:t>
            </a:r>
          </a:p>
          <a:p>
            <a:pPr lvl="1"/>
            <a:r>
              <a:rPr lang="en-US" altLang="en-US" dirty="0"/>
              <a:t>Niacin—(cont.)</a:t>
            </a:r>
          </a:p>
          <a:p>
            <a:pPr lvl="2"/>
            <a:r>
              <a:rPr lang="en-US" altLang="en-US" dirty="0"/>
              <a:t>Pellagra, the disorder caused by severe niacin deficiency, is rare in the United States and usually is seen only in alcoholics. </a:t>
            </a:r>
          </a:p>
          <a:p>
            <a:pPr lvl="2"/>
            <a:r>
              <a:rPr lang="en-US" altLang="en-US" dirty="0"/>
              <a:t>Niacin deficiency may be treated with niacin, tryptophan, or both.</a:t>
            </a:r>
          </a:p>
          <a:p>
            <a:pPr lvl="2"/>
            <a:r>
              <a:rPr lang="en-US" altLang="en-US" dirty="0"/>
              <a:t>Large doses of niacin in the form of nicotinic acid (1000</a:t>
            </a:r>
            <a:r>
              <a:rPr lang="en-IN" dirty="0"/>
              <a:t>–</a:t>
            </a:r>
            <a:r>
              <a:rPr lang="en-US" altLang="en-US" dirty="0"/>
              <a:t>2000 mg/day) are used therapeutically to lower total cholesterol and LDL cholesterol and raise high-density lipoprotein (HDL) cholesterol.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33388" y="324286"/>
            <a:ext cx="8524875" cy="775597"/>
          </a:xfrm>
        </p:spPr>
        <p:txBody>
          <a:bodyPr/>
          <a:lstStyle/>
          <a:p>
            <a:r>
              <a:rPr lang="en-US" altLang="en-US" dirty="0"/>
              <a:t>Vitamin Classifications Based on Solubility #19</a:t>
            </a:r>
          </a:p>
        </p:txBody>
      </p:sp>
      <p:sp>
        <p:nvSpPr>
          <p:cNvPr id="32771" name="Content Placeholder 2"/>
          <p:cNvSpPr>
            <a:spLocks noGrp="1"/>
          </p:cNvSpPr>
          <p:nvPr>
            <p:ph idx="1"/>
          </p:nvPr>
        </p:nvSpPr>
        <p:spPr>
          <a:xfrm>
            <a:off x="430212" y="1535161"/>
            <a:ext cx="8613775" cy="3686175"/>
          </a:xfrm>
        </p:spPr>
        <p:txBody>
          <a:bodyPr/>
          <a:lstStyle/>
          <a:p>
            <a:r>
              <a:rPr lang="en-US" altLang="en-US" b="1" dirty="0"/>
              <a:t>Water-soluble vitamins—(cont.)</a:t>
            </a:r>
          </a:p>
          <a:p>
            <a:pPr lvl="1"/>
            <a:r>
              <a:rPr lang="en-US" altLang="en-US" dirty="0"/>
              <a:t>Vitamin B</a:t>
            </a:r>
            <a:r>
              <a:rPr lang="en-US" altLang="en-US" baseline="-25000" dirty="0"/>
              <a:t>6</a:t>
            </a:r>
          </a:p>
          <a:p>
            <a:pPr lvl="2"/>
            <a:r>
              <a:rPr lang="en-US" altLang="en-US" dirty="0"/>
              <a:t>Vitamin B</a:t>
            </a:r>
            <a:r>
              <a:rPr lang="en-US" altLang="en-US" baseline="-25000" dirty="0"/>
              <a:t>6</a:t>
            </a:r>
            <a:r>
              <a:rPr lang="en-US" altLang="en-US" dirty="0"/>
              <a:t> and pyridoxine are group names for six related compounds that include pyridoxine, pyridoxal, and pyridoxamine. </a:t>
            </a:r>
          </a:p>
          <a:p>
            <a:pPr lvl="2"/>
            <a:r>
              <a:rPr lang="en-US" altLang="en-US" dirty="0"/>
              <a:t>It plays a role in the synthesis, catabolism, and transport of amino acids and in the conversion of tryptophan to niacin.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33388" y="324286"/>
            <a:ext cx="8524875" cy="775597"/>
          </a:xfrm>
        </p:spPr>
        <p:txBody>
          <a:bodyPr/>
          <a:lstStyle/>
          <a:p>
            <a:r>
              <a:rPr lang="en-US" altLang="en-US" dirty="0"/>
              <a:t>Vitamin Classifications Based on Solubility #20</a:t>
            </a:r>
          </a:p>
        </p:txBody>
      </p:sp>
      <p:sp>
        <p:nvSpPr>
          <p:cNvPr id="33795" name="Content Placeholder 2"/>
          <p:cNvSpPr>
            <a:spLocks noGrp="1"/>
          </p:cNvSpPr>
          <p:nvPr>
            <p:ph idx="1"/>
          </p:nvPr>
        </p:nvSpPr>
        <p:spPr>
          <a:xfrm>
            <a:off x="430212" y="1520413"/>
            <a:ext cx="8613775" cy="3686175"/>
          </a:xfrm>
        </p:spPr>
        <p:txBody>
          <a:bodyPr/>
          <a:lstStyle/>
          <a:p>
            <a:r>
              <a:rPr lang="en-US" altLang="en-US" b="1" dirty="0"/>
              <a:t>Water-soluble vitamins—(cont.)</a:t>
            </a:r>
          </a:p>
          <a:p>
            <a:pPr lvl="1"/>
            <a:r>
              <a:rPr lang="en-US" altLang="en-US" dirty="0"/>
              <a:t>Vitamin B</a:t>
            </a:r>
            <a:r>
              <a:rPr lang="en-US" altLang="en-US" baseline="-25000" dirty="0"/>
              <a:t>6</a:t>
            </a:r>
            <a:r>
              <a:rPr lang="en-US" altLang="en-US" dirty="0"/>
              <a:t>—(cont.)</a:t>
            </a:r>
          </a:p>
          <a:p>
            <a:pPr lvl="2"/>
            <a:r>
              <a:rPr lang="en-US" altLang="en-US" dirty="0"/>
              <a:t>Deficiencies of vitamin B</a:t>
            </a:r>
            <a:r>
              <a:rPr lang="en-US" altLang="en-US" baseline="-25000" dirty="0"/>
              <a:t>6</a:t>
            </a:r>
            <a:r>
              <a:rPr lang="en-US" altLang="en-US" dirty="0"/>
              <a:t>, folic acid, and vitamin B</a:t>
            </a:r>
            <a:r>
              <a:rPr lang="en-US" altLang="en-US" baseline="-25000" dirty="0"/>
              <a:t>12</a:t>
            </a:r>
            <a:r>
              <a:rPr lang="en-US" altLang="en-US" dirty="0"/>
              <a:t> lead to an increase in blood homocysteine levels. </a:t>
            </a:r>
          </a:p>
          <a:p>
            <a:pPr lvl="2"/>
            <a:r>
              <a:rPr lang="en-US" altLang="en-US" dirty="0"/>
              <a:t>Supplements of vitamin B</a:t>
            </a:r>
            <a:r>
              <a:rPr lang="en-US" altLang="en-US" baseline="-25000" dirty="0"/>
              <a:t>6</a:t>
            </a:r>
            <a:r>
              <a:rPr lang="en-US" altLang="en-US" dirty="0"/>
              <a:t> have been used for a variety of other conditions, although supportive evidence is lacking. </a:t>
            </a:r>
          </a:p>
          <a:p>
            <a:pPr lvl="2"/>
            <a:r>
              <a:rPr lang="en-US" altLang="en-US" dirty="0"/>
              <a:t>High intake of vitamin B</a:t>
            </a:r>
            <a:r>
              <a:rPr lang="en-US" altLang="en-US" baseline="-25000" dirty="0"/>
              <a:t>6</a:t>
            </a:r>
            <a:r>
              <a:rPr lang="en-US" altLang="en-US" dirty="0"/>
              <a:t> from food does not pose any danger. </a:t>
            </a:r>
          </a:p>
          <a:p>
            <a:endParaRPr lang="en-US"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33388" y="324286"/>
            <a:ext cx="8524875" cy="775597"/>
          </a:xfrm>
        </p:spPr>
        <p:txBody>
          <a:bodyPr/>
          <a:lstStyle/>
          <a:p>
            <a:r>
              <a:rPr lang="en-US" altLang="en-US" dirty="0"/>
              <a:t>Vitamin Classifications Based on Solubility #21</a:t>
            </a:r>
          </a:p>
        </p:txBody>
      </p:sp>
      <p:sp>
        <p:nvSpPr>
          <p:cNvPr id="34819" name="Content Placeholder 2"/>
          <p:cNvSpPr>
            <a:spLocks noGrp="1"/>
          </p:cNvSpPr>
          <p:nvPr>
            <p:ph idx="1"/>
          </p:nvPr>
        </p:nvSpPr>
        <p:spPr>
          <a:xfrm>
            <a:off x="430212" y="1564657"/>
            <a:ext cx="8613775" cy="3686175"/>
          </a:xfrm>
        </p:spPr>
        <p:txBody>
          <a:bodyPr/>
          <a:lstStyle/>
          <a:p>
            <a:r>
              <a:rPr lang="en-US" altLang="en-US" sz="2200" b="1" dirty="0"/>
              <a:t>Water-soluble vitamins—(cont.)</a:t>
            </a:r>
          </a:p>
          <a:p>
            <a:pPr lvl="1"/>
            <a:r>
              <a:rPr lang="en-US" altLang="en-US" sz="2200" dirty="0"/>
              <a:t>Vitamin B</a:t>
            </a:r>
            <a:r>
              <a:rPr lang="en-US" altLang="en-US" sz="2200" baseline="-25000" dirty="0"/>
              <a:t>6</a:t>
            </a:r>
            <a:r>
              <a:rPr lang="en-US" altLang="en-US" sz="2200" dirty="0"/>
              <a:t>—(cont.)</a:t>
            </a:r>
          </a:p>
          <a:p>
            <a:pPr lvl="2"/>
            <a:r>
              <a:rPr lang="en-US" altLang="en-US" sz="2200" dirty="0"/>
              <a:t>High intake of supplemental vitamin B</a:t>
            </a:r>
            <a:r>
              <a:rPr lang="en-US" altLang="en-US" sz="2200" baseline="-25000" dirty="0"/>
              <a:t>6 </a:t>
            </a:r>
            <a:r>
              <a:rPr lang="en-US" altLang="en-US" sz="2200" dirty="0"/>
              <a:t>(1</a:t>
            </a:r>
            <a:r>
              <a:rPr lang="en-IN" sz="2200" dirty="0"/>
              <a:t>–</a:t>
            </a:r>
            <a:r>
              <a:rPr lang="en-US" altLang="en-US" sz="2200" dirty="0"/>
              <a:t>6 g oral/day for 12</a:t>
            </a:r>
            <a:r>
              <a:rPr lang="en-IN" sz="2200" dirty="0"/>
              <a:t>–</a:t>
            </a:r>
            <a:r>
              <a:rPr lang="en-US" altLang="en-US" sz="2200" dirty="0"/>
              <a:t>40 months) can cause severe and progressive sensory neuropathy characterized by ataxia. </a:t>
            </a:r>
          </a:p>
          <a:p>
            <a:pPr lvl="2"/>
            <a:r>
              <a:rPr lang="en-US" altLang="en-US" sz="2200" dirty="0"/>
              <a:t>Deficiencies of vitamin B</a:t>
            </a:r>
            <a:r>
              <a:rPr lang="en-US" altLang="en-US" sz="2200" baseline="-25000" dirty="0"/>
              <a:t>6</a:t>
            </a:r>
            <a:r>
              <a:rPr lang="en-US" altLang="en-US" sz="2200" dirty="0"/>
              <a:t> are uncommon but are usually accompanied by deficiencies of other B vitamins. </a:t>
            </a:r>
          </a:p>
          <a:p>
            <a:pPr lvl="2"/>
            <a:r>
              <a:rPr lang="en-US" altLang="en-US" sz="2200" dirty="0"/>
              <a:t>Secondary deficiencies are related to alcohol abuse and to other drug therapies such as isoniazid, the antituberculosis drug that acts as a vitamin B</a:t>
            </a:r>
            <a:r>
              <a:rPr lang="en-US" altLang="en-US" sz="2200" baseline="-25000" dirty="0"/>
              <a:t>6</a:t>
            </a:r>
            <a:r>
              <a:rPr lang="en-US" altLang="en-US" sz="2200" dirty="0"/>
              <a:t> antagonist.</a:t>
            </a:r>
          </a:p>
          <a:p>
            <a:pPr lvl="2"/>
            <a:endParaRPr lang="en-US" altLang="en-US" sz="2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33388" y="324286"/>
            <a:ext cx="8524875" cy="775597"/>
          </a:xfrm>
        </p:spPr>
        <p:txBody>
          <a:bodyPr/>
          <a:lstStyle/>
          <a:p>
            <a:r>
              <a:rPr lang="en-US" altLang="en-US" dirty="0"/>
              <a:t>Vitamin Classifications Based on Solubility #22</a:t>
            </a:r>
          </a:p>
        </p:txBody>
      </p:sp>
      <p:sp>
        <p:nvSpPr>
          <p:cNvPr id="35843" name="Content Placeholder 2"/>
          <p:cNvSpPr>
            <a:spLocks noGrp="1"/>
          </p:cNvSpPr>
          <p:nvPr>
            <p:ph idx="1"/>
          </p:nvPr>
        </p:nvSpPr>
        <p:spPr>
          <a:xfrm>
            <a:off x="430212" y="1564657"/>
            <a:ext cx="8613775" cy="3686175"/>
          </a:xfrm>
        </p:spPr>
        <p:txBody>
          <a:bodyPr/>
          <a:lstStyle/>
          <a:p>
            <a:r>
              <a:rPr lang="en-US" altLang="en-US" b="1" dirty="0"/>
              <a:t>Water-soluble vitamins—(cont.)</a:t>
            </a:r>
          </a:p>
          <a:p>
            <a:pPr lvl="1"/>
            <a:r>
              <a:rPr lang="en-US" altLang="en-US" dirty="0"/>
              <a:t>Folate</a:t>
            </a:r>
          </a:p>
          <a:p>
            <a:pPr lvl="2"/>
            <a:r>
              <a:rPr lang="en-US" altLang="en-US" dirty="0"/>
              <a:t>Generic term for this B vitamin that includes both synthetic folic acid found in vitamin supplements and fortified foods and naturally occurring folate in food such as green leafy vegetables, dried peas and beans, seeds, liver, and orange juice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33388" y="717451"/>
            <a:ext cx="8524875" cy="388937"/>
          </a:xfrm>
        </p:spPr>
        <p:txBody>
          <a:bodyPr/>
          <a:lstStyle/>
          <a:p>
            <a:r>
              <a:rPr lang="en-US" altLang="en-US" dirty="0"/>
              <a:t>Understanding Vitamins #1</a:t>
            </a:r>
          </a:p>
        </p:txBody>
      </p:sp>
      <p:sp>
        <p:nvSpPr>
          <p:cNvPr id="5123" name="Rectangle 3"/>
          <p:cNvSpPr>
            <a:spLocks noGrp="1" noChangeArrowheads="1"/>
          </p:cNvSpPr>
          <p:nvPr>
            <p:ph type="body" idx="1"/>
          </p:nvPr>
        </p:nvSpPr>
        <p:spPr>
          <a:xfrm>
            <a:off x="430212" y="1579405"/>
            <a:ext cx="8613775" cy="3686175"/>
          </a:xfrm>
        </p:spPr>
        <p:txBody>
          <a:bodyPr/>
          <a:lstStyle/>
          <a:p>
            <a:r>
              <a:rPr lang="en-US" altLang="en-US" dirty="0"/>
              <a:t>Organic compounds made of carbon, hydrogen, oxygen, and sometimes nitrogen or other elements </a:t>
            </a:r>
          </a:p>
          <a:p>
            <a:r>
              <a:rPr lang="en-US" altLang="en-US" dirty="0"/>
              <a:t>Facilitate biochemical reactions within cells </a:t>
            </a:r>
          </a:p>
          <a:p>
            <a:r>
              <a:rPr lang="en-US" altLang="en-US" dirty="0"/>
              <a:t>Essential to life</a:t>
            </a:r>
          </a:p>
          <a:p>
            <a:r>
              <a:rPr lang="en-US" altLang="en-US" dirty="0"/>
              <a:t>Individual molecules </a:t>
            </a:r>
          </a:p>
          <a:p>
            <a:r>
              <a:rPr lang="en-US" altLang="en-US" dirty="0"/>
              <a:t>Do not provide energy (calories), but they are needed for metabolism of energy</a:t>
            </a:r>
          </a:p>
          <a:p>
            <a:r>
              <a:rPr lang="en-US" altLang="en-US" dirty="0"/>
              <a:t>Needed in microgram or milligram quantities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33388" y="324286"/>
            <a:ext cx="8524875" cy="775597"/>
          </a:xfrm>
        </p:spPr>
        <p:txBody>
          <a:bodyPr/>
          <a:lstStyle/>
          <a:p>
            <a:r>
              <a:rPr lang="en-US" altLang="en-US" dirty="0"/>
              <a:t>Vitamin Classifications Based on Solubility #23</a:t>
            </a:r>
          </a:p>
        </p:txBody>
      </p:sp>
      <p:sp>
        <p:nvSpPr>
          <p:cNvPr id="36867" name="Content Placeholder 2"/>
          <p:cNvSpPr>
            <a:spLocks noGrp="1"/>
          </p:cNvSpPr>
          <p:nvPr>
            <p:ph idx="1"/>
          </p:nvPr>
        </p:nvSpPr>
        <p:spPr>
          <a:xfrm>
            <a:off x="430212" y="1520413"/>
            <a:ext cx="8613775" cy="3686175"/>
          </a:xfrm>
        </p:spPr>
        <p:txBody>
          <a:bodyPr/>
          <a:lstStyle/>
          <a:p>
            <a:r>
              <a:rPr lang="en-US" altLang="en-US" b="1" dirty="0"/>
              <a:t>Water-soluble vitamins—(cont.)</a:t>
            </a:r>
          </a:p>
          <a:p>
            <a:pPr lvl="1"/>
            <a:r>
              <a:rPr lang="en-US" altLang="en-US" dirty="0"/>
              <a:t>Folate—(cont.)</a:t>
            </a:r>
          </a:p>
          <a:p>
            <a:pPr lvl="2"/>
            <a:r>
              <a:rPr lang="en-US" altLang="en-US" dirty="0"/>
              <a:t>Major function is in the synthesis of DNA.</a:t>
            </a:r>
          </a:p>
          <a:p>
            <a:pPr lvl="2"/>
            <a:r>
              <a:rPr lang="en-US" altLang="en-US" dirty="0"/>
              <a:t>Folate is recycled through the intestinal tract.  </a:t>
            </a:r>
          </a:p>
          <a:p>
            <a:pPr lvl="2"/>
            <a:r>
              <a:rPr lang="en-US" altLang="en-US" dirty="0"/>
              <a:t>Folate deficiency impairs DNA synthesis and cell division and results in macrocytic anemia and other clinical symptoms. </a:t>
            </a:r>
          </a:p>
          <a:p>
            <a:endParaRPr lang="en-US"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33388" y="324286"/>
            <a:ext cx="8524875" cy="775597"/>
          </a:xfrm>
        </p:spPr>
        <p:txBody>
          <a:bodyPr/>
          <a:lstStyle/>
          <a:p>
            <a:r>
              <a:rPr lang="en-US" altLang="en-US" dirty="0"/>
              <a:t>Vitamin Classifications Based on Solubility #24</a:t>
            </a:r>
          </a:p>
        </p:txBody>
      </p:sp>
      <p:sp>
        <p:nvSpPr>
          <p:cNvPr id="37891" name="Content Placeholder 2"/>
          <p:cNvSpPr>
            <a:spLocks noGrp="1"/>
          </p:cNvSpPr>
          <p:nvPr>
            <p:ph idx="1"/>
          </p:nvPr>
        </p:nvSpPr>
        <p:spPr>
          <a:xfrm>
            <a:off x="430212" y="1579405"/>
            <a:ext cx="8613775" cy="3686175"/>
          </a:xfrm>
        </p:spPr>
        <p:txBody>
          <a:bodyPr/>
          <a:lstStyle/>
          <a:p>
            <a:r>
              <a:rPr lang="en-US" altLang="en-US" b="1" dirty="0"/>
              <a:t>Water-soluble vitamins—(cont.)</a:t>
            </a:r>
          </a:p>
          <a:p>
            <a:pPr lvl="1"/>
            <a:r>
              <a:rPr lang="en-US" altLang="en-US" dirty="0"/>
              <a:t>Folate—(cont.)</a:t>
            </a:r>
          </a:p>
          <a:p>
            <a:pPr lvl="2"/>
            <a:r>
              <a:rPr lang="en-US" altLang="en-US" dirty="0"/>
              <a:t>Adequate intake of folate before conception and during the first trimester of pregnancy reduces the risk of neural tube defects. </a:t>
            </a:r>
          </a:p>
          <a:p>
            <a:pPr lvl="2"/>
            <a:r>
              <a:rPr lang="en-US" altLang="en-US" dirty="0"/>
              <a:t>Upper limit for folic acid is 1000 mcg/day. </a:t>
            </a:r>
          </a:p>
          <a:p>
            <a:pPr lvl="2"/>
            <a:r>
              <a:rPr lang="en-US" altLang="en-US" dirty="0"/>
              <a:t>Consistently high intakes of folate can mask vitamin B</a:t>
            </a:r>
            <a:r>
              <a:rPr lang="en-US" altLang="en-US" baseline="-25000" dirty="0"/>
              <a:t>12</a:t>
            </a:r>
            <a:r>
              <a:rPr lang="en-US" altLang="en-US" dirty="0"/>
              <a:t> deficiency.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33388" y="324286"/>
            <a:ext cx="8524875" cy="775597"/>
          </a:xfrm>
        </p:spPr>
        <p:txBody>
          <a:bodyPr/>
          <a:lstStyle/>
          <a:p>
            <a:r>
              <a:rPr lang="en-US" altLang="en-US" dirty="0"/>
              <a:t>Vitamin Classifications Based on Solubility #25</a:t>
            </a:r>
          </a:p>
        </p:txBody>
      </p:sp>
      <p:sp>
        <p:nvSpPr>
          <p:cNvPr id="38915" name="Content Placeholder 2"/>
          <p:cNvSpPr>
            <a:spLocks noGrp="1"/>
          </p:cNvSpPr>
          <p:nvPr>
            <p:ph idx="1"/>
          </p:nvPr>
        </p:nvSpPr>
        <p:spPr>
          <a:xfrm>
            <a:off x="430212" y="1476169"/>
            <a:ext cx="8613775" cy="4315732"/>
          </a:xfrm>
        </p:spPr>
        <p:txBody>
          <a:bodyPr/>
          <a:lstStyle/>
          <a:p>
            <a:r>
              <a:rPr lang="en-US" altLang="en-US" b="1" dirty="0"/>
              <a:t>Water-soluble vitamins—(cont.)</a:t>
            </a:r>
          </a:p>
          <a:p>
            <a:pPr lvl="1"/>
            <a:r>
              <a:rPr lang="en-US" altLang="en-US" dirty="0"/>
              <a:t>Vitamin B</a:t>
            </a:r>
            <a:r>
              <a:rPr lang="en-US" altLang="en-US" baseline="-25000" dirty="0"/>
              <a:t>12</a:t>
            </a:r>
          </a:p>
          <a:p>
            <a:pPr lvl="2"/>
            <a:r>
              <a:rPr lang="en-US" altLang="en-US" dirty="0"/>
              <a:t>Cobalamin. </a:t>
            </a:r>
          </a:p>
          <a:p>
            <a:pPr lvl="2"/>
            <a:r>
              <a:rPr lang="en-US" altLang="en-US" dirty="0"/>
              <a:t>Vitamin B</a:t>
            </a:r>
            <a:r>
              <a:rPr lang="en-US" altLang="en-US" baseline="-25000" dirty="0"/>
              <a:t>12</a:t>
            </a:r>
            <a:r>
              <a:rPr lang="en-US" altLang="en-US" dirty="0"/>
              <a:t> has important role in maintaining the myelin sheath around nerves. </a:t>
            </a:r>
          </a:p>
          <a:p>
            <a:pPr lvl="2"/>
            <a:r>
              <a:rPr lang="en-US" altLang="en-US" dirty="0"/>
              <a:t>Large doses of folic acid can alleviate the anemia caused by vitamin B</a:t>
            </a:r>
            <a:r>
              <a:rPr lang="en-US" altLang="en-US" baseline="-25000" dirty="0"/>
              <a:t>12</a:t>
            </a:r>
            <a:r>
              <a:rPr lang="en-US" altLang="en-US" dirty="0"/>
              <a:t> deficiency (a function of both vitamins), but folic acid cannot halt the progressive neurologic impairments that only vitamin B</a:t>
            </a:r>
            <a:r>
              <a:rPr lang="en-US" altLang="en-US" baseline="-25000" dirty="0"/>
              <a:t>12</a:t>
            </a:r>
            <a:r>
              <a:rPr lang="en-US" altLang="en-US" dirty="0"/>
              <a:t> can treat.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#26</a:t>
            </a:r>
          </a:p>
        </p:txBody>
      </p:sp>
      <p:sp>
        <p:nvSpPr>
          <p:cNvPr id="39939" name="Rectangle 3"/>
          <p:cNvSpPr>
            <a:spLocks noGrp="1" noChangeArrowheads="1"/>
          </p:cNvSpPr>
          <p:nvPr>
            <p:ph type="body" idx="1"/>
          </p:nvPr>
        </p:nvSpPr>
        <p:spPr>
          <a:xfrm>
            <a:off x="430212" y="1520413"/>
            <a:ext cx="8613775" cy="3686175"/>
          </a:xfrm>
        </p:spPr>
        <p:txBody>
          <a:bodyPr/>
          <a:lstStyle/>
          <a:p>
            <a:r>
              <a:rPr lang="en-US" altLang="en-US" b="1" dirty="0"/>
              <a:t>Water-soluble vitamins—(cont.)</a:t>
            </a:r>
          </a:p>
          <a:p>
            <a:pPr lvl="1"/>
            <a:r>
              <a:rPr lang="en-US" altLang="en-US" dirty="0"/>
              <a:t>Vitamin B</a:t>
            </a:r>
            <a:r>
              <a:rPr lang="en-US" altLang="en-US" baseline="-25000" dirty="0"/>
              <a:t>12</a:t>
            </a:r>
            <a:r>
              <a:rPr lang="en-US" altLang="en-US" dirty="0"/>
              <a:t>—(cont.)</a:t>
            </a:r>
          </a:p>
          <a:p>
            <a:pPr lvl="2"/>
            <a:r>
              <a:rPr lang="en-US" altLang="en-US" dirty="0"/>
              <a:t>Only water-soluble vitamin that does not occur naturally in plants. </a:t>
            </a:r>
          </a:p>
          <a:p>
            <a:pPr lvl="2"/>
            <a:r>
              <a:rPr lang="en-US" altLang="en-US" dirty="0"/>
              <a:t>Requires an intrinsic factor. </a:t>
            </a:r>
          </a:p>
          <a:p>
            <a:pPr lvl="2"/>
            <a:r>
              <a:rPr lang="en-US" altLang="en-US" dirty="0"/>
              <a:t>Deficiency symptoms may take 5 to 10 years or longer to develop. </a:t>
            </a:r>
          </a:p>
          <a:p>
            <a:pPr lvl="2"/>
            <a:r>
              <a:rPr lang="en-US" altLang="en-US" dirty="0"/>
              <a:t>People with pernicious anemia require parenteral injections of vitamin B</a:t>
            </a:r>
            <a:r>
              <a:rPr lang="en-US" altLang="en-US" baseline="-25000" dirty="0"/>
              <a:t>12</a:t>
            </a:r>
            <a:r>
              <a:rPr lang="en-US" altLang="en-US" dirty="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33388" y="324286"/>
            <a:ext cx="8524875" cy="775597"/>
          </a:xfrm>
        </p:spPr>
        <p:txBody>
          <a:bodyPr/>
          <a:lstStyle/>
          <a:p>
            <a:r>
              <a:rPr lang="en-US" altLang="en-US" dirty="0"/>
              <a:t>Vitamin Classifications Based on Solubility #27</a:t>
            </a:r>
          </a:p>
        </p:txBody>
      </p:sp>
      <p:sp>
        <p:nvSpPr>
          <p:cNvPr id="40963" name="Content Placeholder 2"/>
          <p:cNvSpPr>
            <a:spLocks noGrp="1"/>
          </p:cNvSpPr>
          <p:nvPr>
            <p:ph idx="1"/>
          </p:nvPr>
        </p:nvSpPr>
        <p:spPr>
          <a:xfrm>
            <a:off x="430212" y="1564657"/>
            <a:ext cx="8613775" cy="3686175"/>
          </a:xfrm>
        </p:spPr>
        <p:txBody>
          <a:bodyPr/>
          <a:lstStyle/>
          <a:p>
            <a:r>
              <a:rPr lang="en-US" altLang="en-US" b="1" dirty="0"/>
              <a:t>Water-soluble vitamins—(cont.)</a:t>
            </a:r>
          </a:p>
          <a:p>
            <a:pPr lvl="1"/>
            <a:r>
              <a:rPr lang="en-US" altLang="en-US" dirty="0"/>
              <a:t>Vitamin B</a:t>
            </a:r>
            <a:r>
              <a:rPr lang="en-US" altLang="en-US" baseline="-25000" dirty="0"/>
              <a:t>12</a:t>
            </a:r>
            <a:r>
              <a:rPr lang="en-US" altLang="en-US" dirty="0"/>
              <a:t>—(cont.)</a:t>
            </a:r>
          </a:p>
          <a:p>
            <a:pPr lvl="2"/>
            <a:r>
              <a:rPr lang="en-US" altLang="en-US" dirty="0"/>
              <a:t>recommended that people older than 50 years obtain most of their requirement from fortified foods or supplements</a:t>
            </a:r>
          </a:p>
          <a:p>
            <a:pPr lvl="1"/>
            <a:r>
              <a:rPr lang="en-US" altLang="en-US" dirty="0"/>
              <a:t>Other B vitamins </a:t>
            </a:r>
          </a:p>
          <a:p>
            <a:pPr lvl="2"/>
            <a:r>
              <a:rPr lang="en-US" altLang="en-US" dirty="0"/>
              <a:t>pantothenic acid </a:t>
            </a:r>
          </a:p>
          <a:p>
            <a:pPr lvl="2"/>
            <a:r>
              <a:rPr lang="en-US" altLang="en-US" dirty="0"/>
              <a:t>biotin </a:t>
            </a:r>
          </a:p>
          <a:p>
            <a:pPr lvl="2"/>
            <a:r>
              <a:rPr lang="en-US" altLang="en-US" dirty="0"/>
              <a:t>choline</a:t>
            </a:r>
          </a:p>
          <a:p>
            <a:pPr lvl="2"/>
            <a:endParaRPr lang="en-US"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#28</a:t>
            </a:r>
          </a:p>
        </p:txBody>
      </p:sp>
      <p:sp>
        <p:nvSpPr>
          <p:cNvPr id="43011" name="Rectangle 3"/>
          <p:cNvSpPr>
            <a:spLocks noGrp="1" noChangeArrowheads="1"/>
          </p:cNvSpPr>
          <p:nvPr>
            <p:ph type="body" idx="1"/>
          </p:nvPr>
        </p:nvSpPr>
        <p:spPr>
          <a:xfrm>
            <a:off x="430212" y="1520413"/>
            <a:ext cx="8613775" cy="3686175"/>
          </a:xfrm>
        </p:spPr>
        <p:txBody>
          <a:bodyPr/>
          <a:lstStyle/>
          <a:p>
            <a:r>
              <a:rPr lang="en-US" altLang="en-US" b="1" dirty="0"/>
              <a:t>Water-soluble vitamins—(cont.)</a:t>
            </a:r>
          </a:p>
          <a:p>
            <a:pPr lvl="1"/>
            <a:r>
              <a:rPr lang="en-US" altLang="en-US" dirty="0"/>
              <a:t>Vitamin C </a:t>
            </a:r>
          </a:p>
          <a:p>
            <a:pPr lvl="2"/>
            <a:r>
              <a:rPr lang="en-US" altLang="en-US" dirty="0"/>
              <a:t>Ascorbic acid </a:t>
            </a:r>
          </a:p>
          <a:p>
            <a:pPr lvl="2"/>
            <a:r>
              <a:rPr lang="en-US" altLang="en-US" dirty="0"/>
              <a:t>Found in citrus fruits and juices </a:t>
            </a:r>
          </a:p>
          <a:p>
            <a:pPr lvl="2"/>
            <a:r>
              <a:rPr lang="en-US" altLang="en-US" dirty="0"/>
              <a:t>Prevents scurvy </a:t>
            </a:r>
          </a:p>
          <a:p>
            <a:pPr lvl="2"/>
            <a:r>
              <a:rPr lang="en-US" altLang="en-US" dirty="0"/>
              <a:t>Water-soluble antioxidant that protects vitamin A, vitamin E, and iron from destruction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#29</a:t>
            </a:r>
          </a:p>
        </p:txBody>
      </p:sp>
      <p:sp>
        <p:nvSpPr>
          <p:cNvPr id="44035" name="Rectangle 3"/>
          <p:cNvSpPr>
            <a:spLocks noGrp="1" noChangeArrowheads="1"/>
          </p:cNvSpPr>
          <p:nvPr>
            <p:ph type="body" idx="1"/>
          </p:nvPr>
        </p:nvSpPr>
        <p:spPr>
          <a:xfrm>
            <a:off x="430212" y="1328689"/>
            <a:ext cx="8613775" cy="3686175"/>
          </a:xfrm>
        </p:spPr>
        <p:txBody>
          <a:bodyPr/>
          <a:lstStyle/>
          <a:p>
            <a:r>
              <a:rPr lang="en-US" altLang="en-US" sz="2200" b="1" dirty="0"/>
              <a:t>Water-soluble vitamins—(cont.)</a:t>
            </a:r>
          </a:p>
          <a:p>
            <a:pPr lvl="1"/>
            <a:r>
              <a:rPr lang="en-US" altLang="en-US" sz="2200" dirty="0"/>
              <a:t>Vitamin C—(cont.)</a:t>
            </a:r>
          </a:p>
          <a:p>
            <a:pPr lvl="2"/>
            <a:r>
              <a:rPr lang="en-US" altLang="en-US" sz="2200" dirty="0"/>
              <a:t>Newest </a:t>
            </a:r>
            <a:r>
              <a:rPr lang="en-US" sz="2200" dirty="0"/>
              <a:t>Recommended Dietary Allowance (RDA)</a:t>
            </a:r>
            <a:r>
              <a:rPr lang="en-US" altLang="en-US" sz="2200" dirty="0"/>
              <a:t> for vitamin C represents an increase from the previous recommendation. </a:t>
            </a:r>
          </a:p>
          <a:p>
            <a:pPr lvl="2"/>
            <a:r>
              <a:rPr lang="en-US" altLang="en-US" sz="2200" dirty="0"/>
              <a:t>No clear and convincing evidence that large doses of vitamin C prevent colds. </a:t>
            </a:r>
          </a:p>
          <a:p>
            <a:pPr lvl="1"/>
            <a:r>
              <a:rPr lang="en-US" altLang="en-US" sz="2200" dirty="0"/>
              <a:t>Phytochemicals</a:t>
            </a:r>
          </a:p>
          <a:p>
            <a:pPr lvl="2"/>
            <a:r>
              <a:rPr lang="en-US" altLang="en-US" sz="2200" dirty="0"/>
              <a:t>Literally plant chemicals. </a:t>
            </a:r>
          </a:p>
          <a:p>
            <a:pPr lvl="2"/>
            <a:r>
              <a:rPr lang="en-US" altLang="en-US" sz="2200" dirty="0"/>
              <a:t>When eaten in the “package” of fruit, vegetables, whole grains, or nuts, these chemicals work together with nutrients and fiber to promote health.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a:t>Vitamins in Health Promotion #1</a:t>
            </a:r>
          </a:p>
        </p:txBody>
      </p:sp>
      <p:sp>
        <p:nvSpPr>
          <p:cNvPr id="47107" name="Rectangle 3"/>
          <p:cNvSpPr>
            <a:spLocks noGrp="1" noChangeArrowheads="1"/>
          </p:cNvSpPr>
          <p:nvPr>
            <p:ph type="body" idx="1"/>
          </p:nvPr>
        </p:nvSpPr>
        <p:spPr>
          <a:xfrm>
            <a:off x="430212" y="1564657"/>
            <a:ext cx="8613775" cy="3686175"/>
          </a:xfrm>
        </p:spPr>
        <p:txBody>
          <a:bodyPr/>
          <a:lstStyle/>
          <a:p>
            <a:r>
              <a:rPr lang="en-US" altLang="en-US" i="1" dirty="0"/>
              <a:t>Dietary Guidelines for Americans, 2020</a:t>
            </a:r>
            <a:r>
              <a:rPr lang="en-IN" i="1" dirty="0"/>
              <a:t>–</a:t>
            </a:r>
            <a:r>
              <a:rPr lang="en-US" altLang="en-US" i="1" dirty="0"/>
              <a:t>2025</a:t>
            </a:r>
            <a:r>
              <a:rPr lang="en-US" altLang="en-US" dirty="0"/>
              <a:t> </a:t>
            </a:r>
          </a:p>
          <a:p>
            <a:pPr lvl="1"/>
            <a:r>
              <a:rPr lang="en-US" altLang="en-US" dirty="0"/>
              <a:t>Nutrient needs should be met primarily from nutrient-dense foods and beverages, not supplements. </a:t>
            </a:r>
          </a:p>
          <a:p>
            <a:r>
              <a:rPr lang="en-US" altLang="en-US" dirty="0"/>
              <a:t>Vitamins are found in all MyPlate food groups. </a:t>
            </a:r>
          </a:p>
          <a:p>
            <a:pPr lvl="1"/>
            <a:r>
              <a:rPr lang="en-US" altLang="en-US" dirty="0"/>
              <a:t>Items within each group vary in type and amount of vitamins they provide.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a:t>Vitamins in Health Promotion #2</a:t>
            </a:r>
          </a:p>
        </p:txBody>
      </p:sp>
      <p:sp>
        <p:nvSpPr>
          <p:cNvPr id="47107" name="Rectangle 3"/>
          <p:cNvSpPr>
            <a:spLocks noGrp="1" noChangeArrowheads="1"/>
          </p:cNvSpPr>
          <p:nvPr>
            <p:ph type="body" idx="1"/>
          </p:nvPr>
        </p:nvSpPr>
        <p:spPr>
          <a:xfrm>
            <a:off x="430212" y="1461421"/>
            <a:ext cx="8613775" cy="3686175"/>
          </a:xfrm>
        </p:spPr>
        <p:txBody>
          <a:bodyPr/>
          <a:lstStyle/>
          <a:p>
            <a:r>
              <a:rPr lang="en-US" altLang="en-US" dirty="0"/>
              <a:t>Shortfall Vitamins</a:t>
            </a:r>
          </a:p>
          <a:p>
            <a:pPr lvl="1"/>
            <a:r>
              <a:rPr lang="en-US" altLang="en-US" dirty="0"/>
              <a:t>Mean intake of vitamin A, vitamin D, vitamin E, vitamin C, and choline  among both men and women age 20 and older is less than the Dietary References Intakes. </a:t>
            </a:r>
          </a:p>
          <a:p>
            <a:pPr lvl="2"/>
            <a:r>
              <a:rPr lang="en-US" altLang="en-US" sz="2000" b="1" dirty="0"/>
              <a:t>Vitamin A:</a:t>
            </a:r>
            <a:r>
              <a:rPr lang="en-US" altLang="en-US" sz="2000" dirty="0"/>
              <a:t> orange fruits, vegetables, dark green vegetables, fortified dairy products</a:t>
            </a:r>
          </a:p>
          <a:p>
            <a:pPr lvl="2"/>
            <a:r>
              <a:rPr lang="en-US" altLang="en-US" sz="2000" b="1" dirty="0"/>
              <a:t>Vitamin D:</a:t>
            </a:r>
            <a:r>
              <a:rPr lang="en-US" altLang="en-US" sz="2000" dirty="0"/>
              <a:t> fortified dairy products, seafood</a:t>
            </a:r>
          </a:p>
          <a:p>
            <a:pPr lvl="2"/>
            <a:r>
              <a:rPr lang="en-US" altLang="en-US" sz="2000" b="1" dirty="0"/>
              <a:t>Vitamin E:</a:t>
            </a:r>
            <a:r>
              <a:rPr lang="en-US" altLang="en-US" sz="2000" dirty="0"/>
              <a:t> oils, whole grains, dark green vegetables</a:t>
            </a:r>
          </a:p>
          <a:p>
            <a:pPr lvl="2"/>
            <a:r>
              <a:rPr lang="en-US" altLang="en-US" sz="2000" b="1" dirty="0"/>
              <a:t>Vitamin C:</a:t>
            </a:r>
            <a:r>
              <a:rPr lang="en-US" altLang="en-US" sz="2000" dirty="0"/>
              <a:t> fruits and vegetables </a:t>
            </a:r>
          </a:p>
          <a:p>
            <a:pPr lvl="2"/>
            <a:r>
              <a:rPr lang="en-US" altLang="en-US" sz="2000" b="1" dirty="0"/>
              <a:t>Choline:</a:t>
            </a:r>
            <a:r>
              <a:rPr lang="en-US" altLang="en-US" sz="2000" dirty="0"/>
              <a:t> dairy products, certain vegetables</a:t>
            </a:r>
          </a:p>
          <a:p>
            <a:pPr lvl="1"/>
            <a:endParaRPr lang="en-US" altLang="en-US" dirty="0"/>
          </a:p>
        </p:txBody>
      </p:sp>
    </p:spTree>
    <p:extLst>
      <p:ext uri="{BB962C8B-B14F-4D97-AF65-F5344CB8AC3E}">
        <p14:creationId xmlns:p14="http://schemas.microsoft.com/office/powerpoint/2010/main" val="30181985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a:t>Vitamins in Health Promotion #3</a:t>
            </a:r>
          </a:p>
        </p:txBody>
      </p:sp>
      <p:sp>
        <p:nvSpPr>
          <p:cNvPr id="47107" name="Rectangle 3"/>
          <p:cNvSpPr>
            <a:spLocks noGrp="1" noChangeArrowheads="1"/>
          </p:cNvSpPr>
          <p:nvPr>
            <p:ph type="body" idx="1"/>
          </p:nvPr>
        </p:nvSpPr>
        <p:spPr>
          <a:xfrm>
            <a:off x="430212" y="1505665"/>
            <a:ext cx="8613775" cy="3686175"/>
          </a:xfrm>
        </p:spPr>
        <p:txBody>
          <a:bodyPr/>
          <a:lstStyle/>
          <a:p>
            <a:r>
              <a:rPr lang="en-US" altLang="en-US" dirty="0"/>
              <a:t>Vitamin-rich eating patterns </a:t>
            </a:r>
          </a:p>
          <a:p>
            <a:pPr lvl="1"/>
            <a:r>
              <a:rPr lang="en-US" altLang="en-US" dirty="0"/>
              <a:t>encourage plant-based diets that emphasize fruits, vegetables, beans, peas, lentils, nuts, whole grains, seafood, and other lean proteins—all in nutrient-dense forms; and </a:t>
            </a:r>
          </a:p>
          <a:p>
            <a:pPr lvl="1"/>
            <a:r>
              <a:rPr lang="en-US" altLang="en-US" dirty="0"/>
              <a:t>promote limiting foods that are nutrient-poor, such as sugar-sweetened beverages and processed meats. </a:t>
            </a:r>
          </a:p>
        </p:txBody>
      </p:sp>
    </p:spTree>
    <p:extLst>
      <p:ext uri="{BB962C8B-B14F-4D97-AF65-F5344CB8AC3E}">
        <p14:creationId xmlns:p14="http://schemas.microsoft.com/office/powerpoint/2010/main" val="1961151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33388" y="712046"/>
            <a:ext cx="8524875" cy="388937"/>
          </a:xfrm>
        </p:spPr>
        <p:txBody>
          <a:bodyPr/>
          <a:lstStyle/>
          <a:p>
            <a:r>
              <a:rPr lang="en-US" altLang="en-US" dirty="0"/>
              <a:t>Understanding Vitamins #2</a:t>
            </a:r>
          </a:p>
        </p:txBody>
      </p:sp>
      <p:sp>
        <p:nvSpPr>
          <p:cNvPr id="6147" name="Rectangle 3"/>
          <p:cNvSpPr>
            <a:spLocks noGrp="1" noChangeArrowheads="1"/>
          </p:cNvSpPr>
          <p:nvPr>
            <p:ph type="body" idx="1"/>
          </p:nvPr>
        </p:nvSpPr>
        <p:spPr>
          <a:xfrm>
            <a:off x="430212" y="1535161"/>
            <a:ext cx="8613775" cy="3686175"/>
          </a:xfrm>
        </p:spPr>
        <p:txBody>
          <a:bodyPr/>
          <a:lstStyle/>
          <a:p>
            <a:r>
              <a:rPr lang="en-US" altLang="en-US" b="1" dirty="0"/>
              <a:t>Vitamins are chemically defined.</a:t>
            </a:r>
          </a:p>
          <a:p>
            <a:pPr lvl="1"/>
            <a:r>
              <a:rPr lang="en-US" altLang="en-US" dirty="0"/>
              <a:t>Extremely complex chemical substances. </a:t>
            </a:r>
          </a:p>
          <a:p>
            <a:pPr lvl="1"/>
            <a:r>
              <a:rPr lang="en-US" altLang="en-US" dirty="0"/>
              <a:t>Absorption rates of natural and synthetic vitamins sometimes differ because of different chemical forms of the same vitamin. </a:t>
            </a:r>
          </a:p>
          <a:p>
            <a:r>
              <a:rPr lang="en-US" altLang="en-US" b="1" dirty="0"/>
              <a:t>Vitamins are susceptible to destruction.</a:t>
            </a:r>
            <a:r>
              <a:rPr lang="en-US" altLang="en-US" dirty="0"/>
              <a:t> </a:t>
            </a:r>
          </a:p>
          <a:p>
            <a:pPr lvl="1"/>
            <a:r>
              <a:rPr lang="en-US" altLang="en-US" dirty="0"/>
              <a:t>Vitamins in food are susceptible to destruction and subsequent loss of function.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a:t>Vitamins in Health Promotion #4</a:t>
            </a:r>
          </a:p>
        </p:txBody>
      </p:sp>
      <p:sp>
        <p:nvSpPr>
          <p:cNvPr id="47107" name="Rectangle 3"/>
          <p:cNvSpPr>
            <a:spLocks noGrp="1" noChangeArrowheads="1"/>
          </p:cNvSpPr>
          <p:nvPr>
            <p:ph type="body" idx="1"/>
          </p:nvPr>
        </p:nvSpPr>
        <p:spPr/>
        <p:txBody>
          <a:bodyPr/>
          <a:lstStyle/>
          <a:p>
            <a:r>
              <a:rPr lang="en-US" altLang="en-US" dirty="0"/>
              <a:t>Vitamin-rich eating patterns—(cont.)</a:t>
            </a:r>
          </a:p>
          <a:p>
            <a:pPr lvl="1"/>
            <a:r>
              <a:rPr lang="en-US" altLang="en-US" sz="2000" dirty="0"/>
              <a:t>Strategies to increase intake of shortfall nutrients and improve intake overall are to consume</a:t>
            </a:r>
          </a:p>
          <a:p>
            <a:pPr lvl="2"/>
            <a:r>
              <a:rPr lang="en-US" altLang="en-US" sz="2000" dirty="0"/>
              <a:t>more vegetables from all subgroups, concentrating on variety (see Box 6.2) </a:t>
            </a:r>
          </a:p>
          <a:p>
            <a:pPr lvl="2"/>
            <a:r>
              <a:rPr lang="en-US" altLang="en-US" sz="2000" dirty="0"/>
              <a:t>more fruit </a:t>
            </a:r>
          </a:p>
          <a:p>
            <a:pPr lvl="2"/>
            <a:r>
              <a:rPr lang="en-US" altLang="en-US" sz="2000" dirty="0"/>
              <a:t>more whole grains in place of refined grains</a:t>
            </a:r>
          </a:p>
          <a:p>
            <a:pPr lvl="2"/>
            <a:r>
              <a:rPr lang="en-US" altLang="en-US" sz="2000" dirty="0"/>
              <a:t>more nonfat and low-fat dairy products, especially those fortified with vitamins A and D</a:t>
            </a:r>
          </a:p>
          <a:p>
            <a:pPr lvl="2"/>
            <a:r>
              <a:rPr lang="en-US" altLang="en-US" sz="2000" dirty="0"/>
              <a:t>a greater variety of nutrient-dense items within the protein foods group</a:t>
            </a:r>
          </a:p>
          <a:p>
            <a:pPr lvl="2"/>
            <a:r>
              <a:rPr lang="en-US" altLang="en-US" sz="2000" dirty="0"/>
              <a:t>replace solid fats with oils, which will improve vitamin E intake</a:t>
            </a:r>
          </a:p>
          <a:p>
            <a:pPr lvl="1"/>
            <a:endParaRPr lang="en-US" altLang="en-US" dirty="0"/>
          </a:p>
        </p:txBody>
      </p:sp>
    </p:spTree>
    <p:extLst>
      <p:ext uri="{BB962C8B-B14F-4D97-AF65-F5344CB8AC3E}">
        <p14:creationId xmlns:p14="http://schemas.microsoft.com/office/powerpoint/2010/main" val="39134919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dirty="0"/>
              <a:t>Vitamins in Health Promotion #5</a:t>
            </a:r>
          </a:p>
        </p:txBody>
      </p:sp>
      <p:sp>
        <p:nvSpPr>
          <p:cNvPr id="48131" name="Content Placeholder 2"/>
          <p:cNvSpPr>
            <a:spLocks noGrp="1"/>
          </p:cNvSpPr>
          <p:nvPr>
            <p:ph idx="1"/>
          </p:nvPr>
        </p:nvSpPr>
        <p:spPr>
          <a:xfrm>
            <a:off x="430212" y="1431925"/>
            <a:ext cx="8613775" cy="5055961"/>
          </a:xfrm>
        </p:spPr>
        <p:txBody>
          <a:bodyPr/>
          <a:lstStyle/>
          <a:p>
            <a:r>
              <a:rPr lang="en-US" altLang="en-US" sz="2200" b="1" dirty="0"/>
              <a:t>Vitamin supplements</a:t>
            </a:r>
          </a:p>
          <a:p>
            <a:r>
              <a:rPr lang="en-US" altLang="en-US" sz="2200" dirty="0"/>
              <a:t>Multivitamin and mineral (MVM) supplements are the most commonly used dietary supplements among American adults in the United States. </a:t>
            </a:r>
          </a:p>
          <a:p>
            <a:pPr lvl="1"/>
            <a:r>
              <a:rPr lang="en-US" altLang="en-US" sz="2200" dirty="0"/>
              <a:t>Supplement use increases with age.</a:t>
            </a:r>
          </a:p>
          <a:p>
            <a:pPr lvl="1"/>
            <a:r>
              <a:rPr lang="en-US" altLang="en-US" sz="2200" dirty="0"/>
              <a:t>Women are more likely than men to use supplements.</a:t>
            </a:r>
          </a:p>
          <a:p>
            <a:pPr lvl="1"/>
            <a:r>
              <a:rPr lang="en-US" altLang="en-US" sz="2200" dirty="0"/>
              <a:t>Use is highest among non-Hispanic White adults.</a:t>
            </a:r>
          </a:p>
          <a:p>
            <a:pPr lvl="1"/>
            <a:r>
              <a:rPr lang="en-US" altLang="en-US" sz="2200" dirty="0"/>
              <a:t>Supplement use is highest among the most highly educated.</a:t>
            </a:r>
          </a:p>
          <a:p>
            <a:pPr lvl="1"/>
            <a:r>
              <a:rPr lang="en-US" altLang="en-US" sz="2200" dirty="0"/>
              <a:t>Supplement users most often report their health status as excellent.</a:t>
            </a:r>
          </a:p>
          <a:p>
            <a:pPr lvl="1"/>
            <a:endParaRPr lang="en-US" altLang="en-US" sz="2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dirty="0"/>
              <a:t>Vitamins in Health Promotion #6</a:t>
            </a:r>
          </a:p>
        </p:txBody>
      </p:sp>
      <p:sp>
        <p:nvSpPr>
          <p:cNvPr id="48131" name="Content Placeholder 2"/>
          <p:cNvSpPr>
            <a:spLocks noGrp="1"/>
          </p:cNvSpPr>
          <p:nvPr>
            <p:ph idx="1"/>
          </p:nvPr>
        </p:nvSpPr>
        <p:spPr>
          <a:xfrm>
            <a:off x="430212" y="1431925"/>
            <a:ext cx="8613775" cy="5055961"/>
          </a:xfrm>
        </p:spPr>
        <p:txBody>
          <a:bodyPr/>
          <a:lstStyle/>
          <a:p>
            <a:r>
              <a:rPr lang="en-US" altLang="en-US" b="1" dirty="0"/>
              <a:t>Vitamin supplements</a:t>
            </a:r>
            <a:r>
              <a:rPr lang="en-US" altLang="en-US" dirty="0"/>
              <a:t>—(</a:t>
            </a:r>
            <a:r>
              <a:rPr lang="en-US" altLang="en-US" b="1" dirty="0"/>
              <a:t>cont.)</a:t>
            </a:r>
          </a:p>
          <a:p>
            <a:pPr lvl="1"/>
            <a:r>
              <a:rPr lang="en-US" altLang="en-US" dirty="0"/>
              <a:t>Many Americans do not eat the amount and types of foods necessary to meet recommended nutrient intakes. MVM supplements can bridge the gap in meeting those nutrient needs.</a:t>
            </a:r>
          </a:p>
          <a:p>
            <a:pPr lvl="2"/>
            <a:r>
              <a:rPr lang="en-US" altLang="en-US" dirty="0"/>
              <a:t>Although MVM can help Americans consume an adequate intake of nutrients, they are not a guarantee of good health</a:t>
            </a:r>
          </a:p>
          <a:p>
            <a:pPr lvl="1"/>
            <a:r>
              <a:rPr lang="en-US" altLang="en-US" dirty="0"/>
              <a:t>Supplements have not been shown effective at reducing the risk of chronic diseases in generally healthy people. </a:t>
            </a:r>
          </a:p>
          <a:p>
            <a:pPr lvl="2"/>
            <a:r>
              <a:rPr lang="en-US" altLang="en-US" dirty="0"/>
              <a:t>See Table 6.4. </a:t>
            </a:r>
          </a:p>
        </p:txBody>
      </p:sp>
    </p:spTree>
    <p:extLst>
      <p:ext uri="{BB962C8B-B14F-4D97-AF65-F5344CB8AC3E}">
        <p14:creationId xmlns:p14="http://schemas.microsoft.com/office/powerpoint/2010/main" val="10875044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dirty="0"/>
              <a:t>Vitamins in Health Promotion #7</a:t>
            </a:r>
          </a:p>
        </p:txBody>
      </p:sp>
      <p:sp>
        <p:nvSpPr>
          <p:cNvPr id="48131" name="Content Placeholder 2"/>
          <p:cNvSpPr>
            <a:spLocks noGrp="1"/>
          </p:cNvSpPr>
          <p:nvPr>
            <p:ph idx="1"/>
          </p:nvPr>
        </p:nvSpPr>
        <p:spPr>
          <a:xfrm>
            <a:off x="430212" y="1417177"/>
            <a:ext cx="8613775" cy="5055961"/>
          </a:xfrm>
        </p:spPr>
        <p:txBody>
          <a:bodyPr/>
          <a:lstStyle/>
          <a:p>
            <a:r>
              <a:rPr lang="en-US" altLang="en-US" b="1" dirty="0"/>
              <a:t>Vitamin supplements</a:t>
            </a:r>
            <a:r>
              <a:rPr lang="en-US" altLang="en-US" dirty="0"/>
              <a:t>—(</a:t>
            </a:r>
            <a:r>
              <a:rPr lang="en-US" altLang="en-US" b="1" dirty="0"/>
              <a:t>cont.)</a:t>
            </a:r>
          </a:p>
          <a:p>
            <a:r>
              <a:rPr lang="en-US" altLang="en-US" dirty="0"/>
              <a:t>Groups that may benefit from a multivitamin supplement include the following:</a:t>
            </a:r>
          </a:p>
          <a:p>
            <a:pPr lvl="1"/>
            <a:r>
              <a:rPr lang="en-US" altLang="en-US" dirty="0"/>
              <a:t>Dieters who consume fewer than 1200 cal/day </a:t>
            </a:r>
          </a:p>
          <a:p>
            <a:pPr lvl="1"/>
            <a:r>
              <a:rPr lang="en-US" altLang="en-US" dirty="0"/>
              <a:t>Vegans, who eat no animal products</a:t>
            </a:r>
          </a:p>
          <a:p>
            <a:pPr lvl="1"/>
            <a:r>
              <a:rPr lang="en-US" altLang="en-US" dirty="0"/>
              <a:t>People with poor appetite or illness or those who intentionally eliminated one or more food groups from their diet on a regular basis</a:t>
            </a:r>
          </a:p>
          <a:p>
            <a:pPr lvl="1"/>
            <a:r>
              <a:rPr lang="en-US" altLang="en-US" dirty="0"/>
              <a:t>Older adults with known risk factors </a:t>
            </a:r>
          </a:p>
          <a:p>
            <a:pPr lvl="1"/>
            <a:r>
              <a:rPr lang="en-US" altLang="en-US" dirty="0"/>
              <a:t>Women of childbearing age who may become pregnant </a:t>
            </a:r>
          </a:p>
        </p:txBody>
      </p:sp>
    </p:spTree>
    <p:extLst>
      <p:ext uri="{BB962C8B-B14F-4D97-AF65-F5344CB8AC3E}">
        <p14:creationId xmlns:p14="http://schemas.microsoft.com/office/powerpoint/2010/main" val="1482746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dirty="0"/>
              <a:t>Vitamins in Health Promotion #8</a:t>
            </a:r>
          </a:p>
        </p:txBody>
      </p:sp>
      <p:sp>
        <p:nvSpPr>
          <p:cNvPr id="48131" name="Content Placeholder 2"/>
          <p:cNvSpPr>
            <a:spLocks noGrp="1"/>
          </p:cNvSpPr>
          <p:nvPr>
            <p:ph idx="1"/>
          </p:nvPr>
        </p:nvSpPr>
        <p:spPr>
          <a:xfrm>
            <a:off x="430212" y="1520413"/>
            <a:ext cx="8613775" cy="5055961"/>
          </a:xfrm>
        </p:spPr>
        <p:txBody>
          <a:bodyPr/>
          <a:lstStyle/>
          <a:p>
            <a:r>
              <a:rPr lang="en-US" altLang="en-US" b="1" dirty="0"/>
              <a:t>Vitamin supplements</a:t>
            </a:r>
            <a:r>
              <a:rPr lang="en-US" altLang="en-US" dirty="0"/>
              <a:t> —(</a:t>
            </a:r>
            <a:r>
              <a:rPr lang="en-US" altLang="en-US" b="1" dirty="0"/>
              <a:t>cont.)</a:t>
            </a:r>
          </a:p>
          <a:p>
            <a:pPr lvl="1"/>
            <a:r>
              <a:rPr lang="en-US" altLang="en-US" dirty="0"/>
              <a:t>Alcohol-dependent people </a:t>
            </a:r>
          </a:p>
          <a:p>
            <a:pPr lvl="1"/>
            <a:r>
              <a:rPr lang="en-US" altLang="en-US" dirty="0"/>
              <a:t>People who are food insecure</a:t>
            </a:r>
          </a:p>
          <a:p>
            <a:pPr lvl="1"/>
            <a:r>
              <a:rPr lang="en-US" altLang="en-US" dirty="0"/>
              <a:t>People with chronic illness or chronic use of a medication that impairs nutrient absorption or increases nutrient metabolism or excretion</a:t>
            </a:r>
          </a:p>
        </p:txBody>
      </p:sp>
    </p:spTree>
    <p:extLst>
      <p:ext uri="{BB962C8B-B14F-4D97-AF65-F5344CB8AC3E}">
        <p14:creationId xmlns:p14="http://schemas.microsoft.com/office/powerpoint/2010/main" val="24558295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a:t>Vitamins in Health Promotion #9</a:t>
            </a:r>
          </a:p>
        </p:txBody>
      </p:sp>
      <p:sp>
        <p:nvSpPr>
          <p:cNvPr id="49155" name="Rectangle 3"/>
          <p:cNvSpPr>
            <a:spLocks noGrp="1" noChangeArrowheads="1"/>
          </p:cNvSpPr>
          <p:nvPr>
            <p:ph type="body" idx="1"/>
          </p:nvPr>
        </p:nvSpPr>
        <p:spPr>
          <a:xfrm>
            <a:off x="430212" y="1446673"/>
            <a:ext cx="8613775" cy="4838246"/>
          </a:xfrm>
        </p:spPr>
        <p:txBody>
          <a:bodyPr/>
          <a:lstStyle/>
          <a:p>
            <a:r>
              <a:rPr lang="en-US" altLang="en-US" dirty="0"/>
              <a:t>Choosing a supplement</a:t>
            </a:r>
          </a:p>
          <a:p>
            <a:pPr lvl="1"/>
            <a:r>
              <a:rPr lang="en-US" altLang="en-US" dirty="0"/>
              <a:t>Although there is little scientific evidence to suggest that vitamin supplements can benefit the average person, there is also little evidence of harm from low-dose multivitamin or multivitamin and mineral supplements.</a:t>
            </a:r>
          </a:p>
          <a:p>
            <a:pPr lvl="1"/>
            <a:r>
              <a:rPr lang="en-US" altLang="en-US" dirty="0"/>
              <a:t>Vitamins work best together and in balanced proportions.</a:t>
            </a:r>
          </a:p>
          <a:p>
            <a:pPr lvl="1"/>
            <a:r>
              <a:rPr lang="en-US" altLang="en-US" dirty="0"/>
              <a:t>Supplements are not substitutes for healthy food: “supplement” means “add to,” not “replace.”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a:t>Vitamins in Health Promotion #10</a:t>
            </a:r>
          </a:p>
        </p:txBody>
      </p:sp>
      <p:sp>
        <p:nvSpPr>
          <p:cNvPr id="49155" name="Rectangle 3"/>
          <p:cNvSpPr>
            <a:spLocks noGrp="1" noChangeArrowheads="1"/>
          </p:cNvSpPr>
          <p:nvPr>
            <p:ph type="body" idx="1"/>
          </p:nvPr>
        </p:nvSpPr>
        <p:spPr>
          <a:xfrm>
            <a:off x="430212" y="1431925"/>
            <a:ext cx="8613775" cy="4838246"/>
          </a:xfrm>
        </p:spPr>
        <p:txBody>
          <a:bodyPr/>
          <a:lstStyle/>
          <a:p>
            <a:r>
              <a:rPr lang="en-US" altLang="en-US" dirty="0"/>
              <a:t>Choosing a supplement—(cont.)</a:t>
            </a:r>
          </a:p>
          <a:p>
            <a:pPr lvl="1"/>
            <a:r>
              <a:rPr lang="en-US" altLang="en-US" dirty="0"/>
              <a:t>The </a:t>
            </a:r>
            <a:r>
              <a:rPr lang="en-US" dirty="0"/>
              <a:t>Food and Drug Administration (FDA) </a:t>
            </a:r>
            <a:r>
              <a:rPr lang="en-US" altLang="en-US" dirty="0"/>
              <a:t>requires a standardized “Supplement Facts” label on all supplements.</a:t>
            </a:r>
          </a:p>
          <a:p>
            <a:pPr lvl="1"/>
            <a:r>
              <a:rPr lang="en-US" altLang="en-US" dirty="0"/>
              <a:t>“High potency” may be used to describe individual vitamins or minerals that are present at 100% or more of the Reference Daily Intakes. </a:t>
            </a:r>
          </a:p>
          <a:p>
            <a:pPr lvl="1"/>
            <a:r>
              <a:rPr lang="en-US" altLang="en-US" dirty="0"/>
              <a:t>Choose an MVM appropriately tailored to age, sex, or condition, such as pregnancy. </a:t>
            </a:r>
          </a:p>
        </p:txBody>
      </p:sp>
    </p:spTree>
    <p:extLst>
      <p:ext uri="{BB962C8B-B14F-4D97-AF65-F5344CB8AC3E}">
        <p14:creationId xmlns:p14="http://schemas.microsoft.com/office/powerpoint/2010/main" val="287652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33388" y="712085"/>
            <a:ext cx="8524875" cy="387798"/>
          </a:xfrm>
        </p:spPr>
        <p:txBody>
          <a:bodyPr/>
          <a:lstStyle/>
          <a:p>
            <a:r>
              <a:rPr lang="en-US" altLang="en-US" dirty="0">
                <a:latin typeface="Verdana" pitchFamily="34" charset="0"/>
              </a:rPr>
              <a:t>Understanding Vitamins #3</a:t>
            </a:r>
            <a:endParaRPr lang="en-US" dirty="0"/>
          </a:p>
        </p:txBody>
      </p:sp>
      <p:sp>
        <p:nvSpPr>
          <p:cNvPr id="7170" name="Content Placeholder 2"/>
          <p:cNvSpPr>
            <a:spLocks noGrp="1"/>
          </p:cNvSpPr>
          <p:nvPr>
            <p:ph idx="1"/>
          </p:nvPr>
        </p:nvSpPr>
        <p:spPr>
          <a:xfrm>
            <a:off x="430212" y="1535161"/>
            <a:ext cx="8613775" cy="3686175"/>
          </a:xfrm>
        </p:spPr>
        <p:txBody>
          <a:bodyPr/>
          <a:lstStyle/>
          <a:p>
            <a:r>
              <a:rPr lang="en-US" altLang="en-US" b="1" dirty="0"/>
              <a:t>Vitamins may exist in more than one form. </a:t>
            </a:r>
          </a:p>
          <a:p>
            <a:pPr lvl="1"/>
            <a:r>
              <a:rPr lang="en-US" altLang="en-US" dirty="0"/>
              <a:t>Different forms perform different functions in the body. </a:t>
            </a:r>
          </a:p>
          <a:p>
            <a:pPr lvl="1"/>
            <a:r>
              <a:rPr lang="en-US" altLang="en-US" dirty="0"/>
              <a:t>Provitamins. </a:t>
            </a:r>
          </a:p>
          <a:p>
            <a:r>
              <a:rPr lang="en-US" altLang="en-US" b="1" dirty="0"/>
              <a:t>Vitamins are essential. </a:t>
            </a:r>
          </a:p>
          <a:p>
            <a:pPr lvl="1"/>
            <a:r>
              <a:rPr lang="en-US" altLang="en-US" dirty="0"/>
              <a:t>With few exceptions, the body cannot make vitamins.</a:t>
            </a:r>
          </a:p>
          <a:p>
            <a:r>
              <a:rPr lang="en-US" altLang="en-US" dirty="0"/>
              <a:t> </a:t>
            </a:r>
            <a:r>
              <a:rPr lang="en-US" altLang="en-US" b="1" dirty="0"/>
              <a:t>Some vitamins are coenzymes. </a:t>
            </a:r>
          </a:p>
          <a:p>
            <a:pPr lvl="1"/>
            <a:r>
              <a:rPr lang="en-US" altLang="en-US" dirty="0"/>
              <a:t>Many enzymes cannot function without a coenzyme, and many coenzymes are vitamins. </a:t>
            </a:r>
          </a:p>
          <a:p>
            <a:endParaRPr lang="en-US" altLang="en-US" dirty="0"/>
          </a:p>
          <a:p>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33388" y="717451"/>
            <a:ext cx="8524875" cy="388937"/>
          </a:xfrm>
        </p:spPr>
        <p:txBody>
          <a:bodyPr/>
          <a:lstStyle/>
          <a:p>
            <a:r>
              <a:rPr lang="en-US" altLang="en-US" dirty="0"/>
              <a:t>Understanding Vitamins #4</a:t>
            </a:r>
          </a:p>
        </p:txBody>
      </p:sp>
      <p:sp>
        <p:nvSpPr>
          <p:cNvPr id="8195" name="Content Placeholder 2"/>
          <p:cNvSpPr>
            <a:spLocks noGrp="1"/>
          </p:cNvSpPr>
          <p:nvPr>
            <p:ph idx="1"/>
          </p:nvPr>
        </p:nvSpPr>
        <p:spPr>
          <a:xfrm>
            <a:off x="430212" y="1535161"/>
            <a:ext cx="8613775" cy="3686175"/>
          </a:xfrm>
        </p:spPr>
        <p:txBody>
          <a:bodyPr/>
          <a:lstStyle/>
          <a:p>
            <a:r>
              <a:rPr lang="en-US" altLang="en-US" b="1" dirty="0"/>
              <a:t>Some vitamins are antioxidants.</a:t>
            </a:r>
            <a:r>
              <a:rPr lang="en-US" altLang="en-US" dirty="0"/>
              <a:t> </a:t>
            </a:r>
          </a:p>
          <a:p>
            <a:pPr lvl="1"/>
            <a:r>
              <a:rPr lang="en-US" altLang="en-US" dirty="0"/>
              <a:t>Free radicals are produced continuously in cells as they burn oxygen during normal metabolism.</a:t>
            </a:r>
          </a:p>
          <a:p>
            <a:pPr lvl="2"/>
            <a:r>
              <a:rPr lang="en-US" altLang="en-US" dirty="0"/>
              <a:t>Oxidize body cells and deoxyribonucleic acid (DNA) in their quest to gain an electron and become stable. </a:t>
            </a:r>
          </a:p>
          <a:p>
            <a:pPr lvl="1"/>
            <a:r>
              <a:rPr lang="en-US" altLang="en-US" dirty="0"/>
              <a:t>Antioxidants protect body cells from being oxidized (destroyed) by free radicals. </a:t>
            </a:r>
          </a:p>
          <a:p>
            <a:pPr lvl="1"/>
            <a:r>
              <a:rPr lang="en-US" altLang="en-US" dirty="0"/>
              <a:t>Major antioxidants are vitamin C, vitamin E, and beta-carotene.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33388" y="717451"/>
            <a:ext cx="8524875" cy="388937"/>
          </a:xfrm>
        </p:spPr>
        <p:txBody>
          <a:bodyPr/>
          <a:lstStyle/>
          <a:p>
            <a:r>
              <a:rPr lang="en-US" altLang="en-US" dirty="0"/>
              <a:t>Understanding Vitamins #5</a:t>
            </a:r>
          </a:p>
        </p:txBody>
      </p:sp>
      <p:sp>
        <p:nvSpPr>
          <p:cNvPr id="9219" name="Rectangle 3"/>
          <p:cNvSpPr>
            <a:spLocks noGrp="1" noChangeArrowheads="1"/>
          </p:cNvSpPr>
          <p:nvPr>
            <p:ph type="body" idx="1"/>
          </p:nvPr>
        </p:nvSpPr>
        <p:spPr>
          <a:xfrm>
            <a:off x="430212" y="1564657"/>
            <a:ext cx="8613775" cy="3686175"/>
          </a:xfrm>
        </p:spPr>
        <p:txBody>
          <a:bodyPr/>
          <a:lstStyle/>
          <a:p>
            <a:r>
              <a:rPr lang="en-US" altLang="en-US" b="1" dirty="0"/>
              <a:t>Some vitamins are used as food additives. </a:t>
            </a:r>
          </a:p>
          <a:p>
            <a:pPr lvl="1"/>
            <a:r>
              <a:rPr lang="en-US" altLang="en-US" dirty="0"/>
              <a:t>Some foods have vitamins added to them simply to boost their nutritional content. </a:t>
            </a:r>
          </a:p>
          <a:p>
            <a:r>
              <a:rPr lang="en-US" altLang="en-US" b="1" dirty="0"/>
              <a:t>Vitamins as medications</a:t>
            </a:r>
          </a:p>
          <a:p>
            <a:pPr lvl="1"/>
            <a:r>
              <a:rPr lang="en-US" altLang="en-US" dirty="0"/>
              <a:t>In megadoses, vitamins function like drugs, not nutrients.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#1</a:t>
            </a:r>
          </a:p>
        </p:txBody>
      </p:sp>
      <p:sp>
        <p:nvSpPr>
          <p:cNvPr id="12291" name="Rectangle 3"/>
          <p:cNvSpPr>
            <a:spLocks noGrp="1" noChangeArrowheads="1"/>
          </p:cNvSpPr>
          <p:nvPr>
            <p:ph type="body" idx="1"/>
          </p:nvPr>
        </p:nvSpPr>
        <p:spPr>
          <a:xfrm>
            <a:off x="430212" y="1431925"/>
            <a:ext cx="8613775" cy="3686175"/>
          </a:xfrm>
        </p:spPr>
        <p:txBody>
          <a:bodyPr/>
          <a:lstStyle/>
          <a:p>
            <a:r>
              <a:rPr lang="en-US" altLang="en-US" b="1" dirty="0"/>
              <a:t>Fat-soluble vitamins </a:t>
            </a:r>
          </a:p>
          <a:p>
            <a:pPr lvl="1"/>
            <a:r>
              <a:rPr lang="en-US" altLang="en-US" dirty="0"/>
              <a:t>Characteristics</a:t>
            </a:r>
          </a:p>
          <a:p>
            <a:pPr lvl="2"/>
            <a:r>
              <a:rPr lang="en-US" altLang="en-US" dirty="0"/>
              <a:t>Sources are the fat and oil portion of foods. </a:t>
            </a:r>
          </a:p>
          <a:p>
            <a:pPr lvl="2"/>
            <a:r>
              <a:rPr lang="en-US" altLang="en-US" dirty="0"/>
              <a:t>Absorption: fat encased in chylomicrons that enter the lymphatic system before circulating in the bloodstream. </a:t>
            </a:r>
          </a:p>
          <a:p>
            <a:pPr lvl="2"/>
            <a:r>
              <a:rPr lang="en-US" altLang="en-US" dirty="0"/>
              <a:t>Transportation through the blood occurs by attaching to protein carriers because fat is not soluble in watery blood. </a:t>
            </a:r>
          </a:p>
          <a:p>
            <a:pPr lvl="2"/>
            <a:r>
              <a:rPr lang="en-US" altLang="en-US" dirty="0"/>
              <a:t>When consumed in excess, stored primarily in liver and adipose tissue.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33388" y="324286"/>
            <a:ext cx="8524875" cy="775597"/>
          </a:xfrm>
        </p:spPr>
        <p:txBody>
          <a:bodyPr/>
          <a:lstStyle/>
          <a:p>
            <a:r>
              <a:rPr lang="en-US" altLang="en-US" dirty="0"/>
              <a:t>Vitamin Classifications Based on Solubility #2</a:t>
            </a:r>
          </a:p>
        </p:txBody>
      </p:sp>
      <p:sp>
        <p:nvSpPr>
          <p:cNvPr id="13315" name="Rectangle 3"/>
          <p:cNvSpPr>
            <a:spLocks noGrp="1" noChangeArrowheads="1"/>
          </p:cNvSpPr>
          <p:nvPr>
            <p:ph type="body" idx="1"/>
          </p:nvPr>
        </p:nvSpPr>
        <p:spPr>
          <a:xfrm>
            <a:off x="430212" y="1549909"/>
            <a:ext cx="8613775" cy="3686175"/>
          </a:xfrm>
        </p:spPr>
        <p:txBody>
          <a:bodyPr/>
          <a:lstStyle/>
          <a:p>
            <a:r>
              <a:rPr lang="en-US" altLang="en-US" b="1" dirty="0"/>
              <a:t>Fat-soluble vitamins</a:t>
            </a:r>
          </a:p>
          <a:p>
            <a:pPr lvl="1"/>
            <a:r>
              <a:rPr lang="en-US" altLang="en-US" dirty="0"/>
              <a:t>Characteristics—(cont.)</a:t>
            </a:r>
          </a:p>
          <a:p>
            <a:pPr lvl="2"/>
            <a:r>
              <a:rPr lang="en-US" altLang="en-US" dirty="0"/>
              <a:t>Can be toxic if consuming high intakes through supplements. </a:t>
            </a:r>
          </a:p>
          <a:p>
            <a:pPr lvl="2"/>
            <a:r>
              <a:rPr lang="en-US" altLang="en-US" dirty="0"/>
              <a:t>Do not have to be consumed daily because the body can retrieve them from storage as needed.</a:t>
            </a:r>
          </a:p>
          <a:p>
            <a:pPr lvl="2"/>
            <a:r>
              <a:rPr lang="en-US" altLang="en-US" dirty="0"/>
              <a:t>See Table 6.2.</a:t>
            </a:r>
          </a:p>
          <a:p>
            <a:pPr lvl="1"/>
            <a:endParaRPr lang="en-US" altLang="en-US" dirty="0"/>
          </a:p>
        </p:txBody>
      </p:sp>
    </p:spTree>
  </p:cSld>
  <p:clrMapOvr>
    <a:masterClrMapping/>
  </p:clrMapOvr>
</p:sld>
</file>

<file path=ppt/theme/theme1.xml><?xml version="1.0" encoding="utf-8"?>
<a:theme xmlns:a="http://schemas.openxmlformats.org/drawingml/2006/main" name="LWW TEMPLATE">
  <a:themeElements>
    <a:clrScheme name="">
      <a:dk1>
        <a:srgbClr val="000000"/>
      </a:dk1>
      <a:lt1>
        <a:srgbClr val="FFFFFF"/>
      </a:lt1>
      <a:dk2>
        <a:srgbClr val="006B76"/>
      </a:dk2>
      <a:lt2>
        <a:srgbClr val="000000"/>
      </a:lt2>
      <a:accent1>
        <a:srgbClr val="186EC4"/>
      </a:accent1>
      <a:accent2>
        <a:srgbClr val="CC9900"/>
      </a:accent2>
      <a:accent3>
        <a:srgbClr val="FFFFFF"/>
      </a:accent3>
      <a:accent4>
        <a:srgbClr val="000000"/>
      </a:accent4>
      <a:accent5>
        <a:srgbClr val="ABBADE"/>
      </a:accent5>
      <a:accent6>
        <a:srgbClr val="B98A00"/>
      </a:accent6>
      <a:hlink>
        <a:srgbClr val="FF0000"/>
      </a:hlink>
      <a:folHlink>
        <a:srgbClr val="009900"/>
      </a:folHlink>
    </a:clrScheme>
    <a:fontScheme name="LWW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LWW 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WW 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WW 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WW 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WW 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WW 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WW 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G:\Q299xx.LWW\LWW TEMPLATE.ppt</Template>
  <TotalTime>2152</TotalTime>
  <Words>3080</Words>
  <Application>Microsoft Office PowerPoint</Application>
  <PresentationFormat>On-screen Show (4:3)</PresentationFormat>
  <Paragraphs>291</Paragraphs>
  <Slides>46</Slides>
  <Notes>46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Courier New</vt:lpstr>
      <vt:lpstr>Times New Roman</vt:lpstr>
      <vt:lpstr>Verdana</vt:lpstr>
      <vt:lpstr>Wingdings</vt:lpstr>
      <vt:lpstr>LWW TEMPLATE</vt:lpstr>
      <vt:lpstr>Chapter 6  Vitamins</vt:lpstr>
      <vt:lpstr>Vitamins</vt:lpstr>
      <vt:lpstr>Understanding Vitamins #1</vt:lpstr>
      <vt:lpstr>Understanding Vitamins #2</vt:lpstr>
      <vt:lpstr>Understanding Vitamins #3</vt:lpstr>
      <vt:lpstr>Understanding Vitamins #4</vt:lpstr>
      <vt:lpstr>Understanding Vitamins #5</vt:lpstr>
      <vt:lpstr>Vitamin Classifications Based on Solubility #1</vt:lpstr>
      <vt:lpstr>Vitamin Classifications Based on Solubility #2</vt:lpstr>
      <vt:lpstr>Vitamin Classifications Based on Solubility #3</vt:lpstr>
      <vt:lpstr>Vitamin Classifications Based on Solubility #4</vt:lpstr>
      <vt:lpstr>Vitamin Classifications Based on Solubility #5</vt:lpstr>
      <vt:lpstr>Vitamin Classifications Based on Solubility #6</vt:lpstr>
      <vt:lpstr>Vitamin Classifications Based on Solubility #7</vt:lpstr>
      <vt:lpstr>Vitamin Classifications Based on Solubility #8</vt:lpstr>
      <vt:lpstr>Vitamin Classifications Based on Solubility #9</vt:lpstr>
      <vt:lpstr>Vitamin Classifications Based on Solubility #10</vt:lpstr>
      <vt:lpstr>Vitamin Classifications Based on Solubility #11</vt:lpstr>
      <vt:lpstr>Vitamin Classifications Based on Solubility #12</vt:lpstr>
      <vt:lpstr>Vitamin Classifications Based on Solubility #13</vt:lpstr>
      <vt:lpstr>Vitamin Classifications Based on Solubility—14</vt:lpstr>
      <vt:lpstr>Vitamin Classifications Based on Solubility #15</vt:lpstr>
      <vt:lpstr>Vitamin Classifications Based on Solubility #16</vt:lpstr>
      <vt:lpstr>Vitamin Classifications Based on Solubility #17</vt:lpstr>
      <vt:lpstr>Vitamin Classifications Based on Solubility #18</vt:lpstr>
      <vt:lpstr>Vitamin Classifications Based on Solubility #19</vt:lpstr>
      <vt:lpstr>Vitamin Classifications Based on Solubility #20</vt:lpstr>
      <vt:lpstr>Vitamin Classifications Based on Solubility #21</vt:lpstr>
      <vt:lpstr>Vitamin Classifications Based on Solubility #22</vt:lpstr>
      <vt:lpstr>Vitamin Classifications Based on Solubility #23</vt:lpstr>
      <vt:lpstr>Vitamin Classifications Based on Solubility #24</vt:lpstr>
      <vt:lpstr>Vitamin Classifications Based on Solubility #25</vt:lpstr>
      <vt:lpstr>Vitamin Classifications Based on Solubility #26</vt:lpstr>
      <vt:lpstr>Vitamin Classifications Based on Solubility #27</vt:lpstr>
      <vt:lpstr>Vitamin Classifications Based on Solubility #28</vt:lpstr>
      <vt:lpstr>Vitamin Classifications Based on Solubility #29</vt:lpstr>
      <vt:lpstr>Vitamins in Health Promotion #1</vt:lpstr>
      <vt:lpstr>Vitamins in Health Promotion #2</vt:lpstr>
      <vt:lpstr>Vitamins in Health Promotion #3</vt:lpstr>
      <vt:lpstr>Vitamins in Health Promotion #4</vt:lpstr>
      <vt:lpstr>Vitamins in Health Promotion #5</vt:lpstr>
      <vt:lpstr>Vitamins in Health Promotion #6</vt:lpstr>
      <vt:lpstr>Vitamins in Health Promotion #7</vt:lpstr>
      <vt:lpstr>Vitamins in Health Promotion #8</vt:lpstr>
      <vt:lpstr>Vitamins in Health Promotion #9</vt:lpstr>
      <vt:lpstr>Vitamins in Health Promotion #10</vt:lpstr>
    </vt:vector>
  </TitlesOfParts>
  <Company>Wolters Kluwer Health - Lippincott Williams &amp; Wilkins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Vitamins</dc:title>
  <dc:creator>Dale Gray</dc:creator>
  <cp:lastModifiedBy>majdi alhadidi</cp:lastModifiedBy>
  <cp:revision>372</cp:revision>
  <cp:lastPrinted>2001-01-03T19:47:24Z</cp:lastPrinted>
  <dcterms:created xsi:type="dcterms:W3CDTF">2001-02-15T19:07:27Z</dcterms:created>
  <dcterms:modified xsi:type="dcterms:W3CDTF">2023-04-10T15:37:50Z</dcterms:modified>
</cp:coreProperties>
</file>