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i alhadidi" userId="1e98428567b503c7" providerId="LiveId" clId="{307BA91F-5DDA-47CC-AC35-0FE24D06FB7C}"/>
    <pc:docChg chg="undo custSel modSld">
      <pc:chgData name="majdi alhadidi" userId="1e98428567b503c7" providerId="LiveId" clId="{307BA91F-5DDA-47CC-AC35-0FE24D06FB7C}" dt="2023-04-17T16:06:56.578" v="39" actId="20577"/>
      <pc:docMkLst>
        <pc:docMk/>
      </pc:docMkLst>
      <pc:sldChg chg="modSp mod">
        <pc:chgData name="majdi alhadidi" userId="1e98428567b503c7" providerId="LiveId" clId="{307BA91F-5DDA-47CC-AC35-0FE24D06FB7C}" dt="2023-04-17T16:06:56.578" v="39" actId="20577"/>
        <pc:sldMkLst>
          <pc:docMk/>
          <pc:sldMk cId="0" sldId="256"/>
        </pc:sldMkLst>
        <pc:spChg chg="mod">
          <ac:chgData name="majdi alhadidi" userId="1e98428567b503c7" providerId="LiveId" clId="{307BA91F-5DDA-47CC-AC35-0FE24D06FB7C}" dt="2023-04-17T16:06:56.578" v="39" actId="20577"/>
          <ac:spMkLst>
            <pc:docMk/>
            <pc:sldMk cId="0" sldId="256"/>
            <ac:spMk id="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5171" y="384124"/>
            <a:ext cx="6153657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483867"/>
            <a:ext cx="7658100" cy="415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77995" y="6479844"/>
            <a:ext cx="590550" cy="14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975218" y="6479844"/>
            <a:ext cx="461645" cy="14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7542" y="6445846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4533" y="6444236"/>
            <a:ext cx="255270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  <a:tabLst>
                <a:tab pos="1602105" algn="l"/>
              </a:tabLst>
            </a:pPr>
            <a:r>
              <a:rPr sz="1400" dirty="0">
                <a:latin typeface="Arial MT"/>
                <a:cs typeface="Arial MT"/>
              </a:rPr>
              <a:t>1	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spc="-7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.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alakeh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879840" cy="6858000"/>
            <a:chOff x="0" y="0"/>
            <a:chExt cx="887984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879305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6916" y="781812"/>
              <a:ext cx="970026" cy="12291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0755" y="781812"/>
              <a:ext cx="3542538" cy="12291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160" y="1452372"/>
              <a:ext cx="4847082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3055" y="1452372"/>
              <a:ext cx="970026" cy="1229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644" y="2122932"/>
              <a:ext cx="4816602" cy="12291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2059" y="2122932"/>
              <a:ext cx="1860041" cy="122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85915" y="2122932"/>
              <a:ext cx="896874" cy="12291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6603" y="2122932"/>
              <a:ext cx="1858518" cy="122910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95780" y="910793"/>
            <a:ext cx="6555105" cy="2038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2835" marR="1089025" indent="1905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“Nutrition </a:t>
            </a:r>
            <a:r>
              <a:rPr sz="4400" dirty="0"/>
              <a:t>in </a:t>
            </a:r>
            <a:r>
              <a:rPr sz="4400" spc="5" dirty="0"/>
              <a:t> </a:t>
            </a:r>
            <a:r>
              <a:rPr sz="4400" dirty="0"/>
              <a:t>Health</a:t>
            </a:r>
            <a:r>
              <a:rPr sz="4400" spc="-30" dirty="0"/>
              <a:t> </a:t>
            </a:r>
            <a:r>
              <a:rPr sz="4400" spc="-5" dirty="0"/>
              <a:t>and</a:t>
            </a:r>
            <a:r>
              <a:rPr sz="4400" spc="-25" dirty="0"/>
              <a:t> </a:t>
            </a:r>
            <a:r>
              <a:rPr sz="4400" spc="-5" dirty="0"/>
              <a:t>Illness”</a:t>
            </a:r>
            <a:endParaRPr sz="4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400" spc="-5" dirty="0"/>
              <a:t>Second</a:t>
            </a:r>
            <a:r>
              <a:rPr sz="4400" spc="-30" dirty="0"/>
              <a:t> </a:t>
            </a:r>
            <a:r>
              <a:rPr sz="4400" spc="-15" dirty="0"/>
              <a:t>Semester</a:t>
            </a:r>
            <a:r>
              <a:rPr sz="4400" spc="-75" dirty="0"/>
              <a:t> </a:t>
            </a:r>
            <a:r>
              <a:rPr sz="4400" spc="-5" dirty="0"/>
              <a:t>2022-2023</a:t>
            </a:r>
            <a:endParaRPr sz="4400"/>
          </a:p>
        </p:txBody>
      </p:sp>
      <p:grpSp>
        <p:nvGrpSpPr>
          <p:cNvPr id="14" name="object 14"/>
          <p:cNvGrpSpPr/>
          <p:nvPr/>
        </p:nvGrpSpPr>
        <p:grpSpPr>
          <a:xfrm>
            <a:off x="2740151" y="4869179"/>
            <a:ext cx="3687445" cy="787400"/>
            <a:chOff x="2740151" y="4869179"/>
            <a:chExt cx="3687445" cy="78740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40151" y="4869179"/>
              <a:ext cx="962405" cy="7871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5451" y="4869179"/>
              <a:ext cx="1745742" cy="7871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14087" y="4869179"/>
              <a:ext cx="994410" cy="7871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1391" y="4869179"/>
              <a:ext cx="1386077" cy="78714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286000" y="4948885"/>
            <a:ext cx="4495799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5" dirty="0">
                <a:latin typeface="Calibri"/>
                <a:cs typeface="Calibri"/>
              </a:rPr>
              <a:t>Dr.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Malakeh.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Z.</a:t>
            </a:r>
            <a:r>
              <a:rPr sz="2800" b="1" spc="-10" dirty="0">
                <a:latin typeface="Calibri"/>
                <a:cs typeface="Calibri"/>
              </a:rPr>
              <a:t> Malak</a:t>
            </a:r>
            <a:endParaRPr lang="en-US" sz="2800" b="1" spc="-1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latin typeface="Calibri"/>
                <a:cs typeface="Calibri"/>
              </a:rPr>
              <a:t>Presented by: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2800" b="1" spc="-1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latin typeface="Calibri"/>
                <a:cs typeface="Calibri"/>
              </a:rPr>
              <a:t>Dr. Majdi Alhadidi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7847" y="2991611"/>
            <a:ext cx="8035290" cy="1229360"/>
            <a:chOff x="307847" y="2991611"/>
            <a:chExt cx="8035290" cy="1229360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7847" y="2991611"/>
              <a:ext cx="1009650" cy="122910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1311" y="2991611"/>
              <a:ext cx="7751826" cy="122910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41705" y="3121533"/>
            <a:ext cx="7334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7) Guidelines</a:t>
            </a:r>
            <a:r>
              <a:rPr sz="4400" b="1" spc="-55" dirty="0">
                <a:latin typeface="Calibri"/>
                <a:cs typeface="Calibri"/>
              </a:rPr>
              <a:t> </a:t>
            </a:r>
            <a:r>
              <a:rPr sz="4400" b="1" spc="-25" dirty="0">
                <a:latin typeface="Calibri"/>
                <a:cs typeface="Calibri"/>
              </a:rPr>
              <a:t>for</a:t>
            </a:r>
            <a:r>
              <a:rPr sz="4400" b="1" spc="-5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Healthy</a:t>
            </a:r>
            <a:r>
              <a:rPr sz="4400" b="1" spc="-5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Eating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75218" y="6451193"/>
            <a:ext cx="4616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4/7/2023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492123"/>
            <a:ext cx="7945120" cy="39319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4785" marR="5080" indent="-172720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20" dirty="0">
                <a:latin typeface="Calibri"/>
                <a:cs typeface="Calibri"/>
              </a:rPr>
              <a:t>Many </a:t>
            </a:r>
            <a:r>
              <a:rPr sz="2800" b="1" spc="-15" dirty="0">
                <a:latin typeface="Calibri"/>
                <a:cs typeface="Calibri"/>
              </a:rPr>
              <a:t>government </a:t>
            </a:r>
            <a:r>
              <a:rPr sz="2800" b="1" spc="-5" dirty="0">
                <a:latin typeface="Calibri"/>
                <a:cs typeface="Calibri"/>
              </a:rPr>
              <a:t>and health </a:t>
            </a:r>
            <a:r>
              <a:rPr sz="2800" b="1" spc="-10" dirty="0">
                <a:latin typeface="Calibri"/>
                <a:cs typeface="Calibri"/>
              </a:rPr>
              <a:t>agencies </a:t>
            </a:r>
            <a:r>
              <a:rPr sz="2800" b="1" spc="-5" dirty="0">
                <a:latin typeface="Calibri"/>
                <a:cs typeface="Calibri"/>
              </a:rPr>
              <a:t>issue </a:t>
            </a:r>
            <a:r>
              <a:rPr sz="2800" b="1" spc="-15" dirty="0">
                <a:latin typeface="Calibri"/>
                <a:cs typeface="Calibri"/>
              </a:rPr>
              <a:t>healthy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eating guidelines </a:t>
            </a:r>
            <a:r>
              <a:rPr sz="2800" b="1" spc="-5" dirty="0">
                <a:latin typeface="Calibri"/>
                <a:cs typeface="Calibri"/>
              </a:rPr>
              <a:t>based on a </a:t>
            </a:r>
            <a:r>
              <a:rPr sz="2800" b="1" spc="-20" dirty="0">
                <a:latin typeface="Calibri"/>
                <a:cs typeface="Calibri"/>
              </a:rPr>
              <a:t>food </a:t>
            </a:r>
            <a:r>
              <a:rPr sz="2800" b="1" spc="-15" dirty="0">
                <a:latin typeface="Calibri"/>
                <a:cs typeface="Calibri"/>
              </a:rPr>
              <a:t>group </a:t>
            </a:r>
            <a:r>
              <a:rPr sz="2800" b="1" spc="-10" dirty="0">
                <a:latin typeface="Calibri"/>
                <a:cs typeface="Calibri"/>
              </a:rPr>
              <a:t>approach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eating.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i.e.,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Healthy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People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2020</a:t>
            </a:r>
            <a:endParaRPr sz="2800">
              <a:latin typeface="Calibri"/>
              <a:cs typeface="Calibri"/>
            </a:endParaRPr>
          </a:p>
          <a:p>
            <a:pPr marL="184785" marR="630555" indent="-172720">
              <a:lnSpc>
                <a:spcPts val="3020"/>
              </a:lnSpc>
              <a:spcBef>
                <a:spcPts val="81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practice,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most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prominent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tools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assist</a:t>
            </a:r>
            <a:r>
              <a:rPr sz="2800" b="1" spc="-5" dirty="0">
                <a:latin typeface="Calibri"/>
                <a:cs typeface="Calibri"/>
              </a:rPr>
              <a:t> in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making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wise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food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choices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  <a:p>
            <a:pPr marL="184785" marR="82550" indent="-172720">
              <a:lnSpc>
                <a:spcPts val="3030"/>
              </a:lnSpc>
              <a:spcBef>
                <a:spcPts val="805"/>
              </a:spcBef>
              <a:buFont typeface="Calibri"/>
              <a:buChar char="-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Dietary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Guidelines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Americans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companion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tool.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05"/>
              </a:spcBef>
              <a:buFont typeface="Calibri"/>
              <a:buChar char="-"/>
              <a:tabLst>
                <a:tab pos="185420" algn="l"/>
              </a:tabLst>
            </a:pPr>
            <a:r>
              <a:rPr sz="2800" b="1" spc="-15" dirty="0">
                <a:latin typeface="Calibri"/>
                <a:cs typeface="Calibri"/>
              </a:rPr>
              <a:t>MyPlate.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Calibri"/>
              <a:buChar char="-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The American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Heart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Association.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265" y="620809"/>
            <a:ext cx="4844288" cy="428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4994" y="464565"/>
            <a:ext cx="4879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Healthy</a:t>
            </a:r>
            <a:r>
              <a:rPr spc="-35" dirty="0"/>
              <a:t> </a:t>
            </a:r>
            <a:r>
              <a:rPr spc="-20" dirty="0"/>
              <a:t>Eating</a:t>
            </a:r>
            <a:r>
              <a:rPr spc="-25" dirty="0"/>
              <a:t> </a:t>
            </a:r>
            <a:r>
              <a:rPr spc="-5" dirty="0"/>
              <a:t>Guidelines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542" y="644584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351769"/>
            <a:ext cx="7959090" cy="35128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20" dirty="0">
                <a:latin typeface="Calibri"/>
                <a:cs typeface="Calibri"/>
              </a:rPr>
              <a:t>States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that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Americans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who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eat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healthful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89800"/>
              </a:lnSpc>
              <a:spcBef>
                <a:spcPts val="840"/>
              </a:spcBef>
              <a:buFont typeface="Arial"/>
              <a:buChar char="■"/>
              <a:tabLst>
                <a:tab pos="309245" algn="l"/>
              </a:tabLst>
            </a:pPr>
            <a:r>
              <a:rPr sz="2800" b="1" spc="-25" dirty="0">
                <a:latin typeface="Calibri"/>
                <a:cs typeface="Calibri"/>
              </a:rPr>
              <a:t>Eat</a:t>
            </a:r>
            <a:r>
              <a:rPr sz="2800" b="1" spc="-5" dirty="0">
                <a:latin typeface="Calibri"/>
                <a:cs typeface="Calibri"/>
              </a:rPr>
              <a:t> 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variety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nutrient-dense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across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food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groups,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especially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whole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grains,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fruits,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vegetables,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low-fat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fat-free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milk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milk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products,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proteins.</a:t>
            </a:r>
            <a:endParaRPr sz="2800">
              <a:latin typeface="Calibri"/>
              <a:cs typeface="Calibri"/>
            </a:endParaRPr>
          </a:p>
          <a:p>
            <a:pPr marL="12700" marR="954405">
              <a:lnSpc>
                <a:spcPts val="3000"/>
              </a:lnSpc>
              <a:spcBef>
                <a:spcPts val="890"/>
              </a:spcBef>
              <a:buFont typeface="Arial"/>
              <a:buChar char="■"/>
              <a:tabLst>
                <a:tab pos="309245" algn="l"/>
              </a:tabLst>
            </a:pPr>
            <a:r>
              <a:rPr sz="2800" b="1" spc="-5" dirty="0">
                <a:latin typeface="Calibri"/>
                <a:cs typeface="Calibri"/>
              </a:rPr>
              <a:t>Limit 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saturated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fat,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trans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fat,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cholesterol,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added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sugars,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sodium,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alcohol.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445"/>
              </a:spcBef>
              <a:buFont typeface="Arial"/>
              <a:buChar char="■"/>
              <a:tabLst>
                <a:tab pos="309245" algn="l"/>
              </a:tabLst>
            </a:pPr>
            <a:r>
              <a:rPr sz="2800" b="1" spc="-5" dirty="0">
                <a:latin typeface="Calibri"/>
                <a:cs typeface="Calibri"/>
              </a:rPr>
              <a:t>Balance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needs.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02051" y="505968"/>
            <a:ext cx="4745355" cy="1007110"/>
            <a:chOff x="2702051" y="505968"/>
            <a:chExt cx="4745355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7310" y="783808"/>
              <a:ext cx="232957" cy="3324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051" y="505968"/>
              <a:ext cx="3818382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5311" y="505968"/>
              <a:ext cx="1521714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0279" y="610057"/>
            <a:ext cx="4407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2)</a:t>
            </a:r>
            <a:r>
              <a:rPr spc="-20" dirty="0"/>
              <a:t> </a:t>
            </a:r>
            <a:r>
              <a:rPr spc="-10" dirty="0"/>
              <a:t>Healthy</a:t>
            </a:r>
            <a:r>
              <a:rPr spc="-20" dirty="0"/>
              <a:t> </a:t>
            </a:r>
            <a:r>
              <a:rPr spc="-15" dirty="0"/>
              <a:t>People</a:t>
            </a:r>
            <a:r>
              <a:rPr spc="-10" dirty="0"/>
              <a:t> </a:t>
            </a:r>
            <a:r>
              <a:rPr spc="-5" dirty="0"/>
              <a:t>2020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7542" y="6445846"/>
            <a:ext cx="1752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85" dirty="0">
                <a:solidFill>
                  <a:srgbClr val="888888"/>
                </a:solidFill>
                <a:latin typeface="Arial MT"/>
                <a:cs typeface="Arial MT"/>
              </a:rPr>
              <a:t>11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796923"/>
            <a:ext cx="8042275" cy="29610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4785" marR="69850" indent="-172720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Comprise 23 </a:t>
            </a:r>
            <a:r>
              <a:rPr sz="2800" b="1" spc="-40" dirty="0">
                <a:latin typeface="Calibri"/>
                <a:cs typeface="Calibri"/>
              </a:rPr>
              <a:t>key </a:t>
            </a:r>
            <a:r>
              <a:rPr sz="2800" b="1" spc="-10" dirty="0">
                <a:latin typeface="Calibri"/>
                <a:cs typeface="Calibri"/>
              </a:rPr>
              <a:t>recommendations </a:t>
            </a:r>
            <a:r>
              <a:rPr sz="2800" b="1" spc="-5" dirty="0">
                <a:latin typeface="Calibri"/>
                <a:cs typeface="Calibri"/>
              </a:rPr>
              <a:t>with 6 additional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recommendations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specific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population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groups.</a:t>
            </a:r>
            <a:endParaRPr sz="28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3030"/>
              </a:lnSpc>
              <a:spcBef>
                <a:spcPts val="800"/>
              </a:spcBef>
              <a:buFont typeface="Arial MT"/>
              <a:buChar char="•"/>
              <a:tabLst>
                <a:tab pos="266065" algn="l"/>
              </a:tabLst>
            </a:pPr>
            <a:r>
              <a:rPr dirty="0"/>
              <a:t>	</a:t>
            </a:r>
            <a:r>
              <a:rPr sz="2800" b="1" spc="-5" dirty="0">
                <a:latin typeface="Calibri"/>
                <a:cs typeface="Calibri"/>
              </a:rPr>
              <a:t>An </a:t>
            </a:r>
            <a:r>
              <a:rPr sz="2800" b="1" spc="-10" dirty="0">
                <a:latin typeface="Calibri"/>
                <a:cs typeface="Calibri"/>
              </a:rPr>
              <a:t>underlying </a:t>
            </a:r>
            <a:r>
              <a:rPr sz="2800" b="1" spc="-5" dirty="0">
                <a:latin typeface="Calibri"/>
                <a:cs typeface="Calibri"/>
              </a:rPr>
              <a:t>principle is </a:t>
            </a:r>
            <a:r>
              <a:rPr sz="2800" b="1" spc="-10" dirty="0">
                <a:latin typeface="Calibri"/>
                <a:cs typeface="Calibri"/>
              </a:rPr>
              <a:t>that nutrient </a:t>
            </a:r>
            <a:r>
              <a:rPr sz="2800" b="1" spc="-5" dirty="0">
                <a:latin typeface="Calibri"/>
                <a:cs typeface="Calibri"/>
              </a:rPr>
              <a:t>needs should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primarily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met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eating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food.</a:t>
            </a:r>
            <a:endParaRPr sz="2800">
              <a:latin typeface="Calibri"/>
              <a:cs typeface="Calibri"/>
            </a:endParaRPr>
          </a:p>
          <a:p>
            <a:pPr marL="184785" marR="43180" indent="-172720" algn="just">
              <a:lnSpc>
                <a:spcPct val="90000"/>
              </a:lnSpc>
              <a:spcBef>
                <a:spcPts val="75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major themes </a:t>
            </a:r>
            <a:r>
              <a:rPr sz="2800" b="1" spc="-15" dirty="0">
                <a:latin typeface="Calibri"/>
                <a:cs typeface="Calibri"/>
              </a:rPr>
              <a:t>are to </a:t>
            </a:r>
            <a:r>
              <a:rPr sz="2800" b="1" spc="-10" dirty="0">
                <a:latin typeface="Calibri"/>
                <a:cs typeface="Calibri"/>
              </a:rPr>
              <a:t>maintain calorie </a:t>
            </a:r>
            <a:r>
              <a:rPr sz="2800" b="1" spc="-5" dirty="0">
                <a:latin typeface="Calibri"/>
                <a:cs typeface="Calibri"/>
              </a:rPr>
              <a:t>balance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 achieve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maintain healthy </a:t>
            </a:r>
            <a:r>
              <a:rPr sz="2800" b="1" spc="-15" dirty="0">
                <a:latin typeface="Calibri"/>
                <a:cs typeface="Calibri"/>
              </a:rPr>
              <a:t>weight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to focus </a:t>
            </a:r>
            <a:r>
              <a:rPr sz="2800" b="1" spc="-5" dirty="0">
                <a:latin typeface="Calibri"/>
                <a:cs typeface="Calibri"/>
              </a:rPr>
              <a:t>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eating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nutrient-dense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food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0080" y="513587"/>
            <a:ext cx="8124190" cy="1007110"/>
            <a:chOff x="640080" y="513587"/>
            <a:chExt cx="812419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906" y="791428"/>
              <a:ext cx="228389" cy="3324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" y="513587"/>
              <a:ext cx="7197090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2048" y="513587"/>
              <a:ext cx="1521713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8891" y="616965"/>
            <a:ext cx="7787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3)</a:t>
            </a:r>
            <a:r>
              <a:rPr spc="-10" dirty="0"/>
              <a:t> Dietary</a:t>
            </a:r>
            <a:r>
              <a:rPr spc="-20" dirty="0"/>
              <a:t> </a:t>
            </a:r>
            <a:r>
              <a:rPr spc="-5" dirty="0"/>
              <a:t>Guidelines</a:t>
            </a:r>
            <a:r>
              <a:rPr spc="20" dirty="0"/>
              <a:t> </a:t>
            </a:r>
            <a:r>
              <a:rPr spc="-20" dirty="0"/>
              <a:t>for</a:t>
            </a:r>
            <a:r>
              <a:rPr spc="-5" dirty="0"/>
              <a:t> Americans</a:t>
            </a:r>
            <a:r>
              <a:rPr spc="5" dirty="0"/>
              <a:t> </a:t>
            </a:r>
            <a:r>
              <a:rPr spc="-5" dirty="0"/>
              <a:t>2010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12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3260"/>
              </a:lnSpc>
              <a:spcBef>
                <a:spcPts val="95"/>
              </a:spcBef>
              <a:buFont typeface="Calibri"/>
              <a:buChar char="-"/>
              <a:tabLst>
                <a:tab pos="185420" algn="l"/>
              </a:tabLst>
            </a:pPr>
            <a:r>
              <a:rPr spc="-5" dirty="0"/>
              <a:t>Balancing Calories</a:t>
            </a:r>
            <a:r>
              <a:rPr spc="10" dirty="0"/>
              <a:t> </a:t>
            </a:r>
            <a:r>
              <a:rPr spc="-15" dirty="0"/>
              <a:t>to</a:t>
            </a:r>
            <a:r>
              <a:rPr spc="-5" dirty="0"/>
              <a:t> Manage</a:t>
            </a:r>
            <a:r>
              <a:rPr spc="10" dirty="0"/>
              <a:t> </a:t>
            </a:r>
            <a:r>
              <a:rPr spc="-25" dirty="0"/>
              <a:t>Weight.</a:t>
            </a:r>
          </a:p>
          <a:p>
            <a:pPr marL="184785" indent="-172720">
              <a:lnSpc>
                <a:spcPts val="3150"/>
              </a:lnSpc>
              <a:buFont typeface="Calibri"/>
              <a:buChar char="-"/>
              <a:tabLst>
                <a:tab pos="185420" algn="l"/>
              </a:tabLst>
            </a:pPr>
            <a:r>
              <a:rPr spc="-15" dirty="0"/>
              <a:t>Foods</a:t>
            </a:r>
            <a:r>
              <a:rPr spc="-5" dirty="0"/>
              <a:t> and</a:t>
            </a:r>
            <a:r>
              <a:rPr spc="-10" dirty="0"/>
              <a:t> </a:t>
            </a:r>
            <a:r>
              <a:rPr spc="-20" dirty="0"/>
              <a:t>Food</a:t>
            </a:r>
            <a:r>
              <a:rPr spc="5" dirty="0"/>
              <a:t> </a:t>
            </a:r>
            <a:r>
              <a:rPr spc="-5" dirty="0"/>
              <a:t>Components</a:t>
            </a:r>
            <a:r>
              <a:rPr spc="-10" dirty="0"/>
              <a:t> to </a:t>
            </a:r>
            <a:r>
              <a:rPr spc="-15" dirty="0"/>
              <a:t>Reduce:</a:t>
            </a:r>
            <a:r>
              <a:rPr spc="10" dirty="0"/>
              <a:t> </a:t>
            </a:r>
            <a:r>
              <a:rPr spc="-10" dirty="0"/>
              <a:t>Salt</a:t>
            </a:r>
          </a:p>
          <a:p>
            <a:pPr marL="184785" marR="5080" indent="-172720">
              <a:lnSpc>
                <a:spcPct val="70100"/>
              </a:lnSpc>
              <a:spcBef>
                <a:spcPts val="894"/>
              </a:spcBef>
              <a:buFont typeface="Calibri"/>
              <a:buChar char="-"/>
              <a:tabLst>
                <a:tab pos="185420" algn="l"/>
              </a:tabLst>
            </a:pPr>
            <a:r>
              <a:rPr spc="-15" dirty="0"/>
              <a:t>Foods</a:t>
            </a:r>
            <a:r>
              <a:rPr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10" dirty="0"/>
              <a:t>Nutrients</a:t>
            </a:r>
            <a:r>
              <a:rPr spc="20" dirty="0"/>
              <a:t> </a:t>
            </a:r>
            <a:r>
              <a:rPr spc="-15" dirty="0"/>
              <a:t>to</a:t>
            </a:r>
            <a:r>
              <a:rPr dirty="0"/>
              <a:t> </a:t>
            </a:r>
            <a:r>
              <a:rPr spc="-5" dirty="0"/>
              <a:t>Increase.</a:t>
            </a:r>
            <a:r>
              <a:rPr spc="25" dirty="0"/>
              <a:t> </a:t>
            </a:r>
            <a:r>
              <a:rPr spc="-5" dirty="0"/>
              <a:t>Whole</a:t>
            </a:r>
            <a:r>
              <a:rPr spc="5" dirty="0"/>
              <a:t> </a:t>
            </a:r>
            <a:r>
              <a:rPr spc="-5" dirty="0"/>
              <a:t>grain,</a:t>
            </a:r>
            <a:r>
              <a:rPr spc="10" dirty="0"/>
              <a:t> </a:t>
            </a:r>
            <a:r>
              <a:rPr spc="-10" dirty="0"/>
              <a:t>fruit </a:t>
            </a:r>
            <a:r>
              <a:rPr spc="-615" dirty="0"/>
              <a:t> </a:t>
            </a:r>
            <a:r>
              <a:rPr spc="-5" dirty="0"/>
              <a:t>&amp;veg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/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u="heavy" spc="-15" dirty="0">
                <a:uFill>
                  <a:solidFill>
                    <a:srgbClr val="000000"/>
                  </a:solidFill>
                </a:uFill>
              </a:rPr>
              <a:t>Recommendations</a:t>
            </a:r>
            <a:r>
              <a:rPr u="heavy" spc="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for</a:t>
            </a:r>
            <a:r>
              <a:rPr u="heavy" spc="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Specific</a:t>
            </a:r>
            <a:r>
              <a:rPr u="heavy" spc="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Population</a:t>
            </a:r>
            <a:r>
              <a:rPr u="heavy" spc="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Groups:</a:t>
            </a:r>
          </a:p>
          <a:p>
            <a:pPr marL="184785" indent="-172720">
              <a:lnSpc>
                <a:spcPct val="100000"/>
              </a:lnSpc>
              <a:spcBef>
                <a:spcPts val="125"/>
              </a:spcBef>
              <a:buFont typeface="Calibri"/>
              <a:buChar char="-"/>
              <a:tabLst>
                <a:tab pos="185420" algn="l"/>
              </a:tabLst>
            </a:pPr>
            <a:r>
              <a:rPr spc="-30" dirty="0"/>
              <a:t>Women</a:t>
            </a:r>
            <a:r>
              <a:rPr spc="5" dirty="0"/>
              <a:t> </a:t>
            </a:r>
            <a:r>
              <a:rPr spc="-5" dirty="0"/>
              <a:t>Capable</a:t>
            </a:r>
            <a:r>
              <a:rPr spc="-1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10" dirty="0"/>
              <a:t>Becoming</a:t>
            </a:r>
            <a:r>
              <a:rPr dirty="0"/>
              <a:t> </a:t>
            </a:r>
            <a:r>
              <a:rPr spc="-10" dirty="0"/>
              <a:t>Pregnant</a:t>
            </a:r>
            <a:r>
              <a:rPr spc="35" dirty="0"/>
              <a:t> </a:t>
            </a:r>
            <a:r>
              <a:rPr i="0" spc="-5" dirty="0">
                <a:latin typeface="Calibri"/>
                <a:cs typeface="Calibri"/>
              </a:rPr>
              <a:t>.</a:t>
            </a: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Font typeface="Calibri"/>
              <a:buChar char="-"/>
              <a:tabLst>
                <a:tab pos="185420" algn="l"/>
              </a:tabLst>
            </a:pPr>
            <a:r>
              <a:rPr spc="-30" dirty="0"/>
              <a:t>Women</a:t>
            </a:r>
            <a:r>
              <a:rPr spc="5" dirty="0"/>
              <a:t> </a:t>
            </a:r>
            <a:r>
              <a:rPr spc="-5" dirty="0"/>
              <a:t>Who Are</a:t>
            </a:r>
            <a:r>
              <a:rPr spc="15" dirty="0"/>
              <a:t> </a:t>
            </a:r>
            <a:r>
              <a:rPr spc="-10" dirty="0"/>
              <a:t>Pregnant</a:t>
            </a:r>
            <a:r>
              <a:rPr dirty="0"/>
              <a:t> </a:t>
            </a:r>
            <a:r>
              <a:rPr spc="-5" dirty="0"/>
              <a:t>or</a:t>
            </a:r>
            <a:r>
              <a:rPr spc="-10" dirty="0"/>
              <a:t> Breastfeeding</a:t>
            </a:r>
            <a:r>
              <a:rPr spc="40" dirty="0"/>
              <a:t> </a:t>
            </a:r>
            <a:r>
              <a:rPr i="0" spc="-5" dirty="0">
                <a:latin typeface="Calibri"/>
                <a:cs typeface="Calibri"/>
              </a:rPr>
              <a:t>.</a:t>
            </a: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Font typeface="Calibri"/>
              <a:buChar char="-"/>
              <a:tabLst>
                <a:tab pos="185420" algn="l"/>
              </a:tabLst>
            </a:pPr>
            <a:r>
              <a:rPr spc="-5" dirty="0"/>
              <a:t>Individuals</a:t>
            </a:r>
            <a:r>
              <a:rPr dirty="0"/>
              <a:t> </a:t>
            </a:r>
            <a:r>
              <a:rPr spc="-5" dirty="0"/>
              <a:t>Ages</a:t>
            </a:r>
            <a:r>
              <a:rPr spc="10" dirty="0"/>
              <a:t> </a:t>
            </a:r>
            <a:r>
              <a:rPr spc="-5" dirty="0"/>
              <a:t>50</a:t>
            </a:r>
            <a:r>
              <a:rPr spc="15" dirty="0"/>
              <a:t> </a:t>
            </a:r>
            <a:r>
              <a:rPr spc="-50" dirty="0"/>
              <a:t>Years</a:t>
            </a:r>
            <a:r>
              <a:rPr spc="-15" dirty="0"/>
              <a:t> </a:t>
            </a:r>
            <a:r>
              <a:rPr spc="-5" dirty="0"/>
              <a:t>and </a:t>
            </a:r>
            <a:r>
              <a:rPr spc="-40" dirty="0"/>
              <a:t>Older.</a:t>
            </a: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Font typeface="Calibri"/>
              <a:buChar char="-"/>
              <a:tabLst>
                <a:tab pos="185420" algn="l"/>
              </a:tabLst>
            </a:pPr>
            <a:r>
              <a:rPr spc="-5" dirty="0"/>
              <a:t>Building </a:t>
            </a:r>
            <a:r>
              <a:rPr spc="-10" dirty="0"/>
              <a:t>Healthy</a:t>
            </a:r>
            <a:r>
              <a:rPr spc="10" dirty="0"/>
              <a:t> </a:t>
            </a:r>
            <a:r>
              <a:rPr spc="-10" dirty="0"/>
              <a:t>Eating</a:t>
            </a:r>
            <a:r>
              <a:rPr spc="-15" dirty="0"/>
              <a:t> </a:t>
            </a:r>
            <a:r>
              <a:rPr spc="-20" dirty="0"/>
              <a:t>Patterns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31161" y="541561"/>
            <a:ext cx="5909945" cy="1299210"/>
            <a:chOff x="1731161" y="541561"/>
            <a:chExt cx="5909945" cy="1299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1161" y="541561"/>
              <a:ext cx="5909551" cy="4281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2991" y="833627"/>
              <a:ext cx="3344417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2287" y="833627"/>
              <a:ext cx="1521714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91285" marR="5080" indent="-1169670">
              <a:lnSpc>
                <a:spcPct val="100600"/>
              </a:lnSpc>
              <a:spcBef>
                <a:spcPts val="75"/>
              </a:spcBef>
            </a:pPr>
            <a:r>
              <a:rPr dirty="0"/>
              <a:t>Summary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Dietary</a:t>
            </a:r>
            <a:r>
              <a:rPr spc="-25" dirty="0"/>
              <a:t> </a:t>
            </a:r>
            <a:r>
              <a:rPr spc="-5" dirty="0"/>
              <a:t>Guidelines </a:t>
            </a:r>
            <a:r>
              <a:rPr spc="-800" dirty="0"/>
              <a:t> </a:t>
            </a:r>
            <a:r>
              <a:rPr spc="-20" dirty="0"/>
              <a:t>for</a:t>
            </a:r>
            <a:r>
              <a:rPr spc="-5" dirty="0"/>
              <a:t> Americans</a:t>
            </a:r>
            <a:r>
              <a:rPr spc="-25" dirty="0"/>
              <a:t> </a:t>
            </a:r>
            <a:r>
              <a:rPr spc="-5" dirty="0"/>
              <a:t>2010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78305"/>
            <a:ext cx="7768590" cy="32435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785" marR="882015" indent="-172720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20" dirty="0">
                <a:latin typeface="Calibri"/>
                <a:cs typeface="Calibri"/>
              </a:rPr>
              <a:t>Engage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regular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physical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activity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reduce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sedentary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activities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promote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health,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psychological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well-being,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healthy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body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weight.</a:t>
            </a:r>
            <a:endParaRPr sz="2800">
              <a:latin typeface="Calibri"/>
              <a:cs typeface="Calibri"/>
            </a:endParaRPr>
          </a:p>
          <a:p>
            <a:pPr marL="184785" marR="5080" indent="-172720" algn="just">
              <a:lnSpc>
                <a:spcPct val="90000"/>
              </a:lnSpc>
              <a:spcBef>
                <a:spcPts val="80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Achieve </a:t>
            </a:r>
            <a:r>
              <a:rPr sz="2800" b="1" spc="-15" dirty="0">
                <a:latin typeface="Calibri"/>
                <a:cs typeface="Calibri"/>
              </a:rPr>
              <a:t>physical </a:t>
            </a:r>
            <a:r>
              <a:rPr sz="2800" b="1" spc="-10" dirty="0">
                <a:latin typeface="Calibri"/>
                <a:cs typeface="Calibri"/>
              </a:rPr>
              <a:t>fitness by </a:t>
            </a:r>
            <a:r>
              <a:rPr sz="2800" b="1" spc="-5" dirty="0">
                <a:latin typeface="Calibri"/>
                <a:cs typeface="Calibri"/>
              </a:rPr>
              <a:t>including </a:t>
            </a:r>
            <a:r>
              <a:rPr sz="2800" b="1" spc="-10" dirty="0">
                <a:latin typeface="Calibri"/>
                <a:cs typeface="Calibri"/>
              </a:rPr>
              <a:t>cardiovascular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conditioning, </a:t>
            </a:r>
            <a:r>
              <a:rPr sz="2800" b="1" spc="-15" dirty="0">
                <a:latin typeface="Calibri"/>
                <a:cs typeface="Calibri"/>
              </a:rPr>
              <a:t>stretching </a:t>
            </a:r>
            <a:r>
              <a:rPr sz="2800" b="1" spc="-20" dirty="0">
                <a:latin typeface="Calibri"/>
                <a:cs typeface="Calibri"/>
              </a:rPr>
              <a:t>exercises for flexibility, </a:t>
            </a:r>
            <a:r>
              <a:rPr sz="2800" b="1" spc="-10" dirty="0">
                <a:latin typeface="Calibri"/>
                <a:cs typeface="Calibri"/>
              </a:rPr>
              <a:t>and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resistance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exercises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muscle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strength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endurance.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175" y="747301"/>
            <a:ext cx="5840970" cy="428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92023"/>
            <a:ext cx="5855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Guidelines</a:t>
            </a:r>
            <a:r>
              <a:rPr spc="5" dirty="0"/>
              <a:t> </a:t>
            </a:r>
            <a:r>
              <a:rPr spc="-20" dirty="0"/>
              <a:t>for</a:t>
            </a:r>
            <a:r>
              <a:rPr spc="-15" dirty="0"/>
              <a:t> Physical</a:t>
            </a:r>
            <a:r>
              <a:rPr spc="-20" dirty="0"/>
              <a:t> </a:t>
            </a:r>
            <a:r>
              <a:rPr dirty="0"/>
              <a:t>Activity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715769"/>
            <a:ext cx="7768590" cy="29610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84785" marR="5080" indent="-172720" algn="just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Consume</a:t>
            </a:r>
            <a:r>
              <a:rPr sz="2800" b="1" spc="-5" dirty="0">
                <a:latin typeface="Calibri"/>
                <a:cs typeface="Calibri"/>
              </a:rPr>
              <a:t> 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sufficient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amount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fruits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and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vegetables,</a:t>
            </a:r>
            <a:r>
              <a:rPr sz="2800" b="1" spc="-5" dirty="0">
                <a:latin typeface="Calibri"/>
                <a:cs typeface="Calibri"/>
              </a:rPr>
              <a:t> milk</a:t>
            </a:r>
            <a:r>
              <a:rPr sz="2800" b="1" dirty="0">
                <a:latin typeface="Calibri"/>
                <a:cs typeface="Calibri"/>
              </a:rPr>
              <a:t> 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milk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products,</a:t>
            </a:r>
            <a:r>
              <a:rPr sz="2800" b="1" spc="-5" dirty="0">
                <a:latin typeface="Calibri"/>
                <a:cs typeface="Calibri"/>
              </a:rPr>
              <a:t> 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whole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grains,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while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staying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within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energy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needs.</a:t>
            </a:r>
            <a:endParaRPr sz="2800">
              <a:latin typeface="Calibri"/>
              <a:cs typeface="Calibri"/>
            </a:endParaRPr>
          </a:p>
          <a:p>
            <a:pPr marL="184785" marR="5715" indent="-172720" algn="just">
              <a:lnSpc>
                <a:spcPts val="3020"/>
              </a:lnSpc>
              <a:spcBef>
                <a:spcPts val="85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Choose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variety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fruits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vegetables </a:t>
            </a:r>
            <a:r>
              <a:rPr sz="2800" b="1" spc="-10" dirty="0">
                <a:latin typeface="Calibri"/>
                <a:cs typeface="Calibri"/>
              </a:rPr>
              <a:t>each </a:t>
            </a:r>
            <a:r>
              <a:rPr sz="2800" b="1" spc="-20" dirty="0">
                <a:latin typeface="Calibri"/>
                <a:cs typeface="Calibri"/>
              </a:rPr>
              <a:t>day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from </a:t>
            </a:r>
            <a:r>
              <a:rPr sz="2800" b="1" spc="-5" dirty="0">
                <a:latin typeface="Calibri"/>
                <a:cs typeface="Calibri"/>
              </a:rPr>
              <a:t>all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vegetable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subgroups.</a:t>
            </a:r>
            <a:endParaRPr sz="2800">
              <a:latin typeface="Calibri"/>
              <a:cs typeface="Calibri"/>
            </a:endParaRPr>
          </a:p>
          <a:p>
            <a:pPr marL="184785" marR="5715" indent="-172720" algn="just">
              <a:lnSpc>
                <a:spcPts val="3020"/>
              </a:lnSpc>
              <a:spcBef>
                <a:spcPts val="81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Choose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least</a:t>
            </a:r>
            <a:r>
              <a:rPr sz="2800" b="1" spc="-5" dirty="0">
                <a:latin typeface="Calibri"/>
                <a:cs typeface="Calibri"/>
              </a:rPr>
              <a:t> half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grain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selections</a:t>
            </a:r>
            <a:r>
              <a:rPr sz="2800" b="1" spc="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 </a:t>
            </a:r>
            <a:r>
              <a:rPr sz="2800" b="1" spc="-10" dirty="0">
                <a:latin typeface="Calibri"/>
                <a:cs typeface="Calibri"/>
              </a:rPr>
              <a:t> whole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grains.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5457" y="662940"/>
            <a:ext cx="6821170" cy="1007110"/>
            <a:chOff x="705457" y="662940"/>
            <a:chExt cx="682117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457" y="922561"/>
              <a:ext cx="918516" cy="3507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179" y="662940"/>
              <a:ext cx="1885949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6163" y="662940"/>
              <a:ext cx="994410" cy="1006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9084" y="662940"/>
              <a:ext cx="2571750" cy="10066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0868" y="662940"/>
              <a:ext cx="1978914" cy="10066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4659" y="662940"/>
              <a:ext cx="721614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4565" y="766317"/>
            <a:ext cx="6562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Food</a:t>
            </a:r>
            <a:r>
              <a:rPr spc="-5" dirty="0"/>
              <a:t> </a:t>
            </a:r>
            <a:r>
              <a:rPr spc="-15" dirty="0"/>
              <a:t>groups</a:t>
            </a:r>
            <a:r>
              <a:rPr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-20" dirty="0"/>
              <a:t>encourage</a:t>
            </a:r>
            <a:r>
              <a:rPr spc="10" dirty="0"/>
              <a:t> </a:t>
            </a:r>
            <a:r>
              <a:rPr dirty="0"/>
              <a:t>include: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587" y="1267408"/>
            <a:ext cx="8074025" cy="43973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84785" marR="8255" indent="-172720" algn="just">
              <a:lnSpc>
                <a:spcPct val="90000"/>
              </a:lnSpc>
              <a:spcBef>
                <a:spcPts val="415"/>
              </a:spcBef>
              <a:buFont typeface="Arial MT"/>
              <a:buChar char="•"/>
              <a:tabLst>
                <a:tab pos="185420" algn="l"/>
              </a:tabLst>
            </a:pPr>
            <a:r>
              <a:rPr sz="2600" b="1" spc="-5" dirty="0">
                <a:latin typeface="Calibri"/>
                <a:cs typeface="Calibri"/>
              </a:rPr>
              <a:t>Consume </a:t>
            </a:r>
            <a:r>
              <a:rPr sz="2600" b="1" dirty="0">
                <a:latin typeface="Calibri"/>
                <a:cs typeface="Calibri"/>
              </a:rPr>
              <a:t>less than 10% of </a:t>
            </a:r>
            <a:r>
              <a:rPr sz="2600" b="1" spc="-5" dirty="0">
                <a:latin typeface="Calibri"/>
                <a:cs typeface="Calibri"/>
              </a:rPr>
              <a:t>calories </a:t>
            </a:r>
            <a:r>
              <a:rPr sz="2600" b="1" spc="-10" dirty="0">
                <a:latin typeface="Calibri"/>
                <a:cs typeface="Calibri"/>
              </a:rPr>
              <a:t>from </a:t>
            </a:r>
            <a:r>
              <a:rPr sz="2600" b="1" spc="-20" dirty="0">
                <a:latin typeface="Calibri"/>
                <a:cs typeface="Calibri"/>
              </a:rPr>
              <a:t>saturated fatty 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acids </a:t>
            </a:r>
            <a:r>
              <a:rPr sz="2600" b="1" dirty="0">
                <a:latin typeface="Calibri"/>
                <a:cs typeface="Calibri"/>
              </a:rPr>
              <a:t>and less than 300 mg/day of </a:t>
            </a:r>
            <a:r>
              <a:rPr sz="2600" b="1" spc="-15" dirty="0">
                <a:latin typeface="Calibri"/>
                <a:cs typeface="Calibri"/>
              </a:rPr>
              <a:t>cholesterol,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20" dirty="0">
                <a:latin typeface="Calibri"/>
                <a:cs typeface="Calibri"/>
              </a:rPr>
              <a:t>keep </a:t>
            </a:r>
            <a:r>
              <a:rPr sz="2600" b="1" spc="-15" dirty="0">
                <a:latin typeface="Calibri"/>
                <a:cs typeface="Calibri"/>
              </a:rPr>
              <a:t> trans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fatty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acid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consumption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as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low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as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possible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600">
              <a:latin typeface="Calibri"/>
              <a:cs typeface="Calibri"/>
            </a:endParaRPr>
          </a:p>
          <a:p>
            <a:pPr marL="184785" marR="5080" indent="-172720" algn="just">
              <a:lnSpc>
                <a:spcPct val="9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2600" b="1" spc="-15" dirty="0">
                <a:latin typeface="Calibri"/>
                <a:cs typeface="Calibri"/>
              </a:rPr>
              <a:t>Keep </a:t>
            </a:r>
            <a:r>
              <a:rPr sz="2600" b="1" spc="-10" dirty="0">
                <a:latin typeface="Calibri"/>
                <a:cs typeface="Calibri"/>
              </a:rPr>
              <a:t>total </a:t>
            </a:r>
            <a:r>
              <a:rPr sz="2600" b="1" spc="-25" dirty="0">
                <a:latin typeface="Calibri"/>
                <a:cs typeface="Calibri"/>
              </a:rPr>
              <a:t>fat intake </a:t>
            </a:r>
            <a:r>
              <a:rPr sz="2600" b="1" spc="-5" dirty="0">
                <a:latin typeface="Calibri"/>
                <a:cs typeface="Calibri"/>
              </a:rPr>
              <a:t>between </a:t>
            </a:r>
            <a:r>
              <a:rPr sz="2600" b="1" dirty="0">
                <a:latin typeface="Calibri"/>
                <a:cs typeface="Calibri"/>
              </a:rPr>
              <a:t>20% and 35% of </a:t>
            </a:r>
            <a:r>
              <a:rPr sz="2600" b="1" spc="-5" dirty="0">
                <a:latin typeface="Calibri"/>
                <a:cs typeface="Calibri"/>
              </a:rPr>
              <a:t>calories, 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with </a:t>
            </a:r>
            <a:r>
              <a:rPr sz="2600" b="1" spc="-10" dirty="0">
                <a:latin typeface="Calibri"/>
                <a:cs typeface="Calibri"/>
              </a:rPr>
              <a:t>most </a:t>
            </a:r>
            <a:r>
              <a:rPr sz="2600" b="1" spc="-15" dirty="0">
                <a:latin typeface="Calibri"/>
                <a:cs typeface="Calibri"/>
              </a:rPr>
              <a:t>fats </a:t>
            </a:r>
            <a:r>
              <a:rPr sz="2600" b="1" spc="-5" dirty="0">
                <a:latin typeface="Calibri"/>
                <a:cs typeface="Calibri"/>
              </a:rPr>
              <a:t>coming </a:t>
            </a:r>
            <a:r>
              <a:rPr sz="2600" b="1" spc="-10" dirty="0">
                <a:latin typeface="Calibri"/>
                <a:cs typeface="Calibri"/>
              </a:rPr>
              <a:t>from sources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polyunsaturated 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monounsaturated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fats,</a:t>
            </a:r>
            <a:r>
              <a:rPr sz="2600" b="1" spc="5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such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as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fish,</a:t>
            </a:r>
            <a:r>
              <a:rPr sz="2600" b="1" dirty="0">
                <a:latin typeface="Calibri"/>
                <a:cs typeface="Calibri"/>
              </a:rPr>
              <a:t> nuts,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vegetable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oils.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650">
              <a:latin typeface="Calibri"/>
              <a:cs typeface="Calibri"/>
            </a:endParaRPr>
          </a:p>
          <a:p>
            <a:pPr marL="184785" marR="6985" indent="-172720" algn="just">
              <a:lnSpc>
                <a:spcPts val="2810"/>
              </a:lnSpc>
              <a:buFont typeface="Arial MT"/>
              <a:buChar char="•"/>
              <a:tabLst>
                <a:tab pos="185420" algn="l"/>
              </a:tabLst>
            </a:pPr>
            <a:r>
              <a:rPr sz="2600" b="1" spc="-5" dirty="0">
                <a:latin typeface="Calibri"/>
                <a:cs typeface="Calibri"/>
              </a:rPr>
              <a:t>Choose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lean,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low-fat,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fat-free</a:t>
            </a:r>
            <a:r>
              <a:rPr sz="2600" b="1" spc="-10" dirty="0">
                <a:latin typeface="Calibri"/>
                <a:cs typeface="Calibri"/>
              </a:rPr>
              <a:t> meats,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poultry,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dry 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beans,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and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milk</a:t>
            </a:r>
            <a:r>
              <a:rPr sz="2600" b="1" dirty="0">
                <a:latin typeface="Calibri"/>
                <a:cs typeface="Calibri"/>
              </a:rPr>
              <a:t> or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milk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products.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361188"/>
            <a:ext cx="5545074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587" y="464565"/>
            <a:ext cx="4974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Guidelines</a:t>
            </a:r>
            <a:r>
              <a:rPr spc="5" dirty="0"/>
              <a:t> </a:t>
            </a:r>
            <a:r>
              <a:rPr spc="-20" dirty="0"/>
              <a:t>for</a:t>
            </a:r>
            <a:r>
              <a:rPr spc="-25" dirty="0"/>
              <a:t> </a:t>
            </a:r>
            <a:r>
              <a:rPr spc="-30" dirty="0"/>
              <a:t>fats</a:t>
            </a:r>
            <a:r>
              <a:rPr spc="-25" dirty="0"/>
              <a:t> </a:t>
            </a:r>
            <a:r>
              <a:rPr dirty="0"/>
              <a:t>include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931669"/>
            <a:ext cx="8071484" cy="20205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84785" marR="55880" indent="-172720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Choose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fiber-rich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fruits,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vegetables,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whole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grains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often.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marL="184785" marR="5080" indent="-172720">
              <a:lnSpc>
                <a:spcPts val="2690"/>
              </a:lnSpc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Choose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prepare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little</a:t>
            </a:r>
            <a:r>
              <a:rPr sz="2800" b="1" spc="9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added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sugars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or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caloric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sweeteners.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931" y="925609"/>
            <a:ext cx="7005363" cy="428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2140" y="769365"/>
            <a:ext cx="7026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Guidelines</a:t>
            </a:r>
            <a:r>
              <a:rPr dirty="0"/>
              <a:t> </a:t>
            </a:r>
            <a:r>
              <a:rPr spc="-20" dirty="0"/>
              <a:t>for</a:t>
            </a:r>
            <a:r>
              <a:rPr spc="-25" dirty="0"/>
              <a:t> Carbohydrates </a:t>
            </a:r>
            <a:r>
              <a:rPr dirty="0"/>
              <a:t>include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196" y="1445717"/>
            <a:ext cx="8074659" cy="41141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785" marR="7620" indent="-172720" algn="just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Consume sufficient </a:t>
            </a:r>
            <a:r>
              <a:rPr sz="2800" b="1" spc="-10" dirty="0">
                <a:latin typeface="Calibri"/>
                <a:cs typeface="Calibri"/>
              </a:rPr>
              <a:t>amount </a:t>
            </a:r>
            <a:r>
              <a:rPr sz="2800" b="1" spc="-5" dirty="0">
                <a:latin typeface="Calibri"/>
                <a:cs typeface="Calibri"/>
              </a:rPr>
              <a:t>of fruits and </a:t>
            </a:r>
            <a:r>
              <a:rPr sz="2800" b="1" spc="-15" dirty="0">
                <a:latin typeface="Calibri"/>
                <a:cs typeface="Calibri"/>
              </a:rPr>
              <a:t>vegetables </a:t>
            </a:r>
            <a:r>
              <a:rPr sz="2800" b="1" spc="-10" dirty="0">
                <a:latin typeface="Calibri"/>
                <a:cs typeface="Calibri"/>
              </a:rPr>
              <a:t> while </a:t>
            </a:r>
            <a:r>
              <a:rPr sz="2800" b="1" spc="-20" dirty="0">
                <a:latin typeface="Calibri"/>
                <a:cs typeface="Calibri"/>
              </a:rPr>
              <a:t>staying </a:t>
            </a:r>
            <a:r>
              <a:rPr sz="2800" b="1" spc="-5" dirty="0">
                <a:latin typeface="Calibri"/>
                <a:cs typeface="Calibri"/>
              </a:rPr>
              <a:t>within </a:t>
            </a:r>
            <a:r>
              <a:rPr sz="2800" b="1" spc="-10" dirty="0">
                <a:latin typeface="Calibri"/>
                <a:cs typeface="Calibri"/>
              </a:rPr>
              <a:t>energy </a:t>
            </a:r>
            <a:r>
              <a:rPr sz="2800" b="1" spc="-5" dirty="0">
                <a:latin typeface="Calibri"/>
                <a:cs typeface="Calibri"/>
              </a:rPr>
              <a:t>needs. </a:t>
            </a:r>
            <a:r>
              <a:rPr sz="2800" b="1" spc="-40" dirty="0">
                <a:latin typeface="Calibri"/>
                <a:cs typeface="Calibri"/>
              </a:rPr>
              <a:t>Two </a:t>
            </a:r>
            <a:r>
              <a:rPr sz="2800" b="1" spc="-10" dirty="0">
                <a:latin typeface="Calibri"/>
                <a:cs typeface="Calibri"/>
              </a:rPr>
              <a:t>cups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dirty="0">
                <a:latin typeface="Calibri"/>
                <a:cs typeface="Calibri"/>
              </a:rPr>
              <a:t>fruit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and </a:t>
            </a:r>
            <a:r>
              <a:rPr sz="2800" b="1" dirty="0">
                <a:latin typeface="Calibri"/>
                <a:cs typeface="Calibri"/>
              </a:rPr>
              <a:t>2½ </a:t>
            </a:r>
            <a:r>
              <a:rPr sz="2800" b="1" spc="-5" dirty="0">
                <a:latin typeface="Calibri"/>
                <a:cs typeface="Calibri"/>
              </a:rPr>
              <a:t>cups of </a:t>
            </a:r>
            <a:r>
              <a:rPr sz="2800" b="1" spc="-15" dirty="0">
                <a:latin typeface="Calibri"/>
                <a:cs typeface="Calibri"/>
              </a:rPr>
              <a:t>vegetables </a:t>
            </a:r>
            <a:r>
              <a:rPr sz="2800" b="1" spc="-10" dirty="0">
                <a:latin typeface="Calibri"/>
                <a:cs typeface="Calibri"/>
              </a:rPr>
              <a:t>per </a:t>
            </a:r>
            <a:r>
              <a:rPr sz="2800" b="1" spc="-20" dirty="0">
                <a:latin typeface="Calibri"/>
                <a:cs typeface="Calibri"/>
              </a:rPr>
              <a:t>day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10" dirty="0">
                <a:latin typeface="Calibri"/>
                <a:cs typeface="Calibri"/>
              </a:rPr>
              <a:t>recommended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reference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2000-calorie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intake,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higher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lower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amounts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depending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level.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3020"/>
              </a:lnSpc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Choose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variety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fruits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vegetables </a:t>
            </a:r>
            <a:r>
              <a:rPr sz="2800" b="1" spc="-10" dirty="0">
                <a:latin typeface="Calibri"/>
                <a:cs typeface="Calibri"/>
              </a:rPr>
              <a:t>each </a:t>
            </a:r>
            <a:r>
              <a:rPr sz="2800" b="1" spc="-60" dirty="0">
                <a:latin typeface="Calibri"/>
                <a:cs typeface="Calibri"/>
              </a:rPr>
              <a:t>day. </a:t>
            </a:r>
            <a:r>
              <a:rPr sz="2800" b="1" spc="-10" dirty="0">
                <a:latin typeface="Calibri"/>
                <a:cs typeface="Calibri"/>
              </a:rPr>
              <a:t>In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particular,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select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from</a:t>
            </a:r>
            <a:r>
              <a:rPr sz="2800" b="1" spc="-5" dirty="0">
                <a:latin typeface="Calibri"/>
                <a:cs typeface="Calibri"/>
              </a:rPr>
              <a:t> all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five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vegetable</a:t>
            </a:r>
            <a:r>
              <a:rPr sz="2800" b="1" spc="-10" dirty="0">
                <a:latin typeface="Calibri"/>
                <a:cs typeface="Calibri"/>
              </a:rPr>
              <a:t> subgroups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(dark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green,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orange,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legumes,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starchy</a:t>
            </a:r>
            <a:r>
              <a:rPr sz="2800" b="1" spc="5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vegetables, </a:t>
            </a:r>
            <a:r>
              <a:rPr sz="2800" b="1" spc="-5" dirty="0">
                <a:latin typeface="Calibri"/>
                <a:cs typeface="Calibri"/>
              </a:rPr>
              <a:t> 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other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vegetables)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several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times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week.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256" y="620809"/>
            <a:ext cx="8315041" cy="428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587" y="464565"/>
            <a:ext cx="8338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Guidelines</a:t>
            </a:r>
            <a:r>
              <a:rPr spc="15" dirty="0"/>
              <a:t> </a:t>
            </a:r>
            <a:r>
              <a:rPr spc="-20" dirty="0"/>
              <a:t>for</a:t>
            </a:r>
            <a:r>
              <a:rPr spc="-15" dirty="0"/>
              <a:t> </a:t>
            </a:r>
            <a:r>
              <a:rPr dirty="0"/>
              <a:t>Fruits</a:t>
            </a:r>
            <a:r>
              <a:rPr spc="-2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30" dirty="0"/>
              <a:t>Vegetables</a:t>
            </a:r>
            <a:r>
              <a:rPr spc="-15" dirty="0"/>
              <a:t> </a:t>
            </a:r>
            <a:r>
              <a:rPr dirty="0"/>
              <a:t>include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587" y="1752980"/>
            <a:ext cx="8072120" cy="20205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84785" marR="5080" indent="-172720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185420" algn="l"/>
                <a:tab pos="1833880" algn="l"/>
                <a:tab pos="2661285" algn="l"/>
                <a:tab pos="3620135" algn="l"/>
                <a:tab pos="4621530" algn="l"/>
                <a:tab pos="5356225" algn="l"/>
                <a:tab pos="7879080" algn="l"/>
              </a:tabLst>
            </a:pPr>
            <a:r>
              <a:rPr sz="2800" b="1" spc="-10" dirty="0">
                <a:latin typeface="Calibri"/>
                <a:cs typeface="Calibri"/>
              </a:rPr>
              <a:t>Consu</a:t>
            </a:r>
            <a:r>
              <a:rPr sz="2800" b="1" spc="-5" dirty="0">
                <a:latin typeface="Calibri"/>
                <a:cs typeface="Calibri"/>
              </a:rPr>
              <a:t>me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less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dirty="0">
                <a:latin typeface="Calibri"/>
                <a:cs typeface="Calibri"/>
              </a:rPr>
              <a:t>	2</a:t>
            </a:r>
            <a:r>
              <a:rPr sz="2800" b="1" spc="-5" dirty="0">
                <a:latin typeface="Calibri"/>
                <a:cs typeface="Calibri"/>
              </a:rPr>
              <a:t>3</a:t>
            </a:r>
            <a:r>
              <a:rPr sz="2800" b="1" dirty="0">
                <a:latin typeface="Calibri"/>
                <a:cs typeface="Calibri"/>
              </a:rPr>
              <a:t>0</a:t>
            </a:r>
            <a:r>
              <a:rPr sz="2800" b="1" spc="-5" dirty="0">
                <a:latin typeface="Calibri"/>
                <a:cs typeface="Calibri"/>
              </a:rPr>
              <a:t>0</a:t>
            </a:r>
            <a:r>
              <a:rPr sz="2800" b="1" dirty="0">
                <a:latin typeface="Calibri"/>
                <a:cs typeface="Calibri"/>
              </a:rPr>
              <a:t>	m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10" dirty="0">
                <a:latin typeface="Calibri"/>
                <a:cs typeface="Calibri"/>
              </a:rPr>
              <a:t>(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70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xim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ely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1  </a:t>
            </a:r>
            <a:r>
              <a:rPr sz="2800" b="1" spc="-15" dirty="0">
                <a:latin typeface="Calibri"/>
                <a:cs typeface="Calibri"/>
              </a:rPr>
              <a:t>teaspoon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salt)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sodium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day.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Choose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prepare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little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salt.</a:t>
            </a:r>
            <a:endParaRPr sz="2800">
              <a:latin typeface="Calibri"/>
              <a:cs typeface="Calibri"/>
            </a:endParaRPr>
          </a:p>
          <a:p>
            <a:pPr marL="184785" marR="5080" indent="-172720">
              <a:lnSpc>
                <a:spcPts val="2690"/>
              </a:lnSpc>
              <a:spcBef>
                <a:spcPts val="780"/>
              </a:spcBef>
              <a:buFont typeface="Arial MT"/>
              <a:buChar char="•"/>
              <a:tabLst>
                <a:tab pos="185420" algn="l"/>
                <a:tab pos="1732914" algn="l"/>
                <a:tab pos="4101465" algn="l"/>
                <a:tab pos="5193030" algn="l"/>
                <a:tab pos="6043930" algn="l"/>
                <a:tab pos="6540500" algn="l"/>
                <a:tab pos="7500620" algn="l"/>
              </a:tabLst>
            </a:pPr>
            <a:r>
              <a:rPr sz="2800" b="1" spc="-10" dirty="0">
                <a:latin typeface="Calibri"/>
                <a:cs typeface="Calibri"/>
              </a:rPr>
              <a:t>Consu</a:t>
            </a:r>
            <a:r>
              <a:rPr sz="2800" b="1" spc="-5" dirty="0">
                <a:latin typeface="Calibri"/>
                <a:cs typeface="Calibri"/>
              </a:rPr>
              <a:t>me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po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assium</a:t>
            </a:r>
            <a:r>
              <a:rPr sz="2800" b="1" spc="-10" dirty="0">
                <a:latin typeface="Calibri"/>
                <a:cs typeface="Calibri"/>
              </a:rPr>
              <a:t>-ric</a:t>
            </a:r>
            <a:r>
              <a:rPr sz="2800" b="1" spc="-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5" dirty="0">
                <a:latin typeface="Calibri"/>
                <a:cs typeface="Calibri"/>
              </a:rPr>
              <a:t>oo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5" dirty="0">
                <a:latin typeface="Calibri"/>
                <a:cs typeface="Calibri"/>
              </a:rPr>
              <a:t>s,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such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fruit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a</a:t>
            </a:r>
            <a:r>
              <a:rPr sz="2800" b="1" spc="-5" dirty="0">
                <a:latin typeface="Calibri"/>
                <a:cs typeface="Calibri"/>
              </a:rPr>
              <a:t>nd  </a:t>
            </a:r>
            <a:r>
              <a:rPr sz="2800" b="1" spc="-15" dirty="0">
                <a:latin typeface="Calibri"/>
                <a:cs typeface="Calibri"/>
              </a:rPr>
              <a:t>vegetables.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30" y="544609"/>
            <a:ext cx="8571065" cy="3507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388365"/>
            <a:ext cx="859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Guidelines</a:t>
            </a:r>
            <a:r>
              <a:rPr spc="20" dirty="0"/>
              <a:t> </a:t>
            </a:r>
            <a:r>
              <a:rPr spc="-20" dirty="0"/>
              <a:t>for</a:t>
            </a:r>
            <a:r>
              <a:rPr spc="-10" dirty="0"/>
              <a:t> </a:t>
            </a:r>
            <a:r>
              <a:rPr spc="-5" dirty="0"/>
              <a:t>Sodium</a:t>
            </a:r>
            <a:r>
              <a:rPr spc="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15" dirty="0"/>
              <a:t>Potassium</a:t>
            </a:r>
            <a:r>
              <a:rPr spc="-5" dirty="0"/>
              <a:t> </a:t>
            </a:r>
            <a:r>
              <a:rPr dirty="0"/>
              <a:t>include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486" y="1123315"/>
            <a:ext cx="8452485" cy="4663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915035" indent="-457200">
              <a:lnSpc>
                <a:spcPct val="100000"/>
              </a:lnSpc>
              <a:spcBef>
                <a:spcPts val="95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healthy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provides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enough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essential </a:t>
            </a:r>
            <a:r>
              <a:rPr sz="2800" b="1" spc="-5" dirty="0">
                <a:latin typeface="Calibri"/>
                <a:cs typeface="Calibri"/>
              </a:rPr>
              <a:t> nutrients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avoid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deficiencies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but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excessive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amounts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that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nutrient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toxicities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chronic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diseases.</a:t>
            </a:r>
            <a:endParaRPr sz="28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975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It should include a wide </a:t>
            </a:r>
            <a:r>
              <a:rPr sz="2800" b="1" spc="-10" dirty="0">
                <a:latin typeface="Calibri"/>
                <a:cs typeface="Calibri"/>
              </a:rPr>
              <a:t>variety </a:t>
            </a:r>
            <a:r>
              <a:rPr sz="2800" b="1" spc="-5" dirty="0">
                <a:latin typeface="Calibri"/>
                <a:cs typeface="Calibri"/>
              </a:rPr>
              <a:t>of nutritious </a:t>
            </a:r>
            <a:r>
              <a:rPr sz="2800" b="1" spc="-15" dirty="0">
                <a:latin typeface="Calibri"/>
                <a:cs typeface="Calibri"/>
              </a:rPr>
              <a:t>foods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sufficient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nutrients,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including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vitamins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minerals.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38235"/>
              </a:buClr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469900" marR="344170" indent="-457200">
              <a:lnSpc>
                <a:spcPct val="100000"/>
              </a:lnSpc>
              <a:spcBef>
                <a:spcPts val="1889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5" dirty="0">
                <a:latin typeface="Calibri"/>
                <a:cs typeface="Calibri"/>
              </a:rPr>
              <a:t>Healthy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eating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regular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exercise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essential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reducing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risk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chronic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4495" y="265175"/>
            <a:ext cx="4078985" cy="11163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5994" y="382269"/>
            <a:ext cx="34467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Arial Black"/>
                <a:cs typeface="Arial Black"/>
              </a:rPr>
              <a:t>Introduction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8323"/>
            <a:ext cx="7716520" cy="28587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84785" marR="5080" indent="-172720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5" dirty="0">
                <a:latin typeface="Calibri"/>
                <a:cs typeface="Calibri"/>
              </a:rPr>
              <a:t>MyPlate: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early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2011,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replaced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MyPyramid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new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graphic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which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Dietary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Guidelines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Americans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translated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choices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healthy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individuals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older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years.</a:t>
            </a:r>
            <a:endParaRPr sz="2800">
              <a:latin typeface="Calibri"/>
              <a:cs typeface="Calibri"/>
            </a:endParaRPr>
          </a:p>
          <a:p>
            <a:pPr marL="184785" marR="18415" indent="-172720">
              <a:lnSpc>
                <a:spcPct val="90000"/>
              </a:lnSpc>
              <a:spcBef>
                <a:spcPts val="80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As 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total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approach,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covers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aspects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calories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fat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particular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types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vegetable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subgroups</a:t>
            </a:r>
            <a:r>
              <a:rPr sz="2800" b="1" spc="-5" dirty="0">
                <a:latin typeface="Calibri"/>
                <a:cs typeface="Calibri"/>
              </a:rPr>
              <a:t> and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whole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grains.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34740" y="361188"/>
            <a:ext cx="2418080" cy="1007110"/>
            <a:chOff x="3634740" y="361188"/>
            <a:chExt cx="241808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862" y="643583"/>
              <a:ext cx="251228" cy="3279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4740" y="361188"/>
              <a:ext cx="2417826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74490" y="464565"/>
            <a:ext cx="207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4)</a:t>
            </a:r>
            <a:r>
              <a:rPr spc="-80" dirty="0"/>
              <a:t> </a:t>
            </a:r>
            <a:r>
              <a:rPr spc="-15" dirty="0"/>
              <a:t>MyPlate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7542" y="644584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20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750" y="233172"/>
            <a:ext cx="8496300" cy="6537959"/>
            <a:chOff x="309750" y="233172"/>
            <a:chExt cx="8496300" cy="65379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50" y="1048700"/>
              <a:ext cx="8495924" cy="57222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899" y="233172"/>
              <a:ext cx="2170938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9716" y="233172"/>
              <a:ext cx="686562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1156" y="233172"/>
              <a:ext cx="778001" cy="1006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7667" y="233172"/>
              <a:ext cx="1521713" cy="10066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4259" y="233172"/>
              <a:ext cx="735329" cy="10066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4467" y="233172"/>
              <a:ext cx="4956810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3444" y="337565"/>
            <a:ext cx="7304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MyPlate’s</a:t>
            </a:r>
            <a:r>
              <a:rPr spc="-10" dirty="0"/>
              <a:t> </a:t>
            </a:r>
            <a:r>
              <a:rPr spc="-5" dirty="0"/>
              <a:t>2000-Calorie</a:t>
            </a:r>
            <a:r>
              <a:rPr spc="-15" dirty="0"/>
              <a:t> </a:t>
            </a:r>
            <a:r>
              <a:rPr dirty="0"/>
              <a:t>daily</a:t>
            </a:r>
            <a:r>
              <a:rPr spc="-25" dirty="0"/>
              <a:t> </a:t>
            </a:r>
            <a:r>
              <a:rPr spc="-15" dirty="0"/>
              <a:t>food</a:t>
            </a:r>
            <a:r>
              <a:rPr dirty="0"/>
              <a:t> plan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2142" y="6479844"/>
            <a:ext cx="19240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2142" y="6479844"/>
            <a:ext cx="19240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22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095" y="217931"/>
            <a:ext cx="8914765" cy="6478905"/>
            <a:chOff x="172095" y="217931"/>
            <a:chExt cx="8914765" cy="6478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095" y="990600"/>
              <a:ext cx="8914539" cy="57059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1300" y="217931"/>
              <a:ext cx="1401318" cy="10066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7496" y="217931"/>
              <a:ext cx="1998726" cy="10066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4732" y="217931"/>
              <a:ext cx="1658873" cy="100660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51175" y="322579"/>
            <a:ext cx="3298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25" dirty="0"/>
              <a:t> </a:t>
            </a:r>
            <a:r>
              <a:rPr spc="-15" dirty="0"/>
              <a:t>eatwell</a:t>
            </a:r>
            <a:r>
              <a:rPr spc="-20" dirty="0"/>
              <a:t> Plate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2142" y="6479844"/>
            <a:ext cx="19240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23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7931"/>
            <a:ext cx="8915400" cy="6614159"/>
            <a:chOff x="0" y="217931"/>
            <a:chExt cx="8915400" cy="66141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6798"/>
              <a:ext cx="8915400" cy="5765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1300" y="217931"/>
              <a:ext cx="3211829" cy="100660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1175" y="322579"/>
            <a:ext cx="2643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Food</a:t>
            </a:r>
            <a:r>
              <a:rPr spc="-65" dirty="0"/>
              <a:t> </a:t>
            </a:r>
            <a:r>
              <a:rPr spc="-10" dirty="0"/>
              <a:t>Pyramid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142" y="6479844"/>
            <a:ext cx="19240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24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251" y="780832"/>
            <a:ext cx="6656138" cy="4738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4450" y="610869"/>
            <a:ext cx="66840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spc="-15" dirty="0"/>
              <a:t> </a:t>
            </a:r>
            <a:r>
              <a:rPr sz="4000" spc="-10" dirty="0"/>
              <a:t>importance</a:t>
            </a:r>
            <a:r>
              <a:rPr sz="4000" spc="20" dirty="0"/>
              <a:t> </a:t>
            </a:r>
            <a:r>
              <a:rPr sz="4000" spc="-5" dirty="0"/>
              <a:t>of</a:t>
            </a:r>
            <a:r>
              <a:rPr sz="4000" spc="-10" dirty="0"/>
              <a:t> </a:t>
            </a:r>
            <a:r>
              <a:rPr sz="4000" spc="-15" dirty="0"/>
              <a:t>healthy</a:t>
            </a:r>
            <a:r>
              <a:rPr sz="4000" spc="15" dirty="0"/>
              <a:t> </a:t>
            </a:r>
            <a:r>
              <a:rPr sz="4000" spc="-20" dirty="0"/>
              <a:t>food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568323"/>
            <a:ext cx="7569834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4785" marR="5080" indent="-17272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4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10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leading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causes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death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United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States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associated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dietary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excesses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 heart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disease,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cancer,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stroke,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diabetes).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3177539"/>
            <a:ext cx="2692530" cy="27111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3250692"/>
            <a:ext cx="2622550" cy="26197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83435"/>
            <a:ext cx="8186420" cy="515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adequate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provides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balanced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all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essential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nutrients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appropriate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amounts.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However, 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what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constitutes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adequate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less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obvious.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Tools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planning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evaluating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adequacy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include: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Clr>
                <a:srgbClr val="538235"/>
              </a:buClr>
              <a:buSzPct val="128571"/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b="1" spc="-10" dirty="0">
                <a:latin typeface="Calibri"/>
                <a:cs typeface="Calibri"/>
              </a:rPr>
              <a:t>Dietary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Reference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(DRIs).</a:t>
            </a:r>
            <a:endParaRPr sz="2800">
              <a:latin typeface="Calibri"/>
              <a:cs typeface="Calibri"/>
            </a:endParaRPr>
          </a:p>
          <a:p>
            <a:pPr marL="608330" indent="-596265">
              <a:lnSpc>
                <a:spcPct val="100000"/>
              </a:lnSpc>
              <a:spcBef>
                <a:spcPts val="335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608330" algn="l"/>
                <a:tab pos="608965" algn="l"/>
              </a:tabLst>
            </a:pPr>
            <a:r>
              <a:rPr sz="2800" b="1" spc="-10" dirty="0">
                <a:latin typeface="Calibri"/>
                <a:cs typeface="Calibri"/>
              </a:rPr>
              <a:t>Healthy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People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2020.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40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b="1" spc="-10" dirty="0">
                <a:latin typeface="Calibri"/>
                <a:cs typeface="Calibri"/>
              </a:rPr>
              <a:t>Dietary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Guidelines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Americans.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MyPlate.</a:t>
            </a:r>
            <a:endParaRPr sz="2800">
              <a:latin typeface="Calibri"/>
              <a:cs typeface="Calibri"/>
            </a:endParaRPr>
          </a:p>
          <a:p>
            <a:pPr marL="527685" marR="983615" indent="-515620">
              <a:lnSpc>
                <a:spcPct val="110000"/>
              </a:lnSpc>
              <a:spcBef>
                <a:spcPts val="5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recommendations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</a:t>
            </a:r>
            <a:r>
              <a:rPr sz="2800" b="1" spc="-5" dirty="0">
                <a:latin typeface="Calibri"/>
                <a:cs typeface="Calibri"/>
              </a:rPr>
              <a:t> leading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health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agencies</a:t>
            </a:r>
            <a:r>
              <a:rPr sz="2600" b="1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6293" y="328188"/>
            <a:ext cx="5092533" cy="46931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7794" y="153669"/>
            <a:ext cx="5116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Adequate</a:t>
            </a:r>
            <a:r>
              <a:rPr sz="4000" spc="-20" dirty="0"/>
              <a:t> </a:t>
            </a:r>
            <a:r>
              <a:rPr sz="4000" spc="-10" dirty="0"/>
              <a:t>Diet</a:t>
            </a:r>
            <a:r>
              <a:rPr sz="4000" spc="-25" dirty="0"/>
              <a:t> </a:t>
            </a:r>
            <a:r>
              <a:rPr sz="4000" spc="-5" dirty="0"/>
              <a:t>Selection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0994"/>
            <a:ext cx="7966709" cy="363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 indent="-162560">
              <a:lnSpc>
                <a:spcPts val="3535"/>
              </a:lnSpc>
              <a:buClr>
                <a:srgbClr val="538235"/>
              </a:buClr>
              <a:buSzPct val="125000"/>
              <a:buFont typeface="Arial MT"/>
              <a:buChar char="•"/>
              <a:tabLst>
                <a:tab pos="175260" algn="l"/>
              </a:tabLst>
            </a:pP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four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nutrient-based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reference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values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279"/>
              </a:lnSpc>
            </a:pPr>
            <a:r>
              <a:rPr sz="2800" b="1" spc="-5" dirty="0">
                <a:latin typeface="Calibri"/>
                <a:cs typeface="Calibri"/>
              </a:rPr>
              <a:t>plan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evaluate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diets.</a:t>
            </a:r>
            <a:endParaRPr sz="2800">
              <a:latin typeface="Calibri"/>
              <a:cs typeface="Calibri"/>
            </a:endParaRPr>
          </a:p>
          <a:p>
            <a:pPr marL="174625" indent="-162560">
              <a:lnSpc>
                <a:spcPct val="100000"/>
              </a:lnSpc>
              <a:spcBef>
                <a:spcPts val="170"/>
              </a:spcBef>
              <a:buClr>
                <a:srgbClr val="538235"/>
              </a:buClr>
              <a:buSzPct val="125000"/>
              <a:buFont typeface="Arial MT"/>
              <a:buChar char="•"/>
              <a:tabLst>
                <a:tab pos="175260" algn="l"/>
              </a:tabLst>
            </a:pPr>
            <a:r>
              <a:rPr sz="2800" b="1" spc="-5" dirty="0">
                <a:latin typeface="Calibri"/>
                <a:cs typeface="Calibri"/>
              </a:rPr>
              <a:t>Includes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four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separate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reference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values:</a:t>
            </a:r>
            <a:endParaRPr sz="28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840"/>
              </a:spcBef>
              <a:buFont typeface="Arial"/>
              <a:buChar char="■"/>
              <a:tabLst>
                <a:tab pos="308610" algn="l"/>
              </a:tabLst>
            </a:pPr>
            <a:r>
              <a:rPr sz="2800" b="1" spc="-10" dirty="0">
                <a:latin typeface="Calibri"/>
                <a:cs typeface="Calibri"/>
              </a:rPr>
              <a:t>Updated</a:t>
            </a:r>
            <a:r>
              <a:rPr sz="2800" b="1" spc="-20" dirty="0">
                <a:latin typeface="Calibri"/>
                <a:cs typeface="Calibri"/>
              </a:rPr>
              <a:t> RDAs</a:t>
            </a:r>
            <a:endParaRPr sz="28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969"/>
              </a:spcBef>
              <a:buFont typeface="Arial"/>
              <a:buChar char="■"/>
              <a:tabLst>
                <a:tab pos="308610" algn="l"/>
              </a:tabLst>
            </a:pPr>
            <a:r>
              <a:rPr sz="2800" b="1" spc="-15" dirty="0">
                <a:latin typeface="Calibri"/>
                <a:cs typeface="Calibri"/>
              </a:rPr>
              <a:t>Estimated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Average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Requirement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(EAR)</a:t>
            </a:r>
            <a:endParaRPr sz="28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975"/>
              </a:spcBef>
              <a:buFont typeface="Arial"/>
              <a:buChar char="■"/>
              <a:tabLst>
                <a:tab pos="308610" algn="l"/>
              </a:tabLst>
            </a:pPr>
            <a:r>
              <a:rPr sz="2800" b="1" spc="-10" dirty="0">
                <a:latin typeface="Calibri"/>
                <a:cs typeface="Calibri"/>
              </a:rPr>
              <a:t>Adequate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(AI)</a:t>
            </a:r>
            <a:endParaRPr sz="28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969"/>
              </a:spcBef>
              <a:buFont typeface="Arial"/>
              <a:buChar char="■"/>
              <a:tabLst>
                <a:tab pos="308610" algn="l"/>
              </a:tabLst>
            </a:pPr>
            <a:r>
              <a:rPr sz="2800" b="1" spc="-40" dirty="0">
                <a:latin typeface="Calibri"/>
                <a:cs typeface="Calibri"/>
              </a:rPr>
              <a:t>Tolerable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Upper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Intake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Level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(UL)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79676" y="515112"/>
            <a:ext cx="5697855" cy="1007110"/>
            <a:chOff x="1979676" y="515112"/>
            <a:chExt cx="5697855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8637" y="797507"/>
              <a:ext cx="214686" cy="3279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676" y="515112"/>
              <a:ext cx="5697474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7522" y="619455"/>
            <a:ext cx="5365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1)</a:t>
            </a:r>
            <a:r>
              <a:rPr spc="-25" dirty="0"/>
              <a:t> </a:t>
            </a:r>
            <a:r>
              <a:rPr spc="-5" dirty="0"/>
              <a:t>Dietary</a:t>
            </a:r>
            <a:r>
              <a:rPr spc="-25" dirty="0"/>
              <a:t> </a:t>
            </a:r>
            <a:r>
              <a:rPr spc="-20" dirty="0"/>
              <a:t>Reference</a:t>
            </a:r>
            <a:r>
              <a:rPr spc="-45" dirty="0"/>
              <a:t> </a:t>
            </a:r>
            <a:r>
              <a:rPr spc="-25" dirty="0"/>
              <a:t>Intakes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92544"/>
            <a:ext cx="413512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  <a:tabLst>
                <a:tab pos="3569970" algn="l"/>
              </a:tabLst>
            </a:pP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6	</a:t>
            </a: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Dr</a:t>
            </a: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9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ke</a:t>
            </a: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450" y="170033"/>
            <a:ext cx="8216130" cy="66879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75218" y="6451193"/>
            <a:ext cx="4616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4/7/2023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361188"/>
            <a:ext cx="8591550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64565"/>
            <a:ext cx="8019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Recommended</a:t>
            </a:r>
            <a:r>
              <a:rPr spc="-30" dirty="0"/>
              <a:t> </a:t>
            </a:r>
            <a:r>
              <a:rPr spc="-10" dirty="0"/>
              <a:t>Dietary</a:t>
            </a:r>
            <a:r>
              <a:rPr spc="-20" dirty="0"/>
              <a:t> </a:t>
            </a:r>
            <a:r>
              <a:rPr spc="-5" dirty="0"/>
              <a:t>Allowances </a:t>
            </a:r>
            <a:r>
              <a:rPr spc="-15" dirty="0"/>
              <a:t>(RDAs)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565" y="3632250"/>
            <a:ext cx="7218486" cy="4327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1224153"/>
            <a:ext cx="8058150" cy="5060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2199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The </a:t>
            </a:r>
            <a:r>
              <a:rPr sz="2800" b="1" spc="-25" dirty="0">
                <a:latin typeface="Calibri"/>
                <a:cs typeface="Calibri"/>
              </a:rPr>
              <a:t>average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daily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dietary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level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sufficient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meet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nutrient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requirement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97%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98%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healthy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individuals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particular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life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stage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gender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group.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-15" dirty="0">
                <a:latin typeface="Calibri"/>
                <a:cs typeface="Calibri"/>
              </a:rPr>
              <a:t>Estimated </a:t>
            </a:r>
            <a:r>
              <a:rPr sz="3600" b="1" spc="-40" dirty="0">
                <a:latin typeface="Calibri"/>
                <a:cs typeface="Calibri"/>
              </a:rPr>
              <a:t>Average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Requirement (EAR)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50"/>
              </a:spcBef>
            </a:pPr>
            <a:r>
              <a:rPr sz="2800" b="1" spc="-30" dirty="0">
                <a:latin typeface="Calibri"/>
                <a:cs typeface="Calibri"/>
              </a:rPr>
              <a:t>Values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determine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RDA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values;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stand-alone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reference.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EAR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amount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nutrient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that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estimated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meet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requirement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half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healthy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people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lifestyle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gender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group.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590" y="587298"/>
            <a:ext cx="3920790" cy="4327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1194" y="435305"/>
            <a:ext cx="3945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Adequate </a:t>
            </a:r>
            <a:r>
              <a:rPr spc="-30" dirty="0"/>
              <a:t>Intake</a:t>
            </a:r>
            <a:r>
              <a:rPr spc="-35" dirty="0"/>
              <a:t> </a:t>
            </a:r>
            <a:r>
              <a:rPr dirty="0"/>
              <a:t>(AI)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9732" y="2865678"/>
            <a:ext cx="6276659" cy="4327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2671" y="1367790"/>
            <a:ext cx="8001000" cy="358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when</a:t>
            </a:r>
            <a:r>
              <a:rPr sz="2800" b="1" spc="-5" dirty="0">
                <a:latin typeface="Calibri"/>
                <a:cs typeface="Calibri"/>
              </a:rPr>
              <a:t> an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RDA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cannot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determined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lack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sufficient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data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requirements.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Calibri"/>
              <a:cs typeface="Calibri"/>
            </a:endParaRPr>
          </a:p>
          <a:p>
            <a:pPr marL="715645">
              <a:lnSpc>
                <a:spcPct val="100000"/>
              </a:lnSpc>
              <a:spcBef>
                <a:spcPts val="5"/>
              </a:spcBef>
            </a:pPr>
            <a:r>
              <a:rPr sz="3600" b="1" spc="-45" dirty="0">
                <a:latin typeface="Calibri"/>
                <a:cs typeface="Calibri"/>
              </a:rPr>
              <a:t>Tolerable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Upper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Intake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Level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(UL)</a:t>
            </a:r>
            <a:endParaRPr sz="3600">
              <a:latin typeface="Calibri"/>
              <a:cs typeface="Calibri"/>
            </a:endParaRPr>
          </a:p>
          <a:p>
            <a:pPr marL="12700" marR="549910" algn="just">
              <a:lnSpc>
                <a:spcPct val="100000"/>
              </a:lnSpc>
              <a:spcBef>
                <a:spcPts val="2985"/>
              </a:spcBef>
            </a:pP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highest </a:t>
            </a:r>
            <a:r>
              <a:rPr sz="2800" b="1" spc="-30" dirty="0">
                <a:latin typeface="Calibri"/>
                <a:cs typeface="Calibri"/>
              </a:rPr>
              <a:t>average </a:t>
            </a:r>
            <a:r>
              <a:rPr sz="2800" b="1" spc="-5" dirty="0">
                <a:latin typeface="Calibri"/>
                <a:cs typeface="Calibri"/>
              </a:rPr>
              <a:t>daily </a:t>
            </a:r>
            <a:r>
              <a:rPr sz="2800" b="1" spc="-25" dirty="0">
                <a:latin typeface="Calibri"/>
                <a:cs typeface="Calibri"/>
              </a:rPr>
              <a:t>intake </a:t>
            </a:r>
            <a:r>
              <a:rPr sz="2800" b="1" spc="-15" dirty="0">
                <a:latin typeface="Calibri"/>
                <a:cs typeface="Calibri"/>
              </a:rPr>
              <a:t>level </a:t>
            </a:r>
            <a:r>
              <a:rPr sz="2800" b="1" spc="-5" dirty="0">
                <a:latin typeface="Calibri"/>
                <a:cs typeface="Calibri"/>
              </a:rPr>
              <a:t>of a </a:t>
            </a:r>
            <a:r>
              <a:rPr sz="2800" b="1" spc="-10" dirty="0">
                <a:latin typeface="Calibri"/>
                <a:cs typeface="Calibri"/>
              </a:rPr>
              <a:t>nutrient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likely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pose no </a:t>
            </a:r>
            <a:r>
              <a:rPr sz="2800" b="1" spc="-10" dirty="0">
                <a:latin typeface="Calibri"/>
                <a:cs typeface="Calibri"/>
              </a:rPr>
              <a:t>danger </a:t>
            </a:r>
            <a:r>
              <a:rPr sz="2800" b="1" spc="-15" dirty="0">
                <a:latin typeface="Calibri"/>
                <a:cs typeface="Calibri"/>
              </a:rPr>
              <a:t>to most </a:t>
            </a:r>
            <a:r>
              <a:rPr sz="2800" b="1" spc="-5" dirty="0">
                <a:latin typeface="Calibri"/>
                <a:cs typeface="Calibri"/>
              </a:rPr>
              <a:t>individuals in the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group.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8323"/>
            <a:ext cx="562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AMDRs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adults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follows: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351" y="2362200"/>
            <a:ext cx="7824322" cy="377764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20918" y="543857"/>
            <a:ext cx="6025515" cy="1280160"/>
            <a:chOff x="1520918" y="543857"/>
            <a:chExt cx="6025515" cy="12801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0918" y="543857"/>
              <a:ext cx="6025213" cy="443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11" y="813816"/>
              <a:ext cx="4636770" cy="10096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6640" marR="5080" indent="-104457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Acceptable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Macronutrient </a:t>
            </a:r>
            <a:r>
              <a:rPr spc="-8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Distribution Ranges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1195</Words>
  <Application>Microsoft Office PowerPoint</Application>
  <PresentationFormat>On-screen Show (4:3)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Arial MT</vt:lpstr>
      <vt:lpstr>Calibri</vt:lpstr>
      <vt:lpstr>Times New Roman</vt:lpstr>
      <vt:lpstr>Office Theme</vt:lpstr>
      <vt:lpstr>“Nutrition in  Health and Illness” Second Semester 2022-2023</vt:lpstr>
      <vt:lpstr>Introduction</vt:lpstr>
      <vt:lpstr>The importance of healthy food</vt:lpstr>
      <vt:lpstr>Adequate Diet Selection</vt:lpstr>
      <vt:lpstr>1) Dietary Reference Intakes</vt:lpstr>
      <vt:lpstr>PowerPoint Presentation</vt:lpstr>
      <vt:lpstr>Recommended Dietary Allowances (RDAs)</vt:lpstr>
      <vt:lpstr>Adequate Intake (AI)</vt:lpstr>
      <vt:lpstr>The Acceptable Macronutrient  Distribution Ranges</vt:lpstr>
      <vt:lpstr>Healthy Eating Guidelines</vt:lpstr>
      <vt:lpstr>2) Healthy People 2020</vt:lpstr>
      <vt:lpstr>3) Dietary Guidelines for Americans 2010</vt:lpstr>
      <vt:lpstr>Summary of Dietary Guidelines  for Americans 2010</vt:lpstr>
      <vt:lpstr>Guidelines for Physical Activity</vt:lpstr>
      <vt:lpstr>Food groups to encourage include:</vt:lpstr>
      <vt:lpstr>Guidelines for fats include</vt:lpstr>
      <vt:lpstr>Guidelines for Carbohydrates include</vt:lpstr>
      <vt:lpstr>Guidelines for Fruits and Vegetables include</vt:lpstr>
      <vt:lpstr>Guidelines for Sodium and Potassium include</vt:lpstr>
      <vt:lpstr>4) MyPlate</vt:lpstr>
      <vt:lpstr>MyPlate’s 2000-Calorie daily food plan</vt:lpstr>
      <vt:lpstr>PowerPoint Presentation</vt:lpstr>
      <vt:lpstr>The eatwell Plate</vt:lpstr>
      <vt:lpstr>Food Pyramid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majdi alhadidi</cp:lastModifiedBy>
  <cp:revision>1</cp:revision>
  <dcterms:created xsi:type="dcterms:W3CDTF">2023-04-17T16:04:39Z</dcterms:created>
  <dcterms:modified xsi:type="dcterms:W3CDTF">2023-04-17T16:07:04Z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2023-04-17T00:00:00Z</vt:filetime>
  </property>
</Properties>
</file>