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90960985-3BAE-4D40-A4AC-2FB0AA4659C7}"/>
    <pc:docChg chg="undo custSel modSld">
      <pc:chgData name="majdi alhadidi" userId="1e98428567b503c7" providerId="LiveId" clId="{90960985-3BAE-4D40-A4AC-2FB0AA4659C7}" dt="2023-05-01T19:21:10.856" v="63" actId="21"/>
      <pc:docMkLst>
        <pc:docMk/>
      </pc:docMkLst>
      <pc:sldChg chg="delSp modSp mod">
        <pc:chgData name="majdi alhadidi" userId="1e98428567b503c7" providerId="LiveId" clId="{90960985-3BAE-4D40-A4AC-2FB0AA4659C7}" dt="2023-05-01T19:21:10.856" v="63" actId="21"/>
        <pc:sldMkLst>
          <pc:docMk/>
          <pc:sldMk cId="0" sldId="256"/>
        </pc:sldMkLst>
        <pc:spChg chg="mod">
          <ac:chgData name="majdi alhadidi" userId="1e98428567b503c7" providerId="LiveId" clId="{90960985-3BAE-4D40-A4AC-2FB0AA4659C7}" dt="2023-05-01T19:20:33.423" v="61" actId="1076"/>
          <ac:spMkLst>
            <pc:docMk/>
            <pc:sldMk cId="0" sldId="256"/>
            <ac:spMk id="18" creationId="{00000000-0000-0000-0000-000000000000}"/>
          </ac:spMkLst>
        </pc:spChg>
        <pc:grpChg chg="del mod">
          <ac:chgData name="majdi alhadidi" userId="1e98428567b503c7" providerId="LiveId" clId="{90960985-3BAE-4D40-A4AC-2FB0AA4659C7}" dt="2023-05-01T19:21:10.856" v="63" actId="21"/>
          <ac:grpSpMkLst>
            <pc:docMk/>
            <pc:sldMk cId="0" sldId="256"/>
            <ac:grpSpMk id="13" creationId="{00000000-0000-0000-0000-000000000000}"/>
          </ac:grpSpMkLst>
        </pc:grpChg>
        <pc:picChg chg="mod">
          <ac:chgData name="majdi alhadidi" userId="1e98428567b503c7" providerId="LiveId" clId="{90960985-3BAE-4D40-A4AC-2FB0AA4659C7}" dt="2023-05-01T19:20:24.740" v="60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9988" y="656335"/>
            <a:ext cx="476402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540" y="4257294"/>
            <a:ext cx="780034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35755"/>
            <a:ext cx="7611745" cy="132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259" y="2448890"/>
            <a:ext cx="7750175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96129" y="6256889"/>
            <a:ext cx="269875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5" y="-940536"/>
            <a:ext cx="9144000" cy="7354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7665" y="6260413"/>
            <a:ext cx="9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311" y="1002791"/>
            <a:ext cx="8151495" cy="1899920"/>
            <a:chOff x="210311" y="1002791"/>
            <a:chExt cx="8151495" cy="1899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002791"/>
              <a:ext cx="970026" cy="12291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2" y="1002791"/>
              <a:ext cx="7663433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002791"/>
              <a:ext cx="970026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2" y="1673351"/>
              <a:ext cx="4816602" cy="1229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0308" y="1673351"/>
              <a:ext cx="1860041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4164" y="1673351"/>
              <a:ext cx="896874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4852" y="1673351"/>
              <a:ext cx="1858518" cy="122910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3864" y="1133094"/>
            <a:ext cx="74510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marR="5080" indent="-449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“Nutrition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in</a:t>
            </a:r>
            <a:r>
              <a:rPr sz="4400" b="1" spc="-2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Health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and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Illness” </a:t>
            </a:r>
            <a:r>
              <a:rPr sz="4400" b="1" dirty="0">
                <a:latin typeface="Calibri"/>
                <a:cs typeface="Calibri"/>
              </a:rPr>
              <a:t>Second</a:t>
            </a:r>
            <a:r>
              <a:rPr sz="4400" b="1" spc="-8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Semester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2022-</a:t>
            </a:r>
            <a:r>
              <a:rPr sz="4400" b="1" spc="-20" dirty="0">
                <a:latin typeface="Calibri"/>
                <a:cs typeface="Calibri"/>
              </a:rPr>
              <a:t>2023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2490" y="4816422"/>
            <a:ext cx="324675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latin typeface="Calibri"/>
                <a:cs typeface="Calibri"/>
              </a:rPr>
              <a:t>Dr.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Malakeh.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Z.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Malak</a:t>
            </a:r>
            <a:endParaRPr lang="en-US" sz="2800" b="1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20" dirty="0">
                <a:latin typeface="Calibri"/>
                <a:cs typeface="Calibri"/>
              </a:rPr>
              <a:t>        Presented by: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20" dirty="0">
                <a:latin typeface="Calibri"/>
                <a:cs typeface="Calibri"/>
              </a:rPr>
              <a:t>     </a:t>
            </a:r>
            <a:r>
              <a:rPr lang="en-US" sz="2800" b="1" spc="-20" dirty="0" err="1">
                <a:latin typeface="Calibri"/>
                <a:cs typeface="Calibri"/>
              </a:rPr>
              <a:t>Dr.Majdi</a:t>
            </a:r>
            <a:r>
              <a:rPr lang="en-US" sz="2800" b="1" spc="-20" dirty="0">
                <a:latin typeface="Calibri"/>
                <a:cs typeface="Calibri"/>
              </a:rPr>
              <a:t> Alhadidi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82723" y="2997707"/>
            <a:ext cx="5923280" cy="1502410"/>
            <a:chOff x="1982723" y="2997707"/>
            <a:chExt cx="5923280" cy="150241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2723" y="2997707"/>
              <a:ext cx="1232153" cy="15019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0195" y="2997707"/>
              <a:ext cx="5575554" cy="150190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392807" y="3158998"/>
            <a:ext cx="5064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9)</a:t>
            </a:r>
            <a:r>
              <a:rPr sz="5400" b="1" spc="-3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Energy</a:t>
            </a:r>
            <a:r>
              <a:rPr sz="5400" b="1" spc="-30" dirty="0">
                <a:latin typeface="Calibri"/>
                <a:cs typeface="Calibri"/>
              </a:rPr>
              <a:t> </a:t>
            </a:r>
            <a:r>
              <a:rPr sz="5400" b="1" spc="-10" dirty="0">
                <a:latin typeface="Calibri"/>
                <a:cs typeface="Calibri"/>
              </a:rPr>
              <a:t>Balance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504314"/>
            <a:ext cx="7880984" cy="27990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5580" marR="5080" indent="-182880">
              <a:lnSpc>
                <a:spcPct val="98800"/>
              </a:lnSpc>
              <a:spcBef>
                <a:spcPts val="185"/>
              </a:spcBef>
              <a:tabLst>
                <a:tab pos="2871470" algn="l"/>
              </a:tabLst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2800" b="1" i="1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Activity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voluntary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muscular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activity, </a:t>
            </a:r>
            <a:r>
              <a:rPr sz="2800" b="1" dirty="0">
                <a:latin typeface="Calibri"/>
                <a:cs typeface="Calibri"/>
              </a:rPr>
              <a:t>accounts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approximately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30%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calories </a:t>
            </a:r>
            <a:r>
              <a:rPr sz="2800" b="1" dirty="0">
                <a:latin typeface="Calibri"/>
                <a:cs typeface="Calibri"/>
              </a:rPr>
              <a:t>used,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although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low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20%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sedentary </a:t>
            </a:r>
            <a:r>
              <a:rPr sz="2800" b="1" dirty="0">
                <a:latin typeface="Calibri"/>
                <a:cs typeface="Calibri"/>
              </a:rPr>
              <a:t>people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high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50%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people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who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very </a:t>
            </a:r>
            <a:r>
              <a:rPr sz="2800" b="1" spc="-10" dirty="0">
                <a:latin typeface="Calibri"/>
                <a:cs typeface="Calibri"/>
              </a:rPr>
              <a:t>active.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4190"/>
              </a:lnSpc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actual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expended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257294"/>
            <a:ext cx="78003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depends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intensity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duration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weight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person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performing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</a:t>
            </a:r>
            <a:r>
              <a:rPr sz="2800" b="1" spc="7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9172" y="524255"/>
            <a:ext cx="4137025" cy="1007110"/>
            <a:chOff x="2519172" y="524255"/>
            <a:chExt cx="4137025" cy="1007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9172" y="524255"/>
              <a:ext cx="82677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820" y="524255"/>
              <a:ext cx="3905250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89047" y="627634"/>
            <a:ext cx="3566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2)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Physical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Activity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653" y="1718563"/>
            <a:ext cx="7927340" cy="14122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 marR="5080" indent="-183515">
              <a:lnSpc>
                <a:spcPct val="97700"/>
              </a:lnSpc>
              <a:spcBef>
                <a:spcPts val="235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Thermic</a:t>
            </a:r>
            <a:r>
              <a:rPr sz="2800" b="1" i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2800" b="1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i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amount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required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digest,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absorb,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transport, metabolize,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store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nutrients.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3288" y="551687"/>
            <a:ext cx="5327650" cy="1007110"/>
            <a:chOff x="1923288" y="551687"/>
            <a:chExt cx="532765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288" y="551687"/>
              <a:ext cx="826769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936" y="551687"/>
              <a:ext cx="3661410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1223" y="551687"/>
              <a:ext cx="1088898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551687"/>
              <a:ext cx="1535429" cy="10066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/>
              <a:t>3)</a:t>
            </a:r>
            <a:r>
              <a:rPr spc="-50" dirty="0"/>
              <a:t> </a:t>
            </a:r>
            <a:r>
              <a:rPr dirty="0"/>
              <a:t>Thermic</a:t>
            </a:r>
            <a:r>
              <a:rPr spc="-45" dirty="0"/>
              <a:t> </a:t>
            </a:r>
            <a:r>
              <a:rPr dirty="0"/>
              <a:t>Effect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0" dirty="0"/>
              <a:t>Food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0928" y="6262023"/>
            <a:ext cx="1778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4314"/>
            <a:ext cx="7866380" cy="41440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0" marR="5080" indent="-182880">
              <a:lnSpc>
                <a:spcPct val="98500"/>
              </a:lnSpc>
              <a:spcBef>
                <a:spcPts val="200"/>
              </a:spcBef>
            </a:pPr>
            <a:r>
              <a:rPr sz="3600" spc="-3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30" dirty="0">
                <a:latin typeface="Calibri"/>
                <a:cs typeface="Calibri"/>
              </a:rPr>
              <a:t>Total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needs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imprecisely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estimated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by </a:t>
            </a:r>
            <a:r>
              <a:rPr sz="2800" b="1" dirty="0">
                <a:latin typeface="Calibri"/>
                <a:cs typeface="Calibri"/>
              </a:rPr>
              <a:t>using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predictive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equations,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which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than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200 </a:t>
            </a:r>
            <a:r>
              <a:rPr sz="2800" b="1" dirty="0">
                <a:latin typeface="Calibri"/>
                <a:cs typeface="Calibri"/>
              </a:rPr>
              <a:t>have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been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published.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needs;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yield estimates,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precise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measurements.</a:t>
            </a:r>
            <a:endParaRPr sz="2800">
              <a:latin typeface="Calibri"/>
              <a:cs typeface="Calibri"/>
            </a:endParaRPr>
          </a:p>
          <a:p>
            <a:pPr marL="12700" marR="156845" indent="295910">
              <a:lnSpc>
                <a:spcPct val="99700"/>
              </a:lnSpc>
              <a:spcBef>
                <a:spcPts val="705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dirty="0">
                <a:latin typeface="Calibri"/>
                <a:cs typeface="Calibri"/>
              </a:rPr>
              <a:t>Use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simple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formula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kilogram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weight,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such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cal/kg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cal/kg,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which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often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obese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adults.</a:t>
            </a:r>
            <a:endParaRPr sz="2800">
              <a:latin typeface="Calibri"/>
              <a:cs typeface="Calibri"/>
            </a:endParaRPr>
          </a:p>
          <a:p>
            <a:pPr marL="12700" marR="155575" indent="295910">
              <a:lnSpc>
                <a:spcPts val="3340"/>
              </a:lnSpc>
              <a:spcBef>
                <a:spcPts val="815"/>
              </a:spcBef>
              <a:buFont typeface="Arial"/>
              <a:buChar char="■"/>
              <a:tabLst>
                <a:tab pos="308610" algn="l"/>
              </a:tabLst>
            </a:pPr>
            <a:r>
              <a:rPr sz="2800" b="1" dirty="0">
                <a:latin typeface="Calibri"/>
                <a:cs typeface="Calibri"/>
              </a:rPr>
              <a:t>Use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standard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reference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lists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estimated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daily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needs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based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gender,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age,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396240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512825"/>
            <a:ext cx="7607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Estimating</a:t>
            </a:r>
            <a:r>
              <a:rPr sz="4000" spc="-135" dirty="0"/>
              <a:t> </a:t>
            </a:r>
            <a:r>
              <a:rPr sz="4000" spc="-70" dirty="0"/>
              <a:t>Total</a:t>
            </a:r>
            <a:r>
              <a:rPr sz="4000" spc="-155" dirty="0"/>
              <a:t> </a:t>
            </a:r>
            <a:r>
              <a:rPr sz="4000" dirty="0"/>
              <a:t>Energy</a:t>
            </a:r>
            <a:r>
              <a:rPr sz="4000" spc="-140" dirty="0"/>
              <a:t> </a:t>
            </a:r>
            <a:r>
              <a:rPr sz="4000" spc="-10" dirty="0"/>
              <a:t>Expenditure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802" y="6274723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598"/>
              <a:ext cx="9067800" cy="62483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0"/>
              <a:ext cx="8915399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12391"/>
            <a:ext cx="8077200" cy="4864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271272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4000" spc="-10" dirty="0"/>
              <a:t>Estimating</a:t>
            </a:r>
            <a:r>
              <a:rPr sz="4000" spc="-125" dirty="0"/>
              <a:t> </a:t>
            </a:r>
            <a:r>
              <a:rPr sz="4000" spc="-65" dirty="0"/>
              <a:t>Total</a:t>
            </a:r>
            <a:r>
              <a:rPr sz="4000" spc="-160" dirty="0"/>
              <a:t> </a:t>
            </a:r>
            <a:r>
              <a:rPr sz="4000" dirty="0"/>
              <a:t>Energy</a:t>
            </a:r>
            <a:r>
              <a:rPr sz="4000" spc="-140" dirty="0"/>
              <a:t> </a:t>
            </a:r>
            <a:r>
              <a:rPr sz="4000" spc="-10" dirty="0"/>
              <a:t>Expenditure</a:t>
            </a:r>
            <a:endParaRPr sz="4000"/>
          </a:p>
          <a:p>
            <a:pPr marL="17145">
              <a:lnSpc>
                <a:spcPct val="100000"/>
              </a:lnSpc>
              <a:spcBef>
                <a:spcPts val="835"/>
              </a:spcBef>
            </a:pPr>
            <a:r>
              <a:rPr sz="2800" dirty="0"/>
              <a:t>Use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35" dirty="0"/>
              <a:t> </a:t>
            </a:r>
            <a:r>
              <a:rPr sz="2800" spc="-20" dirty="0"/>
              <a:t>rules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1529" y="6256889"/>
            <a:ext cx="2063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spc="-25" dirty="0">
                <a:solidFill>
                  <a:srgbClr val="7E7E7E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38912"/>
            <a:ext cx="8610600" cy="571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1796795"/>
            <a:ext cx="8077200" cy="3852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271272"/>
            <a:ext cx="8242554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4000" spc="-10" dirty="0"/>
              <a:t>Estimating</a:t>
            </a:r>
            <a:r>
              <a:rPr sz="4000" spc="-125" dirty="0"/>
              <a:t> </a:t>
            </a:r>
            <a:r>
              <a:rPr sz="4000" spc="-65" dirty="0"/>
              <a:t>Total</a:t>
            </a:r>
            <a:r>
              <a:rPr sz="4000" spc="-160" dirty="0"/>
              <a:t> </a:t>
            </a:r>
            <a:r>
              <a:rPr sz="4000" dirty="0"/>
              <a:t>Energy</a:t>
            </a:r>
            <a:r>
              <a:rPr sz="4000" spc="-140" dirty="0"/>
              <a:t> </a:t>
            </a:r>
            <a:r>
              <a:rPr sz="4000" spc="-10" dirty="0"/>
              <a:t>Expenditure</a:t>
            </a:r>
            <a:endParaRPr sz="4000"/>
          </a:p>
          <a:p>
            <a:pPr marL="17145">
              <a:lnSpc>
                <a:spcPct val="100000"/>
              </a:lnSpc>
              <a:spcBef>
                <a:spcPts val="835"/>
              </a:spcBef>
            </a:pPr>
            <a:r>
              <a:rPr sz="2800" dirty="0"/>
              <a:t>Use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35" dirty="0"/>
              <a:t> </a:t>
            </a:r>
            <a:r>
              <a:rPr sz="2800" spc="-20" dirty="0"/>
              <a:t>rules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92" y="891539"/>
            <a:ext cx="5298185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1557" rIns="0" bIns="0" rtlCol="0">
            <a:spAutoFit/>
          </a:bodyPr>
          <a:lstStyle/>
          <a:p>
            <a:pPr marL="13589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Evaluating</a:t>
            </a:r>
            <a:r>
              <a:rPr spc="-145" dirty="0"/>
              <a:t> </a:t>
            </a:r>
            <a:r>
              <a:rPr dirty="0"/>
              <a:t>Weight</a:t>
            </a:r>
            <a:r>
              <a:rPr spc="-130" dirty="0"/>
              <a:t> </a:t>
            </a:r>
            <a:r>
              <a:rPr spc="-10" dirty="0"/>
              <a:t>Status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69188" y="2448890"/>
            <a:ext cx="3583304" cy="157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5620">
              <a:lnSpc>
                <a:spcPts val="3620"/>
              </a:lnSpc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sz="2800" b="1" dirty="0">
                <a:latin typeface="Calibri"/>
                <a:cs typeface="Calibri"/>
              </a:rPr>
              <a:t>Ideal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Weight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Mass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Index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sz="2800" b="1" spc="-20" dirty="0">
                <a:latin typeface="Calibri"/>
                <a:cs typeface="Calibri"/>
              </a:rPr>
              <a:t>Waist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Circumference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070813"/>
            <a:ext cx="3864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1)Ideal</a:t>
            </a:r>
            <a:r>
              <a:rPr spc="-10" dirty="0"/>
              <a:t> </a:t>
            </a:r>
            <a:r>
              <a:rPr dirty="0"/>
              <a:t>Body</a:t>
            </a:r>
            <a:r>
              <a:rPr spc="-15" dirty="0"/>
              <a:t> </a:t>
            </a:r>
            <a:r>
              <a:rPr spc="-20" dirty="0"/>
              <a:t>Weight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29259" y="2144394"/>
            <a:ext cx="8140700" cy="293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190500">
              <a:lnSpc>
                <a:spcPct val="100000"/>
              </a:lnSpc>
              <a:spcBef>
                <a:spcPts val="95"/>
              </a:spcBef>
              <a:buChar char="-"/>
              <a:tabLst>
                <a:tab pos="309880" algn="l"/>
              </a:tabLst>
            </a:pP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women: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100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pounds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first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feet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height+ </a:t>
            </a: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pounds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additional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inch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height.</a:t>
            </a:r>
            <a:endParaRPr sz="2800">
              <a:latin typeface="Calibri"/>
              <a:cs typeface="Calibri"/>
            </a:endParaRPr>
          </a:p>
          <a:p>
            <a:pPr marL="119380" marR="272415" indent="190500">
              <a:lnSpc>
                <a:spcPct val="100000"/>
              </a:lnSpc>
              <a:spcBef>
                <a:spcPts val="675"/>
              </a:spcBef>
              <a:buChar char="-"/>
              <a:tabLst>
                <a:tab pos="309880" algn="l"/>
              </a:tabLst>
            </a:pP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men:106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pounds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first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feet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height+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6 </a:t>
            </a:r>
            <a:r>
              <a:rPr sz="2800" b="1" dirty="0">
                <a:latin typeface="Calibri"/>
                <a:cs typeface="Calibri"/>
              </a:rPr>
              <a:t>pounds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additional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inch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height.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2)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Body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Mass </a:t>
            </a:r>
            <a:r>
              <a:rPr sz="3600" b="1" spc="-10" dirty="0">
                <a:latin typeface="Calibri"/>
                <a:cs typeface="Calibri"/>
              </a:rPr>
              <a:t>Index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467613"/>
            <a:ext cx="78625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 marR="5080" indent="-3232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3)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Waist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Circumference: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Regardless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gender,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people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high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distribution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abdominal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fat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659" y="1299413"/>
            <a:ext cx="7397750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dirty="0"/>
              <a:t>(i.e.,</a:t>
            </a:r>
            <a:r>
              <a:rPr sz="2800" spc="-100" dirty="0"/>
              <a:t> </a:t>
            </a:r>
            <a:r>
              <a:rPr sz="2800" spc="-10" dirty="0"/>
              <a:t>“apples”)</a:t>
            </a:r>
            <a:r>
              <a:rPr sz="2800" spc="-85" dirty="0"/>
              <a:t> </a:t>
            </a:r>
            <a:r>
              <a:rPr sz="2800" dirty="0"/>
              <a:t>have</a:t>
            </a:r>
            <a:r>
              <a:rPr sz="2800" spc="-90" dirty="0"/>
              <a:t> </a:t>
            </a:r>
            <a:r>
              <a:rPr sz="2800" dirty="0"/>
              <a:t>a</a:t>
            </a:r>
            <a:r>
              <a:rPr sz="2800" spc="-110" dirty="0"/>
              <a:t> </a:t>
            </a:r>
            <a:r>
              <a:rPr sz="2800" dirty="0"/>
              <a:t>greater</a:t>
            </a:r>
            <a:r>
              <a:rPr sz="2800" spc="-70" dirty="0"/>
              <a:t> </a:t>
            </a:r>
            <a:r>
              <a:rPr sz="2800" dirty="0"/>
              <a:t>relative</a:t>
            </a:r>
            <a:r>
              <a:rPr sz="2800" spc="-70" dirty="0"/>
              <a:t> </a:t>
            </a:r>
            <a:r>
              <a:rPr sz="2800" dirty="0"/>
              <a:t>health</a:t>
            </a:r>
            <a:r>
              <a:rPr sz="2800" spc="-90" dirty="0"/>
              <a:t> </a:t>
            </a:r>
            <a:r>
              <a:rPr sz="2800" spc="-20" dirty="0"/>
              <a:t>risk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1833498"/>
            <a:ext cx="779462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3105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than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people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excess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fat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hips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thighs </a:t>
            </a:r>
            <a:r>
              <a:rPr sz="2800" b="1" dirty="0">
                <a:latin typeface="Calibri"/>
                <a:cs typeface="Calibri"/>
              </a:rPr>
              <a:t>(i.e.,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“pears”).</a:t>
            </a:r>
            <a:endParaRPr sz="2800">
              <a:latin typeface="Calibri"/>
              <a:cs typeface="Calibri"/>
            </a:endParaRPr>
          </a:p>
          <a:p>
            <a:pPr marL="195580" marR="5080" indent="-182880">
              <a:lnSpc>
                <a:spcPct val="95500"/>
              </a:lnSpc>
              <a:spcBef>
                <a:spcPts val="7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current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waist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circumference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recognized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as </a:t>
            </a:r>
            <a:r>
              <a:rPr sz="2800" b="1" dirty="0">
                <a:latin typeface="Calibri"/>
                <a:cs typeface="Calibri"/>
              </a:rPr>
              <a:t>abdominal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obesity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United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States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40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inch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more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35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more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women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436362"/>
            <a:ext cx="5257800" cy="24216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715000" cy="3505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4568" y="826008"/>
            <a:ext cx="7732395" cy="1555750"/>
            <a:chOff x="734568" y="826008"/>
            <a:chExt cx="7732395" cy="15557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8" y="826008"/>
              <a:ext cx="7732014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8" y="1374648"/>
              <a:ext cx="3391662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4112" y="930402"/>
            <a:ext cx="7059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1060" marR="5080" indent="-2118995">
              <a:lnSpc>
                <a:spcPct val="100000"/>
              </a:lnSpc>
              <a:spcBef>
                <a:spcPts val="100"/>
              </a:spcBef>
            </a:pPr>
            <a:r>
              <a:rPr dirty="0"/>
              <a:t>Energy</a:t>
            </a:r>
            <a:r>
              <a:rPr spc="-90" dirty="0"/>
              <a:t> </a:t>
            </a:r>
            <a:r>
              <a:rPr dirty="0"/>
              <a:t>Balance:</a:t>
            </a:r>
            <a:r>
              <a:rPr spc="-65" dirty="0"/>
              <a:t> </a:t>
            </a:r>
            <a:r>
              <a:rPr dirty="0"/>
              <a:t>Calorie</a:t>
            </a:r>
            <a:r>
              <a:rPr spc="-70" dirty="0"/>
              <a:t> </a:t>
            </a:r>
            <a:r>
              <a:rPr dirty="0"/>
              <a:t>Intake</a:t>
            </a:r>
            <a:r>
              <a:rPr spc="-65" dirty="0"/>
              <a:t> </a:t>
            </a:r>
            <a:r>
              <a:rPr spc="-10" dirty="0"/>
              <a:t>versus </a:t>
            </a:r>
            <a:r>
              <a:rPr dirty="0"/>
              <a:t>Calorie</a:t>
            </a:r>
            <a:r>
              <a:rPr spc="-25" dirty="0"/>
              <a:t> </a:t>
            </a:r>
            <a:r>
              <a:rPr spc="-10" dirty="0"/>
              <a:t>Output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9" y="1153109"/>
            <a:ext cx="755904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state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balance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relationship </a:t>
            </a:r>
            <a:r>
              <a:rPr sz="2800" b="1" dirty="0">
                <a:latin typeface="Calibri"/>
                <a:cs typeface="Calibri"/>
              </a:rPr>
              <a:t>between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consumed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expended.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802" y="6274723"/>
            <a:ext cx="17145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225540" cy="3104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030467"/>
            <a:ext cx="6530340" cy="451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1731"/>
            <a:ext cx="9042654" cy="1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6367" y="271094"/>
            <a:ext cx="83794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Energy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Balance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in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Health</a:t>
            </a:r>
            <a:r>
              <a:rPr sz="4400" b="1" spc="-4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Promotion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296156" cy="3505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455" y="734568"/>
            <a:ext cx="4343400" cy="914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190999" cy="8869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05000"/>
            <a:ext cx="4223003" cy="3505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102" y="6262023"/>
            <a:ext cx="1968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423" y="815339"/>
            <a:ext cx="3091433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5357" rIns="0" bIns="0" rtlCol="0">
            <a:spAutoFit/>
          </a:bodyPr>
          <a:lstStyle/>
          <a:p>
            <a:pPr marL="2606040">
              <a:lnSpc>
                <a:spcPct val="100000"/>
              </a:lnSpc>
              <a:spcBef>
                <a:spcPts val="100"/>
              </a:spcBef>
            </a:pPr>
            <a:r>
              <a:rPr dirty="0"/>
              <a:t>Food</a:t>
            </a:r>
            <a:r>
              <a:rPr spc="-55" dirty="0"/>
              <a:t> </a:t>
            </a:r>
            <a:r>
              <a:rPr spc="-10" dirty="0"/>
              <a:t>Choices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1529" y="6256889"/>
            <a:ext cx="20637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spc="-25" dirty="0">
                <a:solidFill>
                  <a:srgbClr val="7E7E7E"/>
                </a:solidFill>
                <a:latin typeface="Trebuchet MS"/>
                <a:cs typeface="Trebuchet MS"/>
              </a:rPr>
              <a:t>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5620">
              <a:lnSpc>
                <a:spcPts val="3620"/>
              </a:lnSpc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dirty="0"/>
              <a:t>Choose</a:t>
            </a:r>
            <a:r>
              <a:rPr spc="-55" dirty="0"/>
              <a:t> </a:t>
            </a:r>
            <a:r>
              <a:rPr spc="-25" dirty="0"/>
              <a:t>Nutrient-</a:t>
            </a:r>
            <a:r>
              <a:rPr dirty="0"/>
              <a:t>Dense,</a:t>
            </a:r>
            <a:r>
              <a:rPr spc="5" dirty="0"/>
              <a:t> </a:t>
            </a:r>
            <a:r>
              <a:rPr dirty="0"/>
              <a:t>Not</a:t>
            </a:r>
            <a:r>
              <a:rPr spc="-40" dirty="0"/>
              <a:t> </a:t>
            </a:r>
            <a:r>
              <a:rPr spc="-25" dirty="0"/>
              <a:t>Calorie-</a:t>
            </a:r>
            <a:r>
              <a:rPr dirty="0"/>
              <a:t>Dense</a:t>
            </a:r>
            <a:r>
              <a:rPr spc="5" dirty="0"/>
              <a:t> </a:t>
            </a:r>
            <a:r>
              <a:rPr spc="-10" dirty="0"/>
              <a:t>Items</a:t>
            </a:r>
          </a:p>
          <a:p>
            <a:pPr marL="527685" indent="-515620">
              <a:lnSpc>
                <a:spcPct val="100000"/>
              </a:lnSpc>
              <a:spcBef>
                <a:spcPts val="10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dirty="0"/>
              <a:t>Eat</a:t>
            </a:r>
            <a:r>
              <a:rPr spc="-80" dirty="0"/>
              <a:t> </a:t>
            </a:r>
            <a:r>
              <a:rPr dirty="0"/>
              <a:t>Only</a:t>
            </a:r>
            <a:r>
              <a:rPr spc="-9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10" dirty="0"/>
              <a:t>Relieve</a:t>
            </a:r>
            <a:r>
              <a:rPr spc="-65" dirty="0"/>
              <a:t> </a:t>
            </a:r>
            <a:r>
              <a:rPr spc="-10" dirty="0"/>
              <a:t>Hunger</a:t>
            </a:r>
          </a:p>
          <a:p>
            <a:pPr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dirty="0"/>
              <a:t>Maintain</a:t>
            </a:r>
            <a:r>
              <a:rPr spc="-110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spc="-10" dirty="0"/>
              <a:t>Consistent</a:t>
            </a:r>
            <a:r>
              <a:rPr spc="-100" dirty="0"/>
              <a:t> </a:t>
            </a:r>
            <a:r>
              <a:rPr dirty="0"/>
              <a:t>Eating</a:t>
            </a:r>
            <a:r>
              <a:rPr spc="-114" dirty="0"/>
              <a:t> </a:t>
            </a:r>
            <a:r>
              <a:rPr spc="-10" dirty="0"/>
              <a:t>Pattern.</a:t>
            </a:r>
          </a:p>
          <a:p>
            <a:pPr marL="527685" indent="-515620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AutoNum type="arabicPeriod"/>
              <a:tabLst>
                <a:tab pos="527685" algn="l"/>
                <a:tab pos="528320" algn="l"/>
              </a:tabLst>
            </a:pPr>
            <a:r>
              <a:rPr dirty="0"/>
              <a:t>Right</a:t>
            </a:r>
            <a:r>
              <a:rPr spc="-114" dirty="0"/>
              <a:t> </a:t>
            </a:r>
            <a:r>
              <a:rPr dirty="0"/>
              <a:t>Portion</a:t>
            </a:r>
            <a:r>
              <a:rPr spc="-114" dirty="0"/>
              <a:t> </a:t>
            </a:r>
            <a:r>
              <a:rPr spc="-20" dirty="0"/>
              <a:t>Sizes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0147" y="175260"/>
            <a:ext cx="3091433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658" y="279019"/>
            <a:ext cx="252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Food</a:t>
            </a:r>
            <a:r>
              <a:rPr spc="-45" dirty="0"/>
              <a:t> </a:t>
            </a:r>
            <a:r>
              <a:rPr spc="-10" dirty="0"/>
              <a:t>Choices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6263764"/>
            <a:ext cx="448945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7E7E7E"/>
                </a:solidFill>
                <a:latin typeface="Trebuchet MS"/>
                <a:cs typeface="Trebuchet MS"/>
              </a:rPr>
              <a:t>Ma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2343" y="1457325"/>
          <a:ext cx="8181340" cy="517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7364">
                <a:tc>
                  <a:txBody>
                    <a:bodyPr/>
                    <a:lstStyle/>
                    <a:p>
                      <a:pPr marL="103505" marR="11645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" dirty="0">
                          <a:latin typeface="Trebuchet MS"/>
                          <a:cs typeface="Trebuchet MS"/>
                        </a:rPr>
                        <a:t>Foods</a:t>
                      </a:r>
                      <a:r>
                        <a:rPr sz="28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0" dirty="0">
                          <a:latin typeface="Trebuchet MS"/>
                          <a:cs typeface="Trebuchet MS"/>
                        </a:rPr>
                        <a:t>strongly </a:t>
                      </a:r>
                      <a:r>
                        <a:rPr sz="2800" b="1" dirty="0">
                          <a:latin typeface="Trebuchet MS"/>
                          <a:cs typeface="Trebuchet MS"/>
                        </a:rPr>
                        <a:t>associated</a:t>
                      </a:r>
                      <a:r>
                        <a:rPr sz="2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0" dirty="0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2800" b="1" dirty="0">
                          <a:latin typeface="Trebuchet MS"/>
                          <a:cs typeface="Trebuchet MS"/>
                        </a:rPr>
                        <a:t>weight</a:t>
                      </a:r>
                      <a:r>
                        <a:rPr sz="28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0" dirty="0">
                          <a:latin typeface="Trebuchet MS"/>
                          <a:cs typeface="Trebuchet MS"/>
                        </a:rPr>
                        <a:t>gain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60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10" dirty="0">
                          <a:latin typeface="Trebuchet MS"/>
                          <a:cs typeface="Trebuchet MS"/>
                        </a:rPr>
                        <a:t>Foods</a:t>
                      </a:r>
                      <a:r>
                        <a:rPr sz="28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0" dirty="0">
                          <a:latin typeface="Trebuchet MS"/>
                          <a:cs typeface="Trebuchet MS"/>
                        </a:rPr>
                        <a:t>inversely </a:t>
                      </a:r>
                      <a:r>
                        <a:rPr sz="2800" b="1" dirty="0">
                          <a:latin typeface="Trebuchet MS"/>
                          <a:cs typeface="Trebuchet MS"/>
                        </a:rPr>
                        <a:t>associated</a:t>
                      </a:r>
                      <a:r>
                        <a:rPr sz="28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28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0" dirty="0">
                          <a:latin typeface="Trebuchet MS"/>
                          <a:cs typeface="Trebuchet MS"/>
                        </a:rPr>
                        <a:t>weight </a:t>
                      </a:r>
                      <a:r>
                        <a:rPr sz="2800" b="1" spc="-20" dirty="0">
                          <a:latin typeface="Trebuchet MS"/>
                          <a:cs typeface="Trebuchet MS"/>
                        </a:rPr>
                        <a:t>gain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804">
                <a:tc>
                  <a:txBody>
                    <a:bodyPr/>
                    <a:lstStyle/>
                    <a:p>
                      <a:pPr marL="103505" marR="17837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-10" dirty="0">
                          <a:latin typeface="Trebuchet MS"/>
                          <a:cs typeface="Trebuchet MS"/>
                        </a:rPr>
                        <a:t>Potato</a:t>
                      </a:r>
                      <a:r>
                        <a:rPr sz="280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" dirty="0">
                          <a:latin typeface="Trebuchet MS"/>
                          <a:cs typeface="Trebuchet MS"/>
                        </a:rPr>
                        <a:t>chips Potatoes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 marL="103505" marR="1021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20" dirty="0">
                          <a:latin typeface="Trebuchet MS"/>
                          <a:cs typeface="Trebuchet MS"/>
                        </a:rPr>
                        <a:t>Sugar-</a:t>
                      </a:r>
                      <a:r>
                        <a:rPr sz="2800" spc="-10" dirty="0">
                          <a:latin typeface="Trebuchet MS"/>
                          <a:cs typeface="Trebuchet MS"/>
                        </a:rPr>
                        <a:t>sweetened beverages </a:t>
                      </a:r>
                      <a:r>
                        <a:rPr sz="2800" dirty="0">
                          <a:latin typeface="Trebuchet MS"/>
                          <a:cs typeface="Trebuchet MS"/>
                        </a:rPr>
                        <a:t>Unprocessed</a:t>
                      </a:r>
                      <a:r>
                        <a:rPr sz="28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25" dirty="0">
                          <a:latin typeface="Trebuchet MS"/>
                          <a:cs typeface="Trebuchet MS"/>
                        </a:rPr>
                        <a:t>red </a:t>
                      </a:r>
                      <a:r>
                        <a:rPr sz="2800" spc="-10" dirty="0">
                          <a:latin typeface="Trebuchet MS"/>
                          <a:cs typeface="Trebuchet MS"/>
                        </a:rPr>
                        <a:t>meats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 marL="103505" marR="149225">
                        <a:lnSpc>
                          <a:spcPts val="3325"/>
                        </a:lnSpc>
                        <a:spcBef>
                          <a:spcPts val="5"/>
                        </a:spcBef>
                      </a:pPr>
                      <a:r>
                        <a:rPr sz="2800" spc="-10" dirty="0">
                          <a:latin typeface="Trebuchet MS"/>
                          <a:cs typeface="Trebuchet MS"/>
                        </a:rPr>
                        <a:t>Processed</a:t>
                      </a:r>
                      <a:r>
                        <a:rPr sz="2800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" dirty="0">
                          <a:latin typeface="Trebuchet MS"/>
                          <a:cs typeface="Trebuchet MS"/>
                        </a:rPr>
                        <a:t>meats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ts val="1405"/>
                        </a:lnSpc>
                        <a:tabLst>
                          <a:tab pos="3655060" algn="l"/>
                        </a:tabLst>
                      </a:pPr>
                      <a:r>
                        <a:rPr sz="1650" b="1" spc="-15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lakeh</a:t>
                      </a:r>
                      <a:r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8656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spc="-10" dirty="0">
                          <a:latin typeface="Trebuchet MS"/>
                          <a:cs typeface="Trebuchet MS"/>
                        </a:rPr>
                        <a:t>Vegetables </a:t>
                      </a:r>
                      <a:r>
                        <a:rPr sz="2800" dirty="0">
                          <a:latin typeface="Trebuchet MS"/>
                          <a:cs typeface="Trebuchet MS"/>
                        </a:rPr>
                        <a:t>Whole</a:t>
                      </a:r>
                      <a:r>
                        <a:rPr sz="28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" dirty="0">
                          <a:latin typeface="Trebuchet MS"/>
                          <a:cs typeface="Trebuchet MS"/>
                        </a:rPr>
                        <a:t>grains Fruits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  <a:p>
                      <a:pPr marL="92075" marR="2896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20" dirty="0">
                          <a:latin typeface="Trebuchet MS"/>
                          <a:cs typeface="Trebuchet MS"/>
                        </a:rPr>
                        <a:t>Nuts </a:t>
                      </a:r>
                      <a:r>
                        <a:rPr sz="2800" spc="-70" dirty="0">
                          <a:latin typeface="Trebuchet MS"/>
                          <a:cs typeface="Trebuchet MS"/>
                        </a:rPr>
                        <a:t>Yogurt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461517"/>
            <a:ext cx="7075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Activity</a:t>
            </a:r>
            <a:r>
              <a:rPr spc="-35" dirty="0"/>
              <a:t> </a:t>
            </a:r>
            <a:r>
              <a:rPr dirty="0"/>
              <a:t>Choices:</a:t>
            </a:r>
            <a:r>
              <a:rPr spc="-25" dirty="0"/>
              <a:t> </a:t>
            </a:r>
            <a:r>
              <a:rPr dirty="0"/>
              <a:t>Move</a:t>
            </a:r>
            <a:r>
              <a:rPr spc="-30" dirty="0"/>
              <a:t> </a:t>
            </a:r>
            <a:r>
              <a:rPr dirty="0"/>
              <a:t>More,</a:t>
            </a:r>
            <a:r>
              <a:rPr spc="-25" dirty="0"/>
              <a:t> </a:t>
            </a:r>
            <a:r>
              <a:rPr dirty="0"/>
              <a:t>Sit</a:t>
            </a:r>
            <a:r>
              <a:rPr spc="-20" dirty="0"/>
              <a:t> Less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6102" y="624758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488" y="1234262"/>
            <a:ext cx="8103870" cy="1920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Physical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Activity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(PA)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Guidelines</a:t>
            </a:r>
            <a:endParaRPr sz="3200">
              <a:latin typeface="Calibri"/>
              <a:cs typeface="Calibri"/>
            </a:endParaRPr>
          </a:p>
          <a:p>
            <a:pPr marL="195580" marR="5080" indent="-182880" algn="just">
              <a:lnSpc>
                <a:spcPct val="97700"/>
              </a:lnSpc>
              <a:spcBef>
                <a:spcPts val="29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Adults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should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least</a:t>
            </a:r>
            <a:r>
              <a:rPr sz="2800" b="1" spc="5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150</a:t>
            </a:r>
            <a:r>
              <a:rPr sz="2800" b="1" spc="5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mints</a:t>
            </a:r>
            <a:r>
              <a:rPr sz="2800" b="1" spc="50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(2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hrs</a:t>
            </a:r>
            <a:r>
              <a:rPr sz="2800" b="1" spc="4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55" dirty="0">
                <a:latin typeface="Calibri"/>
                <a:cs typeface="Calibri"/>
              </a:rPr>
              <a:t>  </a:t>
            </a:r>
            <a:r>
              <a:rPr sz="2800" b="1" spc="-25" dirty="0">
                <a:latin typeface="Calibri"/>
                <a:cs typeface="Calibri"/>
              </a:rPr>
              <a:t>30 </a:t>
            </a:r>
            <a:r>
              <a:rPr sz="2800" b="1" dirty="0">
                <a:latin typeface="Calibri"/>
                <a:cs typeface="Calibri"/>
              </a:rPr>
              <a:t>mints)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week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moderate-</a:t>
            </a:r>
            <a:r>
              <a:rPr sz="2800" b="1" spc="-10" dirty="0">
                <a:latin typeface="Calibri"/>
                <a:cs typeface="Calibri"/>
              </a:rPr>
              <a:t>intensity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75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mints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(1</a:t>
            </a:r>
            <a:r>
              <a:rPr sz="2800" b="1" spc="-25" dirty="0">
                <a:latin typeface="Calibri"/>
                <a:cs typeface="Calibri"/>
              </a:rPr>
              <a:t> hr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15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mints)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week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vigorous-</a:t>
            </a:r>
            <a:r>
              <a:rPr sz="2800" b="1" dirty="0">
                <a:latin typeface="Calibri"/>
                <a:cs typeface="Calibri"/>
              </a:rPr>
              <a:t>intensity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aerobic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488" y="3146298"/>
            <a:ext cx="11918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10" dirty="0">
                <a:latin typeface="Calibri"/>
                <a:cs typeface="Calibri"/>
              </a:rPr>
              <a:t>Adults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567" y="3252978"/>
            <a:ext cx="669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0790" algn="l"/>
                <a:tab pos="2702560" algn="l"/>
                <a:tab pos="3647440" algn="l"/>
                <a:tab pos="4979670" algn="l"/>
                <a:tab pos="5595620" algn="l"/>
                <a:tab pos="6144260" algn="l"/>
              </a:tabLst>
            </a:pPr>
            <a:r>
              <a:rPr sz="2800" b="1" spc="-10" dirty="0">
                <a:latin typeface="Calibri"/>
                <a:cs typeface="Calibri"/>
              </a:rPr>
              <a:t>should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increase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their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aerobic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PA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to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300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488" y="3679393"/>
            <a:ext cx="8101965" cy="270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635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minutes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(5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hrs)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week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moderate-</a:t>
            </a:r>
            <a:r>
              <a:rPr sz="2800" b="1" dirty="0">
                <a:latin typeface="Calibri"/>
                <a:cs typeface="Calibri"/>
              </a:rPr>
              <a:t>intensity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150 </a:t>
            </a:r>
            <a:r>
              <a:rPr sz="2800" b="1" dirty="0">
                <a:latin typeface="Calibri"/>
                <a:cs typeface="Calibri"/>
              </a:rPr>
              <a:t>mints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week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vigorous-</a:t>
            </a:r>
            <a:r>
              <a:rPr sz="2800" b="1" dirty="0">
                <a:latin typeface="Calibri"/>
                <a:cs typeface="Calibri"/>
              </a:rPr>
              <a:t>intensity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aerobic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PA.</a:t>
            </a:r>
            <a:endParaRPr sz="2800">
              <a:latin typeface="Calibri"/>
              <a:cs typeface="Calibri"/>
            </a:endParaRPr>
          </a:p>
          <a:p>
            <a:pPr marL="195580" marR="5080" indent="-182880" algn="just">
              <a:lnSpc>
                <a:spcPct val="98500"/>
              </a:lnSpc>
              <a:spcBef>
                <a:spcPts val="240"/>
              </a:spcBef>
            </a:pPr>
            <a:r>
              <a:rPr sz="360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3600" spc="-235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Adults</a:t>
            </a:r>
            <a:r>
              <a:rPr sz="2800" b="1" spc="26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should</a:t>
            </a:r>
            <a:r>
              <a:rPr sz="2800" b="1" spc="26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also</a:t>
            </a:r>
            <a:r>
              <a:rPr sz="2800" b="1" spc="26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do</a:t>
            </a:r>
            <a:r>
              <a:rPr sz="2800" b="1" spc="26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muscle-</a:t>
            </a:r>
            <a:r>
              <a:rPr sz="2800" b="1" spc="-20" dirty="0">
                <a:latin typeface="Calibri"/>
                <a:cs typeface="Calibri"/>
              </a:rPr>
              <a:t>strengthening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activities</a:t>
            </a:r>
            <a:r>
              <a:rPr sz="2800" b="1" spc="7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that</a:t>
            </a:r>
            <a:r>
              <a:rPr sz="2800" b="1" spc="7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are</a:t>
            </a:r>
            <a:r>
              <a:rPr sz="2800" b="1" spc="76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moderate</a:t>
            </a:r>
            <a:r>
              <a:rPr sz="2800" b="1" spc="7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7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high</a:t>
            </a:r>
            <a:r>
              <a:rPr sz="2800" b="1" spc="78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intensity</a:t>
            </a:r>
            <a:r>
              <a:rPr sz="2800" b="1" spc="7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involve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major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muscle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groups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on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more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days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week.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6255207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7E7E7E"/>
                </a:solidFill>
                <a:latin typeface="Trebuchet MS"/>
                <a:cs typeface="Trebuchet MS"/>
              </a:rPr>
              <a:t>Dr.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7E7E7E"/>
                </a:solidFill>
                <a:latin typeface="Trebuchet MS"/>
                <a:cs typeface="Trebuchet MS"/>
              </a:rPr>
              <a:t>Malakeh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0"/>
            <a:ext cx="8108442" cy="9075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972" y="3759"/>
            <a:ext cx="7547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Calories/Hour</a:t>
            </a:r>
            <a:r>
              <a:rPr spc="-20" dirty="0"/>
              <a:t> </a:t>
            </a:r>
            <a:r>
              <a:rPr dirty="0"/>
              <a:t>Expended</a:t>
            </a:r>
            <a:r>
              <a:rPr spc="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Common</a:t>
            </a:r>
            <a:r>
              <a:rPr spc="-5" dirty="0"/>
              <a:t> </a:t>
            </a:r>
            <a:r>
              <a:rPr spc="-50" dirty="0"/>
              <a:t>PA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50" y="649477"/>
          <a:ext cx="8699500" cy="600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Moderate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2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802640" marR="144780" indent="-64643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Approximate</a:t>
                      </a:r>
                      <a:r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Calories/Hour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 70 kg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Person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Hiking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370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Light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gardening/yard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work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Dancing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Golf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(walking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carrying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clubs)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330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Bicycling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(&lt;10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mph)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290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12071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Walking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(3.5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mph)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280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0269">
                <a:tc>
                  <a:txBody>
                    <a:bodyPr/>
                    <a:lstStyle/>
                    <a:p>
                      <a:pPr marL="1798955" marR="652780" indent="-11423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Weight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lifting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(general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light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workout)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220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320040">
                        <a:lnSpc>
                          <a:spcPts val="2380"/>
                        </a:lnSpc>
                        <a:tabLst>
                          <a:tab pos="1729739" algn="l"/>
                          <a:tab pos="4404995" algn="l"/>
                        </a:tabLst>
                      </a:pPr>
                      <a:r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Dr.</a:t>
                      </a:r>
                      <a:r>
                        <a:rPr sz="1650" b="1" spc="-7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b="1" spc="-15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Malakeh</a:t>
                      </a:r>
                      <a:r>
                        <a:rPr sz="1650" b="1" baseline="25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3600" spc="-15" baseline="-24305" dirty="0">
                          <a:latin typeface="Times New Roman"/>
                          <a:cs typeface="Times New Roman"/>
                        </a:rPr>
                        <a:t>Stretching</a:t>
                      </a:r>
                      <a:r>
                        <a:rPr sz="3600" baseline="-2430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0"/>
            <a:ext cx="8108442" cy="9944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91566"/>
            <a:ext cx="7538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Calories/Hour</a:t>
            </a:r>
            <a:r>
              <a:rPr spc="-30" dirty="0"/>
              <a:t> </a:t>
            </a:r>
            <a:r>
              <a:rPr dirty="0"/>
              <a:t>Expended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Common</a:t>
            </a:r>
            <a:r>
              <a:rPr spc="-10" dirty="0"/>
              <a:t> </a:t>
            </a:r>
            <a:r>
              <a:rPr spc="-65" dirty="0"/>
              <a:t>PA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250" y="1004316"/>
          <a:ext cx="8858250" cy="569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10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Vigorous</a:t>
                      </a:r>
                      <a:r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2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Activity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40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Approximate</a:t>
                      </a:r>
                      <a:r>
                        <a:rPr sz="2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Calories/Hour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70kg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Person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Running/jogging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(5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mph)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590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Bicycling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(&gt;10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mph)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590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Swimming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(slow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freestyle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laps)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510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Aerobics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480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Walking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(4.5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mph)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460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10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90805" marR="7620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Heavy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yard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(chopping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wood)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R="1890395" algn="r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 marR="762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Weight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lifting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(vigorous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effort)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440499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400" spc="-869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650" b="1" spc="-472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2400" spc="-63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650" b="1" spc="-165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109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650" b="1" spc="-494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74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650" b="1" spc="-270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49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50" b="1" spc="-179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2400" spc="-109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50" b="1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50" b="1" spc="-300" baseline="73232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(vigorous)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37" baseline="64814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endParaRPr sz="1800" baseline="64814">
                        <a:latin typeface="Trebuchet MS"/>
                        <a:cs typeface="Trebuchet MS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89039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440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DFDFDF"/>
                      </a:solidFill>
                      <a:prstDash val="solid"/>
                    </a:lnR>
                    <a:lnT w="12700">
                      <a:solidFill>
                        <a:srgbClr val="DFDFDF"/>
                      </a:solidFill>
                      <a:prstDash val="solid"/>
                    </a:lnT>
                    <a:lnB w="12700">
                      <a:solidFill>
                        <a:srgbClr val="DFDFD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19" y="662940"/>
            <a:ext cx="7732395" cy="1555750"/>
            <a:chOff x="845819" y="662940"/>
            <a:chExt cx="7732395" cy="1555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19" y="662940"/>
              <a:ext cx="7732014" cy="1006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180" y="1211580"/>
              <a:ext cx="3391662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583" y="766317"/>
            <a:ext cx="7068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1695" marR="5080" indent="-2118995">
              <a:lnSpc>
                <a:spcPct val="100000"/>
              </a:lnSpc>
              <a:spcBef>
                <a:spcPts val="100"/>
              </a:spcBef>
            </a:pPr>
            <a:r>
              <a:rPr dirty="0"/>
              <a:t>Energy</a:t>
            </a:r>
            <a:r>
              <a:rPr spc="-55" dirty="0"/>
              <a:t> </a:t>
            </a:r>
            <a:r>
              <a:rPr dirty="0"/>
              <a:t>Balance:</a:t>
            </a:r>
            <a:r>
              <a:rPr spc="-45" dirty="0"/>
              <a:t> </a:t>
            </a:r>
            <a:r>
              <a:rPr dirty="0"/>
              <a:t>Calorie</a:t>
            </a:r>
            <a:r>
              <a:rPr spc="-60" dirty="0"/>
              <a:t> </a:t>
            </a:r>
            <a:r>
              <a:rPr dirty="0"/>
              <a:t>Intake</a:t>
            </a:r>
            <a:r>
              <a:rPr spc="-55" dirty="0"/>
              <a:t> </a:t>
            </a:r>
            <a:r>
              <a:rPr spc="-10" dirty="0"/>
              <a:t>versus </a:t>
            </a:r>
            <a:r>
              <a:rPr dirty="0"/>
              <a:t>Calorie</a:t>
            </a:r>
            <a:r>
              <a:rPr spc="-25" dirty="0"/>
              <a:t> </a:t>
            </a:r>
            <a:r>
              <a:rPr spc="-10" dirty="0"/>
              <a:t>Output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672" y="2286000"/>
            <a:ext cx="8458200" cy="38084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644" y="541019"/>
              <a:ext cx="2963418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358" rIns="0" bIns="0" rtlCol="0">
            <a:spAutoFit/>
          </a:bodyPr>
          <a:lstStyle/>
          <a:p>
            <a:pPr marL="24612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88391" y="1656968"/>
            <a:ext cx="7894320" cy="3259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69265" marR="10160" indent="-456565">
              <a:lnSpc>
                <a:spcPct val="101099"/>
              </a:lnSpc>
              <a:spcBef>
                <a:spcPts val="6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required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raise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temperature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kg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water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1</a:t>
            </a:r>
            <a:r>
              <a:rPr sz="2800" b="1" spc="-20" dirty="0">
                <a:latin typeface="Tahoma"/>
                <a:cs typeface="Tahoma"/>
              </a:rPr>
              <a:t>°</a:t>
            </a:r>
            <a:r>
              <a:rPr sz="2800" b="1" spc="-20" dirty="0">
                <a:latin typeface="Calibri"/>
                <a:cs typeface="Calibri"/>
              </a:rPr>
              <a:t>C.</a:t>
            </a:r>
            <a:endParaRPr sz="2800">
              <a:latin typeface="Calibri"/>
              <a:cs typeface="Calibri"/>
            </a:endParaRPr>
          </a:p>
          <a:p>
            <a:pPr marL="469265" marR="5080" indent="-456565">
              <a:lnSpc>
                <a:spcPct val="100000"/>
              </a:lnSpc>
              <a:spcBef>
                <a:spcPts val="9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nutrition,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measure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food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 </a:t>
            </a:r>
            <a:r>
              <a:rPr sz="2800" b="1" dirty="0">
                <a:latin typeface="Calibri"/>
                <a:cs typeface="Calibri"/>
              </a:rPr>
              <a:t>fuel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469265" marR="850265" indent="-456565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balance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function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intake </a:t>
            </a:r>
            <a:r>
              <a:rPr sz="2800" b="1" dirty="0">
                <a:latin typeface="Calibri"/>
                <a:cs typeface="Calibri"/>
              </a:rPr>
              <a:t>versus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output.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38130"/>
            <a:ext cx="7950834" cy="45999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1300" marR="48895" indent="-182880">
              <a:lnSpc>
                <a:spcPct val="104099"/>
              </a:lnSpc>
              <a:spcBef>
                <a:spcPts val="19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come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carbohydrates,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protein,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fat,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alcohol.</a:t>
            </a:r>
            <a:endParaRPr sz="2800">
              <a:latin typeface="Calibri"/>
              <a:cs typeface="Calibri"/>
            </a:endParaRPr>
          </a:p>
          <a:p>
            <a:pPr marL="241300" marR="5080" indent="-182880">
              <a:lnSpc>
                <a:spcPct val="104099"/>
              </a:lnSpc>
              <a:spcBef>
                <a:spcPts val="3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food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diet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estimated:</a:t>
            </a:r>
            <a:endParaRPr sz="2800">
              <a:latin typeface="Calibri"/>
              <a:cs typeface="Calibri"/>
            </a:endParaRPr>
          </a:p>
          <a:p>
            <a:pPr marL="12700" marR="874394" indent="356870">
              <a:lnSpc>
                <a:spcPct val="110000"/>
              </a:lnSpc>
              <a:spcBef>
                <a:spcPts val="675"/>
              </a:spcBef>
              <a:buAutoNum type="arabicPeriod"/>
              <a:tabLst>
                <a:tab pos="369570" algn="l"/>
              </a:tabLst>
            </a:pPr>
            <a:r>
              <a:rPr sz="2800" b="1" dirty="0">
                <a:latin typeface="Calibri"/>
                <a:cs typeface="Calibri"/>
              </a:rPr>
              <a:t>multiply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grams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these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nutrients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appropriate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gram.</a:t>
            </a:r>
            <a:endParaRPr sz="2800">
              <a:latin typeface="Calibri"/>
              <a:cs typeface="Calibri"/>
            </a:endParaRPr>
          </a:p>
          <a:p>
            <a:pPr marL="12700" marR="260985" indent="356870">
              <a:lnSpc>
                <a:spcPct val="110000"/>
              </a:lnSpc>
              <a:spcBef>
                <a:spcPts val="670"/>
              </a:spcBef>
              <a:buAutoNum type="arabicPeriod"/>
              <a:tabLst>
                <a:tab pos="369570" algn="l"/>
              </a:tabLst>
            </a:pPr>
            <a:r>
              <a:rPr sz="2800" b="1" dirty="0">
                <a:latin typeface="Calibri"/>
                <a:cs typeface="Calibri"/>
              </a:rPr>
              <a:t>Multiply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servings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average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serving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each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group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get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approximation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6089" y="5955893"/>
            <a:ext cx="34086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tal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consumed.</a:t>
            </a:r>
            <a:r>
              <a:rPr sz="1800" b="1" spc="-15" baseline="-32407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800" baseline="-3240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655" y="423671"/>
            <a:ext cx="3978402" cy="111633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264" y="540766"/>
            <a:ext cx="334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ENERGY</a:t>
            </a:r>
            <a:r>
              <a:rPr sz="4000" spc="-225" dirty="0"/>
              <a:t> </a:t>
            </a:r>
            <a:r>
              <a:rPr sz="4000" spc="-30" dirty="0"/>
              <a:t>INTAKE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10540" y="6040323"/>
            <a:ext cx="855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b="1" spc="-715" dirty="0">
                <a:solidFill>
                  <a:srgbClr val="7E7E7E"/>
                </a:solidFill>
                <a:latin typeface="Trebuchet MS"/>
                <a:cs typeface="Trebuchet MS"/>
              </a:rPr>
              <a:t>D</a:t>
            </a:r>
            <a:r>
              <a:rPr sz="4200" b="1" spc="-405" baseline="12896" dirty="0">
                <a:latin typeface="Calibri"/>
                <a:cs typeface="Calibri"/>
              </a:rPr>
              <a:t>t</a:t>
            </a:r>
            <a:r>
              <a:rPr sz="1100" b="1" spc="-220" dirty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4200" b="1" spc="-1972" baseline="12896" dirty="0">
                <a:latin typeface="Calibri"/>
                <a:cs typeface="Calibri"/>
              </a:rPr>
              <a:t>h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r>
              <a:rPr sz="1100" b="1" spc="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100" b="1" spc="-280" dirty="0">
                <a:solidFill>
                  <a:srgbClr val="7E7E7E"/>
                </a:solidFill>
                <a:latin typeface="Trebuchet MS"/>
                <a:cs typeface="Trebuchet MS"/>
              </a:rPr>
              <a:t>M</a:t>
            </a:r>
            <a:r>
              <a:rPr sz="4200" b="1" spc="-1732" baseline="12896" dirty="0">
                <a:latin typeface="Calibri"/>
                <a:cs typeface="Calibri"/>
              </a:rPr>
              <a:t>e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ala</a:t>
            </a:r>
            <a:r>
              <a:rPr sz="1100" b="1" spc="-340" dirty="0">
                <a:solidFill>
                  <a:srgbClr val="7E7E7E"/>
                </a:solidFill>
                <a:latin typeface="Trebuchet MS"/>
                <a:cs typeface="Trebuchet MS"/>
              </a:rPr>
              <a:t>k</a:t>
            </a:r>
            <a:r>
              <a:rPr sz="4200" b="1" spc="-989" baseline="12896" dirty="0">
                <a:latin typeface="Calibri"/>
                <a:cs typeface="Calibri"/>
              </a:rPr>
              <a:t>t</a:t>
            </a:r>
            <a:r>
              <a:rPr sz="1100" b="1" spc="-20" dirty="0">
                <a:solidFill>
                  <a:srgbClr val="7E7E7E"/>
                </a:solidFill>
                <a:latin typeface="Trebuchet MS"/>
                <a:cs typeface="Trebuchet MS"/>
              </a:rPr>
              <a:t>e</a:t>
            </a:r>
            <a:r>
              <a:rPr sz="4200" b="1" spc="-2279" baseline="12896" dirty="0"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7E7E7E"/>
                </a:solidFill>
                <a:latin typeface="Trebuchet MS"/>
                <a:cs typeface="Trebuchet MS"/>
              </a:rPr>
              <a:t>h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165" y="1198829"/>
            <a:ext cx="7793990" cy="39947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182880">
              <a:lnSpc>
                <a:spcPct val="95500"/>
              </a:lnSpc>
              <a:spcBef>
                <a:spcPts val="33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uses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energy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involuntary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activities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purposeful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PA.</a:t>
            </a:r>
            <a:endParaRPr sz="2800">
              <a:latin typeface="Calibri"/>
              <a:cs typeface="Calibri"/>
            </a:endParaRPr>
          </a:p>
          <a:p>
            <a:pPr marL="241300" marR="672465" indent="-182880">
              <a:lnSpc>
                <a:spcPct val="95500"/>
              </a:lnSpc>
              <a:spcBef>
                <a:spcPts val="7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these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expenditures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represents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number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person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 marL="57785">
              <a:lnSpc>
                <a:spcPts val="4195"/>
              </a:lnSpc>
            </a:pPr>
            <a:r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spc="-10" dirty="0">
                <a:latin typeface="Calibri"/>
                <a:cs typeface="Calibri"/>
              </a:rPr>
              <a:t>Include: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  <a:spcBef>
                <a:spcPts val="509"/>
              </a:spcBef>
            </a:pP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Basal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metabolic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rate.</a:t>
            </a:r>
            <a:endParaRPr sz="2800">
              <a:latin typeface="Calibri"/>
              <a:cs typeface="Calibri"/>
            </a:endParaRPr>
          </a:p>
          <a:p>
            <a:pPr marL="241300" indent="-183515">
              <a:lnSpc>
                <a:spcPts val="4115"/>
              </a:lnSpc>
              <a:buClr>
                <a:srgbClr val="C3250C"/>
              </a:buClr>
              <a:buSzPct val="128571"/>
              <a:buFont typeface="Calibri"/>
              <a:buChar char="-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Physical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1300" indent="-183515">
              <a:lnSpc>
                <a:spcPts val="4175"/>
              </a:lnSpc>
              <a:buClr>
                <a:srgbClr val="C3250C"/>
              </a:buClr>
              <a:buSzPct val="128571"/>
              <a:buFont typeface="Calibri"/>
              <a:buChar char="-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Thermic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effect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food.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347472"/>
            <a:ext cx="5410961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092" y="464566"/>
            <a:ext cx="4778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ENERGY</a:t>
            </a:r>
            <a:r>
              <a:rPr sz="4000" spc="-175" dirty="0"/>
              <a:t> </a:t>
            </a:r>
            <a:r>
              <a:rPr sz="4000" spc="-10" dirty="0"/>
              <a:t>EXPENDITURE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dirty="0">
              <a:solidFill>
                <a:srgbClr val="88888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915413"/>
            <a:ext cx="8201659" cy="33661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 marR="13970" indent="-182880" algn="just">
              <a:lnSpc>
                <a:spcPct val="97700"/>
              </a:lnSpc>
              <a:spcBef>
                <a:spcPts val="235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Basal</a:t>
            </a:r>
            <a:r>
              <a:rPr sz="2800" b="1" i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amount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required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 </a:t>
            </a:r>
            <a:r>
              <a:rPr sz="2800" b="1" dirty="0">
                <a:latin typeface="Calibri"/>
                <a:cs typeface="Calibri"/>
              </a:rPr>
              <a:t>fuel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involuntary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activities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body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rest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after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12-</a:t>
            </a:r>
            <a:r>
              <a:rPr sz="2800" b="1" dirty="0">
                <a:latin typeface="Calibri"/>
                <a:cs typeface="Calibri"/>
              </a:rPr>
              <a:t>hour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fast.</a:t>
            </a:r>
            <a:endParaRPr sz="2800">
              <a:latin typeface="Calibri"/>
              <a:cs typeface="Calibri"/>
            </a:endParaRPr>
          </a:p>
          <a:p>
            <a:pPr marL="195580" marR="5080" indent="-182880" algn="just">
              <a:lnSpc>
                <a:spcPct val="95500"/>
              </a:lnSpc>
              <a:spcBef>
                <a:spcPts val="365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most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people,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BMR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accounts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approximately </a:t>
            </a:r>
            <a:r>
              <a:rPr sz="2800" b="1" dirty="0">
                <a:latin typeface="Calibri"/>
                <a:cs typeface="Calibri"/>
              </a:rPr>
              <a:t>60%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70%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total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calories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expended.</a:t>
            </a:r>
            <a:endParaRPr sz="2800">
              <a:latin typeface="Calibri"/>
              <a:cs typeface="Calibri"/>
            </a:endParaRPr>
          </a:p>
          <a:p>
            <a:pPr marL="195580" marR="457200" indent="-182880" algn="just">
              <a:lnSpc>
                <a:spcPct val="95500"/>
              </a:lnSpc>
              <a:spcBef>
                <a:spcPts val="370"/>
              </a:spcBef>
            </a:pPr>
            <a:r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1" dirty="0">
                <a:latin typeface="Calibri"/>
                <a:cs typeface="Calibri"/>
              </a:rPr>
              <a:t>Can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estimated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multiplying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healthy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weight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(in </a:t>
            </a:r>
            <a:r>
              <a:rPr sz="2800" b="1" dirty="0">
                <a:latin typeface="Calibri"/>
                <a:cs typeface="Calibri"/>
              </a:rPr>
              <a:t>pounds)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10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women,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11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men.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1975" y="510540"/>
            <a:ext cx="6358890" cy="1007110"/>
            <a:chOff x="1331975" y="510540"/>
            <a:chExt cx="63588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75" y="510540"/>
              <a:ext cx="826769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3623" y="510540"/>
              <a:ext cx="6127241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862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00"/>
              </a:spcBef>
            </a:pPr>
            <a:r>
              <a:rPr dirty="0"/>
              <a:t>1)</a:t>
            </a:r>
            <a:r>
              <a:rPr spc="-45" dirty="0"/>
              <a:t> </a:t>
            </a:r>
            <a:r>
              <a:rPr dirty="0"/>
              <a:t>Basal</a:t>
            </a:r>
            <a:r>
              <a:rPr spc="-40" dirty="0"/>
              <a:t> </a:t>
            </a:r>
            <a:r>
              <a:rPr dirty="0"/>
              <a:t>Metabolic</a:t>
            </a:r>
            <a:r>
              <a:rPr spc="-30" dirty="0"/>
              <a:t> </a:t>
            </a:r>
            <a:r>
              <a:rPr dirty="0"/>
              <a:t>Rate</a:t>
            </a:r>
            <a:r>
              <a:rPr spc="-45" dirty="0"/>
              <a:t> </a:t>
            </a:r>
            <a:r>
              <a:rPr spc="-10" dirty="0"/>
              <a:t>(BMR)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dirty="0">
              <a:solidFill>
                <a:srgbClr val="88888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1728" y="6274723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609598"/>
              <a:ext cx="9067799" cy="62483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0"/>
              <a:ext cx="5791200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1728" y="6274723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42998"/>
              <a:ext cx="9144000" cy="571499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200" y="0"/>
            <a:ext cx="9067800" cy="1143000"/>
            <a:chOff x="76200" y="0"/>
            <a:chExt cx="9067800" cy="1143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0"/>
              <a:ext cx="5791200" cy="609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609600"/>
              <a:ext cx="9067799" cy="5334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Dr.</a:t>
            </a:r>
            <a:r>
              <a:rPr spc="-5" dirty="0"/>
              <a:t> </a:t>
            </a:r>
            <a:r>
              <a:rPr spc="-10" dirty="0"/>
              <a:t>Malakeh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1076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MT</vt:lpstr>
      <vt:lpstr>Calibri</vt:lpstr>
      <vt:lpstr>Georgia</vt:lpstr>
      <vt:lpstr>Tahoma</vt:lpstr>
      <vt:lpstr>Times New Roman</vt:lpstr>
      <vt:lpstr>Trebuchet MS</vt:lpstr>
      <vt:lpstr>Office Theme</vt:lpstr>
      <vt:lpstr>PowerPoint Presentation</vt:lpstr>
      <vt:lpstr>Energy Balance: Calorie Intake versus Calorie Output</vt:lpstr>
      <vt:lpstr>Energy Balance: Calorie Intake versus Calorie Output</vt:lpstr>
      <vt:lpstr>Introduction</vt:lpstr>
      <vt:lpstr>ENERGY INTAKE</vt:lpstr>
      <vt:lpstr>ENERGY EXPENDITURE</vt:lpstr>
      <vt:lpstr>1) Basal Metabolic Rate (BMR)</vt:lpstr>
      <vt:lpstr>PowerPoint Presentation</vt:lpstr>
      <vt:lpstr>PowerPoint Presentation</vt:lpstr>
      <vt:lpstr>PowerPoint Presentation</vt:lpstr>
      <vt:lpstr>3) Thermic Effect of Food</vt:lpstr>
      <vt:lpstr>Estimating Total Energy Expenditure</vt:lpstr>
      <vt:lpstr>PowerPoint Presentation</vt:lpstr>
      <vt:lpstr>Estimating Total Energy Expenditure Use the rules</vt:lpstr>
      <vt:lpstr>PowerPoint Presentation</vt:lpstr>
      <vt:lpstr>Estimating Total Energy Expenditure Use the rules</vt:lpstr>
      <vt:lpstr>Evaluating Weight Status</vt:lpstr>
      <vt:lpstr>1)Ideal Body Weight</vt:lpstr>
      <vt:lpstr>*(i.e., “apples”) have a greater relative health risk</vt:lpstr>
      <vt:lpstr>PowerPoint Presentation</vt:lpstr>
      <vt:lpstr>PowerPoint Presentation</vt:lpstr>
      <vt:lpstr>Food Choices</vt:lpstr>
      <vt:lpstr>Food Choices</vt:lpstr>
      <vt:lpstr>Activity Choices: Move More, Sit Less</vt:lpstr>
      <vt:lpstr>Calories/Hour Expended in Common PA</vt:lpstr>
      <vt:lpstr>Calories/Hour Expended in Common 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2023-05-01T17:13:41Z</dcterms:created>
  <dcterms:modified xsi:type="dcterms:W3CDTF">2023-05-01T19:21:14Z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2023-05-01T00:00:00Z</vt:filetime>
  </property>
  <property fmtid="{D5CDD505-2E9C-101B-9397-08002B2CF9AE}" pid="5" name="Producer">
    <vt:lpwstr>Microsoft® PowerPoint® 2016</vt:lpwstr>
  </property>
</Properties>
</file>