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566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jdi alhadidi" userId="1e98428567b503c7" providerId="LiveId" clId="{5B57D7DF-B908-48E1-AEE1-F7929F95C06E}"/>
    <pc:docChg chg="custSel modSld">
      <pc:chgData name="majdi alhadidi" userId="1e98428567b503c7" providerId="LiveId" clId="{5B57D7DF-B908-48E1-AEE1-F7929F95C06E}" dt="2023-05-15T19:31:02.186" v="52" actId="21"/>
      <pc:docMkLst>
        <pc:docMk/>
      </pc:docMkLst>
      <pc:sldChg chg="delSp modSp mod">
        <pc:chgData name="majdi alhadidi" userId="1e98428567b503c7" providerId="LiveId" clId="{5B57D7DF-B908-48E1-AEE1-F7929F95C06E}" dt="2023-05-15T19:31:02.186" v="52" actId="21"/>
        <pc:sldMkLst>
          <pc:docMk/>
          <pc:sldMk cId="0" sldId="256"/>
        </pc:sldMkLst>
        <pc:spChg chg="mod">
          <ac:chgData name="majdi alhadidi" userId="1e98428567b503c7" providerId="LiveId" clId="{5B57D7DF-B908-48E1-AEE1-F7929F95C06E}" dt="2023-05-15T19:30:49.026" v="51" actId="20577"/>
          <ac:spMkLst>
            <pc:docMk/>
            <pc:sldMk cId="0" sldId="256"/>
            <ac:spMk id="18" creationId="{00000000-0000-0000-0000-000000000000}"/>
          </ac:spMkLst>
        </pc:spChg>
        <pc:grpChg chg="del">
          <ac:chgData name="majdi alhadidi" userId="1e98428567b503c7" providerId="LiveId" clId="{5B57D7DF-B908-48E1-AEE1-F7929F95C06E}" dt="2023-05-15T19:31:02.186" v="52" actId="21"/>
          <ac:grpSpMkLst>
            <pc:docMk/>
            <pc:sldMk cId="0" sldId="256"/>
            <ac:grpSpMk id="13" creationId="{00000000-0000-0000-0000-000000000000}"/>
          </ac:grpSpMkLst>
        </pc:gr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64540" y="959357"/>
            <a:ext cx="7614919" cy="13677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</a:pPr>
            <a:r>
              <a:rPr dirty="0"/>
              <a:t>1</a:t>
            </a: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</a:pPr>
            <a:r>
              <a:rPr dirty="0"/>
              <a:t>1</a:t>
            </a: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5/15/2023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</a:pPr>
            <a:r>
              <a:rPr dirty="0"/>
              <a:t>1</a:t>
            </a: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5/15/2023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</a:pPr>
            <a:r>
              <a:rPr dirty="0"/>
              <a:t>1</a:t>
            </a: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5/15/2023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</a:pPr>
            <a:r>
              <a:rPr dirty="0"/>
              <a:t>1</a:t>
            </a: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097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890898" y="6262023"/>
            <a:ext cx="221614" cy="1962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</a:pPr>
            <a:r>
              <a:rPr dirty="0"/>
              <a:t>1</a:t>
            </a: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40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9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47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6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11.png"/><Relationship Id="rId7" Type="http://schemas.openxmlformats.org/officeDocument/2006/relationships/image" Target="../media/image50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9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5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11.png"/><Relationship Id="rId7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9.png"/><Relationship Id="rId5" Type="http://schemas.openxmlformats.org/officeDocument/2006/relationships/image" Target="../media/image13.png"/><Relationship Id="rId10" Type="http://schemas.openxmlformats.org/officeDocument/2006/relationships/image" Target="../media/image51.png"/><Relationship Id="rId4" Type="http://schemas.openxmlformats.org/officeDocument/2006/relationships/image" Target="../media/image12.png"/><Relationship Id="rId9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5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9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9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11.png"/><Relationship Id="rId7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9.png"/><Relationship Id="rId5" Type="http://schemas.openxmlformats.org/officeDocument/2006/relationships/image" Target="../media/image13.png"/><Relationship Id="rId10" Type="http://schemas.openxmlformats.org/officeDocument/2006/relationships/image" Target="../media/image51.png"/><Relationship Id="rId4" Type="http://schemas.openxmlformats.org/officeDocument/2006/relationships/image" Target="../media/image12.png"/><Relationship Id="rId9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11.png"/><Relationship Id="rId7" Type="http://schemas.openxmlformats.org/officeDocument/2006/relationships/image" Target="../media/image64.png"/><Relationship Id="rId12" Type="http://schemas.openxmlformats.org/officeDocument/2006/relationships/image" Target="../media/image68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3.png"/><Relationship Id="rId11" Type="http://schemas.openxmlformats.org/officeDocument/2006/relationships/image" Target="../media/image46.png"/><Relationship Id="rId5" Type="http://schemas.openxmlformats.org/officeDocument/2006/relationships/image" Target="../media/image13.png"/><Relationship Id="rId10" Type="http://schemas.openxmlformats.org/officeDocument/2006/relationships/image" Target="../media/image67.png"/><Relationship Id="rId4" Type="http://schemas.openxmlformats.org/officeDocument/2006/relationships/image" Target="../media/image12.png"/><Relationship Id="rId9" Type="http://schemas.openxmlformats.org/officeDocument/2006/relationships/image" Target="../media/image6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11.png"/><Relationship Id="rId7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9.png"/><Relationship Id="rId11" Type="http://schemas.openxmlformats.org/officeDocument/2006/relationships/image" Target="../media/image72.png"/><Relationship Id="rId5" Type="http://schemas.openxmlformats.org/officeDocument/2006/relationships/image" Target="../media/image13.png"/><Relationship Id="rId10" Type="http://schemas.openxmlformats.org/officeDocument/2006/relationships/image" Target="../media/image71.png"/><Relationship Id="rId4" Type="http://schemas.openxmlformats.org/officeDocument/2006/relationships/image" Target="../media/image12.png"/><Relationship Id="rId9" Type="http://schemas.openxmlformats.org/officeDocument/2006/relationships/image" Target="../media/image6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4.jp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11.png"/><Relationship Id="rId7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9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6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8.jp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11.png"/><Relationship Id="rId7" Type="http://schemas.openxmlformats.org/officeDocument/2006/relationships/image" Target="../media/image81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0.jpg"/><Relationship Id="rId11" Type="http://schemas.openxmlformats.org/officeDocument/2006/relationships/image" Target="../media/image85.png"/><Relationship Id="rId5" Type="http://schemas.openxmlformats.org/officeDocument/2006/relationships/image" Target="../media/image13.png"/><Relationship Id="rId10" Type="http://schemas.openxmlformats.org/officeDocument/2006/relationships/image" Target="../media/image84.png"/><Relationship Id="rId4" Type="http://schemas.openxmlformats.org/officeDocument/2006/relationships/image" Target="../media/image12.png"/><Relationship Id="rId9" Type="http://schemas.openxmlformats.org/officeDocument/2006/relationships/image" Target="../media/image8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88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7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91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0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13" Type="http://schemas.openxmlformats.org/officeDocument/2006/relationships/image" Target="../media/image99.png"/><Relationship Id="rId3" Type="http://schemas.openxmlformats.org/officeDocument/2006/relationships/image" Target="../media/image11.png"/><Relationship Id="rId7" Type="http://schemas.openxmlformats.org/officeDocument/2006/relationships/image" Target="../media/image94.png"/><Relationship Id="rId12" Type="http://schemas.openxmlformats.org/officeDocument/2006/relationships/image" Target="../media/image98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3.png"/><Relationship Id="rId11" Type="http://schemas.openxmlformats.org/officeDocument/2006/relationships/image" Target="../media/image97.png"/><Relationship Id="rId5" Type="http://schemas.openxmlformats.org/officeDocument/2006/relationships/image" Target="../media/image13.png"/><Relationship Id="rId10" Type="http://schemas.openxmlformats.org/officeDocument/2006/relationships/image" Target="../media/image49.png"/><Relationship Id="rId4" Type="http://schemas.openxmlformats.org/officeDocument/2006/relationships/image" Target="../media/image12.png"/><Relationship Id="rId9" Type="http://schemas.openxmlformats.org/officeDocument/2006/relationships/image" Target="../media/image9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1.png"/><Relationship Id="rId7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1.png"/><Relationship Id="rId7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1.png"/><Relationship Id="rId7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1.png"/><Relationship Id="rId7" Type="http://schemas.openxmlformats.org/officeDocument/2006/relationships/image" Target="../media/image2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11.png"/><Relationship Id="rId7" Type="http://schemas.openxmlformats.org/officeDocument/2006/relationships/image" Target="../media/image3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4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9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g"/><Relationship Id="rId3" Type="http://schemas.openxmlformats.org/officeDocument/2006/relationships/image" Target="../media/image11.png"/><Relationship Id="rId7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9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37664" y="6260413"/>
            <a:ext cx="3909695" cy="199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50"/>
              </a:lnSpc>
              <a:tabLst>
                <a:tab pos="3809365" algn="l"/>
              </a:tabLst>
            </a:pPr>
            <a:r>
              <a:rPr sz="1400" b="1" spc="-10" dirty="0">
                <a:latin typeface="Arial"/>
                <a:cs typeface="Arial"/>
              </a:rPr>
              <a:t>D</a:t>
            </a:r>
            <a:r>
              <a:rPr sz="1400" b="1" spc="-70" dirty="0">
                <a:latin typeface="Arial"/>
                <a:cs typeface="Arial"/>
              </a:rPr>
              <a:t>r</a:t>
            </a:r>
            <a:r>
              <a:rPr sz="1400" b="1" dirty="0">
                <a:latin typeface="Arial"/>
                <a:cs typeface="Arial"/>
              </a:rPr>
              <a:t>.</a:t>
            </a:r>
            <a:r>
              <a:rPr sz="1400" b="1" spc="-15" dirty="0">
                <a:latin typeface="Arial"/>
                <a:cs typeface="Arial"/>
              </a:rPr>
              <a:t> </a:t>
            </a:r>
            <a:r>
              <a:rPr sz="1400" b="1" spc="15" dirty="0">
                <a:latin typeface="Arial"/>
                <a:cs typeface="Arial"/>
              </a:rPr>
              <a:t>M</a:t>
            </a:r>
            <a:r>
              <a:rPr sz="1400" b="1" dirty="0">
                <a:latin typeface="Arial"/>
                <a:cs typeface="Arial"/>
              </a:rPr>
              <a:t>ala</a:t>
            </a:r>
            <a:r>
              <a:rPr sz="1400" b="1" spc="-15" dirty="0">
                <a:latin typeface="Arial"/>
                <a:cs typeface="Arial"/>
              </a:rPr>
              <a:t>k</a:t>
            </a:r>
            <a:r>
              <a:rPr sz="1400" b="1" dirty="0">
                <a:latin typeface="Arial"/>
                <a:cs typeface="Arial"/>
              </a:rPr>
              <a:t>eh	1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431291" y="830580"/>
            <a:ext cx="8151495" cy="1899920"/>
            <a:chOff x="431291" y="830580"/>
            <a:chExt cx="8151495" cy="189992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1291" y="830580"/>
              <a:ext cx="970026" cy="122910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5131" y="830580"/>
              <a:ext cx="7663433" cy="122910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612380" y="830580"/>
              <a:ext cx="970026" cy="122910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08531" y="1501140"/>
              <a:ext cx="4816602" cy="122910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298947" y="1501140"/>
              <a:ext cx="1860042" cy="122910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432803" y="1501140"/>
              <a:ext cx="896874" cy="122910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603491" y="1501140"/>
              <a:ext cx="1858518" cy="1229105"/>
            </a:xfrm>
            <a:prstGeom prst="rect">
              <a:avLst/>
            </a:prstGeom>
          </p:spPr>
        </p:pic>
      </p:grpSp>
      <p:sp>
        <p:nvSpPr>
          <p:cNvPr id="12" name="object 1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89940" marR="5080" indent="-777875">
              <a:lnSpc>
                <a:spcPct val="100000"/>
              </a:lnSpc>
              <a:spcBef>
                <a:spcPts val="105"/>
              </a:spcBef>
            </a:pPr>
            <a:r>
              <a:rPr dirty="0"/>
              <a:t>“Nutrition</a:t>
            </a:r>
            <a:r>
              <a:rPr spc="-35" dirty="0"/>
              <a:t> </a:t>
            </a:r>
            <a:r>
              <a:rPr dirty="0"/>
              <a:t>in</a:t>
            </a:r>
            <a:r>
              <a:rPr spc="-30" dirty="0"/>
              <a:t> </a:t>
            </a:r>
            <a:r>
              <a:rPr dirty="0"/>
              <a:t>Health</a:t>
            </a:r>
            <a:r>
              <a:rPr spc="-30" dirty="0"/>
              <a:t> </a:t>
            </a:r>
            <a:r>
              <a:rPr dirty="0"/>
              <a:t>and</a:t>
            </a:r>
            <a:r>
              <a:rPr spc="-10" dirty="0"/>
              <a:t> </a:t>
            </a:r>
            <a:r>
              <a:rPr spc="-5" dirty="0"/>
              <a:t>Illness” </a:t>
            </a:r>
            <a:r>
              <a:rPr spc="-980" dirty="0"/>
              <a:t> </a:t>
            </a:r>
            <a:r>
              <a:rPr spc="-5" dirty="0"/>
              <a:t>Second</a:t>
            </a:r>
            <a:r>
              <a:rPr spc="-25" dirty="0"/>
              <a:t> </a:t>
            </a:r>
            <a:r>
              <a:rPr spc="-15" dirty="0"/>
              <a:t>Semester</a:t>
            </a:r>
            <a:r>
              <a:rPr spc="-75" dirty="0"/>
              <a:t> </a:t>
            </a:r>
            <a:r>
              <a:rPr spc="-5" dirty="0"/>
              <a:t>2022-2023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2994534" y="3689764"/>
            <a:ext cx="3245485" cy="133049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85" dirty="0">
                <a:latin typeface="Calibri"/>
                <a:cs typeface="Calibri"/>
              </a:rPr>
              <a:t>Dr.</a:t>
            </a:r>
            <a:r>
              <a:rPr sz="2800" b="1" spc="-2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Malakeh.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Z.</a:t>
            </a:r>
            <a:r>
              <a:rPr sz="2800" b="1" spc="-10" dirty="0">
                <a:latin typeface="Calibri"/>
                <a:cs typeface="Calibri"/>
              </a:rPr>
              <a:t> Malak</a:t>
            </a:r>
            <a:endParaRPr lang="en-US" sz="2800" b="1" spc="-1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800" b="1" spc="-10" dirty="0">
                <a:latin typeface="Calibri"/>
                <a:cs typeface="Calibri"/>
              </a:rPr>
              <a:t>       Presented by:</a:t>
            </a: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800" b="1" spc="-10" dirty="0">
                <a:latin typeface="Calibri"/>
                <a:cs typeface="Calibri"/>
              </a:rPr>
              <a:t>     Dr. Majdi Alhadidi</a:t>
            </a:r>
            <a:endParaRPr sz="2800" dirty="0">
              <a:latin typeface="Calibri"/>
              <a:cs typeface="Calibri"/>
            </a:endParaRPr>
          </a:p>
        </p:txBody>
      </p:sp>
      <p:pic>
        <p:nvPicPr>
          <p:cNvPr id="19" name="object 1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91895" y="2389632"/>
            <a:ext cx="7684770" cy="1116330"/>
          </a:xfrm>
          <a:prstGeom prst="rect">
            <a:avLst/>
          </a:prstGeom>
        </p:spPr>
      </p:pic>
      <p:sp>
        <p:nvSpPr>
          <p:cNvPr id="20" name="object 20"/>
          <p:cNvSpPr txBox="1"/>
          <p:nvPr/>
        </p:nvSpPr>
        <p:spPr>
          <a:xfrm>
            <a:off x="993139" y="2507056"/>
            <a:ext cx="7052309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15" dirty="0">
                <a:latin typeface="Calibri"/>
                <a:cs typeface="Calibri"/>
              </a:rPr>
              <a:t>Healthy</a:t>
            </a:r>
            <a:r>
              <a:rPr sz="4000" b="1" spc="10" dirty="0">
                <a:latin typeface="Calibri"/>
                <a:cs typeface="Calibri"/>
              </a:rPr>
              <a:t> </a:t>
            </a:r>
            <a:r>
              <a:rPr sz="4000" b="1" spc="-20" dirty="0">
                <a:latin typeface="Calibri"/>
                <a:cs typeface="Calibri"/>
              </a:rPr>
              <a:t>Eating</a:t>
            </a:r>
            <a:r>
              <a:rPr sz="4000" b="1" spc="5" dirty="0">
                <a:latin typeface="Calibri"/>
                <a:cs typeface="Calibri"/>
              </a:rPr>
              <a:t> </a:t>
            </a:r>
            <a:r>
              <a:rPr sz="4000" b="1" spc="-25" dirty="0">
                <a:latin typeface="Calibri"/>
                <a:cs typeface="Calibri"/>
              </a:rPr>
              <a:t>for</a:t>
            </a:r>
            <a:r>
              <a:rPr sz="4000" b="1" spc="-5" dirty="0">
                <a:latin typeface="Calibri"/>
                <a:cs typeface="Calibri"/>
              </a:rPr>
              <a:t> </a:t>
            </a:r>
            <a:r>
              <a:rPr sz="4000" b="1" spc="-15" dirty="0">
                <a:latin typeface="Calibri"/>
                <a:cs typeface="Calibri"/>
              </a:rPr>
              <a:t>Healthy</a:t>
            </a:r>
            <a:r>
              <a:rPr sz="4000" b="1" spc="10" dirty="0">
                <a:latin typeface="Calibri"/>
                <a:cs typeface="Calibri"/>
              </a:rPr>
              <a:t> </a:t>
            </a:r>
            <a:r>
              <a:rPr sz="4000" b="1" spc="-5" dirty="0">
                <a:latin typeface="Calibri"/>
                <a:cs typeface="Calibri"/>
              </a:rPr>
              <a:t>Babies</a:t>
            </a:r>
            <a:endParaRPr sz="4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5105399"/>
              <a:ext cx="9144000" cy="17526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9144000" cy="5105400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1600200"/>
            <a:ext cx="9144000" cy="5105400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0" y="440436"/>
            <a:ext cx="9069070" cy="1007110"/>
            <a:chOff x="0" y="440436"/>
            <a:chExt cx="9069070" cy="1007110"/>
          </a:xfrm>
        </p:grpSpPr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466344"/>
              <a:ext cx="944118" cy="93497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33400" y="440436"/>
              <a:ext cx="8535162" cy="1006601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231140" y="222473"/>
            <a:ext cx="8441690" cy="5884545"/>
          </a:xfrm>
          <a:prstGeom prst="rect">
            <a:avLst/>
          </a:prstGeom>
        </p:spPr>
        <p:txBody>
          <a:bodyPr vert="horz" wrap="square" lIns="0" tIns="334010" rIns="0" bIns="0" rtlCol="0">
            <a:spAutoFit/>
          </a:bodyPr>
          <a:lstStyle/>
          <a:p>
            <a:pPr marL="584200" indent="-571500">
              <a:lnSpc>
                <a:spcPct val="100000"/>
              </a:lnSpc>
              <a:spcBef>
                <a:spcPts val="2630"/>
              </a:spcBef>
              <a:buFont typeface="Wingdings"/>
              <a:buChar char=""/>
              <a:tabLst>
                <a:tab pos="584200" algn="l"/>
              </a:tabLst>
            </a:pPr>
            <a:r>
              <a:rPr sz="3600" b="1" spc="-10" dirty="0">
                <a:latin typeface="Calibri"/>
                <a:cs typeface="Calibri"/>
              </a:rPr>
              <a:t>Physiologic</a:t>
            </a:r>
            <a:r>
              <a:rPr sz="3600" b="1" spc="5" dirty="0">
                <a:latin typeface="Calibri"/>
                <a:cs typeface="Calibri"/>
              </a:rPr>
              <a:t> </a:t>
            </a:r>
            <a:r>
              <a:rPr sz="3600" b="1" spc="-5" dirty="0">
                <a:latin typeface="Calibri"/>
                <a:cs typeface="Calibri"/>
              </a:rPr>
              <a:t>Changes</a:t>
            </a:r>
            <a:r>
              <a:rPr sz="3600" b="1" dirty="0">
                <a:latin typeface="Calibri"/>
                <a:cs typeface="Calibri"/>
              </a:rPr>
              <a:t> </a:t>
            </a:r>
            <a:r>
              <a:rPr sz="3600" b="1" spc="-20" dirty="0">
                <a:latin typeface="Calibri"/>
                <a:cs typeface="Calibri"/>
              </a:rPr>
              <a:t>related</a:t>
            </a:r>
            <a:r>
              <a:rPr sz="3600" b="1" spc="-10" dirty="0">
                <a:latin typeface="Calibri"/>
                <a:cs typeface="Calibri"/>
              </a:rPr>
              <a:t> </a:t>
            </a:r>
            <a:r>
              <a:rPr sz="3600" b="1" spc="-15" dirty="0">
                <a:latin typeface="Calibri"/>
                <a:cs typeface="Calibri"/>
              </a:rPr>
              <a:t>to</a:t>
            </a:r>
            <a:r>
              <a:rPr sz="3600" b="1" spc="5" dirty="0">
                <a:latin typeface="Calibri"/>
                <a:cs typeface="Calibri"/>
              </a:rPr>
              <a:t> </a:t>
            </a:r>
            <a:r>
              <a:rPr sz="3600" b="1" spc="-10" dirty="0">
                <a:latin typeface="Calibri"/>
                <a:cs typeface="Calibri"/>
              </a:rPr>
              <a:t>Pregnancy</a:t>
            </a:r>
            <a:endParaRPr sz="3600">
              <a:latin typeface="Calibri"/>
              <a:cs typeface="Calibri"/>
            </a:endParaRPr>
          </a:p>
          <a:p>
            <a:pPr marL="210185">
              <a:lnSpc>
                <a:spcPct val="100000"/>
              </a:lnSpc>
              <a:spcBef>
                <a:spcPts val="2260"/>
              </a:spcBef>
            </a:pPr>
            <a:r>
              <a:rPr sz="3200" b="1" spc="-20" dirty="0">
                <a:latin typeface="Calibri"/>
                <a:cs typeface="Calibri"/>
              </a:rPr>
              <a:t>Patterns</a:t>
            </a:r>
            <a:r>
              <a:rPr sz="3200" b="1" spc="-3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of</a:t>
            </a:r>
            <a:r>
              <a:rPr sz="3200" b="1" spc="-40" dirty="0">
                <a:latin typeface="Calibri"/>
                <a:cs typeface="Calibri"/>
              </a:rPr>
              <a:t> </a:t>
            </a:r>
            <a:r>
              <a:rPr sz="3200" b="1" spc="-15" dirty="0">
                <a:latin typeface="Calibri"/>
                <a:cs typeface="Calibri"/>
              </a:rPr>
              <a:t>weight</a:t>
            </a:r>
            <a:r>
              <a:rPr sz="3200" b="1" spc="-20" dirty="0">
                <a:latin typeface="Calibri"/>
                <a:cs typeface="Calibri"/>
              </a:rPr>
              <a:t> </a:t>
            </a:r>
            <a:r>
              <a:rPr sz="3200" b="1" spc="-15" dirty="0">
                <a:latin typeface="Calibri"/>
                <a:cs typeface="Calibri"/>
              </a:rPr>
              <a:t>gain</a:t>
            </a:r>
            <a:endParaRPr sz="3200">
              <a:latin typeface="Calibri"/>
              <a:cs typeface="Calibri"/>
            </a:endParaRPr>
          </a:p>
          <a:p>
            <a:pPr marL="393700" marR="407034" lvl="1" indent="-182880">
              <a:lnSpc>
                <a:spcPct val="95500"/>
              </a:lnSpc>
              <a:spcBef>
                <a:spcPts val="385"/>
              </a:spcBef>
              <a:buSzPct val="125000"/>
              <a:buFont typeface="Wingdings"/>
              <a:buChar char=""/>
              <a:tabLst>
                <a:tab pos="422909" algn="l"/>
              </a:tabLst>
            </a:pPr>
            <a:r>
              <a:rPr sz="2800" b="1" spc="-10" dirty="0">
                <a:latin typeface="Calibri"/>
                <a:cs typeface="Calibri"/>
              </a:rPr>
              <a:t>The</a:t>
            </a:r>
            <a:r>
              <a:rPr sz="2800" b="1" spc="-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amount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of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weight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a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woman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gains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during 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pregnancy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is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an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important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indicator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of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fetal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growth.</a:t>
            </a:r>
            <a:endParaRPr sz="2800">
              <a:latin typeface="Calibri"/>
              <a:cs typeface="Calibri"/>
            </a:endParaRPr>
          </a:p>
          <a:p>
            <a:pPr marL="393700" marR="301625" lvl="1" indent="-182880">
              <a:lnSpc>
                <a:spcPct val="95500"/>
              </a:lnSpc>
              <a:spcBef>
                <a:spcPts val="370"/>
              </a:spcBef>
              <a:buSzPct val="125000"/>
              <a:buFont typeface="Wingdings"/>
              <a:buChar char=""/>
              <a:tabLst>
                <a:tab pos="422909" algn="l"/>
              </a:tabLst>
            </a:pPr>
            <a:r>
              <a:rPr sz="2800" b="1" spc="-10" dirty="0">
                <a:latin typeface="Calibri"/>
                <a:cs typeface="Calibri"/>
              </a:rPr>
              <a:t>Obese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women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should</a:t>
            </a:r>
            <a:r>
              <a:rPr sz="2800" b="1" spc="-10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gain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at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least</a:t>
            </a:r>
            <a:r>
              <a:rPr sz="2800" b="1" spc="4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15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pounds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during </a:t>
            </a:r>
            <a:r>
              <a:rPr sz="2800" b="1" spc="-620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pregnancy.</a:t>
            </a:r>
            <a:endParaRPr sz="2800">
              <a:latin typeface="Calibri"/>
              <a:cs typeface="Calibri"/>
            </a:endParaRPr>
          </a:p>
          <a:p>
            <a:pPr marL="393700" marR="433070" lvl="1" indent="-182880">
              <a:lnSpc>
                <a:spcPct val="98800"/>
              </a:lnSpc>
              <a:spcBef>
                <a:spcPts val="225"/>
              </a:spcBef>
              <a:buSzPct val="125000"/>
              <a:buFont typeface="Wingdings"/>
              <a:buChar char=""/>
              <a:tabLst>
                <a:tab pos="422909" algn="l"/>
              </a:tabLst>
            </a:pPr>
            <a:r>
              <a:rPr sz="2800" b="1" spc="-10" dirty="0">
                <a:latin typeface="Calibri"/>
                <a:cs typeface="Calibri"/>
              </a:rPr>
              <a:t>2-4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pound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weight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gain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during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the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first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35" dirty="0">
                <a:latin typeface="Calibri"/>
                <a:cs typeface="Calibri"/>
              </a:rPr>
              <a:t>trimester. </a:t>
            </a:r>
            <a:r>
              <a:rPr sz="2800" b="1" spc="-30" dirty="0">
                <a:latin typeface="Calibri"/>
                <a:cs typeface="Calibri"/>
              </a:rPr>
              <a:t> Weight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gain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for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normal-weight</a:t>
            </a:r>
            <a:r>
              <a:rPr sz="2800" b="1" spc="5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women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is 1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pound/ 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week,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overweight</a:t>
            </a:r>
            <a:r>
              <a:rPr sz="2800" b="1" spc="4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women</a:t>
            </a:r>
            <a:r>
              <a:rPr sz="2800" b="1" spc="-1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should</a:t>
            </a:r>
            <a:r>
              <a:rPr sz="2800" b="1" spc="-2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gain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about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0.66 </a:t>
            </a:r>
            <a:r>
              <a:rPr sz="2800" b="1" spc="-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pounds/week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and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underweight</a:t>
            </a:r>
            <a:r>
              <a:rPr sz="2800" b="1" spc="5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women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should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gain </a:t>
            </a:r>
            <a:r>
              <a:rPr sz="2800" b="1" spc="-61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more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than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1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pound/week.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890898" y="6262023"/>
            <a:ext cx="19621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b="1" dirty="0">
                <a:solidFill>
                  <a:srgbClr val="888888"/>
                </a:solidFill>
                <a:latin typeface="Arial"/>
                <a:cs typeface="Arial"/>
              </a:rPr>
              <a:t>10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5105399"/>
              <a:ext cx="9144000" cy="17526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9144000" cy="5105400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1600200"/>
            <a:ext cx="9144000" cy="5105400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1999488" y="59435"/>
            <a:ext cx="4356735" cy="1007110"/>
            <a:chOff x="1999488" y="59435"/>
            <a:chExt cx="4356735" cy="1007110"/>
          </a:xfrm>
        </p:grpSpPr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999488" y="85343"/>
              <a:ext cx="962406" cy="93497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551176" y="59435"/>
              <a:ext cx="3804666" cy="1006602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276859" y="49282"/>
            <a:ext cx="8098155" cy="6021705"/>
          </a:xfrm>
          <a:prstGeom prst="rect">
            <a:avLst/>
          </a:prstGeom>
        </p:spPr>
        <p:txBody>
          <a:bodyPr vert="horz" wrap="square" lIns="0" tIns="125730" rIns="0" bIns="0" rtlCol="0">
            <a:spAutoFit/>
          </a:bodyPr>
          <a:lstStyle/>
          <a:p>
            <a:pPr marL="2557145" indent="-572135">
              <a:lnSpc>
                <a:spcPct val="100000"/>
              </a:lnSpc>
              <a:spcBef>
                <a:spcPts val="990"/>
              </a:spcBef>
              <a:buFont typeface="Wingdings"/>
              <a:buChar char=""/>
              <a:tabLst>
                <a:tab pos="2557780" algn="l"/>
              </a:tabLst>
            </a:pPr>
            <a:r>
              <a:rPr sz="3600" b="1" spc="-15" dirty="0">
                <a:latin typeface="Calibri"/>
                <a:cs typeface="Calibri"/>
              </a:rPr>
              <a:t>Maternal</a:t>
            </a:r>
            <a:r>
              <a:rPr sz="3600" b="1" spc="-45" dirty="0">
                <a:latin typeface="Calibri"/>
                <a:cs typeface="Calibri"/>
              </a:rPr>
              <a:t> </a:t>
            </a:r>
            <a:r>
              <a:rPr sz="3600" b="1" spc="-30" dirty="0">
                <a:latin typeface="Calibri"/>
                <a:cs typeface="Calibri"/>
              </a:rPr>
              <a:t>Weight</a:t>
            </a:r>
            <a:endParaRPr sz="3600">
              <a:latin typeface="Calibri"/>
              <a:cs typeface="Calibri"/>
            </a:endParaRPr>
          </a:p>
          <a:p>
            <a:pPr marL="428625" indent="-416559">
              <a:lnSpc>
                <a:spcPct val="100000"/>
              </a:lnSpc>
              <a:spcBef>
                <a:spcPts val="1055"/>
              </a:spcBef>
              <a:buSzPct val="126562"/>
              <a:buFont typeface="Wingdings"/>
              <a:buChar char=""/>
              <a:tabLst>
                <a:tab pos="429259" algn="l"/>
              </a:tabLst>
            </a:pPr>
            <a:r>
              <a:rPr sz="3200" b="1" spc="-25" dirty="0">
                <a:latin typeface="Calibri"/>
                <a:cs typeface="Calibri"/>
              </a:rPr>
              <a:t>Weight</a:t>
            </a:r>
            <a:r>
              <a:rPr sz="3200" b="1" spc="-30" dirty="0">
                <a:latin typeface="Calibri"/>
                <a:cs typeface="Calibri"/>
              </a:rPr>
              <a:t> </a:t>
            </a:r>
            <a:r>
              <a:rPr sz="3200" b="1" spc="-15" dirty="0">
                <a:latin typeface="Calibri"/>
                <a:cs typeface="Calibri"/>
              </a:rPr>
              <a:t>gain</a:t>
            </a:r>
            <a:r>
              <a:rPr sz="3200" b="1" spc="-2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during</a:t>
            </a:r>
            <a:r>
              <a:rPr sz="3200" b="1" spc="-30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pregnancy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ts val="3279"/>
              </a:lnSpc>
              <a:spcBef>
                <a:spcPts val="464"/>
              </a:spcBef>
            </a:pPr>
            <a:r>
              <a:rPr sz="2800" b="1" spc="-10" dirty="0">
                <a:latin typeface="Calibri"/>
                <a:cs typeface="Calibri"/>
              </a:rPr>
              <a:t>Recommended</a:t>
            </a:r>
            <a:r>
              <a:rPr sz="2800" b="1" spc="-25" dirty="0">
                <a:latin typeface="Calibri"/>
                <a:cs typeface="Calibri"/>
              </a:rPr>
              <a:t> </a:t>
            </a:r>
            <a:r>
              <a:rPr sz="2800" b="1" spc="-30" dirty="0">
                <a:latin typeface="Calibri"/>
                <a:cs typeface="Calibri"/>
              </a:rPr>
              <a:t>Weight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gains</a:t>
            </a:r>
            <a:endParaRPr sz="2800">
              <a:latin typeface="Calibri"/>
              <a:cs typeface="Calibri"/>
            </a:endParaRPr>
          </a:p>
          <a:p>
            <a:pPr marL="224154" indent="-212090">
              <a:lnSpc>
                <a:spcPts val="4075"/>
              </a:lnSpc>
              <a:buSzPct val="125000"/>
              <a:buFont typeface="Wingdings"/>
              <a:buChar char=""/>
              <a:tabLst>
                <a:tab pos="224790" algn="l"/>
              </a:tabLst>
            </a:pPr>
            <a:r>
              <a:rPr sz="2800" b="1" spc="-10" dirty="0">
                <a:latin typeface="Calibri"/>
                <a:cs typeface="Calibri"/>
              </a:rPr>
              <a:t>Underweight</a:t>
            </a:r>
            <a:r>
              <a:rPr sz="2800" b="1" spc="3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woman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&lt;18.5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BMI: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28-40</a:t>
            </a:r>
            <a:r>
              <a:rPr sz="2800" b="1" spc="4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pounds</a:t>
            </a:r>
            <a:endParaRPr sz="2800">
              <a:latin typeface="Calibri"/>
              <a:cs typeface="Calibri"/>
            </a:endParaRPr>
          </a:p>
          <a:p>
            <a:pPr marL="224154" indent="-212090">
              <a:lnSpc>
                <a:spcPts val="3995"/>
              </a:lnSpc>
              <a:buSzPct val="125000"/>
              <a:buFont typeface="Wingdings"/>
              <a:buChar char=""/>
              <a:tabLst>
                <a:tab pos="224790" algn="l"/>
              </a:tabLst>
            </a:pPr>
            <a:r>
              <a:rPr sz="2800" b="1" spc="-10" dirty="0">
                <a:latin typeface="Calibri"/>
                <a:cs typeface="Calibri"/>
              </a:rPr>
              <a:t>Healthy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weight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woman 18.5-24.9</a:t>
            </a:r>
            <a:r>
              <a:rPr sz="2800" b="1" spc="5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BMI: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25-35</a:t>
            </a:r>
            <a:r>
              <a:rPr sz="2800" b="1" spc="4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pounds.</a:t>
            </a:r>
            <a:endParaRPr sz="2800">
              <a:latin typeface="Calibri"/>
              <a:cs typeface="Calibri"/>
            </a:endParaRPr>
          </a:p>
          <a:p>
            <a:pPr marL="224154" indent="-212090">
              <a:lnSpc>
                <a:spcPts val="3995"/>
              </a:lnSpc>
              <a:buSzPct val="125000"/>
              <a:buFont typeface="Wingdings"/>
              <a:buChar char=""/>
              <a:tabLst>
                <a:tab pos="224790" algn="l"/>
              </a:tabLst>
            </a:pPr>
            <a:r>
              <a:rPr sz="2800" b="1" spc="-15" dirty="0">
                <a:latin typeface="Calibri"/>
                <a:cs typeface="Calibri"/>
              </a:rPr>
              <a:t>Overweight</a:t>
            </a:r>
            <a:r>
              <a:rPr sz="2800" b="1" spc="3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woman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24.9-29.9</a:t>
            </a:r>
            <a:r>
              <a:rPr sz="2800" b="1" spc="8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BMI: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15-25</a:t>
            </a:r>
            <a:r>
              <a:rPr sz="2800" b="1" spc="4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pounds.</a:t>
            </a:r>
            <a:endParaRPr sz="2800">
              <a:latin typeface="Calibri"/>
              <a:cs typeface="Calibri"/>
            </a:endParaRPr>
          </a:p>
          <a:p>
            <a:pPr marL="224154" indent="-212090">
              <a:lnSpc>
                <a:spcPts val="3995"/>
              </a:lnSpc>
              <a:buSzPct val="125000"/>
              <a:buFont typeface="Wingdings"/>
              <a:buChar char=""/>
              <a:tabLst>
                <a:tab pos="224790" algn="l"/>
              </a:tabLst>
            </a:pPr>
            <a:r>
              <a:rPr sz="2800" b="1" spc="-5" dirty="0">
                <a:latin typeface="Calibri"/>
                <a:cs typeface="Calibri"/>
              </a:rPr>
              <a:t>Obese</a:t>
            </a:r>
            <a:r>
              <a:rPr sz="2800" b="1" spc="-1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woman </a:t>
            </a:r>
            <a:r>
              <a:rPr sz="28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&gt;</a:t>
            </a:r>
            <a:r>
              <a:rPr sz="2800" b="1" u="heavy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30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BMI: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15-pound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minimum.</a:t>
            </a:r>
            <a:endParaRPr sz="2800">
              <a:latin typeface="Calibri"/>
              <a:cs typeface="Calibri"/>
            </a:endParaRPr>
          </a:p>
          <a:p>
            <a:pPr marL="224154" indent="-212090">
              <a:lnSpc>
                <a:spcPts val="3995"/>
              </a:lnSpc>
              <a:buSzPct val="125000"/>
              <a:buFont typeface="Wingdings"/>
              <a:buChar char=""/>
              <a:tabLst>
                <a:tab pos="224790" algn="l"/>
              </a:tabLst>
            </a:pPr>
            <a:r>
              <a:rPr sz="2800" b="1" spc="-5" dirty="0">
                <a:latin typeface="Calibri"/>
                <a:cs typeface="Calibri"/>
              </a:rPr>
              <a:t>A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woman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pregnant</a:t>
            </a:r>
            <a:r>
              <a:rPr sz="2800" b="1" spc="4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with</a:t>
            </a:r>
            <a:r>
              <a:rPr sz="2800" b="1" spc="-5" dirty="0">
                <a:latin typeface="Calibri"/>
                <a:cs typeface="Calibri"/>
              </a:rPr>
              <a:t> twins: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35-45</a:t>
            </a:r>
            <a:r>
              <a:rPr sz="2800" b="1" spc="4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pounds</a:t>
            </a:r>
            <a:endParaRPr sz="2800">
              <a:latin typeface="Calibri"/>
              <a:cs typeface="Calibri"/>
            </a:endParaRPr>
          </a:p>
          <a:p>
            <a:pPr marL="376555" indent="-364490">
              <a:lnSpc>
                <a:spcPts val="4160"/>
              </a:lnSpc>
              <a:buSzPct val="125000"/>
              <a:buFont typeface="Wingdings"/>
              <a:buChar char=""/>
              <a:tabLst>
                <a:tab pos="377190" algn="l"/>
              </a:tabLst>
            </a:pPr>
            <a:r>
              <a:rPr sz="2800" b="1" spc="-20" dirty="0">
                <a:latin typeface="Calibri"/>
                <a:cs typeface="Calibri"/>
              </a:rPr>
              <a:t>Weight-Gain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Patterns</a:t>
            </a:r>
            <a:endParaRPr sz="2800">
              <a:latin typeface="Calibri"/>
              <a:cs typeface="Calibri"/>
            </a:endParaRPr>
          </a:p>
          <a:p>
            <a:pPr marL="304800" indent="-292735">
              <a:lnSpc>
                <a:spcPts val="3279"/>
              </a:lnSpc>
              <a:spcBef>
                <a:spcPts val="475"/>
              </a:spcBef>
              <a:buSzPct val="128571"/>
              <a:buFont typeface="Wingdings"/>
              <a:buChar char=""/>
              <a:tabLst>
                <a:tab pos="305435" algn="l"/>
              </a:tabLst>
            </a:pPr>
            <a:r>
              <a:rPr sz="2800" b="1" spc="-5" dirty="0">
                <a:latin typeface="Calibri"/>
                <a:cs typeface="Calibri"/>
              </a:rPr>
              <a:t>3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1/2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pounds</a:t>
            </a:r>
            <a:r>
              <a:rPr sz="2800" b="1" spc="-20" dirty="0">
                <a:latin typeface="Calibri"/>
                <a:cs typeface="Calibri"/>
              </a:rPr>
              <a:t> first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semester</a:t>
            </a:r>
            <a:endParaRPr sz="2800">
              <a:latin typeface="Calibri"/>
              <a:cs typeface="Calibri"/>
            </a:endParaRPr>
          </a:p>
          <a:p>
            <a:pPr marL="224154" indent="-212090">
              <a:lnSpc>
                <a:spcPts val="4240"/>
              </a:lnSpc>
              <a:buSzPct val="128571"/>
              <a:buFont typeface="Wingdings"/>
              <a:buChar char=""/>
              <a:tabLst>
                <a:tab pos="224790" algn="l"/>
              </a:tabLst>
            </a:pPr>
            <a:r>
              <a:rPr sz="2800" b="1" spc="-5" dirty="0">
                <a:latin typeface="Calibri"/>
                <a:cs typeface="Calibri"/>
              </a:rPr>
              <a:t>1 pound</a:t>
            </a:r>
            <a:r>
              <a:rPr sz="2800" b="1" spc="-1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per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week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after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890898" y="6262023"/>
            <a:ext cx="177800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b="1" spc="-70" dirty="0">
                <a:solidFill>
                  <a:srgbClr val="888888"/>
                </a:solidFill>
                <a:latin typeface="Arial"/>
                <a:cs typeface="Arial"/>
              </a:rPr>
              <a:t>11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5105399"/>
              <a:ext cx="9144000" cy="17526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9144000" cy="5105400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0" y="440436"/>
            <a:ext cx="9144000" cy="6265545"/>
            <a:chOff x="0" y="440436"/>
            <a:chExt cx="9144000" cy="6265545"/>
          </a:xfrm>
        </p:grpSpPr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1600200"/>
              <a:ext cx="9144000" cy="51054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0207" y="1091184"/>
              <a:ext cx="870966" cy="107061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31291" y="1213104"/>
              <a:ext cx="1879854" cy="89687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0" y="466344"/>
              <a:ext cx="944118" cy="93497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33400" y="440436"/>
              <a:ext cx="8480298" cy="1006601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205740" y="467702"/>
            <a:ext cx="8438515" cy="586613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609600" indent="-571500">
              <a:lnSpc>
                <a:spcPct val="100000"/>
              </a:lnSpc>
              <a:spcBef>
                <a:spcPts val="700"/>
              </a:spcBef>
              <a:buFont typeface="Wingdings"/>
              <a:buChar char=""/>
              <a:tabLst>
                <a:tab pos="609600" algn="l"/>
              </a:tabLst>
            </a:pPr>
            <a:r>
              <a:rPr sz="3600" b="1" spc="-5" dirty="0">
                <a:latin typeface="Calibri"/>
                <a:cs typeface="Calibri"/>
              </a:rPr>
              <a:t>Nutrient</a:t>
            </a:r>
            <a:r>
              <a:rPr sz="3600" b="1" spc="10" dirty="0">
                <a:latin typeface="Calibri"/>
                <a:cs typeface="Calibri"/>
              </a:rPr>
              <a:t> </a:t>
            </a:r>
            <a:r>
              <a:rPr sz="3600" b="1" spc="-15" dirty="0">
                <a:latin typeface="Calibri"/>
                <a:cs typeface="Calibri"/>
              </a:rPr>
              <a:t>Requirements</a:t>
            </a:r>
            <a:r>
              <a:rPr sz="3600" b="1" spc="15" dirty="0">
                <a:latin typeface="Calibri"/>
                <a:cs typeface="Calibri"/>
              </a:rPr>
              <a:t> </a:t>
            </a:r>
            <a:r>
              <a:rPr sz="3600" b="1" dirty="0">
                <a:latin typeface="Calibri"/>
                <a:cs typeface="Calibri"/>
              </a:rPr>
              <a:t>during</a:t>
            </a:r>
            <a:r>
              <a:rPr sz="3600" b="1" spc="25" dirty="0">
                <a:latin typeface="Calibri"/>
                <a:cs typeface="Calibri"/>
              </a:rPr>
              <a:t> </a:t>
            </a:r>
            <a:r>
              <a:rPr sz="3600" b="1" spc="-10" dirty="0">
                <a:latin typeface="Calibri"/>
                <a:cs typeface="Calibri"/>
              </a:rPr>
              <a:t>Pregnancy</a:t>
            </a:r>
            <a:endParaRPr sz="3600">
              <a:latin typeface="Calibri"/>
              <a:cs typeface="Calibri"/>
            </a:endParaRPr>
          </a:p>
          <a:p>
            <a:pPr marL="419100" marR="675640" lvl="1" indent="-182880">
              <a:lnSpc>
                <a:spcPct val="98300"/>
              </a:lnSpc>
              <a:spcBef>
                <a:spcPts val="790"/>
              </a:spcBef>
              <a:buSzPct val="126562"/>
              <a:buFont typeface="Wingdings"/>
              <a:buChar char=""/>
              <a:tabLst>
                <a:tab pos="479425" algn="l"/>
              </a:tabLst>
            </a:pPr>
            <a:r>
              <a:rPr sz="3200" b="1" dirty="0">
                <a:latin typeface="Calibri"/>
                <a:cs typeface="Calibri"/>
              </a:rPr>
              <a:t>Calories</a:t>
            </a:r>
            <a:r>
              <a:rPr sz="2800" b="1" dirty="0">
                <a:latin typeface="Calibri"/>
                <a:cs typeface="Calibri"/>
              </a:rPr>
              <a:t>.</a:t>
            </a:r>
            <a:r>
              <a:rPr sz="2800" b="1" spc="-2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During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the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last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two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trimesters,</a:t>
            </a:r>
            <a:r>
              <a:rPr sz="2800" b="1" spc="3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normal- </a:t>
            </a:r>
            <a:r>
              <a:rPr sz="2800" b="1" spc="-62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weight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women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need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approximately</a:t>
            </a:r>
            <a:r>
              <a:rPr sz="2800" b="1" spc="4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300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spc="-30" dirty="0">
                <a:latin typeface="Calibri"/>
                <a:cs typeface="Calibri"/>
              </a:rPr>
              <a:t>extra </a:t>
            </a:r>
            <a:r>
              <a:rPr sz="2800" b="1" spc="-2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calories/day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which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is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approximately</a:t>
            </a:r>
            <a:r>
              <a:rPr sz="2800" b="1" spc="5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15%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of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a 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30" dirty="0">
                <a:latin typeface="Calibri"/>
                <a:cs typeface="Calibri"/>
              </a:rPr>
              <a:t>woman’s</a:t>
            </a:r>
            <a:r>
              <a:rPr sz="2800" b="1" spc="-1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normal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calorie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requirement.</a:t>
            </a:r>
            <a:endParaRPr sz="2800">
              <a:latin typeface="Calibri"/>
              <a:cs typeface="Calibri"/>
            </a:endParaRPr>
          </a:p>
          <a:p>
            <a:pPr marL="419100" marR="379730" lvl="1" indent="-182880">
              <a:lnSpc>
                <a:spcPct val="95500"/>
              </a:lnSpc>
              <a:spcBef>
                <a:spcPts val="370"/>
              </a:spcBef>
              <a:buSzPct val="125000"/>
              <a:buFont typeface="Wingdings"/>
              <a:buChar char=""/>
              <a:tabLst>
                <a:tab pos="448309" algn="l"/>
              </a:tabLst>
            </a:pPr>
            <a:r>
              <a:rPr sz="2800" b="1" spc="-10" dirty="0">
                <a:latin typeface="Calibri"/>
                <a:cs typeface="Calibri"/>
              </a:rPr>
              <a:t>The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increased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need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for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calories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does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not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occur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until </a:t>
            </a:r>
            <a:r>
              <a:rPr sz="2800" b="1" spc="-62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the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beginning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of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the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second</a:t>
            </a:r>
            <a:r>
              <a:rPr sz="2800" b="1" spc="-15" dirty="0">
                <a:latin typeface="Calibri"/>
                <a:cs typeface="Calibri"/>
              </a:rPr>
              <a:t> </a:t>
            </a:r>
            <a:r>
              <a:rPr sz="2800" b="1" spc="-35" dirty="0">
                <a:latin typeface="Calibri"/>
                <a:cs typeface="Calibri"/>
              </a:rPr>
              <a:t>trimester.</a:t>
            </a:r>
            <a:endParaRPr sz="2800">
              <a:latin typeface="Calibri"/>
              <a:cs typeface="Calibri"/>
            </a:endParaRPr>
          </a:p>
          <a:p>
            <a:pPr marL="419100" marR="407034" lvl="1" indent="-182880">
              <a:lnSpc>
                <a:spcPct val="98800"/>
              </a:lnSpc>
              <a:spcBef>
                <a:spcPts val="229"/>
              </a:spcBef>
              <a:buSzPct val="125000"/>
              <a:buFont typeface="Wingdings"/>
              <a:buChar char=""/>
              <a:tabLst>
                <a:tab pos="448309" algn="l"/>
              </a:tabLst>
            </a:pPr>
            <a:r>
              <a:rPr sz="2800" b="1" spc="-10" dirty="0">
                <a:latin typeface="Calibri"/>
                <a:cs typeface="Calibri"/>
              </a:rPr>
              <a:t>During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lactation,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500</a:t>
            </a:r>
            <a:r>
              <a:rPr sz="2800" b="1" spc="40" dirty="0">
                <a:latin typeface="Calibri"/>
                <a:cs typeface="Calibri"/>
              </a:rPr>
              <a:t> </a:t>
            </a:r>
            <a:r>
              <a:rPr sz="2800" b="1" spc="-30" dirty="0">
                <a:latin typeface="Calibri"/>
                <a:cs typeface="Calibri"/>
              </a:rPr>
              <a:t>extra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1</a:t>
            </a:r>
            <a:r>
              <a:rPr sz="2775" b="1" spc="-15" baseline="25525" dirty="0">
                <a:latin typeface="Calibri"/>
                <a:cs typeface="Calibri"/>
              </a:rPr>
              <a:t>st</a:t>
            </a:r>
            <a:r>
              <a:rPr sz="2775" b="1" spc="367" baseline="2552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6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months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and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400 </a:t>
            </a:r>
            <a:r>
              <a:rPr sz="2800" b="1" spc="-5" dirty="0">
                <a:latin typeface="Calibri"/>
                <a:cs typeface="Calibri"/>
              </a:rPr>
              <a:t> </a:t>
            </a:r>
            <a:r>
              <a:rPr sz="2800" b="1" spc="-30" dirty="0">
                <a:latin typeface="Calibri"/>
                <a:cs typeface="Calibri"/>
              </a:rPr>
              <a:t>extra</a:t>
            </a:r>
            <a:r>
              <a:rPr sz="2800" b="1" spc="35" dirty="0">
                <a:latin typeface="Calibri"/>
                <a:cs typeface="Calibri"/>
              </a:rPr>
              <a:t> </a:t>
            </a:r>
            <a:r>
              <a:rPr sz="2800" b="1" spc="5" dirty="0">
                <a:latin typeface="Calibri"/>
                <a:cs typeface="Calibri"/>
              </a:rPr>
              <a:t>2</a:t>
            </a:r>
            <a:r>
              <a:rPr sz="2775" b="1" spc="7" baseline="25525" dirty="0">
                <a:latin typeface="Calibri"/>
                <a:cs typeface="Calibri"/>
              </a:rPr>
              <a:t>nd</a:t>
            </a:r>
            <a:r>
              <a:rPr sz="2775" b="1" spc="315" baseline="2552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6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months.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Calorie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requirements</a:t>
            </a:r>
            <a:r>
              <a:rPr sz="2800" b="1" spc="5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are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higher </a:t>
            </a:r>
            <a:r>
              <a:rPr sz="2800" b="1" spc="-62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during </a:t>
            </a:r>
            <a:r>
              <a:rPr sz="2800" b="1" spc="-10" dirty="0">
                <a:latin typeface="Calibri"/>
                <a:cs typeface="Calibri"/>
              </a:rPr>
              <a:t>lactation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than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during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pregnancy.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(second 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trimester</a:t>
            </a:r>
            <a:r>
              <a:rPr sz="2800" b="1" spc="3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+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340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calories,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third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trimester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450 </a:t>
            </a:r>
            <a:r>
              <a:rPr sz="2800" b="1" spc="-5" dirty="0">
                <a:latin typeface="Calibri"/>
                <a:cs typeface="Calibri"/>
              </a:rPr>
              <a:t> calories).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/>
              <a:t>12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/>
              <a:t>13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5105399"/>
              <a:ext cx="9144000" cy="17526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9144000" cy="5105400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0" y="440436"/>
            <a:ext cx="9144000" cy="6265545"/>
            <a:chOff x="0" y="440436"/>
            <a:chExt cx="9144000" cy="6265545"/>
          </a:xfrm>
        </p:grpSpPr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1600200"/>
              <a:ext cx="9144000" cy="51054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0207" y="1395983"/>
              <a:ext cx="870966" cy="107061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31291" y="1517903"/>
              <a:ext cx="1875282" cy="89687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83108" y="4398264"/>
              <a:ext cx="2343150" cy="89687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0" y="466344"/>
              <a:ext cx="944118" cy="93497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33400" y="440436"/>
              <a:ext cx="8480298" cy="1006601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231140" y="543814"/>
            <a:ext cx="8387715" cy="4887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84200" indent="-571500">
              <a:lnSpc>
                <a:spcPct val="100000"/>
              </a:lnSpc>
              <a:spcBef>
                <a:spcPts val="100"/>
              </a:spcBef>
              <a:buFont typeface="Wingdings"/>
              <a:buChar char=""/>
              <a:tabLst>
                <a:tab pos="584200" algn="l"/>
              </a:tabLst>
            </a:pPr>
            <a:r>
              <a:rPr sz="3600" b="1" spc="-5" dirty="0">
                <a:latin typeface="Calibri"/>
                <a:cs typeface="Calibri"/>
              </a:rPr>
              <a:t>Nutrient</a:t>
            </a:r>
            <a:r>
              <a:rPr sz="3600" b="1" spc="10" dirty="0">
                <a:latin typeface="Calibri"/>
                <a:cs typeface="Calibri"/>
              </a:rPr>
              <a:t> </a:t>
            </a:r>
            <a:r>
              <a:rPr sz="3600" b="1" spc="-15" dirty="0">
                <a:latin typeface="Calibri"/>
                <a:cs typeface="Calibri"/>
              </a:rPr>
              <a:t>Requirements</a:t>
            </a:r>
            <a:r>
              <a:rPr sz="3600" b="1" spc="15" dirty="0">
                <a:latin typeface="Calibri"/>
                <a:cs typeface="Calibri"/>
              </a:rPr>
              <a:t> </a:t>
            </a:r>
            <a:r>
              <a:rPr sz="3600" b="1" dirty="0">
                <a:latin typeface="Calibri"/>
                <a:cs typeface="Calibri"/>
              </a:rPr>
              <a:t>during</a:t>
            </a:r>
            <a:r>
              <a:rPr sz="3600" b="1" spc="25" dirty="0">
                <a:latin typeface="Calibri"/>
                <a:cs typeface="Calibri"/>
              </a:rPr>
              <a:t> </a:t>
            </a:r>
            <a:r>
              <a:rPr sz="3600" b="1" spc="-10" dirty="0">
                <a:latin typeface="Calibri"/>
                <a:cs typeface="Calibri"/>
              </a:rPr>
              <a:t>Pregnancy</a:t>
            </a:r>
            <a:endParaRPr sz="3600">
              <a:latin typeface="Calibri"/>
              <a:cs typeface="Calibri"/>
            </a:endParaRPr>
          </a:p>
          <a:p>
            <a:pPr marL="393700" marR="287655" lvl="1" indent="-182880">
              <a:lnSpc>
                <a:spcPct val="98700"/>
              </a:lnSpc>
              <a:spcBef>
                <a:spcPts val="3175"/>
              </a:spcBef>
              <a:buSzPct val="126562"/>
              <a:buFont typeface="Wingdings"/>
              <a:buChar char=""/>
              <a:tabLst>
                <a:tab pos="454025" algn="l"/>
              </a:tabLst>
            </a:pPr>
            <a:r>
              <a:rPr sz="3200" b="1" spc="-10" dirty="0">
                <a:latin typeface="Calibri"/>
                <a:cs typeface="Calibri"/>
              </a:rPr>
              <a:t>Protein.</a:t>
            </a:r>
            <a:r>
              <a:rPr sz="3200" b="1" spc="-125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RDA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during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pregnancy</a:t>
            </a:r>
            <a:r>
              <a:rPr sz="2800" b="1" spc="3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is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1.1g/kg/day,</a:t>
            </a:r>
            <a:r>
              <a:rPr sz="2800" b="1" spc="4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or a </a:t>
            </a:r>
            <a:r>
              <a:rPr sz="2800" b="1" spc="-61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daily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increase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of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25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g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above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normal.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The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nutritional 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needs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for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non</a:t>
            </a:r>
            <a:r>
              <a:rPr sz="2800" b="1" spc="-15" dirty="0">
                <a:latin typeface="Calibri"/>
                <a:cs typeface="Calibri"/>
              </a:rPr>
              <a:t> pregnant</a:t>
            </a:r>
            <a:r>
              <a:rPr sz="2800" b="1" spc="3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woman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(19-30</a:t>
            </a:r>
            <a:r>
              <a:rPr sz="2800" b="1" spc="45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years</a:t>
            </a:r>
            <a:r>
              <a:rPr sz="2800" b="1" spc="3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old)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is 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46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g </a:t>
            </a:r>
            <a:r>
              <a:rPr sz="2800" b="1" spc="-10" dirty="0">
                <a:latin typeface="Calibri"/>
                <a:cs typeface="Calibri"/>
              </a:rPr>
              <a:t>while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71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g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during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30" dirty="0">
                <a:latin typeface="Calibri"/>
                <a:cs typeface="Calibri"/>
              </a:rPr>
              <a:t>pregnancy.</a:t>
            </a:r>
            <a:r>
              <a:rPr sz="2800" b="1" spc="3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Use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food,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not 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supplements.</a:t>
            </a:r>
            <a:endParaRPr sz="28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buChar char=""/>
            </a:pPr>
            <a:endParaRPr sz="2800">
              <a:latin typeface="Calibri"/>
              <a:cs typeface="Calibri"/>
            </a:endParaRPr>
          </a:p>
          <a:p>
            <a:pPr marL="393700" marR="419734" lvl="1" indent="-182880">
              <a:lnSpc>
                <a:spcPct val="100400"/>
              </a:lnSpc>
              <a:spcBef>
                <a:spcPts val="1955"/>
              </a:spcBef>
              <a:buSzPct val="112500"/>
              <a:buFont typeface="Wingdings"/>
              <a:buChar char=""/>
              <a:tabLst>
                <a:tab pos="503555" algn="l"/>
              </a:tabLst>
            </a:pPr>
            <a:r>
              <a:rPr sz="3200" b="1" dirty="0">
                <a:latin typeface="Calibri"/>
                <a:cs typeface="Calibri"/>
              </a:rPr>
              <a:t>B</a:t>
            </a:r>
            <a:r>
              <a:rPr sz="3200" b="1" spc="5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Vitamins</a:t>
            </a:r>
            <a:r>
              <a:rPr sz="2800" b="1" spc="-5" dirty="0">
                <a:latin typeface="Calibri"/>
                <a:cs typeface="Calibri"/>
              </a:rPr>
              <a:t>.</a:t>
            </a:r>
            <a:r>
              <a:rPr sz="2800" b="1" spc="-2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The</a:t>
            </a:r>
            <a:r>
              <a:rPr sz="2800" b="1" spc="-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requirement</a:t>
            </a:r>
            <a:r>
              <a:rPr sz="2800" b="1" spc="45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for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folate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increases </a:t>
            </a:r>
            <a:r>
              <a:rPr sz="2800" b="1" spc="-5" dirty="0">
                <a:latin typeface="Calibri"/>
                <a:cs typeface="Calibri"/>
              </a:rPr>
              <a:t> 50%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during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pregnancy.</a:t>
            </a:r>
            <a:r>
              <a:rPr sz="2800" b="1" spc="3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The need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for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B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12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increases.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/>
              <a:t>14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5105399"/>
              <a:ext cx="9144000" cy="17526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9144000" cy="5105400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1600200"/>
            <a:ext cx="9144000" cy="5105400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0" y="440436"/>
            <a:ext cx="9013825" cy="1007110"/>
            <a:chOff x="0" y="440436"/>
            <a:chExt cx="9013825" cy="1007110"/>
          </a:xfrm>
        </p:grpSpPr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466344"/>
              <a:ext cx="944118" cy="93497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33400" y="440436"/>
              <a:ext cx="8480298" cy="1006601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231140" y="543814"/>
            <a:ext cx="83877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84200" indent="-571500">
              <a:lnSpc>
                <a:spcPct val="100000"/>
              </a:lnSpc>
              <a:spcBef>
                <a:spcPts val="100"/>
              </a:spcBef>
              <a:buFont typeface="Wingdings"/>
              <a:buChar char=""/>
              <a:tabLst>
                <a:tab pos="584200" algn="l"/>
              </a:tabLst>
            </a:pPr>
            <a:r>
              <a:rPr sz="3600" b="1" spc="-5" dirty="0">
                <a:latin typeface="Calibri"/>
                <a:cs typeface="Calibri"/>
              </a:rPr>
              <a:t>Nutrient</a:t>
            </a:r>
            <a:r>
              <a:rPr sz="3600" b="1" spc="10" dirty="0">
                <a:latin typeface="Calibri"/>
                <a:cs typeface="Calibri"/>
              </a:rPr>
              <a:t> </a:t>
            </a:r>
            <a:r>
              <a:rPr sz="3600" b="1" spc="-15" dirty="0">
                <a:latin typeface="Calibri"/>
                <a:cs typeface="Calibri"/>
              </a:rPr>
              <a:t>Requirements</a:t>
            </a:r>
            <a:r>
              <a:rPr sz="3600" b="1" spc="15" dirty="0">
                <a:latin typeface="Calibri"/>
                <a:cs typeface="Calibri"/>
              </a:rPr>
              <a:t> </a:t>
            </a:r>
            <a:r>
              <a:rPr sz="3600" b="1" dirty="0">
                <a:latin typeface="Calibri"/>
                <a:cs typeface="Calibri"/>
              </a:rPr>
              <a:t>during</a:t>
            </a:r>
            <a:r>
              <a:rPr sz="3600" b="1" spc="25" dirty="0">
                <a:latin typeface="Calibri"/>
                <a:cs typeface="Calibri"/>
              </a:rPr>
              <a:t> </a:t>
            </a:r>
            <a:r>
              <a:rPr sz="3600" b="1" spc="-10" dirty="0">
                <a:latin typeface="Calibri"/>
                <a:cs typeface="Calibri"/>
              </a:rPr>
              <a:t>Pregnancy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/>
              <a:t>15</a:t>
            </a:r>
          </a:p>
        </p:txBody>
      </p:sp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393700" y="1520444"/>
          <a:ext cx="8286750" cy="43110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28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192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9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71600"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2800" b="1" spc="-10" dirty="0">
                          <a:latin typeface="Calibri"/>
                          <a:cs typeface="Calibri"/>
                        </a:rPr>
                        <a:t>Vitamin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E67C7"/>
                    </a:solidFill>
                  </a:tcPr>
                </a:tc>
                <a:tc>
                  <a:txBody>
                    <a:bodyPr/>
                    <a:lstStyle/>
                    <a:p>
                      <a:pPr marL="93345" marR="164465">
                        <a:lnSpc>
                          <a:spcPct val="100600"/>
                        </a:lnSpc>
                        <a:spcBef>
                          <a:spcPts val="160"/>
                        </a:spcBef>
                      </a:pPr>
                      <a:r>
                        <a:rPr sz="2800" b="1" spc="-10" dirty="0">
                          <a:latin typeface="Calibri"/>
                          <a:cs typeface="Calibri"/>
                        </a:rPr>
                        <a:t>Non </a:t>
                      </a:r>
                      <a:r>
                        <a:rPr sz="28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1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2800" b="1" spc="-3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800" b="1" spc="-5" dirty="0">
                          <a:latin typeface="Calibri"/>
                          <a:cs typeface="Calibri"/>
                        </a:rPr>
                        <a:t>eg</a:t>
                      </a:r>
                      <a:r>
                        <a:rPr sz="2800" b="1" spc="-1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2800" b="1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2800" b="1" spc="-3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2800" b="1" dirty="0">
                          <a:latin typeface="Calibri"/>
                          <a:cs typeface="Calibri"/>
                        </a:rPr>
                        <a:t>t  </a:t>
                      </a:r>
                      <a:r>
                        <a:rPr sz="2800" b="1" spc="-10" dirty="0">
                          <a:latin typeface="Calibri"/>
                          <a:cs typeface="Calibri"/>
                        </a:rPr>
                        <a:t>woman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E67C7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2800" b="1" spc="-10" dirty="0">
                          <a:latin typeface="Calibri"/>
                          <a:cs typeface="Calibri"/>
                        </a:rPr>
                        <a:t>Pregnancy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E67C7"/>
                    </a:solidFill>
                  </a:tcPr>
                </a:tc>
                <a:tc>
                  <a:txBody>
                    <a:bodyPr/>
                    <a:lstStyle/>
                    <a:p>
                      <a:pPr marL="9398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2800" b="1" spc="-10" dirty="0">
                          <a:latin typeface="Calibri"/>
                          <a:cs typeface="Calibri"/>
                        </a:rPr>
                        <a:t>Lactation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E6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5342"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2800" b="1" spc="-5" dirty="0">
                          <a:latin typeface="Calibri"/>
                          <a:cs typeface="Calibri"/>
                        </a:rPr>
                        <a:t>Vit</a:t>
                      </a:r>
                      <a:r>
                        <a:rPr sz="28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1" spc="-5" dirty="0">
                          <a:latin typeface="Calibri"/>
                          <a:cs typeface="Calibri"/>
                        </a:rPr>
                        <a:t>B12 </a:t>
                      </a:r>
                      <a:r>
                        <a:rPr sz="2800" b="1" spc="-10" dirty="0">
                          <a:latin typeface="Calibri"/>
                          <a:cs typeface="Calibri"/>
                        </a:rPr>
                        <a:t>(microgram)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2793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2EB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2800" b="1" spc="-10" dirty="0">
                          <a:latin typeface="Calibri"/>
                          <a:cs typeface="Calibri"/>
                        </a:rPr>
                        <a:t>1.3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2793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2EB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2800" b="1" spc="-5" dirty="0">
                          <a:latin typeface="Calibri"/>
                          <a:cs typeface="Calibri"/>
                        </a:rPr>
                        <a:t>1.9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27939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2EB"/>
                    </a:solidFill>
                  </a:tcPr>
                </a:tc>
                <a:tc>
                  <a:txBody>
                    <a:bodyPr/>
                    <a:lstStyle/>
                    <a:p>
                      <a:pPr marL="427990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2800" b="1" spc="-5" dirty="0">
                          <a:latin typeface="Calibri"/>
                          <a:cs typeface="Calibri"/>
                        </a:rPr>
                        <a:t>2.0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27939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2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5343"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19"/>
                        </a:spcBef>
                        <a:tabLst>
                          <a:tab pos="1163320" algn="l"/>
                        </a:tabLst>
                      </a:pPr>
                      <a:r>
                        <a:rPr sz="2800" b="1" spc="-25" dirty="0">
                          <a:latin typeface="Calibri"/>
                          <a:cs typeface="Calibri"/>
                        </a:rPr>
                        <a:t>Folate	</a:t>
                      </a:r>
                      <a:r>
                        <a:rPr sz="2800" b="1" spc="-15" dirty="0">
                          <a:latin typeface="Calibri"/>
                          <a:cs typeface="Calibri"/>
                        </a:rPr>
                        <a:t>(microgram)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2793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2800" b="1" spc="-10" dirty="0">
                          <a:latin typeface="Calibri"/>
                          <a:cs typeface="Calibri"/>
                        </a:rPr>
                        <a:t>400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2793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2800" b="1" spc="-5" dirty="0">
                          <a:latin typeface="Calibri"/>
                          <a:cs typeface="Calibri"/>
                        </a:rPr>
                        <a:t>600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27939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432434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2800" b="1" spc="-5" dirty="0">
                          <a:latin typeface="Calibri"/>
                          <a:cs typeface="Calibri"/>
                        </a:rPr>
                        <a:t>500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27939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5343"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2800" b="1" spc="-5" dirty="0">
                          <a:latin typeface="Calibri"/>
                          <a:cs typeface="Calibri"/>
                        </a:rPr>
                        <a:t>Vit</a:t>
                      </a:r>
                      <a:r>
                        <a:rPr sz="28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1" spc="-5" dirty="0">
                          <a:latin typeface="Calibri"/>
                          <a:cs typeface="Calibri"/>
                        </a:rPr>
                        <a:t>B6</a:t>
                      </a:r>
                      <a:r>
                        <a:rPr sz="28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1" spc="-5" dirty="0">
                          <a:latin typeface="Calibri"/>
                          <a:cs typeface="Calibri"/>
                        </a:rPr>
                        <a:t>(mg)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2EB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2800" b="1" spc="-10" dirty="0">
                          <a:latin typeface="Calibri"/>
                          <a:cs typeface="Calibri"/>
                        </a:rPr>
                        <a:t>1.3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2EB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2800" b="1" spc="-5" dirty="0">
                          <a:latin typeface="Calibri"/>
                          <a:cs typeface="Calibri"/>
                        </a:rPr>
                        <a:t>1.9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2EB"/>
                    </a:solidFill>
                  </a:tcPr>
                </a:tc>
                <a:tc>
                  <a:txBody>
                    <a:bodyPr/>
                    <a:lstStyle/>
                    <a:p>
                      <a:pPr marL="508634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2800" b="1" spc="-5" dirty="0">
                          <a:latin typeface="Calibri"/>
                          <a:cs typeface="Calibri"/>
                        </a:rPr>
                        <a:t>2.0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2794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2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5342"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2800" b="1" spc="-5" dirty="0">
                          <a:latin typeface="Calibri"/>
                          <a:cs typeface="Calibri"/>
                        </a:rPr>
                        <a:t>Niacin</a:t>
                      </a:r>
                      <a:r>
                        <a:rPr sz="2800" b="1" spc="-10" dirty="0">
                          <a:latin typeface="Calibri"/>
                          <a:cs typeface="Calibri"/>
                        </a:rPr>
                        <a:t> (mg)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2800" b="1" spc="-10" dirty="0">
                          <a:latin typeface="Calibri"/>
                          <a:cs typeface="Calibri"/>
                        </a:rPr>
                        <a:t>14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2800" b="1" spc="-5" dirty="0">
                          <a:latin typeface="Calibri"/>
                          <a:cs typeface="Calibri"/>
                        </a:rPr>
                        <a:t>18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49339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2800" b="1" spc="-5" dirty="0">
                          <a:latin typeface="Calibri"/>
                          <a:cs typeface="Calibri"/>
                        </a:rPr>
                        <a:t>17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2794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5343"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2800" b="1" spc="-10" dirty="0">
                          <a:latin typeface="Calibri"/>
                          <a:cs typeface="Calibri"/>
                        </a:rPr>
                        <a:t>Riboflavin</a:t>
                      </a:r>
                      <a:r>
                        <a:rPr sz="28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1" spc="-5" dirty="0">
                          <a:latin typeface="Calibri"/>
                          <a:cs typeface="Calibri"/>
                        </a:rPr>
                        <a:t>(mg)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2EB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2800" b="1" spc="-10" dirty="0">
                          <a:latin typeface="Calibri"/>
                          <a:cs typeface="Calibri"/>
                        </a:rPr>
                        <a:t>1.1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2EB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2800" b="1" spc="-5" dirty="0">
                          <a:latin typeface="Calibri"/>
                          <a:cs typeface="Calibri"/>
                        </a:rPr>
                        <a:t>1.4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2EB"/>
                    </a:solidFill>
                  </a:tcPr>
                </a:tc>
                <a:tc>
                  <a:txBody>
                    <a:bodyPr/>
                    <a:lstStyle/>
                    <a:p>
                      <a:pPr marL="34925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2800" b="1" spc="-5" dirty="0">
                          <a:latin typeface="Calibri"/>
                          <a:cs typeface="Calibri"/>
                        </a:rPr>
                        <a:t>1.6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2794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2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5105399"/>
              <a:ext cx="9144000" cy="17526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9144000" cy="5105400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1600200"/>
            <a:ext cx="9144000" cy="5105400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0" y="440436"/>
            <a:ext cx="8987790" cy="1007110"/>
            <a:chOff x="0" y="440436"/>
            <a:chExt cx="8987790" cy="1007110"/>
          </a:xfrm>
        </p:grpSpPr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466344"/>
              <a:ext cx="944118" cy="93497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33400" y="440436"/>
              <a:ext cx="8454390" cy="1006601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231140" y="543814"/>
            <a:ext cx="83623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84200" indent="-571500">
              <a:lnSpc>
                <a:spcPct val="100000"/>
              </a:lnSpc>
              <a:spcBef>
                <a:spcPts val="100"/>
              </a:spcBef>
              <a:buFont typeface="Wingdings"/>
              <a:buChar char=""/>
              <a:tabLst>
                <a:tab pos="584200" algn="l"/>
              </a:tabLst>
            </a:pPr>
            <a:r>
              <a:rPr sz="3600" b="1" i="1" spc="-10" dirty="0">
                <a:latin typeface="Calibri"/>
                <a:cs typeface="Calibri"/>
              </a:rPr>
              <a:t>Nutrient</a:t>
            </a:r>
            <a:r>
              <a:rPr sz="3600" b="1" i="1" spc="-15" dirty="0">
                <a:latin typeface="Calibri"/>
                <a:cs typeface="Calibri"/>
              </a:rPr>
              <a:t> </a:t>
            </a:r>
            <a:r>
              <a:rPr sz="3600" b="1" i="1" spc="-10" dirty="0">
                <a:latin typeface="Calibri"/>
                <a:cs typeface="Calibri"/>
              </a:rPr>
              <a:t>Requirements</a:t>
            </a:r>
            <a:r>
              <a:rPr sz="3600" b="1" i="1" spc="-30" dirty="0">
                <a:latin typeface="Calibri"/>
                <a:cs typeface="Calibri"/>
              </a:rPr>
              <a:t> </a:t>
            </a:r>
            <a:r>
              <a:rPr sz="3600" b="1" i="1" dirty="0">
                <a:latin typeface="Calibri"/>
                <a:cs typeface="Calibri"/>
              </a:rPr>
              <a:t>during </a:t>
            </a:r>
            <a:r>
              <a:rPr sz="3600" b="1" i="1" spc="-5" dirty="0">
                <a:latin typeface="Calibri"/>
                <a:cs typeface="Calibri"/>
              </a:rPr>
              <a:t>Pregnancy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/>
              <a:t>16</a:t>
            </a:r>
          </a:p>
        </p:txBody>
      </p:sp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527050" y="1390650"/>
          <a:ext cx="8172450" cy="43110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772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18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24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90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71600"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2800" b="1" spc="-10" dirty="0">
                          <a:latin typeface="Calibri"/>
                          <a:cs typeface="Calibri"/>
                        </a:rPr>
                        <a:t>Vitamin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E67C7"/>
                    </a:solidFill>
                  </a:tcPr>
                </a:tc>
                <a:tc>
                  <a:txBody>
                    <a:bodyPr/>
                    <a:lstStyle/>
                    <a:p>
                      <a:pPr marL="93345" marR="306070">
                        <a:lnSpc>
                          <a:spcPct val="100499"/>
                        </a:lnSpc>
                        <a:spcBef>
                          <a:spcPts val="160"/>
                        </a:spcBef>
                      </a:pPr>
                      <a:r>
                        <a:rPr sz="2800" b="1" spc="-10" dirty="0">
                          <a:latin typeface="Calibri"/>
                          <a:cs typeface="Calibri"/>
                        </a:rPr>
                        <a:t>Non </a:t>
                      </a:r>
                      <a:r>
                        <a:rPr sz="28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1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2800" b="1" spc="-3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800" b="1" spc="-5" dirty="0">
                          <a:latin typeface="Calibri"/>
                          <a:cs typeface="Calibri"/>
                        </a:rPr>
                        <a:t>eg</a:t>
                      </a:r>
                      <a:r>
                        <a:rPr sz="2800" b="1" spc="-1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2800" b="1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2800" b="1" spc="-3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2800" b="1" dirty="0">
                          <a:latin typeface="Calibri"/>
                          <a:cs typeface="Calibri"/>
                        </a:rPr>
                        <a:t>t  </a:t>
                      </a:r>
                      <a:r>
                        <a:rPr sz="2800" b="1" spc="-5" dirty="0">
                          <a:latin typeface="Calibri"/>
                          <a:cs typeface="Calibri"/>
                        </a:rPr>
                        <a:t>woman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E67C7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2800" b="1" spc="-10" dirty="0">
                          <a:latin typeface="Calibri"/>
                          <a:cs typeface="Calibri"/>
                        </a:rPr>
                        <a:t>Pregnancy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E67C7"/>
                    </a:solidFill>
                  </a:tcPr>
                </a:tc>
                <a:tc>
                  <a:txBody>
                    <a:bodyPr/>
                    <a:lstStyle/>
                    <a:p>
                      <a:pPr marL="9398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2800" b="1" spc="-10" dirty="0">
                          <a:latin typeface="Calibri"/>
                          <a:cs typeface="Calibri"/>
                        </a:rPr>
                        <a:t>Lactation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E6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5342"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2800" b="1" spc="-5" dirty="0">
                          <a:latin typeface="Calibri"/>
                          <a:cs typeface="Calibri"/>
                        </a:rPr>
                        <a:t>Thiamin</a:t>
                      </a:r>
                      <a:r>
                        <a:rPr sz="28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1" spc="-5" dirty="0">
                          <a:latin typeface="Calibri"/>
                          <a:cs typeface="Calibri"/>
                        </a:rPr>
                        <a:t>(mg)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2EB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2800" b="1" spc="-10" dirty="0">
                          <a:latin typeface="Calibri"/>
                          <a:cs typeface="Calibri"/>
                        </a:rPr>
                        <a:t>1.1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2EB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2800" b="1" spc="-5" dirty="0">
                          <a:latin typeface="Calibri"/>
                          <a:cs typeface="Calibri"/>
                        </a:rPr>
                        <a:t>1.4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2EB"/>
                    </a:solidFill>
                  </a:tcPr>
                </a:tc>
                <a:tc>
                  <a:txBody>
                    <a:bodyPr/>
                    <a:lstStyle/>
                    <a:p>
                      <a:pPr marL="34226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2800" b="1" spc="-5" dirty="0">
                          <a:latin typeface="Calibri"/>
                          <a:cs typeface="Calibri"/>
                        </a:rPr>
                        <a:t>1.4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27305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2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5343"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2800" b="1" spc="-5" dirty="0">
                          <a:latin typeface="Calibri"/>
                          <a:cs typeface="Calibri"/>
                        </a:rPr>
                        <a:t>Vit</a:t>
                      </a:r>
                      <a:r>
                        <a:rPr sz="28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1" spc="-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28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1" spc="-5" dirty="0">
                          <a:latin typeface="Calibri"/>
                          <a:cs typeface="Calibri"/>
                        </a:rPr>
                        <a:t>(mg)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2793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2800" b="1" spc="-10" dirty="0">
                          <a:latin typeface="Calibri"/>
                          <a:cs typeface="Calibri"/>
                        </a:rPr>
                        <a:t>75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2793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2800" b="1" spc="-5" dirty="0">
                          <a:latin typeface="Calibri"/>
                          <a:cs typeface="Calibri"/>
                        </a:rPr>
                        <a:t>85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27939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327660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2800" b="1" spc="-5" dirty="0">
                          <a:latin typeface="Calibri"/>
                          <a:cs typeface="Calibri"/>
                        </a:rPr>
                        <a:t>120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27939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5343"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2800" b="1" spc="-5" dirty="0">
                          <a:latin typeface="Calibri"/>
                          <a:cs typeface="Calibri"/>
                        </a:rPr>
                        <a:t>Vit</a:t>
                      </a:r>
                      <a:r>
                        <a:rPr sz="28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1" spc="-5" dirty="0">
                          <a:latin typeface="Calibri"/>
                          <a:cs typeface="Calibri"/>
                        </a:rPr>
                        <a:t>A </a:t>
                      </a:r>
                      <a:r>
                        <a:rPr sz="2800" b="1" spc="-15" dirty="0">
                          <a:latin typeface="Calibri"/>
                          <a:cs typeface="Calibri"/>
                        </a:rPr>
                        <a:t>(microgram)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2EB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2800" b="1" spc="-10" dirty="0">
                          <a:latin typeface="Calibri"/>
                          <a:cs typeface="Calibri"/>
                        </a:rPr>
                        <a:t>700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2EB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2800" b="1" spc="-5" dirty="0">
                          <a:latin typeface="Calibri"/>
                          <a:cs typeface="Calibri"/>
                        </a:rPr>
                        <a:t>770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2EB"/>
                    </a:solidFill>
                  </a:tcPr>
                </a:tc>
                <a:tc>
                  <a:txBody>
                    <a:bodyPr/>
                    <a:lstStyle/>
                    <a:p>
                      <a:pPr marL="26606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2800" b="1" spc="-5" dirty="0">
                          <a:latin typeface="Calibri"/>
                          <a:cs typeface="Calibri"/>
                        </a:rPr>
                        <a:t>1300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2794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2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5343"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2800" b="1" spc="-5" dirty="0">
                          <a:latin typeface="Calibri"/>
                          <a:cs typeface="Calibri"/>
                        </a:rPr>
                        <a:t>Vit</a:t>
                      </a:r>
                      <a:r>
                        <a:rPr sz="28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1" spc="-5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28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1" spc="-15" dirty="0">
                          <a:latin typeface="Calibri"/>
                          <a:cs typeface="Calibri"/>
                        </a:rPr>
                        <a:t>(microgram)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2800" b="1" dirty="0">
                          <a:latin typeface="Calibri"/>
                          <a:cs typeface="Calibri"/>
                        </a:rPr>
                        <a:t>5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2800" b="1" dirty="0">
                          <a:latin typeface="Calibri"/>
                          <a:cs typeface="Calibri"/>
                        </a:rPr>
                        <a:t>5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38989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2800" b="1" dirty="0">
                          <a:latin typeface="Calibri"/>
                          <a:cs typeface="Calibri"/>
                        </a:rPr>
                        <a:t>5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2794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5317"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2800" b="1" spc="-5" dirty="0">
                          <a:latin typeface="Calibri"/>
                          <a:cs typeface="Calibri"/>
                        </a:rPr>
                        <a:t>Vit</a:t>
                      </a:r>
                      <a:r>
                        <a:rPr sz="28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1" spc="-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8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1" spc="-5" dirty="0">
                          <a:latin typeface="Calibri"/>
                          <a:cs typeface="Calibri"/>
                        </a:rPr>
                        <a:t>(mg)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2EB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2800" b="1" spc="-10" dirty="0">
                          <a:latin typeface="Calibri"/>
                          <a:cs typeface="Calibri"/>
                        </a:rPr>
                        <a:t>15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2EB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2800" b="1" spc="-5" dirty="0">
                          <a:latin typeface="Calibri"/>
                          <a:cs typeface="Calibri"/>
                        </a:rPr>
                        <a:t>15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2EB"/>
                    </a:solidFill>
                  </a:tcPr>
                </a:tc>
                <a:tc>
                  <a:txBody>
                    <a:bodyPr/>
                    <a:lstStyle/>
                    <a:p>
                      <a:pPr marL="40957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2800" b="1" spc="-5" dirty="0">
                          <a:latin typeface="Calibri"/>
                          <a:cs typeface="Calibri"/>
                        </a:rPr>
                        <a:t>19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2794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2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5105399"/>
              <a:ext cx="9144000" cy="17526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9144000" cy="5105400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0" y="440436"/>
            <a:ext cx="9144000" cy="6265545"/>
            <a:chOff x="0" y="440436"/>
            <a:chExt cx="9144000" cy="6265545"/>
          </a:xfrm>
        </p:grpSpPr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1600200"/>
              <a:ext cx="9144000" cy="51054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0207" y="1167384"/>
              <a:ext cx="870966" cy="107061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31291" y="1289303"/>
              <a:ext cx="1975866" cy="89687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0207" y="3070859"/>
              <a:ext cx="870966" cy="107060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31291" y="3192780"/>
              <a:ext cx="1216914" cy="89687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0" y="466344"/>
              <a:ext cx="944118" cy="93497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33400" y="440436"/>
              <a:ext cx="8480298" cy="1006601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231140" y="401861"/>
            <a:ext cx="8387715" cy="4822190"/>
          </a:xfrm>
          <a:prstGeom prst="rect">
            <a:avLst/>
          </a:prstGeom>
        </p:spPr>
        <p:txBody>
          <a:bodyPr vert="horz" wrap="square" lIns="0" tIns="154305" rIns="0" bIns="0" rtlCol="0">
            <a:spAutoFit/>
          </a:bodyPr>
          <a:lstStyle/>
          <a:p>
            <a:pPr marL="584200" indent="-571500">
              <a:lnSpc>
                <a:spcPct val="100000"/>
              </a:lnSpc>
              <a:spcBef>
                <a:spcPts val="1215"/>
              </a:spcBef>
              <a:buFont typeface="Wingdings"/>
              <a:buChar char=""/>
              <a:tabLst>
                <a:tab pos="584200" algn="l"/>
              </a:tabLst>
            </a:pPr>
            <a:r>
              <a:rPr sz="3600" b="1" spc="-5" dirty="0">
                <a:latin typeface="Calibri"/>
                <a:cs typeface="Calibri"/>
              </a:rPr>
              <a:t>Nutrient</a:t>
            </a:r>
            <a:r>
              <a:rPr sz="3600" b="1" spc="10" dirty="0">
                <a:latin typeface="Calibri"/>
                <a:cs typeface="Calibri"/>
              </a:rPr>
              <a:t> </a:t>
            </a:r>
            <a:r>
              <a:rPr sz="3600" b="1" spc="-15" dirty="0">
                <a:latin typeface="Calibri"/>
                <a:cs typeface="Calibri"/>
              </a:rPr>
              <a:t>Requirements</a:t>
            </a:r>
            <a:r>
              <a:rPr sz="3600" b="1" spc="15" dirty="0">
                <a:latin typeface="Calibri"/>
                <a:cs typeface="Calibri"/>
              </a:rPr>
              <a:t> </a:t>
            </a:r>
            <a:r>
              <a:rPr sz="3600" b="1" dirty="0">
                <a:latin typeface="Calibri"/>
                <a:cs typeface="Calibri"/>
              </a:rPr>
              <a:t>during</a:t>
            </a:r>
            <a:r>
              <a:rPr sz="3600" b="1" spc="25" dirty="0">
                <a:latin typeface="Calibri"/>
                <a:cs typeface="Calibri"/>
              </a:rPr>
              <a:t> </a:t>
            </a:r>
            <a:r>
              <a:rPr sz="3600" b="1" spc="-10" dirty="0">
                <a:latin typeface="Calibri"/>
                <a:cs typeface="Calibri"/>
              </a:rPr>
              <a:t>Pregnancy</a:t>
            </a:r>
            <a:endParaRPr sz="3600">
              <a:latin typeface="Calibri"/>
              <a:cs typeface="Calibri"/>
            </a:endParaRPr>
          </a:p>
          <a:p>
            <a:pPr marL="393700" marR="463550" lvl="1" indent="-182880">
              <a:lnSpc>
                <a:spcPct val="98400"/>
              </a:lnSpc>
              <a:spcBef>
                <a:spcPts val="1390"/>
              </a:spcBef>
              <a:buSzPct val="126562"/>
              <a:buFont typeface="Wingdings"/>
              <a:buChar char=""/>
              <a:tabLst>
                <a:tab pos="454025" algn="l"/>
                <a:tab pos="3333750" algn="l"/>
              </a:tabLst>
            </a:pPr>
            <a:r>
              <a:rPr sz="3200" b="1" dirty="0">
                <a:latin typeface="Calibri"/>
                <a:cs typeface="Calibri"/>
              </a:rPr>
              <a:t>Calcium. </a:t>
            </a:r>
            <a:r>
              <a:rPr sz="2800" b="1" spc="-25" dirty="0">
                <a:latin typeface="Calibri"/>
                <a:cs typeface="Calibri"/>
              </a:rPr>
              <a:t>RDA </a:t>
            </a:r>
            <a:r>
              <a:rPr sz="2800" b="1" spc="-5" dirty="0">
                <a:latin typeface="Calibri"/>
                <a:cs typeface="Calibri"/>
              </a:rPr>
              <a:t>during </a:t>
            </a:r>
            <a:r>
              <a:rPr sz="2800" b="1" spc="-10" dirty="0">
                <a:latin typeface="Calibri"/>
                <a:cs typeface="Calibri"/>
              </a:rPr>
              <a:t>pregnancy </a:t>
            </a:r>
            <a:r>
              <a:rPr sz="2800" b="1" spc="-5" dirty="0">
                <a:latin typeface="Calibri"/>
                <a:cs typeface="Calibri"/>
              </a:rPr>
              <a:t>or not and during </a:t>
            </a:r>
            <a:r>
              <a:rPr sz="2800" b="1" spc="-62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lactation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is </a:t>
            </a:r>
            <a:r>
              <a:rPr sz="2800" b="1" spc="-10" dirty="0">
                <a:latin typeface="Calibri"/>
                <a:cs typeface="Calibri"/>
              </a:rPr>
              <a:t>1000</a:t>
            </a:r>
            <a:r>
              <a:rPr sz="2800" b="1" spc="3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mg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(The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RDA</a:t>
            </a:r>
            <a:r>
              <a:rPr sz="2800" b="1" spc="-5" dirty="0">
                <a:latin typeface="Calibri"/>
                <a:cs typeface="Calibri"/>
              </a:rPr>
              <a:t> does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not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increase </a:t>
            </a:r>
            <a:r>
              <a:rPr sz="2800" b="1" spc="-5" dirty="0">
                <a:latin typeface="Calibri"/>
                <a:cs typeface="Calibri"/>
              </a:rPr>
              <a:t> during</a:t>
            </a:r>
            <a:r>
              <a:rPr sz="2800" b="1" spc="5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pregnancy).	1300</a:t>
            </a:r>
            <a:r>
              <a:rPr sz="2800" b="1" spc="3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mg/day </a:t>
            </a:r>
            <a:r>
              <a:rPr sz="2800" b="1" spc="-20" dirty="0">
                <a:latin typeface="Calibri"/>
                <a:cs typeface="Calibri"/>
              </a:rPr>
              <a:t>for</a:t>
            </a:r>
            <a:r>
              <a:rPr sz="2800" b="1" spc="-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pregnant </a:t>
            </a:r>
            <a:r>
              <a:rPr sz="2800" b="1" spc="-10" dirty="0">
                <a:latin typeface="Calibri"/>
                <a:cs typeface="Calibri"/>
              </a:rPr>
              <a:t> adolescents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aged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14-18.</a:t>
            </a:r>
            <a:endParaRPr sz="2800">
              <a:latin typeface="Calibri"/>
              <a:cs typeface="Calibri"/>
            </a:endParaRPr>
          </a:p>
          <a:p>
            <a:pPr marL="393700" marR="478155" lvl="1" indent="-182880">
              <a:lnSpc>
                <a:spcPct val="97600"/>
              </a:lnSpc>
              <a:spcBef>
                <a:spcPts val="220"/>
              </a:spcBef>
              <a:buSzPct val="126562"/>
              <a:buFont typeface="Wingdings"/>
              <a:buChar char=""/>
              <a:tabLst>
                <a:tab pos="454025" algn="l"/>
              </a:tabLst>
            </a:pPr>
            <a:r>
              <a:rPr sz="3200" b="1" spc="-10" dirty="0">
                <a:latin typeface="Calibri"/>
                <a:cs typeface="Calibri"/>
              </a:rPr>
              <a:t>Iron</a:t>
            </a:r>
            <a:r>
              <a:rPr sz="2800" b="1" spc="-10" dirty="0">
                <a:latin typeface="Calibri"/>
                <a:cs typeface="Calibri"/>
              </a:rPr>
              <a:t>.</a:t>
            </a:r>
            <a:r>
              <a:rPr sz="2800" b="1" spc="-2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The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requirement</a:t>
            </a:r>
            <a:r>
              <a:rPr sz="2800" b="1" spc="45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for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non-pregnant</a:t>
            </a:r>
            <a:r>
              <a:rPr sz="2800" b="1" spc="4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women</a:t>
            </a:r>
            <a:r>
              <a:rPr sz="2800" b="1" spc="-5" dirty="0">
                <a:latin typeface="Calibri"/>
                <a:cs typeface="Calibri"/>
              </a:rPr>
              <a:t> is </a:t>
            </a:r>
            <a:r>
              <a:rPr sz="2800" b="1" spc="-62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18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5" dirty="0">
                <a:latin typeface="Calibri"/>
                <a:cs typeface="Calibri"/>
              </a:rPr>
              <a:t>mg,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and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27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mg </a:t>
            </a:r>
            <a:r>
              <a:rPr sz="2800" b="1" spc="-20" dirty="0">
                <a:latin typeface="Calibri"/>
                <a:cs typeface="Calibri"/>
              </a:rPr>
              <a:t>for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pregnant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women,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and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9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mg </a:t>
            </a:r>
            <a:r>
              <a:rPr sz="2800" b="1" spc="-5" dirty="0">
                <a:latin typeface="Calibri"/>
                <a:cs typeface="Calibri"/>
              </a:rPr>
              <a:t> during </a:t>
            </a:r>
            <a:r>
              <a:rPr sz="2800" b="1" spc="-10" dirty="0">
                <a:latin typeface="Calibri"/>
                <a:cs typeface="Calibri"/>
              </a:rPr>
              <a:t>lactation.</a:t>
            </a:r>
            <a:endParaRPr sz="2800">
              <a:latin typeface="Calibri"/>
              <a:cs typeface="Calibri"/>
            </a:endParaRPr>
          </a:p>
          <a:p>
            <a:pPr marL="422275" lvl="1" indent="-212725">
              <a:lnSpc>
                <a:spcPct val="100000"/>
              </a:lnSpc>
              <a:spcBef>
                <a:spcPts val="175"/>
              </a:spcBef>
              <a:buSzPct val="125000"/>
              <a:buFont typeface="Wingdings"/>
              <a:buChar char=""/>
              <a:tabLst>
                <a:tab pos="422909" algn="l"/>
              </a:tabLst>
            </a:pPr>
            <a:r>
              <a:rPr sz="2800" b="1" spc="-10" dirty="0">
                <a:latin typeface="Calibri"/>
                <a:cs typeface="Calibri"/>
              </a:rPr>
              <a:t>Fortified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cereals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are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a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significant</a:t>
            </a:r>
            <a:r>
              <a:rPr sz="2800" b="1" spc="3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source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of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folic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acid.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/>
              <a:t>17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5105399"/>
              <a:ext cx="9144000" cy="17526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9144000" cy="5105400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0" y="59435"/>
            <a:ext cx="9144000" cy="6646545"/>
            <a:chOff x="0" y="59435"/>
            <a:chExt cx="9144000" cy="6646545"/>
          </a:xfrm>
        </p:grpSpPr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1600199"/>
              <a:ext cx="9144000" cy="51054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8495" y="998219"/>
              <a:ext cx="820674" cy="100660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31291" y="1110996"/>
              <a:ext cx="3201161" cy="84353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75487" y="2886456"/>
              <a:ext cx="3035045" cy="84353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8495" y="3756659"/>
              <a:ext cx="820674" cy="100660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31291" y="3869435"/>
              <a:ext cx="3571494" cy="843533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75487" y="5248656"/>
              <a:ext cx="2163318" cy="84353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46759" y="85343"/>
              <a:ext cx="962405" cy="934973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298447" y="59435"/>
              <a:ext cx="6944106" cy="1006602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429259" y="162814"/>
            <a:ext cx="7971790" cy="6055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51890" indent="-572135">
              <a:lnSpc>
                <a:spcPct val="100000"/>
              </a:lnSpc>
              <a:spcBef>
                <a:spcPts val="100"/>
              </a:spcBef>
              <a:buFont typeface="Wingdings"/>
              <a:buChar char=""/>
              <a:tabLst>
                <a:tab pos="1152525" algn="l"/>
              </a:tabLst>
            </a:pPr>
            <a:r>
              <a:rPr sz="3600" b="1" spc="-15" dirty="0">
                <a:latin typeface="Calibri"/>
                <a:cs typeface="Calibri"/>
              </a:rPr>
              <a:t>Food </a:t>
            </a:r>
            <a:r>
              <a:rPr sz="3600" b="1" spc="-5" dirty="0">
                <a:latin typeface="Calibri"/>
                <a:cs typeface="Calibri"/>
              </a:rPr>
              <a:t>Guidance</a:t>
            </a:r>
            <a:r>
              <a:rPr sz="3600" b="1" spc="10" dirty="0">
                <a:latin typeface="Calibri"/>
                <a:cs typeface="Calibri"/>
              </a:rPr>
              <a:t> </a:t>
            </a:r>
            <a:r>
              <a:rPr sz="3600" b="1" dirty="0">
                <a:latin typeface="Calibri"/>
                <a:cs typeface="Calibri"/>
              </a:rPr>
              <a:t>during </a:t>
            </a:r>
            <a:r>
              <a:rPr sz="3600" b="1" spc="-10" dirty="0">
                <a:latin typeface="Calibri"/>
                <a:cs typeface="Calibri"/>
              </a:rPr>
              <a:t>Pregnancy</a:t>
            </a:r>
            <a:endParaRPr sz="3600">
              <a:latin typeface="Calibri"/>
              <a:cs typeface="Calibri"/>
            </a:endParaRPr>
          </a:p>
          <a:p>
            <a:pPr marL="195580" marR="65405" indent="-182880">
              <a:lnSpc>
                <a:spcPct val="98500"/>
              </a:lnSpc>
              <a:spcBef>
                <a:spcPts val="2990"/>
              </a:spcBef>
              <a:buSzPct val="126666"/>
              <a:buFont typeface="Wingdings"/>
              <a:buChar char=""/>
              <a:tabLst>
                <a:tab pos="240029" algn="l"/>
              </a:tabLst>
            </a:pPr>
            <a:r>
              <a:rPr sz="3000" b="1" spc="-5" dirty="0">
                <a:latin typeface="Calibri"/>
                <a:cs typeface="Calibri"/>
              </a:rPr>
              <a:t>Nutrient </a:t>
            </a:r>
            <a:r>
              <a:rPr sz="3000" b="1" spc="-30" dirty="0">
                <a:latin typeface="Calibri"/>
                <a:cs typeface="Calibri"/>
              </a:rPr>
              <a:t>Density. </a:t>
            </a:r>
            <a:r>
              <a:rPr sz="2600" b="1" spc="-5" dirty="0">
                <a:latin typeface="Calibri"/>
                <a:cs typeface="Calibri"/>
              </a:rPr>
              <a:t>Foods </a:t>
            </a:r>
            <a:r>
              <a:rPr sz="2600" b="1" spc="-10" dirty="0">
                <a:latin typeface="Calibri"/>
                <a:cs typeface="Calibri"/>
              </a:rPr>
              <a:t>that are </a:t>
            </a:r>
            <a:r>
              <a:rPr sz="2600" b="1" spc="-5" dirty="0">
                <a:latin typeface="Calibri"/>
                <a:cs typeface="Calibri"/>
              </a:rPr>
              <a:t>nutrient-dense </a:t>
            </a:r>
            <a:r>
              <a:rPr sz="2600" b="1" dirty="0">
                <a:latin typeface="Calibri"/>
                <a:cs typeface="Calibri"/>
              </a:rPr>
              <a:t> </a:t>
            </a:r>
            <a:r>
              <a:rPr sz="2600" b="1" spc="-10" dirty="0">
                <a:latin typeface="Calibri"/>
                <a:cs typeface="Calibri"/>
              </a:rPr>
              <a:t>(wholegrain</a:t>
            </a:r>
            <a:r>
              <a:rPr sz="2600" b="1" spc="5" dirty="0">
                <a:latin typeface="Calibri"/>
                <a:cs typeface="Calibri"/>
              </a:rPr>
              <a:t> </a:t>
            </a:r>
            <a:r>
              <a:rPr sz="2600" b="1" spc="-10" dirty="0">
                <a:latin typeface="Calibri"/>
                <a:cs typeface="Calibri"/>
              </a:rPr>
              <a:t>breads</a:t>
            </a:r>
            <a:r>
              <a:rPr sz="2600" b="1" spc="10" dirty="0">
                <a:latin typeface="Calibri"/>
                <a:cs typeface="Calibri"/>
              </a:rPr>
              <a:t> </a:t>
            </a:r>
            <a:r>
              <a:rPr sz="2600" b="1" spc="-5" dirty="0">
                <a:latin typeface="Calibri"/>
                <a:cs typeface="Calibri"/>
              </a:rPr>
              <a:t>and</a:t>
            </a:r>
            <a:r>
              <a:rPr sz="2600" b="1" dirty="0">
                <a:latin typeface="Calibri"/>
                <a:cs typeface="Calibri"/>
              </a:rPr>
              <a:t> </a:t>
            </a:r>
            <a:r>
              <a:rPr sz="2600" b="1" spc="-10" dirty="0">
                <a:latin typeface="Calibri"/>
                <a:cs typeface="Calibri"/>
              </a:rPr>
              <a:t>cereals;</a:t>
            </a:r>
            <a:r>
              <a:rPr sz="2600" b="1" spc="5" dirty="0">
                <a:latin typeface="Calibri"/>
                <a:cs typeface="Calibri"/>
              </a:rPr>
              <a:t> </a:t>
            </a:r>
            <a:r>
              <a:rPr sz="2600" b="1" spc="-10" dirty="0">
                <a:latin typeface="Calibri"/>
                <a:cs typeface="Calibri"/>
              </a:rPr>
              <a:t>fresh</a:t>
            </a:r>
            <a:r>
              <a:rPr sz="2600" b="1" spc="-5" dirty="0">
                <a:latin typeface="Calibri"/>
                <a:cs typeface="Calibri"/>
              </a:rPr>
              <a:t> fruits</a:t>
            </a:r>
            <a:r>
              <a:rPr sz="2600" b="1" dirty="0">
                <a:latin typeface="Calibri"/>
                <a:cs typeface="Calibri"/>
              </a:rPr>
              <a:t> </a:t>
            </a:r>
            <a:r>
              <a:rPr sz="2600" b="1" spc="-5" dirty="0">
                <a:latin typeface="Calibri"/>
                <a:cs typeface="Calibri"/>
              </a:rPr>
              <a:t>and </a:t>
            </a:r>
            <a:r>
              <a:rPr sz="2600" b="1" dirty="0">
                <a:latin typeface="Calibri"/>
                <a:cs typeface="Calibri"/>
              </a:rPr>
              <a:t> </a:t>
            </a:r>
            <a:r>
              <a:rPr sz="2600" b="1" spc="-10" dirty="0">
                <a:latin typeface="Calibri"/>
                <a:cs typeface="Calibri"/>
              </a:rPr>
              <a:t>vegetables;</a:t>
            </a:r>
            <a:r>
              <a:rPr sz="2600" b="1" spc="-15" dirty="0">
                <a:latin typeface="Calibri"/>
                <a:cs typeface="Calibri"/>
              </a:rPr>
              <a:t> </a:t>
            </a:r>
            <a:r>
              <a:rPr sz="2600" b="1" spc="-5" dirty="0">
                <a:latin typeface="Calibri"/>
                <a:cs typeface="Calibri"/>
              </a:rPr>
              <a:t>dried</a:t>
            </a:r>
            <a:r>
              <a:rPr sz="2600" b="1" spc="15" dirty="0">
                <a:latin typeface="Calibri"/>
                <a:cs typeface="Calibri"/>
              </a:rPr>
              <a:t> </a:t>
            </a:r>
            <a:r>
              <a:rPr sz="2600" b="1" spc="-5" dirty="0">
                <a:latin typeface="Calibri"/>
                <a:cs typeface="Calibri"/>
              </a:rPr>
              <a:t>beans</a:t>
            </a:r>
            <a:r>
              <a:rPr sz="2600" b="1" spc="35" dirty="0">
                <a:latin typeface="Calibri"/>
                <a:cs typeface="Calibri"/>
              </a:rPr>
              <a:t> </a:t>
            </a:r>
            <a:r>
              <a:rPr sz="2600" b="1" spc="-5" dirty="0">
                <a:latin typeface="Calibri"/>
                <a:cs typeface="Calibri"/>
              </a:rPr>
              <a:t>and</a:t>
            </a:r>
            <a:r>
              <a:rPr sz="2600" b="1" dirty="0">
                <a:latin typeface="Calibri"/>
                <a:cs typeface="Calibri"/>
              </a:rPr>
              <a:t> peas,</a:t>
            </a:r>
            <a:r>
              <a:rPr sz="2600" b="1" spc="5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or</a:t>
            </a:r>
            <a:r>
              <a:rPr sz="2600" b="1" spc="5" dirty="0">
                <a:latin typeface="Calibri"/>
                <a:cs typeface="Calibri"/>
              </a:rPr>
              <a:t> </a:t>
            </a:r>
            <a:r>
              <a:rPr sz="2600" b="1" spc="-25" dirty="0">
                <a:latin typeface="Calibri"/>
                <a:cs typeface="Calibri"/>
              </a:rPr>
              <a:t>fat</a:t>
            </a:r>
            <a:r>
              <a:rPr sz="2600" b="1" spc="-10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or </a:t>
            </a:r>
            <a:r>
              <a:rPr sz="2600" b="1" spc="-15" dirty="0">
                <a:latin typeface="Calibri"/>
                <a:cs typeface="Calibri"/>
              </a:rPr>
              <a:t>fat-free</a:t>
            </a:r>
            <a:r>
              <a:rPr sz="2600" b="1" dirty="0">
                <a:latin typeface="Calibri"/>
                <a:cs typeface="Calibri"/>
              </a:rPr>
              <a:t> </a:t>
            </a:r>
            <a:r>
              <a:rPr sz="2600" b="1" spc="-5" dirty="0">
                <a:latin typeface="Calibri"/>
                <a:cs typeface="Calibri"/>
              </a:rPr>
              <a:t>dairy </a:t>
            </a:r>
            <a:r>
              <a:rPr sz="2600" b="1" spc="-570" dirty="0">
                <a:latin typeface="Calibri"/>
                <a:cs typeface="Calibri"/>
              </a:rPr>
              <a:t> </a:t>
            </a:r>
            <a:r>
              <a:rPr sz="2600" b="1" spc="-10" dirty="0">
                <a:latin typeface="Calibri"/>
                <a:cs typeface="Calibri"/>
              </a:rPr>
              <a:t>products;</a:t>
            </a:r>
            <a:r>
              <a:rPr sz="2600" b="1" spc="5" dirty="0">
                <a:latin typeface="Calibri"/>
                <a:cs typeface="Calibri"/>
              </a:rPr>
              <a:t> </a:t>
            </a:r>
            <a:r>
              <a:rPr sz="2600" b="1" spc="-5" dirty="0">
                <a:latin typeface="Calibri"/>
                <a:cs typeface="Calibri"/>
              </a:rPr>
              <a:t>lean</a:t>
            </a:r>
            <a:r>
              <a:rPr sz="2600" b="1" dirty="0">
                <a:latin typeface="Calibri"/>
                <a:cs typeface="Calibri"/>
              </a:rPr>
              <a:t> </a:t>
            </a:r>
            <a:r>
              <a:rPr sz="2600" b="1" spc="-5" dirty="0">
                <a:latin typeface="Calibri"/>
                <a:cs typeface="Calibri"/>
              </a:rPr>
              <a:t>meats;</a:t>
            </a:r>
            <a:r>
              <a:rPr sz="2600" b="1" spc="-20" dirty="0">
                <a:latin typeface="Calibri"/>
                <a:cs typeface="Calibri"/>
              </a:rPr>
              <a:t> </a:t>
            </a:r>
            <a:r>
              <a:rPr sz="2600" b="1" spc="-5" dirty="0">
                <a:latin typeface="Calibri"/>
                <a:cs typeface="Calibri"/>
              </a:rPr>
              <a:t>and</a:t>
            </a:r>
            <a:r>
              <a:rPr sz="2600" b="1" spc="15" dirty="0">
                <a:latin typeface="Calibri"/>
                <a:cs typeface="Calibri"/>
              </a:rPr>
              <a:t> </a:t>
            </a:r>
            <a:r>
              <a:rPr sz="2600" b="1" spc="-5" dirty="0">
                <a:latin typeface="Calibri"/>
                <a:cs typeface="Calibri"/>
              </a:rPr>
              <a:t>nuts.</a:t>
            </a:r>
            <a:endParaRPr sz="2600">
              <a:latin typeface="Calibri"/>
              <a:cs typeface="Calibri"/>
            </a:endParaRPr>
          </a:p>
          <a:p>
            <a:pPr marL="195580" marR="5080" indent="-182880">
              <a:lnSpc>
                <a:spcPct val="100800"/>
              </a:lnSpc>
              <a:spcBef>
                <a:spcPts val="965"/>
              </a:spcBef>
              <a:buSzPct val="111666"/>
              <a:buFont typeface="Wingdings"/>
              <a:buChar char=""/>
              <a:tabLst>
                <a:tab pos="284480" algn="l"/>
              </a:tabLst>
            </a:pPr>
            <a:r>
              <a:rPr sz="3000" b="1" dirty="0">
                <a:latin typeface="Calibri"/>
                <a:cs typeface="Calibri"/>
              </a:rPr>
              <a:t>Meal</a:t>
            </a:r>
            <a:r>
              <a:rPr sz="3000" b="1" spc="-15" dirty="0">
                <a:latin typeface="Calibri"/>
                <a:cs typeface="Calibri"/>
              </a:rPr>
              <a:t> </a:t>
            </a:r>
            <a:r>
              <a:rPr sz="3000" b="1" spc="-10" dirty="0">
                <a:latin typeface="Calibri"/>
                <a:cs typeface="Calibri"/>
              </a:rPr>
              <a:t>Frequency</a:t>
            </a:r>
            <a:r>
              <a:rPr sz="2600" b="1" spc="-10" dirty="0">
                <a:latin typeface="Calibri"/>
                <a:cs typeface="Calibri"/>
              </a:rPr>
              <a:t>.</a:t>
            </a:r>
            <a:r>
              <a:rPr sz="2600" b="1" spc="5" dirty="0">
                <a:latin typeface="Calibri"/>
                <a:cs typeface="Calibri"/>
              </a:rPr>
              <a:t> </a:t>
            </a:r>
            <a:r>
              <a:rPr sz="2600" b="1" spc="-15" dirty="0">
                <a:latin typeface="Calibri"/>
                <a:cs typeface="Calibri"/>
              </a:rPr>
              <a:t>Avoid</a:t>
            </a:r>
            <a:r>
              <a:rPr sz="2600" b="1" spc="-20" dirty="0">
                <a:latin typeface="Calibri"/>
                <a:cs typeface="Calibri"/>
              </a:rPr>
              <a:t> </a:t>
            </a:r>
            <a:r>
              <a:rPr sz="2600" b="1" spc="-5" dirty="0">
                <a:latin typeface="Calibri"/>
                <a:cs typeface="Calibri"/>
              </a:rPr>
              <a:t>periods</a:t>
            </a:r>
            <a:r>
              <a:rPr sz="2600" b="1" spc="10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of</a:t>
            </a:r>
            <a:r>
              <a:rPr sz="2600" b="1" spc="5" dirty="0">
                <a:latin typeface="Calibri"/>
                <a:cs typeface="Calibri"/>
              </a:rPr>
              <a:t> </a:t>
            </a:r>
            <a:r>
              <a:rPr sz="2600" b="1" spc="-10" dirty="0">
                <a:latin typeface="Calibri"/>
                <a:cs typeface="Calibri"/>
              </a:rPr>
              <a:t>hunger</a:t>
            </a:r>
            <a:r>
              <a:rPr sz="2600" b="1" spc="10" dirty="0">
                <a:latin typeface="Calibri"/>
                <a:cs typeface="Calibri"/>
              </a:rPr>
              <a:t> </a:t>
            </a:r>
            <a:r>
              <a:rPr sz="2600" b="1" spc="-10" dirty="0">
                <a:latin typeface="Calibri"/>
                <a:cs typeface="Calibri"/>
              </a:rPr>
              <a:t>by</a:t>
            </a:r>
            <a:r>
              <a:rPr sz="2600" b="1" spc="10" dirty="0">
                <a:latin typeface="Calibri"/>
                <a:cs typeface="Calibri"/>
              </a:rPr>
              <a:t> </a:t>
            </a:r>
            <a:r>
              <a:rPr sz="2600" b="1" spc="-10" dirty="0">
                <a:latin typeface="Calibri"/>
                <a:cs typeface="Calibri"/>
              </a:rPr>
              <a:t>eating </a:t>
            </a:r>
            <a:r>
              <a:rPr sz="2600" b="1" spc="-5" dirty="0">
                <a:latin typeface="Calibri"/>
                <a:cs typeface="Calibri"/>
              </a:rPr>
              <a:t> </a:t>
            </a:r>
            <a:r>
              <a:rPr sz="2600" b="1" spc="-10" dirty="0">
                <a:latin typeface="Calibri"/>
                <a:cs typeface="Calibri"/>
              </a:rPr>
              <a:t>three</a:t>
            </a:r>
            <a:r>
              <a:rPr sz="2600" b="1" spc="5" dirty="0">
                <a:latin typeface="Calibri"/>
                <a:cs typeface="Calibri"/>
              </a:rPr>
              <a:t> </a:t>
            </a:r>
            <a:r>
              <a:rPr sz="2600" b="1" spc="-5" dirty="0">
                <a:latin typeface="Calibri"/>
                <a:cs typeface="Calibri"/>
              </a:rPr>
              <a:t>meals</a:t>
            </a:r>
            <a:r>
              <a:rPr sz="2600" b="1" spc="-10" dirty="0">
                <a:latin typeface="Calibri"/>
                <a:cs typeface="Calibri"/>
              </a:rPr>
              <a:t> </a:t>
            </a:r>
            <a:r>
              <a:rPr sz="2600" b="1" spc="-5" dirty="0">
                <a:latin typeface="Calibri"/>
                <a:cs typeface="Calibri"/>
              </a:rPr>
              <a:t>and</a:t>
            </a:r>
            <a:r>
              <a:rPr sz="2600" b="1" spc="20" dirty="0">
                <a:latin typeface="Calibri"/>
                <a:cs typeface="Calibri"/>
              </a:rPr>
              <a:t> </a:t>
            </a:r>
            <a:r>
              <a:rPr sz="2600" b="1" spc="-10" dirty="0">
                <a:latin typeface="Calibri"/>
                <a:cs typeface="Calibri"/>
              </a:rPr>
              <a:t>two</a:t>
            </a:r>
            <a:r>
              <a:rPr sz="2600" b="1" spc="-5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or</a:t>
            </a:r>
            <a:r>
              <a:rPr sz="2600" b="1" spc="5" dirty="0">
                <a:latin typeface="Calibri"/>
                <a:cs typeface="Calibri"/>
              </a:rPr>
              <a:t> </a:t>
            </a:r>
            <a:r>
              <a:rPr sz="2600" b="1" spc="-10" dirty="0">
                <a:latin typeface="Calibri"/>
                <a:cs typeface="Calibri"/>
              </a:rPr>
              <a:t>three</a:t>
            </a:r>
            <a:r>
              <a:rPr sz="2600" b="1" spc="5" dirty="0">
                <a:latin typeface="Calibri"/>
                <a:cs typeface="Calibri"/>
              </a:rPr>
              <a:t> </a:t>
            </a:r>
            <a:r>
              <a:rPr sz="2600" b="1" spc="-5" dirty="0">
                <a:latin typeface="Calibri"/>
                <a:cs typeface="Calibri"/>
              </a:rPr>
              <a:t>nutritious</a:t>
            </a:r>
            <a:r>
              <a:rPr sz="2600" b="1" spc="15" dirty="0">
                <a:latin typeface="Calibri"/>
                <a:cs typeface="Calibri"/>
              </a:rPr>
              <a:t> </a:t>
            </a:r>
            <a:r>
              <a:rPr sz="2600" b="1" spc="-5" dirty="0">
                <a:latin typeface="Calibri"/>
                <a:cs typeface="Calibri"/>
              </a:rPr>
              <a:t>snacks</a:t>
            </a:r>
            <a:r>
              <a:rPr sz="2600" b="1" spc="5" dirty="0">
                <a:latin typeface="Calibri"/>
                <a:cs typeface="Calibri"/>
              </a:rPr>
              <a:t> </a:t>
            </a:r>
            <a:r>
              <a:rPr sz="2600" b="1" spc="-5" dirty="0">
                <a:latin typeface="Calibri"/>
                <a:cs typeface="Calibri"/>
              </a:rPr>
              <a:t>each</a:t>
            </a:r>
            <a:r>
              <a:rPr sz="2600" b="1" spc="5" dirty="0">
                <a:latin typeface="Calibri"/>
                <a:cs typeface="Calibri"/>
              </a:rPr>
              <a:t> </a:t>
            </a:r>
            <a:r>
              <a:rPr sz="2600" b="1" spc="-55" dirty="0">
                <a:latin typeface="Calibri"/>
                <a:cs typeface="Calibri"/>
              </a:rPr>
              <a:t>day.</a:t>
            </a:r>
            <a:endParaRPr sz="2600">
              <a:latin typeface="Calibri"/>
              <a:cs typeface="Calibri"/>
            </a:endParaRPr>
          </a:p>
          <a:p>
            <a:pPr marL="195580" marR="131445" indent="-182880" algn="just">
              <a:lnSpc>
                <a:spcPct val="97700"/>
              </a:lnSpc>
              <a:spcBef>
                <a:spcPts val="200"/>
              </a:spcBef>
              <a:buSzPct val="126666"/>
              <a:buFont typeface="Wingdings"/>
              <a:buChar char=""/>
              <a:tabLst>
                <a:tab pos="240029" algn="l"/>
              </a:tabLst>
            </a:pPr>
            <a:r>
              <a:rPr sz="3000" b="1" spc="-5" dirty="0">
                <a:latin typeface="Calibri"/>
                <a:cs typeface="Calibri"/>
              </a:rPr>
              <a:t>Fluid Consumption. </a:t>
            </a:r>
            <a:r>
              <a:rPr sz="2600" b="1" spc="-10" dirty="0">
                <a:latin typeface="Calibri"/>
                <a:cs typeface="Calibri"/>
              </a:rPr>
              <a:t>Pregnant </a:t>
            </a:r>
            <a:r>
              <a:rPr sz="2600" b="1" spc="-5" dirty="0">
                <a:latin typeface="Calibri"/>
                <a:cs typeface="Calibri"/>
              </a:rPr>
              <a:t>women need </a:t>
            </a:r>
            <a:r>
              <a:rPr sz="2600" b="1" dirty="0">
                <a:latin typeface="Calibri"/>
                <a:cs typeface="Calibri"/>
              </a:rPr>
              <a:t>8 </a:t>
            </a:r>
            <a:r>
              <a:rPr sz="2600" b="1" spc="-5" dirty="0">
                <a:latin typeface="Calibri"/>
                <a:cs typeface="Calibri"/>
              </a:rPr>
              <a:t>glasses </a:t>
            </a:r>
            <a:r>
              <a:rPr sz="2600" b="1" spc="-575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of </a:t>
            </a:r>
            <a:r>
              <a:rPr sz="2600" b="1" spc="-5" dirty="0">
                <a:latin typeface="Calibri"/>
                <a:cs typeface="Calibri"/>
              </a:rPr>
              <a:t>fluid </a:t>
            </a:r>
            <a:r>
              <a:rPr sz="2600" b="1" spc="-30" dirty="0">
                <a:latin typeface="Calibri"/>
                <a:cs typeface="Calibri"/>
              </a:rPr>
              <a:t>daily, </a:t>
            </a:r>
            <a:r>
              <a:rPr sz="2600" b="1" spc="-20" dirty="0">
                <a:latin typeface="Calibri"/>
                <a:cs typeface="Calibri"/>
              </a:rPr>
              <a:t>preferably </a:t>
            </a:r>
            <a:r>
              <a:rPr sz="2600" b="1" dirty="0">
                <a:latin typeface="Calibri"/>
                <a:cs typeface="Calibri"/>
              </a:rPr>
              <a:t>in </a:t>
            </a:r>
            <a:r>
              <a:rPr sz="2600" b="1" spc="-5" dirty="0">
                <a:latin typeface="Calibri"/>
                <a:cs typeface="Calibri"/>
              </a:rPr>
              <a:t>the </a:t>
            </a:r>
            <a:r>
              <a:rPr sz="2600" b="1" spc="-10" dirty="0">
                <a:latin typeface="Calibri"/>
                <a:cs typeface="Calibri"/>
              </a:rPr>
              <a:t>form </a:t>
            </a:r>
            <a:r>
              <a:rPr sz="2600" b="1" dirty="0">
                <a:latin typeface="Calibri"/>
                <a:cs typeface="Calibri"/>
              </a:rPr>
              <a:t>of </a:t>
            </a:r>
            <a:r>
              <a:rPr sz="2600" b="1" spc="-50" dirty="0">
                <a:latin typeface="Calibri"/>
                <a:cs typeface="Calibri"/>
              </a:rPr>
              <a:t>water, </a:t>
            </a:r>
            <a:r>
              <a:rPr sz="2600" b="1" spc="-5" dirty="0">
                <a:latin typeface="Calibri"/>
                <a:cs typeface="Calibri"/>
              </a:rPr>
              <a:t>fruit juice, </a:t>
            </a:r>
            <a:r>
              <a:rPr sz="2600" b="1" spc="-575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or</a:t>
            </a:r>
            <a:r>
              <a:rPr sz="2600" b="1" spc="-5" dirty="0">
                <a:latin typeface="Calibri"/>
                <a:cs typeface="Calibri"/>
              </a:rPr>
              <a:t> milk.</a:t>
            </a:r>
            <a:endParaRPr sz="2600">
              <a:latin typeface="Calibri"/>
              <a:cs typeface="Calibri"/>
            </a:endParaRPr>
          </a:p>
          <a:p>
            <a:pPr marL="195580" marR="1050925" indent="-182880" algn="just">
              <a:lnSpc>
                <a:spcPct val="100800"/>
              </a:lnSpc>
              <a:spcBef>
                <a:spcPts val="960"/>
              </a:spcBef>
              <a:buSzPct val="111666"/>
              <a:buFont typeface="Wingdings"/>
              <a:buChar char=""/>
              <a:tabLst>
                <a:tab pos="284480" algn="l"/>
              </a:tabLst>
            </a:pPr>
            <a:r>
              <a:rPr sz="3000" b="1" spc="-5" dirty="0">
                <a:latin typeface="Calibri"/>
                <a:cs typeface="Calibri"/>
              </a:rPr>
              <a:t>Salt </a:t>
            </a:r>
            <a:r>
              <a:rPr sz="3000" b="1" spc="-25" dirty="0">
                <a:latin typeface="Calibri"/>
                <a:cs typeface="Calibri"/>
              </a:rPr>
              <a:t>Intake</a:t>
            </a:r>
            <a:r>
              <a:rPr sz="2600" b="1" spc="-25" dirty="0">
                <a:latin typeface="Calibri"/>
                <a:cs typeface="Calibri"/>
              </a:rPr>
              <a:t>. </a:t>
            </a:r>
            <a:r>
              <a:rPr sz="2600" b="1" dirty="0">
                <a:latin typeface="Calibri"/>
                <a:cs typeface="Calibri"/>
              </a:rPr>
              <a:t>A </a:t>
            </a:r>
            <a:r>
              <a:rPr sz="2600" b="1" spc="-20" dirty="0">
                <a:latin typeface="Calibri"/>
                <a:cs typeface="Calibri"/>
              </a:rPr>
              <a:t>moderate </a:t>
            </a:r>
            <a:r>
              <a:rPr sz="2600" b="1" spc="-25" dirty="0">
                <a:latin typeface="Calibri"/>
                <a:cs typeface="Calibri"/>
              </a:rPr>
              <a:t>intake </a:t>
            </a:r>
            <a:r>
              <a:rPr sz="2600" b="1" dirty="0">
                <a:latin typeface="Calibri"/>
                <a:cs typeface="Calibri"/>
              </a:rPr>
              <a:t>of </a:t>
            </a:r>
            <a:r>
              <a:rPr sz="2600" b="1" spc="-10" dirty="0">
                <a:latin typeface="Calibri"/>
                <a:cs typeface="Calibri"/>
              </a:rPr>
              <a:t>iodized </a:t>
            </a:r>
            <a:r>
              <a:rPr sz="2600" b="1" dirty="0">
                <a:latin typeface="Calibri"/>
                <a:cs typeface="Calibri"/>
              </a:rPr>
              <a:t>salt </a:t>
            </a:r>
            <a:r>
              <a:rPr sz="2600" b="1" spc="-5" dirty="0">
                <a:latin typeface="Calibri"/>
                <a:cs typeface="Calibri"/>
              </a:rPr>
              <a:t>is </a:t>
            </a:r>
            <a:r>
              <a:rPr sz="2600" b="1" spc="-575" dirty="0">
                <a:latin typeface="Calibri"/>
                <a:cs typeface="Calibri"/>
              </a:rPr>
              <a:t> </a:t>
            </a:r>
            <a:r>
              <a:rPr sz="2600" b="1" spc="-5" dirty="0">
                <a:latin typeface="Calibri"/>
                <a:cs typeface="Calibri"/>
              </a:rPr>
              <a:t>recommended.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/>
              <a:t>18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5105399"/>
              <a:ext cx="9144000" cy="17526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9144000" cy="5105400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0" y="440436"/>
            <a:ext cx="9144000" cy="6265545"/>
            <a:chOff x="0" y="440436"/>
            <a:chExt cx="9144000" cy="6265545"/>
          </a:xfrm>
        </p:grpSpPr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1600200"/>
              <a:ext cx="9144000" cy="51054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0207" y="1167384"/>
              <a:ext cx="870966" cy="107061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31291" y="1289303"/>
              <a:ext cx="3284982" cy="89687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61060" y="466344"/>
              <a:ext cx="962405" cy="93497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412747" y="440436"/>
              <a:ext cx="6944106" cy="100660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0207" y="3072384"/>
              <a:ext cx="870966" cy="107060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31291" y="3194303"/>
              <a:ext cx="3053334" cy="89687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83108" y="4671059"/>
              <a:ext cx="2736342" cy="896873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429259" y="401861"/>
            <a:ext cx="8169275" cy="5302885"/>
          </a:xfrm>
          <a:prstGeom prst="rect">
            <a:avLst/>
          </a:prstGeom>
        </p:spPr>
        <p:txBody>
          <a:bodyPr vert="horz" wrap="square" lIns="0" tIns="154305" rIns="0" bIns="0" rtlCol="0">
            <a:spAutoFit/>
          </a:bodyPr>
          <a:lstStyle/>
          <a:p>
            <a:pPr marL="1266190" indent="-572135">
              <a:lnSpc>
                <a:spcPct val="100000"/>
              </a:lnSpc>
              <a:spcBef>
                <a:spcPts val="1215"/>
              </a:spcBef>
              <a:buFont typeface="Wingdings"/>
              <a:buChar char=""/>
              <a:tabLst>
                <a:tab pos="1266825" algn="l"/>
              </a:tabLst>
            </a:pPr>
            <a:r>
              <a:rPr sz="3600" b="1" spc="-15" dirty="0">
                <a:latin typeface="Calibri"/>
                <a:cs typeface="Calibri"/>
              </a:rPr>
              <a:t>Food </a:t>
            </a:r>
            <a:r>
              <a:rPr sz="3600" b="1" spc="-5" dirty="0">
                <a:latin typeface="Calibri"/>
                <a:cs typeface="Calibri"/>
              </a:rPr>
              <a:t>Guidance</a:t>
            </a:r>
            <a:r>
              <a:rPr sz="3600" b="1" spc="10" dirty="0">
                <a:latin typeface="Calibri"/>
                <a:cs typeface="Calibri"/>
              </a:rPr>
              <a:t> </a:t>
            </a:r>
            <a:r>
              <a:rPr sz="3600" b="1" dirty="0">
                <a:latin typeface="Calibri"/>
                <a:cs typeface="Calibri"/>
              </a:rPr>
              <a:t>during </a:t>
            </a:r>
            <a:r>
              <a:rPr sz="3600" b="1" spc="-10" dirty="0">
                <a:latin typeface="Calibri"/>
                <a:cs typeface="Calibri"/>
              </a:rPr>
              <a:t>Pregnancy</a:t>
            </a:r>
            <a:endParaRPr sz="3600">
              <a:latin typeface="Calibri"/>
              <a:cs typeface="Calibri"/>
            </a:endParaRPr>
          </a:p>
          <a:p>
            <a:pPr marL="195580" marR="725805" indent="-182880">
              <a:lnSpc>
                <a:spcPct val="98400"/>
              </a:lnSpc>
              <a:spcBef>
                <a:spcPts val="1390"/>
              </a:spcBef>
              <a:buSzPct val="126562"/>
              <a:buFont typeface="Wingdings"/>
              <a:buChar char=""/>
              <a:tabLst>
                <a:tab pos="255904" algn="l"/>
              </a:tabLst>
            </a:pPr>
            <a:r>
              <a:rPr sz="3200" b="1" dirty="0">
                <a:latin typeface="Calibri"/>
                <a:cs typeface="Calibri"/>
              </a:rPr>
              <a:t>Use of</a:t>
            </a:r>
            <a:r>
              <a:rPr sz="3200" b="1" spc="5" dirty="0">
                <a:latin typeface="Calibri"/>
                <a:cs typeface="Calibri"/>
              </a:rPr>
              <a:t> </a:t>
            </a:r>
            <a:r>
              <a:rPr sz="3200" b="1" spc="-15" dirty="0">
                <a:latin typeface="Calibri"/>
                <a:cs typeface="Calibri"/>
              </a:rPr>
              <a:t>Caffeine.</a:t>
            </a:r>
            <a:r>
              <a:rPr sz="3200" b="1" spc="-20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Moderate</a:t>
            </a:r>
            <a:r>
              <a:rPr sz="2800" b="1" spc="3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use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of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coffee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and 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caffeine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(&lt;300</a:t>
            </a:r>
            <a:r>
              <a:rPr sz="2800" b="1" spc="3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mg/day).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Higher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intakes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should be </a:t>
            </a:r>
            <a:r>
              <a:rPr sz="2800" b="1" spc="-61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avoided.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Moderate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to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heavy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use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may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cause </a:t>
            </a:r>
            <a:r>
              <a:rPr sz="2800" b="1" spc="-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spontaneous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abortion.</a:t>
            </a:r>
            <a:endParaRPr sz="2800">
              <a:latin typeface="Calibri"/>
              <a:cs typeface="Calibri"/>
            </a:endParaRPr>
          </a:p>
          <a:p>
            <a:pPr marL="195580" marR="66675" indent="-182880">
              <a:lnSpc>
                <a:spcPct val="97600"/>
              </a:lnSpc>
              <a:spcBef>
                <a:spcPts val="235"/>
              </a:spcBef>
              <a:buSzPct val="126562"/>
              <a:buFont typeface="Wingdings"/>
              <a:buChar char=""/>
              <a:tabLst>
                <a:tab pos="255904" algn="l"/>
                <a:tab pos="4381500" algn="l"/>
              </a:tabLst>
            </a:pPr>
            <a:r>
              <a:rPr sz="3200" b="1" spc="-20" dirty="0">
                <a:latin typeface="Calibri"/>
                <a:cs typeface="Calibri"/>
              </a:rPr>
              <a:t>Avoid</a:t>
            </a:r>
            <a:r>
              <a:rPr sz="3200" b="1" spc="-2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Alcohol.</a:t>
            </a:r>
            <a:r>
              <a:rPr sz="3200" b="1" spc="-4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Chronic</a:t>
            </a:r>
            <a:r>
              <a:rPr sz="2800" b="1" spc="3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alcohol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consumption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during </a:t>
            </a:r>
            <a:r>
              <a:rPr sz="2800" b="1" spc="-62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pregnancy</a:t>
            </a:r>
            <a:r>
              <a:rPr sz="2800" b="1" spc="3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increase</a:t>
            </a:r>
            <a:r>
              <a:rPr sz="2800" b="1" spc="3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the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risk	of</a:t>
            </a:r>
            <a:r>
              <a:rPr sz="2800" b="1" spc="-1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mental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retardation, </a:t>
            </a:r>
            <a:r>
              <a:rPr sz="2800" b="1" spc="-1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learning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disabilities,</a:t>
            </a:r>
            <a:r>
              <a:rPr sz="2800" b="1" spc="3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and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major birth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defects.</a:t>
            </a:r>
            <a:endParaRPr sz="2800">
              <a:latin typeface="Calibri"/>
              <a:cs typeface="Calibri"/>
            </a:endParaRPr>
          </a:p>
          <a:p>
            <a:pPr marL="195580" marR="5080" indent="-182880">
              <a:lnSpc>
                <a:spcPct val="100499"/>
              </a:lnSpc>
              <a:spcBef>
                <a:spcPts val="1030"/>
              </a:spcBef>
              <a:buSzPct val="112500"/>
              <a:buFont typeface="Wingdings"/>
              <a:buChar char=""/>
              <a:tabLst>
                <a:tab pos="305435" algn="l"/>
              </a:tabLst>
            </a:pPr>
            <a:r>
              <a:rPr sz="3200" b="1" spc="-5" dirty="0">
                <a:latin typeface="Calibri"/>
                <a:cs typeface="Calibri"/>
              </a:rPr>
              <a:t>Supplements</a:t>
            </a:r>
            <a:r>
              <a:rPr sz="2800" b="1" spc="-5" dirty="0">
                <a:latin typeface="Calibri"/>
                <a:cs typeface="Calibri"/>
              </a:rPr>
              <a:t>.</a:t>
            </a:r>
            <a:r>
              <a:rPr sz="2800" b="1" spc="-2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Use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of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vitamins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and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mineral </a:t>
            </a:r>
            <a:r>
              <a:rPr sz="2800" b="1" spc="-10" dirty="0">
                <a:latin typeface="Calibri"/>
                <a:cs typeface="Calibri"/>
              </a:rPr>
              <a:t> supplements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or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herbal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supplements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during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pregnancy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12140" y="5768213"/>
            <a:ext cx="4646295" cy="689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755"/>
              </a:lnSpc>
            </a:pPr>
            <a:r>
              <a:rPr sz="2800" b="1" spc="-5" dirty="0">
                <a:latin typeface="Calibri"/>
                <a:cs typeface="Calibri"/>
              </a:rPr>
              <a:t>should</a:t>
            </a:r>
            <a:r>
              <a:rPr sz="2800" b="1" spc="-2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be </a:t>
            </a:r>
            <a:r>
              <a:rPr sz="2800" b="1" spc="-15" dirty="0">
                <a:latin typeface="Calibri"/>
                <a:cs typeface="Calibri"/>
              </a:rPr>
              <a:t>carefully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considered.</a:t>
            </a:r>
            <a:endParaRPr sz="2800">
              <a:latin typeface="Calibri"/>
              <a:cs typeface="Calibri"/>
            </a:endParaRPr>
          </a:p>
          <a:p>
            <a:pPr marR="1176020" algn="r">
              <a:lnSpc>
                <a:spcPct val="100000"/>
              </a:lnSpc>
              <a:spcBef>
                <a:spcPts val="1115"/>
              </a:spcBef>
            </a:pPr>
            <a:r>
              <a:rPr sz="1200" b="1" dirty="0">
                <a:solidFill>
                  <a:srgbClr val="888888"/>
                </a:solidFill>
                <a:latin typeface="Arial"/>
                <a:cs typeface="Arial"/>
              </a:rPr>
              <a:t>19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5105399"/>
              <a:ext cx="9144000" cy="17526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9144000" cy="5105400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1600200"/>
            <a:ext cx="9144000" cy="510540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933700" y="516636"/>
            <a:ext cx="2963418" cy="1006601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3203575" y="620014"/>
            <a:ext cx="23952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10" dirty="0">
                <a:latin typeface="Calibri"/>
                <a:cs typeface="Calibri"/>
              </a:rPr>
              <a:t>Introduction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57859" y="1381709"/>
            <a:ext cx="7686040" cy="882015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70"/>
              </a:spcBef>
            </a:pPr>
            <a:r>
              <a:rPr sz="2800" b="1" spc="-15" dirty="0">
                <a:latin typeface="Calibri"/>
                <a:cs typeface="Calibri"/>
              </a:rPr>
              <a:t>Maternal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diet</a:t>
            </a:r>
            <a:r>
              <a:rPr sz="2800" b="1" spc="3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and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nutritional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status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have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a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direct </a:t>
            </a:r>
            <a:r>
              <a:rPr sz="2800" b="1" spc="-1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impact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on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the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course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of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pregnancy</a:t>
            </a:r>
            <a:r>
              <a:rPr sz="2800" b="1" spc="4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and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its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outcome.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371600" y="3070860"/>
            <a:ext cx="5548884" cy="278892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5105399"/>
              <a:ext cx="9144000" cy="17526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9144000" cy="5105400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1600200"/>
            <a:ext cx="9144000" cy="510540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535940" y="6255207"/>
            <a:ext cx="80518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5" dirty="0">
                <a:solidFill>
                  <a:srgbClr val="7E7E7E"/>
                </a:solidFill>
                <a:latin typeface="Trebuchet MS"/>
                <a:cs typeface="Trebuchet MS"/>
              </a:rPr>
              <a:t>Dr.</a:t>
            </a:r>
            <a:r>
              <a:rPr sz="1100" b="1" spc="-60" dirty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sz="1100" b="1" dirty="0">
                <a:solidFill>
                  <a:srgbClr val="7E7E7E"/>
                </a:solidFill>
                <a:latin typeface="Trebuchet MS"/>
                <a:cs typeface="Trebuchet MS"/>
              </a:rPr>
              <a:t>Malakeh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621529" y="6247587"/>
            <a:ext cx="2063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5" dirty="0">
                <a:solidFill>
                  <a:srgbClr val="7E7E7E"/>
                </a:solidFill>
                <a:latin typeface="Trebuchet MS"/>
                <a:cs typeface="Trebuchet MS"/>
              </a:rPr>
              <a:t>20</a:t>
            </a:r>
            <a:endParaRPr sz="1200">
              <a:latin typeface="Trebuchet MS"/>
              <a:cs typeface="Trebuchet MS"/>
            </a:endParaRPr>
          </a:p>
        </p:txBody>
      </p:sp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57200" y="457200"/>
            <a:ext cx="8305800" cy="589788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5105399"/>
              <a:ext cx="9144000" cy="17526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9144000" cy="5105400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0" y="1319783"/>
            <a:ext cx="9144000" cy="5386070"/>
            <a:chOff x="0" y="1319783"/>
            <a:chExt cx="9144000" cy="5386070"/>
          </a:xfrm>
        </p:grpSpPr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1600199"/>
              <a:ext cx="9144000" cy="51054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54508" y="1319783"/>
              <a:ext cx="870966" cy="107061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45591" y="1441703"/>
              <a:ext cx="5302758" cy="896874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3890898" y="6247587"/>
            <a:ext cx="196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888888"/>
                </a:solidFill>
                <a:latin typeface="Arial"/>
                <a:cs typeface="Arial"/>
              </a:rPr>
              <a:t>21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861060" y="440436"/>
            <a:ext cx="7496175" cy="1007110"/>
            <a:chOff x="861060" y="440436"/>
            <a:chExt cx="7496175" cy="1007110"/>
          </a:xfrm>
        </p:grpSpPr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61060" y="466344"/>
              <a:ext cx="962405" cy="93497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412748" y="440436"/>
              <a:ext cx="6944106" cy="1006601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543559" y="269428"/>
            <a:ext cx="7867650" cy="3912235"/>
          </a:xfrm>
          <a:prstGeom prst="rect">
            <a:avLst/>
          </a:prstGeom>
        </p:spPr>
        <p:txBody>
          <a:bodyPr vert="horz" wrap="square" lIns="0" tIns="287020" rIns="0" bIns="0" rtlCol="0">
            <a:spAutoFit/>
          </a:bodyPr>
          <a:lstStyle/>
          <a:p>
            <a:pPr marL="1151890" indent="-572135">
              <a:lnSpc>
                <a:spcPct val="100000"/>
              </a:lnSpc>
              <a:spcBef>
                <a:spcPts val="2260"/>
              </a:spcBef>
              <a:buFont typeface="Wingdings"/>
              <a:buChar char=""/>
              <a:tabLst>
                <a:tab pos="1152525" algn="l"/>
              </a:tabLst>
            </a:pPr>
            <a:r>
              <a:rPr sz="3600" b="1" spc="-15" dirty="0">
                <a:latin typeface="Calibri"/>
                <a:cs typeface="Calibri"/>
              </a:rPr>
              <a:t>Food </a:t>
            </a:r>
            <a:r>
              <a:rPr sz="3600" b="1" spc="-5" dirty="0">
                <a:latin typeface="Calibri"/>
                <a:cs typeface="Calibri"/>
              </a:rPr>
              <a:t>Guidance</a:t>
            </a:r>
            <a:r>
              <a:rPr sz="3600" b="1" spc="10" dirty="0">
                <a:latin typeface="Calibri"/>
                <a:cs typeface="Calibri"/>
              </a:rPr>
              <a:t> </a:t>
            </a:r>
            <a:r>
              <a:rPr sz="3600" b="1" dirty="0">
                <a:latin typeface="Calibri"/>
                <a:cs typeface="Calibri"/>
              </a:rPr>
              <a:t>during </a:t>
            </a:r>
            <a:r>
              <a:rPr sz="3600" b="1" spc="-10" dirty="0">
                <a:latin typeface="Calibri"/>
                <a:cs typeface="Calibri"/>
              </a:rPr>
              <a:t>Pregnancy</a:t>
            </a:r>
            <a:endParaRPr sz="3600">
              <a:latin typeface="Calibri"/>
              <a:cs typeface="Calibri"/>
            </a:endParaRPr>
          </a:p>
          <a:p>
            <a:pPr marL="195580" marR="5080" indent="-182880">
              <a:lnSpc>
                <a:spcPct val="99000"/>
              </a:lnSpc>
              <a:spcBef>
                <a:spcPts val="2560"/>
              </a:spcBef>
              <a:buSzPct val="126562"/>
              <a:buFont typeface="Wingdings"/>
              <a:buChar char=""/>
              <a:tabLst>
                <a:tab pos="255904" algn="l"/>
              </a:tabLst>
            </a:pPr>
            <a:r>
              <a:rPr sz="3200" b="1" dirty="0">
                <a:latin typeface="Calibri"/>
                <a:cs typeface="Calibri"/>
              </a:rPr>
              <a:t>Use of artificial </a:t>
            </a:r>
            <a:r>
              <a:rPr sz="3200" b="1" spc="-15" dirty="0">
                <a:latin typeface="Calibri"/>
                <a:cs typeface="Calibri"/>
              </a:rPr>
              <a:t>sweeteners. </a:t>
            </a:r>
            <a:r>
              <a:rPr sz="2800" b="1" spc="-25" dirty="0">
                <a:latin typeface="Calibri"/>
                <a:cs typeface="Calibri"/>
              </a:rPr>
              <a:t>Woman </a:t>
            </a:r>
            <a:r>
              <a:rPr sz="2800" b="1" spc="-5" dirty="0">
                <a:latin typeface="Calibri"/>
                <a:cs typeface="Calibri"/>
              </a:rPr>
              <a:t>should 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consider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carefully</a:t>
            </a:r>
            <a:r>
              <a:rPr sz="2800" b="1" spc="3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the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use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of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saccharin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because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it 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crosses </a:t>
            </a:r>
            <a:r>
              <a:rPr sz="2800" b="1" spc="-5" dirty="0">
                <a:latin typeface="Calibri"/>
                <a:cs typeface="Calibri"/>
              </a:rPr>
              <a:t>the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placenta</a:t>
            </a:r>
            <a:r>
              <a:rPr sz="2800" b="1" spc="4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and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remains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in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fetal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tissues 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owing </a:t>
            </a:r>
            <a:r>
              <a:rPr sz="2800" b="1" spc="-15" dirty="0">
                <a:latin typeface="Calibri"/>
                <a:cs typeface="Calibri"/>
              </a:rPr>
              <a:t>to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slow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fetal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clearance.</a:t>
            </a:r>
            <a:r>
              <a:rPr sz="2800" b="1" spc="5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Not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more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than</a:t>
            </a:r>
            <a:r>
              <a:rPr sz="2800" b="1" spc="-10" dirty="0">
                <a:latin typeface="Calibri"/>
                <a:cs typeface="Calibri"/>
              </a:rPr>
              <a:t> 15 </a:t>
            </a:r>
            <a:r>
              <a:rPr sz="2800" b="1" spc="-5" dirty="0">
                <a:latin typeface="Calibri"/>
                <a:cs typeface="Calibri"/>
              </a:rPr>
              <a:t> </a:t>
            </a:r>
            <a:r>
              <a:rPr sz="2800" b="1" spc="10" dirty="0">
                <a:latin typeface="Calibri"/>
                <a:cs typeface="Calibri"/>
              </a:rPr>
              <a:t>mg/kg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body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weight</a:t>
            </a:r>
            <a:r>
              <a:rPr sz="2800" b="1" spc="3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(the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equivalent</a:t>
            </a:r>
            <a:r>
              <a:rPr sz="2800" b="1" spc="4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of</a:t>
            </a:r>
            <a:r>
              <a:rPr sz="2800" b="1" spc="-1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10</a:t>
            </a:r>
            <a:r>
              <a:rPr sz="2800" b="1" spc="30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sweetener </a:t>
            </a:r>
            <a:r>
              <a:rPr sz="2800" b="1" spc="-61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packets).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5105399"/>
              <a:ext cx="9144000" cy="17526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9144000" cy="5105400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1600200"/>
            <a:ext cx="9144000" cy="510540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535940" y="6255207"/>
            <a:ext cx="80518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5" dirty="0">
                <a:solidFill>
                  <a:srgbClr val="7E7E7E"/>
                </a:solidFill>
                <a:latin typeface="Trebuchet MS"/>
                <a:cs typeface="Trebuchet MS"/>
              </a:rPr>
              <a:t>Dr.</a:t>
            </a:r>
            <a:r>
              <a:rPr sz="1100" b="1" spc="-60" dirty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sz="1100" b="1" dirty="0">
                <a:solidFill>
                  <a:srgbClr val="7E7E7E"/>
                </a:solidFill>
                <a:latin typeface="Trebuchet MS"/>
                <a:cs typeface="Trebuchet MS"/>
              </a:rPr>
              <a:t>Malakeh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621529" y="6247587"/>
            <a:ext cx="2063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5" dirty="0">
                <a:solidFill>
                  <a:srgbClr val="7E7E7E"/>
                </a:solidFill>
                <a:latin typeface="Trebuchet MS"/>
                <a:cs typeface="Trebuchet MS"/>
              </a:rPr>
              <a:t>22</a:t>
            </a:r>
            <a:endParaRPr sz="1200">
              <a:latin typeface="Trebuchet MS"/>
              <a:cs typeface="Trebuchet MS"/>
            </a:endParaRPr>
          </a:p>
        </p:txBody>
      </p:sp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57200" y="609600"/>
            <a:ext cx="8305800" cy="54102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5105399"/>
              <a:ext cx="9144000" cy="17526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9144000" cy="5105400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1600200"/>
            <a:ext cx="9144000" cy="510540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3903598" y="6274723"/>
            <a:ext cx="170815" cy="170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25"/>
              </a:lnSpc>
            </a:pPr>
            <a:r>
              <a:rPr sz="1200" b="1" dirty="0">
                <a:solidFill>
                  <a:srgbClr val="888888"/>
                </a:solidFill>
                <a:latin typeface="Arial"/>
                <a:cs typeface="Arial"/>
              </a:rPr>
              <a:t>23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04800" y="1295398"/>
            <a:ext cx="8458200" cy="5486400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0" y="53339"/>
            <a:ext cx="8632825" cy="1561465"/>
            <a:chOff x="0" y="53339"/>
            <a:chExt cx="8632825" cy="1561465"/>
          </a:xfrm>
        </p:grpSpPr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79247"/>
              <a:ext cx="941069" cy="93497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30351" y="53339"/>
              <a:ext cx="4164329" cy="100660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099559" y="53339"/>
              <a:ext cx="735329" cy="1006602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239767" y="53339"/>
              <a:ext cx="4392930" cy="100660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244595" y="608076"/>
              <a:ext cx="2568702" cy="1006601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228701" y="156717"/>
            <a:ext cx="8000365" cy="1129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84200" indent="-572135">
              <a:lnSpc>
                <a:spcPct val="100000"/>
              </a:lnSpc>
              <a:spcBef>
                <a:spcPts val="100"/>
              </a:spcBef>
              <a:buFont typeface="Wingdings"/>
              <a:buChar char=""/>
              <a:tabLst>
                <a:tab pos="584835" algn="l"/>
              </a:tabLst>
            </a:pPr>
            <a:r>
              <a:rPr sz="3600" b="1" spc="-5" dirty="0">
                <a:latin typeface="Calibri"/>
                <a:cs typeface="Calibri"/>
              </a:rPr>
              <a:t>Common</a:t>
            </a:r>
            <a:r>
              <a:rPr sz="3600" b="1" spc="-15" dirty="0">
                <a:latin typeface="Calibri"/>
                <a:cs typeface="Calibri"/>
              </a:rPr>
              <a:t> </a:t>
            </a:r>
            <a:r>
              <a:rPr sz="3600" b="1" spc="-10" dirty="0">
                <a:latin typeface="Calibri"/>
                <a:cs typeface="Calibri"/>
              </a:rPr>
              <a:t>Nutrition-related</a:t>
            </a:r>
            <a:r>
              <a:rPr sz="3600" b="1" spc="-15" dirty="0">
                <a:latin typeface="Calibri"/>
                <a:cs typeface="Calibri"/>
              </a:rPr>
              <a:t> </a:t>
            </a:r>
            <a:r>
              <a:rPr sz="3600" b="1" spc="-5" dirty="0">
                <a:latin typeface="Calibri"/>
                <a:cs typeface="Calibri"/>
              </a:rPr>
              <a:t>Concerns</a:t>
            </a:r>
            <a:r>
              <a:rPr sz="3600" b="1" spc="-10" dirty="0">
                <a:latin typeface="Calibri"/>
                <a:cs typeface="Calibri"/>
              </a:rPr>
              <a:t> </a:t>
            </a:r>
            <a:r>
              <a:rPr sz="3600" b="1" dirty="0">
                <a:latin typeface="Calibri"/>
                <a:cs typeface="Calibri"/>
              </a:rPr>
              <a:t>of</a:t>
            </a:r>
            <a:endParaRPr sz="3600">
              <a:latin typeface="Calibri"/>
              <a:cs typeface="Calibri"/>
            </a:endParaRPr>
          </a:p>
          <a:p>
            <a:pPr marL="3298825">
              <a:lnSpc>
                <a:spcPct val="100000"/>
              </a:lnSpc>
              <a:spcBef>
                <a:spcPts val="45"/>
              </a:spcBef>
            </a:pPr>
            <a:r>
              <a:rPr sz="3600" b="1" spc="-10" dirty="0">
                <a:latin typeface="Calibri"/>
                <a:cs typeface="Calibri"/>
              </a:rPr>
              <a:t>Pregnancy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5105399"/>
              <a:ext cx="9144000" cy="17526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9144000" cy="5105400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1600200"/>
            <a:ext cx="9144000" cy="5105400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890016" y="440436"/>
            <a:ext cx="6976109" cy="1007110"/>
            <a:chOff x="890016" y="440436"/>
            <a:chExt cx="6976109" cy="1007110"/>
          </a:xfrm>
        </p:grpSpPr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90016" y="466344"/>
              <a:ext cx="962406" cy="93497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40180" y="440436"/>
              <a:ext cx="6425946" cy="1006601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507593" y="543814"/>
            <a:ext cx="7792084" cy="3642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15390" indent="-572135">
              <a:lnSpc>
                <a:spcPct val="100000"/>
              </a:lnSpc>
              <a:spcBef>
                <a:spcPts val="100"/>
              </a:spcBef>
              <a:buFont typeface="Wingdings"/>
              <a:buChar char=""/>
              <a:tabLst>
                <a:tab pos="1216025" algn="l"/>
              </a:tabLst>
            </a:pPr>
            <a:r>
              <a:rPr sz="3600" b="1" spc="-10" dirty="0">
                <a:latin typeface="Calibri"/>
                <a:cs typeface="Calibri"/>
              </a:rPr>
              <a:t>Constipation</a:t>
            </a:r>
            <a:r>
              <a:rPr sz="3600" b="1" spc="-25" dirty="0">
                <a:latin typeface="Calibri"/>
                <a:cs typeface="Calibri"/>
              </a:rPr>
              <a:t> </a:t>
            </a:r>
            <a:r>
              <a:rPr sz="3600" b="1" dirty="0">
                <a:latin typeface="Calibri"/>
                <a:cs typeface="Calibri"/>
              </a:rPr>
              <a:t>and</a:t>
            </a:r>
            <a:r>
              <a:rPr sz="3600" b="1" spc="-5" dirty="0">
                <a:latin typeface="Calibri"/>
                <a:cs typeface="Calibri"/>
              </a:rPr>
              <a:t> </a:t>
            </a:r>
            <a:r>
              <a:rPr sz="3600" b="1" dirty="0">
                <a:latin typeface="Calibri"/>
                <a:cs typeface="Calibri"/>
              </a:rPr>
              <a:t>Hemorrhoids</a:t>
            </a:r>
            <a:endParaRPr sz="3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460"/>
              </a:spcBef>
            </a:pPr>
            <a:r>
              <a:rPr sz="3200" b="1" spc="-5" dirty="0">
                <a:latin typeface="Calibri"/>
                <a:cs typeface="Calibri"/>
              </a:rPr>
              <a:t>Alleviation</a:t>
            </a:r>
            <a:r>
              <a:rPr sz="3200" b="1" spc="-65" dirty="0">
                <a:latin typeface="Calibri"/>
                <a:cs typeface="Calibri"/>
              </a:rPr>
              <a:t> </a:t>
            </a:r>
            <a:r>
              <a:rPr sz="3200" b="1" spc="-20" dirty="0">
                <a:latin typeface="Calibri"/>
                <a:cs typeface="Calibri"/>
              </a:rPr>
              <a:t>strategies</a:t>
            </a:r>
            <a:endParaRPr sz="32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15"/>
              </a:spcBef>
              <a:buFont typeface="Wingdings"/>
              <a:buChar char=""/>
              <a:tabLst>
                <a:tab pos="469265" algn="l"/>
                <a:tab pos="469900" algn="l"/>
              </a:tabLst>
            </a:pPr>
            <a:r>
              <a:rPr sz="2800" b="1" spc="-5" dirty="0">
                <a:latin typeface="Calibri"/>
                <a:cs typeface="Calibri"/>
              </a:rPr>
              <a:t>High</a:t>
            </a:r>
            <a:r>
              <a:rPr sz="2800" b="1" spc="-1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fiber </a:t>
            </a:r>
            <a:r>
              <a:rPr sz="2800" b="1" spc="-15" dirty="0">
                <a:latin typeface="Calibri"/>
                <a:cs typeface="Calibri"/>
              </a:rPr>
              <a:t>foods</a:t>
            </a:r>
            <a:endParaRPr sz="28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buFont typeface="Wingdings"/>
              <a:buChar char=""/>
              <a:tabLst>
                <a:tab pos="469265" algn="l"/>
                <a:tab pos="469900" algn="l"/>
              </a:tabLst>
            </a:pPr>
            <a:r>
              <a:rPr sz="2800" b="1" spc="-20" dirty="0">
                <a:latin typeface="Calibri"/>
                <a:cs typeface="Calibri"/>
              </a:rPr>
              <a:t>Exercise</a:t>
            </a:r>
            <a:r>
              <a:rPr sz="2800" b="1" spc="-1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regularly</a:t>
            </a:r>
            <a:endParaRPr sz="28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5"/>
              </a:spcBef>
              <a:buFont typeface="Wingdings"/>
              <a:buChar char=""/>
              <a:tabLst>
                <a:tab pos="469265" algn="l"/>
                <a:tab pos="469900" algn="l"/>
              </a:tabLst>
            </a:pPr>
            <a:r>
              <a:rPr sz="2800" b="1" spc="-10" dirty="0">
                <a:latin typeface="Calibri"/>
                <a:cs typeface="Calibri"/>
              </a:rPr>
              <a:t>Eight</a:t>
            </a:r>
            <a:r>
              <a:rPr sz="2800" b="1" spc="-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glasses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of fluids </a:t>
            </a:r>
            <a:r>
              <a:rPr sz="2800" b="1" spc="-10" dirty="0">
                <a:latin typeface="Calibri"/>
                <a:cs typeface="Calibri"/>
              </a:rPr>
              <a:t>each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day</a:t>
            </a:r>
            <a:endParaRPr sz="28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buFont typeface="Wingdings"/>
              <a:buChar char=""/>
              <a:tabLst>
                <a:tab pos="469265" algn="l"/>
                <a:tab pos="469900" algn="l"/>
              </a:tabLst>
            </a:pPr>
            <a:r>
              <a:rPr sz="2800" b="1" spc="-15" dirty="0">
                <a:latin typeface="Calibri"/>
                <a:cs typeface="Calibri"/>
              </a:rPr>
              <a:t>Respond</a:t>
            </a:r>
            <a:r>
              <a:rPr sz="2800" b="1" spc="-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promptly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to</a:t>
            </a:r>
            <a:r>
              <a:rPr sz="2800" b="1" spc="-5" dirty="0">
                <a:latin typeface="Calibri"/>
                <a:cs typeface="Calibri"/>
              </a:rPr>
              <a:t> the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urge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to</a:t>
            </a:r>
            <a:r>
              <a:rPr sz="2800" b="1" spc="-5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defecate</a:t>
            </a:r>
            <a:endParaRPr sz="28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35"/>
              </a:spcBef>
              <a:buFont typeface="Wingdings"/>
              <a:buChar char=""/>
              <a:tabLst>
                <a:tab pos="469265" algn="l"/>
                <a:tab pos="469900" algn="l"/>
              </a:tabLst>
            </a:pPr>
            <a:r>
              <a:rPr sz="2800" b="1" spc="-5" dirty="0">
                <a:latin typeface="Calibri"/>
                <a:cs typeface="Calibri"/>
              </a:rPr>
              <a:t>Use </a:t>
            </a:r>
            <a:r>
              <a:rPr sz="2800" b="1" spc="-20" dirty="0">
                <a:latin typeface="Calibri"/>
                <a:cs typeface="Calibri"/>
              </a:rPr>
              <a:t>laxatives</a:t>
            </a:r>
            <a:r>
              <a:rPr sz="2800" b="1" spc="3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only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when </a:t>
            </a:r>
            <a:r>
              <a:rPr sz="2800" b="1" spc="-10" dirty="0">
                <a:latin typeface="Calibri"/>
                <a:cs typeface="Calibri"/>
              </a:rPr>
              <a:t>prescribed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by</a:t>
            </a:r>
            <a:r>
              <a:rPr sz="2800" b="1" spc="-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physicians.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35940" y="6263764"/>
            <a:ext cx="805180" cy="188595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1100" b="1" spc="-5" dirty="0">
                <a:solidFill>
                  <a:srgbClr val="7E7E7E"/>
                </a:solidFill>
                <a:latin typeface="Trebuchet MS"/>
                <a:cs typeface="Trebuchet MS"/>
              </a:rPr>
              <a:t>Dr.</a:t>
            </a:r>
            <a:r>
              <a:rPr sz="1100" b="1" spc="-60" dirty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sz="1100" b="1" dirty="0">
                <a:solidFill>
                  <a:srgbClr val="7E7E7E"/>
                </a:solidFill>
                <a:latin typeface="Trebuchet MS"/>
                <a:cs typeface="Trebuchet MS"/>
              </a:rPr>
              <a:t>Malakeh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596129" y="6256889"/>
            <a:ext cx="257175" cy="20256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z="1200" b="1" dirty="0">
                <a:solidFill>
                  <a:srgbClr val="7E7E7E"/>
                </a:solidFill>
                <a:latin typeface="Trebuchet MS"/>
                <a:cs typeface="Trebuchet MS"/>
              </a:rPr>
              <a:t>24</a:t>
            </a:fld>
            <a:endParaRPr sz="1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5105399"/>
              <a:ext cx="9144000" cy="17526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9144000" cy="5105400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1600200"/>
            <a:ext cx="9144000" cy="5105400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2822448" y="440436"/>
            <a:ext cx="3110230" cy="1007110"/>
            <a:chOff x="2822448" y="440436"/>
            <a:chExt cx="3110230" cy="1007110"/>
          </a:xfrm>
        </p:grpSpPr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822448" y="466344"/>
              <a:ext cx="962405" cy="93497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372612" y="440436"/>
              <a:ext cx="2559558" cy="1006601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535940" y="543814"/>
            <a:ext cx="7487284" cy="50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19755" indent="-572135">
              <a:lnSpc>
                <a:spcPct val="100000"/>
              </a:lnSpc>
              <a:spcBef>
                <a:spcPts val="100"/>
              </a:spcBef>
              <a:buFont typeface="Wingdings"/>
              <a:buChar char=""/>
              <a:tabLst>
                <a:tab pos="3120390" algn="l"/>
              </a:tabLst>
            </a:pPr>
            <a:r>
              <a:rPr sz="3600" b="1" dirty="0">
                <a:latin typeface="Calibri"/>
                <a:cs typeface="Calibri"/>
              </a:rPr>
              <a:t>Heartburn</a:t>
            </a:r>
            <a:endParaRPr sz="3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7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3200" b="1" spc="-5" dirty="0">
                <a:latin typeface="Calibri"/>
                <a:cs typeface="Calibri"/>
              </a:rPr>
              <a:t>Alleviation</a:t>
            </a:r>
            <a:r>
              <a:rPr sz="3200" b="1" spc="-65" dirty="0">
                <a:latin typeface="Calibri"/>
                <a:cs typeface="Calibri"/>
              </a:rPr>
              <a:t> </a:t>
            </a:r>
            <a:r>
              <a:rPr sz="3200" b="1" spc="-20" dirty="0">
                <a:latin typeface="Calibri"/>
                <a:cs typeface="Calibri"/>
              </a:rPr>
              <a:t>strategies</a:t>
            </a:r>
            <a:endParaRPr sz="3200">
              <a:latin typeface="Calibri"/>
              <a:cs typeface="Calibri"/>
            </a:endParaRPr>
          </a:p>
          <a:p>
            <a:pPr marL="469900" indent="-457834">
              <a:lnSpc>
                <a:spcPct val="100000"/>
              </a:lnSpc>
              <a:spcBef>
                <a:spcPts val="15"/>
              </a:spcBef>
              <a:buFont typeface="Wingdings"/>
              <a:buChar char=""/>
              <a:tabLst>
                <a:tab pos="469900" algn="l"/>
                <a:tab pos="470534" algn="l"/>
              </a:tabLst>
            </a:pPr>
            <a:r>
              <a:rPr sz="2800" b="1" spc="-20" dirty="0">
                <a:latin typeface="Calibri"/>
                <a:cs typeface="Calibri"/>
              </a:rPr>
              <a:t>Relax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and</a:t>
            </a:r>
            <a:r>
              <a:rPr sz="2800" b="1" spc="-1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eat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slowly</a:t>
            </a:r>
            <a:endParaRPr sz="2800">
              <a:latin typeface="Calibri"/>
              <a:cs typeface="Calibri"/>
            </a:endParaRPr>
          </a:p>
          <a:p>
            <a:pPr marL="469900" indent="-457834">
              <a:lnSpc>
                <a:spcPct val="100000"/>
              </a:lnSpc>
              <a:spcBef>
                <a:spcPts val="5"/>
              </a:spcBef>
              <a:buFont typeface="Wingdings"/>
              <a:buChar char=""/>
              <a:tabLst>
                <a:tab pos="469900" algn="l"/>
                <a:tab pos="470534" algn="l"/>
              </a:tabLst>
            </a:pPr>
            <a:r>
              <a:rPr sz="2800" b="1" spc="-15" dirty="0">
                <a:latin typeface="Calibri"/>
                <a:cs typeface="Calibri"/>
              </a:rPr>
              <a:t>Chew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food</a:t>
            </a:r>
            <a:r>
              <a:rPr sz="2800" b="1" spc="-10" dirty="0">
                <a:latin typeface="Calibri"/>
                <a:cs typeface="Calibri"/>
              </a:rPr>
              <a:t> thoroughly</a:t>
            </a:r>
            <a:endParaRPr sz="2800">
              <a:latin typeface="Calibri"/>
              <a:cs typeface="Calibri"/>
            </a:endParaRPr>
          </a:p>
          <a:p>
            <a:pPr marL="469900" indent="-457834">
              <a:lnSpc>
                <a:spcPct val="100000"/>
              </a:lnSpc>
              <a:buFont typeface="Wingdings"/>
              <a:buChar char=""/>
              <a:tabLst>
                <a:tab pos="469900" algn="l"/>
                <a:tab pos="470534" algn="l"/>
              </a:tabLst>
            </a:pPr>
            <a:r>
              <a:rPr sz="2800" b="1" spc="-25" dirty="0">
                <a:latin typeface="Calibri"/>
                <a:cs typeface="Calibri"/>
              </a:rPr>
              <a:t>Eat</a:t>
            </a:r>
            <a:r>
              <a:rPr sz="2800" b="1" spc="-1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small,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frequent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meals</a:t>
            </a:r>
            <a:endParaRPr sz="2800">
              <a:latin typeface="Calibri"/>
              <a:cs typeface="Calibri"/>
            </a:endParaRPr>
          </a:p>
          <a:p>
            <a:pPr marL="469900" indent="-457834">
              <a:lnSpc>
                <a:spcPct val="100000"/>
              </a:lnSpc>
              <a:buFont typeface="Wingdings"/>
              <a:buChar char=""/>
              <a:tabLst>
                <a:tab pos="469900" algn="l"/>
                <a:tab pos="470534" algn="l"/>
              </a:tabLst>
            </a:pPr>
            <a:r>
              <a:rPr sz="2800" b="1" spc="-5" dirty="0">
                <a:latin typeface="Calibri"/>
                <a:cs typeface="Calibri"/>
              </a:rPr>
              <a:t>Drink</a:t>
            </a:r>
            <a:r>
              <a:rPr sz="2800" b="1" spc="-1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liquids</a:t>
            </a:r>
            <a:r>
              <a:rPr sz="2800" b="1" spc="-10" dirty="0">
                <a:latin typeface="Calibri"/>
                <a:cs typeface="Calibri"/>
              </a:rPr>
              <a:t> between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meals</a:t>
            </a:r>
            <a:endParaRPr sz="2800">
              <a:latin typeface="Calibri"/>
              <a:cs typeface="Calibri"/>
            </a:endParaRPr>
          </a:p>
          <a:p>
            <a:pPr marL="469900" indent="-457834">
              <a:lnSpc>
                <a:spcPct val="100000"/>
              </a:lnSpc>
              <a:buFont typeface="Wingdings"/>
              <a:buChar char=""/>
              <a:tabLst>
                <a:tab pos="469900" algn="l"/>
                <a:tab pos="470534" algn="l"/>
              </a:tabLst>
            </a:pPr>
            <a:r>
              <a:rPr sz="2800" b="1" spc="-25" dirty="0">
                <a:latin typeface="Calibri"/>
                <a:cs typeface="Calibri"/>
              </a:rPr>
              <a:t>Avoid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spicy</a:t>
            </a:r>
            <a:r>
              <a:rPr sz="2800" b="1" spc="-1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or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greasy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foods.</a:t>
            </a:r>
            <a:endParaRPr sz="2800">
              <a:latin typeface="Calibri"/>
              <a:cs typeface="Calibri"/>
            </a:endParaRPr>
          </a:p>
          <a:p>
            <a:pPr marL="469900" indent="-457834">
              <a:lnSpc>
                <a:spcPct val="100000"/>
              </a:lnSpc>
              <a:buFont typeface="Wingdings"/>
              <a:buChar char=""/>
              <a:tabLst>
                <a:tab pos="469900" algn="l"/>
                <a:tab pos="470534" algn="l"/>
              </a:tabLst>
            </a:pPr>
            <a:r>
              <a:rPr sz="2800" b="1" spc="-5" dirty="0">
                <a:latin typeface="Calibri"/>
                <a:cs typeface="Calibri"/>
              </a:rPr>
              <a:t>Sit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up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while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eating;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elevate</a:t>
            </a:r>
            <a:r>
              <a:rPr sz="2800" b="1" spc="4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head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while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sleeping</a:t>
            </a:r>
            <a:endParaRPr sz="2800">
              <a:latin typeface="Calibri"/>
              <a:cs typeface="Calibri"/>
            </a:endParaRPr>
          </a:p>
          <a:p>
            <a:pPr marL="469900" indent="-457834">
              <a:lnSpc>
                <a:spcPct val="100000"/>
              </a:lnSpc>
              <a:buFont typeface="Wingdings"/>
              <a:buChar char=""/>
              <a:tabLst>
                <a:tab pos="469900" algn="l"/>
                <a:tab pos="470534" algn="l"/>
              </a:tabLst>
            </a:pPr>
            <a:r>
              <a:rPr sz="2800" b="1" spc="-30" dirty="0">
                <a:latin typeface="Calibri"/>
                <a:cs typeface="Calibri"/>
              </a:rPr>
              <a:t>Wait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an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hour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after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eating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before</a:t>
            </a:r>
            <a:r>
              <a:rPr sz="2800" b="1" spc="3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lying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down</a:t>
            </a:r>
            <a:endParaRPr sz="2800">
              <a:latin typeface="Calibri"/>
              <a:cs typeface="Calibri"/>
            </a:endParaRPr>
          </a:p>
          <a:p>
            <a:pPr marL="469900" indent="-457834">
              <a:lnSpc>
                <a:spcPct val="100000"/>
              </a:lnSpc>
              <a:spcBef>
                <a:spcPts val="40"/>
              </a:spcBef>
              <a:buFont typeface="Wingdings"/>
              <a:buChar char=""/>
              <a:tabLst>
                <a:tab pos="469900" algn="l"/>
                <a:tab pos="470534" algn="l"/>
              </a:tabLst>
            </a:pPr>
            <a:r>
              <a:rPr sz="2800" b="1" spc="-30" dirty="0">
                <a:latin typeface="Calibri"/>
                <a:cs typeface="Calibri"/>
              </a:rPr>
              <a:t>Wait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two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hours</a:t>
            </a:r>
            <a:r>
              <a:rPr sz="2800" b="1" spc="-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after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eating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before</a:t>
            </a:r>
            <a:r>
              <a:rPr sz="2800" b="1" spc="30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exercising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35940" y="6263764"/>
            <a:ext cx="805180" cy="188595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1100" b="1" spc="-5" dirty="0">
                <a:solidFill>
                  <a:srgbClr val="7E7E7E"/>
                </a:solidFill>
                <a:latin typeface="Trebuchet MS"/>
                <a:cs typeface="Trebuchet MS"/>
              </a:rPr>
              <a:t>Dr.</a:t>
            </a:r>
            <a:r>
              <a:rPr sz="1100" b="1" spc="-60" dirty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sz="1100" b="1" dirty="0">
                <a:solidFill>
                  <a:srgbClr val="7E7E7E"/>
                </a:solidFill>
                <a:latin typeface="Trebuchet MS"/>
                <a:cs typeface="Trebuchet MS"/>
              </a:rPr>
              <a:t>Malakeh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596129" y="6256889"/>
            <a:ext cx="257175" cy="20256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z="1200" b="1" dirty="0">
                <a:solidFill>
                  <a:srgbClr val="7E7E7E"/>
                </a:solidFill>
                <a:latin typeface="Trebuchet MS"/>
                <a:cs typeface="Trebuchet MS"/>
              </a:rPr>
              <a:t>25</a:t>
            </a:fld>
            <a:endParaRPr sz="1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5105399"/>
              <a:ext cx="9144000" cy="17526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9144000" cy="5105400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0" y="1600200"/>
            <a:ext cx="9144000" cy="5105400"/>
            <a:chOff x="0" y="1600200"/>
            <a:chExt cx="9144000" cy="5105400"/>
          </a:xfrm>
        </p:grpSpPr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1600200"/>
              <a:ext cx="9144000" cy="51054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3068" y="2683763"/>
              <a:ext cx="855726" cy="83286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16280" y="2660903"/>
              <a:ext cx="1236726" cy="89687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21891" y="2660903"/>
              <a:ext cx="656082" cy="89687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636776" y="2660903"/>
              <a:ext cx="2650998" cy="89687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0207" y="4139183"/>
              <a:ext cx="870966" cy="107060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31291" y="4261104"/>
              <a:ext cx="1306830" cy="896874"/>
            </a:xfrm>
            <a:prstGeom prst="rect">
              <a:avLst/>
            </a:prstGeom>
          </p:spPr>
        </p:pic>
      </p:grpSp>
      <p:grpSp>
        <p:nvGrpSpPr>
          <p:cNvPr id="14" name="object 14"/>
          <p:cNvGrpSpPr/>
          <p:nvPr/>
        </p:nvGrpSpPr>
        <p:grpSpPr>
          <a:xfrm>
            <a:off x="42671" y="259079"/>
            <a:ext cx="5673090" cy="897255"/>
            <a:chOff x="42671" y="259079"/>
            <a:chExt cx="5673090" cy="897255"/>
          </a:xfrm>
        </p:grpSpPr>
        <p:pic>
          <p:nvPicPr>
            <p:cNvPr id="15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2671" y="281940"/>
              <a:ext cx="855726" cy="832866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95884" y="259079"/>
              <a:ext cx="5119878" cy="896874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263753" y="240870"/>
            <a:ext cx="8357234" cy="5480685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584200" indent="-572135">
              <a:lnSpc>
                <a:spcPct val="100000"/>
              </a:lnSpc>
              <a:spcBef>
                <a:spcPts val="960"/>
              </a:spcBef>
              <a:buFont typeface="Wingdings"/>
              <a:buChar char=""/>
              <a:tabLst>
                <a:tab pos="584200" algn="l"/>
                <a:tab pos="584835" algn="l"/>
              </a:tabLst>
            </a:pPr>
            <a:r>
              <a:rPr sz="3200" b="1" spc="-10" dirty="0">
                <a:latin typeface="Calibri"/>
                <a:cs typeface="Calibri"/>
              </a:rPr>
              <a:t>Food</a:t>
            </a:r>
            <a:r>
              <a:rPr sz="3200" b="1" spc="-20" dirty="0">
                <a:latin typeface="Calibri"/>
                <a:cs typeface="Calibri"/>
              </a:rPr>
              <a:t> Craving</a:t>
            </a:r>
            <a:r>
              <a:rPr sz="3200" b="1" spc="-3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and</a:t>
            </a:r>
            <a:r>
              <a:rPr sz="3200" b="1" spc="-30" dirty="0">
                <a:latin typeface="Calibri"/>
                <a:cs typeface="Calibri"/>
              </a:rPr>
              <a:t> </a:t>
            </a:r>
            <a:r>
              <a:rPr sz="3200" b="1" spc="-15" dirty="0">
                <a:latin typeface="Calibri"/>
                <a:cs typeface="Calibri"/>
              </a:rPr>
              <a:t>aversions</a:t>
            </a:r>
            <a:endParaRPr sz="3200">
              <a:latin typeface="Calibri"/>
              <a:cs typeface="Calibri"/>
            </a:endParaRPr>
          </a:p>
          <a:p>
            <a:pPr marL="599440" lvl="1" indent="-457834">
              <a:lnSpc>
                <a:spcPct val="100000"/>
              </a:lnSpc>
              <a:spcBef>
                <a:spcPts val="745"/>
              </a:spcBef>
              <a:buFont typeface="Arial MT"/>
              <a:buChar char="•"/>
              <a:tabLst>
                <a:tab pos="598805" algn="l"/>
                <a:tab pos="599440" algn="l"/>
              </a:tabLst>
            </a:pPr>
            <a:r>
              <a:rPr sz="2800" b="1" spc="-10" dirty="0">
                <a:latin typeface="Calibri"/>
                <a:cs typeface="Calibri"/>
              </a:rPr>
              <a:t>Common</a:t>
            </a:r>
            <a:endParaRPr sz="2800">
              <a:latin typeface="Calibri"/>
              <a:cs typeface="Calibri"/>
            </a:endParaRPr>
          </a:p>
          <a:p>
            <a:pPr marL="599440" lvl="1" indent="-457834">
              <a:lnSpc>
                <a:spcPct val="100000"/>
              </a:lnSpc>
              <a:buFont typeface="Arial MT"/>
              <a:buChar char="•"/>
              <a:tabLst>
                <a:tab pos="598805" algn="l"/>
                <a:tab pos="599440" algn="l"/>
              </a:tabLst>
            </a:pPr>
            <a:r>
              <a:rPr sz="2800" b="1" spc="-5" dirty="0">
                <a:latin typeface="Calibri"/>
                <a:cs typeface="Calibri"/>
              </a:rPr>
              <a:t>Don’t </a:t>
            </a:r>
            <a:r>
              <a:rPr sz="2800" b="1" spc="-15" dirty="0">
                <a:latin typeface="Calibri"/>
                <a:cs typeface="Calibri"/>
              </a:rPr>
              <a:t>reflect</a:t>
            </a:r>
            <a:r>
              <a:rPr sz="2800" b="1" spc="3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real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physiological</a:t>
            </a:r>
            <a:r>
              <a:rPr sz="2800" b="1" spc="-5" dirty="0">
                <a:latin typeface="Calibri"/>
                <a:cs typeface="Calibri"/>
              </a:rPr>
              <a:t> needs.</a:t>
            </a:r>
            <a:endParaRPr sz="2800">
              <a:latin typeface="Calibri"/>
              <a:cs typeface="Calibri"/>
            </a:endParaRPr>
          </a:p>
          <a:p>
            <a:pPr marL="599440" marR="5080" lvl="1" indent="-457834">
              <a:lnSpc>
                <a:spcPct val="100000"/>
              </a:lnSpc>
              <a:buFont typeface="Arial MT"/>
              <a:buChar char="•"/>
              <a:tabLst>
                <a:tab pos="598805" algn="l"/>
                <a:tab pos="599440" algn="l"/>
              </a:tabLst>
            </a:pPr>
            <a:r>
              <a:rPr sz="2800" b="1" spc="-5" dirty="0">
                <a:latin typeface="Calibri"/>
                <a:cs typeface="Calibri"/>
              </a:rPr>
              <a:t>Hormone-induced</a:t>
            </a:r>
            <a:r>
              <a:rPr sz="2800" b="1" spc="3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changes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in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sensitivity</a:t>
            </a:r>
            <a:r>
              <a:rPr sz="2800" b="1" spc="3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to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taste</a:t>
            </a:r>
            <a:r>
              <a:rPr sz="2800" b="1" spc="3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and </a:t>
            </a:r>
            <a:r>
              <a:rPr sz="2800" b="1" spc="-62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smell.</a:t>
            </a:r>
            <a:endParaRPr sz="2800">
              <a:latin typeface="Calibri"/>
              <a:cs typeface="Calibri"/>
            </a:endParaRPr>
          </a:p>
          <a:p>
            <a:pPr marL="704215" indent="-572770">
              <a:lnSpc>
                <a:spcPct val="100000"/>
              </a:lnSpc>
              <a:spcBef>
                <a:spcPts val="885"/>
              </a:spcBef>
              <a:buFont typeface="Wingdings"/>
              <a:buChar char=""/>
              <a:tabLst>
                <a:tab pos="704215" algn="l"/>
                <a:tab pos="704850" algn="l"/>
              </a:tabLst>
            </a:pPr>
            <a:r>
              <a:rPr sz="3200" b="1" dirty="0">
                <a:latin typeface="Calibri"/>
                <a:cs typeface="Calibri"/>
              </a:rPr>
              <a:t>Non-</a:t>
            </a:r>
            <a:r>
              <a:rPr sz="3200" b="1" spc="-40" dirty="0">
                <a:latin typeface="Calibri"/>
                <a:cs typeface="Calibri"/>
              </a:rPr>
              <a:t> </a:t>
            </a:r>
            <a:r>
              <a:rPr sz="3200" b="1" spc="-15" dirty="0">
                <a:latin typeface="Calibri"/>
                <a:cs typeface="Calibri"/>
              </a:rPr>
              <a:t>food</a:t>
            </a:r>
            <a:r>
              <a:rPr sz="3200" b="1" spc="-20" dirty="0">
                <a:latin typeface="Calibri"/>
                <a:cs typeface="Calibri"/>
              </a:rPr>
              <a:t> Craving</a:t>
            </a:r>
            <a:endParaRPr sz="3200">
              <a:latin typeface="Calibri"/>
              <a:cs typeface="Calibri"/>
            </a:endParaRPr>
          </a:p>
          <a:p>
            <a:pPr marL="589280" indent="-457834">
              <a:lnSpc>
                <a:spcPct val="100000"/>
              </a:lnSpc>
              <a:spcBef>
                <a:spcPts val="15"/>
              </a:spcBef>
              <a:buFont typeface="Arial MT"/>
              <a:buChar char="•"/>
              <a:tabLst>
                <a:tab pos="589280" algn="l"/>
                <a:tab pos="589915" algn="l"/>
              </a:tabLst>
            </a:pPr>
            <a:r>
              <a:rPr sz="2800" b="1" spc="-10" dirty="0">
                <a:latin typeface="Calibri"/>
                <a:cs typeface="Calibri"/>
              </a:rPr>
              <a:t>Pica</a:t>
            </a:r>
            <a:endParaRPr sz="2800">
              <a:latin typeface="Calibri"/>
              <a:cs typeface="Calibri"/>
            </a:endParaRPr>
          </a:p>
          <a:p>
            <a:pPr marL="589280" indent="-457834">
              <a:lnSpc>
                <a:spcPct val="100000"/>
              </a:lnSpc>
              <a:spcBef>
                <a:spcPts val="35"/>
              </a:spcBef>
              <a:buFont typeface="Arial MT"/>
              <a:buChar char="•"/>
              <a:tabLst>
                <a:tab pos="589280" algn="l"/>
                <a:tab pos="589915" algn="l"/>
              </a:tabLst>
            </a:pPr>
            <a:r>
              <a:rPr sz="2800" b="1" spc="-10" dirty="0">
                <a:latin typeface="Calibri"/>
                <a:cs typeface="Calibri"/>
              </a:rPr>
              <a:t>Associated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with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iron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deficiency</a:t>
            </a:r>
            <a:endParaRPr sz="2800">
              <a:latin typeface="Calibri"/>
              <a:cs typeface="Calibri"/>
            </a:endParaRPr>
          </a:p>
          <a:p>
            <a:pPr marL="360680" marR="361315" indent="-182880">
              <a:lnSpc>
                <a:spcPct val="97500"/>
              </a:lnSpc>
              <a:spcBef>
                <a:spcPts val="1165"/>
              </a:spcBef>
              <a:buSzPct val="126562"/>
              <a:buFont typeface="Wingdings"/>
              <a:buChar char=""/>
              <a:tabLst>
                <a:tab pos="421005" algn="l"/>
              </a:tabLst>
            </a:pPr>
            <a:r>
              <a:rPr sz="3200" b="1" spc="-5" dirty="0">
                <a:latin typeface="Calibri"/>
                <a:cs typeface="Calibri"/>
              </a:rPr>
              <a:t>Pica</a:t>
            </a:r>
            <a:r>
              <a:rPr sz="3200" b="1" spc="-1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is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a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psycho-behavioral</a:t>
            </a:r>
            <a:r>
              <a:rPr sz="2800" b="1" spc="5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disorder</a:t>
            </a:r>
            <a:r>
              <a:rPr sz="2800" b="1" spc="30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characterized </a:t>
            </a:r>
            <a:r>
              <a:rPr sz="2800" b="1" spc="-1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by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the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ingestion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of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nonfood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substances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such as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dirt, </a:t>
            </a:r>
            <a:r>
              <a:rPr sz="2800" b="1" spc="-620" dirty="0">
                <a:latin typeface="Calibri"/>
                <a:cs typeface="Calibri"/>
              </a:rPr>
              <a:t> </a:t>
            </a:r>
            <a:r>
              <a:rPr sz="2800" b="1" spc="-50" dirty="0">
                <a:latin typeface="Calibri"/>
                <a:cs typeface="Calibri"/>
              </a:rPr>
              <a:t>clay,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starch,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and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ice.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35940" y="6263764"/>
            <a:ext cx="805180" cy="188595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1100" b="1" spc="-5" dirty="0">
                <a:solidFill>
                  <a:srgbClr val="7E7E7E"/>
                </a:solidFill>
                <a:latin typeface="Trebuchet MS"/>
                <a:cs typeface="Trebuchet MS"/>
              </a:rPr>
              <a:t>Dr.</a:t>
            </a:r>
            <a:r>
              <a:rPr sz="1100" b="1" spc="-60" dirty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sz="1100" b="1" dirty="0">
                <a:solidFill>
                  <a:srgbClr val="7E7E7E"/>
                </a:solidFill>
                <a:latin typeface="Trebuchet MS"/>
                <a:cs typeface="Trebuchet MS"/>
              </a:rPr>
              <a:t>Malakeh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596129" y="6256889"/>
            <a:ext cx="257175" cy="20256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z="1200" b="1" dirty="0">
                <a:solidFill>
                  <a:srgbClr val="7E7E7E"/>
                </a:solidFill>
                <a:latin typeface="Trebuchet MS"/>
                <a:cs typeface="Trebuchet MS"/>
              </a:rPr>
              <a:t>26</a:t>
            </a:fld>
            <a:endParaRPr sz="1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5105399"/>
              <a:ext cx="9144000" cy="17526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9144000" cy="5105400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0" y="711708"/>
            <a:ext cx="9144000" cy="5994400"/>
            <a:chOff x="0" y="711708"/>
            <a:chExt cx="9144000" cy="5994400"/>
          </a:xfrm>
        </p:grpSpPr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1600200"/>
              <a:ext cx="9144000" cy="51054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737616"/>
              <a:ext cx="944118" cy="93497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33400" y="711708"/>
              <a:ext cx="2568702" cy="100660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0" y="1283208"/>
              <a:ext cx="698754" cy="94259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38912" y="1324356"/>
              <a:ext cx="5296662" cy="899922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124460" y="815466"/>
            <a:ext cx="8453120" cy="4588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90880" indent="-572135">
              <a:lnSpc>
                <a:spcPct val="100000"/>
              </a:lnSpc>
              <a:spcBef>
                <a:spcPts val="100"/>
              </a:spcBef>
              <a:buFont typeface="Wingdings"/>
              <a:buChar char=""/>
              <a:tabLst>
                <a:tab pos="690880" algn="l"/>
              </a:tabLst>
            </a:pPr>
            <a:r>
              <a:rPr sz="3600" b="1" spc="-10" dirty="0">
                <a:latin typeface="Calibri"/>
                <a:cs typeface="Calibri"/>
              </a:rPr>
              <a:t>Pregnancy</a:t>
            </a:r>
            <a:endParaRPr sz="3600">
              <a:latin typeface="Calibri"/>
              <a:cs typeface="Calibri"/>
            </a:endParaRPr>
          </a:p>
          <a:p>
            <a:pPr marL="565785" indent="-447675">
              <a:lnSpc>
                <a:spcPct val="100000"/>
              </a:lnSpc>
              <a:spcBef>
                <a:spcPts val="400"/>
              </a:spcBef>
              <a:buSzPct val="112500"/>
              <a:buFont typeface="Arial MT"/>
              <a:buChar char="•"/>
              <a:tabLst>
                <a:tab pos="565785" algn="l"/>
                <a:tab pos="566420" algn="l"/>
              </a:tabLst>
            </a:pPr>
            <a:r>
              <a:rPr sz="3200" b="1" dirty="0">
                <a:latin typeface="Calibri"/>
                <a:cs typeface="Calibri"/>
              </a:rPr>
              <a:t>Nutrition</a:t>
            </a:r>
            <a:r>
              <a:rPr sz="3200" b="1" spc="-30" dirty="0">
                <a:latin typeface="Calibri"/>
                <a:cs typeface="Calibri"/>
              </a:rPr>
              <a:t> </a:t>
            </a:r>
            <a:r>
              <a:rPr sz="3200" b="1" spc="-20" dirty="0">
                <a:latin typeface="Calibri"/>
                <a:cs typeface="Calibri"/>
              </a:rPr>
              <a:t>before</a:t>
            </a:r>
            <a:r>
              <a:rPr sz="3200" b="1" spc="-10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Conception</a:t>
            </a:r>
            <a:endParaRPr sz="3200">
              <a:latin typeface="Calibri"/>
              <a:cs typeface="Calibri"/>
            </a:endParaRPr>
          </a:p>
          <a:p>
            <a:pPr marL="194945" marR="433070" indent="-182880" algn="just">
              <a:lnSpc>
                <a:spcPct val="97700"/>
              </a:lnSpc>
              <a:spcBef>
                <a:spcPts val="1200"/>
              </a:spcBef>
              <a:buClr>
                <a:srgbClr val="C3250C"/>
              </a:buClr>
              <a:buSzPct val="125000"/>
              <a:buFont typeface="Wingdings"/>
              <a:buChar char=""/>
              <a:tabLst>
                <a:tab pos="224790" algn="l"/>
              </a:tabLst>
            </a:pPr>
            <a:r>
              <a:rPr sz="2800" b="1" spc="-5" dirty="0">
                <a:latin typeface="Calibri"/>
                <a:cs typeface="Calibri"/>
              </a:rPr>
              <a:t>Both </a:t>
            </a:r>
            <a:r>
              <a:rPr sz="2800" b="1" spc="-10" dirty="0">
                <a:latin typeface="Calibri"/>
                <a:cs typeface="Calibri"/>
              </a:rPr>
              <a:t>mother </a:t>
            </a:r>
            <a:r>
              <a:rPr sz="2800" b="1" spc="-5" dirty="0">
                <a:latin typeface="Calibri"/>
                <a:cs typeface="Calibri"/>
              </a:rPr>
              <a:t>and </a:t>
            </a:r>
            <a:r>
              <a:rPr sz="2800" b="1" spc="-20" dirty="0">
                <a:latin typeface="Calibri"/>
                <a:cs typeface="Calibri"/>
              </a:rPr>
              <a:t>infant have </a:t>
            </a:r>
            <a:r>
              <a:rPr sz="2800" b="1" spc="-5" dirty="0">
                <a:latin typeface="Calibri"/>
                <a:cs typeface="Calibri"/>
              </a:rPr>
              <a:t>the </a:t>
            </a:r>
            <a:r>
              <a:rPr sz="2800" b="1" spc="-10" dirty="0">
                <a:latin typeface="Calibri"/>
                <a:cs typeface="Calibri"/>
              </a:rPr>
              <a:t>potential </a:t>
            </a:r>
            <a:r>
              <a:rPr sz="2800" b="1" spc="-15" dirty="0">
                <a:latin typeface="Calibri"/>
                <a:cs typeface="Calibri"/>
              </a:rPr>
              <a:t>to </a:t>
            </a:r>
            <a:r>
              <a:rPr sz="2800" b="1" spc="-10" dirty="0">
                <a:latin typeface="Calibri"/>
                <a:cs typeface="Calibri"/>
              </a:rPr>
              <a:t>benefit </a:t>
            </a:r>
            <a:r>
              <a:rPr sz="2800" b="1" spc="-62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when optimal </a:t>
            </a:r>
            <a:r>
              <a:rPr sz="2800" b="1" spc="-15" dirty="0">
                <a:latin typeface="Calibri"/>
                <a:cs typeface="Calibri"/>
              </a:rPr>
              <a:t>maternal </a:t>
            </a:r>
            <a:r>
              <a:rPr sz="2800" b="1" spc="-5" dirty="0">
                <a:latin typeface="Calibri"/>
                <a:cs typeface="Calibri"/>
              </a:rPr>
              <a:t>nutrition is </a:t>
            </a:r>
            <a:r>
              <a:rPr sz="2800" b="1" spc="-10" dirty="0">
                <a:latin typeface="Calibri"/>
                <a:cs typeface="Calibri"/>
              </a:rPr>
              <a:t>achieved </a:t>
            </a:r>
            <a:r>
              <a:rPr sz="2800" b="1" spc="-5" dirty="0">
                <a:latin typeface="Calibri"/>
                <a:cs typeface="Calibri"/>
              </a:rPr>
              <a:t>prior </a:t>
            </a:r>
            <a:r>
              <a:rPr sz="2800" b="1" spc="-15" dirty="0">
                <a:latin typeface="Calibri"/>
                <a:cs typeface="Calibri"/>
              </a:rPr>
              <a:t>to </a:t>
            </a:r>
            <a:r>
              <a:rPr sz="2800" b="1" spc="-1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conception.</a:t>
            </a:r>
            <a:endParaRPr sz="2800">
              <a:latin typeface="Calibri"/>
              <a:cs typeface="Calibri"/>
            </a:endParaRPr>
          </a:p>
          <a:p>
            <a:pPr marL="194945" marR="95885" indent="-182880" algn="just">
              <a:lnSpc>
                <a:spcPct val="95500"/>
              </a:lnSpc>
              <a:spcBef>
                <a:spcPts val="365"/>
              </a:spcBef>
              <a:buClr>
                <a:srgbClr val="C3250C"/>
              </a:buClr>
              <a:buSzPct val="125000"/>
              <a:buFont typeface="Wingdings"/>
              <a:buChar char=""/>
              <a:tabLst>
                <a:tab pos="224790" algn="l"/>
              </a:tabLst>
            </a:pPr>
            <a:r>
              <a:rPr sz="2800" b="1" spc="-15" dirty="0">
                <a:latin typeface="Calibri"/>
                <a:cs typeface="Calibri"/>
              </a:rPr>
              <a:t>For </a:t>
            </a:r>
            <a:r>
              <a:rPr sz="2800" b="1" spc="-5" dirty="0">
                <a:latin typeface="Calibri"/>
                <a:cs typeface="Calibri"/>
              </a:rPr>
              <a:t>the </a:t>
            </a:r>
            <a:r>
              <a:rPr sz="2800" b="1" spc="-35" dirty="0">
                <a:latin typeface="Calibri"/>
                <a:cs typeface="Calibri"/>
              </a:rPr>
              <a:t>mother, </a:t>
            </a:r>
            <a:r>
              <a:rPr sz="2800" b="1" spc="-5" dirty="0">
                <a:latin typeface="Calibri"/>
                <a:cs typeface="Calibri"/>
              </a:rPr>
              <a:t>optimum nutrition has </a:t>
            </a:r>
            <a:r>
              <a:rPr sz="2800" b="1" dirty="0">
                <a:latin typeface="Calibri"/>
                <a:cs typeface="Calibri"/>
              </a:rPr>
              <a:t>the </a:t>
            </a:r>
            <a:r>
              <a:rPr sz="2800" b="1" spc="-10" dirty="0">
                <a:latin typeface="Calibri"/>
                <a:cs typeface="Calibri"/>
              </a:rPr>
              <a:t>potential </a:t>
            </a:r>
            <a:r>
              <a:rPr sz="2800" b="1" spc="-15" dirty="0">
                <a:latin typeface="Calibri"/>
                <a:cs typeface="Calibri"/>
              </a:rPr>
              <a:t>to </a:t>
            </a:r>
            <a:r>
              <a:rPr sz="2800" b="1" spc="-62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provide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short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and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long-term</a:t>
            </a:r>
            <a:r>
              <a:rPr sz="2800" b="1" spc="3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health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benefits.</a:t>
            </a:r>
            <a:endParaRPr sz="2800">
              <a:latin typeface="Calibri"/>
              <a:cs typeface="Calibri"/>
            </a:endParaRPr>
          </a:p>
          <a:p>
            <a:pPr marL="194945" marR="5080" indent="-182880" algn="just">
              <a:lnSpc>
                <a:spcPct val="95500"/>
              </a:lnSpc>
              <a:spcBef>
                <a:spcPts val="365"/>
              </a:spcBef>
              <a:buClr>
                <a:srgbClr val="C3250C"/>
              </a:buClr>
              <a:buSzPct val="125000"/>
              <a:buFont typeface="Wingdings"/>
              <a:buChar char=""/>
              <a:tabLst>
                <a:tab pos="224790" algn="l"/>
              </a:tabLst>
            </a:pPr>
            <a:r>
              <a:rPr sz="2800" b="1" spc="-20" dirty="0">
                <a:latin typeface="Calibri"/>
                <a:cs typeface="Calibri"/>
              </a:rPr>
              <a:t>For </a:t>
            </a:r>
            <a:r>
              <a:rPr sz="2800" b="1" spc="-5" dirty="0">
                <a:latin typeface="Calibri"/>
                <a:cs typeface="Calibri"/>
              </a:rPr>
              <a:t>the </a:t>
            </a:r>
            <a:r>
              <a:rPr sz="2800" b="1" spc="-15" dirty="0">
                <a:latin typeface="Calibri"/>
                <a:cs typeface="Calibri"/>
              </a:rPr>
              <a:t>infant, </a:t>
            </a:r>
            <a:r>
              <a:rPr sz="2800" b="1" spc="-5" dirty="0">
                <a:latin typeface="Calibri"/>
                <a:cs typeface="Calibri"/>
              </a:rPr>
              <a:t>optimal nutritional </a:t>
            </a:r>
            <a:r>
              <a:rPr sz="2800" b="1" spc="-15" dirty="0">
                <a:latin typeface="Calibri"/>
                <a:cs typeface="Calibri"/>
              </a:rPr>
              <a:t>status </a:t>
            </a:r>
            <a:r>
              <a:rPr sz="2800" b="1" spc="-10" dirty="0">
                <a:latin typeface="Calibri"/>
                <a:cs typeface="Calibri"/>
              </a:rPr>
              <a:t>can reduce </a:t>
            </a:r>
            <a:r>
              <a:rPr sz="2800" b="1" spc="-5" dirty="0">
                <a:latin typeface="Calibri"/>
                <a:cs typeface="Calibri"/>
              </a:rPr>
              <a:t>the </a:t>
            </a:r>
            <a:r>
              <a:rPr sz="2800" b="1" spc="-62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risk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of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birth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defects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and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chronic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disease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later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in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life.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865498" y="6262023"/>
            <a:ext cx="161290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z="1200" b="1" dirty="0">
                <a:solidFill>
                  <a:srgbClr val="888888"/>
                </a:solidFill>
                <a:latin typeface="Arial"/>
                <a:cs typeface="Arial"/>
              </a:rPr>
              <a:t>3</a:t>
            </a:fld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5105399"/>
              <a:ext cx="9144000" cy="17526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9144000" cy="5105400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0" y="510540"/>
            <a:ext cx="9144000" cy="6195060"/>
            <a:chOff x="0" y="510540"/>
            <a:chExt cx="9144000" cy="6195060"/>
          </a:xfrm>
        </p:grpSpPr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1600200"/>
              <a:ext cx="9144000" cy="51054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4112" y="536448"/>
              <a:ext cx="962406" cy="93497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85800" y="510540"/>
              <a:ext cx="2590038" cy="100660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2587" y="1082040"/>
              <a:ext cx="718566" cy="94259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91312" y="1123188"/>
              <a:ext cx="5296662" cy="899922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302768" y="613917"/>
            <a:ext cx="8178165" cy="43300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64845" indent="-572135">
              <a:lnSpc>
                <a:spcPct val="100000"/>
              </a:lnSpc>
              <a:spcBef>
                <a:spcPts val="100"/>
              </a:spcBef>
              <a:buFont typeface="Wingdings"/>
              <a:buChar char=""/>
              <a:tabLst>
                <a:tab pos="665480" algn="l"/>
              </a:tabLst>
            </a:pPr>
            <a:r>
              <a:rPr sz="3600" b="1" i="1" spc="-10" dirty="0">
                <a:latin typeface="Calibri"/>
                <a:cs typeface="Calibri"/>
              </a:rPr>
              <a:t>Pregnancy</a:t>
            </a:r>
            <a:endParaRPr sz="3600">
              <a:latin typeface="Calibri"/>
              <a:cs typeface="Calibri"/>
            </a:endParaRPr>
          </a:p>
          <a:p>
            <a:pPr marL="539750" indent="-447040">
              <a:lnSpc>
                <a:spcPct val="100000"/>
              </a:lnSpc>
              <a:spcBef>
                <a:spcPts val="400"/>
              </a:spcBef>
              <a:buSzPct val="112500"/>
              <a:buFont typeface="Arial MT"/>
              <a:buChar char="•"/>
              <a:tabLst>
                <a:tab pos="539750" algn="l"/>
                <a:tab pos="540385" algn="l"/>
              </a:tabLst>
            </a:pPr>
            <a:r>
              <a:rPr sz="3200" b="1" dirty="0">
                <a:latin typeface="Calibri"/>
                <a:cs typeface="Calibri"/>
              </a:rPr>
              <a:t>Nutrition</a:t>
            </a:r>
            <a:r>
              <a:rPr sz="3200" b="1" spc="-30" dirty="0">
                <a:latin typeface="Calibri"/>
                <a:cs typeface="Calibri"/>
              </a:rPr>
              <a:t> </a:t>
            </a:r>
            <a:r>
              <a:rPr sz="3200" b="1" spc="-20" dirty="0">
                <a:latin typeface="Calibri"/>
                <a:cs typeface="Calibri"/>
              </a:rPr>
              <a:t>before</a:t>
            </a:r>
            <a:r>
              <a:rPr sz="3200" b="1" spc="-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Conception</a:t>
            </a:r>
            <a:endParaRPr sz="3200">
              <a:latin typeface="Calibri"/>
              <a:cs typeface="Calibri"/>
            </a:endParaRPr>
          </a:p>
          <a:p>
            <a:pPr marL="195580" marR="67310" indent="-182880">
              <a:lnSpc>
                <a:spcPct val="96100"/>
              </a:lnSpc>
              <a:spcBef>
                <a:spcPts val="1889"/>
              </a:spcBef>
              <a:buClr>
                <a:srgbClr val="C3250C"/>
              </a:buClr>
              <a:buSzPct val="125000"/>
              <a:buFont typeface="Wingdings"/>
              <a:buChar char=""/>
              <a:tabLst>
                <a:tab pos="224790" algn="l"/>
              </a:tabLst>
            </a:pPr>
            <a:r>
              <a:rPr sz="2800" b="1" spc="-25" dirty="0">
                <a:latin typeface="Calibri"/>
                <a:cs typeface="Calibri"/>
              </a:rPr>
              <a:t>Folate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intake</a:t>
            </a:r>
            <a:r>
              <a:rPr sz="2800" b="1" spc="3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(Folic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acid)and</a:t>
            </a:r>
            <a:r>
              <a:rPr sz="2800" b="1" spc="3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maternal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nutrition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are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of </a:t>
            </a:r>
            <a:r>
              <a:rPr sz="2800" b="1" spc="-62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particular</a:t>
            </a:r>
            <a:r>
              <a:rPr sz="2800" b="1" spc="3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concern.</a:t>
            </a:r>
            <a:endParaRPr sz="2800">
              <a:latin typeface="Calibri"/>
              <a:cs typeface="Calibri"/>
            </a:endParaRPr>
          </a:p>
          <a:p>
            <a:pPr marL="213995" marR="5080" indent="-182880">
              <a:lnSpc>
                <a:spcPct val="98500"/>
              </a:lnSpc>
              <a:spcBef>
                <a:spcPts val="1885"/>
              </a:spcBef>
              <a:buClr>
                <a:srgbClr val="C3250C"/>
              </a:buClr>
              <a:buSzPct val="125000"/>
              <a:buFont typeface="Wingdings"/>
              <a:buChar char=""/>
              <a:tabLst>
                <a:tab pos="243840" algn="l"/>
              </a:tabLst>
            </a:pPr>
            <a:r>
              <a:rPr sz="2800" b="1" spc="-25" dirty="0">
                <a:latin typeface="Calibri"/>
                <a:cs typeface="Calibri"/>
              </a:rPr>
              <a:t>Women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who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consume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adequate</a:t>
            </a:r>
            <a:r>
              <a:rPr sz="2800" b="1" spc="3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amounts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of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folic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acid </a:t>
            </a:r>
            <a:r>
              <a:rPr sz="2800" b="1" spc="-620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before</a:t>
            </a:r>
            <a:r>
              <a:rPr sz="2800" b="1" spc="4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conception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and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during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pregnancy</a:t>
            </a:r>
            <a:r>
              <a:rPr sz="2800" b="1" spc="3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reduce</a:t>
            </a:r>
            <a:r>
              <a:rPr sz="2800" b="1" spc="3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their 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risk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of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having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a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baby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with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neural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tube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defect,</a:t>
            </a:r>
            <a:r>
              <a:rPr sz="2800" b="1" spc="3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which </a:t>
            </a:r>
            <a:r>
              <a:rPr sz="2800" b="1" spc="-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develops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18-30</a:t>
            </a:r>
            <a:r>
              <a:rPr sz="2800" b="1" spc="45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days</a:t>
            </a:r>
            <a:r>
              <a:rPr sz="2800" b="1" spc="-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after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conception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.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865498" y="6262023"/>
            <a:ext cx="161290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z="1200" b="1" dirty="0">
                <a:solidFill>
                  <a:srgbClr val="888888"/>
                </a:solidFill>
                <a:latin typeface="Arial"/>
                <a:cs typeface="Arial"/>
              </a:rPr>
              <a:t>4</a:t>
            </a:fld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5105399"/>
              <a:ext cx="9144000" cy="17526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9144000" cy="5105400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0" y="205740"/>
            <a:ext cx="9144000" cy="6499860"/>
            <a:chOff x="0" y="205740"/>
            <a:chExt cx="9144000" cy="6499860"/>
          </a:xfrm>
        </p:grpSpPr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1600200"/>
              <a:ext cx="9144000" cy="51054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87095" y="231648"/>
              <a:ext cx="962406" cy="93497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37260" y="205740"/>
              <a:ext cx="2590038" cy="100660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84047" y="777240"/>
              <a:ext cx="718566" cy="94259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42772" y="818388"/>
              <a:ext cx="3426714" cy="899922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635914" y="309117"/>
            <a:ext cx="7962900" cy="5528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84200" indent="-572135">
              <a:lnSpc>
                <a:spcPct val="100000"/>
              </a:lnSpc>
              <a:spcBef>
                <a:spcPts val="100"/>
              </a:spcBef>
              <a:buFont typeface="Wingdings"/>
              <a:buChar char=""/>
              <a:tabLst>
                <a:tab pos="584835" algn="l"/>
              </a:tabLst>
            </a:pPr>
            <a:r>
              <a:rPr sz="3600" b="1" i="1" spc="-10" dirty="0">
                <a:latin typeface="Calibri"/>
                <a:cs typeface="Calibri"/>
              </a:rPr>
              <a:t>Pregnancy</a:t>
            </a:r>
            <a:endParaRPr sz="3600">
              <a:latin typeface="Calibri"/>
              <a:cs typeface="Calibri"/>
            </a:endParaRPr>
          </a:p>
          <a:p>
            <a:pPr marL="459105" indent="-447040">
              <a:lnSpc>
                <a:spcPct val="100000"/>
              </a:lnSpc>
              <a:spcBef>
                <a:spcPts val="400"/>
              </a:spcBef>
              <a:buSzPct val="112500"/>
              <a:buFont typeface="Arial MT"/>
              <a:buChar char="•"/>
              <a:tabLst>
                <a:tab pos="459105" algn="l"/>
                <a:tab pos="459740" algn="l"/>
              </a:tabLst>
            </a:pPr>
            <a:r>
              <a:rPr sz="3200" b="1" i="1" spc="-5" dirty="0">
                <a:latin typeface="Calibri"/>
                <a:cs typeface="Calibri"/>
              </a:rPr>
              <a:t>Maternal</a:t>
            </a:r>
            <a:r>
              <a:rPr sz="3200" b="1" i="1" spc="-65" dirty="0">
                <a:latin typeface="Calibri"/>
                <a:cs typeface="Calibri"/>
              </a:rPr>
              <a:t> </a:t>
            </a:r>
            <a:r>
              <a:rPr sz="3200" b="1" i="1" spc="-25" dirty="0">
                <a:latin typeface="Calibri"/>
                <a:cs typeface="Calibri"/>
              </a:rPr>
              <a:t>Weight</a:t>
            </a:r>
            <a:endParaRPr sz="3200">
              <a:latin typeface="Calibri"/>
              <a:cs typeface="Calibri"/>
            </a:endParaRPr>
          </a:p>
          <a:p>
            <a:pPr marL="198120" marR="5080" indent="-182880">
              <a:lnSpc>
                <a:spcPct val="97700"/>
              </a:lnSpc>
              <a:spcBef>
                <a:spcPts val="905"/>
              </a:spcBef>
              <a:buSzPct val="125000"/>
              <a:buFont typeface="Wingdings"/>
              <a:buChar char=""/>
              <a:tabLst>
                <a:tab pos="227965" algn="l"/>
              </a:tabLst>
            </a:pPr>
            <a:r>
              <a:rPr sz="2800" b="1" spc="-20" dirty="0">
                <a:latin typeface="Calibri"/>
                <a:cs typeface="Calibri"/>
              </a:rPr>
              <a:t>Attaining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a </a:t>
            </a:r>
            <a:r>
              <a:rPr sz="2800" b="1" spc="-10" dirty="0">
                <a:latin typeface="Calibri"/>
                <a:cs typeface="Calibri"/>
              </a:rPr>
              <a:t>healthy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weight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prior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to</a:t>
            </a:r>
            <a:r>
              <a:rPr sz="2800" b="1" spc="-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pregnancy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makes </a:t>
            </a:r>
            <a:r>
              <a:rPr sz="2800" b="1" spc="-62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conception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40" dirty="0">
                <a:latin typeface="Calibri"/>
                <a:cs typeface="Calibri"/>
              </a:rPr>
              <a:t>easier,</a:t>
            </a:r>
            <a:r>
              <a:rPr sz="2800" b="1" spc="3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improves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pregnancy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outcomes, </a:t>
            </a:r>
            <a:r>
              <a:rPr sz="2800" b="1" spc="-1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and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may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facilitate</a:t>
            </a:r>
            <a:r>
              <a:rPr sz="2800" b="1" spc="4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breastfeeding.</a:t>
            </a:r>
            <a:endParaRPr sz="2800">
              <a:latin typeface="Calibri"/>
              <a:cs typeface="Calibri"/>
            </a:endParaRPr>
          </a:p>
          <a:p>
            <a:pPr marL="227329" indent="-212725">
              <a:lnSpc>
                <a:spcPct val="100000"/>
              </a:lnSpc>
              <a:spcBef>
                <a:spcPts val="170"/>
              </a:spcBef>
              <a:buSzPct val="125000"/>
              <a:buFont typeface="Wingdings"/>
              <a:buChar char=""/>
              <a:tabLst>
                <a:tab pos="227965" algn="l"/>
              </a:tabLst>
            </a:pPr>
            <a:r>
              <a:rPr sz="28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Underweight:</a:t>
            </a:r>
            <a:endParaRPr sz="2800">
              <a:latin typeface="Calibri"/>
              <a:cs typeface="Calibri"/>
            </a:endParaRPr>
          </a:p>
          <a:p>
            <a:pPr marL="198120" marR="231140" indent="-182880">
              <a:lnSpc>
                <a:spcPct val="97700"/>
              </a:lnSpc>
              <a:spcBef>
                <a:spcPts val="115"/>
              </a:spcBef>
              <a:buSzPct val="128571"/>
              <a:buFont typeface="Arial MT"/>
              <a:buChar char="•"/>
              <a:tabLst>
                <a:tab pos="198755" algn="l"/>
              </a:tabLst>
            </a:pPr>
            <a:r>
              <a:rPr sz="2800" b="1" spc="-25" dirty="0">
                <a:latin typeface="Calibri"/>
                <a:cs typeface="Calibri"/>
              </a:rPr>
              <a:t>Women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who</a:t>
            </a:r>
            <a:r>
              <a:rPr sz="2800" b="1" spc="-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are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underweight</a:t>
            </a:r>
            <a:r>
              <a:rPr sz="2800" b="1" spc="30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before</a:t>
            </a:r>
            <a:r>
              <a:rPr sz="2800" b="1" spc="3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pregnancy </a:t>
            </a:r>
            <a:r>
              <a:rPr sz="2800" b="1" spc="-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tend</a:t>
            </a:r>
            <a:r>
              <a:rPr sz="2800" b="1" spc="-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to</a:t>
            </a:r>
            <a:r>
              <a:rPr sz="2800" b="1" spc="-5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have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smaller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babies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and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lower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birth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weight </a:t>
            </a:r>
            <a:r>
              <a:rPr sz="2800" b="1" spc="-62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babies.</a:t>
            </a:r>
            <a:endParaRPr sz="2800">
              <a:latin typeface="Calibri"/>
              <a:cs typeface="Calibri"/>
            </a:endParaRPr>
          </a:p>
          <a:p>
            <a:pPr marL="198120" marR="631825" indent="-182880">
              <a:lnSpc>
                <a:spcPct val="95500"/>
              </a:lnSpc>
              <a:spcBef>
                <a:spcPts val="365"/>
              </a:spcBef>
              <a:buSzPct val="128571"/>
              <a:buFont typeface="Arial MT"/>
              <a:buChar char="•"/>
              <a:tabLst>
                <a:tab pos="198755" algn="l"/>
              </a:tabLst>
            </a:pPr>
            <a:r>
              <a:rPr sz="2800" b="1" spc="-5" dirty="0">
                <a:latin typeface="Calibri"/>
                <a:cs typeface="Calibri"/>
              </a:rPr>
              <a:t>Higher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spc="-30" dirty="0">
                <a:latin typeface="Calibri"/>
                <a:cs typeface="Calibri"/>
              </a:rPr>
              <a:t>rates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of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preterm</a:t>
            </a:r>
            <a:r>
              <a:rPr sz="2800" b="1" spc="4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(&lt;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38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weeks)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infants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and </a:t>
            </a:r>
            <a:r>
              <a:rPr sz="2800" b="1" spc="-620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infant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deaths.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865498" y="6262023"/>
            <a:ext cx="161290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z="1200" b="1" dirty="0">
                <a:solidFill>
                  <a:srgbClr val="888888"/>
                </a:solidFill>
                <a:latin typeface="Arial"/>
                <a:cs typeface="Arial"/>
              </a:rPr>
              <a:t>5</a:t>
            </a:fld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5105399"/>
              <a:ext cx="9144000" cy="17526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9144000" cy="5105400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0" y="815339"/>
            <a:ext cx="9144000" cy="5890260"/>
            <a:chOff x="0" y="815339"/>
            <a:chExt cx="9144000" cy="5890260"/>
          </a:xfrm>
        </p:grpSpPr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1600199"/>
              <a:ext cx="9144000" cy="51054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10311" y="841247"/>
              <a:ext cx="962406" cy="93497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62000" y="815339"/>
              <a:ext cx="2590038" cy="100660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08788" y="1386839"/>
              <a:ext cx="718566" cy="94259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67512" y="1427987"/>
              <a:ext cx="3426714" cy="899922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276859" y="918413"/>
            <a:ext cx="8413115" cy="4196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7080" indent="-572135">
              <a:lnSpc>
                <a:spcPct val="100000"/>
              </a:lnSpc>
              <a:spcBef>
                <a:spcPts val="100"/>
              </a:spcBef>
              <a:buFont typeface="Wingdings"/>
              <a:buChar char=""/>
              <a:tabLst>
                <a:tab pos="767715" algn="l"/>
              </a:tabLst>
            </a:pPr>
            <a:r>
              <a:rPr sz="3600" b="1" i="1" spc="-5" dirty="0">
                <a:latin typeface="Calibri"/>
                <a:cs typeface="Calibri"/>
              </a:rPr>
              <a:t>Pregnancy</a:t>
            </a:r>
            <a:endParaRPr sz="3600">
              <a:latin typeface="Calibri"/>
              <a:cs typeface="Calibri"/>
            </a:endParaRPr>
          </a:p>
          <a:p>
            <a:pPr marL="641985" indent="-447040">
              <a:lnSpc>
                <a:spcPct val="100000"/>
              </a:lnSpc>
              <a:spcBef>
                <a:spcPts val="405"/>
              </a:spcBef>
              <a:buSzPct val="112500"/>
              <a:buFont typeface="Arial MT"/>
              <a:buChar char="•"/>
              <a:tabLst>
                <a:tab pos="641985" algn="l"/>
                <a:tab pos="642620" algn="l"/>
              </a:tabLst>
            </a:pPr>
            <a:r>
              <a:rPr sz="3200" b="1" i="1" spc="-5" dirty="0">
                <a:latin typeface="Calibri"/>
                <a:cs typeface="Calibri"/>
              </a:rPr>
              <a:t>Maternal</a:t>
            </a:r>
            <a:r>
              <a:rPr sz="3200" b="1" i="1" spc="-65" dirty="0">
                <a:latin typeface="Calibri"/>
                <a:cs typeface="Calibri"/>
              </a:rPr>
              <a:t> </a:t>
            </a:r>
            <a:r>
              <a:rPr sz="3200" b="1" i="1" spc="-25" dirty="0">
                <a:latin typeface="Calibri"/>
                <a:cs typeface="Calibri"/>
              </a:rPr>
              <a:t>Weight</a:t>
            </a:r>
            <a:endParaRPr sz="3200">
              <a:latin typeface="Calibri"/>
              <a:cs typeface="Calibri"/>
            </a:endParaRPr>
          </a:p>
          <a:p>
            <a:pPr marL="195580" marR="23495" indent="-182880">
              <a:lnSpc>
                <a:spcPct val="95500"/>
              </a:lnSpc>
              <a:spcBef>
                <a:spcPts val="2510"/>
              </a:spcBef>
              <a:buSzPct val="125000"/>
              <a:buFont typeface="Wingdings"/>
              <a:buChar char=""/>
              <a:tabLst>
                <a:tab pos="224790" algn="l"/>
              </a:tabLst>
            </a:pPr>
            <a:r>
              <a:rPr sz="2800" b="1" spc="-15" dirty="0">
                <a:latin typeface="Calibri"/>
                <a:cs typeface="Calibri"/>
              </a:rPr>
              <a:t>Overweight</a:t>
            </a:r>
            <a:r>
              <a:rPr sz="2800" b="1" spc="3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and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Obesity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during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pregnancy</a:t>
            </a:r>
            <a:r>
              <a:rPr sz="2800" b="1" spc="4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is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associated </a:t>
            </a:r>
            <a:r>
              <a:rPr sz="2800" b="1" spc="-62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with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higher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morbidity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in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mother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and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infant.</a:t>
            </a:r>
            <a:endParaRPr sz="2800">
              <a:latin typeface="Calibri"/>
              <a:cs typeface="Calibri"/>
            </a:endParaRPr>
          </a:p>
          <a:p>
            <a:pPr marL="195580" marR="5080" indent="-182880">
              <a:lnSpc>
                <a:spcPct val="98700"/>
              </a:lnSpc>
              <a:spcBef>
                <a:spcPts val="229"/>
              </a:spcBef>
              <a:buSzPct val="125000"/>
              <a:buFont typeface="Wingdings"/>
              <a:buChar char=""/>
              <a:tabLst>
                <a:tab pos="224790" algn="l"/>
              </a:tabLst>
            </a:pPr>
            <a:r>
              <a:rPr sz="2800" b="1" spc="-25" dirty="0">
                <a:latin typeface="Calibri"/>
                <a:cs typeface="Calibri"/>
              </a:rPr>
              <a:t>Women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who </a:t>
            </a:r>
            <a:r>
              <a:rPr sz="2800" b="1" spc="-15" dirty="0">
                <a:latin typeface="Calibri"/>
                <a:cs typeface="Calibri"/>
              </a:rPr>
              <a:t>are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obese </a:t>
            </a:r>
            <a:r>
              <a:rPr sz="2800" b="1" spc="-15" dirty="0">
                <a:latin typeface="Calibri"/>
                <a:cs typeface="Calibri"/>
              </a:rPr>
              <a:t>at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conception </a:t>
            </a:r>
            <a:r>
              <a:rPr sz="2800" b="1" spc="-20" dirty="0">
                <a:latin typeface="Calibri"/>
                <a:cs typeface="Calibri"/>
              </a:rPr>
              <a:t>have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a higher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risk </a:t>
            </a:r>
            <a:r>
              <a:rPr sz="2800" b="1" spc="-62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of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hypertension,</a:t>
            </a:r>
            <a:r>
              <a:rPr sz="2800" b="1" spc="3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gestational</a:t>
            </a:r>
            <a:r>
              <a:rPr sz="2800" b="1" spc="3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diabetes,</a:t>
            </a:r>
            <a:r>
              <a:rPr sz="2800" b="1" spc="3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more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difficult 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labor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and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30" dirty="0">
                <a:latin typeface="Calibri"/>
                <a:cs typeface="Calibri"/>
              </a:rPr>
              <a:t>delivery,</a:t>
            </a:r>
            <a:r>
              <a:rPr sz="2800" b="1" spc="4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induced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40" dirty="0">
                <a:latin typeface="Calibri"/>
                <a:cs typeface="Calibri"/>
              </a:rPr>
              <a:t>labor,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birth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trauma,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and 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cesarean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section.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865498" y="6262023"/>
            <a:ext cx="161290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z="1200" b="1" dirty="0">
                <a:solidFill>
                  <a:srgbClr val="888888"/>
                </a:solidFill>
                <a:latin typeface="Arial"/>
                <a:cs typeface="Arial"/>
              </a:rPr>
              <a:t>6</a:t>
            </a:fld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5105399"/>
              <a:ext cx="9144000" cy="17526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9144000" cy="5105400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1600200"/>
            <a:ext cx="9144000" cy="5105400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56388" y="498348"/>
            <a:ext cx="3885565" cy="1514475"/>
            <a:chOff x="56388" y="498348"/>
            <a:chExt cx="3885565" cy="1514475"/>
          </a:xfrm>
        </p:grpSpPr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7912" y="525780"/>
              <a:ext cx="962406" cy="93497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09600" y="498348"/>
              <a:ext cx="2590038" cy="100660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6388" y="1069848"/>
              <a:ext cx="718566" cy="94259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15111" y="1110996"/>
              <a:ext cx="3426714" cy="899922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124460" y="602741"/>
            <a:ext cx="8648065" cy="44526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7080" indent="-572135">
              <a:lnSpc>
                <a:spcPct val="100000"/>
              </a:lnSpc>
              <a:spcBef>
                <a:spcPts val="100"/>
              </a:spcBef>
              <a:buFont typeface="Wingdings"/>
              <a:buChar char=""/>
              <a:tabLst>
                <a:tab pos="767080" algn="l"/>
              </a:tabLst>
            </a:pPr>
            <a:r>
              <a:rPr sz="3600" b="1" i="1" spc="-5" dirty="0">
                <a:latin typeface="Calibri"/>
                <a:cs typeface="Calibri"/>
              </a:rPr>
              <a:t>Pregnancy</a:t>
            </a:r>
            <a:endParaRPr sz="3600">
              <a:latin typeface="Calibri"/>
              <a:cs typeface="Calibri"/>
            </a:endParaRPr>
          </a:p>
          <a:p>
            <a:pPr marL="641985" indent="-447675">
              <a:lnSpc>
                <a:spcPct val="100000"/>
              </a:lnSpc>
              <a:spcBef>
                <a:spcPts val="400"/>
              </a:spcBef>
              <a:buSzPct val="112500"/>
              <a:buFont typeface="Arial MT"/>
              <a:buChar char="•"/>
              <a:tabLst>
                <a:tab pos="641985" algn="l"/>
                <a:tab pos="642620" algn="l"/>
              </a:tabLst>
            </a:pPr>
            <a:r>
              <a:rPr sz="3200" b="1" i="1" spc="-5" dirty="0">
                <a:latin typeface="Calibri"/>
                <a:cs typeface="Calibri"/>
              </a:rPr>
              <a:t>Maternal</a:t>
            </a:r>
            <a:r>
              <a:rPr sz="3200" b="1" i="1" spc="-55" dirty="0">
                <a:latin typeface="Calibri"/>
                <a:cs typeface="Calibri"/>
              </a:rPr>
              <a:t> </a:t>
            </a:r>
            <a:r>
              <a:rPr sz="3200" b="1" i="1" spc="-25" dirty="0">
                <a:latin typeface="Calibri"/>
                <a:cs typeface="Calibri"/>
              </a:rPr>
              <a:t>Weight</a:t>
            </a:r>
            <a:endParaRPr sz="3200">
              <a:latin typeface="Calibri"/>
              <a:cs typeface="Calibri"/>
            </a:endParaRPr>
          </a:p>
          <a:p>
            <a:pPr marL="194945" marR="183515" indent="-182880">
              <a:lnSpc>
                <a:spcPct val="98500"/>
              </a:lnSpc>
              <a:spcBef>
                <a:spcPts val="1040"/>
              </a:spcBef>
              <a:buSzPct val="125000"/>
              <a:buFont typeface="Wingdings"/>
              <a:buChar char=""/>
              <a:tabLst>
                <a:tab pos="224790" algn="l"/>
              </a:tabLst>
            </a:pPr>
            <a:r>
              <a:rPr sz="2800" b="1" spc="-20" dirty="0">
                <a:latin typeface="Calibri"/>
                <a:cs typeface="Calibri"/>
              </a:rPr>
              <a:t>Infants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born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to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obese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mothers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are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at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increased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risk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of 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macrosomia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(greater</a:t>
            </a:r>
            <a:r>
              <a:rPr sz="2800" b="1" spc="5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than</a:t>
            </a:r>
            <a:r>
              <a:rPr sz="2800" b="1" spc="4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9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pounds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at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birth),</a:t>
            </a:r>
            <a:r>
              <a:rPr sz="2800" b="1" spc="3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tend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to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be </a:t>
            </a:r>
            <a:r>
              <a:rPr sz="2800" b="1" spc="-62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born </a:t>
            </a:r>
            <a:r>
              <a:rPr sz="2800" b="1" spc="-15" dirty="0">
                <a:latin typeface="Calibri"/>
                <a:cs typeface="Calibri"/>
              </a:rPr>
              <a:t>post-term&gt;42</a:t>
            </a:r>
            <a:r>
              <a:rPr sz="2800" b="1" spc="6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weeks,</a:t>
            </a:r>
            <a:r>
              <a:rPr sz="2800" b="1" spc="30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have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low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Apgar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scores, </a:t>
            </a:r>
            <a:r>
              <a:rPr sz="2800" b="1" spc="-1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shoulder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dystocia,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and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childhood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obesity.</a:t>
            </a:r>
            <a:endParaRPr sz="2800">
              <a:latin typeface="Calibri"/>
              <a:cs typeface="Calibri"/>
            </a:endParaRPr>
          </a:p>
          <a:p>
            <a:pPr marL="194945" marR="5080" indent="-182880">
              <a:lnSpc>
                <a:spcPct val="98100"/>
              </a:lnSpc>
              <a:spcBef>
                <a:spcPts val="250"/>
              </a:spcBef>
              <a:buSzPct val="125000"/>
              <a:buFont typeface="Wingdings"/>
              <a:buChar char=""/>
              <a:tabLst>
                <a:tab pos="224790" algn="l"/>
              </a:tabLst>
            </a:pPr>
            <a:r>
              <a:rPr sz="2800" b="1" spc="-5" dirty="0">
                <a:latin typeface="Calibri"/>
                <a:cs typeface="Calibri"/>
              </a:rPr>
              <a:t>Obesity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during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pregnancy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is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associated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with</a:t>
            </a:r>
            <a:r>
              <a:rPr sz="2800" b="1" spc="3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an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increased </a:t>
            </a:r>
            <a:r>
              <a:rPr sz="2800" b="1" spc="-61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risk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of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neural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tube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defects</a:t>
            </a:r>
            <a:r>
              <a:rPr sz="2800" b="1" spc="3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and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heart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defects,</a:t>
            </a:r>
            <a:r>
              <a:rPr sz="2800" b="1" spc="3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also, </a:t>
            </a:r>
            <a:r>
              <a:rPr sz="2800" b="1" spc="-1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difficulty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initiating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breastfeeding.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865498" y="6262023"/>
            <a:ext cx="161290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z="1200" b="1" dirty="0">
                <a:solidFill>
                  <a:srgbClr val="888888"/>
                </a:solidFill>
                <a:latin typeface="Arial"/>
                <a:cs typeface="Arial"/>
              </a:rPr>
              <a:t>7</a:t>
            </a:fld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5105399"/>
              <a:ext cx="9144000" cy="17526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9144000" cy="5105400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1600200"/>
            <a:ext cx="9144000" cy="5105400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0" y="440436"/>
            <a:ext cx="9069070" cy="1007110"/>
            <a:chOff x="0" y="440436"/>
            <a:chExt cx="9069070" cy="1007110"/>
          </a:xfrm>
        </p:grpSpPr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466344"/>
              <a:ext cx="944118" cy="93497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33400" y="440436"/>
              <a:ext cx="8535162" cy="1006601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231140" y="363165"/>
            <a:ext cx="8441690" cy="5989320"/>
          </a:xfrm>
          <a:prstGeom prst="rect">
            <a:avLst/>
          </a:prstGeom>
        </p:spPr>
        <p:txBody>
          <a:bodyPr vert="horz" wrap="square" lIns="0" tIns="193040" rIns="0" bIns="0" rtlCol="0">
            <a:spAutoFit/>
          </a:bodyPr>
          <a:lstStyle/>
          <a:p>
            <a:pPr marL="584200" indent="-571500">
              <a:lnSpc>
                <a:spcPct val="100000"/>
              </a:lnSpc>
              <a:spcBef>
                <a:spcPts val="1520"/>
              </a:spcBef>
              <a:buFont typeface="Wingdings"/>
              <a:buChar char=""/>
              <a:tabLst>
                <a:tab pos="584200" algn="l"/>
              </a:tabLst>
            </a:pPr>
            <a:r>
              <a:rPr sz="3600" b="1" spc="-10" dirty="0">
                <a:latin typeface="Calibri"/>
                <a:cs typeface="Calibri"/>
              </a:rPr>
              <a:t>Physiologic</a:t>
            </a:r>
            <a:r>
              <a:rPr sz="3600" b="1" spc="5" dirty="0">
                <a:latin typeface="Calibri"/>
                <a:cs typeface="Calibri"/>
              </a:rPr>
              <a:t> </a:t>
            </a:r>
            <a:r>
              <a:rPr sz="3600" b="1" spc="-5" dirty="0">
                <a:latin typeface="Calibri"/>
                <a:cs typeface="Calibri"/>
              </a:rPr>
              <a:t>Changes</a:t>
            </a:r>
            <a:r>
              <a:rPr sz="3600" b="1" dirty="0">
                <a:latin typeface="Calibri"/>
                <a:cs typeface="Calibri"/>
              </a:rPr>
              <a:t> </a:t>
            </a:r>
            <a:r>
              <a:rPr sz="3600" b="1" spc="-20" dirty="0">
                <a:latin typeface="Calibri"/>
                <a:cs typeface="Calibri"/>
              </a:rPr>
              <a:t>related</a:t>
            </a:r>
            <a:r>
              <a:rPr sz="3600" b="1" spc="-10" dirty="0">
                <a:latin typeface="Calibri"/>
                <a:cs typeface="Calibri"/>
              </a:rPr>
              <a:t> </a:t>
            </a:r>
            <a:r>
              <a:rPr sz="3600" b="1" spc="-15" dirty="0">
                <a:latin typeface="Calibri"/>
                <a:cs typeface="Calibri"/>
              </a:rPr>
              <a:t>to</a:t>
            </a:r>
            <a:r>
              <a:rPr sz="3600" b="1" spc="5" dirty="0">
                <a:latin typeface="Calibri"/>
                <a:cs typeface="Calibri"/>
              </a:rPr>
              <a:t> </a:t>
            </a:r>
            <a:r>
              <a:rPr sz="3600" b="1" spc="-10" dirty="0">
                <a:latin typeface="Calibri"/>
                <a:cs typeface="Calibri"/>
              </a:rPr>
              <a:t>Pregnancy</a:t>
            </a:r>
            <a:endParaRPr sz="3600">
              <a:latin typeface="Calibri"/>
              <a:cs typeface="Calibri"/>
            </a:endParaRPr>
          </a:p>
          <a:p>
            <a:pPr marL="393700" marR="663575" lvl="1" indent="-182880" algn="just">
              <a:lnSpc>
                <a:spcPct val="97700"/>
              </a:lnSpc>
              <a:spcBef>
                <a:spcPts val="1575"/>
              </a:spcBef>
              <a:buSzPct val="125000"/>
              <a:buFont typeface="Wingdings"/>
              <a:buChar char=""/>
              <a:tabLst>
                <a:tab pos="422909" algn="l"/>
              </a:tabLst>
            </a:pPr>
            <a:r>
              <a:rPr sz="2800" b="1" spc="-15" dirty="0">
                <a:latin typeface="Calibri"/>
                <a:cs typeface="Calibri"/>
              </a:rPr>
              <a:t>Altered </a:t>
            </a:r>
            <a:r>
              <a:rPr sz="2800" b="1" spc="-10" dirty="0">
                <a:latin typeface="Calibri"/>
                <a:cs typeface="Calibri"/>
              </a:rPr>
              <a:t>Metabolism. </a:t>
            </a:r>
            <a:r>
              <a:rPr sz="2800" b="1" spc="-5" dirty="0">
                <a:latin typeface="Calibri"/>
                <a:cs typeface="Calibri"/>
              </a:rPr>
              <a:t>BMR </a:t>
            </a:r>
            <a:r>
              <a:rPr sz="2800" b="1" spc="-10" dirty="0">
                <a:latin typeface="Calibri"/>
                <a:cs typeface="Calibri"/>
              </a:rPr>
              <a:t>increases by </a:t>
            </a:r>
            <a:r>
              <a:rPr sz="2800" b="1" spc="-5" dirty="0">
                <a:latin typeface="Calibri"/>
                <a:cs typeface="Calibri"/>
              </a:rPr>
              <a:t>the </a:t>
            </a:r>
            <a:r>
              <a:rPr sz="2800" b="1" spc="-10" dirty="0">
                <a:latin typeface="Calibri"/>
                <a:cs typeface="Calibri"/>
              </a:rPr>
              <a:t>fourth </a:t>
            </a:r>
            <a:r>
              <a:rPr sz="2800" b="1" spc="-62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month </a:t>
            </a:r>
            <a:r>
              <a:rPr sz="2800" b="1" spc="-5" dirty="0">
                <a:latin typeface="Calibri"/>
                <a:cs typeface="Calibri"/>
              </a:rPr>
              <a:t>of </a:t>
            </a:r>
            <a:r>
              <a:rPr sz="2800" b="1" spc="-20" dirty="0">
                <a:latin typeface="Calibri"/>
                <a:cs typeface="Calibri"/>
              </a:rPr>
              <a:t>gestation </a:t>
            </a:r>
            <a:r>
              <a:rPr sz="2800" b="1" spc="-5" dirty="0">
                <a:latin typeface="Calibri"/>
                <a:cs typeface="Calibri"/>
              </a:rPr>
              <a:t>and </a:t>
            </a:r>
            <a:r>
              <a:rPr sz="2800" b="1" spc="-10" dirty="0">
                <a:latin typeface="Calibri"/>
                <a:cs typeface="Calibri"/>
              </a:rPr>
              <a:t>rises </a:t>
            </a:r>
            <a:r>
              <a:rPr sz="2800" b="1" spc="-15" dirty="0">
                <a:latin typeface="Calibri"/>
                <a:cs typeface="Calibri"/>
              </a:rPr>
              <a:t>to </a:t>
            </a:r>
            <a:r>
              <a:rPr sz="2800" b="1" spc="-10" dirty="0">
                <a:latin typeface="Calibri"/>
                <a:cs typeface="Calibri"/>
              </a:rPr>
              <a:t>15% </a:t>
            </a:r>
            <a:r>
              <a:rPr sz="2800" b="1" spc="-15" dirty="0">
                <a:latin typeface="Calibri"/>
                <a:cs typeface="Calibri"/>
              </a:rPr>
              <a:t>to </a:t>
            </a:r>
            <a:r>
              <a:rPr sz="2800" b="1" spc="-10" dirty="0">
                <a:latin typeface="Calibri"/>
                <a:cs typeface="Calibri"/>
              </a:rPr>
              <a:t>20% </a:t>
            </a:r>
            <a:r>
              <a:rPr sz="2800" b="1" spc="-15" dirty="0">
                <a:latin typeface="Calibri"/>
                <a:cs typeface="Calibri"/>
              </a:rPr>
              <a:t>above </a:t>
            </a:r>
            <a:r>
              <a:rPr sz="2800" b="1" spc="-62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normal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by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term.</a:t>
            </a:r>
            <a:endParaRPr sz="2800">
              <a:latin typeface="Calibri"/>
              <a:cs typeface="Calibri"/>
            </a:endParaRPr>
          </a:p>
          <a:p>
            <a:pPr marL="393700" marR="492759" lvl="1" indent="-182880" algn="just">
              <a:lnSpc>
                <a:spcPct val="97700"/>
              </a:lnSpc>
              <a:spcBef>
                <a:spcPts val="275"/>
              </a:spcBef>
              <a:buSzPct val="125000"/>
              <a:buFont typeface="Wingdings"/>
              <a:buChar char=""/>
              <a:tabLst>
                <a:tab pos="422909" algn="l"/>
              </a:tabLst>
            </a:pPr>
            <a:r>
              <a:rPr sz="2800" b="1" spc="-15" dirty="0">
                <a:latin typeface="Calibri"/>
                <a:cs typeface="Calibri"/>
              </a:rPr>
              <a:t>Gastrointestinal Changes. </a:t>
            </a:r>
            <a:r>
              <a:rPr sz="2800" b="1" spc="-5" dirty="0">
                <a:latin typeface="Calibri"/>
                <a:cs typeface="Calibri"/>
              </a:rPr>
              <a:t>Nausea and </a:t>
            </a:r>
            <a:r>
              <a:rPr sz="2800" b="1" spc="-10" dirty="0">
                <a:latin typeface="Calibri"/>
                <a:cs typeface="Calibri"/>
              </a:rPr>
              <a:t>vomiting </a:t>
            </a:r>
            <a:r>
              <a:rPr sz="2800" b="1" spc="-15" dirty="0">
                <a:latin typeface="Calibri"/>
                <a:cs typeface="Calibri"/>
              </a:rPr>
              <a:t>are </a:t>
            </a:r>
            <a:r>
              <a:rPr sz="2800" b="1" spc="-62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common in the </a:t>
            </a:r>
            <a:r>
              <a:rPr sz="2800" b="1" spc="-20" dirty="0">
                <a:latin typeface="Calibri"/>
                <a:cs typeface="Calibri"/>
              </a:rPr>
              <a:t>first </a:t>
            </a:r>
            <a:r>
              <a:rPr sz="2800" b="1" spc="-35" dirty="0">
                <a:latin typeface="Calibri"/>
                <a:cs typeface="Calibri"/>
              </a:rPr>
              <a:t>trimester. </a:t>
            </a:r>
            <a:r>
              <a:rPr sz="2800" b="1" spc="-10" dirty="0">
                <a:latin typeface="Calibri"/>
                <a:cs typeface="Calibri"/>
              </a:rPr>
              <a:t>Increases </a:t>
            </a:r>
            <a:r>
              <a:rPr sz="2800" b="1" spc="-5" dirty="0">
                <a:latin typeface="Calibri"/>
                <a:cs typeface="Calibri"/>
              </a:rPr>
              <a:t>in </a:t>
            </a:r>
            <a:r>
              <a:rPr sz="2800" b="1" spc="-15" dirty="0">
                <a:latin typeface="Calibri"/>
                <a:cs typeface="Calibri"/>
              </a:rPr>
              <a:t>appetite </a:t>
            </a:r>
            <a:r>
              <a:rPr sz="2800" b="1" spc="-62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and </a:t>
            </a:r>
            <a:r>
              <a:rPr sz="2800" b="1" spc="-15" dirty="0">
                <a:latin typeface="Calibri"/>
                <a:cs typeface="Calibri"/>
              </a:rPr>
              <a:t>thirst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are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also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common.</a:t>
            </a:r>
            <a:endParaRPr sz="2800">
              <a:latin typeface="Calibri"/>
              <a:cs typeface="Calibri"/>
            </a:endParaRPr>
          </a:p>
          <a:p>
            <a:pPr marL="393700" marR="274320" lvl="1" indent="-182880">
              <a:lnSpc>
                <a:spcPct val="99000"/>
              </a:lnSpc>
              <a:spcBef>
                <a:spcPts val="219"/>
              </a:spcBef>
              <a:buSzPct val="125000"/>
              <a:buFont typeface="Wingdings"/>
              <a:buChar char=""/>
              <a:tabLst>
                <a:tab pos="422909" algn="l"/>
              </a:tabLst>
            </a:pPr>
            <a:r>
              <a:rPr sz="2800" b="1" spc="-5" dirty="0">
                <a:latin typeface="Calibri"/>
                <a:cs typeface="Calibri"/>
              </a:rPr>
              <a:t>Blood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30" dirty="0">
                <a:latin typeface="Calibri"/>
                <a:cs typeface="Calibri"/>
              </a:rPr>
              <a:t>Volume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Changes.</a:t>
            </a:r>
            <a:r>
              <a:rPr sz="2800" b="1" spc="30" dirty="0">
                <a:latin typeface="Calibri"/>
                <a:cs typeface="Calibri"/>
              </a:rPr>
              <a:t> </a:t>
            </a:r>
            <a:r>
              <a:rPr sz="2800" b="1" spc="-60" dirty="0">
                <a:latin typeface="Calibri"/>
                <a:cs typeface="Calibri"/>
              </a:rPr>
              <a:t>Total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body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water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increases. </a:t>
            </a:r>
            <a:r>
              <a:rPr sz="2800" b="1" spc="-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Increase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in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blood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volume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exceeds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the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increase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in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red </a:t>
            </a:r>
            <a:r>
              <a:rPr sz="2800" b="1" spc="-61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blood cell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production,</a:t>
            </a:r>
            <a:r>
              <a:rPr sz="2800" b="1" spc="-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resulting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in</a:t>
            </a:r>
            <a:r>
              <a:rPr sz="2800" b="1" spc="3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hemodilution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or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a 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physiologic</a:t>
            </a:r>
            <a:r>
              <a:rPr sz="2800" b="1" spc="5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anemia.</a:t>
            </a:r>
            <a:r>
              <a:rPr sz="2800" b="1" spc="5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Minor</a:t>
            </a:r>
            <a:r>
              <a:rPr sz="2800" b="1" spc="5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edema</a:t>
            </a:r>
            <a:r>
              <a:rPr sz="2800" b="1" spc="55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may</a:t>
            </a:r>
            <a:r>
              <a:rPr sz="2800" b="1" spc="4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be 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considered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normal.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865498" y="6262023"/>
            <a:ext cx="161290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z="1200" b="1" dirty="0">
                <a:solidFill>
                  <a:srgbClr val="888888"/>
                </a:solidFill>
                <a:latin typeface="Arial"/>
                <a:cs typeface="Arial"/>
              </a:rPr>
              <a:t>8</a:t>
            </a:fld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5105399"/>
              <a:ext cx="9144000" cy="17526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9144000" cy="5105400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1600200"/>
            <a:ext cx="9144000" cy="5105400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0" y="440436"/>
            <a:ext cx="9120505" cy="1007110"/>
            <a:chOff x="0" y="440436"/>
            <a:chExt cx="9120505" cy="1007110"/>
          </a:xfrm>
        </p:grpSpPr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466344"/>
              <a:ext cx="944118" cy="93497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33400" y="440436"/>
              <a:ext cx="8586978" cy="1006601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231140" y="401861"/>
            <a:ext cx="8495665" cy="1515745"/>
          </a:xfrm>
          <a:prstGeom prst="rect">
            <a:avLst/>
          </a:prstGeom>
        </p:spPr>
        <p:txBody>
          <a:bodyPr vert="horz" wrap="square" lIns="0" tIns="154305" rIns="0" bIns="0" rtlCol="0">
            <a:spAutoFit/>
          </a:bodyPr>
          <a:lstStyle/>
          <a:p>
            <a:pPr marL="584200" indent="-571500">
              <a:lnSpc>
                <a:spcPct val="100000"/>
              </a:lnSpc>
              <a:spcBef>
                <a:spcPts val="1215"/>
              </a:spcBef>
              <a:buFont typeface="Wingdings"/>
              <a:buChar char=""/>
              <a:tabLst>
                <a:tab pos="584200" algn="l"/>
              </a:tabLst>
            </a:pPr>
            <a:r>
              <a:rPr sz="3600" b="1" i="1" spc="-10" dirty="0">
                <a:latin typeface="Calibri"/>
                <a:cs typeface="Calibri"/>
              </a:rPr>
              <a:t>Physiologic</a:t>
            </a:r>
            <a:r>
              <a:rPr sz="3600" b="1" i="1" spc="-5" dirty="0">
                <a:latin typeface="Calibri"/>
                <a:cs typeface="Calibri"/>
              </a:rPr>
              <a:t> </a:t>
            </a:r>
            <a:r>
              <a:rPr sz="3600" b="1" i="1" dirty="0">
                <a:latin typeface="Calibri"/>
                <a:cs typeface="Calibri"/>
              </a:rPr>
              <a:t>Changes</a:t>
            </a:r>
            <a:r>
              <a:rPr sz="3600" b="1" i="1" spc="-5" dirty="0">
                <a:latin typeface="Calibri"/>
                <a:cs typeface="Calibri"/>
              </a:rPr>
              <a:t> </a:t>
            </a:r>
            <a:r>
              <a:rPr sz="3600" b="1" i="1" spc="-10" dirty="0">
                <a:latin typeface="Calibri"/>
                <a:cs typeface="Calibri"/>
              </a:rPr>
              <a:t>related</a:t>
            </a:r>
            <a:r>
              <a:rPr sz="3600" b="1" i="1" spc="-15" dirty="0">
                <a:latin typeface="Calibri"/>
                <a:cs typeface="Calibri"/>
              </a:rPr>
              <a:t> </a:t>
            </a:r>
            <a:r>
              <a:rPr sz="3600" b="1" i="1" spc="-20" dirty="0">
                <a:latin typeface="Calibri"/>
                <a:cs typeface="Calibri"/>
              </a:rPr>
              <a:t>to</a:t>
            </a:r>
            <a:r>
              <a:rPr sz="3600" b="1" i="1" spc="-10" dirty="0">
                <a:latin typeface="Calibri"/>
                <a:cs typeface="Calibri"/>
              </a:rPr>
              <a:t> </a:t>
            </a:r>
            <a:r>
              <a:rPr sz="3600" b="1" i="1" spc="-5" dirty="0">
                <a:latin typeface="Calibri"/>
                <a:cs typeface="Calibri"/>
              </a:rPr>
              <a:t>Pregnancy</a:t>
            </a:r>
            <a:endParaRPr sz="3600">
              <a:latin typeface="Calibri"/>
              <a:cs typeface="Calibri"/>
            </a:endParaRPr>
          </a:p>
          <a:p>
            <a:pPr marL="453390" lvl="1" indent="-243840">
              <a:lnSpc>
                <a:spcPct val="100000"/>
              </a:lnSpc>
              <a:spcBef>
                <a:spcPts val="1310"/>
              </a:spcBef>
              <a:buSzPct val="126562"/>
              <a:buFont typeface="Wingdings"/>
              <a:buChar char=""/>
              <a:tabLst>
                <a:tab pos="454025" algn="l"/>
              </a:tabLst>
            </a:pPr>
            <a:r>
              <a:rPr sz="3200" b="1" spc="-25" dirty="0">
                <a:latin typeface="Calibri"/>
                <a:cs typeface="Calibri"/>
              </a:rPr>
              <a:t>Weight</a:t>
            </a:r>
            <a:r>
              <a:rPr sz="3200" b="1" spc="-55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Gain</a:t>
            </a:r>
            <a:r>
              <a:rPr sz="2800" b="1" spc="-5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11" name="object 1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33400" y="1981200"/>
            <a:ext cx="8001000" cy="4267200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3865498" y="6262023"/>
            <a:ext cx="161290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z="1200" b="1" dirty="0">
                <a:solidFill>
                  <a:srgbClr val="888888"/>
                </a:solidFill>
                <a:latin typeface="Arial"/>
                <a:cs typeface="Arial"/>
              </a:rPr>
              <a:t>9</a:t>
            </a:fld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1301</Words>
  <Application>Microsoft Office PowerPoint</Application>
  <PresentationFormat>On-screen Show (4:3)</PresentationFormat>
  <Paragraphs>184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Arial MT</vt:lpstr>
      <vt:lpstr>Calibri</vt:lpstr>
      <vt:lpstr>Trebuchet MS</vt:lpstr>
      <vt:lpstr>Wingdings</vt:lpstr>
      <vt:lpstr>Office Theme</vt:lpstr>
      <vt:lpstr>“Nutrition in Health and Illness”  Second Semester 2022-2023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majdi alhadidi</cp:lastModifiedBy>
  <cp:revision>1</cp:revision>
  <dcterms:created xsi:type="dcterms:W3CDTF">2023-05-15T19:28:14Z</dcterms:created>
  <dcterms:modified xsi:type="dcterms:W3CDTF">2023-05-15T19:31:12Z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2023-04-22T00:00:00Z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2023-05-15T00:00:00Z</vt:filetime>
  </property>
</Properties>
</file>