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di alhadidi" userId="1e98428567b503c7" providerId="LiveId" clId="{E26AE6E5-8B3C-4D97-B9E4-1966E78BA738}"/>
    <pc:docChg chg="undo custSel modSld">
      <pc:chgData name="majdi alhadidi" userId="1e98428567b503c7" providerId="LiveId" clId="{E26AE6E5-8B3C-4D97-B9E4-1966E78BA738}" dt="2023-05-15T19:34:32.174" v="53" actId="21"/>
      <pc:docMkLst>
        <pc:docMk/>
      </pc:docMkLst>
      <pc:sldChg chg="delSp modSp mod">
        <pc:chgData name="majdi alhadidi" userId="1e98428567b503c7" providerId="LiveId" clId="{E26AE6E5-8B3C-4D97-B9E4-1966E78BA738}" dt="2023-05-15T19:34:32.174" v="53" actId="21"/>
        <pc:sldMkLst>
          <pc:docMk/>
          <pc:sldMk cId="0" sldId="256"/>
        </pc:sldMkLst>
        <pc:spChg chg="mod">
          <ac:chgData name="majdi alhadidi" userId="1e98428567b503c7" providerId="LiveId" clId="{E26AE6E5-8B3C-4D97-B9E4-1966E78BA738}" dt="2023-05-15T19:34:26.414" v="51" actId="20577"/>
          <ac:spMkLst>
            <pc:docMk/>
            <pc:sldMk cId="0" sldId="256"/>
            <ac:spMk id="18" creationId="{00000000-0000-0000-0000-000000000000}"/>
          </ac:spMkLst>
        </pc:spChg>
        <pc:grpChg chg="del mod">
          <ac:chgData name="majdi alhadidi" userId="1e98428567b503c7" providerId="LiveId" clId="{E26AE6E5-8B3C-4D97-B9E4-1966E78BA738}" dt="2023-05-15T19:34:32.174" v="53" actId="21"/>
          <ac:grpSpMkLst>
            <pc:docMk/>
            <pc:sldMk cId="0" sldId="256"/>
            <ac:grpSpMk id="13" creationId="{00000000-0000-0000-0000-00000000000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64666" y="910793"/>
            <a:ext cx="7614666" cy="1368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24000" y="386842"/>
            <a:ext cx="6096000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1289" y="1796923"/>
            <a:ext cx="8821420" cy="2961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97146" y="6444236"/>
            <a:ext cx="4327525" cy="2000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55"/>
              </a:lnSpc>
              <a:tabLst>
                <a:tab pos="4227195" algn="l"/>
              </a:tabLst>
            </a:pPr>
            <a:r>
              <a:rPr sz="1400" spc="-10" dirty="0">
                <a:latin typeface="Arial MT"/>
                <a:cs typeface="Arial MT"/>
              </a:rPr>
              <a:t>D</a:t>
            </a:r>
            <a:r>
              <a:rPr sz="1400" spc="-75" dirty="0">
                <a:latin typeface="Arial MT"/>
                <a:cs typeface="Arial MT"/>
              </a:rPr>
              <a:t>r</a:t>
            </a:r>
            <a:r>
              <a:rPr sz="1400" dirty="0">
                <a:latin typeface="Arial MT"/>
                <a:cs typeface="Arial MT"/>
              </a:rPr>
              <a:t>.</a:t>
            </a:r>
            <a:r>
              <a:rPr sz="1400" spc="-15" dirty="0">
                <a:latin typeface="Arial MT"/>
                <a:cs typeface="Arial MT"/>
              </a:rPr>
              <a:t> </a:t>
            </a:r>
            <a:r>
              <a:rPr sz="1400" spc="-5" dirty="0">
                <a:latin typeface="Arial MT"/>
                <a:cs typeface="Arial MT"/>
              </a:rPr>
              <a:t>M</a:t>
            </a:r>
            <a:r>
              <a:rPr sz="1400" dirty="0">
                <a:latin typeface="Arial MT"/>
                <a:cs typeface="Arial MT"/>
              </a:rPr>
              <a:t>alakeh	1</a:t>
            </a:r>
            <a:endParaRPr sz="1400">
              <a:latin typeface="Arial MT"/>
              <a:cs typeface="Arial M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8879840" cy="6858000"/>
            <a:chOff x="0" y="0"/>
            <a:chExt cx="8879840" cy="6858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8879305" cy="685799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4359" y="781812"/>
              <a:ext cx="970026" cy="122910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38200" y="781812"/>
              <a:ext cx="7663433" cy="1229106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775447" y="781812"/>
              <a:ext cx="970026" cy="122910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88136" y="1452372"/>
              <a:ext cx="4775454" cy="1229105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137403" y="1452372"/>
              <a:ext cx="1860042" cy="1229105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271259" y="1452372"/>
              <a:ext cx="896874" cy="1229105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441947" y="1452372"/>
              <a:ext cx="1858518" cy="1229105"/>
            </a:xfrm>
            <a:prstGeom prst="rect">
              <a:avLst/>
            </a:prstGeom>
          </p:spPr>
        </p:pic>
      </p:grpSp>
      <p:sp>
        <p:nvSpPr>
          <p:cNvPr id="12" name="object 1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68655" marR="5080" indent="-49403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“Nutrition </a:t>
            </a:r>
            <a:r>
              <a:rPr dirty="0"/>
              <a:t>in Health and </a:t>
            </a:r>
            <a:r>
              <a:rPr spc="-5" dirty="0"/>
              <a:t>Illness” </a:t>
            </a:r>
            <a:r>
              <a:rPr spc="-980" dirty="0"/>
              <a:t> </a:t>
            </a:r>
            <a:r>
              <a:rPr spc="-5" dirty="0"/>
              <a:t>Second </a:t>
            </a:r>
            <a:r>
              <a:rPr spc="-15" dirty="0"/>
              <a:t>semester</a:t>
            </a:r>
            <a:r>
              <a:rPr spc="-80" dirty="0"/>
              <a:t> </a:t>
            </a:r>
            <a:r>
              <a:rPr spc="-5" dirty="0"/>
              <a:t>2022-2023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2902997" y="4046845"/>
            <a:ext cx="3153030" cy="133049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85" dirty="0">
                <a:latin typeface="Calibri"/>
                <a:cs typeface="Calibri"/>
              </a:rPr>
              <a:t>Dr.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Malakeh.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 err="1">
                <a:latin typeface="Calibri"/>
                <a:cs typeface="Calibri"/>
              </a:rPr>
              <a:t>Z.</a:t>
            </a:r>
            <a:r>
              <a:rPr sz="2800" b="1" spc="-10" dirty="0" err="1">
                <a:latin typeface="Calibri"/>
                <a:cs typeface="Calibri"/>
              </a:rPr>
              <a:t>Malak</a:t>
            </a:r>
            <a:endParaRPr lang="en-US" sz="2800" b="1" spc="-1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800" b="1" spc="-10" dirty="0">
                <a:latin typeface="Calibri"/>
                <a:cs typeface="Calibri"/>
              </a:rPr>
              <a:t>      Presented by: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800" b="1" spc="-10" dirty="0">
                <a:latin typeface="Calibri"/>
                <a:cs typeface="Calibri"/>
              </a:rPr>
              <a:t>Dr. Majdi Alhadidi</a:t>
            </a:r>
            <a:endParaRPr sz="2800" dirty="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557783" y="2398776"/>
            <a:ext cx="8061325" cy="1725930"/>
            <a:chOff x="557783" y="2398776"/>
            <a:chExt cx="8061325" cy="1725930"/>
          </a:xfrm>
        </p:grpSpPr>
        <p:pic>
          <p:nvPicPr>
            <p:cNvPr id="20" name="object 2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57783" y="2398776"/>
              <a:ext cx="2711957" cy="1116329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610611" y="2398776"/>
              <a:ext cx="6008370" cy="1116329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860548" y="3008376"/>
              <a:ext cx="3210305" cy="1116330"/>
            </a:xfrm>
            <a:prstGeom prst="rect">
              <a:avLst/>
            </a:prstGeom>
          </p:spPr>
        </p:pic>
      </p:grpSp>
      <p:sp>
        <p:nvSpPr>
          <p:cNvPr id="23" name="object 23"/>
          <p:cNvSpPr txBox="1"/>
          <p:nvPr/>
        </p:nvSpPr>
        <p:spPr>
          <a:xfrm>
            <a:off x="859027" y="2515946"/>
            <a:ext cx="731075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15210" marR="5080" indent="-2303145">
              <a:lnSpc>
                <a:spcPct val="100000"/>
              </a:lnSpc>
              <a:spcBef>
                <a:spcPts val="95"/>
              </a:spcBef>
            </a:pPr>
            <a:r>
              <a:rPr sz="4000" b="1" spc="-10" dirty="0">
                <a:latin typeface="Calibri"/>
                <a:cs typeface="Calibri"/>
              </a:rPr>
              <a:t>Nutrition</a:t>
            </a:r>
            <a:r>
              <a:rPr sz="4000" b="1" spc="55" dirty="0">
                <a:latin typeface="Calibri"/>
                <a:cs typeface="Calibri"/>
              </a:rPr>
              <a:t> </a:t>
            </a:r>
            <a:r>
              <a:rPr sz="4000" b="1" spc="-25" dirty="0">
                <a:latin typeface="Calibri"/>
                <a:cs typeface="Calibri"/>
              </a:rPr>
              <a:t>for</a:t>
            </a:r>
            <a:r>
              <a:rPr sz="4000" b="1" dirty="0">
                <a:latin typeface="Calibri"/>
                <a:cs typeface="Calibri"/>
              </a:rPr>
              <a:t> </a:t>
            </a:r>
            <a:r>
              <a:rPr sz="4000" b="1" spc="-20" dirty="0">
                <a:latin typeface="Calibri"/>
                <a:cs typeface="Calibri"/>
              </a:rPr>
              <a:t>Infants,</a:t>
            </a:r>
            <a:r>
              <a:rPr sz="4000" b="1" spc="10" dirty="0">
                <a:latin typeface="Calibri"/>
                <a:cs typeface="Calibri"/>
              </a:rPr>
              <a:t> </a:t>
            </a:r>
            <a:r>
              <a:rPr sz="4000" b="1" spc="-15" dirty="0">
                <a:latin typeface="Calibri"/>
                <a:cs typeface="Calibri"/>
              </a:rPr>
              <a:t>Children,</a:t>
            </a:r>
            <a:r>
              <a:rPr sz="4000" b="1" spc="20" dirty="0">
                <a:latin typeface="Calibri"/>
                <a:cs typeface="Calibri"/>
              </a:rPr>
              <a:t> </a:t>
            </a:r>
            <a:r>
              <a:rPr sz="4000" b="1" spc="-5" dirty="0">
                <a:latin typeface="Calibri"/>
                <a:cs typeface="Calibri"/>
              </a:rPr>
              <a:t>and </a:t>
            </a:r>
            <a:r>
              <a:rPr sz="4000" b="1" spc="-890" dirty="0">
                <a:latin typeface="Calibri"/>
                <a:cs typeface="Calibri"/>
              </a:rPr>
              <a:t> </a:t>
            </a:r>
            <a:r>
              <a:rPr sz="4000" b="1" spc="-5" dirty="0">
                <a:latin typeface="Calibri"/>
                <a:cs typeface="Calibri"/>
              </a:rPr>
              <a:t>Adolescents</a:t>
            </a:r>
            <a:r>
              <a:rPr sz="4000" spc="-5" dirty="0">
                <a:latin typeface="Calibri"/>
                <a:cs typeface="Calibri"/>
              </a:rPr>
              <a:t>.</a:t>
            </a:r>
            <a:endParaRPr sz="4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805942"/>
            <a:ext cx="8693150" cy="46589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785" indent="-172720">
              <a:lnSpc>
                <a:spcPts val="3190"/>
              </a:lnSpc>
              <a:spcBef>
                <a:spcPts val="9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Supplemental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vitamins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may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prescribed.</a:t>
            </a:r>
            <a:endParaRPr sz="2800">
              <a:latin typeface="Calibri"/>
              <a:cs typeface="Calibri"/>
            </a:endParaRPr>
          </a:p>
          <a:p>
            <a:pPr marL="184785" marR="106045" indent="-172720">
              <a:lnSpc>
                <a:spcPct val="90000"/>
              </a:lnSpc>
              <a:spcBef>
                <a:spcPts val="165"/>
              </a:spcBef>
              <a:buSzPct val="96428"/>
              <a:buFont typeface="Wingdings"/>
              <a:buChar char=""/>
              <a:tabLst>
                <a:tab pos="266065" algn="l"/>
              </a:tabLst>
            </a:pPr>
            <a:r>
              <a:rPr sz="2800" b="1" spc="-30" dirty="0">
                <a:latin typeface="Calibri"/>
                <a:cs typeface="Calibri"/>
              </a:rPr>
              <a:t>Generally,</a:t>
            </a:r>
            <a:r>
              <a:rPr sz="2800" b="1" spc="5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solid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foods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are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not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introduced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before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infant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developmentally</a:t>
            </a:r>
            <a:r>
              <a:rPr sz="2800" b="1" spc="55" dirty="0">
                <a:latin typeface="Calibri"/>
                <a:cs typeface="Calibri"/>
              </a:rPr>
              <a:t> </a:t>
            </a:r>
            <a:r>
              <a:rPr sz="2800" b="1" spc="-45" dirty="0">
                <a:latin typeface="Calibri"/>
                <a:cs typeface="Calibri"/>
              </a:rPr>
              <a:t>ready,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usually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between</a:t>
            </a:r>
            <a:r>
              <a:rPr sz="2800" b="1" spc="6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4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6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months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of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age.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30"/>
              </a:lnSpc>
              <a:spcBef>
                <a:spcPts val="40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Iron-fortified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infant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cereal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usually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first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food 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introduced,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vegetables,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fruits,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meats,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eggs.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ts val="2805"/>
              </a:lnSpc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The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amount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solid </a:t>
            </a:r>
            <a:r>
              <a:rPr sz="2800" b="1" spc="-20" dirty="0">
                <a:latin typeface="Calibri"/>
                <a:cs typeface="Calibri"/>
              </a:rPr>
              <a:t>food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taken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feeding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may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vary</a:t>
            </a:r>
            <a:endParaRPr sz="2800">
              <a:latin typeface="Calibri"/>
              <a:cs typeface="Calibri"/>
            </a:endParaRPr>
          </a:p>
          <a:p>
            <a:pPr marL="184785">
              <a:lnSpc>
                <a:spcPts val="3190"/>
              </a:lnSpc>
            </a:pPr>
            <a:r>
              <a:rPr sz="2800" b="1" spc="-15" dirty="0">
                <a:latin typeface="Calibri"/>
                <a:cs typeface="Calibri"/>
              </a:rPr>
              <a:t>from </a:t>
            </a:r>
            <a:r>
              <a:rPr sz="2800" b="1" spc="-5" dirty="0">
                <a:latin typeface="Calibri"/>
                <a:cs typeface="Calibri"/>
              </a:rPr>
              <a:t>1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2 tsp.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50">
              <a:latin typeface="Calibri"/>
              <a:cs typeface="Calibri"/>
            </a:endParaRPr>
          </a:p>
          <a:p>
            <a:pPr marL="184785" marR="276225" indent="-172720">
              <a:lnSpc>
                <a:spcPts val="3030"/>
              </a:lnSpc>
              <a:buSzPct val="96428"/>
              <a:buFont typeface="Wingdings"/>
              <a:buChar char=""/>
              <a:tabLst>
                <a:tab pos="266065" algn="l"/>
              </a:tabLst>
            </a:pPr>
            <a:r>
              <a:rPr sz="2800" b="1" spc="-10" dirty="0">
                <a:latin typeface="Calibri"/>
                <a:cs typeface="Calibri"/>
              </a:rPr>
              <a:t>New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foods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should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introduced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one </a:t>
            </a:r>
            <a:r>
              <a:rPr sz="2800" b="1" spc="-15" dirty="0">
                <a:latin typeface="Calibri"/>
                <a:cs typeface="Calibri"/>
              </a:rPr>
              <a:t>at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time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period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5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7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days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so </a:t>
            </a:r>
            <a:r>
              <a:rPr sz="2800" b="1" spc="-10" dirty="0">
                <a:latin typeface="Calibri"/>
                <a:cs typeface="Calibri"/>
              </a:rPr>
              <a:t>that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any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allergic</a:t>
            </a:r>
            <a:r>
              <a:rPr sz="2800" b="1" spc="5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reaction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easily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identified.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240394" y="6431381"/>
            <a:ext cx="19621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10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4939" y="843766"/>
            <a:ext cx="8620760" cy="38677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10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positive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family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history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food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allergies,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milk,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eggs,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wheat,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fruits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should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introduced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35" dirty="0">
                <a:latin typeface="Calibri"/>
                <a:cs typeface="Calibri"/>
              </a:rPr>
              <a:t>carefully.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Peanuts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peanut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butter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should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avoided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infants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with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allergy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family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35" dirty="0">
                <a:latin typeface="Calibri"/>
                <a:cs typeface="Calibri"/>
              </a:rPr>
              <a:t>history.</a:t>
            </a:r>
            <a:endParaRPr sz="2800">
              <a:latin typeface="Calibri"/>
              <a:cs typeface="Calibri"/>
            </a:endParaRPr>
          </a:p>
          <a:p>
            <a:pPr marL="184785" marR="153035" indent="-172720">
              <a:lnSpc>
                <a:spcPts val="5040"/>
              </a:lnSpc>
              <a:spcBef>
                <a:spcPts val="250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By</a:t>
            </a:r>
            <a:r>
              <a:rPr sz="2800" b="1" spc="-5" dirty="0">
                <a:latin typeface="Calibri"/>
                <a:cs typeface="Calibri"/>
              </a:rPr>
              <a:t> 1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year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age,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infant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typically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eating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table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food.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Iron-fortified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foods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are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recommended.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251063" y="6431381"/>
            <a:ext cx="17526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85" dirty="0">
                <a:solidFill>
                  <a:srgbClr val="888888"/>
                </a:solidFill>
                <a:latin typeface="Arial MT"/>
                <a:cs typeface="Arial MT"/>
              </a:rPr>
              <a:t>11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188" y="1534794"/>
            <a:ext cx="8708390" cy="35629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182245" indent="-457834">
              <a:lnSpc>
                <a:spcPct val="100000"/>
              </a:lnSpc>
              <a:spcBef>
                <a:spcPts val="95"/>
              </a:spcBef>
              <a:buSzPct val="128571"/>
              <a:buFont typeface="Wingdings"/>
              <a:buChar char=""/>
              <a:tabLst>
                <a:tab pos="469900" algn="l"/>
                <a:tab pos="470534" algn="l"/>
                <a:tab pos="6577965" algn="l"/>
              </a:tabLst>
            </a:pPr>
            <a:r>
              <a:rPr sz="2800" b="1" spc="-10" dirty="0">
                <a:latin typeface="Calibri"/>
                <a:cs typeface="Calibri"/>
              </a:rPr>
              <a:t>Durin</a:t>
            </a:r>
            <a:r>
              <a:rPr sz="2800" b="1" spc="-5" dirty="0">
                <a:latin typeface="Calibri"/>
                <a:cs typeface="Calibri"/>
              </a:rPr>
              <a:t>g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40" dirty="0">
                <a:latin typeface="Calibri"/>
                <a:cs typeface="Calibri"/>
              </a:rPr>
              <a:t>s</a:t>
            </a:r>
            <a:r>
              <a:rPr sz="2800" b="1" spc="-30" dirty="0">
                <a:latin typeface="Calibri"/>
                <a:cs typeface="Calibri"/>
              </a:rPr>
              <a:t>t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-35" dirty="0">
                <a:latin typeface="Calibri"/>
                <a:cs typeface="Calibri"/>
              </a:rPr>
              <a:t>g</a:t>
            </a:r>
            <a:r>
              <a:rPr sz="2800" b="1" spc="-10" dirty="0">
                <a:latin typeface="Calibri"/>
                <a:cs typeface="Calibri"/>
              </a:rPr>
              <a:t>e</a:t>
            </a:r>
            <a:r>
              <a:rPr sz="2800" b="1" spc="-5" dirty="0">
                <a:latin typeface="Calibri"/>
                <a:cs typeface="Calibri"/>
              </a:rPr>
              <a:t>,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</a:t>
            </a:r>
            <a:r>
              <a:rPr sz="2800" b="1" spc="-45" dirty="0">
                <a:latin typeface="Calibri"/>
                <a:cs typeface="Calibri"/>
              </a:rPr>
              <a:t>r</a:t>
            </a:r>
            <a:r>
              <a:rPr sz="2800" b="1" spc="-5" dirty="0">
                <a:latin typeface="Calibri"/>
                <a:cs typeface="Calibri"/>
              </a:rPr>
              <a:t>o</a:t>
            </a:r>
            <a:r>
              <a:rPr sz="2800" b="1" spc="5" dirty="0">
                <a:latin typeface="Calibri"/>
                <a:cs typeface="Calibri"/>
              </a:rPr>
              <a:t>w</a:t>
            </a:r>
            <a:r>
              <a:rPr sz="2800" b="1" spc="-5" dirty="0">
                <a:latin typeface="Calibri"/>
                <a:cs typeface="Calibri"/>
              </a:rPr>
              <a:t>th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65" dirty="0">
                <a:latin typeface="Calibri"/>
                <a:cs typeface="Calibri"/>
              </a:rPr>
              <a:t>r</a:t>
            </a:r>
            <a:r>
              <a:rPr sz="2800" b="1" spc="-30" dirty="0">
                <a:latin typeface="Calibri"/>
                <a:cs typeface="Calibri"/>
              </a:rPr>
              <a:t>a</a:t>
            </a:r>
            <a:r>
              <a:rPr sz="2800" b="1" spc="-40" dirty="0">
                <a:latin typeface="Calibri"/>
                <a:cs typeface="Calibri"/>
              </a:rPr>
              <a:t>t</a:t>
            </a:r>
            <a:r>
              <a:rPr sz="2800" b="1" spc="-5" dirty="0">
                <a:latin typeface="Calibri"/>
                <a:cs typeface="Calibri"/>
              </a:rPr>
              <a:t>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slo</a:t>
            </a:r>
            <a:r>
              <a:rPr sz="2800" b="1" spc="-20" dirty="0">
                <a:latin typeface="Calibri"/>
                <a:cs typeface="Calibri"/>
              </a:rPr>
              <a:t>w</a:t>
            </a:r>
            <a:r>
              <a:rPr sz="2800" b="1" spc="-5" dirty="0">
                <a:latin typeface="Calibri"/>
                <a:cs typeface="Calibri"/>
              </a:rPr>
              <a:t>s.</a:t>
            </a:r>
            <a:r>
              <a:rPr sz="2800" b="1" dirty="0">
                <a:latin typeface="Calibri"/>
                <a:cs typeface="Calibri"/>
              </a:rPr>
              <a:t>	</a:t>
            </a:r>
            <a:r>
              <a:rPr sz="2800" b="1" spc="-5" dirty="0">
                <a:latin typeface="Calibri"/>
                <a:cs typeface="Calibri"/>
              </a:rPr>
              <a:t>Nutriti</a:t>
            </a:r>
            <a:r>
              <a:rPr sz="2800" b="1" spc="-15" dirty="0">
                <a:latin typeface="Calibri"/>
                <a:cs typeface="Calibri"/>
              </a:rPr>
              <a:t>o</a:t>
            </a:r>
            <a:r>
              <a:rPr sz="2800" b="1" spc="-5" dirty="0">
                <a:latin typeface="Calibri"/>
                <a:cs typeface="Calibri"/>
              </a:rPr>
              <a:t>nal</a:t>
            </a:r>
            <a:r>
              <a:rPr sz="2800" b="1" spc="-20" dirty="0">
                <a:latin typeface="Calibri"/>
                <a:cs typeface="Calibri"/>
              </a:rPr>
              <a:t>l</a:t>
            </a:r>
            <a:r>
              <a:rPr sz="2800" b="1" spc="-180" dirty="0">
                <a:latin typeface="Calibri"/>
                <a:cs typeface="Calibri"/>
              </a:rPr>
              <a:t>y</a:t>
            </a:r>
            <a:r>
              <a:rPr sz="2800" b="1" spc="-5" dirty="0">
                <a:latin typeface="Calibri"/>
                <a:cs typeface="Calibri"/>
              </a:rPr>
              <a:t>,  </a:t>
            </a:r>
            <a:r>
              <a:rPr sz="2800" b="1" spc="-15" dirty="0">
                <a:latin typeface="Calibri"/>
                <a:cs typeface="Calibri"/>
              </a:rPr>
              <a:t>toddlers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preschoolers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feed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themselves,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verbalize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food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likes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dislikes,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occasionally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use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food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manipulate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their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parents.</a:t>
            </a:r>
            <a:endParaRPr sz="2800">
              <a:latin typeface="Calibri"/>
              <a:cs typeface="Calibri"/>
            </a:endParaRPr>
          </a:p>
          <a:p>
            <a:pPr marL="469900" marR="5080" indent="-457834">
              <a:lnSpc>
                <a:spcPct val="100000"/>
              </a:lnSpc>
              <a:spcBef>
                <a:spcPts val="975"/>
              </a:spcBef>
              <a:buSzPct val="128571"/>
              <a:buFont typeface="Wingdings"/>
              <a:buChar char=""/>
              <a:tabLst>
                <a:tab pos="469900" algn="l"/>
                <a:tab pos="470534" algn="l"/>
              </a:tabLst>
            </a:pPr>
            <a:r>
              <a:rPr sz="2800" b="1" spc="-10" dirty="0">
                <a:latin typeface="Calibri"/>
                <a:cs typeface="Calibri"/>
              </a:rPr>
              <a:t>The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dramatic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decrease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growth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35" dirty="0">
                <a:latin typeface="Calibri"/>
                <a:cs typeface="Calibri"/>
              </a:rPr>
              <a:t>rate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reflected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lack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interest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 </a:t>
            </a:r>
            <a:r>
              <a:rPr sz="2800" b="1" spc="-20" dirty="0">
                <a:latin typeface="Calibri"/>
                <a:cs typeface="Calibri"/>
              </a:rPr>
              <a:t>food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(Appetite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dramatically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decreases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becomes </a:t>
            </a:r>
            <a:r>
              <a:rPr sz="2800" b="1" spc="-15" dirty="0">
                <a:latin typeface="Calibri"/>
                <a:cs typeface="Calibri"/>
              </a:rPr>
              <a:t>erratic),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“physiologic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anorexia”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due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 </a:t>
            </a:r>
            <a:r>
              <a:rPr sz="2800" b="1" spc="-10" dirty="0">
                <a:latin typeface="Calibri"/>
                <a:cs typeface="Calibri"/>
              </a:rPr>
              <a:t> lower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calorie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per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kilogram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body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weight.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659354" y="498348"/>
            <a:ext cx="5963285" cy="1116330"/>
            <a:chOff x="1659354" y="498348"/>
            <a:chExt cx="5963285" cy="11163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59354" y="789960"/>
              <a:ext cx="1799759" cy="38729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243072" y="498348"/>
              <a:ext cx="1570481" cy="111632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54423" y="498348"/>
              <a:ext cx="3467862" cy="1116329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644523" y="615442"/>
            <a:ext cx="55245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5" dirty="0"/>
              <a:t>Toddlers</a:t>
            </a:r>
            <a:r>
              <a:rPr spc="-15" dirty="0"/>
              <a:t> </a:t>
            </a:r>
            <a:r>
              <a:rPr spc="-5" dirty="0"/>
              <a:t>and</a:t>
            </a:r>
            <a:r>
              <a:rPr spc="-15" dirty="0"/>
              <a:t> Preschoolers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721838" y="498348"/>
            <a:ext cx="5963285" cy="1116330"/>
            <a:chOff x="1721838" y="498348"/>
            <a:chExt cx="5963285" cy="11163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21838" y="789960"/>
              <a:ext cx="1799759" cy="38729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305555" y="498348"/>
              <a:ext cx="1570481" cy="111632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16907" y="498348"/>
              <a:ext cx="3467862" cy="1116329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707260" y="615442"/>
            <a:ext cx="55245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5" dirty="0"/>
              <a:t>Toddlers</a:t>
            </a:r>
            <a:r>
              <a:rPr spc="-15" dirty="0"/>
              <a:t> </a:t>
            </a:r>
            <a:r>
              <a:rPr spc="-5" dirty="0"/>
              <a:t>and</a:t>
            </a:r>
            <a:r>
              <a:rPr spc="-20" dirty="0"/>
              <a:t> </a:t>
            </a:r>
            <a:r>
              <a:rPr spc="-15" dirty="0"/>
              <a:t>Preschoolers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93877" y="1991994"/>
            <a:ext cx="8508365" cy="18554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5080" indent="-457200">
              <a:lnSpc>
                <a:spcPct val="100000"/>
              </a:lnSpc>
              <a:spcBef>
                <a:spcPts val="95"/>
              </a:spcBef>
              <a:buSzPct val="128571"/>
              <a:buFont typeface="Wingdings"/>
              <a:buChar char=""/>
              <a:tabLst>
                <a:tab pos="469265" algn="l"/>
                <a:tab pos="469900" algn="l"/>
              </a:tabLst>
            </a:pPr>
            <a:r>
              <a:rPr sz="2800" b="1" spc="-15" dirty="0">
                <a:latin typeface="Calibri"/>
                <a:cs typeface="Calibri"/>
              </a:rPr>
              <a:t>Inappropriate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use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food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(i.e.,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punish,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reward,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convey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love)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may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lead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inappropriate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food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attitudes.</a:t>
            </a:r>
            <a:endParaRPr sz="2800">
              <a:latin typeface="Calibri"/>
              <a:cs typeface="Calibri"/>
            </a:endParaRPr>
          </a:p>
          <a:p>
            <a:pPr marL="469900" marR="53340" indent="-457200">
              <a:lnSpc>
                <a:spcPct val="100000"/>
              </a:lnSpc>
              <a:spcBef>
                <a:spcPts val="975"/>
              </a:spcBef>
              <a:buSzPct val="128571"/>
              <a:buFont typeface="Wingdings"/>
              <a:buChar char=""/>
              <a:tabLst>
                <a:tab pos="469265" algn="l"/>
                <a:tab pos="469900" algn="l"/>
              </a:tabLst>
            </a:pPr>
            <a:r>
              <a:rPr sz="2800" b="1" spc="-20" dirty="0">
                <a:latin typeface="Calibri"/>
                <a:cs typeface="Calibri"/>
              </a:rPr>
              <a:t>Content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childhood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diets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should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similar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that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adult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diets.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1991994"/>
            <a:ext cx="8660765" cy="30156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60960" indent="-457200">
              <a:lnSpc>
                <a:spcPct val="100000"/>
              </a:lnSpc>
              <a:spcBef>
                <a:spcPts val="95"/>
              </a:spcBef>
              <a:buSzPct val="128571"/>
              <a:buFont typeface="Wingdings"/>
              <a:buChar char=""/>
              <a:tabLst>
                <a:tab pos="469265" algn="l"/>
                <a:tab pos="469900" algn="l"/>
              </a:tabLst>
            </a:pPr>
            <a:r>
              <a:rPr sz="2800" b="1" spc="-50" dirty="0">
                <a:latin typeface="Calibri"/>
                <a:cs typeface="Calibri"/>
              </a:rPr>
              <a:t>At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age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one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5" dirty="0">
                <a:latin typeface="Calibri"/>
                <a:cs typeface="Calibri"/>
              </a:rPr>
              <a:t>year,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whole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milk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becomes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major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source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nutrients.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Milk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intake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should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not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exceed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2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-5" dirty="0">
                <a:latin typeface="Calibri"/>
                <a:cs typeface="Calibri"/>
              </a:rPr>
              <a:t> 3½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cups </a:t>
            </a:r>
            <a:r>
              <a:rPr sz="2800" b="1" spc="-5" dirty="0">
                <a:latin typeface="Calibri"/>
                <a:cs typeface="Calibri"/>
              </a:rPr>
              <a:t> per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day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because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this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level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may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displace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intake </a:t>
            </a:r>
            <a:r>
              <a:rPr sz="2800" b="1" spc="-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spc="-10" dirty="0">
                <a:latin typeface="Calibri"/>
                <a:cs typeface="Calibri"/>
              </a:rPr>
              <a:t>iron-rich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foods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from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diet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promote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milk </a:t>
            </a:r>
            <a:r>
              <a:rPr sz="2800" b="1" spc="-5" dirty="0">
                <a:latin typeface="Calibri"/>
                <a:cs typeface="Calibri"/>
              </a:rPr>
              <a:t> anemia.</a:t>
            </a:r>
            <a:endParaRPr sz="2800">
              <a:latin typeface="Calibri"/>
              <a:cs typeface="Calibri"/>
            </a:endParaRPr>
          </a:p>
          <a:p>
            <a:pPr marL="469900" marR="5080" indent="-457200">
              <a:lnSpc>
                <a:spcPts val="3379"/>
              </a:lnSpc>
              <a:spcBef>
                <a:spcPts val="90"/>
              </a:spcBef>
              <a:buSzPct val="128571"/>
              <a:buFont typeface="Wingdings"/>
              <a:buChar char=""/>
              <a:tabLst>
                <a:tab pos="469265" algn="l"/>
                <a:tab pos="469900" algn="l"/>
              </a:tabLst>
            </a:pPr>
            <a:r>
              <a:rPr sz="2800" b="1" spc="-15" dirty="0">
                <a:latin typeface="Calibri"/>
                <a:cs typeface="Calibri"/>
              </a:rPr>
              <a:t>Low-fat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nonfat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milk</a:t>
            </a:r>
            <a:r>
              <a:rPr sz="2800" b="1" spc="-5" dirty="0">
                <a:latin typeface="Calibri"/>
                <a:cs typeface="Calibri"/>
              </a:rPr>
              <a:t> not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started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until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after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age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2.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874238" y="803148"/>
            <a:ext cx="5963285" cy="1116330"/>
            <a:chOff x="1874238" y="803148"/>
            <a:chExt cx="5963285" cy="11163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74238" y="1094760"/>
              <a:ext cx="1799759" cy="38729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57955" y="803148"/>
              <a:ext cx="1570481" cy="111632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369307" y="803148"/>
              <a:ext cx="3467862" cy="1116329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859660" y="919937"/>
            <a:ext cx="55245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5" dirty="0"/>
              <a:t>Toddlers</a:t>
            </a:r>
            <a:r>
              <a:rPr spc="-15" dirty="0"/>
              <a:t> </a:t>
            </a:r>
            <a:r>
              <a:rPr spc="-5" dirty="0"/>
              <a:t>and</a:t>
            </a:r>
            <a:r>
              <a:rPr spc="-15" dirty="0"/>
              <a:t> Preschoolers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2209" y="1610994"/>
            <a:ext cx="8627745" cy="216217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469900" marR="5080" indent="-457834">
              <a:lnSpc>
                <a:spcPct val="100200"/>
              </a:lnSpc>
              <a:spcBef>
                <a:spcPts val="90"/>
              </a:spcBef>
              <a:buSzPct val="128571"/>
              <a:buFont typeface="Wingdings"/>
              <a:buChar char=""/>
              <a:tabLst>
                <a:tab pos="469900" algn="l"/>
                <a:tab pos="470534" algn="l"/>
              </a:tabLst>
            </a:pPr>
            <a:r>
              <a:rPr sz="2800" b="1" spc="-10" dirty="0">
                <a:latin typeface="Calibri"/>
                <a:cs typeface="Calibri"/>
              </a:rPr>
              <a:t>Until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age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4,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young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children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risk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choking.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25" dirty="0">
                <a:latin typeface="Calibri"/>
                <a:cs typeface="Calibri"/>
              </a:rPr>
              <a:t>To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decrease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risk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choking,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foods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that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are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difficult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chew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swallow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should be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avoided.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meals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snacks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should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supervised;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foods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should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prepared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 </a:t>
            </a:r>
            <a:r>
              <a:rPr sz="2800" b="1" spc="-15" dirty="0">
                <a:latin typeface="Calibri"/>
                <a:cs typeface="Calibri"/>
              </a:rPr>
              <a:t>forms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that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easy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chew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swallow.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569438" y="574548"/>
            <a:ext cx="5963285" cy="1116330"/>
            <a:chOff x="1569438" y="574548"/>
            <a:chExt cx="5963285" cy="11163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69438" y="866160"/>
              <a:ext cx="1799759" cy="387298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53155" y="574548"/>
              <a:ext cx="1570482" cy="111632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64507" y="574548"/>
              <a:ext cx="3467862" cy="1116329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554861" y="691642"/>
            <a:ext cx="55245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5" dirty="0"/>
              <a:t>Toddlers</a:t>
            </a:r>
            <a:r>
              <a:rPr spc="-15" dirty="0"/>
              <a:t> </a:t>
            </a:r>
            <a:r>
              <a:rPr spc="-5" dirty="0"/>
              <a:t>and</a:t>
            </a:r>
            <a:r>
              <a:rPr spc="-20" dirty="0"/>
              <a:t> </a:t>
            </a:r>
            <a:r>
              <a:rPr spc="-15" dirty="0"/>
              <a:t>Preschoolers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458186" y="41148"/>
            <a:ext cx="5963285" cy="1116330"/>
            <a:chOff x="1458186" y="41148"/>
            <a:chExt cx="5963285" cy="11163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58186" y="332760"/>
              <a:ext cx="1799759" cy="38729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41903" y="41148"/>
              <a:ext cx="1570482" cy="111632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953255" y="41148"/>
              <a:ext cx="3467861" cy="1116329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44497" y="158242"/>
            <a:ext cx="552513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5" dirty="0"/>
              <a:t>Toddlers</a:t>
            </a:r>
            <a:r>
              <a:rPr spc="-10" dirty="0"/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15" dirty="0"/>
              <a:t>Preschoolers</a:t>
            </a:r>
          </a:p>
        </p:txBody>
      </p:sp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52500" y="970788"/>
            <a:ext cx="7133082" cy="1006601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222044" y="1073861"/>
            <a:ext cx="656082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15" dirty="0">
                <a:latin typeface="Calibri"/>
                <a:cs typeface="Calibri"/>
              </a:rPr>
              <a:t>Foods</a:t>
            </a:r>
            <a:r>
              <a:rPr sz="3600" b="1" dirty="0">
                <a:latin typeface="Calibri"/>
                <a:cs typeface="Calibri"/>
              </a:rPr>
              <a:t> </a:t>
            </a:r>
            <a:r>
              <a:rPr sz="3600" b="1" spc="-15" dirty="0">
                <a:latin typeface="Calibri"/>
                <a:cs typeface="Calibri"/>
              </a:rPr>
              <a:t>Most</a:t>
            </a:r>
            <a:r>
              <a:rPr sz="3600" b="1" spc="-5" dirty="0">
                <a:latin typeface="Calibri"/>
                <a:cs typeface="Calibri"/>
              </a:rPr>
              <a:t> </a:t>
            </a:r>
            <a:r>
              <a:rPr sz="3600" b="1" spc="-15" dirty="0">
                <a:latin typeface="Calibri"/>
                <a:cs typeface="Calibri"/>
              </a:rPr>
              <a:t>often</a:t>
            </a:r>
            <a:r>
              <a:rPr sz="3600" b="1" spc="-5" dirty="0">
                <a:latin typeface="Calibri"/>
                <a:cs typeface="Calibri"/>
              </a:rPr>
              <a:t> Causing</a:t>
            </a:r>
            <a:r>
              <a:rPr sz="3600" b="1" spc="-10" dirty="0">
                <a:latin typeface="Calibri"/>
                <a:cs typeface="Calibri"/>
              </a:rPr>
              <a:t> </a:t>
            </a:r>
            <a:r>
              <a:rPr sz="3600" b="1" spc="-5" dirty="0">
                <a:latin typeface="Calibri"/>
                <a:cs typeface="Calibri"/>
              </a:rPr>
              <a:t>Choking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61617" y="1723466"/>
            <a:ext cx="1986280" cy="2674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4154" indent="-212090">
              <a:lnSpc>
                <a:spcPts val="3620"/>
              </a:lnSpc>
              <a:buSzPct val="125000"/>
              <a:buFont typeface="Wingdings"/>
              <a:buChar char=""/>
              <a:tabLst>
                <a:tab pos="224790" algn="l"/>
              </a:tabLst>
            </a:pPr>
            <a:r>
              <a:rPr sz="2800" b="1" spc="-5" dirty="0">
                <a:latin typeface="Calibri"/>
                <a:cs typeface="Calibri"/>
              </a:rPr>
              <a:t>Hot</a:t>
            </a:r>
            <a:r>
              <a:rPr sz="2800" b="1" spc="-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dogs</a:t>
            </a:r>
            <a:endParaRPr sz="2800">
              <a:latin typeface="Calibri"/>
              <a:cs typeface="Calibri"/>
            </a:endParaRPr>
          </a:p>
          <a:p>
            <a:pPr marL="224154" indent="-212090">
              <a:lnSpc>
                <a:spcPct val="100000"/>
              </a:lnSpc>
              <a:spcBef>
                <a:spcPts val="10"/>
              </a:spcBef>
              <a:buSzPct val="125000"/>
              <a:buFont typeface="Wingdings"/>
              <a:buChar char=""/>
              <a:tabLst>
                <a:tab pos="224790" algn="l"/>
              </a:tabLst>
            </a:pPr>
            <a:r>
              <a:rPr sz="2800" b="1" spc="-10" dirty="0">
                <a:latin typeface="Calibri"/>
                <a:cs typeface="Calibri"/>
              </a:rPr>
              <a:t>Candy</a:t>
            </a:r>
            <a:endParaRPr sz="2800">
              <a:latin typeface="Calibri"/>
              <a:cs typeface="Calibri"/>
            </a:endParaRPr>
          </a:p>
          <a:p>
            <a:pPr marL="224154" indent="-212090">
              <a:lnSpc>
                <a:spcPct val="100000"/>
              </a:lnSpc>
              <a:spcBef>
                <a:spcPts val="15"/>
              </a:spcBef>
              <a:buSzPct val="125000"/>
              <a:buFont typeface="Wingdings"/>
              <a:buChar char=""/>
              <a:tabLst>
                <a:tab pos="224790" algn="l"/>
              </a:tabLst>
            </a:pPr>
            <a:r>
              <a:rPr sz="2800" b="1" spc="-5" dirty="0">
                <a:latin typeface="Calibri"/>
                <a:cs typeface="Calibri"/>
              </a:rPr>
              <a:t>Nuts</a:t>
            </a:r>
            <a:endParaRPr sz="2800">
              <a:latin typeface="Calibri"/>
              <a:cs typeface="Calibri"/>
            </a:endParaRPr>
          </a:p>
          <a:p>
            <a:pPr marL="224154" indent="-212090">
              <a:lnSpc>
                <a:spcPct val="100000"/>
              </a:lnSpc>
              <a:spcBef>
                <a:spcPts val="15"/>
              </a:spcBef>
              <a:buSzPct val="125000"/>
              <a:buFont typeface="Wingdings"/>
              <a:buChar char=""/>
              <a:tabLst>
                <a:tab pos="224790" algn="l"/>
              </a:tabLst>
            </a:pPr>
            <a:r>
              <a:rPr sz="2800" b="1" spc="-15" dirty="0">
                <a:latin typeface="Calibri"/>
                <a:cs typeface="Calibri"/>
              </a:rPr>
              <a:t>Grapes</a:t>
            </a:r>
            <a:endParaRPr sz="2800">
              <a:latin typeface="Calibri"/>
              <a:cs typeface="Calibri"/>
            </a:endParaRPr>
          </a:p>
          <a:p>
            <a:pPr marL="224154" indent="-212090">
              <a:lnSpc>
                <a:spcPct val="100000"/>
              </a:lnSpc>
              <a:spcBef>
                <a:spcPts val="10"/>
              </a:spcBef>
              <a:buSzPct val="125000"/>
              <a:buFont typeface="Wingdings"/>
              <a:buChar char=""/>
              <a:tabLst>
                <a:tab pos="224790" algn="l"/>
              </a:tabLst>
            </a:pPr>
            <a:r>
              <a:rPr sz="2800" b="1" spc="-15" dirty="0">
                <a:latin typeface="Calibri"/>
                <a:cs typeface="Calibri"/>
              </a:rPr>
              <a:t>Raw</a:t>
            </a:r>
            <a:r>
              <a:rPr sz="2800" b="1" spc="-4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carrots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49748" y="1727707"/>
            <a:ext cx="3738879" cy="2674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4154" indent="-212090">
              <a:lnSpc>
                <a:spcPts val="3615"/>
              </a:lnSpc>
              <a:buSzPct val="125000"/>
              <a:buFont typeface="Wingdings"/>
              <a:buChar char=""/>
              <a:tabLst>
                <a:tab pos="224790" algn="l"/>
              </a:tabLst>
            </a:pPr>
            <a:r>
              <a:rPr sz="2800" b="1" spc="-15" dirty="0">
                <a:latin typeface="Calibri"/>
                <a:cs typeface="Calibri"/>
              </a:rPr>
              <a:t>Hard</a:t>
            </a:r>
            <a:r>
              <a:rPr sz="2800" b="1" spc="-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meat</a:t>
            </a:r>
            <a:endParaRPr sz="2800">
              <a:latin typeface="Calibri"/>
              <a:cs typeface="Calibri"/>
            </a:endParaRPr>
          </a:p>
          <a:p>
            <a:pPr marL="224154" indent="-212090">
              <a:lnSpc>
                <a:spcPct val="100000"/>
              </a:lnSpc>
              <a:spcBef>
                <a:spcPts val="10"/>
              </a:spcBef>
              <a:buSzPct val="125000"/>
              <a:buFont typeface="Wingdings"/>
              <a:buChar char=""/>
              <a:tabLst>
                <a:tab pos="224790" algn="l"/>
              </a:tabLst>
            </a:pPr>
            <a:r>
              <a:rPr sz="2800" b="1" spc="-5" dirty="0">
                <a:latin typeface="Calibri"/>
                <a:cs typeface="Calibri"/>
              </a:rPr>
              <a:t>Celery</a:t>
            </a:r>
            <a:endParaRPr sz="2800">
              <a:latin typeface="Calibri"/>
              <a:cs typeface="Calibri"/>
            </a:endParaRPr>
          </a:p>
          <a:p>
            <a:pPr marL="224154" indent="-212090">
              <a:lnSpc>
                <a:spcPct val="100000"/>
              </a:lnSpc>
              <a:spcBef>
                <a:spcPts val="15"/>
              </a:spcBef>
              <a:buSzPct val="125000"/>
              <a:buFont typeface="Wingdings"/>
              <a:buChar char=""/>
              <a:tabLst>
                <a:tab pos="224790" algn="l"/>
              </a:tabLst>
            </a:pPr>
            <a:r>
              <a:rPr sz="2800" b="1" spc="-15" dirty="0">
                <a:latin typeface="Calibri"/>
                <a:cs typeface="Calibri"/>
              </a:rPr>
              <a:t>Popcorn</a:t>
            </a:r>
            <a:endParaRPr sz="2800">
              <a:latin typeface="Calibri"/>
              <a:cs typeface="Calibri"/>
            </a:endParaRPr>
          </a:p>
          <a:p>
            <a:pPr marL="224154" indent="-212090">
              <a:lnSpc>
                <a:spcPct val="100000"/>
              </a:lnSpc>
              <a:spcBef>
                <a:spcPts val="10"/>
              </a:spcBef>
              <a:buSzPct val="125000"/>
              <a:buFont typeface="Wingdings"/>
              <a:buChar char=""/>
              <a:tabLst>
                <a:tab pos="224790" algn="l"/>
              </a:tabLst>
            </a:pPr>
            <a:r>
              <a:rPr sz="2800" b="1" spc="-15" dirty="0">
                <a:latin typeface="Calibri"/>
                <a:cs typeface="Calibri"/>
              </a:rPr>
              <a:t>Peanut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butter</a:t>
            </a:r>
            <a:endParaRPr sz="2800">
              <a:latin typeface="Calibri"/>
              <a:cs typeface="Calibri"/>
            </a:endParaRPr>
          </a:p>
          <a:p>
            <a:pPr marL="224154" indent="-212090">
              <a:lnSpc>
                <a:spcPct val="100000"/>
              </a:lnSpc>
              <a:spcBef>
                <a:spcPts val="15"/>
              </a:spcBef>
              <a:buSzPct val="125000"/>
              <a:buFont typeface="Wingdings"/>
              <a:buChar char=""/>
              <a:tabLst>
                <a:tab pos="224790" algn="l"/>
              </a:tabLst>
            </a:pPr>
            <a:r>
              <a:rPr sz="2800" b="1" spc="-25" dirty="0">
                <a:latin typeface="Calibri"/>
                <a:cs typeface="Calibri"/>
              </a:rPr>
              <a:t>Watermelon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with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seeds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768507" y="437387"/>
            <a:ext cx="4311650" cy="1007110"/>
            <a:chOff x="2768507" y="437387"/>
            <a:chExt cx="4311650" cy="100711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68507" y="697009"/>
              <a:ext cx="1250156" cy="35071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33800" y="437387"/>
              <a:ext cx="735329" cy="100660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874007" y="437387"/>
              <a:ext cx="3205734" cy="1006601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745994" y="540765"/>
            <a:ext cx="40316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School-aged</a:t>
            </a:r>
            <a:r>
              <a:rPr sz="3600" spc="-60" dirty="0"/>
              <a:t> </a:t>
            </a:r>
            <a:r>
              <a:rPr sz="3600" spc="-10" dirty="0"/>
              <a:t>Children</a:t>
            </a:r>
            <a:endParaRPr sz="3600"/>
          </a:p>
        </p:txBody>
      </p:sp>
      <p:sp>
        <p:nvSpPr>
          <p:cNvPr id="7" name="object 7"/>
          <p:cNvSpPr txBox="1"/>
          <p:nvPr/>
        </p:nvSpPr>
        <p:spPr>
          <a:xfrm>
            <a:off x="231140" y="1339037"/>
            <a:ext cx="8587740" cy="334581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84785" marR="5080" indent="-172720">
              <a:lnSpc>
                <a:spcPct val="90000"/>
              </a:lnSpc>
              <a:spcBef>
                <a:spcPts val="434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6-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-10" dirty="0">
                <a:latin typeface="Calibri"/>
                <a:cs typeface="Calibri"/>
              </a:rPr>
              <a:t> 12-year-old</a:t>
            </a:r>
            <a:r>
              <a:rPr sz="2800" b="1" spc="6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child has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uneven,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individualized,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sometimes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erratic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growth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pattern.</a:t>
            </a:r>
            <a:r>
              <a:rPr sz="2800" b="1" spc="9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Children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grow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2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3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in.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height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gain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about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5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pounds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average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per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65" dirty="0">
                <a:latin typeface="Calibri"/>
                <a:cs typeface="Calibri"/>
              </a:rPr>
              <a:t>year.</a:t>
            </a:r>
            <a:endParaRPr sz="2800">
              <a:latin typeface="Calibri"/>
              <a:cs typeface="Calibri"/>
            </a:endParaRPr>
          </a:p>
          <a:p>
            <a:pPr marL="184785" marR="160655" indent="-172720" algn="just">
              <a:lnSpc>
                <a:spcPts val="3020"/>
              </a:lnSpc>
              <a:spcBef>
                <a:spcPts val="850"/>
              </a:spcBef>
              <a:buSzPct val="96428"/>
              <a:buFont typeface="Wingdings"/>
              <a:buChar char=""/>
              <a:tabLst>
                <a:tab pos="266065" algn="l"/>
              </a:tabLst>
            </a:pPr>
            <a:r>
              <a:rPr sz="2800" b="1" spc="-30" dirty="0">
                <a:latin typeface="Calibri"/>
                <a:cs typeface="Calibri"/>
              </a:rPr>
              <a:t>Commonly, </a:t>
            </a:r>
            <a:r>
              <a:rPr sz="2800" b="1" spc="-5" dirty="0">
                <a:latin typeface="Calibri"/>
                <a:cs typeface="Calibri"/>
              </a:rPr>
              <a:t>a </a:t>
            </a:r>
            <a:r>
              <a:rPr sz="2800" b="1" spc="-15" dirty="0">
                <a:latin typeface="Calibri"/>
                <a:cs typeface="Calibri"/>
              </a:rPr>
              <a:t>larger </a:t>
            </a:r>
            <a:r>
              <a:rPr sz="2800" b="1" spc="-10" dirty="0">
                <a:latin typeface="Calibri"/>
                <a:cs typeface="Calibri"/>
              </a:rPr>
              <a:t>child </a:t>
            </a:r>
            <a:r>
              <a:rPr sz="2800" b="1" spc="-15" dirty="0">
                <a:latin typeface="Calibri"/>
                <a:cs typeface="Calibri"/>
              </a:rPr>
              <a:t>eats more </a:t>
            </a:r>
            <a:r>
              <a:rPr sz="2800" b="1" spc="-5" dirty="0">
                <a:latin typeface="Calibri"/>
                <a:cs typeface="Calibri"/>
              </a:rPr>
              <a:t>than a smaller one,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 </a:t>
            </a:r>
            <a:r>
              <a:rPr sz="2800" b="1" spc="-10" dirty="0">
                <a:latin typeface="Calibri"/>
                <a:cs typeface="Calibri"/>
              </a:rPr>
              <a:t>active child </a:t>
            </a:r>
            <a:r>
              <a:rPr sz="2800" b="1" spc="-15" dirty="0">
                <a:latin typeface="Calibri"/>
                <a:cs typeface="Calibri"/>
              </a:rPr>
              <a:t>eats more </a:t>
            </a:r>
            <a:r>
              <a:rPr sz="2800" b="1" spc="-5" dirty="0">
                <a:latin typeface="Calibri"/>
                <a:cs typeface="Calibri"/>
              </a:rPr>
              <a:t>than a </a:t>
            </a:r>
            <a:r>
              <a:rPr sz="2800" b="1" spc="-10" dirty="0">
                <a:latin typeface="Calibri"/>
                <a:cs typeface="Calibri"/>
              </a:rPr>
              <a:t>quiet </a:t>
            </a:r>
            <a:r>
              <a:rPr sz="2800" b="1" spc="-5" dirty="0">
                <a:latin typeface="Calibri"/>
                <a:cs typeface="Calibri"/>
              </a:rPr>
              <a:t>one, and a </a:t>
            </a:r>
            <a:r>
              <a:rPr sz="2800" b="1" spc="-35" dirty="0">
                <a:latin typeface="Calibri"/>
                <a:cs typeface="Calibri"/>
              </a:rPr>
              <a:t>happy,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content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child </a:t>
            </a:r>
            <a:r>
              <a:rPr sz="2800" b="1" spc="-10" dirty="0">
                <a:latin typeface="Calibri"/>
                <a:cs typeface="Calibri"/>
              </a:rPr>
              <a:t>eats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more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than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anxious</a:t>
            </a:r>
            <a:r>
              <a:rPr sz="2800" b="1" spc="5" dirty="0">
                <a:latin typeface="Calibri"/>
                <a:cs typeface="Calibri"/>
              </a:rPr>
              <a:t> one.</a:t>
            </a:r>
            <a:endParaRPr sz="2800">
              <a:latin typeface="Calibri"/>
              <a:cs typeface="Calibri"/>
            </a:endParaRPr>
          </a:p>
          <a:p>
            <a:pPr marL="184785" indent="-172720" algn="just">
              <a:lnSpc>
                <a:spcPct val="100000"/>
              </a:lnSpc>
              <a:spcBef>
                <a:spcPts val="434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60" dirty="0">
                <a:latin typeface="Calibri"/>
                <a:cs typeface="Calibri"/>
              </a:rPr>
              <a:t>Total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calorie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gradually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increase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during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childhood.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1262837"/>
            <a:ext cx="8126095" cy="3345815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184785" marR="5080" indent="-172720" algn="just">
              <a:lnSpc>
                <a:spcPts val="3030"/>
              </a:lnSpc>
              <a:spcBef>
                <a:spcPts val="47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Snacks,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especially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sweetened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beverages,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should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5" dirty="0">
                <a:latin typeface="Calibri"/>
                <a:cs typeface="Calibri"/>
              </a:rPr>
              <a:t>be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limited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during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sedentary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activities.</a:t>
            </a:r>
            <a:endParaRPr sz="2800">
              <a:latin typeface="Calibri"/>
              <a:cs typeface="Calibri"/>
            </a:endParaRPr>
          </a:p>
          <a:p>
            <a:pPr marL="184785" marR="6985" indent="-172720" algn="just">
              <a:lnSpc>
                <a:spcPct val="90000"/>
              </a:lnSpc>
              <a:spcBef>
                <a:spcPts val="75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Important </a:t>
            </a:r>
            <a:r>
              <a:rPr sz="2800" b="1" spc="-5" dirty="0">
                <a:latin typeface="Calibri"/>
                <a:cs typeface="Calibri"/>
              </a:rPr>
              <a:t>alarms during childhood include </a:t>
            </a:r>
            <a:r>
              <a:rPr sz="2800" b="1" spc="-15" dirty="0">
                <a:latin typeface="Calibri"/>
                <a:cs typeface="Calibri"/>
              </a:rPr>
              <a:t>extreme 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intakes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calories,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sodium,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fat,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especially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saturated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fat.</a:t>
            </a:r>
            <a:endParaRPr sz="2800">
              <a:latin typeface="Calibri"/>
              <a:cs typeface="Calibri"/>
            </a:endParaRPr>
          </a:p>
          <a:p>
            <a:pPr marL="184785" marR="5080" indent="-172720" algn="just">
              <a:lnSpc>
                <a:spcPct val="90000"/>
              </a:lnSpc>
              <a:spcBef>
                <a:spcPts val="800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Nutrients </a:t>
            </a:r>
            <a:r>
              <a:rPr sz="2800" b="1" spc="-15" dirty="0">
                <a:latin typeface="Calibri"/>
                <a:cs typeface="Calibri"/>
              </a:rPr>
              <a:t>most likely to </a:t>
            </a:r>
            <a:r>
              <a:rPr sz="2800" b="1" spc="-5" dirty="0">
                <a:latin typeface="Calibri"/>
                <a:cs typeface="Calibri"/>
              </a:rPr>
              <a:t>be consumed in insufficient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amounts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are</a:t>
            </a:r>
            <a:r>
              <a:rPr sz="2800" b="1" spc="-5" dirty="0">
                <a:latin typeface="Calibri"/>
                <a:cs typeface="Calibri"/>
              </a:rPr>
              <a:t> calcium,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40" dirty="0">
                <a:latin typeface="Calibri"/>
                <a:cs typeface="Calibri"/>
              </a:rPr>
              <a:t>fiber,</a:t>
            </a:r>
            <a:r>
              <a:rPr sz="2800" b="1" spc="-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vitamin</a:t>
            </a:r>
            <a:r>
              <a:rPr sz="2800" b="1" spc="-5" dirty="0">
                <a:latin typeface="Calibri"/>
                <a:cs typeface="Calibri"/>
              </a:rPr>
              <a:t> E,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magnesium,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and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potassium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96311" y="269747"/>
            <a:ext cx="4344162" cy="1116329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798191" y="386842"/>
            <a:ext cx="371221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Bad</a:t>
            </a:r>
            <a:r>
              <a:rPr spc="-35" dirty="0"/>
              <a:t> </a:t>
            </a:r>
            <a:r>
              <a:rPr spc="-20" dirty="0"/>
              <a:t>Eating</a:t>
            </a:r>
            <a:r>
              <a:rPr spc="-15" dirty="0"/>
              <a:t> </a:t>
            </a:r>
            <a:r>
              <a:rPr spc="-5" dirty="0"/>
              <a:t>Habits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235107" y="513587"/>
            <a:ext cx="4311650" cy="1007110"/>
            <a:chOff x="2235107" y="513587"/>
            <a:chExt cx="4311650" cy="100711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35107" y="773209"/>
              <a:ext cx="1250156" cy="35071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200400" y="513587"/>
              <a:ext cx="735329" cy="100660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340607" y="513587"/>
              <a:ext cx="3205734" cy="1006601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12594" y="616965"/>
            <a:ext cx="40316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School-aged</a:t>
            </a:r>
            <a:r>
              <a:rPr sz="3600" spc="-60" dirty="0"/>
              <a:t> </a:t>
            </a:r>
            <a:r>
              <a:rPr sz="3600" spc="-10" dirty="0"/>
              <a:t>Children</a:t>
            </a:r>
            <a:endParaRPr sz="3600"/>
          </a:p>
        </p:txBody>
      </p:sp>
      <p:sp>
        <p:nvSpPr>
          <p:cNvPr id="7" name="object 7"/>
          <p:cNvSpPr txBox="1"/>
          <p:nvPr/>
        </p:nvSpPr>
        <p:spPr>
          <a:xfrm>
            <a:off x="459740" y="1720723"/>
            <a:ext cx="8027034" cy="324294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84785" marR="5080" indent="-172720">
              <a:lnSpc>
                <a:spcPct val="90000"/>
              </a:lnSpc>
              <a:spcBef>
                <a:spcPts val="430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Nutritional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implications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school-aged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child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focus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health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promotion.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Increasing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energy 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requirements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balanced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with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foods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high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nutritional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value.</a:t>
            </a:r>
            <a:endParaRPr sz="2800">
              <a:latin typeface="Calibri"/>
              <a:cs typeface="Calibri"/>
            </a:endParaRPr>
          </a:p>
          <a:p>
            <a:pPr marL="184785" marR="48260" indent="-172720">
              <a:lnSpc>
                <a:spcPct val="90000"/>
              </a:lnSpc>
              <a:spcBef>
                <a:spcPts val="805"/>
              </a:spcBef>
              <a:buSzPct val="96428"/>
              <a:buFont typeface="Wingdings"/>
              <a:buChar char=""/>
              <a:tabLst>
                <a:tab pos="266065" algn="l"/>
              </a:tabLst>
            </a:pPr>
            <a:r>
              <a:rPr sz="2800" b="1" spc="-10" dirty="0">
                <a:latin typeface="Calibri"/>
                <a:cs typeface="Calibri"/>
              </a:rPr>
              <a:t>The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appetite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improves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but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still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may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35" dirty="0">
                <a:latin typeface="Calibri"/>
                <a:cs typeface="Calibri"/>
              </a:rPr>
              <a:t>irregular.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The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parents'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role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primary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regulator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food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intake </a:t>
            </a:r>
            <a:r>
              <a:rPr sz="2800" b="1" spc="-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diminishes,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advertising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has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more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impact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on 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child's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food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choices.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8340" y="1621541"/>
            <a:ext cx="7633334" cy="3866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785" marR="510540" indent="-172720" algn="just">
              <a:lnSpc>
                <a:spcPct val="150000"/>
              </a:lnSpc>
              <a:spcBef>
                <a:spcPts val="9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An </a:t>
            </a:r>
            <a:r>
              <a:rPr sz="2800" b="1" spc="-25" dirty="0">
                <a:latin typeface="Calibri"/>
                <a:cs typeface="Calibri"/>
              </a:rPr>
              <a:t>intake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spc="-15" dirty="0">
                <a:latin typeface="Calibri"/>
                <a:cs typeface="Calibri"/>
              </a:rPr>
              <a:t>adequate </a:t>
            </a:r>
            <a:r>
              <a:rPr sz="2800" b="1" spc="-5" dirty="0">
                <a:latin typeface="Calibri"/>
                <a:cs typeface="Calibri"/>
              </a:rPr>
              <a:t>nutrition in </a:t>
            </a:r>
            <a:r>
              <a:rPr sz="2800" b="1" spc="-15" dirty="0">
                <a:latin typeface="Calibri"/>
                <a:cs typeface="Calibri"/>
              </a:rPr>
              <a:t>children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adolescents period </a:t>
            </a:r>
            <a:r>
              <a:rPr sz="2800" b="1" spc="-10" dirty="0">
                <a:latin typeface="Calibri"/>
                <a:cs typeface="Calibri"/>
              </a:rPr>
              <a:t>promotes </a:t>
            </a:r>
            <a:r>
              <a:rPr sz="2800" b="1" spc="-5" dirty="0">
                <a:latin typeface="Calibri"/>
                <a:cs typeface="Calibri"/>
              </a:rPr>
              <a:t>optimal </a:t>
            </a:r>
            <a:r>
              <a:rPr sz="2800" b="1" spc="-10" dirty="0">
                <a:latin typeface="Calibri"/>
                <a:cs typeface="Calibri"/>
              </a:rPr>
              <a:t>physical,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social,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cognitive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growth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development.</a:t>
            </a:r>
            <a:endParaRPr sz="2800">
              <a:latin typeface="Calibri"/>
              <a:cs typeface="Calibri"/>
            </a:endParaRPr>
          </a:p>
          <a:p>
            <a:pPr marL="184785" marR="5080" indent="-172720" algn="just">
              <a:lnSpc>
                <a:spcPct val="150000"/>
              </a:lnSpc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Malnutrition in </a:t>
            </a:r>
            <a:r>
              <a:rPr sz="2800" b="1" spc="-10" dirty="0">
                <a:latin typeface="Calibri"/>
                <a:cs typeface="Calibri"/>
              </a:rPr>
              <a:t>children </a:t>
            </a:r>
            <a:r>
              <a:rPr sz="2800" b="1" spc="-5" dirty="0">
                <a:latin typeface="Calibri"/>
                <a:cs typeface="Calibri"/>
              </a:rPr>
              <a:t>and adolescents </a:t>
            </a:r>
            <a:r>
              <a:rPr sz="2800" b="1" spc="-10" dirty="0">
                <a:latin typeface="Calibri"/>
                <a:cs typeface="Calibri"/>
              </a:rPr>
              <a:t>increases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10" dirty="0">
                <a:latin typeface="Calibri"/>
                <a:cs typeface="Calibri"/>
              </a:rPr>
              <a:t>risk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spc="-10" dirty="0">
                <a:latin typeface="Calibri"/>
                <a:cs typeface="Calibri"/>
              </a:rPr>
              <a:t>impaired </a:t>
            </a:r>
            <a:r>
              <a:rPr sz="2800" b="1" spc="-5" dirty="0">
                <a:latin typeface="Calibri"/>
                <a:cs typeface="Calibri"/>
              </a:rPr>
              <a:t>health, </a:t>
            </a:r>
            <a:r>
              <a:rPr sz="2800" b="1" dirty="0">
                <a:latin typeface="Calibri"/>
                <a:cs typeface="Calibri"/>
              </a:rPr>
              <a:t>such as </a:t>
            </a:r>
            <a:r>
              <a:rPr sz="2800" b="1" spc="-10" dirty="0">
                <a:latin typeface="Calibri"/>
                <a:cs typeface="Calibri"/>
              </a:rPr>
              <a:t>iron </a:t>
            </a:r>
            <a:r>
              <a:rPr sz="2800" b="1" spc="-5" dirty="0">
                <a:latin typeface="Calibri"/>
                <a:cs typeface="Calibri"/>
              </a:rPr>
              <a:t>deficiency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anemia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growth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retardation.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39230" y="6431381"/>
            <a:ext cx="110489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2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44196" y="773209"/>
            <a:ext cx="2346990" cy="350716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203575" y="616965"/>
            <a:ext cx="23952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Introduction</a:t>
            </a:r>
            <a:endParaRPr sz="36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97556" y="866160"/>
            <a:ext cx="2566418" cy="3872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79775" y="691642"/>
            <a:ext cx="257746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Adolesc</a:t>
            </a:r>
            <a:r>
              <a:rPr spc="5" dirty="0"/>
              <a:t>e</a:t>
            </a:r>
            <a:r>
              <a:rPr spc="-40" dirty="0"/>
              <a:t>n</a:t>
            </a:r>
            <a:r>
              <a:rPr spc="-5" dirty="0"/>
              <a:t>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07340" y="1687194"/>
            <a:ext cx="8592185" cy="34397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5080" indent="-4572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469265" algn="l"/>
                <a:tab pos="469900" algn="l"/>
              </a:tabLst>
            </a:pPr>
            <a:r>
              <a:rPr sz="2800" b="1" spc="-5" dirty="0">
                <a:latin typeface="Calibri"/>
                <a:cs typeface="Calibri"/>
              </a:rPr>
              <a:t>Adolescence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period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physical,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emotional,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social,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sexual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maturation.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Approximately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15%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20%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adult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height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50%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adult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weight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gained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during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adolescence.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40" dirty="0">
                <a:latin typeface="Calibri"/>
                <a:cs typeface="Calibri"/>
              </a:rPr>
              <a:t>Fat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distribution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shifts and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sexual </a:t>
            </a:r>
            <a:r>
              <a:rPr sz="2800" b="1" spc="-15" dirty="0">
                <a:latin typeface="Calibri"/>
                <a:cs typeface="Calibri"/>
              </a:rPr>
              <a:t> maturation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occurs.</a:t>
            </a:r>
            <a:endParaRPr sz="2800">
              <a:latin typeface="Calibri"/>
              <a:cs typeface="Calibri"/>
            </a:endParaRPr>
          </a:p>
          <a:p>
            <a:pPr marL="469900" marR="519430" indent="-457200">
              <a:lnSpc>
                <a:spcPct val="100000"/>
              </a:lnSpc>
              <a:buFont typeface="Wingdings"/>
              <a:buChar char=""/>
              <a:tabLst>
                <a:tab pos="469265" algn="l"/>
                <a:tab pos="469900" algn="l"/>
              </a:tabLst>
            </a:pPr>
            <a:r>
              <a:rPr sz="2800" b="1" spc="-30" dirty="0">
                <a:latin typeface="Calibri"/>
                <a:cs typeface="Calibri"/>
              </a:rPr>
              <a:t>Generally,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nutrient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requirements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higher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during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adolescence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than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any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other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time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life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cycle,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with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exception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pregnancy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lactation.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45156" y="713760"/>
            <a:ext cx="2566418" cy="38729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27375" y="539242"/>
            <a:ext cx="257746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Adolesc</a:t>
            </a:r>
            <a:r>
              <a:rPr spc="5" dirty="0"/>
              <a:t>e</a:t>
            </a:r>
            <a:r>
              <a:rPr spc="-40" dirty="0"/>
              <a:t>n</a:t>
            </a:r>
            <a:r>
              <a:rPr spc="-5" dirty="0"/>
              <a:t>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381709"/>
            <a:ext cx="8035925" cy="2159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5080" indent="-457834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469900" algn="l"/>
                <a:tab pos="470534" algn="l"/>
              </a:tabLst>
            </a:pPr>
            <a:r>
              <a:rPr sz="2800" b="1" spc="-10" dirty="0">
                <a:latin typeface="Calibri"/>
                <a:cs typeface="Calibri"/>
              </a:rPr>
              <a:t>Calories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suggested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moderately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active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females 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aged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12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18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years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2000,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males,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ranges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from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2200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2800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calories.</a:t>
            </a:r>
            <a:endParaRPr sz="2800">
              <a:latin typeface="Calibri"/>
              <a:cs typeface="Calibri"/>
            </a:endParaRPr>
          </a:p>
          <a:p>
            <a:pPr marL="469900" marR="658495" indent="-457834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469900" algn="l"/>
                <a:tab pos="470534" algn="l"/>
              </a:tabLst>
            </a:pPr>
            <a:r>
              <a:rPr sz="2800" b="1" spc="-10" dirty="0">
                <a:latin typeface="Calibri"/>
                <a:cs typeface="Calibri"/>
              </a:rPr>
              <a:t>Nutrient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needs,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especially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calories,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protein,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calcium,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iron,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increase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support </a:t>
            </a:r>
            <a:r>
              <a:rPr sz="2800" b="1" spc="-10" dirty="0">
                <a:latin typeface="Calibri"/>
                <a:cs typeface="Calibri"/>
              </a:rPr>
              <a:t>growth.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958342"/>
            <a:ext cx="7931784" cy="449897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84785" marR="5080" indent="-172720">
              <a:lnSpc>
                <a:spcPct val="90000"/>
              </a:lnSpc>
              <a:spcBef>
                <a:spcPts val="430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Adolescents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have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increased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needs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iron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related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expanding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blood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volume,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rise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hemoglobin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concentration,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growth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muscle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mass.</a:t>
            </a:r>
            <a:endParaRPr sz="2800">
              <a:latin typeface="Calibri"/>
              <a:cs typeface="Calibri"/>
            </a:endParaRPr>
          </a:p>
          <a:p>
            <a:pPr marL="184785" marR="510540" indent="-172720">
              <a:lnSpc>
                <a:spcPts val="3020"/>
              </a:lnSpc>
              <a:spcBef>
                <a:spcPts val="850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boys, </a:t>
            </a:r>
            <a:r>
              <a:rPr sz="2800" b="1" spc="-5" dirty="0">
                <a:latin typeface="Calibri"/>
                <a:cs typeface="Calibri"/>
              </a:rPr>
              <a:t>peak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iron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requirement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occurs </a:t>
            </a:r>
            <a:r>
              <a:rPr sz="2800" b="1" spc="-15" dirty="0">
                <a:latin typeface="Calibri"/>
                <a:cs typeface="Calibri"/>
              </a:rPr>
              <a:t>at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14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18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years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age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muscle</a:t>
            </a:r>
            <a:r>
              <a:rPr sz="2800" b="1" dirty="0">
                <a:latin typeface="Calibri"/>
                <a:cs typeface="Calibri"/>
              </a:rPr>
              <a:t> mass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expands.</a:t>
            </a:r>
            <a:endParaRPr sz="2800">
              <a:latin typeface="Calibri"/>
              <a:cs typeface="Calibri"/>
            </a:endParaRPr>
          </a:p>
          <a:p>
            <a:pPr marL="184785" marR="40005" indent="-172720">
              <a:lnSpc>
                <a:spcPct val="90100"/>
              </a:lnSpc>
              <a:spcBef>
                <a:spcPts val="76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The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requirement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iron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girls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increases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from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8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 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15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mg/day </a:t>
            </a:r>
            <a:r>
              <a:rPr sz="2800" b="1" spc="-15" dirty="0">
                <a:latin typeface="Calibri"/>
                <a:cs typeface="Calibri"/>
              </a:rPr>
              <a:t>at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age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14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account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for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menstrual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losses.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girls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who </a:t>
            </a:r>
            <a:r>
              <a:rPr sz="2800" b="1" spc="-15" dirty="0">
                <a:latin typeface="Calibri"/>
                <a:cs typeface="Calibri"/>
              </a:rPr>
              <a:t>are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not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menstruating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at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14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requirement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iron</a:t>
            </a:r>
            <a:r>
              <a:rPr sz="2800" b="1" spc="-5" dirty="0">
                <a:latin typeface="Calibri"/>
                <a:cs typeface="Calibri"/>
              </a:rPr>
              <a:t> is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10.5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mg/day,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not 15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mg/day.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Girls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tend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develop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iron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deficiency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slowly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after 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puberty,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2140" y="1621541"/>
            <a:ext cx="7694295" cy="3226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785" marR="128905" indent="-172720" algn="just">
              <a:lnSpc>
                <a:spcPct val="150000"/>
              </a:lnSpc>
              <a:spcBef>
                <a:spcPts val="9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30" dirty="0">
                <a:latin typeface="Calibri"/>
                <a:cs typeface="Calibri"/>
              </a:rPr>
              <a:t>Weight </a:t>
            </a:r>
            <a:r>
              <a:rPr sz="2800" b="1" spc="-5" dirty="0">
                <a:latin typeface="Calibri"/>
                <a:cs typeface="Calibri"/>
              </a:rPr>
              <a:t>consciousness becomes </a:t>
            </a:r>
            <a:r>
              <a:rPr sz="2800" b="1" spc="-10" dirty="0">
                <a:latin typeface="Calibri"/>
                <a:cs typeface="Calibri"/>
              </a:rPr>
              <a:t>compulsive </a:t>
            </a:r>
            <a:r>
              <a:rPr sz="2800" b="1" spc="-5" dirty="0">
                <a:latin typeface="Calibri"/>
                <a:cs typeface="Calibri"/>
              </a:rPr>
              <a:t>in 1 of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100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teenaged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girls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results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 </a:t>
            </a:r>
            <a:r>
              <a:rPr sz="2800" b="1" spc="-10" dirty="0">
                <a:latin typeface="Calibri"/>
                <a:cs typeface="Calibri"/>
              </a:rPr>
              <a:t>eating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disorders.</a:t>
            </a:r>
            <a:endParaRPr sz="2800">
              <a:latin typeface="Calibri"/>
              <a:cs typeface="Calibri"/>
            </a:endParaRPr>
          </a:p>
          <a:p>
            <a:pPr marL="184785" marR="5080" indent="-172720" algn="just">
              <a:lnSpc>
                <a:spcPct val="150000"/>
              </a:lnSpc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Anorexia </a:t>
            </a:r>
            <a:r>
              <a:rPr sz="2800" b="1" spc="-5" dirty="0">
                <a:latin typeface="Calibri"/>
                <a:cs typeface="Calibri"/>
              </a:rPr>
              <a:t>nervosa, an </a:t>
            </a:r>
            <a:r>
              <a:rPr sz="2800" b="1" spc="-10" dirty="0">
                <a:latin typeface="Calibri"/>
                <a:cs typeface="Calibri"/>
              </a:rPr>
              <a:t>eating disorder </a:t>
            </a:r>
            <a:r>
              <a:rPr sz="2800" b="1" spc="-15" dirty="0">
                <a:latin typeface="Calibri"/>
                <a:cs typeface="Calibri"/>
              </a:rPr>
              <a:t>characterized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by </a:t>
            </a:r>
            <a:r>
              <a:rPr sz="2800" b="1" spc="-20" dirty="0">
                <a:latin typeface="Calibri"/>
                <a:cs typeface="Calibri"/>
              </a:rPr>
              <a:t>extreme </a:t>
            </a:r>
            <a:r>
              <a:rPr sz="2800" b="1" spc="-15" dirty="0">
                <a:latin typeface="Calibri"/>
                <a:cs typeface="Calibri"/>
              </a:rPr>
              <a:t>weight </a:t>
            </a:r>
            <a:r>
              <a:rPr sz="2800" b="1" spc="-5" dirty="0">
                <a:latin typeface="Calibri"/>
                <a:cs typeface="Calibri"/>
              </a:rPr>
              <a:t>loss, muscle wasting, </a:t>
            </a:r>
            <a:r>
              <a:rPr sz="2800" b="1" spc="-15" dirty="0">
                <a:latin typeface="Calibri"/>
                <a:cs typeface="Calibri"/>
              </a:rPr>
              <a:t>refusal to </a:t>
            </a:r>
            <a:r>
              <a:rPr sz="2800" b="1" spc="-10" dirty="0">
                <a:latin typeface="Calibri"/>
                <a:cs typeface="Calibri"/>
              </a:rPr>
              <a:t> eat,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bizarre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eating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habits.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240394" y="6431381"/>
            <a:ext cx="19621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23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4642" y="1186637"/>
            <a:ext cx="8073390" cy="324358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84785" marR="5080" indent="-172720" algn="just">
              <a:lnSpc>
                <a:spcPct val="90000"/>
              </a:lnSpc>
              <a:spcBef>
                <a:spcPts val="434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Bulimia,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another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eating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disorder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characterized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by </a:t>
            </a:r>
            <a:r>
              <a:rPr sz="2800" b="1" spc="-15" dirty="0">
                <a:latin typeface="Calibri"/>
                <a:cs typeface="Calibri"/>
              </a:rPr>
              <a:t> gorging</a:t>
            </a:r>
            <a:r>
              <a:rPr sz="2800" b="1" spc="60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followed</a:t>
            </a:r>
            <a:r>
              <a:rPr sz="2800" b="1" spc="60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by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purging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with</a:t>
            </a:r>
            <a:r>
              <a:rPr sz="2800" b="1" spc="-5" dirty="0">
                <a:latin typeface="Calibri"/>
                <a:cs typeface="Calibri"/>
              </a:rPr>
              <a:t> self-induced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vomiting,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diuretics,</a:t>
            </a:r>
            <a:r>
              <a:rPr sz="2800" b="1" spc="-5" dirty="0">
                <a:latin typeface="Calibri"/>
                <a:cs typeface="Calibri"/>
              </a:rPr>
              <a:t> 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laxatives,</a:t>
            </a:r>
            <a:r>
              <a:rPr sz="2800" b="1" spc="60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also</a:t>
            </a:r>
            <a:r>
              <a:rPr sz="2800" b="1" spc="6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becomes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more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common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age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group.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Other</a:t>
            </a:r>
            <a:r>
              <a:rPr sz="2800" b="1" spc="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unhealthy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diet</a:t>
            </a:r>
            <a:r>
              <a:rPr sz="2800" b="1" spc="58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practices</a:t>
            </a:r>
            <a:r>
              <a:rPr sz="2800" b="1" spc="59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include</a:t>
            </a:r>
            <a:r>
              <a:rPr sz="2800" b="1" spc="59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fasting,</a:t>
            </a:r>
            <a:r>
              <a:rPr sz="2800" b="1" spc="59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9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use</a:t>
            </a:r>
            <a:r>
              <a:rPr sz="2800" b="1" spc="60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9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diet</a:t>
            </a:r>
            <a:r>
              <a:rPr sz="2800" b="1" spc="59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pills,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laxative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abuse.</a:t>
            </a:r>
            <a:endParaRPr sz="2800">
              <a:latin typeface="Calibri"/>
              <a:cs typeface="Calibri"/>
            </a:endParaRPr>
          </a:p>
          <a:p>
            <a:pPr marL="184785" marR="8255" indent="-172720" algn="just">
              <a:lnSpc>
                <a:spcPts val="3030"/>
              </a:lnSpc>
              <a:spcBef>
                <a:spcPts val="840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Adolescents </a:t>
            </a:r>
            <a:r>
              <a:rPr sz="2800" b="1" spc="-10" dirty="0">
                <a:latin typeface="Calibri"/>
                <a:cs typeface="Calibri"/>
              </a:rPr>
              <a:t>often eat </a:t>
            </a:r>
            <a:r>
              <a:rPr sz="2800" b="1" spc="-5" dirty="0">
                <a:latin typeface="Calibri"/>
                <a:cs typeface="Calibri"/>
              </a:rPr>
              <a:t>their </a:t>
            </a:r>
            <a:r>
              <a:rPr sz="2800" b="1" spc="-15" dirty="0">
                <a:latin typeface="Calibri"/>
                <a:cs typeface="Calibri"/>
              </a:rPr>
              <a:t>food </a:t>
            </a:r>
            <a:r>
              <a:rPr sz="2800" b="1" spc="-30" dirty="0">
                <a:latin typeface="Calibri"/>
                <a:cs typeface="Calibri"/>
              </a:rPr>
              <a:t>rapidly, </a:t>
            </a:r>
            <a:r>
              <a:rPr sz="2800" b="1" dirty="0">
                <a:latin typeface="Calibri"/>
                <a:cs typeface="Calibri"/>
              </a:rPr>
              <a:t>leading </a:t>
            </a:r>
            <a:r>
              <a:rPr sz="2800" b="1" spc="-30" dirty="0">
                <a:latin typeface="Calibri"/>
                <a:cs typeface="Calibri"/>
              </a:rPr>
              <a:t>to </a:t>
            </a:r>
            <a:r>
              <a:rPr sz="2800" b="1" spc="-2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over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consumption </a:t>
            </a:r>
            <a:r>
              <a:rPr sz="2800" b="1" spc="-25" dirty="0">
                <a:latin typeface="Calibri"/>
                <a:cs typeface="Calibri"/>
              </a:rPr>
              <a:t>before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satiety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 </a:t>
            </a:r>
            <a:r>
              <a:rPr sz="2800" b="1" spc="-10" dirty="0">
                <a:latin typeface="Calibri"/>
                <a:cs typeface="Calibri"/>
              </a:rPr>
              <a:t>experienced.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240394" y="6431381"/>
            <a:ext cx="19621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24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463550" marR="588645">
              <a:lnSpc>
                <a:spcPts val="3020"/>
              </a:lnSpc>
              <a:spcBef>
                <a:spcPts val="480"/>
              </a:spcBef>
            </a:pPr>
            <a:r>
              <a:rPr spc="-10" dirty="0"/>
              <a:t>Adolescent</a:t>
            </a:r>
            <a:r>
              <a:rPr spc="20" dirty="0"/>
              <a:t> </a:t>
            </a:r>
            <a:r>
              <a:rPr spc="-10" dirty="0"/>
              <a:t>pregnancy</a:t>
            </a:r>
            <a:r>
              <a:rPr spc="30" dirty="0"/>
              <a:t> </a:t>
            </a:r>
            <a:r>
              <a:rPr spc="-5" dirty="0"/>
              <a:t>is</a:t>
            </a:r>
            <a:r>
              <a:rPr dirty="0"/>
              <a:t> </a:t>
            </a:r>
            <a:r>
              <a:rPr spc="-10" dirty="0"/>
              <a:t>associated</a:t>
            </a:r>
            <a:r>
              <a:rPr spc="10" dirty="0"/>
              <a:t> </a:t>
            </a:r>
            <a:r>
              <a:rPr spc="-10" dirty="0"/>
              <a:t>with</a:t>
            </a:r>
            <a:r>
              <a:rPr spc="10" dirty="0"/>
              <a:t> </a:t>
            </a:r>
            <a:r>
              <a:rPr spc="-10" dirty="0"/>
              <a:t>physiologic, </a:t>
            </a:r>
            <a:r>
              <a:rPr spc="-620" dirty="0"/>
              <a:t> </a:t>
            </a:r>
            <a:r>
              <a:rPr spc="-5" dirty="0"/>
              <a:t>socioeconomic,</a:t>
            </a:r>
            <a:r>
              <a:rPr dirty="0"/>
              <a:t> </a:t>
            </a:r>
            <a:r>
              <a:rPr spc="-5" dirty="0"/>
              <a:t>and</a:t>
            </a:r>
            <a:r>
              <a:rPr dirty="0"/>
              <a:t> </a:t>
            </a:r>
            <a:r>
              <a:rPr spc="-15" dirty="0"/>
              <a:t>behavioral</a:t>
            </a:r>
            <a:r>
              <a:rPr spc="40" dirty="0"/>
              <a:t> </a:t>
            </a:r>
            <a:r>
              <a:rPr spc="-20" dirty="0"/>
              <a:t>factors</a:t>
            </a:r>
            <a:r>
              <a:rPr spc="5" dirty="0"/>
              <a:t> </a:t>
            </a:r>
            <a:r>
              <a:rPr spc="-10" dirty="0"/>
              <a:t>that</a:t>
            </a:r>
            <a:r>
              <a:rPr spc="15" dirty="0"/>
              <a:t> </a:t>
            </a:r>
            <a:r>
              <a:rPr spc="-10" dirty="0"/>
              <a:t>increase </a:t>
            </a:r>
            <a:r>
              <a:rPr spc="-5" dirty="0"/>
              <a:t> health</a:t>
            </a:r>
            <a:r>
              <a:rPr spc="15" dirty="0"/>
              <a:t> </a:t>
            </a:r>
            <a:r>
              <a:rPr spc="-10" dirty="0"/>
              <a:t>risks</a:t>
            </a:r>
            <a:r>
              <a:rPr spc="15" dirty="0"/>
              <a:t> </a:t>
            </a:r>
            <a:r>
              <a:rPr spc="-20" dirty="0"/>
              <a:t>for</a:t>
            </a:r>
            <a:r>
              <a:rPr spc="10" dirty="0"/>
              <a:t> </a:t>
            </a:r>
            <a:r>
              <a:rPr spc="-5" dirty="0"/>
              <a:t>both</a:t>
            </a:r>
          </a:p>
          <a:p>
            <a:pPr marL="463550" marR="5080">
              <a:lnSpc>
                <a:spcPts val="3020"/>
              </a:lnSpc>
              <a:spcBef>
                <a:spcPts val="815"/>
              </a:spcBef>
              <a:buAutoNum type="arabicPlain"/>
              <a:tabLst>
                <a:tab pos="836294" algn="l"/>
              </a:tabLst>
            </a:pPr>
            <a:r>
              <a:rPr spc="-20" dirty="0"/>
              <a:t>Infants</a:t>
            </a:r>
            <a:r>
              <a:rPr spc="20" dirty="0"/>
              <a:t> </a:t>
            </a:r>
            <a:r>
              <a:rPr spc="-5" dirty="0"/>
              <a:t>(low</a:t>
            </a:r>
            <a:r>
              <a:rPr dirty="0"/>
              <a:t> </a:t>
            </a:r>
            <a:r>
              <a:rPr spc="-5" dirty="0"/>
              <a:t>birth</a:t>
            </a:r>
            <a:r>
              <a:rPr spc="10" dirty="0"/>
              <a:t> </a:t>
            </a:r>
            <a:r>
              <a:rPr spc="-15" dirty="0"/>
              <a:t>weight,</a:t>
            </a:r>
            <a:r>
              <a:rPr spc="30" dirty="0"/>
              <a:t> </a:t>
            </a:r>
            <a:r>
              <a:rPr spc="-20" dirty="0"/>
              <a:t>preterm</a:t>
            </a:r>
            <a:r>
              <a:rPr spc="50" dirty="0"/>
              <a:t> </a:t>
            </a:r>
            <a:r>
              <a:rPr spc="-5" dirty="0"/>
              <a:t>birth,</a:t>
            </a:r>
            <a:r>
              <a:rPr spc="10" dirty="0"/>
              <a:t> </a:t>
            </a:r>
            <a:r>
              <a:rPr spc="-5" dirty="0"/>
              <a:t>and</a:t>
            </a:r>
            <a:r>
              <a:rPr spc="10" dirty="0"/>
              <a:t> </a:t>
            </a:r>
            <a:r>
              <a:rPr spc="-15" dirty="0"/>
              <a:t>are</a:t>
            </a:r>
            <a:r>
              <a:rPr spc="20" dirty="0"/>
              <a:t> </a:t>
            </a:r>
            <a:r>
              <a:rPr spc="-15" dirty="0"/>
              <a:t>more </a:t>
            </a:r>
            <a:r>
              <a:rPr spc="-620" dirty="0"/>
              <a:t> </a:t>
            </a:r>
            <a:r>
              <a:rPr spc="-20" dirty="0"/>
              <a:t>likely</a:t>
            </a:r>
            <a:r>
              <a:rPr spc="10" dirty="0"/>
              <a:t> </a:t>
            </a:r>
            <a:r>
              <a:rPr spc="-15" dirty="0"/>
              <a:t>to</a:t>
            </a:r>
            <a:r>
              <a:rPr spc="5" dirty="0"/>
              <a:t> </a:t>
            </a:r>
            <a:r>
              <a:rPr spc="-5" dirty="0"/>
              <a:t>die</a:t>
            </a:r>
            <a:r>
              <a:rPr spc="5" dirty="0"/>
              <a:t> </a:t>
            </a:r>
            <a:r>
              <a:rPr spc="-10" dirty="0"/>
              <a:t>within</a:t>
            </a:r>
            <a:r>
              <a:rPr spc="15" dirty="0"/>
              <a:t> </a:t>
            </a:r>
            <a:r>
              <a:rPr spc="-5" dirty="0"/>
              <a:t>the</a:t>
            </a:r>
            <a:r>
              <a:rPr spc="10" dirty="0"/>
              <a:t> </a:t>
            </a:r>
            <a:r>
              <a:rPr spc="-20" dirty="0"/>
              <a:t>first</a:t>
            </a:r>
            <a:r>
              <a:rPr spc="30" dirty="0"/>
              <a:t> </a:t>
            </a:r>
            <a:r>
              <a:rPr spc="-20" dirty="0"/>
              <a:t>year</a:t>
            </a:r>
            <a:r>
              <a:rPr spc="20" dirty="0"/>
              <a:t> </a:t>
            </a:r>
            <a:r>
              <a:rPr spc="-5" dirty="0"/>
              <a:t>of</a:t>
            </a:r>
            <a:r>
              <a:rPr dirty="0"/>
              <a:t> </a:t>
            </a:r>
            <a:r>
              <a:rPr spc="-15" dirty="0"/>
              <a:t>life</a:t>
            </a:r>
          </a:p>
          <a:p>
            <a:pPr marL="463550" marR="295275">
              <a:lnSpc>
                <a:spcPts val="3030"/>
              </a:lnSpc>
              <a:spcBef>
                <a:spcPts val="805"/>
              </a:spcBef>
              <a:buAutoNum type="arabicPlain"/>
              <a:tabLst>
                <a:tab pos="836294" algn="l"/>
              </a:tabLst>
            </a:pPr>
            <a:r>
              <a:rPr spc="-10" dirty="0"/>
              <a:t>Mother</a:t>
            </a:r>
            <a:r>
              <a:rPr spc="15" dirty="0"/>
              <a:t> </a:t>
            </a:r>
            <a:r>
              <a:rPr spc="-5" dirty="0"/>
              <a:t>(anemia,</a:t>
            </a:r>
            <a:r>
              <a:rPr spc="35" dirty="0"/>
              <a:t> </a:t>
            </a:r>
            <a:r>
              <a:rPr spc="-5" dirty="0"/>
              <a:t>high</a:t>
            </a:r>
            <a:r>
              <a:rPr spc="5" dirty="0"/>
              <a:t> </a:t>
            </a:r>
            <a:r>
              <a:rPr spc="-5" dirty="0"/>
              <a:t>blood</a:t>
            </a:r>
            <a:r>
              <a:rPr spc="5" dirty="0"/>
              <a:t> </a:t>
            </a:r>
            <a:r>
              <a:rPr spc="-15" dirty="0"/>
              <a:t>pressure,</a:t>
            </a:r>
            <a:r>
              <a:rPr spc="50" dirty="0"/>
              <a:t> </a:t>
            </a:r>
            <a:r>
              <a:rPr spc="-5" dirty="0"/>
              <a:t>and</a:t>
            </a:r>
            <a:r>
              <a:rPr spc="5" dirty="0"/>
              <a:t> </a:t>
            </a:r>
            <a:r>
              <a:rPr spc="-25" dirty="0"/>
              <a:t>excessive </a:t>
            </a:r>
            <a:r>
              <a:rPr spc="-620" dirty="0"/>
              <a:t> </a:t>
            </a:r>
            <a:r>
              <a:rPr spc="-10" dirty="0"/>
              <a:t>postpartum</a:t>
            </a:r>
            <a:r>
              <a:rPr spc="10" dirty="0"/>
              <a:t> </a:t>
            </a:r>
            <a:r>
              <a:rPr spc="-15" dirty="0"/>
              <a:t>weight</a:t>
            </a:r>
            <a:r>
              <a:rPr spc="35" dirty="0"/>
              <a:t> </a:t>
            </a:r>
            <a:r>
              <a:rPr spc="-20" dirty="0"/>
              <a:t>retention)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07106" y="1018560"/>
            <a:ext cx="4678373" cy="47387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288794" y="843737"/>
            <a:ext cx="46780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Adolescent</a:t>
            </a:r>
            <a:r>
              <a:rPr spc="-50" dirty="0"/>
              <a:t> </a:t>
            </a:r>
            <a:r>
              <a:rPr spc="-15" dirty="0"/>
              <a:t>Pregnancy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30906" y="866160"/>
            <a:ext cx="4678373" cy="47387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12594" y="691642"/>
            <a:ext cx="467741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Adolescent</a:t>
            </a:r>
            <a:r>
              <a:rPr spc="-55" dirty="0"/>
              <a:t> </a:t>
            </a:r>
            <a:r>
              <a:rPr spc="-15" dirty="0"/>
              <a:t>Pregnancy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07340" y="1873123"/>
            <a:ext cx="8249920" cy="314071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84785" marR="5080" indent="-172720">
              <a:lnSpc>
                <a:spcPct val="90000"/>
              </a:lnSpc>
              <a:spcBef>
                <a:spcPts val="430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20" dirty="0">
                <a:latin typeface="Calibri"/>
                <a:cs typeface="Calibri"/>
              </a:rPr>
              <a:t>May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not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have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sufficient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nutrient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stores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because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they </a:t>
            </a:r>
            <a:r>
              <a:rPr sz="2800" b="1" spc="-5" dirty="0">
                <a:latin typeface="Calibri"/>
                <a:cs typeface="Calibri"/>
              </a:rPr>
              <a:t> need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large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amounts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nutrients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their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own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growth </a:t>
            </a:r>
            <a:r>
              <a:rPr sz="2800" b="1" spc="-5" dirty="0">
                <a:latin typeface="Calibri"/>
                <a:cs typeface="Calibri"/>
              </a:rPr>
              <a:t> 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development.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female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adolescent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growth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usually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complete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by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age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15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years,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with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physical </a:t>
            </a:r>
            <a:r>
              <a:rPr sz="2800" b="1" spc="-10" dirty="0">
                <a:latin typeface="Calibri"/>
                <a:cs typeface="Calibri"/>
              </a:rPr>
              <a:t> maturity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17.</a:t>
            </a:r>
            <a:endParaRPr sz="2800">
              <a:latin typeface="Calibri"/>
              <a:cs typeface="Calibri"/>
            </a:endParaRPr>
          </a:p>
          <a:p>
            <a:pPr marL="184785" marR="633095" indent="-172720">
              <a:lnSpc>
                <a:spcPts val="3030"/>
              </a:lnSpc>
              <a:spcBef>
                <a:spcPts val="40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Need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gain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more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weight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their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BMI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than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older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women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improve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birth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outcomes.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ts val="2975"/>
              </a:lnSpc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Give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low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priority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healthy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eating.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1497024"/>
            <a:ext cx="8126095" cy="3729354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84785" marR="5080" indent="-172720" algn="just">
              <a:lnSpc>
                <a:spcPct val="90000"/>
              </a:lnSpc>
              <a:spcBef>
                <a:spcPts val="434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Children</a:t>
            </a:r>
            <a:r>
              <a:rPr sz="2800" b="1" spc="-5" dirty="0">
                <a:latin typeface="Calibri"/>
                <a:cs typeface="Calibri"/>
              </a:rPr>
              <a:t> who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regularly</a:t>
            </a:r>
            <a:r>
              <a:rPr sz="2800" b="1" dirty="0">
                <a:latin typeface="Calibri"/>
                <a:cs typeface="Calibri"/>
              </a:rPr>
              <a:t> skip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breakfast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have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lower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intakes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vitamins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and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minerals</a:t>
            </a:r>
            <a:r>
              <a:rPr sz="2800" b="1" spc="-5" dirty="0">
                <a:latin typeface="Calibri"/>
                <a:cs typeface="Calibri"/>
              </a:rPr>
              <a:t> than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others,</a:t>
            </a:r>
            <a:r>
              <a:rPr sz="2800" b="1" spc="-5" dirty="0">
                <a:latin typeface="Calibri"/>
                <a:cs typeface="Calibri"/>
              </a:rPr>
              <a:t> also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more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likely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frequently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eat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unhealthy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snacks.</a:t>
            </a:r>
            <a:endParaRPr sz="2800">
              <a:latin typeface="Calibri"/>
              <a:cs typeface="Calibri"/>
            </a:endParaRPr>
          </a:p>
          <a:p>
            <a:pPr marL="184785" marR="6985" indent="-172720" algn="just">
              <a:lnSpc>
                <a:spcPts val="3030"/>
              </a:lnSpc>
              <a:spcBef>
                <a:spcPts val="840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Breakfast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skipping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has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been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reported</a:t>
            </a:r>
            <a:r>
              <a:rPr sz="2800" b="1" spc="60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60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be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associated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with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higher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BMI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children</a:t>
            </a:r>
            <a:endParaRPr sz="2800">
              <a:latin typeface="Calibri"/>
              <a:cs typeface="Calibri"/>
            </a:endParaRPr>
          </a:p>
          <a:p>
            <a:pPr marL="184785" marR="5080" indent="-172720" algn="just">
              <a:lnSpc>
                <a:spcPct val="90000"/>
              </a:lnSpc>
              <a:spcBef>
                <a:spcPts val="75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10-year-old </a:t>
            </a:r>
            <a:r>
              <a:rPr sz="2800" b="1" spc="-15" dirty="0">
                <a:latin typeface="Calibri"/>
                <a:cs typeface="Calibri"/>
              </a:rPr>
              <a:t>breakfast </a:t>
            </a:r>
            <a:r>
              <a:rPr sz="2800" b="1" spc="-10" dirty="0">
                <a:latin typeface="Calibri"/>
                <a:cs typeface="Calibri"/>
              </a:rPr>
              <a:t>skippers failed </a:t>
            </a:r>
            <a:r>
              <a:rPr sz="2800" b="1" spc="-15" dirty="0">
                <a:latin typeface="Calibri"/>
                <a:cs typeface="Calibri"/>
              </a:rPr>
              <a:t>to </a:t>
            </a:r>
            <a:r>
              <a:rPr sz="2800" b="1" spc="-10" dirty="0">
                <a:latin typeface="Calibri"/>
                <a:cs typeface="Calibri"/>
              </a:rPr>
              <a:t>meet 2/3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reference </a:t>
            </a:r>
            <a:r>
              <a:rPr sz="2800" b="1" spc="-15" dirty="0">
                <a:latin typeface="Calibri"/>
                <a:cs typeface="Calibri"/>
              </a:rPr>
              <a:t>standards </a:t>
            </a:r>
            <a:r>
              <a:rPr sz="2800" b="1" spc="-20" dirty="0">
                <a:latin typeface="Calibri"/>
                <a:cs typeface="Calibri"/>
              </a:rPr>
              <a:t>for </a:t>
            </a:r>
            <a:r>
              <a:rPr sz="2800" b="1" spc="-5" dirty="0">
                <a:latin typeface="Calibri"/>
                <a:cs typeface="Calibri"/>
              </a:rPr>
              <a:t>vitamins </a:t>
            </a:r>
            <a:r>
              <a:rPr sz="2800" b="1" spc="10" dirty="0">
                <a:latin typeface="Calibri"/>
                <a:cs typeface="Calibri"/>
              </a:rPr>
              <a:t>A, </a:t>
            </a:r>
            <a:r>
              <a:rPr sz="2800" b="1" dirty="0">
                <a:latin typeface="Calibri"/>
                <a:cs typeface="Calibri"/>
              </a:rPr>
              <a:t>B6, </a:t>
            </a:r>
            <a:r>
              <a:rPr sz="2800" b="1" spc="-35" dirty="0">
                <a:latin typeface="Calibri"/>
                <a:cs typeface="Calibri"/>
              </a:rPr>
              <a:t>D, </a:t>
            </a:r>
            <a:r>
              <a:rPr sz="2800" b="1" spc="-10" dirty="0">
                <a:latin typeface="Calibri"/>
                <a:cs typeface="Calibri"/>
              </a:rPr>
              <a:t>riboflavin,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folate,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calcium,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iron,</a:t>
            </a:r>
            <a:r>
              <a:rPr sz="2800" b="1" spc="-5" dirty="0">
                <a:latin typeface="Calibri"/>
                <a:cs typeface="Calibri"/>
              </a:rPr>
              <a:t> magnesium,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phosphorus,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riboflavin,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and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zinc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715672" y="345947"/>
            <a:ext cx="4323080" cy="1116330"/>
            <a:chOff x="2715672" y="345947"/>
            <a:chExt cx="4323080" cy="11163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15672" y="633004"/>
              <a:ext cx="1969988" cy="391854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69891" y="345947"/>
              <a:ext cx="2568702" cy="1116329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669794" y="463042"/>
            <a:ext cx="392049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5" dirty="0"/>
              <a:t>Breakfast</a:t>
            </a:r>
            <a:r>
              <a:rPr spc="-15" dirty="0"/>
              <a:t> </a:t>
            </a:r>
            <a:r>
              <a:rPr spc="-5" dirty="0"/>
              <a:t>Skipping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437" y="1694180"/>
            <a:ext cx="7346315" cy="2941320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56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Meal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skipping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three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more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times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per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week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6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Frequent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breakfast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skipping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Eating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fast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food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more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than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three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times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per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week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5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Eating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from</a:t>
            </a:r>
            <a:r>
              <a:rPr sz="2800" b="1" spc="-5" dirty="0">
                <a:latin typeface="Calibri"/>
                <a:cs typeface="Calibri"/>
              </a:rPr>
              <a:t> only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one </a:t>
            </a:r>
            <a:r>
              <a:rPr sz="2800" b="1" spc="-15" dirty="0">
                <a:latin typeface="Calibri"/>
                <a:cs typeface="Calibri"/>
              </a:rPr>
              <a:t>food </a:t>
            </a:r>
            <a:r>
              <a:rPr sz="2800" b="1" spc="-10" dirty="0">
                <a:latin typeface="Calibri"/>
                <a:cs typeface="Calibri"/>
              </a:rPr>
              <a:t>group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70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20" dirty="0">
                <a:latin typeface="Calibri"/>
                <a:cs typeface="Calibri"/>
              </a:rPr>
              <a:t>Poor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appetite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46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Frequently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eating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without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family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supervision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2514" y="556804"/>
            <a:ext cx="5647584" cy="39185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25450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Indicators</a:t>
            </a:r>
            <a:r>
              <a:rPr spc="10" dirty="0"/>
              <a:t> </a:t>
            </a:r>
            <a:r>
              <a:rPr spc="-5" dirty="0"/>
              <a:t>of</a:t>
            </a:r>
            <a:r>
              <a:rPr spc="-20" dirty="0"/>
              <a:t> </a:t>
            </a:r>
            <a:r>
              <a:rPr spc="-5" dirty="0"/>
              <a:t>Nutrition</a:t>
            </a:r>
            <a:r>
              <a:rPr spc="25" dirty="0"/>
              <a:t> </a:t>
            </a:r>
            <a:r>
              <a:rPr spc="-5" dirty="0"/>
              <a:t>Risk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7217" y="1773941"/>
            <a:ext cx="7878445" cy="3226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9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Over-nutrition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children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adolescents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increases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risk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obesity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which lead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chronic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diseases.</a:t>
            </a:r>
            <a:endParaRPr sz="2800">
              <a:latin typeface="Calibri"/>
              <a:cs typeface="Calibri"/>
            </a:endParaRPr>
          </a:p>
          <a:p>
            <a:pPr marL="184785" marR="481330" indent="-172720">
              <a:lnSpc>
                <a:spcPct val="150000"/>
              </a:lnSpc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An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overweight</a:t>
            </a:r>
            <a:r>
              <a:rPr sz="2800" b="1" spc="6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child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aged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2-4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years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old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has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fivefold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higher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risk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being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overweight</a:t>
            </a:r>
            <a:r>
              <a:rPr sz="2800" b="1" spc="5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at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age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12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years.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39230" y="6431381"/>
            <a:ext cx="110489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3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44196" y="1001809"/>
            <a:ext cx="2346990" cy="350716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203575" y="845565"/>
            <a:ext cx="23952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Introduction</a:t>
            </a:r>
            <a:endParaRPr sz="3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3514" y="1219098"/>
            <a:ext cx="7884159" cy="3867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marR="333375" indent="-172720">
              <a:lnSpc>
                <a:spcPct val="150100"/>
              </a:lnSpc>
              <a:spcBef>
                <a:spcPts val="100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0" dirty="0">
                <a:latin typeface="Calibri"/>
                <a:cs typeface="Calibri"/>
              </a:rPr>
              <a:t>Growth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first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year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life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faster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than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any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other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time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life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cycle.</a:t>
            </a:r>
            <a:endParaRPr sz="2800">
              <a:latin typeface="Calibri"/>
              <a:cs typeface="Calibri"/>
            </a:endParaRPr>
          </a:p>
          <a:p>
            <a:pPr marL="184785" marR="441959" indent="-172720">
              <a:lnSpc>
                <a:spcPts val="5040"/>
              </a:lnSpc>
              <a:spcBef>
                <a:spcPts val="44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5" dirty="0">
                <a:latin typeface="Calibri"/>
                <a:cs typeface="Calibri"/>
              </a:rPr>
              <a:t>Birth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weight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doubles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by</a:t>
            </a:r>
            <a:r>
              <a:rPr sz="2800" b="1" spc="-5" dirty="0">
                <a:latin typeface="Calibri"/>
                <a:cs typeface="Calibri"/>
              </a:rPr>
              <a:t> 4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6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months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age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triples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by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first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birthday.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5040"/>
              </a:lnSpc>
              <a:buSzPct val="96428"/>
              <a:buFont typeface="Wingdings"/>
              <a:buChar char=""/>
              <a:tabLst>
                <a:tab pos="266065" algn="l"/>
              </a:tabLst>
            </a:pPr>
            <a:r>
              <a:rPr sz="2800" b="1" spc="-10" dirty="0">
                <a:latin typeface="Calibri"/>
                <a:cs typeface="Calibri"/>
              </a:rPr>
              <a:t>Length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increases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by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approximately</a:t>
            </a:r>
            <a:r>
              <a:rPr sz="2800" b="1" spc="6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10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in.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during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first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65" dirty="0">
                <a:latin typeface="Calibri"/>
                <a:cs typeface="Calibri"/>
              </a:rPr>
              <a:t>year.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39230" y="6431381"/>
            <a:ext cx="110489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4</a:t>
            </a:r>
            <a:endParaRPr sz="1200">
              <a:latin typeface="Arial MT"/>
              <a:cs typeface="Arial M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406207" y="132587"/>
            <a:ext cx="4751705" cy="1007110"/>
            <a:chOff x="2406207" y="132587"/>
            <a:chExt cx="4751705" cy="100711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06207" y="387654"/>
              <a:ext cx="3052242" cy="43270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65420" y="132587"/>
              <a:ext cx="930401" cy="100660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00700" y="132587"/>
              <a:ext cx="1556766" cy="1006602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364994" y="235965"/>
            <a:ext cx="44926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5" dirty="0"/>
              <a:t>Infancy</a:t>
            </a:r>
            <a:r>
              <a:rPr sz="3600" spc="-5" dirty="0"/>
              <a:t> (Birth</a:t>
            </a:r>
            <a:r>
              <a:rPr sz="3600" spc="-10" dirty="0"/>
              <a:t> </a:t>
            </a:r>
            <a:r>
              <a:rPr sz="3600" spc="-15" dirty="0"/>
              <a:t>to</a:t>
            </a:r>
            <a:r>
              <a:rPr sz="3600" spc="-20" dirty="0"/>
              <a:t> </a:t>
            </a:r>
            <a:r>
              <a:rPr sz="3600" dirty="0"/>
              <a:t>1</a:t>
            </a:r>
            <a:r>
              <a:rPr sz="3600" spc="-10" dirty="0"/>
              <a:t> </a:t>
            </a:r>
            <a:r>
              <a:rPr sz="3600" spc="-65" dirty="0"/>
              <a:t>Year)</a:t>
            </a:r>
            <a:endParaRPr sz="3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539230" y="6431381"/>
            <a:ext cx="110489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5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5414" y="1392453"/>
            <a:ext cx="8107045" cy="3867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31115" indent="-287020">
              <a:lnSpc>
                <a:spcPct val="150000"/>
              </a:lnSpc>
              <a:spcBef>
                <a:spcPts val="100"/>
              </a:spcBef>
              <a:buFont typeface="Wingdings"/>
              <a:buChar char=""/>
              <a:tabLst>
                <a:tab pos="299720" algn="l"/>
              </a:tabLst>
            </a:pPr>
            <a:r>
              <a:rPr sz="2800" b="1" spc="-10" dirty="0">
                <a:latin typeface="Calibri"/>
                <a:cs typeface="Calibri"/>
              </a:rPr>
              <a:t>The iron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stores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present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birth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start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</a:t>
            </a:r>
            <a:r>
              <a:rPr sz="2800" b="1" spc="-5" dirty="0">
                <a:latin typeface="Calibri"/>
                <a:cs typeface="Calibri"/>
              </a:rPr>
              <a:t> become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depleted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between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3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4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months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of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age.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The </a:t>
            </a:r>
            <a:r>
              <a:rPr sz="2800" b="1" spc="-5" dirty="0">
                <a:latin typeface="Calibri"/>
                <a:cs typeface="Calibri"/>
              </a:rPr>
              <a:t> immune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30" dirty="0">
                <a:latin typeface="Calibri"/>
                <a:cs typeface="Calibri"/>
              </a:rPr>
              <a:t>system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matures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between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4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6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months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age.</a:t>
            </a:r>
            <a:endParaRPr sz="2800">
              <a:latin typeface="Calibri"/>
              <a:cs typeface="Calibri"/>
            </a:endParaRPr>
          </a:p>
          <a:p>
            <a:pPr marL="352425" marR="5080" indent="-340360">
              <a:lnSpc>
                <a:spcPct val="150000"/>
              </a:lnSpc>
              <a:buFont typeface="Wingdings"/>
              <a:buChar char=""/>
              <a:tabLst>
                <a:tab pos="352425" algn="l"/>
                <a:tab pos="353060" algn="l"/>
              </a:tabLst>
            </a:pPr>
            <a:r>
              <a:rPr sz="2800" b="1" spc="-20" dirty="0">
                <a:latin typeface="Calibri"/>
                <a:cs typeface="Calibri"/>
              </a:rPr>
              <a:t>Infants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use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large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amounts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energy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nutrients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to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fuel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their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body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processes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growth.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406207" y="591312"/>
            <a:ext cx="4751705" cy="1007110"/>
            <a:chOff x="2406207" y="591312"/>
            <a:chExt cx="4751705" cy="100711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06207" y="846378"/>
              <a:ext cx="3052242" cy="43270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65420" y="591312"/>
              <a:ext cx="930401" cy="1006601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00700" y="591312"/>
              <a:ext cx="1556766" cy="1006601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364994" y="696214"/>
            <a:ext cx="44926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5" dirty="0"/>
              <a:t>Infancy</a:t>
            </a:r>
            <a:r>
              <a:rPr sz="3600" spc="-5" dirty="0"/>
              <a:t> (Birth</a:t>
            </a:r>
            <a:r>
              <a:rPr sz="3600" spc="-10" dirty="0"/>
              <a:t> </a:t>
            </a:r>
            <a:r>
              <a:rPr sz="3600" spc="-15" dirty="0"/>
              <a:t>to</a:t>
            </a:r>
            <a:r>
              <a:rPr sz="3600" spc="-20" dirty="0"/>
              <a:t> </a:t>
            </a:r>
            <a:r>
              <a:rPr sz="3600" dirty="0"/>
              <a:t>1</a:t>
            </a:r>
            <a:r>
              <a:rPr sz="3600" spc="-10" dirty="0"/>
              <a:t> </a:t>
            </a:r>
            <a:r>
              <a:rPr sz="3600" spc="-65" dirty="0"/>
              <a:t>Year)</a:t>
            </a:r>
            <a:endParaRPr sz="3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179161"/>
            <a:ext cx="8041640" cy="5020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785" marR="570865" indent="-172720">
              <a:lnSpc>
                <a:spcPct val="1401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sz="2600" b="1" spc="-5" dirty="0">
                <a:latin typeface="Calibri"/>
                <a:cs typeface="Calibri"/>
              </a:rPr>
              <a:t>Nutritional</a:t>
            </a:r>
            <a:r>
              <a:rPr sz="2600" b="1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needs</a:t>
            </a:r>
            <a:r>
              <a:rPr sz="2600" b="1" spc="30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per</a:t>
            </a:r>
            <a:r>
              <a:rPr sz="2600" b="1" spc="10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unit</a:t>
            </a:r>
            <a:r>
              <a:rPr sz="2600" b="1" dirty="0">
                <a:latin typeface="Calibri"/>
                <a:cs typeface="Calibri"/>
              </a:rPr>
              <a:t> of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body</a:t>
            </a:r>
            <a:r>
              <a:rPr sz="2600" b="1" spc="15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weight</a:t>
            </a:r>
            <a:r>
              <a:rPr sz="2600" b="1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are</a:t>
            </a:r>
            <a:r>
              <a:rPr sz="2600" b="1" dirty="0">
                <a:latin typeface="Calibri"/>
                <a:cs typeface="Calibri"/>
              </a:rPr>
              <a:t> </a:t>
            </a:r>
            <a:r>
              <a:rPr sz="2600" b="1" spc="-20" dirty="0">
                <a:latin typeface="Calibri"/>
                <a:cs typeface="Calibri"/>
              </a:rPr>
              <a:t>greater </a:t>
            </a:r>
            <a:r>
              <a:rPr sz="2600" b="1" spc="-570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than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spc="-15" dirty="0">
                <a:latin typeface="Calibri"/>
                <a:cs typeface="Calibri"/>
              </a:rPr>
              <a:t>at</a:t>
            </a:r>
            <a:r>
              <a:rPr sz="2600" b="1" dirty="0">
                <a:latin typeface="Calibri"/>
                <a:cs typeface="Calibri"/>
              </a:rPr>
              <a:t> </a:t>
            </a:r>
            <a:r>
              <a:rPr sz="2600" b="1" spc="-20" dirty="0">
                <a:latin typeface="Calibri"/>
                <a:cs typeface="Calibri"/>
              </a:rPr>
              <a:t>any</a:t>
            </a:r>
            <a:r>
              <a:rPr sz="2600" b="1" spc="10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other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time</a:t>
            </a:r>
            <a:r>
              <a:rPr sz="2600" b="1" spc="-1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in</a:t>
            </a:r>
            <a:r>
              <a:rPr sz="2600" b="1" spc="-5" dirty="0">
                <a:latin typeface="Calibri"/>
                <a:cs typeface="Calibri"/>
              </a:rPr>
              <a:t> the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spc="-15" dirty="0">
                <a:latin typeface="Calibri"/>
                <a:cs typeface="Calibri"/>
              </a:rPr>
              <a:t>life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cycle.</a:t>
            </a:r>
            <a:endParaRPr sz="2600">
              <a:latin typeface="Calibri"/>
              <a:cs typeface="Calibri"/>
            </a:endParaRPr>
          </a:p>
          <a:p>
            <a:pPr marL="184785" marR="464184" indent="-172720">
              <a:lnSpc>
                <a:spcPts val="4370"/>
              </a:lnSpc>
              <a:spcBef>
                <a:spcPts val="355"/>
              </a:spcBef>
              <a:buFont typeface="Arial MT"/>
              <a:buChar char="•"/>
              <a:tabLst>
                <a:tab pos="185420" algn="l"/>
              </a:tabLst>
            </a:pPr>
            <a:r>
              <a:rPr sz="2600" b="1" spc="-10" dirty="0">
                <a:latin typeface="Calibri"/>
                <a:cs typeface="Calibri"/>
              </a:rPr>
              <a:t>Breastfeeding </a:t>
            </a:r>
            <a:r>
              <a:rPr sz="2600" b="1" dirty="0">
                <a:latin typeface="Calibri"/>
                <a:cs typeface="Calibri"/>
              </a:rPr>
              <a:t>is </a:t>
            </a:r>
            <a:r>
              <a:rPr sz="2600" b="1" spc="-5" dirty="0">
                <a:latin typeface="Calibri"/>
                <a:cs typeface="Calibri"/>
              </a:rPr>
              <a:t>recommended </a:t>
            </a:r>
            <a:r>
              <a:rPr sz="2600" b="1" dirty="0">
                <a:latin typeface="Calibri"/>
                <a:cs typeface="Calibri"/>
              </a:rPr>
              <a:t>as </a:t>
            </a:r>
            <a:r>
              <a:rPr sz="2600" b="1" spc="-5" dirty="0">
                <a:latin typeface="Calibri"/>
                <a:cs typeface="Calibri"/>
              </a:rPr>
              <a:t>the major source </a:t>
            </a:r>
            <a:r>
              <a:rPr sz="2600" b="1" dirty="0">
                <a:latin typeface="Calibri"/>
                <a:cs typeface="Calibri"/>
              </a:rPr>
              <a:t>of </a:t>
            </a:r>
            <a:r>
              <a:rPr sz="2600" b="1" spc="-575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nutrition</a:t>
            </a:r>
            <a:r>
              <a:rPr sz="2600" b="1" spc="20" dirty="0">
                <a:latin typeface="Calibri"/>
                <a:cs typeface="Calibri"/>
              </a:rPr>
              <a:t> </a:t>
            </a:r>
            <a:r>
              <a:rPr sz="2600" b="1" spc="-15" dirty="0">
                <a:latin typeface="Calibri"/>
                <a:cs typeface="Calibri"/>
              </a:rPr>
              <a:t>for</a:t>
            </a:r>
            <a:r>
              <a:rPr sz="2600" b="1" spc="-10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the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spc="-15" dirty="0">
                <a:latin typeface="Calibri"/>
                <a:cs typeface="Calibri"/>
              </a:rPr>
              <a:t>first </a:t>
            </a:r>
            <a:r>
              <a:rPr sz="2600" b="1" dirty="0">
                <a:latin typeface="Calibri"/>
                <a:cs typeface="Calibri"/>
              </a:rPr>
              <a:t>6 </a:t>
            </a:r>
            <a:r>
              <a:rPr sz="2600" b="1" spc="-15" dirty="0">
                <a:latin typeface="Calibri"/>
                <a:cs typeface="Calibri"/>
              </a:rPr>
              <a:t>to</a:t>
            </a:r>
            <a:r>
              <a:rPr sz="2600" b="1" spc="-10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12</a:t>
            </a:r>
            <a:r>
              <a:rPr sz="2600" b="1" spc="-15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months</a:t>
            </a:r>
            <a:r>
              <a:rPr sz="2600" b="1" dirty="0">
                <a:latin typeface="Calibri"/>
                <a:cs typeface="Calibri"/>
              </a:rPr>
              <a:t> of </a:t>
            </a:r>
            <a:r>
              <a:rPr sz="2600" b="1" spc="-15" dirty="0">
                <a:latin typeface="Calibri"/>
                <a:cs typeface="Calibri"/>
              </a:rPr>
              <a:t>life.</a:t>
            </a:r>
            <a:endParaRPr sz="26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890"/>
              </a:spcBef>
              <a:buFont typeface="Arial MT"/>
              <a:buChar char="•"/>
              <a:tabLst>
                <a:tab pos="185420" algn="l"/>
              </a:tabLst>
            </a:pPr>
            <a:r>
              <a:rPr sz="2600" b="1" dirty="0">
                <a:latin typeface="Calibri"/>
                <a:cs typeface="Calibri"/>
              </a:rPr>
              <a:t>If</a:t>
            </a:r>
            <a:r>
              <a:rPr sz="2600" b="1" spc="-10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the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spc="-15" dirty="0">
                <a:latin typeface="Calibri"/>
                <a:cs typeface="Calibri"/>
              </a:rPr>
              <a:t>infant</a:t>
            </a:r>
            <a:r>
              <a:rPr sz="2600" b="1" spc="10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is</a:t>
            </a:r>
            <a:r>
              <a:rPr sz="2600" b="1" spc="-1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not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spc="-15" dirty="0">
                <a:latin typeface="Calibri"/>
                <a:cs typeface="Calibri"/>
              </a:rPr>
              <a:t>breastfed,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the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spc="-15" dirty="0">
                <a:latin typeface="Calibri"/>
                <a:cs typeface="Calibri"/>
              </a:rPr>
              <a:t>infant</a:t>
            </a:r>
            <a:r>
              <a:rPr sz="2600" b="1" spc="10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should</a:t>
            </a:r>
            <a:r>
              <a:rPr sz="2600" b="1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receive</a:t>
            </a:r>
            <a:endParaRPr sz="2600">
              <a:latin typeface="Calibri"/>
              <a:cs typeface="Calibri"/>
            </a:endParaRPr>
          </a:p>
          <a:p>
            <a:pPr marL="184785" marR="466090">
              <a:lnSpc>
                <a:spcPct val="140000"/>
              </a:lnSpc>
              <a:spcBef>
                <a:spcPts val="5"/>
              </a:spcBef>
            </a:pPr>
            <a:r>
              <a:rPr sz="2600" b="1" dirty="0">
                <a:latin typeface="Calibri"/>
                <a:cs typeface="Calibri"/>
              </a:rPr>
              <a:t>one of </a:t>
            </a:r>
            <a:r>
              <a:rPr sz="2600" b="1" spc="-5" dirty="0">
                <a:latin typeface="Calibri"/>
                <a:cs typeface="Calibri"/>
              </a:rPr>
              <a:t>the commercially </a:t>
            </a:r>
            <a:r>
              <a:rPr sz="2600" b="1" spc="-10" dirty="0">
                <a:latin typeface="Calibri"/>
                <a:cs typeface="Calibri"/>
              </a:rPr>
              <a:t>prepared </a:t>
            </a:r>
            <a:r>
              <a:rPr sz="2600" b="1" spc="-5" dirty="0">
                <a:latin typeface="Calibri"/>
                <a:cs typeface="Calibri"/>
              </a:rPr>
              <a:t>iron-fortified </a:t>
            </a:r>
            <a:r>
              <a:rPr sz="2600" b="1" spc="-15" dirty="0">
                <a:latin typeface="Calibri"/>
                <a:cs typeface="Calibri"/>
              </a:rPr>
              <a:t>infant </a:t>
            </a:r>
            <a:r>
              <a:rPr sz="2600" b="1" spc="-575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formulas.</a:t>
            </a:r>
            <a:endParaRPr sz="2600">
              <a:latin typeface="Calibri"/>
              <a:cs typeface="Calibri"/>
            </a:endParaRPr>
          </a:p>
          <a:p>
            <a:pPr marL="184785" marR="5080" indent="-172720">
              <a:lnSpc>
                <a:spcPct val="140000"/>
              </a:lnSpc>
              <a:buFont typeface="Arial MT"/>
              <a:buChar char="•"/>
              <a:tabLst>
                <a:tab pos="185420" algn="l"/>
              </a:tabLst>
            </a:pPr>
            <a:r>
              <a:rPr sz="2600" b="1" dirty="0">
                <a:latin typeface="Calibri"/>
                <a:cs typeface="Calibri"/>
              </a:rPr>
              <a:t>Cow's</a:t>
            </a:r>
            <a:r>
              <a:rPr sz="2600" b="1" spc="-10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milk</a:t>
            </a:r>
            <a:r>
              <a:rPr sz="2600" b="1" spc="-1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is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not </a:t>
            </a:r>
            <a:r>
              <a:rPr sz="2600" b="1" spc="-10" dirty="0">
                <a:latin typeface="Calibri"/>
                <a:cs typeface="Calibri"/>
              </a:rPr>
              <a:t>recommended</a:t>
            </a:r>
            <a:r>
              <a:rPr sz="2600" b="1" spc="5" dirty="0">
                <a:latin typeface="Calibri"/>
                <a:cs typeface="Calibri"/>
              </a:rPr>
              <a:t> </a:t>
            </a:r>
            <a:r>
              <a:rPr sz="2600" b="1" spc="-15" dirty="0">
                <a:latin typeface="Calibri"/>
                <a:cs typeface="Calibri"/>
              </a:rPr>
              <a:t>for</a:t>
            </a:r>
            <a:r>
              <a:rPr sz="2600" b="1" spc="-5" dirty="0">
                <a:latin typeface="Calibri"/>
                <a:cs typeface="Calibri"/>
              </a:rPr>
              <a:t> </a:t>
            </a:r>
            <a:r>
              <a:rPr sz="2600" b="1" spc="-15" dirty="0">
                <a:latin typeface="Calibri"/>
                <a:cs typeface="Calibri"/>
              </a:rPr>
              <a:t>infants</a:t>
            </a:r>
            <a:r>
              <a:rPr sz="2600" b="1" spc="10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under</a:t>
            </a:r>
            <a:r>
              <a:rPr sz="2600" b="1" spc="20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the</a:t>
            </a:r>
            <a:r>
              <a:rPr sz="2600" b="1" spc="10" dirty="0">
                <a:latin typeface="Calibri"/>
                <a:cs typeface="Calibri"/>
              </a:rPr>
              <a:t> </a:t>
            </a:r>
            <a:r>
              <a:rPr sz="2600" b="1" spc="-10" dirty="0">
                <a:latin typeface="Calibri"/>
                <a:cs typeface="Calibri"/>
              </a:rPr>
              <a:t>age </a:t>
            </a:r>
            <a:r>
              <a:rPr sz="2600" b="1" spc="-575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of</a:t>
            </a:r>
            <a:r>
              <a:rPr sz="2600" b="1" spc="-10" dirty="0">
                <a:latin typeface="Calibri"/>
                <a:cs typeface="Calibri"/>
              </a:rPr>
              <a:t> </a:t>
            </a:r>
            <a:r>
              <a:rPr sz="2600" b="1" dirty="0">
                <a:latin typeface="Calibri"/>
                <a:cs typeface="Calibri"/>
              </a:rPr>
              <a:t>1 </a:t>
            </a:r>
            <a:r>
              <a:rPr sz="2600" b="1" spc="-55" dirty="0">
                <a:latin typeface="Calibri"/>
                <a:cs typeface="Calibri"/>
              </a:rPr>
              <a:t>year.</a:t>
            </a:r>
            <a:endParaRPr sz="26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82407" y="361188"/>
            <a:ext cx="4751705" cy="1007110"/>
            <a:chOff x="2482407" y="361188"/>
            <a:chExt cx="4751705" cy="100711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82407" y="616254"/>
              <a:ext cx="3052242" cy="43270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41620" y="361188"/>
              <a:ext cx="930401" cy="1006601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76900" y="361188"/>
              <a:ext cx="1556766" cy="1006601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441194" y="464565"/>
            <a:ext cx="44926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5" dirty="0"/>
              <a:t>Infancy</a:t>
            </a:r>
            <a:r>
              <a:rPr sz="3600" spc="-5" dirty="0"/>
              <a:t> (Birth</a:t>
            </a:r>
            <a:r>
              <a:rPr sz="3600" spc="-10" dirty="0"/>
              <a:t> </a:t>
            </a:r>
            <a:r>
              <a:rPr sz="3600" spc="-15" dirty="0"/>
              <a:t>to</a:t>
            </a:r>
            <a:r>
              <a:rPr sz="3600" spc="-20" dirty="0"/>
              <a:t> </a:t>
            </a:r>
            <a:r>
              <a:rPr sz="3600" dirty="0"/>
              <a:t>1</a:t>
            </a:r>
            <a:r>
              <a:rPr sz="3600" spc="-10" dirty="0"/>
              <a:t> </a:t>
            </a:r>
            <a:r>
              <a:rPr sz="3600" spc="-65" dirty="0"/>
              <a:t>Year)</a:t>
            </a:r>
            <a:endParaRPr sz="3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1097168"/>
            <a:ext cx="8213090" cy="5404485"/>
          </a:xfrm>
          <a:prstGeom prst="rect">
            <a:avLst/>
          </a:prstGeom>
        </p:spPr>
        <p:txBody>
          <a:bodyPr vert="horz" wrap="square" lIns="0" tIns="184150" rIns="0" bIns="0" rtlCol="0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1450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Breast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milk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is </a:t>
            </a:r>
            <a:r>
              <a:rPr sz="2800" b="1" spc="-15" dirty="0">
                <a:latin typeface="Calibri"/>
                <a:cs typeface="Calibri"/>
              </a:rPr>
              <a:t>best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nutrition </a:t>
            </a:r>
            <a:r>
              <a:rPr sz="2800" b="1" spc="-15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newborn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40000"/>
              </a:lnSpc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20" dirty="0">
                <a:latin typeface="Calibri"/>
                <a:cs typeface="Calibri"/>
              </a:rPr>
              <a:t>Breast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milk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benefits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infant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(3 </a:t>
            </a:r>
            <a:r>
              <a:rPr sz="2800" b="1" spc="-10" dirty="0">
                <a:latin typeface="Calibri"/>
                <a:cs typeface="Calibri"/>
              </a:rPr>
              <a:t>months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more): </a:t>
            </a:r>
            <a:r>
              <a:rPr sz="2800" b="1" spc="-62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lower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risks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otitis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media,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upper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respiratory</a:t>
            </a:r>
            <a:r>
              <a:rPr sz="2800" b="1" spc="3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tract </a:t>
            </a:r>
            <a:r>
              <a:rPr sz="2800" b="1" spc="-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infection,</a:t>
            </a:r>
            <a:r>
              <a:rPr sz="2800" b="1" spc="4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lower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respiratory</a:t>
            </a:r>
            <a:r>
              <a:rPr sz="2800" b="1" spc="5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tract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infection,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asthma, </a:t>
            </a:r>
            <a:r>
              <a:rPr sz="2800" b="1" spc="-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atopic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dermatitis,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gastroenteritis,</a:t>
            </a:r>
            <a:r>
              <a:rPr sz="2800" b="1" spc="5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obesity,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celiac </a:t>
            </a:r>
            <a:r>
              <a:rPr sz="2800" b="1" spc="-5" dirty="0">
                <a:latin typeface="Calibri"/>
                <a:cs typeface="Calibri"/>
              </a:rPr>
              <a:t> disease,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type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1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type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2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diabetes,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certain</a:t>
            </a:r>
            <a:r>
              <a:rPr sz="2800" b="1" spc="2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types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 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leukemia,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and</a:t>
            </a:r>
            <a:r>
              <a:rPr sz="2800" b="1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sudden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infant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death</a:t>
            </a:r>
            <a:r>
              <a:rPr sz="2800" b="1" spc="3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syndrome.</a:t>
            </a:r>
            <a:endParaRPr sz="2800">
              <a:latin typeface="Calibri"/>
              <a:cs typeface="Calibri"/>
            </a:endParaRPr>
          </a:p>
          <a:p>
            <a:pPr marL="184785" marR="179070" indent="-172720">
              <a:lnSpc>
                <a:spcPct val="140000"/>
              </a:lnSpc>
              <a:spcBef>
                <a:spcPts val="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sz="2800" b="1" spc="-15" dirty="0">
                <a:latin typeface="Calibri"/>
                <a:cs typeface="Calibri"/>
              </a:rPr>
              <a:t>Breastfeeding</a:t>
            </a:r>
            <a:r>
              <a:rPr sz="2800" b="1" spc="5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should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continue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for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at</a:t>
            </a:r>
            <a:r>
              <a:rPr sz="2800" b="1" spc="10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least</a:t>
            </a:r>
            <a:r>
              <a:rPr sz="2800" b="1" spc="2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the</a:t>
            </a:r>
            <a:r>
              <a:rPr sz="2800" b="1" spc="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first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12 </a:t>
            </a:r>
            <a:r>
              <a:rPr sz="2800" b="1" spc="-61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months</a:t>
            </a:r>
            <a:r>
              <a:rPr sz="2800" b="1" spc="-1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of</a:t>
            </a:r>
            <a:r>
              <a:rPr sz="2800" b="1" spc="1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age.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629542" y="193547"/>
            <a:ext cx="2821305" cy="1116330"/>
            <a:chOff x="3629542" y="193547"/>
            <a:chExt cx="2821305" cy="11163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629542" y="507942"/>
              <a:ext cx="1328057" cy="36451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36591" y="193547"/>
              <a:ext cx="1713738" cy="1116329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584575" y="310642"/>
            <a:ext cx="24161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5" dirty="0"/>
              <a:t>Breast</a:t>
            </a:r>
            <a:r>
              <a:rPr spc="-40" dirty="0"/>
              <a:t> </a:t>
            </a:r>
            <a:r>
              <a:rPr spc="-10" dirty="0"/>
              <a:t>Milk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43124"/>
            <a:ext cx="9143999" cy="621487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16743" y="262127"/>
            <a:ext cx="6017773" cy="21336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71363"/>
            <a:ext cx="9144000" cy="6586855"/>
            <a:chOff x="0" y="271363"/>
            <a:chExt cx="9144000" cy="658685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219197"/>
              <a:ext cx="9143999" cy="563879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4800" y="271363"/>
              <a:ext cx="8445540" cy="94783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1555</Words>
  <Application>Microsoft Office PowerPoint</Application>
  <PresentationFormat>On-screen Show (4:3)</PresentationFormat>
  <Paragraphs>112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 MT</vt:lpstr>
      <vt:lpstr>Calibri</vt:lpstr>
      <vt:lpstr>Wingdings</vt:lpstr>
      <vt:lpstr>Office Theme</vt:lpstr>
      <vt:lpstr>“Nutrition in Health and Illness”  Second semester 2022-2023</vt:lpstr>
      <vt:lpstr>Introduction</vt:lpstr>
      <vt:lpstr>Introduction</vt:lpstr>
      <vt:lpstr>Infancy (Birth to 1 Year)</vt:lpstr>
      <vt:lpstr>Infancy (Birth to 1 Year)</vt:lpstr>
      <vt:lpstr>Infancy (Birth to 1 Year)</vt:lpstr>
      <vt:lpstr>Breast Milk</vt:lpstr>
      <vt:lpstr>PowerPoint Presentation</vt:lpstr>
      <vt:lpstr>PowerPoint Presentation</vt:lpstr>
      <vt:lpstr>PowerPoint Presentation</vt:lpstr>
      <vt:lpstr>PowerPoint Presentation</vt:lpstr>
      <vt:lpstr>Toddlers and Preschoolers</vt:lpstr>
      <vt:lpstr>Toddlers and Preschoolers</vt:lpstr>
      <vt:lpstr>Toddlers and Preschoolers</vt:lpstr>
      <vt:lpstr>Toddlers and Preschoolers</vt:lpstr>
      <vt:lpstr>Toddlers and Preschoolers</vt:lpstr>
      <vt:lpstr>School-aged Children</vt:lpstr>
      <vt:lpstr>Bad Eating Habits</vt:lpstr>
      <vt:lpstr>School-aged Children</vt:lpstr>
      <vt:lpstr>Adolescents</vt:lpstr>
      <vt:lpstr>Adolescents</vt:lpstr>
      <vt:lpstr>PowerPoint Presentation</vt:lpstr>
      <vt:lpstr>PowerPoint Presentation</vt:lpstr>
      <vt:lpstr>PowerPoint Presentation</vt:lpstr>
      <vt:lpstr>Adolescent Pregnancy</vt:lpstr>
      <vt:lpstr>Adolescent Pregnancy</vt:lpstr>
      <vt:lpstr>Breakfast Skipping</vt:lpstr>
      <vt:lpstr>Indicators of Nutrition Risk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majdi alhadidi</cp:lastModifiedBy>
  <cp:revision>1</cp:revision>
  <dcterms:created xsi:type="dcterms:W3CDTF">2023-05-15T19:32:50Z</dcterms:created>
  <dcterms:modified xsi:type="dcterms:W3CDTF">2023-05-15T19:34:35Z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2023-05-15T00:00:00Z</vt:filetime>
  </property>
</Properties>
</file>