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di alhadidi" userId="1e98428567b503c7" providerId="LiveId" clId="{FCED9BBC-CBC7-4C75-85E7-ED42A541FCE1}"/>
    <pc:docChg chg="undo custSel modSld">
      <pc:chgData name="majdi alhadidi" userId="1e98428567b503c7" providerId="LiveId" clId="{FCED9BBC-CBC7-4C75-85E7-ED42A541FCE1}" dt="2023-05-20T08:54:10.359" v="56"/>
      <pc:docMkLst>
        <pc:docMk/>
      </pc:docMkLst>
      <pc:sldChg chg="delSp modSp mod">
        <pc:chgData name="majdi alhadidi" userId="1e98428567b503c7" providerId="LiveId" clId="{FCED9BBC-CBC7-4C75-85E7-ED42A541FCE1}" dt="2023-05-20T08:53:30.401" v="53" actId="20577"/>
        <pc:sldMkLst>
          <pc:docMk/>
          <pc:sldMk cId="0" sldId="256"/>
        </pc:sldMkLst>
        <pc:spChg chg="del mod">
          <ac:chgData name="majdi alhadidi" userId="1e98428567b503c7" providerId="LiveId" clId="{FCED9BBC-CBC7-4C75-85E7-ED42A541FCE1}" dt="2023-05-20T08:52:20.126" v="6" actId="21"/>
          <ac:spMkLst>
            <pc:docMk/>
            <pc:sldMk cId="0" sldId="256"/>
            <ac:spMk id="2" creationId="{00000000-0000-0000-0000-000000000000}"/>
          </ac:spMkLst>
        </pc:spChg>
        <pc:spChg chg="mod">
          <ac:chgData name="majdi alhadidi" userId="1e98428567b503c7" providerId="LiveId" clId="{FCED9BBC-CBC7-4C75-85E7-ED42A541FCE1}" dt="2023-05-20T08:53:30.401" v="53" actId="20577"/>
          <ac:spMkLst>
            <pc:docMk/>
            <pc:sldMk cId="0" sldId="256"/>
            <ac:spMk id="18" creationId="{00000000-0000-0000-0000-000000000000}"/>
          </ac:spMkLst>
        </pc:spChg>
        <pc:grpChg chg="mod">
          <ac:chgData name="majdi alhadidi" userId="1e98428567b503c7" providerId="LiveId" clId="{FCED9BBC-CBC7-4C75-85E7-ED42A541FCE1}" dt="2023-05-20T08:53:18.669" v="45" actId="1076"/>
          <ac:grpSpMkLst>
            <pc:docMk/>
            <pc:sldMk cId="0" sldId="256"/>
            <ac:grpSpMk id="3" creationId="{00000000-0000-0000-0000-000000000000}"/>
          </ac:grpSpMkLst>
        </pc:grpChg>
        <pc:grpChg chg="del mod">
          <ac:chgData name="majdi alhadidi" userId="1e98428567b503c7" providerId="LiveId" clId="{FCED9BBC-CBC7-4C75-85E7-ED42A541FCE1}" dt="2023-05-20T08:53:09.274" v="43" actId="21"/>
          <ac:grpSpMkLst>
            <pc:docMk/>
            <pc:sldMk cId="0" sldId="256"/>
            <ac:grpSpMk id="13" creationId="{00000000-0000-0000-0000-000000000000}"/>
          </ac:grpSpMkLst>
        </pc:grpChg>
      </pc:sldChg>
      <pc:sldChg chg="delSp modSp mod">
        <pc:chgData name="majdi alhadidi" userId="1e98428567b503c7" providerId="LiveId" clId="{FCED9BBC-CBC7-4C75-85E7-ED42A541FCE1}" dt="2023-05-20T08:54:10.359" v="56"/>
        <pc:sldMkLst>
          <pc:docMk/>
          <pc:sldMk cId="0" sldId="257"/>
        </pc:sldMkLst>
        <pc:spChg chg="del mod">
          <ac:chgData name="majdi alhadidi" userId="1e98428567b503c7" providerId="LiveId" clId="{FCED9BBC-CBC7-4C75-85E7-ED42A541FCE1}" dt="2023-05-20T08:54:10.359" v="56"/>
          <ac:spMkLst>
            <pc:docMk/>
            <pc:sldMk cId="0" sldId="257"/>
            <ac:spMk id="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E5277-6400-4FB5-AB6E-FD2A926350EC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E097F-08D2-4DD0-BDF4-EBBFE081D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42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5" dirty="0"/>
              <a:t>Dr</a:t>
            </a:r>
            <a:r>
              <a:rPr dirty="0"/>
              <a:t>.</a:t>
            </a:r>
            <a:r>
              <a:rPr spc="-15" dirty="0"/>
              <a:t> </a:t>
            </a:r>
            <a:r>
              <a:rPr spc="-5" dirty="0"/>
              <a:t>M</a:t>
            </a:r>
            <a:r>
              <a:rPr dirty="0"/>
              <a:t>a</a:t>
            </a:r>
            <a:r>
              <a:rPr spc="-5" dirty="0"/>
              <a:t>l</a:t>
            </a:r>
            <a:r>
              <a:rPr dirty="0"/>
              <a:t>a</a:t>
            </a:r>
            <a:r>
              <a:rPr spc="-5" dirty="0"/>
              <a:t>ke</a:t>
            </a:r>
            <a:r>
              <a:rPr dirty="0"/>
              <a:t>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5" dirty="0"/>
              <a:t>Dr</a:t>
            </a:r>
            <a:r>
              <a:rPr dirty="0"/>
              <a:t>.</a:t>
            </a:r>
            <a:r>
              <a:rPr spc="-15" dirty="0"/>
              <a:t> </a:t>
            </a:r>
            <a:r>
              <a:rPr spc="-5" dirty="0"/>
              <a:t>M</a:t>
            </a:r>
            <a:r>
              <a:rPr dirty="0"/>
              <a:t>a</a:t>
            </a:r>
            <a:r>
              <a:rPr spc="-5" dirty="0"/>
              <a:t>l</a:t>
            </a:r>
            <a:r>
              <a:rPr dirty="0"/>
              <a:t>a</a:t>
            </a:r>
            <a:r>
              <a:rPr spc="-5" dirty="0"/>
              <a:t>ke</a:t>
            </a:r>
            <a:r>
              <a:rPr dirty="0"/>
              <a:t>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5" dirty="0"/>
              <a:t>Dr</a:t>
            </a:r>
            <a:r>
              <a:rPr dirty="0"/>
              <a:t>.</a:t>
            </a:r>
            <a:r>
              <a:rPr spc="-15" dirty="0"/>
              <a:t> </a:t>
            </a:r>
            <a:r>
              <a:rPr spc="-5" dirty="0"/>
              <a:t>M</a:t>
            </a:r>
            <a:r>
              <a:rPr dirty="0"/>
              <a:t>a</a:t>
            </a:r>
            <a:r>
              <a:rPr spc="-5" dirty="0"/>
              <a:t>l</a:t>
            </a:r>
            <a:r>
              <a:rPr dirty="0"/>
              <a:t>a</a:t>
            </a:r>
            <a:r>
              <a:rPr spc="-5" dirty="0"/>
              <a:t>ke</a:t>
            </a:r>
            <a:r>
              <a:rPr dirty="0"/>
              <a:t>h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5" dirty="0"/>
              <a:t>Dr</a:t>
            </a:r>
            <a:r>
              <a:rPr dirty="0"/>
              <a:t>.</a:t>
            </a:r>
            <a:r>
              <a:rPr spc="-15" dirty="0"/>
              <a:t> </a:t>
            </a:r>
            <a:r>
              <a:rPr spc="-5" dirty="0"/>
              <a:t>M</a:t>
            </a:r>
            <a:r>
              <a:rPr dirty="0"/>
              <a:t>a</a:t>
            </a:r>
            <a:r>
              <a:rPr spc="-5" dirty="0"/>
              <a:t>l</a:t>
            </a:r>
            <a:r>
              <a:rPr dirty="0"/>
              <a:t>a</a:t>
            </a:r>
            <a:r>
              <a:rPr spc="-5" dirty="0"/>
              <a:t>ke</a:t>
            </a:r>
            <a:r>
              <a:rPr dirty="0"/>
              <a:t>h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5" dirty="0"/>
              <a:t>Dr</a:t>
            </a:r>
            <a:r>
              <a:rPr dirty="0"/>
              <a:t>.</a:t>
            </a:r>
            <a:r>
              <a:rPr spc="-15" dirty="0"/>
              <a:t> </a:t>
            </a:r>
            <a:r>
              <a:rPr spc="-5" dirty="0"/>
              <a:t>M</a:t>
            </a:r>
            <a:r>
              <a:rPr dirty="0"/>
              <a:t>a</a:t>
            </a:r>
            <a:r>
              <a:rPr spc="-5" dirty="0"/>
              <a:t>l</a:t>
            </a:r>
            <a:r>
              <a:rPr dirty="0"/>
              <a:t>a</a:t>
            </a:r>
            <a:r>
              <a:rPr spc="-5" dirty="0"/>
              <a:t>ke</a:t>
            </a:r>
            <a:r>
              <a:rPr dirty="0"/>
              <a:t>h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46810" y="687069"/>
            <a:ext cx="7471409" cy="1249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3540" y="1061555"/>
            <a:ext cx="8249284" cy="4464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77995" y="6479844"/>
            <a:ext cx="590550" cy="1403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5" dirty="0"/>
              <a:t>Dr</a:t>
            </a:r>
            <a:r>
              <a:rPr dirty="0"/>
              <a:t>.</a:t>
            </a:r>
            <a:r>
              <a:rPr spc="-15" dirty="0"/>
              <a:t> </a:t>
            </a:r>
            <a:r>
              <a:rPr spc="-5" dirty="0"/>
              <a:t>M</a:t>
            </a:r>
            <a:r>
              <a:rPr dirty="0"/>
              <a:t>a</a:t>
            </a:r>
            <a:r>
              <a:rPr spc="-5" dirty="0"/>
              <a:t>l</a:t>
            </a:r>
            <a:r>
              <a:rPr dirty="0"/>
              <a:t>a</a:t>
            </a:r>
            <a:r>
              <a:rPr spc="-5" dirty="0"/>
              <a:t>ke</a:t>
            </a:r>
            <a:r>
              <a:rPr dirty="0"/>
              <a:t>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07542" y="6479844"/>
            <a:ext cx="461644" cy="1403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69858" y="6479844"/>
            <a:ext cx="192404" cy="1403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ft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254" y="-167768"/>
            <a:ext cx="8879840" cy="6858000"/>
            <a:chOff x="0" y="0"/>
            <a:chExt cx="8879840" cy="6858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8879305" cy="685799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4904" y="934211"/>
              <a:ext cx="970026" cy="122910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8744" y="934211"/>
              <a:ext cx="7663433" cy="122910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55992" y="934211"/>
              <a:ext cx="970026" cy="122910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61644" y="1604772"/>
              <a:ext cx="4816602" cy="122910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052059" y="1604772"/>
              <a:ext cx="1860041" cy="122910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185915" y="1604772"/>
              <a:ext cx="896874" cy="122910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56603" y="1604772"/>
              <a:ext cx="1858518" cy="1229105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707542" y="1063193"/>
            <a:ext cx="7451725" cy="1368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98805" marR="5080" indent="-58674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“Nutrition </a:t>
            </a:r>
            <a:r>
              <a:rPr sz="4400" dirty="0"/>
              <a:t>in Health and </a:t>
            </a:r>
            <a:r>
              <a:rPr sz="4400" spc="-5" dirty="0"/>
              <a:t>Illness” </a:t>
            </a:r>
            <a:r>
              <a:rPr sz="4400" spc="-980" dirty="0"/>
              <a:t> </a:t>
            </a:r>
            <a:r>
              <a:rPr sz="4400" spc="-5" dirty="0"/>
              <a:t>Second</a:t>
            </a:r>
            <a:r>
              <a:rPr sz="4400" spc="-25" dirty="0"/>
              <a:t> </a:t>
            </a:r>
            <a:r>
              <a:rPr sz="4400" spc="-15" dirty="0"/>
              <a:t>Semester</a:t>
            </a:r>
            <a:r>
              <a:rPr sz="4400" spc="-75" dirty="0"/>
              <a:t> </a:t>
            </a:r>
            <a:r>
              <a:rPr sz="4400" spc="-5" dirty="0"/>
              <a:t>2022-2023</a:t>
            </a:r>
            <a:endParaRPr sz="4400"/>
          </a:p>
        </p:txBody>
      </p:sp>
      <p:sp>
        <p:nvSpPr>
          <p:cNvPr id="18" name="object 18"/>
          <p:cNvSpPr txBox="1"/>
          <p:nvPr/>
        </p:nvSpPr>
        <p:spPr>
          <a:xfrm>
            <a:off x="2916066" y="3701720"/>
            <a:ext cx="3245485" cy="13304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85" dirty="0">
                <a:latin typeface="Calibri"/>
                <a:cs typeface="Calibri"/>
              </a:rPr>
              <a:t>Dr.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Malakeh.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Z.</a:t>
            </a:r>
            <a:r>
              <a:rPr sz="2800" b="1" spc="-10" dirty="0">
                <a:latin typeface="Calibri"/>
                <a:cs typeface="Calibri"/>
              </a:rPr>
              <a:t> Malak</a:t>
            </a:r>
            <a:endParaRPr lang="en-US" sz="2800" b="1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800" b="1" spc="-10" dirty="0">
                <a:latin typeface="Calibri"/>
                <a:cs typeface="Calibri"/>
              </a:rPr>
              <a:t>       Presented by: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800" b="1" spc="-10" dirty="0">
                <a:latin typeface="Calibri"/>
                <a:cs typeface="Calibri"/>
              </a:rPr>
              <a:t>Dr. Majdi Alhadidi</a:t>
            </a:r>
            <a:endParaRPr sz="2800" dirty="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415796" y="2508504"/>
            <a:ext cx="6082030" cy="1116330"/>
            <a:chOff x="1415796" y="2508504"/>
            <a:chExt cx="6082030" cy="1116330"/>
          </a:xfrm>
        </p:grpSpPr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15796" y="2508504"/>
              <a:ext cx="2711957" cy="111633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468624" y="2508504"/>
              <a:ext cx="1379981" cy="111633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189475" y="2508504"/>
              <a:ext cx="3307841" cy="1116330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1717294" y="2626232"/>
            <a:ext cx="54457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latin typeface="Calibri"/>
                <a:cs typeface="Calibri"/>
              </a:rPr>
              <a:t>Nutrition</a:t>
            </a:r>
            <a:r>
              <a:rPr sz="4000" b="1" spc="15" dirty="0">
                <a:latin typeface="Calibri"/>
                <a:cs typeface="Calibri"/>
              </a:rPr>
              <a:t> </a:t>
            </a:r>
            <a:r>
              <a:rPr sz="4000" b="1" spc="-25" dirty="0">
                <a:latin typeface="Calibri"/>
                <a:cs typeface="Calibri"/>
              </a:rPr>
              <a:t>for</a:t>
            </a:r>
            <a:r>
              <a:rPr sz="4000" b="1" spc="-15" dirty="0">
                <a:latin typeface="Calibri"/>
                <a:cs typeface="Calibri"/>
              </a:rPr>
              <a:t> </a:t>
            </a:r>
            <a:r>
              <a:rPr sz="4000" b="1" spc="-10" dirty="0">
                <a:latin typeface="Calibri"/>
                <a:cs typeface="Calibri"/>
              </a:rPr>
              <a:t>Older </a:t>
            </a:r>
            <a:r>
              <a:rPr sz="4000" b="1" spc="-5" dirty="0">
                <a:latin typeface="Calibri"/>
                <a:cs typeface="Calibri"/>
              </a:rPr>
              <a:t>Adults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07542" y="6451193"/>
            <a:ext cx="461645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5/5/2023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5" name="Date Placeholder 24">
            <a:extLst>
              <a:ext uri="{FF2B5EF4-FFF2-40B4-BE49-F238E27FC236}">
                <a16:creationId xmlns:a16="http://schemas.microsoft.com/office/drawing/2014/main" id="{ED8E38B7-2F15-F6A8-014C-9AE8BB7220CB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lang="en-US" spc="-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11815" y="650748"/>
            <a:ext cx="2416810" cy="1116330"/>
            <a:chOff x="511815" y="650748"/>
            <a:chExt cx="2416810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1815" y="901402"/>
              <a:ext cx="374621" cy="35530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9996" y="650748"/>
              <a:ext cx="2198370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320751" y="767537"/>
            <a:ext cx="7897495" cy="5284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23265" indent="-572770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723900" algn="l"/>
              </a:tabLst>
            </a:pPr>
            <a:r>
              <a:rPr sz="4000" b="1" spc="-25" dirty="0">
                <a:latin typeface="Calibri"/>
                <a:cs typeface="Calibri"/>
              </a:rPr>
              <a:t>Protein</a:t>
            </a:r>
            <a:endParaRPr sz="4000">
              <a:latin typeface="Calibri"/>
              <a:cs typeface="Calibri"/>
            </a:endParaRPr>
          </a:p>
          <a:p>
            <a:pPr marL="184785" marR="312420" indent="-172720">
              <a:lnSpc>
                <a:spcPct val="150000"/>
              </a:lnSpc>
              <a:spcBef>
                <a:spcPts val="132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The Recommended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Dietary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Allowance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(RDA)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spc="-15" dirty="0">
                <a:latin typeface="Calibri"/>
                <a:cs typeface="Calibri"/>
              </a:rPr>
              <a:t> protein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remains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constant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0.8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15" dirty="0">
                <a:latin typeface="Calibri"/>
                <a:cs typeface="Calibri"/>
              </a:rPr>
              <a:t>g/kg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both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men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women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19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Older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adults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protein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than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younger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adults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protein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intake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between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1.0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1.6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5" dirty="0">
                <a:latin typeface="Calibri"/>
                <a:cs typeface="Calibri"/>
              </a:rPr>
              <a:t>g/kg/day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safe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adequate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meet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healthy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older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adults.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415" y="781812"/>
            <a:ext cx="2416810" cy="1116330"/>
            <a:chOff x="359415" y="781812"/>
            <a:chExt cx="2416810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9415" y="1028541"/>
              <a:ext cx="374621" cy="36092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7596" y="781812"/>
              <a:ext cx="2198370" cy="1116330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31140" y="898398"/>
            <a:ext cx="8331200" cy="32327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60400" indent="-571500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660400" algn="l"/>
              </a:tabLst>
            </a:pPr>
            <a:r>
              <a:rPr sz="4000" b="1" spc="-20" dirty="0">
                <a:latin typeface="Calibri"/>
                <a:cs typeface="Calibri"/>
              </a:rPr>
              <a:t>Protein</a:t>
            </a:r>
            <a:endParaRPr sz="40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spcBef>
                <a:spcPts val="29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25" dirty="0">
                <a:latin typeface="Calibri"/>
                <a:cs typeface="Calibri"/>
              </a:rPr>
              <a:t>Factors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contribute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a </a:t>
            </a:r>
            <a:r>
              <a:rPr sz="2800" b="1" spc="-10" dirty="0">
                <a:latin typeface="Calibri"/>
                <a:cs typeface="Calibri"/>
              </a:rPr>
              <a:t>reduction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protein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intake 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include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cost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high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protein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foods,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decreased </a:t>
            </a:r>
            <a:r>
              <a:rPr sz="2800" b="1" spc="-5" dirty="0">
                <a:latin typeface="Calibri"/>
                <a:cs typeface="Calibri"/>
              </a:rPr>
              <a:t> ability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chew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meats,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lower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overall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intake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food,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changes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digestion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gastric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emptying.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480" y="396240"/>
            <a:ext cx="2498725" cy="1116330"/>
            <a:chOff x="30480" y="396240"/>
            <a:chExt cx="2498725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480" y="428244"/>
              <a:ext cx="1009650" cy="103403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7596" y="396240"/>
              <a:ext cx="1951482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31140" y="185578"/>
            <a:ext cx="8392795" cy="6101080"/>
          </a:xfrm>
          <a:prstGeom prst="rect">
            <a:avLst/>
          </a:prstGeom>
        </p:spPr>
        <p:txBody>
          <a:bodyPr vert="horz" wrap="square" lIns="0" tIns="340360" rIns="0" bIns="0" rtlCol="0">
            <a:spAutoFit/>
          </a:bodyPr>
          <a:lstStyle/>
          <a:p>
            <a:pPr marL="660400" indent="-571500">
              <a:lnSpc>
                <a:spcPct val="100000"/>
              </a:lnSpc>
              <a:spcBef>
                <a:spcPts val="2680"/>
              </a:spcBef>
              <a:buFont typeface="Wingdings"/>
              <a:buChar char=""/>
              <a:tabLst>
                <a:tab pos="660400" algn="l"/>
              </a:tabLst>
            </a:pPr>
            <a:r>
              <a:rPr sz="4000" b="1" spc="-55" dirty="0">
                <a:latin typeface="Calibri"/>
                <a:cs typeface="Calibri"/>
              </a:rPr>
              <a:t>Water</a:t>
            </a:r>
            <a:endParaRPr sz="4000">
              <a:latin typeface="Calibri"/>
              <a:cs typeface="Calibri"/>
            </a:endParaRPr>
          </a:p>
          <a:p>
            <a:pPr marL="184785" marR="193675" indent="-172720">
              <a:lnSpc>
                <a:spcPct val="150000"/>
              </a:lnSpc>
              <a:spcBef>
                <a:spcPts val="12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adequate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intake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(AI)for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water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3.7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L/day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men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2.7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L/day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women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aged19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-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70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years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old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more.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number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physiologic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changes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other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factors 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increase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risk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dehydration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elderly,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including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impaired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sensation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thirst,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alterations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mental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status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cognition,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adverse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effects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medications,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impaired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mobility.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40394" y="6445846"/>
            <a:ext cx="2216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12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415" y="726948"/>
            <a:ext cx="2169795" cy="1116330"/>
            <a:chOff x="359415" y="726948"/>
            <a:chExt cx="2169795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9415" y="977602"/>
              <a:ext cx="374621" cy="35530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7596" y="726948"/>
              <a:ext cx="1951482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67106" y="843737"/>
            <a:ext cx="8337550" cy="35928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24205" indent="-572135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624840" algn="l"/>
              </a:tabLst>
            </a:pPr>
            <a:r>
              <a:rPr sz="4000" b="1" spc="-55" dirty="0">
                <a:latin typeface="Calibri"/>
                <a:cs typeface="Calibri"/>
              </a:rPr>
              <a:t>Water</a:t>
            </a:r>
            <a:endParaRPr sz="40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spcBef>
                <a:spcPts val="3125"/>
              </a:spcBef>
              <a:buFont typeface="Wingdings"/>
              <a:buChar char=""/>
              <a:tabLst>
                <a:tab pos="266065" algn="l"/>
              </a:tabLst>
            </a:pPr>
            <a:r>
              <a:rPr sz="2800" b="1" spc="-15" dirty="0">
                <a:latin typeface="Calibri"/>
                <a:cs typeface="Calibri"/>
              </a:rPr>
              <a:t>Fear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incontinence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pain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from</a:t>
            </a:r>
            <a:r>
              <a:rPr sz="2800" b="1" spc="-5" dirty="0">
                <a:latin typeface="Calibri"/>
                <a:cs typeface="Calibri"/>
              </a:rPr>
              <a:t> arthritis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may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cause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voluntary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restriction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fluid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intake.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Dehydration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can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contribute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constipation,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cognitive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impairment,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functional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decline,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death.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40394" y="6445846"/>
            <a:ext cx="2216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13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480" y="658368"/>
            <a:ext cx="2273300" cy="1116330"/>
            <a:chOff x="30480" y="658368"/>
            <a:chExt cx="2273300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480" y="690372"/>
              <a:ext cx="1009650" cy="103403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7596" y="658368"/>
              <a:ext cx="1725930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31140" y="775208"/>
            <a:ext cx="8402955" cy="45497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60400" indent="-571500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660400" algn="l"/>
              </a:tabLst>
            </a:pPr>
            <a:r>
              <a:rPr sz="4000" b="1" spc="-5" dirty="0">
                <a:latin typeface="Calibri"/>
                <a:cs typeface="Calibri"/>
              </a:rPr>
              <a:t>Fiber</a:t>
            </a:r>
            <a:endParaRPr sz="4000">
              <a:latin typeface="Calibri"/>
              <a:cs typeface="Calibri"/>
            </a:endParaRPr>
          </a:p>
          <a:p>
            <a:pPr marL="184785" marR="715010" indent="-172720">
              <a:lnSpc>
                <a:spcPct val="150000"/>
              </a:lnSpc>
              <a:spcBef>
                <a:spcPts val="57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AI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fiber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based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median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intake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levels </a:t>
            </a:r>
            <a:r>
              <a:rPr sz="2800" b="1" spc="-10" dirty="0">
                <a:latin typeface="Calibri"/>
                <a:cs typeface="Calibri"/>
              </a:rPr>
              <a:t> observed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protect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against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coronary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heart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disease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(CHD).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AI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year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fiber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14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5" dirty="0">
                <a:latin typeface="Calibri"/>
                <a:cs typeface="Calibri"/>
              </a:rPr>
              <a:t>g/1000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cal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intake,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AI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fiber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38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g/day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men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through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50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30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g/day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afterward.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40394" y="6445846"/>
            <a:ext cx="2216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14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480" y="574548"/>
            <a:ext cx="2273300" cy="1116330"/>
            <a:chOff x="30480" y="574548"/>
            <a:chExt cx="2273300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480" y="606552"/>
              <a:ext cx="1009650" cy="103403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7596" y="574548"/>
              <a:ext cx="1725930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307340" y="422989"/>
            <a:ext cx="8105140" cy="4079240"/>
          </a:xfrm>
          <a:prstGeom prst="rect">
            <a:avLst/>
          </a:prstGeom>
        </p:spPr>
        <p:txBody>
          <a:bodyPr vert="horz" wrap="square" lIns="0" tIns="280670" rIns="0" bIns="0" rtlCol="0">
            <a:spAutoFit/>
          </a:bodyPr>
          <a:lstStyle/>
          <a:p>
            <a:pPr marL="584200" indent="-571500">
              <a:lnSpc>
                <a:spcPct val="100000"/>
              </a:lnSpc>
              <a:spcBef>
                <a:spcPts val="2210"/>
              </a:spcBef>
              <a:buFont typeface="Wingdings"/>
              <a:buChar char=""/>
              <a:tabLst>
                <a:tab pos="584200" algn="l"/>
              </a:tabLst>
            </a:pPr>
            <a:r>
              <a:rPr sz="4000" b="1" spc="-5" dirty="0">
                <a:latin typeface="Calibri"/>
                <a:cs typeface="Calibri"/>
              </a:rPr>
              <a:t>Fiber</a:t>
            </a:r>
            <a:endParaRPr sz="4000">
              <a:latin typeface="Calibri"/>
              <a:cs typeface="Calibri"/>
            </a:endParaRPr>
          </a:p>
          <a:p>
            <a:pPr marL="184785" marR="91440" indent="-172720">
              <a:lnSpc>
                <a:spcPts val="5040"/>
              </a:lnSpc>
              <a:spcBef>
                <a:spcPts val="24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females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AI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25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g/day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19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50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years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21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g/day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afterward.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23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Increasing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fiber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intake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by</a:t>
            </a:r>
            <a:r>
              <a:rPr sz="2800" b="1" spc="-5" dirty="0">
                <a:latin typeface="Calibri"/>
                <a:cs typeface="Calibri"/>
              </a:rPr>
              <a:t> adult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may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help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prevent</a:t>
            </a:r>
            <a:endParaRPr sz="2800">
              <a:latin typeface="Calibri"/>
              <a:cs typeface="Calibri"/>
            </a:endParaRPr>
          </a:p>
          <a:p>
            <a:pPr marL="184785" marR="5080">
              <a:lnSpc>
                <a:spcPct val="150000"/>
              </a:lnSpc>
              <a:spcBef>
                <a:spcPts val="5"/>
              </a:spcBef>
            </a:pPr>
            <a:r>
              <a:rPr sz="2800" b="1" spc="-10" dirty="0">
                <a:latin typeface="Calibri"/>
                <a:cs typeface="Calibri"/>
              </a:rPr>
              <a:t>constipation,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improve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glycemic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control,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reduce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serum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cholesterol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levels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Alzheimer.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40394" y="6445846"/>
            <a:ext cx="2216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98725" y="650748"/>
            <a:ext cx="5609590" cy="1116330"/>
            <a:chOff x="298725" y="650748"/>
            <a:chExt cx="5609590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8725" y="901402"/>
              <a:ext cx="375669" cy="35530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636" y="650748"/>
              <a:ext cx="5391150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45465" y="767537"/>
            <a:ext cx="8399145" cy="54597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84200" indent="-571500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584200" algn="l"/>
              </a:tabLst>
            </a:pPr>
            <a:r>
              <a:rPr sz="4000" b="1" spc="-10" dirty="0">
                <a:latin typeface="Calibri"/>
                <a:cs typeface="Calibri"/>
              </a:rPr>
              <a:t>Vitamins</a:t>
            </a:r>
            <a:r>
              <a:rPr sz="4000" b="1" spc="-5" dirty="0">
                <a:latin typeface="Calibri"/>
                <a:cs typeface="Calibri"/>
              </a:rPr>
              <a:t> and</a:t>
            </a:r>
            <a:r>
              <a:rPr sz="4000" b="1" spc="-20" dirty="0">
                <a:latin typeface="Calibri"/>
                <a:cs typeface="Calibri"/>
              </a:rPr>
              <a:t> </a:t>
            </a:r>
            <a:r>
              <a:rPr sz="4000" b="1" spc="-15" dirty="0">
                <a:latin typeface="Calibri"/>
                <a:cs typeface="Calibri"/>
              </a:rPr>
              <a:t>Minerals</a:t>
            </a:r>
            <a:endParaRPr sz="4000">
              <a:latin typeface="Calibri"/>
              <a:cs typeface="Calibri"/>
            </a:endParaRPr>
          </a:p>
          <a:p>
            <a:pPr marL="184785" marR="144145" indent="-172720">
              <a:lnSpc>
                <a:spcPct val="150000"/>
              </a:lnSpc>
              <a:spcBef>
                <a:spcPts val="270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Most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recommended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levels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intake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vitamins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minerals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change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aging,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except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calcium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vitamin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D,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iron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recommendations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women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266065" algn="l"/>
              </a:tabLst>
            </a:pPr>
            <a:r>
              <a:rPr sz="2800" b="1" spc="-20" dirty="0">
                <a:latin typeface="Calibri"/>
                <a:cs typeface="Calibri"/>
              </a:rPr>
              <a:t>Related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vit.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B12,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people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over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50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years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advised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consume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fortified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food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 supplements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because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10%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spc="-10" dirty="0">
                <a:latin typeface="Calibri"/>
                <a:cs typeface="Calibri"/>
              </a:rPr>
              <a:t> 30%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older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adults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may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able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absorb </a:t>
            </a:r>
            <a:r>
              <a:rPr sz="2800" b="1" spc="-15" dirty="0">
                <a:latin typeface="Calibri"/>
                <a:cs typeface="Calibri"/>
              </a:rPr>
              <a:t>natural </a:t>
            </a:r>
            <a:r>
              <a:rPr sz="2800" b="1" spc="-10" dirty="0">
                <a:latin typeface="Calibri"/>
                <a:cs typeface="Calibri"/>
              </a:rPr>
              <a:t> vitamin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B12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food.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40394" y="6445846"/>
            <a:ext cx="2216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16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073" y="1629415"/>
            <a:ext cx="8076565" cy="3866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785" marR="257810" indent="-172720">
              <a:lnSpc>
                <a:spcPct val="150000"/>
              </a:lnSpc>
              <a:spcBef>
                <a:spcPts val="9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Social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Isolation: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Eating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alone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risk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factor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poor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nutritional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status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among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older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adults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Polypharmacy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: </a:t>
            </a:r>
            <a:r>
              <a:rPr sz="2800" b="1" spc="-10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elderly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risk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developing </a:t>
            </a:r>
            <a:r>
              <a:rPr sz="2800" b="1" spc="-5" dirty="0">
                <a:latin typeface="Calibri"/>
                <a:cs typeface="Calibri"/>
              </a:rPr>
              <a:t> drug-induced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nutrient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deficiencies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because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they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have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chronic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illnesses,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often</a:t>
            </a:r>
            <a:r>
              <a:rPr sz="2800" b="1" spc="-5" dirty="0">
                <a:latin typeface="Calibri"/>
                <a:cs typeface="Calibri"/>
              </a:rPr>
              <a:t> 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long-term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drug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therapy,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polypharmacy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increases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with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919" y="744240"/>
            <a:ext cx="4660109" cy="38729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060194" y="569722"/>
            <a:ext cx="46970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Functional</a:t>
            </a:r>
            <a:r>
              <a:rPr spc="-35" dirty="0"/>
              <a:t> </a:t>
            </a:r>
            <a:r>
              <a:rPr spc="-10" dirty="0"/>
              <a:t>Limitations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0240" y="1726676"/>
            <a:ext cx="2905125" cy="245618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57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Arthritis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Osteoporosis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6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Sarcopenia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9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Obesity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Alzheimer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Disease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88975" y="569976"/>
            <a:ext cx="7884795" cy="1731010"/>
            <a:chOff x="988975" y="569976"/>
            <a:chExt cx="7884795" cy="173101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88975" y="866145"/>
              <a:ext cx="1905963" cy="38274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78608" y="569976"/>
              <a:ext cx="814578" cy="111632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34056" y="569976"/>
              <a:ext cx="6139434" cy="111632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94175" y="1184148"/>
              <a:ext cx="2015489" cy="1116329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3060700" marR="5080" indent="-3048635">
              <a:lnSpc>
                <a:spcPct val="100800"/>
              </a:lnSpc>
              <a:spcBef>
                <a:spcPts val="55"/>
              </a:spcBef>
            </a:pPr>
            <a:r>
              <a:rPr spc="-15" dirty="0"/>
              <a:t>Nutrition-related</a:t>
            </a:r>
            <a:r>
              <a:rPr spc="55" dirty="0"/>
              <a:t> </a:t>
            </a:r>
            <a:r>
              <a:rPr spc="-10" dirty="0"/>
              <a:t>Concerns</a:t>
            </a:r>
            <a:r>
              <a:rPr spc="15" dirty="0"/>
              <a:t> </a:t>
            </a:r>
            <a:r>
              <a:rPr spc="-5" dirty="0"/>
              <a:t>in</a:t>
            </a:r>
            <a:r>
              <a:rPr dirty="0"/>
              <a:t> </a:t>
            </a:r>
            <a:r>
              <a:rPr spc="-10" dirty="0"/>
              <a:t>Older </a:t>
            </a:r>
            <a:r>
              <a:rPr spc="-890" dirty="0"/>
              <a:t> </a:t>
            </a:r>
            <a:r>
              <a:rPr spc="-5" dirty="0"/>
              <a:t>Adults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1442953"/>
            <a:ext cx="8278495" cy="3227705"/>
          </a:xfrm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78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Preventing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malnutrition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quality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life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issue.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Optimize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food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fluid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intake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each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meal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snack.</a:t>
            </a:r>
            <a:endParaRPr sz="2800">
              <a:latin typeface="Calibri"/>
              <a:cs typeface="Calibri"/>
            </a:endParaRPr>
          </a:p>
          <a:p>
            <a:pPr marL="184785" marR="68580" indent="-172720">
              <a:lnSpc>
                <a:spcPts val="5040"/>
              </a:lnSpc>
              <a:spcBef>
                <a:spcPts val="45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Meal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made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enjoyable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experience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 possible.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23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Encourage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independence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eating,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29921" y="713760"/>
            <a:ext cx="5051389" cy="47387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983994" y="539242"/>
            <a:ext cx="51022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Preventing</a:t>
            </a:r>
            <a:r>
              <a:rPr spc="-15" dirty="0"/>
              <a:t> </a:t>
            </a:r>
            <a:r>
              <a:rPr spc="-10" dirty="0"/>
              <a:t>Malnutrition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7659" y="3896867"/>
            <a:ext cx="1820545" cy="787400"/>
            <a:chOff x="327659" y="3896867"/>
            <a:chExt cx="1820545" cy="7874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7659" y="3896867"/>
              <a:ext cx="834390" cy="78714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94943" y="3896867"/>
              <a:ext cx="584454" cy="78714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12291" y="3896867"/>
              <a:ext cx="1335786" cy="787145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535940" y="1083386"/>
            <a:ext cx="7975600" cy="431990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84785" marR="336550" indent="-172720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Aging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gradual,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usual,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complex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process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progressive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physiologic,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cellular,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cultural,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psychosocial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changes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begin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conception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end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death.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266065" algn="l"/>
              </a:tabLst>
            </a:pPr>
            <a:r>
              <a:rPr dirty="0"/>
              <a:t>	</a:t>
            </a:r>
            <a:r>
              <a:rPr sz="2800" b="1" spc="-5" dirty="0">
                <a:latin typeface="Calibri"/>
                <a:cs typeface="Calibri"/>
              </a:rPr>
              <a:t>As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cells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age,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they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undergo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degenerative</a:t>
            </a:r>
            <a:r>
              <a:rPr sz="2800" b="1" spc="6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changes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structure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function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finally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lead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impairment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organs,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tissues,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body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functioning.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Jordan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15-64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years: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60%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9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65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years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more: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5.1%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aged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53170" y="6451193"/>
            <a:ext cx="83820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9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01367" y="117347"/>
            <a:ext cx="5522213" cy="111632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101976" y="234442"/>
            <a:ext cx="48926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Aging and</a:t>
            </a:r>
            <a:r>
              <a:rPr spc="-10" dirty="0"/>
              <a:t> </a:t>
            </a:r>
            <a:r>
              <a:rPr spc="-5" dirty="0"/>
              <a:t>Older</a:t>
            </a:r>
            <a:r>
              <a:rPr spc="-20" dirty="0"/>
              <a:t> </a:t>
            </a:r>
            <a:r>
              <a:rPr dirty="0"/>
              <a:t>Adults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707542" y="6451193"/>
            <a:ext cx="461645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5/5/2023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9521507-A0B4-16D2-46DD-5E00DB6E9DCB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lang="en-US" spc="-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90695" y="6492544"/>
            <a:ext cx="4133215" cy="1149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55"/>
              </a:lnSpc>
              <a:tabLst>
                <a:tab pos="4017010" algn="l"/>
              </a:tabLst>
            </a:pP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Dr</a:t>
            </a: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900" spc="-1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l</a:t>
            </a: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ke</a:t>
            </a: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h	</a:t>
            </a: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20</a:t>
            </a:r>
            <a:endParaRPr sz="9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07542" y="6451193"/>
            <a:ext cx="461645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5/5/2023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020E99-1344-8B86-D54E-5128033C70E5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lang="en-US" spc="-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2168779"/>
            <a:ext cx="7219950" cy="192722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469900" marR="5080" indent="-457834">
              <a:lnSpc>
                <a:spcPts val="3460"/>
              </a:lnSpc>
              <a:spcBef>
                <a:spcPts val="535"/>
              </a:spcBef>
              <a:buFont typeface="Wingdings"/>
              <a:buChar char=""/>
              <a:tabLst>
                <a:tab pos="470534" algn="l"/>
              </a:tabLst>
            </a:pPr>
            <a:r>
              <a:rPr sz="3200" b="1" dirty="0">
                <a:latin typeface="Calibri"/>
                <a:cs typeface="Calibri"/>
              </a:rPr>
              <a:t>Body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Composition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/</a:t>
            </a:r>
            <a:r>
              <a:rPr sz="3200" b="1" spc="-10" dirty="0">
                <a:latin typeface="Calibri"/>
                <a:cs typeface="Calibri"/>
              </a:rPr>
              <a:t> Energy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Expenditure </a:t>
            </a:r>
            <a:r>
              <a:rPr sz="3200" b="1" spc="-71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Changes</a:t>
            </a:r>
            <a:endParaRPr sz="3200">
              <a:latin typeface="Calibri"/>
              <a:cs typeface="Calibri"/>
            </a:endParaRPr>
          </a:p>
          <a:p>
            <a:pPr marL="12700" marR="793750">
              <a:lnSpc>
                <a:spcPts val="3829"/>
              </a:lnSpc>
              <a:spcBef>
                <a:spcPts val="55"/>
              </a:spcBef>
            </a:pPr>
            <a:r>
              <a:rPr sz="2800" b="1" spc="-5" dirty="0">
                <a:latin typeface="Calibri"/>
                <a:cs typeface="Calibri"/>
              </a:rPr>
              <a:t>1-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lean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body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mass,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BMR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200" dirty="0">
                <a:latin typeface="Calibri"/>
                <a:cs typeface="Calibri"/>
              </a:rPr>
              <a:t>PA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2-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Increase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fat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tissue.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3448" y="943897"/>
            <a:ext cx="6665275" cy="42814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45844" y="789178"/>
            <a:ext cx="66789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Changes</a:t>
            </a:r>
            <a:r>
              <a:rPr sz="3600" spc="-25" dirty="0"/>
              <a:t> </a:t>
            </a:r>
            <a:r>
              <a:rPr sz="3600" spc="-10" dirty="0"/>
              <a:t>that</a:t>
            </a:r>
            <a:r>
              <a:rPr sz="3600" spc="-5" dirty="0"/>
              <a:t> </a:t>
            </a:r>
            <a:r>
              <a:rPr sz="3600" spc="-25" dirty="0"/>
              <a:t>may</a:t>
            </a:r>
            <a:r>
              <a:rPr sz="3600" spc="-45" dirty="0"/>
              <a:t> </a:t>
            </a:r>
            <a:r>
              <a:rPr sz="3600" dirty="0"/>
              <a:t>occur</a:t>
            </a:r>
            <a:r>
              <a:rPr sz="3600" spc="-5" dirty="0"/>
              <a:t> </a:t>
            </a:r>
            <a:r>
              <a:rPr sz="3600" dirty="0"/>
              <a:t>with</a:t>
            </a:r>
            <a:r>
              <a:rPr sz="3600" spc="-15" dirty="0"/>
              <a:t> </a:t>
            </a:r>
            <a:r>
              <a:rPr sz="3600" dirty="0"/>
              <a:t>Aging</a:t>
            </a:r>
            <a:endParaRPr sz="3600"/>
          </a:p>
        </p:txBody>
      </p:sp>
      <p:sp>
        <p:nvSpPr>
          <p:cNvPr id="5" name="object 5"/>
          <p:cNvSpPr txBox="1"/>
          <p:nvPr/>
        </p:nvSpPr>
        <p:spPr>
          <a:xfrm>
            <a:off x="6513830" y="6445846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3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76486" y="1085088"/>
            <a:ext cx="4098290" cy="897255"/>
            <a:chOff x="776486" y="1085088"/>
            <a:chExt cx="4098290" cy="8972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6486" y="1303648"/>
              <a:ext cx="278112" cy="31858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6404" y="1085088"/>
              <a:ext cx="1332737" cy="89687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48027" y="1085088"/>
              <a:ext cx="3126486" cy="896874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728268" y="1050165"/>
            <a:ext cx="7729855" cy="535686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85"/>
              </a:spcBef>
              <a:buFont typeface="Wingdings"/>
              <a:buChar char=""/>
              <a:tabLst>
                <a:tab pos="469900" algn="l"/>
              </a:tabLst>
            </a:pPr>
            <a:r>
              <a:rPr sz="3200" b="1" spc="-20" dirty="0">
                <a:latin typeface="Calibri"/>
                <a:cs typeface="Calibri"/>
              </a:rPr>
              <a:t>Oral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and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GI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Changes</a:t>
            </a:r>
            <a:endParaRPr sz="32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85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Digestive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disorders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may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occur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decreased</a:t>
            </a:r>
            <a:endParaRPr sz="2800">
              <a:latin typeface="Calibri"/>
              <a:cs typeface="Calibri"/>
            </a:endParaRPr>
          </a:p>
          <a:p>
            <a:pPr marL="184785" marR="601345">
              <a:lnSpc>
                <a:spcPct val="140000"/>
              </a:lnSpc>
            </a:pPr>
            <a:r>
              <a:rPr sz="2800" b="1" spc="-10" dirty="0">
                <a:latin typeface="Calibri"/>
                <a:cs typeface="Calibri"/>
              </a:rPr>
              <a:t>secretion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HCl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stomach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digestive </a:t>
            </a:r>
            <a:r>
              <a:rPr sz="2800" b="1" spc="-10" dirty="0">
                <a:latin typeface="Calibri"/>
                <a:cs typeface="Calibri"/>
              </a:rPr>
              <a:t> enzymes;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decreased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GI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motility;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organ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function.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34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Prevalence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atrophic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gastritis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increases.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4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Nutrient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absorption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may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because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mucosal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mass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blood </a:t>
            </a:r>
            <a:r>
              <a:rPr sz="2800" b="1" spc="-10" dirty="0">
                <a:latin typeface="Calibri"/>
                <a:cs typeface="Calibri"/>
              </a:rPr>
              <a:t>flow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mucosal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villi.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52500" y="178307"/>
            <a:ext cx="7250430" cy="1006602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222044" y="281685"/>
            <a:ext cx="66789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Changes</a:t>
            </a:r>
            <a:r>
              <a:rPr sz="3600" spc="-25" dirty="0"/>
              <a:t> </a:t>
            </a:r>
            <a:r>
              <a:rPr sz="3600" spc="-10" dirty="0"/>
              <a:t>that</a:t>
            </a:r>
            <a:r>
              <a:rPr sz="3600" spc="-5" dirty="0"/>
              <a:t> </a:t>
            </a:r>
            <a:r>
              <a:rPr sz="3600" spc="-25" dirty="0"/>
              <a:t>may</a:t>
            </a:r>
            <a:r>
              <a:rPr sz="3600" spc="-45" dirty="0"/>
              <a:t> </a:t>
            </a:r>
            <a:r>
              <a:rPr sz="3600" dirty="0"/>
              <a:t>occur</a:t>
            </a:r>
            <a:r>
              <a:rPr sz="3600" spc="-5" dirty="0"/>
              <a:t> </a:t>
            </a:r>
            <a:r>
              <a:rPr sz="3600" dirty="0"/>
              <a:t>with</a:t>
            </a:r>
            <a:r>
              <a:rPr sz="3600" spc="-15" dirty="0"/>
              <a:t> </a:t>
            </a:r>
            <a:r>
              <a:rPr sz="3600" dirty="0"/>
              <a:t>Aging</a:t>
            </a:r>
            <a:endParaRPr sz="3600"/>
          </a:p>
        </p:txBody>
      </p:sp>
      <p:sp>
        <p:nvSpPr>
          <p:cNvPr id="9" name="object 9"/>
          <p:cNvSpPr txBox="1"/>
          <p:nvPr/>
        </p:nvSpPr>
        <p:spPr>
          <a:xfrm>
            <a:off x="6513830" y="6445846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4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573" y="1310785"/>
            <a:ext cx="8073390" cy="3183255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336550" indent="-324485">
              <a:lnSpc>
                <a:spcPct val="100000"/>
              </a:lnSpc>
              <a:spcBef>
                <a:spcPts val="1460"/>
              </a:spcBef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sz="3200" b="1" spc="-10" dirty="0">
                <a:latin typeface="Calibri"/>
                <a:cs typeface="Calibri"/>
              </a:rPr>
              <a:t>Metabolic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Changes</a:t>
            </a:r>
            <a:endParaRPr sz="32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18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Altered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glucose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tolerance;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underlying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reason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may</a:t>
            </a:r>
            <a:endParaRPr sz="2800">
              <a:latin typeface="Calibri"/>
              <a:cs typeface="Calibri"/>
            </a:endParaRPr>
          </a:p>
          <a:p>
            <a:pPr marL="184785" marR="582295">
              <a:lnSpc>
                <a:spcPct val="150000"/>
              </a:lnSpc>
            </a:pP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insulin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secretion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tissue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sensitivity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insulin.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Synthesis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vitamin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skin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7748" y="680245"/>
            <a:ext cx="6665275" cy="42814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60728" y="524383"/>
            <a:ext cx="66789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Changes</a:t>
            </a:r>
            <a:r>
              <a:rPr sz="3600" spc="-25" dirty="0"/>
              <a:t> </a:t>
            </a:r>
            <a:r>
              <a:rPr sz="3600" spc="-10" dirty="0"/>
              <a:t>that</a:t>
            </a:r>
            <a:r>
              <a:rPr sz="3600" spc="-5" dirty="0"/>
              <a:t> </a:t>
            </a:r>
            <a:r>
              <a:rPr sz="3600" spc="-25" dirty="0"/>
              <a:t>may</a:t>
            </a:r>
            <a:r>
              <a:rPr sz="3600" spc="-45" dirty="0"/>
              <a:t> </a:t>
            </a:r>
            <a:r>
              <a:rPr sz="3600" dirty="0"/>
              <a:t>occur</a:t>
            </a:r>
            <a:r>
              <a:rPr sz="3600" spc="-5" dirty="0"/>
              <a:t> </a:t>
            </a:r>
            <a:r>
              <a:rPr sz="3600" dirty="0"/>
              <a:t>with</a:t>
            </a:r>
            <a:r>
              <a:rPr sz="3600" spc="-15" dirty="0"/>
              <a:t> </a:t>
            </a:r>
            <a:r>
              <a:rPr sz="3600" dirty="0"/>
              <a:t>Aging</a:t>
            </a:r>
            <a:endParaRPr sz="36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2062" y="1144524"/>
            <a:ext cx="3138170" cy="897255"/>
            <a:chOff x="432062" y="1144524"/>
            <a:chExt cx="3138170" cy="8972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2062" y="1363084"/>
              <a:ext cx="278112" cy="31858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344" y="1144524"/>
              <a:ext cx="3103626" cy="896874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336550" indent="-324485">
              <a:lnSpc>
                <a:spcPct val="100000"/>
              </a:lnSpc>
              <a:spcBef>
                <a:spcPts val="1460"/>
              </a:spcBef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dirty="0"/>
              <a:t>Other</a:t>
            </a:r>
            <a:r>
              <a:rPr spc="-45" dirty="0"/>
              <a:t> </a:t>
            </a:r>
            <a:r>
              <a:rPr spc="-10" dirty="0"/>
              <a:t>Changes</a:t>
            </a:r>
          </a:p>
          <a:p>
            <a:pPr marL="184785" indent="-172720">
              <a:lnSpc>
                <a:spcPct val="100000"/>
              </a:lnSpc>
              <a:spcBef>
                <a:spcPts val="118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spc="-15" dirty="0"/>
              <a:t>Change</a:t>
            </a:r>
            <a:r>
              <a:rPr sz="2800" spc="5" dirty="0"/>
              <a:t> </a:t>
            </a:r>
            <a:r>
              <a:rPr sz="2800" spc="-5" dirty="0"/>
              <a:t>in</a:t>
            </a:r>
            <a:r>
              <a:rPr sz="2800" dirty="0"/>
              <a:t> </a:t>
            </a:r>
            <a:r>
              <a:rPr sz="2800" spc="-5" dirty="0"/>
              <a:t>income </a:t>
            </a:r>
            <a:r>
              <a:rPr sz="2800" spc="-20" dirty="0"/>
              <a:t>related</a:t>
            </a:r>
            <a:r>
              <a:rPr sz="2800" spc="30" dirty="0"/>
              <a:t> </a:t>
            </a:r>
            <a:r>
              <a:rPr sz="2800" spc="-15" dirty="0"/>
              <a:t>to</a:t>
            </a:r>
            <a:r>
              <a:rPr sz="2800" spc="10" dirty="0"/>
              <a:t> </a:t>
            </a:r>
            <a:r>
              <a:rPr sz="2800" spc="-15" dirty="0"/>
              <a:t>retirement.</a:t>
            </a:r>
            <a:endParaRPr sz="2800"/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spc="-10" dirty="0"/>
              <a:t>Reliance</a:t>
            </a:r>
            <a:r>
              <a:rPr sz="2800" spc="5" dirty="0"/>
              <a:t> </a:t>
            </a:r>
            <a:r>
              <a:rPr sz="2800" spc="-5" dirty="0"/>
              <a:t>on </a:t>
            </a:r>
            <a:r>
              <a:rPr sz="2800" spc="-10" dirty="0"/>
              <a:t>medications.</a:t>
            </a:r>
            <a:endParaRPr sz="2800"/>
          </a:p>
          <a:p>
            <a:pPr marL="184785" marR="922019" indent="-172720">
              <a:lnSpc>
                <a:spcPct val="150000"/>
              </a:lnSpc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spc="-5" dirty="0"/>
              <a:t>Social</a:t>
            </a:r>
            <a:r>
              <a:rPr sz="2800" spc="15" dirty="0"/>
              <a:t> </a:t>
            </a:r>
            <a:r>
              <a:rPr sz="2800" spc="-10" dirty="0"/>
              <a:t>isolation</a:t>
            </a:r>
            <a:r>
              <a:rPr sz="2800" dirty="0"/>
              <a:t> </a:t>
            </a:r>
            <a:r>
              <a:rPr sz="2800" spc="-20" dirty="0"/>
              <a:t>related</a:t>
            </a:r>
            <a:r>
              <a:rPr sz="2800" spc="45" dirty="0"/>
              <a:t> </a:t>
            </a:r>
            <a:r>
              <a:rPr sz="2800" spc="-15" dirty="0"/>
              <a:t>to</a:t>
            </a:r>
            <a:r>
              <a:rPr sz="2800" dirty="0"/>
              <a:t> </a:t>
            </a:r>
            <a:r>
              <a:rPr sz="2800" spc="-10" dirty="0"/>
              <a:t>death</a:t>
            </a:r>
            <a:r>
              <a:rPr sz="2800" spc="15" dirty="0"/>
              <a:t> </a:t>
            </a:r>
            <a:r>
              <a:rPr sz="2800" spc="-5" dirty="0"/>
              <a:t>of</a:t>
            </a:r>
            <a:r>
              <a:rPr sz="2800" dirty="0"/>
              <a:t> </a:t>
            </a:r>
            <a:r>
              <a:rPr sz="2800" spc="-5" dirty="0"/>
              <a:t>spouse,</a:t>
            </a:r>
            <a:r>
              <a:rPr sz="2800" spc="10" dirty="0"/>
              <a:t> </a:t>
            </a:r>
            <a:r>
              <a:rPr sz="2800" spc="-5" dirty="0"/>
              <a:t>living </a:t>
            </a:r>
            <a:r>
              <a:rPr sz="2800" spc="-620" dirty="0"/>
              <a:t> </a:t>
            </a:r>
            <a:r>
              <a:rPr sz="2800" spc="-5" dirty="0"/>
              <a:t>alone,</a:t>
            </a:r>
            <a:r>
              <a:rPr sz="2800" spc="15" dirty="0"/>
              <a:t> </a:t>
            </a:r>
            <a:r>
              <a:rPr sz="2800" spc="-10" dirty="0"/>
              <a:t>impaired</a:t>
            </a:r>
            <a:r>
              <a:rPr sz="2800" spc="30" dirty="0"/>
              <a:t> </a:t>
            </a:r>
            <a:r>
              <a:rPr sz="2800" spc="-25" dirty="0"/>
              <a:t>mobility.</a:t>
            </a:r>
            <a:endParaRPr sz="2800"/>
          </a:p>
          <a:p>
            <a:pPr marL="184785" marR="5080" indent="-172720">
              <a:lnSpc>
                <a:spcPct val="15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spc="-20" dirty="0"/>
              <a:t>Poor</a:t>
            </a:r>
            <a:r>
              <a:rPr sz="2800" spc="15" dirty="0"/>
              <a:t> </a:t>
            </a:r>
            <a:r>
              <a:rPr sz="2800" spc="-15" dirty="0"/>
              <a:t>self-esteem</a:t>
            </a:r>
            <a:r>
              <a:rPr sz="2800" spc="50" dirty="0"/>
              <a:t> </a:t>
            </a:r>
            <a:r>
              <a:rPr sz="2800" spc="-20" dirty="0"/>
              <a:t>related</a:t>
            </a:r>
            <a:r>
              <a:rPr sz="2800" spc="35" dirty="0"/>
              <a:t> </a:t>
            </a:r>
            <a:r>
              <a:rPr sz="2800" spc="-15" dirty="0"/>
              <a:t>to</a:t>
            </a:r>
            <a:r>
              <a:rPr sz="2800" spc="5" dirty="0"/>
              <a:t> </a:t>
            </a:r>
            <a:r>
              <a:rPr sz="2800" spc="-15" dirty="0"/>
              <a:t>change</a:t>
            </a:r>
            <a:r>
              <a:rPr sz="2800" spc="10" dirty="0"/>
              <a:t> </a:t>
            </a:r>
            <a:r>
              <a:rPr sz="2800" spc="-5" dirty="0"/>
              <a:t>in</a:t>
            </a:r>
            <a:r>
              <a:rPr sz="2800" spc="10" dirty="0"/>
              <a:t> </a:t>
            </a:r>
            <a:r>
              <a:rPr sz="2800" spc="-5" dirty="0"/>
              <a:t>body</a:t>
            </a:r>
            <a:r>
              <a:rPr sz="2800" spc="-10" dirty="0"/>
              <a:t> image,</a:t>
            </a:r>
            <a:r>
              <a:rPr sz="2800" spc="25" dirty="0"/>
              <a:t> </a:t>
            </a:r>
            <a:r>
              <a:rPr sz="2800" spc="-5" dirty="0"/>
              <a:t>lack </a:t>
            </a:r>
            <a:r>
              <a:rPr sz="2800" spc="-620" dirty="0"/>
              <a:t> </a:t>
            </a:r>
            <a:r>
              <a:rPr sz="2800" spc="-5" dirty="0"/>
              <a:t>of</a:t>
            </a:r>
            <a:r>
              <a:rPr sz="2800" dirty="0"/>
              <a:t> </a:t>
            </a:r>
            <a:r>
              <a:rPr sz="2800" spc="-20" dirty="0"/>
              <a:t>productivity,</a:t>
            </a:r>
            <a:r>
              <a:rPr sz="2800" spc="35" dirty="0"/>
              <a:t> </a:t>
            </a:r>
            <a:r>
              <a:rPr sz="2800" spc="-15" dirty="0"/>
              <a:t>feelings</a:t>
            </a:r>
            <a:r>
              <a:rPr sz="2800" spc="20" dirty="0"/>
              <a:t> </a:t>
            </a:r>
            <a:r>
              <a:rPr sz="2800" spc="-5" dirty="0"/>
              <a:t>of</a:t>
            </a:r>
            <a:r>
              <a:rPr sz="2800" dirty="0"/>
              <a:t> </a:t>
            </a:r>
            <a:r>
              <a:rPr sz="2800" spc="-5" dirty="0"/>
              <a:t>aimlessness.</a:t>
            </a:r>
            <a:endParaRPr sz="2800"/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8700" y="391668"/>
            <a:ext cx="7250430" cy="1006601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298194" y="495757"/>
            <a:ext cx="66795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Changes</a:t>
            </a:r>
            <a:r>
              <a:rPr sz="3600" spc="-20" dirty="0"/>
              <a:t> </a:t>
            </a:r>
            <a:r>
              <a:rPr sz="3600" spc="-10" dirty="0"/>
              <a:t>that </a:t>
            </a:r>
            <a:r>
              <a:rPr sz="3600" spc="-25" dirty="0"/>
              <a:t>may</a:t>
            </a:r>
            <a:r>
              <a:rPr sz="3600" spc="-35" dirty="0"/>
              <a:t> </a:t>
            </a:r>
            <a:r>
              <a:rPr sz="3600" dirty="0"/>
              <a:t>occur</a:t>
            </a:r>
            <a:r>
              <a:rPr sz="3600" spc="-5" dirty="0"/>
              <a:t> with</a:t>
            </a:r>
            <a:r>
              <a:rPr sz="3600" dirty="0"/>
              <a:t> Aging</a:t>
            </a:r>
            <a:endParaRPr sz="3600"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1799568"/>
            <a:ext cx="7479665" cy="3227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5080" indent="-172720">
              <a:lnSpc>
                <a:spcPct val="150100"/>
              </a:lnSpc>
              <a:spcBef>
                <a:spcPts val="10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Nutrient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recommendations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may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appropriate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all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elderly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individuals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all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times.</a:t>
            </a:r>
            <a:endParaRPr sz="2800">
              <a:latin typeface="Calibri"/>
              <a:cs typeface="Calibri"/>
            </a:endParaRPr>
          </a:p>
          <a:p>
            <a:pPr marL="184785" marR="457834" indent="-172720">
              <a:lnSpc>
                <a:spcPct val="150000"/>
              </a:lnSpc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general,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calorie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decrease,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yet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vitamin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mineral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requirements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stay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same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increase.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39230" y="6431381"/>
            <a:ext cx="11048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7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76941" y="1187737"/>
            <a:ext cx="6351600" cy="355271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236980" y="1032764"/>
            <a:ext cx="63861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Nutritional</a:t>
            </a:r>
            <a:r>
              <a:rPr sz="3600" spc="-20" dirty="0"/>
              <a:t> </a:t>
            </a:r>
            <a:r>
              <a:rPr sz="3600" spc="-5" dirty="0"/>
              <a:t>Needs</a:t>
            </a:r>
            <a:r>
              <a:rPr sz="3600" spc="-25" dirty="0"/>
              <a:t> </a:t>
            </a:r>
            <a:r>
              <a:rPr sz="3600" dirty="0"/>
              <a:t>of</a:t>
            </a:r>
            <a:r>
              <a:rPr sz="3600" spc="-15" dirty="0"/>
              <a:t> </a:t>
            </a:r>
            <a:r>
              <a:rPr sz="3600" dirty="0"/>
              <a:t>Older</a:t>
            </a:r>
            <a:r>
              <a:rPr sz="3600" spc="-20" dirty="0"/>
              <a:t> </a:t>
            </a:r>
            <a:r>
              <a:rPr sz="3600" dirty="0"/>
              <a:t>Adults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707542" y="6451193"/>
            <a:ext cx="461645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5/5/2023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77995" y="6451193"/>
            <a:ext cx="590550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Dr</a:t>
            </a: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900" spc="-1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l</a:t>
            </a: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ke</a:t>
            </a: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h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38EC043-EACE-DE44-52CA-314B31309FA3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lang="en-US" spc="-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06749" y="437387"/>
            <a:ext cx="2365375" cy="1007110"/>
            <a:chOff x="506749" y="437387"/>
            <a:chExt cx="2365375" cy="100711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6749" y="663973"/>
              <a:ext cx="337482" cy="31925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2000" y="437387"/>
              <a:ext cx="2109978" cy="1006601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459740" y="540765"/>
            <a:ext cx="8009255" cy="40786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indent="-572135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584200" algn="l"/>
                <a:tab pos="584835" algn="l"/>
              </a:tabLst>
            </a:pPr>
            <a:r>
              <a:rPr sz="3600" b="1" spc="-5" dirty="0">
                <a:latin typeface="Calibri"/>
                <a:cs typeface="Calibri"/>
              </a:rPr>
              <a:t>Calories</a:t>
            </a:r>
            <a:endParaRPr sz="3600">
              <a:latin typeface="Calibri"/>
              <a:cs typeface="Calibri"/>
            </a:endParaRPr>
          </a:p>
          <a:p>
            <a:pPr marL="184785" marR="22225" indent="-172720">
              <a:lnSpc>
                <a:spcPct val="150000"/>
              </a:lnSpc>
              <a:spcBef>
                <a:spcPts val="238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Calorie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due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metabolic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rate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65" dirty="0">
                <a:latin typeface="Calibri"/>
                <a:cs typeface="Calibri"/>
              </a:rPr>
              <a:t>PA.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Changes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body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composition,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namely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muscle 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bone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mass</a:t>
            </a:r>
            <a:r>
              <a:rPr sz="2800" b="1" spc="-5" dirty="0">
                <a:latin typeface="Calibri"/>
                <a:cs typeface="Calibri"/>
              </a:rPr>
              <a:t> 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increase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spc="-15" dirty="0">
                <a:latin typeface="Calibri"/>
                <a:cs typeface="Calibri"/>
              </a:rPr>
              <a:t>percentage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body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fat.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8085" y="589787"/>
            <a:ext cx="2365375" cy="1007110"/>
            <a:chOff x="528085" y="589787"/>
            <a:chExt cx="2365375" cy="100711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8085" y="816373"/>
              <a:ext cx="337482" cy="31925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3336" y="589787"/>
              <a:ext cx="2109978" cy="1006601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459740" y="693165"/>
            <a:ext cx="8032115" cy="39262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06425" indent="-57277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605790" algn="l"/>
                <a:tab pos="607060" algn="l"/>
              </a:tabLst>
            </a:pPr>
            <a:r>
              <a:rPr sz="3600" b="1" spc="-5" dirty="0">
                <a:latin typeface="Calibri"/>
                <a:cs typeface="Calibri"/>
              </a:rPr>
              <a:t>Calories</a:t>
            </a:r>
            <a:endParaRPr sz="3600">
              <a:latin typeface="Calibri"/>
              <a:cs typeface="Calibri"/>
            </a:endParaRPr>
          </a:p>
          <a:p>
            <a:pPr marL="184785" marR="123825" indent="-172720">
              <a:lnSpc>
                <a:spcPct val="150000"/>
              </a:lnSpc>
              <a:spcBef>
                <a:spcPts val="118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Decrease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metabolic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rate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2%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decade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beginning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around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30.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60" dirty="0">
                <a:latin typeface="Calibri"/>
                <a:cs typeface="Calibri"/>
              </a:rPr>
              <a:t>Together,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spc="-100" dirty="0">
                <a:latin typeface="Calibri"/>
                <a:cs typeface="Calibri"/>
              </a:rPr>
              <a:t>PA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lower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metabolic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rate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lead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estimated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5%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total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calorie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each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decade.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918</Words>
  <Application>Microsoft Office PowerPoint</Application>
  <PresentationFormat>On-screen Show (4:3)</PresentationFormat>
  <Paragraphs>109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 MT</vt:lpstr>
      <vt:lpstr>Calibri</vt:lpstr>
      <vt:lpstr>Wingdings</vt:lpstr>
      <vt:lpstr>Office Theme</vt:lpstr>
      <vt:lpstr>“Nutrition in Health and Illness”  Second Semester 2022-2023</vt:lpstr>
      <vt:lpstr>Aging and Older Adults</vt:lpstr>
      <vt:lpstr>Changes that may occur with Aging</vt:lpstr>
      <vt:lpstr>Changes that may occur with Aging</vt:lpstr>
      <vt:lpstr>Changes that may occur with Aging</vt:lpstr>
      <vt:lpstr>Changes that may occur with Aging</vt:lpstr>
      <vt:lpstr>Nutritional Needs of Older Adults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Functional Limitations</vt:lpstr>
      <vt:lpstr>Nutrition-related Concerns in Older  Adults</vt:lpstr>
      <vt:lpstr>Preventing Malnutrition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majdi alhadidi</cp:lastModifiedBy>
  <cp:revision>1</cp:revision>
  <dcterms:created xsi:type="dcterms:W3CDTF">2023-05-20T08:50:09Z</dcterms:created>
  <dcterms:modified xsi:type="dcterms:W3CDTF">2023-05-20T08:54:57Z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2023-05-20T00:00:00Z</vt:filetime>
  </property>
</Properties>
</file>