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60AE5-CCFD-03A4-CE12-EF83E99BB1F6}" v="24" dt="2023-05-22T19:47:16.9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7770" y="320166"/>
            <a:ext cx="712845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016" y="1556410"/>
            <a:ext cx="6761480" cy="331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3915" y="6445846"/>
            <a:ext cx="84010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25" dirty="0"/>
              <a:t>Dr.</a:t>
            </a:r>
            <a:r>
              <a:rPr spc="-45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7463" y="6445846"/>
            <a:ext cx="62166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3242" y="644584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6220" y="224027"/>
            <a:ext cx="8844915" cy="2570480"/>
            <a:chOff x="236220" y="224027"/>
            <a:chExt cx="8844915" cy="2570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224027"/>
              <a:ext cx="1860041" cy="12291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2564" y="224027"/>
              <a:ext cx="1287017" cy="1229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" y="894587"/>
              <a:ext cx="4575810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5843" y="894587"/>
              <a:ext cx="2759202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8860" y="894587"/>
              <a:ext cx="2015489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8163" y="894587"/>
              <a:ext cx="1672589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224" y="1565147"/>
              <a:ext cx="2478786" cy="1229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1824" y="1565147"/>
              <a:ext cx="1672589" cy="1229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8227" y="1565147"/>
              <a:ext cx="5182362" cy="122910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8553" y="370077"/>
            <a:ext cx="800735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Unit</a:t>
            </a:r>
            <a:r>
              <a:rPr sz="4400" b="0" spc="-40" dirty="0">
                <a:latin typeface="Times New Roman"/>
                <a:cs typeface="Times New Roman"/>
              </a:rPr>
              <a:t> </a:t>
            </a:r>
            <a:r>
              <a:rPr sz="4400" b="0" spc="5" dirty="0">
                <a:latin typeface="Times New Roman"/>
                <a:cs typeface="Times New Roman"/>
              </a:rPr>
              <a:t>14</a:t>
            </a:r>
            <a:endParaRPr sz="4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4400" b="0" dirty="0">
                <a:latin typeface="Times New Roman"/>
                <a:cs typeface="Times New Roman"/>
              </a:rPr>
              <a:t>Feeding</a:t>
            </a:r>
            <a:r>
              <a:rPr sz="4400" b="0" spc="-3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Patients</a:t>
            </a:r>
            <a:r>
              <a:rPr sz="4400" b="0" spc="-2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Hospital</a:t>
            </a:r>
            <a:r>
              <a:rPr sz="4400" b="0" spc="-2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Food</a:t>
            </a:r>
            <a:r>
              <a:rPr sz="4400" b="0" spc="-1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and </a:t>
            </a:r>
            <a:r>
              <a:rPr sz="4400" b="0" spc="-108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Enteral</a:t>
            </a:r>
            <a:r>
              <a:rPr sz="4400" b="0" spc="-3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and</a:t>
            </a:r>
            <a:r>
              <a:rPr sz="4400" b="0" spc="-1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Parenteral</a:t>
            </a:r>
            <a:r>
              <a:rPr sz="4400" b="0" spc="-3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Nutrition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98585" y="6431381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03603" y="2491739"/>
            <a:ext cx="5832348" cy="38648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7463" y="6431381"/>
            <a:ext cx="6216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 MT"/>
                <a:cs typeface="Arial MT"/>
              </a:rPr>
              <a:t>5/5/2023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3915" y="643138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spc="-25" dirty="0">
              <a:solidFill>
                <a:srgbClr val="888888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9" y="787908"/>
            <a:ext cx="377875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7989" y="892555"/>
            <a:ext cx="3209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Enteral</a:t>
            </a:r>
            <a:r>
              <a:rPr sz="3600" spc="-60" dirty="0"/>
              <a:t> </a:t>
            </a:r>
            <a:r>
              <a:rPr sz="3600" dirty="0"/>
              <a:t>Nutrition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32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23719"/>
            <a:ext cx="807339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delivery of nutrients </a:t>
            </a:r>
            <a:r>
              <a:rPr sz="2800" b="1" spc="-10" dirty="0">
                <a:latin typeface="Calibri"/>
                <a:cs typeface="Calibri"/>
              </a:rPr>
              <a:t>by </a:t>
            </a:r>
            <a:r>
              <a:rPr sz="2800" b="1" spc="-5" dirty="0">
                <a:latin typeface="Calibri"/>
                <a:cs typeface="Calibri"/>
              </a:rPr>
              <a:t>tube, </a:t>
            </a:r>
            <a:r>
              <a:rPr sz="2800" b="1" spc="-35" dirty="0">
                <a:latin typeface="Calibri"/>
                <a:cs typeface="Calibri"/>
              </a:rPr>
              <a:t>catheter,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5" dirty="0">
                <a:latin typeface="Calibri"/>
                <a:cs typeface="Calibri"/>
              </a:rPr>
              <a:t>stoma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into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gastrointestinal</a:t>
            </a:r>
            <a:r>
              <a:rPr sz="2800" b="1" spc="-15" dirty="0">
                <a:latin typeface="Calibri"/>
                <a:cs typeface="Calibri"/>
              </a:rPr>
              <a:t> tract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beyond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oral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cavity;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those </a:t>
            </a:r>
            <a:r>
              <a:rPr sz="2800" b="1" dirty="0">
                <a:latin typeface="Calibri"/>
                <a:cs typeface="Calibri"/>
              </a:rPr>
              <a:t>unable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consume </a:t>
            </a:r>
            <a:r>
              <a:rPr sz="2800" b="1" dirty="0">
                <a:latin typeface="Calibri"/>
                <a:cs typeface="Calibri"/>
              </a:rPr>
              <a:t>an </a:t>
            </a:r>
            <a:r>
              <a:rPr sz="2800" b="1" spc="-10" dirty="0">
                <a:latin typeface="Calibri"/>
                <a:cs typeface="Calibri"/>
              </a:rPr>
              <a:t>adequate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oral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intake</a:t>
            </a:r>
            <a:r>
              <a:rPr sz="2800" b="1" spc="-15" dirty="0">
                <a:latin typeface="Calibri"/>
                <a:cs typeface="Calibri"/>
              </a:rPr>
              <a:t> to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administer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formula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containing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adequate</a:t>
            </a:r>
            <a:r>
              <a:rPr sz="2800" b="1" spc="-5" dirty="0">
                <a:latin typeface="Calibri"/>
                <a:cs typeface="Calibri"/>
              </a:rPr>
              <a:t> nutrients.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Commonly</a:t>
            </a:r>
            <a:r>
              <a:rPr sz="2800" b="1" spc="-5" dirty="0">
                <a:latin typeface="Calibri"/>
                <a:cs typeface="Calibri"/>
              </a:rPr>
              <a:t> known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dirty="0">
                <a:latin typeface="Calibri"/>
                <a:cs typeface="Calibri"/>
              </a:rPr>
              <a:t> tube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9" y="832103"/>
            <a:ext cx="377875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7989" y="937005"/>
            <a:ext cx="3209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Enteral</a:t>
            </a:r>
            <a:r>
              <a:rPr sz="3600" spc="-60" dirty="0"/>
              <a:t> </a:t>
            </a:r>
            <a:r>
              <a:rPr sz="3600" dirty="0"/>
              <a:t>Nutrition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23909" y="6445846"/>
            <a:ext cx="1752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85" dirty="0">
                <a:solidFill>
                  <a:srgbClr val="888888"/>
                </a:solidFill>
                <a:latin typeface="Arial MT"/>
                <a:cs typeface="Arial MT"/>
              </a:rPr>
              <a:t>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20569"/>
            <a:ext cx="807275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Gastric </a:t>
            </a:r>
            <a:r>
              <a:rPr sz="2800" b="1" spc="-15" dirty="0">
                <a:latin typeface="Calibri"/>
                <a:cs typeface="Calibri"/>
              </a:rPr>
              <a:t>feedings </a:t>
            </a:r>
            <a:r>
              <a:rPr sz="2800" b="1" spc="-20" dirty="0">
                <a:latin typeface="Calibri"/>
                <a:cs typeface="Calibri"/>
              </a:rPr>
              <a:t>have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advantage </a:t>
            </a:r>
            <a:r>
              <a:rPr sz="2800" b="1" spc="-5" dirty="0">
                <a:latin typeface="Calibri"/>
                <a:cs typeface="Calibri"/>
              </a:rPr>
              <a:t>of allowing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stomach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natural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reservoir, 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regulating </a:t>
            </a:r>
            <a:r>
              <a:rPr sz="2800" b="1" spc="-5" dirty="0">
                <a:latin typeface="Calibri"/>
                <a:cs typeface="Calibri"/>
              </a:rPr>
              <a:t>the amount of </a:t>
            </a:r>
            <a:r>
              <a:rPr sz="2800" b="1" spc="-15" dirty="0">
                <a:latin typeface="Calibri"/>
                <a:cs typeface="Calibri"/>
              </a:rPr>
              <a:t>foods </a:t>
            </a:r>
            <a:r>
              <a:rPr sz="2800" b="1" spc="-5" dirty="0">
                <a:latin typeface="Calibri"/>
                <a:cs typeface="Calibri"/>
              </a:rPr>
              <a:t>and liquids </a:t>
            </a:r>
            <a:r>
              <a:rPr sz="2800" b="1" spc="-10" dirty="0">
                <a:latin typeface="Calibri"/>
                <a:cs typeface="Calibri"/>
              </a:rPr>
              <a:t>released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into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small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intestine.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This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alternate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method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5" dirty="0">
                <a:latin typeface="Calibri"/>
                <a:cs typeface="Calibri"/>
              </a:rPr>
              <a:t>deliver </a:t>
            </a:r>
            <a:r>
              <a:rPr sz="2800" b="1" spc="-15" dirty="0">
                <a:latin typeface="Calibri"/>
                <a:cs typeface="Calibri"/>
              </a:rPr>
              <a:t>total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0" dirty="0">
                <a:latin typeface="Calibri"/>
                <a:cs typeface="Calibri"/>
              </a:rPr>
              <a:t>supplemental </a:t>
            </a:r>
            <a:r>
              <a:rPr sz="2800" b="1" spc="-5" dirty="0">
                <a:latin typeface="Calibri"/>
                <a:cs typeface="Calibri"/>
              </a:rPr>
              <a:t>nutrition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over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short-term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period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longer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intervals.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3980" marR="5080" indent="-11938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/>
                <a:cs typeface="Times New Roman"/>
              </a:rPr>
              <a:t>INDICATIONS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INITIATION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7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ENTERAL</a:t>
            </a:r>
            <a:r>
              <a:rPr spc="-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NUTRITION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5942" y="645854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9615"/>
            <a:ext cx="9144000" cy="53583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5942" y="645854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13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4355" y="426719"/>
            <a:ext cx="6523990" cy="1007110"/>
            <a:chOff x="1324355" y="426719"/>
            <a:chExt cx="6523990" cy="1007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355" y="426719"/>
              <a:ext cx="1623821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3055" y="426719"/>
              <a:ext cx="73533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3263" y="426719"/>
              <a:ext cx="5354574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4485" y="530478"/>
            <a:ext cx="5955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Short-Term</a:t>
            </a:r>
            <a:r>
              <a:rPr sz="3600" spc="-55" dirty="0"/>
              <a:t> </a:t>
            </a:r>
            <a:r>
              <a:rPr sz="3600" dirty="0"/>
              <a:t>Nutritional</a:t>
            </a:r>
            <a:r>
              <a:rPr sz="3600" spc="-20" dirty="0"/>
              <a:t> </a:t>
            </a:r>
            <a:r>
              <a:rPr sz="3600" dirty="0"/>
              <a:t>Support</a:t>
            </a:r>
            <a:endParaRPr sz="360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330833"/>
            <a:ext cx="8070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1156970" algn="l"/>
                <a:tab pos="3082290" algn="l"/>
                <a:tab pos="3919220" algn="l"/>
                <a:tab pos="4906645" algn="l"/>
                <a:tab pos="5914390" algn="l"/>
                <a:tab pos="6421755" algn="l"/>
                <a:tab pos="7882255" algn="l"/>
              </a:tabLst>
            </a:pPr>
            <a:r>
              <a:rPr sz="2800" b="1" spc="-40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sho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(less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k</a:t>
            </a:r>
            <a:r>
              <a:rPr sz="2800" b="1" spc="-5" dirty="0">
                <a:latin typeface="Calibri"/>
                <a:cs typeface="Calibri"/>
              </a:rPr>
              <a:t>s),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355342"/>
            <a:ext cx="4753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6075" algn="l"/>
                <a:tab pos="2113280" algn="l"/>
                <a:tab pos="4056379" algn="l"/>
              </a:tabLst>
            </a:pPr>
            <a:r>
              <a:rPr sz="2800" b="1" spc="-5" dirty="0">
                <a:latin typeface="Calibri"/>
                <a:cs typeface="Calibri"/>
              </a:rPr>
              <a:t>sele</a:t>
            </a:r>
            <a:r>
              <a:rPr sz="2800" b="1" spc="10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ed</a:t>
            </a:r>
            <a:r>
              <a:rPr sz="2800" b="1" spc="-5" dirty="0">
                <a:latin typeface="Calibri"/>
                <a:cs typeface="Calibri"/>
              </a:rPr>
              <a:t>.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naso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ri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10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NG)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1756244"/>
            <a:ext cx="7728584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75"/>
              </a:spcBef>
              <a:tabLst>
                <a:tab pos="1976755" algn="l"/>
                <a:tab pos="2609215" algn="l"/>
                <a:tab pos="4999355" algn="l"/>
                <a:tab pos="6118225" algn="l"/>
                <a:tab pos="6662420" algn="l"/>
              </a:tabLst>
            </a:pPr>
            <a:r>
              <a:rPr sz="2800" b="1" spc="-5" dirty="0">
                <a:latin typeface="Calibri"/>
                <a:cs typeface="Calibri"/>
              </a:rPr>
              <a:t>naso</a:t>
            </a:r>
            <a:r>
              <a:rPr sz="2800" b="1" spc="-60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tr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nasoi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inal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ou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usu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75"/>
              </a:spcBef>
              <a:tabLst>
                <a:tab pos="967740" algn="l"/>
                <a:tab pos="1478280" algn="l"/>
              </a:tabLst>
            </a:pPr>
            <a:r>
              <a:rPr sz="2800" b="1" spc="-5" dirty="0">
                <a:latin typeface="Calibri"/>
                <a:cs typeface="Calibri"/>
              </a:rPr>
              <a:t>tube	is	</a:t>
            </a:r>
            <a:r>
              <a:rPr sz="2800" b="1" spc="-10" dirty="0">
                <a:latin typeface="Calibri"/>
                <a:cs typeface="Calibri"/>
              </a:rPr>
              <a:t>inserted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794" y="4062476"/>
            <a:ext cx="6317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0269" algn="l"/>
                <a:tab pos="1277620" algn="l"/>
                <a:tab pos="3482975" algn="l"/>
                <a:tab pos="4202430" algn="l"/>
                <a:tab pos="5342890" algn="l"/>
              </a:tabLst>
            </a:pPr>
            <a:r>
              <a:rPr sz="2800" b="1" spc="-10" dirty="0">
                <a:latin typeface="Calibri"/>
                <a:cs typeface="Calibri"/>
              </a:rPr>
              <a:t>wit</a:t>
            </a:r>
            <a:r>
              <a:rPr sz="2800" b="1" spc="-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	d</a:t>
            </a:r>
            <a:r>
              <a:rPr sz="2800" b="1" spc="-25" dirty="0">
                <a:latin typeface="Calibri"/>
                <a:cs typeface="Calibri"/>
              </a:rPr>
              <a:t>y</a:t>
            </a:r>
            <a:r>
              <a:rPr sz="2800" b="1" spc="-3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fun</a:t>
            </a:r>
            <a:r>
              <a:rPr sz="2800" b="1" spc="-5" dirty="0">
                <a:latin typeface="Calibri"/>
                <a:cs typeface="Calibri"/>
              </a:rPr>
              <a:t>ction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ag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fl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x</a:t>
            </a:r>
            <a:r>
              <a:rPr sz="2800" b="1" spc="-5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ric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2866" y="4574235"/>
            <a:ext cx="6506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31160" algn="l"/>
                <a:tab pos="4205605" algn="l"/>
                <a:tab pos="5306060" algn="l"/>
              </a:tabLst>
            </a:pPr>
            <a:r>
              <a:rPr sz="2800" b="1" spc="-15" dirty="0">
                <a:latin typeface="Calibri"/>
                <a:cs typeface="Calibri"/>
              </a:rPr>
              <a:t>gastroesophageal	reflux,	</a:t>
            </a:r>
            <a:r>
              <a:rPr sz="2800" b="1" spc="-5" dirty="0">
                <a:latin typeface="Calibri"/>
                <a:cs typeface="Calibri"/>
              </a:rPr>
              <a:t>nasal	injuries,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2695854"/>
            <a:ext cx="6211570" cy="284289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800" b="1" spc="-10" dirty="0">
                <a:latin typeface="Calibri"/>
                <a:cs typeface="Calibri"/>
              </a:rPr>
              <a:t>through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into</a:t>
            </a:r>
            <a:r>
              <a:rPr sz="2800" b="1" spc="-5" dirty="0">
                <a:latin typeface="Calibri"/>
                <a:cs typeface="Calibri"/>
              </a:rPr>
              <a:t> 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stomach.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Aspiration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endParaRPr sz="2800">
              <a:latin typeface="Calibri"/>
              <a:cs typeface="Calibri"/>
            </a:endParaRPr>
          </a:p>
          <a:p>
            <a:pPr marL="355600" marR="4641215" indent="-342900">
              <a:lnSpc>
                <a:spcPct val="12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65" dirty="0">
                <a:latin typeface="Calibri"/>
                <a:cs typeface="Calibri"/>
              </a:rPr>
              <a:t>P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ts  </a:t>
            </a:r>
            <a:r>
              <a:rPr sz="2800" b="1" spc="-10" dirty="0">
                <a:latin typeface="Calibri"/>
                <a:cs typeface="Calibri"/>
              </a:rPr>
              <a:t>stasis, </a:t>
            </a:r>
            <a:r>
              <a:rPr sz="2800" b="1" spc="-5" dirty="0">
                <a:latin typeface="Calibri"/>
                <a:cs typeface="Calibri"/>
              </a:rPr>
              <a:t> p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9273" y="5086858"/>
            <a:ext cx="628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1110" algn="l"/>
                <a:tab pos="1807845" algn="l"/>
                <a:tab pos="2748280" algn="l"/>
                <a:tab pos="3477260" algn="l"/>
                <a:tab pos="4449445" algn="l"/>
                <a:tab pos="4987925" algn="l"/>
                <a:tab pos="5716270" algn="l"/>
              </a:tabLst>
            </a:pPr>
            <a:r>
              <a:rPr sz="2800" b="1" spc="-5" dirty="0">
                <a:latin typeface="Calibri"/>
                <a:cs typeface="Calibri"/>
              </a:rPr>
              <a:t>unable	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h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he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head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bed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5512396"/>
            <a:ext cx="7728584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  <a:tabLst>
                <a:tab pos="1487805" algn="l"/>
                <a:tab pos="2646680" algn="l"/>
                <a:tab pos="4094479" algn="l"/>
                <a:tab pos="4779010" algn="l"/>
                <a:tab pos="5488940" algn="l"/>
                <a:tab pos="7290434" algn="l"/>
              </a:tabLst>
            </a:pP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duri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ed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candi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nasogastric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feeding.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79" y="426719"/>
            <a:ext cx="332003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6589" y="530478"/>
            <a:ext cx="2749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Nasoi</a:t>
            </a:r>
            <a:r>
              <a:rPr sz="3600" spc="-35" dirty="0"/>
              <a:t>n</a:t>
            </a:r>
            <a:r>
              <a:rPr sz="3600" spc="-50" dirty="0"/>
              <a:t>t</a:t>
            </a:r>
            <a:r>
              <a:rPr sz="3600" spc="-5" dirty="0"/>
              <a:t>e</a:t>
            </a:r>
            <a:r>
              <a:rPr sz="3600" spc="-35" dirty="0"/>
              <a:t>s</a:t>
            </a:r>
            <a:r>
              <a:rPr sz="3600" dirty="0"/>
              <a:t>tinal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28393"/>
            <a:ext cx="78257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nasointestinal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(NI)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passed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through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into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upper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portion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small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intestine.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nasointestinal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minimal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aspiration.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8755" y="426719"/>
            <a:ext cx="4696206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9266" y="530478"/>
            <a:ext cx="412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Intermittent</a:t>
            </a:r>
            <a:r>
              <a:rPr sz="3600" spc="-70" dirty="0"/>
              <a:t> </a:t>
            </a:r>
            <a:r>
              <a:rPr sz="3600" spc="-10" dirty="0"/>
              <a:t>Feedings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02742" y="996166"/>
            <a:ext cx="8282940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Intermittent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given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specific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intervals, </a:t>
            </a:r>
            <a:r>
              <a:rPr sz="2800" b="1" spc="-10" dirty="0">
                <a:latin typeface="Calibri"/>
                <a:cs typeface="Calibri"/>
              </a:rPr>
              <a:t> often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corresponding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mealtimes.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Intermittent </a:t>
            </a:r>
            <a:r>
              <a:rPr sz="2800" b="1" spc="-15" dirty="0">
                <a:latin typeface="Calibri"/>
                <a:cs typeface="Calibri"/>
              </a:rPr>
              <a:t> feedings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given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over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long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(e.g.,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hours)</a:t>
            </a:r>
            <a:r>
              <a:rPr sz="2800" b="1" spc="-5" dirty="0">
                <a:latin typeface="Calibri"/>
                <a:cs typeface="Calibri"/>
              </a:rPr>
              <a:t> or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shorter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(e.g.,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minutes)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period,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depending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factors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placement,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volume,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number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day.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syringe,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gravity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flow,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pump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used.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alternated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nonfeeding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times,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schedule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also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called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3242" y="6431381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063" y="6228994"/>
            <a:ext cx="1162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5/</a:t>
            </a:r>
            <a:r>
              <a:rPr sz="1200" spc="-40" dirty="0">
                <a:solidFill>
                  <a:srgbClr val="888888"/>
                </a:solidFill>
                <a:latin typeface="Arial MT"/>
                <a:cs typeface="Arial MT"/>
              </a:rPr>
              <a:t>5</a:t>
            </a:r>
            <a:r>
              <a:rPr sz="4200" b="1" spc="-1702" baseline="-15873" dirty="0"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/2</a:t>
            </a:r>
            <a:r>
              <a:rPr sz="1200" spc="-550" dirty="0">
                <a:solidFill>
                  <a:srgbClr val="888888"/>
                </a:solidFill>
                <a:latin typeface="Arial MT"/>
                <a:cs typeface="Arial MT"/>
              </a:rPr>
              <a:t>0</a:t>
            </a:r>
            <a:r>
              <a:rPr sz="4200" b="1" spc="-1162" baseline="-15873" dirty="0">
                <a:latin typeface="Calibri"/>
                <a:cs typeface="Calibri"/>
              </a:rPr>
              <a:t>y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spc="-6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r>
              <a:rPr sz="4200" b="1" spc="-15" baseline="-15873" dirty="0">
                <a:latin typeface="Calibri"/>
                <a:cs typeface="Calibri"/>
              </a:rPr>
              <a:t>clic.</a:t>
            </a:r>
            <a:endParaRPr sz="4200" baseline="-1587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3915" y="643138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spc="-5" dirty="0">
              <a:solidFill>
                <a:srgbClr val="888888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CRITERIA </a:t>
            </a:r>
            <a:r>
              <a:rPr spc="-45" dirty="0"/>
              <a:t>TO</a:t>
            </a:r>
            <a:r>
              <a:rPr spc="-15" dirty="0"/>
              <a:t> MONITOR</a:t>
            </a:r>
            <a:r>
              <a:rPr spc="-10" dirty="0"/>
              <a:t> </a:t>
            </a:r>
            <a:r>
              <a:rPr spc="-5" dirty="0"/>
              <a:t>IN </a:t>
            </a:r>
            <a:r>
              <a:rPr spc="-25" dirty="0"/>
              <a:t>HOSPITALIZED </a:t>
            </a:r>
            <a:r>
              <a:rPr spc="-20" dirty="0"/>
              <a:t> </a:t>
            </a:r>
            <a:r>
              <a:rPr spc="-65" dirty="0"/>
              <a:t>PATIENTS</a:t>
            </a:r>
            <a:r>
              <a:rPr spc="-10" dirty="0"/>
              <a:t> </a:t>
            </a:r>
            <a:r>
              <a:rPr spc="-15" dirty="0"/>
              <a:t>RECEIVING </a:t>
            </a:r>
            <a:r>
              <a:rPr dirty="0"/>
              <a:t>ENTERAL</a:t>
            </a:r>
            <a:r>
              <a:rPr spc="-10" dirty="0"/>
              <a:t> </a:t>
            </a:r>
            <a:r>
              <a:rPr dirty="0"/>
              <a:t>NUTRITION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4007"/>
            <a:ext cx="7550150" cy="33553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Daily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weight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detect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fluid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shifts.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Daily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output.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Gastric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residuals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every</a:t>
            </a:r>
            <a:r>
              <a:rPr sz="2800" b="1" spc="-5" dirty="0">
                <a:latin typeface="Calibri"/>
                <a:cs typeface="Calibri"/>
              </a:rPr>
              <a:t> 4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6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hours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critically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ill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patients.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Return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aspiration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secretions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stomach</a:t>
            </a:r>
            <a:r>
              <a:rPr sz="2800" b="1" spc="-5" dirty="0">
                <a:latin typeface="Calibri"/>
                <a:cs typeface="Calibri"/>
              </a:rPr>
              <a:t> because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contain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nutrients,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electrolytes,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digestive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enzymes.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Character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frequency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bowel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movements.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CRITERIA </a:t>
            </a:r>
            <a:r>
              <a:rPr spc="-45" dirty="0"/>
              <a:t>TO</a:t>
            </a:r>
            <a:r>
              <a:rPr spc="-15" dirty="0"/>
              <a:t> MONITOR</a:t>
            </a:r>
            <a:r>
              <a:rPr spc="-10" dirty="0"/>
              <a:t> </a:t>
            </a:r>
            <a:r>
              <a:rPr spc="-5" dirty="0"/>
              <a:t>IN </a:t>
            </a:r>
            <a:r>
              <a:rPr spc="-25" dirty="0"/>
              <a:t>HOSPITALIZED </a:t>
            </a:r>
            <a:r>
              <a:rPr spc="-20" dirty="0"/>
              <a:t> </a:t>
            </a:r>
            <a:r>
              <a:rPr spc="-65" dirty="0"/>
              <a:t>PATIENTS</a:t>
            </a:r>
            <a:r>
              <a:rPr spc="-10" dirty="0"/>
              <a:t> </a:t>
            </a:r>
            <a:r>
              <a:rPr spc="-15" dirty="0"/>
              <a:t>RECEIVING </a:t>
            </a:r>
            <a:r>
              <a:rPr dirty="0"/>
              <a:t>ENTERAL</a:t>
            </a:r>
            <a:r>
              <a:rPr spc="-10" dirty="0"/>
              <a:t> </a:t>
            </a:r>
            <a:r>
              <a:rPr dirty="0"/>
              <a:t>NUTRITION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916" y="1439417"/>
            <a:ext cx="805751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85519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Signs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symptoms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intolerance: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vomiting,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nausea,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distention,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constipation.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Daily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electrolyte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levels,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urea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nitrogen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(BUN),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creatinine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until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goal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rate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achieved;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thereafter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two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three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times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week.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Minerals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weekly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 </a:t>
            </a:r>
            <a:r>
              <a:rPr sz="2800" b="1" spc="-15" dirty="0">
                <a:latin typeface="Calibri"/>
                <a:cs typeface="Calibri"/>
              </a:rPr>
              <a:t>count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ordered.</a:t>
            </a:r>
            <a:endParaRPr sz="2800">
              <a:latin typeface="Calibri"/>
              <a:cs typeface="Calibri"/>
            </a:endParaRPr>
          </a:p>
          <a:p>
            <a:pPr marL="355600" marR="1828164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External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length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check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displacement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40" dirty="0">
                <a:latin typeface="Calibri"/>
                <a:cs typeface="Calibri"/>
              </a:rPr>
              <a:t>Tube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site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infection.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313" y="530478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Gastrointestinal</a:t>
            </a:r>
            <a:r>
              <a:rPr sz="3600" spc="-40" dirty="0"/>
              <a:t> </a:t>
            </a:r>
            <a:r>
              <a:rPr sz="3600" spc="-10" dirty="0"/>
              <a:t>Complication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120736"/>
            <a:ext cx="5159375" cy="30994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Diarrhea.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Rapid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infusion/bolus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Bacteria-contaminated</a:t>
            </a:r>
            <a:r>
              <a:rPr sz="2800" b="1" spc="-15" dirty="0">
                <a:latin typeface="Calibri"/>
                <a:cs typeface="Calibri"/>
              </a:rPr>
              <a:t> feedings.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Lactase </a:t>
            </a:r>
            <a:r>
              <a:rPr sz="2800" b="1" spc="-20" dirty="0">
                <a:latin typeface="Calibri"/>
                <a:cs typeface="Calibri"/>
              </a:rPr>
              <a:t>deficiency.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Food</a:t>
            </a:r>
            <a:r>
              <a:rPr sz="2800" b="1" spc="-10" dirty="0">
                <a:latin typeface="Calibri"/>
                <a:cs typeface="Calibri"/>
              </a:rPr>
              <a:t> allergies.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Cold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formula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623061"/>
            <a:ext cx="7981950" cy="514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81330" indent="-342900">
              <a:lnSpc>
                <a:spcPct val="99800"/>
              </a:lnSpc>
              <a:spcBef>
                <a:spcPts val="100"/>
              </a:spcBef>
              <a:buFont typeface="Arial MT"/>
              <a:buChar char="•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15%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60%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hospitalized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have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malnutrition,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which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associated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 morbidity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mortality,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post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operative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complications,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length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hospitalization,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higher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health-care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costs.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Malnourished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start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admission because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chronic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illness,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hospitalization.</a:t>
            </a:r>
            <a:endParaRPr sz="2800">
              <a:latin typeface="Calibri"/>
              <a:cs typeface="Calibri"/>
            </a:endParaRPr>
          </a:p>
          <a:p>
            <a:pPr marL="127000" marR="446405" indent="-114300">
              <a:lnSpc>
                <a:spcPts val="4040"/>
              </a:lnSpc>
              <a:spcBef>
                <a:spcPts val="2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Factors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affect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appetite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hospitalization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1-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fear</a:t>
            </a:r>
            <a:endParaRPr sz="2800">
              <a:latin typeface="Calibri"/>
              <a:cs typeface="Calibri"/>
            </a:endParaRPr>
          </a:p>
          <a:p>
            <a:pPr marL="498475" lvl="1" indent="-372110">
              <a:lnSpc>
                <a:spcPct val="100000"/>
              </a:lnSpc>
              <a:spcBef>
                <a:spcPts val="420"/>
              </a:spcBef>
              <a:buAutoNum type="arabicPlain" startAt="2"/>
              <a:tabLst>
                <a:tab pos="499109" algn="l"/>
              </a:tabLst>
            </a:pPr>
            <a:r>
              <a:rPr sz="2800" b="1" spc="-5" dirty="0">
                <a:latin typeface="Calibri"/>
                <a:cs typeface="Calibri"/>
              </a:rPr>
              <a:t>pain</a:t>
            </a:r>
            <a:endParaRPr sz="2800">
              <a:latin typeface="Calibri"/>
              <a:cs typeface="Calibri"/>
            </a:endParaRPr>
          </a:p>
          <a:p>
            <a:pPr marL="498475" lvl="1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499109" algn="l"/>
              </a:tabLst>
            </a:pPr>
            <a:r>
              <a:rPr sz="2800" b="1" spc="-15" dirty="0">
                <a:latin typeface="Calibri"/>
                <a:cs typeface="Calibri"/>
              </a:rPr>
              <a:t>anxiety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52/5/20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2313" y="530478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Gastrointestinal</a:t>
            </a:r>
            <a:r>
              <a:rPr sz="3600" spc="-40" dirty="0"/>
              <a:t> </a:t>
            </a:r>
            <a:r>
              <a:rPr sz="3600" spc="-10" dirty="0"/>
              <a:t>Complication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32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1338859"/>
            <a:ext cx="8027670" cy="38671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30" dirty="0">
                <a:latin typeface="Calibri"/>
                <a:cs typeface="Calibri"/>
              </a:rPr>
              <a:t>**Treatment</a:t>
            </a:r>
            <a:endParaRPr sz="2800">
              <a:latin typeface="Calibri"/>
              <a:cs typeface="Calibri"/>
            </a:endParaRPr>
          </a:p>
          <a:p>
            <a:pPr marL="354965" marR="393065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Assess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fluid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balance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electrolyte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levels;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report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findings.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Implement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changes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formula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5" dirty="0">
                <a:latin typeface="Calibri"/>
                <a:cs typeface="Calibri"/>
              </a:rPr>
              <a:t>**Prevention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Assess </a:t>
            </a:r>
            <a:r>
              <a:rPr sz="2800" b="1" spc="-35" dirty="0">
                <a:latin typeface="Calibri"/>
                <a:cs typeface="Calibri"/>
              </a:rPr>
              <a:t>rate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infusion</a:t>
            </a:r>
            <a:r>
              <a:rPr sz="2800" b="1" spc="-5" dirty="0">
                <a:latin typeface="Calibri"/>
                <a:cs typeface="Calibri"/>
              </a:rPr>
              <a:t> 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temperature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formula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Replace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formula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every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hours;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change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tube </a:t>
            </a:r>
            <a:r>
              <a:rPr sz="2800" b="1" spc="-10" dirty="0">
                <a:latin typeface="Calibri"/>
                <a:cs typeface="Calibri"/>
              </a:rPr>
              <a:t>feeding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container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tubing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daily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3985" y="102819"/>
            <a:ext cx="4816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Mechanical</a:t>
            </a:r>
            <a:r>
              <a:rPr sz="3600" spc="-50" dirty="0"/>
              <a:t> </a:t>
            </a:r>
            <a:r>
              <a:rPr sz="3600" spc="-5" dirty="0"/>
              <a:t>Complication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544537"/>
            <a:ext cx="7512050" cy="51327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53720" indent="-3435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553720" algn="l"/>
                <a:tab pos="554355" algn="l"/>
              </a:tabLst>
            </a:pPr>
            <a:r>
              <a:rPr sz="2800" b="1" spc="-10" dirty="0">
                <a:latin typeface="Calibri"/>
                <a:cs typeface="Calibri"/>
              </a:rPr>
              <a:t>Aspiration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pneumonia</a:t>
            </a:r>
            <a:endParaRPr sz="2800">
              <a:latin typeface="Calibri"/>
              <a:cs typeface="Calibri"/>
            </a:endParaRPr>
          </a:p>
          <a:p>
            <a:pPr marL="55372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53720" algn="l"/>
                <a:tab pos="554355" algn="l"/>
              </a:tabLst>
            </a:pPr>
            <a:r>
              <a:rPr sz="2800" b="1" spc="-40" dirty="0">
                <a:latin typeface="Calibri"/>
                <a:cs typeface="Calibri"/>
              </a:rPr>
              <a:t>Tube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displacement</a:t>
            </a:r>
            <a:endParaRPr sz="2800">
              <a:latin typeface="Calibri"/>
              <a:cs typeface="Calibri"/>
            </a:endParaRPr>
          </a:p>
          <a:p>
            <a:pPr marL="55372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553720" algn="l"/>
                <a:tab pos="554355" algn="l"/>
              </a:tabLst>
            </a:pPr>
            <a:r>
              <a:rPr sz="2800" b="1" spc="-40" dirty="0">
                <a:latin typeface="Calibri"/>
                <a:cs typeface="Calibri"/>
              </a:rPr>
              <a:t>Tube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obstruction</a:t>
            </a:r>
            <a:endParaRPr sz="2800">
              <a:latin typeface="Calibri"/>
              <a:cs typeface="Calibri"/>
            </a:endParaRPr>
          </a:p>
          <a:p>
            <a:pPr marL="55372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53720" algn="l"/>
                <a:tab pos="554355" algn="l"/>
              </a:tabLst>
            </a:pPr>
            <a:r>
              <a:rPr sz="2800" b="1" spc="-15" dirty="0">
                <a:latin typeface="Calibri"/>
                <a:cs typeface="Calibri"/>
              </a:rPr>
              <a:t>Residue</a:t>
            </a:r>
            <a:endParaRPr sz="2800">
              <a:latin typeface="Calibri"/>
              <a:cs typeface="Calibri"/>
            </a:endParaRPr>
          </a:p>
          <a:p>
            <a:pPr marL="55372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53720" algn="l"/>
                <a:tab pos="554355" algn="l"/>
              </a:tabLst>
            </a:pPr>
            <a:r>
              <a:rPr sz="2800" b="1" spc="-5" dirty="0">
                <a:latin typeface="Calibri"/>
                <a:cs typeface="Calibri"/>
              </a:rPr>
              <a:t>Nasopharyngeal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irritation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Calibri"/>
              <a:cs typeface="Calibri"/>
            </a:endParaRPr>
          </a:p>
          <a:p>
            <a:pPr marL="1989455">
              <a:lnSpc>
                <a:spcPct val="100000"/>
              </a:lnSpc>
            </a:pPr>
            <a:r>
              <a:rPr sz="3600" b="1" spc="-10" dirty="0">
                <a:latin typeface="Calibri"/>
                <a:cs typeface="Calibri"/>
              </a:rPr>
              <a:t>Metabolic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Complication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Hyperglycemia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Dehydration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azotemia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(excessive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urea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 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0883" y="0"/>
            <a:ext cx="4403598" cy="9441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394" y="40970"/>
            <a:ext cx="3834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Parenteral</a:t>
            </a:r>
            <a:r>
              <a:rPr sz="3600" spc="-75" dirty="0"/>
              <a:t> </a:t>
            </a:r>
            <a:r>
              <a:rPr sz="3600" dirty="0"/>
              <a:t>Nutrition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35" y="1604772"/>
            <a:ext cx="6901433" cy="10066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5815" y="745058"/>
            <a:ext cx="8072120" cy="528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marR="36957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2800" b="1" spc="-30" dirty="0">
                <a:latin typeface="Calibri"/>
                <a:cs typeface="Calibri"/>
              </a:rPr>
              <a:t>Parenteral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(PN)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method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providing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nutrients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body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 IV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route.</a:t>
            </a:r>
            <a:endParaRPr sz="28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  <a:spcBef>
                <a:spcPts val="869"/>
              </a:spcBef>
            </a:pPr>
            <a:r>
              <a:rPr sz="3600" b="1" spc="-10" dirty="0">
                <a:latin typeface="Calibri"/>
                <a:cs typeface="Calibri"/>
              </a:rPr>
              <a:t>Indication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Parenteral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Nutrition</a:t>
            </a:r>
            <a:endParaRPr sz="3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93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patient's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insufficient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10" dirty="0">
                <a:latin typeface="Calibri"/>
                <a:cs typeface="Calibri"/>
              </a:rPr>
              <a:t> maintain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anabolic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state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(e.g.,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severe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burns,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malnutrition,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short </a:t>
            </a:r>
            <a:r>
              <a:rPr sz="2800" b="1" spc="-10" dirty="0">
                <a:latin typeface="Calibri"/>
                <a:cs typeface="Calibri"/>
              </a:rPr>
              <a:t>bowel </a:t>
            </a:r>
            <a:r>
              <a:rPr sz="2800" b="1" spc="-15" dirty="0">
                <a:latin typeface="Calibri"/>
                <a:cs typeface="Calibri"/>
              </a:rPr>
              <a:t>syndrome, </a:t>
            </a:r>
            <a:r>
              <a:rPr sz="2800" b="1" spc="-10" dirty="0">
                <a:latin typeface="Calibri"/>
                <a:cs typeface="Calibri"/>
              </a:rPr>
              <a:t>acquired </a:t>
            </a:r>
            <a:r>
              <a:rPr sz="2800" b="1" spc="-5" dirty="0">
                <a:latin typeface="Calibri"/>
                <a:cs typeface="Calibri"/>
              </a:rPr>
              <a:t>immunodeficiency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syndrome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[AIDS],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sepsis, cancer).</a:t>
            </a:r>
            <a:endParaRPr sz="2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patient's ability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20" dirty="0">
                <a:latin typeface="Calibri"/>
                <a:cs typeface="Calibri"/>
              </a:rPr>
              <a:t>ingest </a:t>
            </a:r>
            <a:r>
              <a:rPr sz="2800" b="1" spc="-15" dirty="0">
                <a:latin typeface="Calibri"/>
                <a:cs typeface="Calibri"/>
              </a:rPr>
              <a:t>food orally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0" dirty="0">
                <a:latin typeface="Calibri"/>
                <a:cs typeface="Calibri"/>
              </a:rPr>
              <a:t>by </a:t>
            </a:r>
            <a:r>
              <a:rPr sz="2800" b="1" spc="-5" dirty="0">
                <a:latin typeface="Calibri"/>
                <a:cs typeface="Calibri"/>
              </a:rPr>
              <a:t>tube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impaired</a:t>
            </a:r>
            <a:r>
              <a:rPr sz="2800" b="1" dirty="0">
                <a:latin typeface="Calibri"/>
                <a:cs typeface="Calibri"/>
              </a:rPr>
              <a:t> (e.g.,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paralytic</a:t>
            </a:r>
            <a:r>
              <a:rPr sz="2800" b="1" spc="-5" dirty="0">
                <a:latin typeface="Calibri"/>
                <a:cs typeface="Calibri"/>
              </a:rPr>
              <a:t> ileus,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Crohn's</a:t>
            </a:r>
            <a:r>
              <a:rPr sz="2800" b="1" spc="6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obstruction,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post-radiation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enteritis,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severe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hyperemesis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gravidarum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pregnancy).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" y="426719"/>
            <a:ext cx="6901433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5508" y="530478"/>
            <a:ext cx="6334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Indication</a:t>
            </a:r>
            <a:r>
              <a:rPr sz="3600" spc="5" dirty="0"/>
              <a:t> </a:t>
            </a:r>
            <a:r>
              <a:rPr sz="3600" dirty="0"/>
              <a:t>of</a:t>
            </a:r>
            <a:r>
              <a:rPr sz="3600" spc="-15" dirty="0"/>
              <a:t> </a:t>
            </a:r>
            <a:r>
              <a:rPr sz="3600" spc="-30" dirty="0"/>
              <a:t>Parenteral</a:t>
            </a:r>
            <a:r>
              <a:rPr sz="3600" spc="-15" dirty="0"/>
              <a:t> </a:t>
            </a:r>
            <a:r>
              <a:rPr sz="3600" dirty="0"/>
              <a:t>Nutrition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10994"/>
            <a:ext cx="772731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8933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 patient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unwilling </a:t>
            </a:r>
            <a:r>
              <a:rPr sz="2800" b="1" spc="-5" dirty="0">
                <a:latin typeface="Calibri"/>
                <a:cs typeface="Calibri"/>
              </a:rPr>
              <a:t>or unable </a:t>
            </a:r>
            <a:r>
              <a:rPr sz="2800" b="1" spc="-15" dirty="0">
                <a:latin typeface="Calibri"/>
                <a:cs typeface="Calibri"/>
              </a:rPr>
              <a:t>to ingest </a:t>
            </a:r>
            <a:r>
              <a:rPr sz="2800" b="1" spc="-10" dirty="0">
                <a:latin typeface="Calibri"/>
                <a:cs typeface="Calibri"/>
              </a:rPr>
              <a:t> adequate </a:t>
            </a:r>
            <a:r>
              <a:rPr sz="2800" b="1" spc="-5" dirty="0">
                <a:latin typeface="Calibri"/>
                <a:cs typeface="Calibri"/>
              </a:rPr>
              <a:t>nutrients </a:t>
            </a:r>
            <a:r>
              <a:rPr sz="2800" b="1" dirty="0">
                <a:latin typeface="Calibri"/>
                <a:cs typeface="Calibri"/>
              </a:rPr>
              <a:t>(e.g., </a:t>
            </a:r>
            <a:r>
              <a:rPr sz="2800" b="1" spc="-15" dirty="0">
                <a:latin typeface="Calibri"/>
                <a:cs typeface="Calibri"/>
              </a:rPr>
              <a:t>anorexia </a:t>
            </a:r>
            <a:r>
              <a:rPr sz="2800" b="1" spc="-5" dirty="0">
                <a:latin typeface="Calibri"/>
                <a:cs typeface="Calibri"/>
              </a:rPr>
              <a:t>nervosa,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postoperative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elderly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patients).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underlying </a:t>
            </a:r>
            <a:r>
              <a:rPr sz="2800" b="1" spc="-10" dirty="0">
                <a:latin typeface="Calibri"/>
                <a:cs typeface="Calibri"/>
              </a:rPr>
              <a:t>medical condition precludes </a:t>
            </a:r>
            <a:r>
              <a:rPr sz="2800" b="1" spc="-5" dirty="0">
                <a:latin typeface="Calibri"/>
                <a:cs typeface="Calibri"/>
              </a:rPr>
              <a:t>being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fed </a:t>
            </a:r>
            <a:r>
              <a:rPr sz="2800" b="1" spc="-15" dirty="0">
                <a:latin typeface="Calibri"/>
                <a:cs typeface="Calibri"/>
              </a:rPr>
              <a:t>orally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0" dirty="0">
                <a:latin typeface="Calibri"/>
                <a:cs typeface="Calibri"/>
              </a:rPr>
              <a:t>by </a:t>
            </a:r>
            <a:r>
              <a:rPr sz="2800" b="1" spc="-5" dirty="0">
                <a:latin typeface="Calibri"/>
                <a:cs typeface="Calibri"/>
              </a:rPr>
              <a:t>tube </a:t>
            </a:r>
            <a:r>
              <a:rPr sz="2800" b="1" dirty="0">
                <a:latin typeface="Calibri"/>
                <a:cs typeface="Calibri"/>
              </a:rPr>
              <a:t>(e.g., </a:t>
            </a:r>
            <a:r>
              <a:rPr sz="2800" b="1" spc="-10" dirty="0">
                <a:latin typeface="Calibri"/>
                <a:cs typeface="Calibri"/>
              </a:rPr>
              <a:t>acute pancreatitis, </a:t>
            </a:r>
            <a:r>
              <a:rPr sz="2800" b="1" spc="-5" dirty="0">
                <a:latin typeface="Calibri"/>
                <a:cs typeface="Calibri"/>
              </a:rPr>
              <a:t>high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enterocutaneous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fistula).</a:t>
            </a:r>
            <a:endParaRPr sz="2800">
              <a:latin typeface="Calibri"/>
              <a:cs typeface="Calibri"/>
            </a:endParaRPr>
          </a:p>
          <a:p>
            <a:pPr marL="355600" marR="67310" indent="-3429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Preoperative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postoperative </a:t>
            </a:r>
            <a:r>
              <a:rPr sz="2800" b="1" spc="-5" dirty="0">
                <a:latin typeface="Calibri"/>
                <a:cs typeface="Calibri"/>
              </a:rPr>
              <a:t>nutritional needs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prolonged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(eg,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extensive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bowel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surgery).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2620" y="701040"/>
            <a:ext cx="524179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2114" y="804748"/>
            <a:ext cx="4672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Administration</a:t>
            </a:r>
            <a:r>
              <a:rPr sz="3600" spc="-10" dirty="0"/>
              <a:t> Methods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95792"/>
            <a:ext cx="8070850" cy="190436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Peripheral</a:t>
            </a:r>
            <a:r>
              <a:rPr sz="28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Method: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</a:pPr>
            <a:r>
              <a:rPr sz="2800" b="1" spc="-15" dirty="0">
                <a:latin typeface="Calibri"/>
                <a:cs typeface="Calibri"/>
              </a:rPr>
              <a:t>Peripheral </a:t>
            </a:r>
            <a:r>
              <a:rPr sz="2800" b="1" spc="-20" dirty="0">
                <a:latin typeface="Calibri"/>
                <a:cs typeface="Calibri"/>
              </a:rPr>
              <a:t>parenteral </a:t>
            </a:r>
            <a:r>
              <a:rPr sz="2800" b="1" spc="-5" dirty="0">
                <a:latin typeface="Calibri"/>
                <a:cs typeface="Calibri"/>
              </a:rPr>
              <a:t>nutrition (PPN) is </a:t>
            </a:r>
            <a:r>
              <a:rPr sz="2800" b="1" spc="-10" dirty="0">
                <a:latin typeface="Calibri"/>
                <a:cs typeface="Calibri"/>
              </a:rPr>
              <a:t>administered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through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peripheral vein; </a:t>
            </a:r>
            <a:r>
              <a:rPr sz="2800" b="1" dirty="0">
                <a:latin typeface="Calibri"/>
                <a:cs typeface="Calibri"/>
              </a:rPr>
              <a:t>this </a:t>
            </a:r>
            <a:r>
              <a:rPr sz="2800" b="1" spc="-5" dirty="0">
                <a:latin typeface="Calibri"/>
                <a:cs typeface="Calibri"/>
              </a:rPr>
              <a:t>is possible </a:t>
            </a:r>
            <a:r>
              <a:rPr sz="2800" b="1" spc="-10" dirty="0">
                <a:latin typeface="Calibri"/>
                <a:cs typeface="Calibri"/>
              </a:rPr>
              <a:t>because </a:t>
            </a:r>
            <a:r>
              <a:rPr sz="2800" b="1" spc="-5" dirty="0">
                <a:latin typeface="Calibri"/>
                <a:cs typeface="Calibri"/>
              </a:rPr>
              <a:t> 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solution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less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hypertonic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than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PN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</a:t>
            </a:r>
            <a:r>
              <a:rPr sz="2800" b="1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9864" y="772668"/>
            <a:ext cx="5241797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9739" y="876680"/>
            <a:ext cx="4675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Administration</a:t>
            </a:r>
            <a:r>
              <a:rPr sz="3600" spc="-75" dirty="0"/>
              <a:t> </a:t>
            </a:r>
            <a:r>
              <a:rPr sz="3600" spc="-5" dirty="0"/>
              <a:t>Methods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8190" y="1926412"/>
            <a:ext cx="806640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PPN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formulas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nutritionally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complete: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typically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dextrose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content.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Dextrose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concentrations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more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10%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administered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through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peripheral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veins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because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irritate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intima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(innermost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walls)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small</a:t>
            </a:r>
            <a:r>
              <a:rPr sz="2800" b="1" spc="-10" dirty="0">
                <a:latin typeface="Calibri"/>
                <a:cs typeface="Calibri"/>
              </a:rPr>
              <a:t> veins,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causing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chemical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phlebitis.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Lipids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administered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simultaneously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buffer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PPN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protect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peripheral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irritation.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usual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length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therapy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PPN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5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7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days.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1300" y="507491"/>
            <a:ext cx="35806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1175" y="611504"/>
            <a:ext cx="301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Central</a:t>
            </a:r>
            <a:r>
              <a:rPr sz="3600" spc="-60" dirty="0"/>
              <a:t> </a:t>
            </a:r>
            <a:r>
              <a:rPr sz="3600" spc="-10" dirty="0"/>
              <a:t>Method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6367" y="1639011"/>
            <a:ext cx="8312784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Because PN solutions </a:t>
            </a:r>
            <a:r>
              <a:rPr sz="2800" b="1" spc="-20" dirty="0">
                <a:latin typeface="Calibri"/>
                <a:cs typeface="Calibri"/>
              </a:rPr>
              <a:t>have </a:t>
            </a:r>
            <a:r>
              <a:rPr sz="2800" b="1" spc="-10" dirty="0">
                <a:latin typeface="Calibri"/>
                <a:cs typeface="Calibri"/>
              </a:rPr>
              <a:t>five </a:t>
            </a:r>
            <a:r>
              <a:rPr sz="2800" b="1" spc="-5" dirty="0">
                <a:latin typeface="Calibri"/>
                <a:cs typeface="Calibri"/>
              </a:rPr>
              <a:t>or six times the </a:t>
            </a:r>
            <a:r>
              <a:rPr sz="2800" b="1" spc="-10" dirty="0">
                <a:latin typeface="Calibri"/>
                <a:cs typeface="Calibri"/>
              </a:rPr>
              <a:t>solute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concentration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dirty="0">
                <a:latin typeface="Calibri"/>
                <a:cs typeface="Calibri"/>
              </a:rPr>
              <a:t> (and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exert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osmotic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pressure</a:t>
            </a:r>
            <a:r>
              <a:rPr sz="2800" b="1" spc="6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about </a:t>
            </a:r>
            <a:r>
              <a:rPr sz="2800" b="1" dirty="0">
                <a:latin typeface="Calibri"/>
                <a:cs typeface="Calibri"/>
              </a:rPr>
              <a:t>2000 </a:t>
            </a:r>
            <a:r>
              <a:rPr sz="2800" b="1" spc="-5" dirty="0">
                <a:latin typeface="Calibri"/>
                <a:cs typeface="Calibri"/>
              </a:rPr>
              <a:t>mOsm/L), </a:t>
            </a:r>
            <a:r>
              <a:rPr sz="2800" b="1" spc="-10" dirty="0">
                <a:latin typeface="Calibri"/>
                <a:cs typeface="Calibri"/>
              </a:rPr>
              <a:t>they are </a:t>
            </a:r>
            <a:r>
              <a:rPr sz="2800" b="1" spc="-5" dirty="0">
                <a:latin typeface="Calibri"/>
                <a:cs typeface="Calibri"/>
              </a:rPr>
              <a:t>injurious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6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intima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peripheral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veins.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Therefore,</a:t>
            </a:r>
            <a:r>
              <a:rPr sz="2800" b="1" spc="60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to </a:t>
            </a:r>
            <a:r>
              <a:rPr sz="2800" b="1" spc="-6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prevent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phlebitis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other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venous</a:t>
            </a:r>
            <a:r>
              <a:rPr sz="2800" b="1" spc="-10" dirty="0">
                <a:latin typeface="Calibri"/>
                <a:cs typeface="Calibri"/>
              </a:rPr>
              <a:t> complications, </a:t>
            </a:r>
            <a:r>
              <a:rPr sz="2800" b="1" spc="-5" dirty="0">
                <a:latin typeface="Calibri"/>
                <a:cs typeface="Calibri"/>
              </a:rPr>
              <a:t> these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solutions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are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administered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vascular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system </a:t>
            </a:r>
            <a:r>
              <a:rPr sz="2800" b="1" spc="-5" dirty="0">
                <a:latin typeface="Calibri"/>
                <a:cs typeface="Calibri"/>
              </a:rPr>
              <a:t>through a </a:t>
            </a:r>
            <a:r>
              <a:rPr sz="2800" b="1" spc="-15" dirty="0">
                <a:latin typeface="Calibri"/>
                <a:cs typeface="Calibri"/>
              </a:rPr>
              <a:t>catheter </a:t>
            </a:r>
            <a:r>
              <a:rPr sz="2800" b="1" spc="-5" dirty="0">
                <a:latin typeface="Calibri"/>
                <a:cs typeface="Calibri"/>
              </a:rPr>
              <a:t>inserted </a:t>
            </a:r>
            <a:r>
              <a:rPr sz="2800" b="1" spc="-15" dirty="0">
                <a:latin typeface="Calibri"/>
                <a:cs typeface="Calibri"/>
              </a:rPr>
              <a:t>into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25" dirty="0">
                <a:latin typeface="Calibri"/>
                <a:cs typeface="Calibri"/>
              </a:rPr>
              <a:t>high-flow, 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large </a:t>
            </a:r>
            <a:r>
              <a:rPr sz="2800" b="1" spc="-5" dirty="0">
                <a:latin typeface="Calibri"/>
                <a:cs typeface="Calibri"/>
              </a:rPr>
              <a:t>blood </a:t>
            </a:r>
            <a:r>
              <a:rPr sz="2800" b="1" spc="-10" dirty="0">
                <a:latin typeface="Calibri"/>
                <a:cs typeface="Calibri"/>
              </a:rPr>
              <a:t>vessel </a:t>
            </a:r>
            <a:r>
              <a:rPr sz="2800" b="1" dirty="0">
                <a:latin typeface="Calibri"/>
                <a:cs typeface="Calibri"/>
              </a:rPr>
              <a:t>(the </a:t>
            </a:r>
            <a:r>
              <a:rPr sz="2800" b="1" spc="-10" dirty="0">
                <a:latin typeface="Calibri"/>
                <a:cs typeface="Calibri"/>
              </a:rPr>
              <a:t>subclavian vein). </a:t>
            </a:r>
            <a:r>
              <a:rPr sz="2800" b="1" spc="-15" dirty="0">
                <a:latin typeface="Calibri"/>
                <a:cs typeface="Calibri"/>
              </a:rPr>
              <a:t>Concentrated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solutions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very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rapidly</a:t>
            </a:r>
            <a:r>
              <a:rPr sz="2800" b="1" spc="-5" dirty="0">
                <a:latin typeface="Calibri"/>
                <a:cs typeface="Calibri"/>
              </a:rPr>
              <a:t> diluted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10" dirty="0">
                <a:latin typeface="Calibri"/>
                <a:cs typeface="Calibri"/>
              </a:rPr>
              <a:t> isotonic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levels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-5" dirty="0">
                <a:latin typeface="Calibri"/>
                <a:cs typeface="Calibri"/>
              </a:rPr>
              <a:t> 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blood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this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vessel.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2427" y="454151"/>
            <a:ext cx="35806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33445" y="559053"/>
            <a:ext cx="301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Central</a:t>
            </a:r>
            <a:r>
              <a:rPr sz="3600" spc="-60" dirty="0"/>
              <a:t> </a:t>
            </a:r>
            <a:r>
              <a:rPr sz="3600" spc="-10" dirty="0"/>
              <a:t>Method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7768" y="1598167"/>
            <a:ext cx="8070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Whenever</a:t>
            </a:r>
            <a:r>
              <a:rPr sz="2800" b="1" spc="-5" dirty="0">
                <a:latin typeface="Calibri"/>
                <a:cs typeface="Calibri"/>
              </a:rPr>
              <a:t> one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catheters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inserted,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catheter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tip </a:t>
            </a:r>
            <a:r>
              <a:rPr sz="2800" b="1" spc="-5" dirty="0">
                <a:latin typeface="Calibri"/>
                <a:cs typeface="Calibri"/>
              </a:rPr>
              <a:t>placement should be </a:t>
            </a:r>
            <a:r>
              <a:rPr sz="2800" b="1" spc="-10" dirty="0">
                <a:latin typeface="Calibri"/>
                <a:cs typeface="Calibri"/>
              </a:rPr>
              <a:t>confirmed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6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x-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ray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studies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before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therapy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initiated.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016" y="1001725"/>
            <a:ext cx="2696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Complications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9976" y="2927604"/>
            <a:ext cx="7181850" cy="787400"/>
            <a:chOff x="569976" y="2927604"/>
            <a:chExt cx="7181850" cy="787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2945892"/>
              <a:ext cx="560070" cy="7338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8" y="2927604"/>
              <a:ext cx="6773418" cy="7871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Pneumothorax</a:t>
            </a:r>
          </a:p>
          <a:p>
            <a:pPr marL="436245" indent="-42418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spc="-5" dirty="0"/>
              <a:t>Air</a:t>
            </a:r>
            <a:r>
              <a:rPr spc="-25" dirty="0"/>
              <a:t> </a:t>
            </a:r>
            <a:r>
              <a:rPr spc="-10" dirty="0"/>
              <a:t>embolism</a:t>
            </a:r>
          </a:p>
          <a:p>
            <a:pPr marL="436245" indent="-42418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spc="-10" dirty="0"/>
              <a:t>Clotted </a:t>
            </a:r>
            <a:r>
              <a:rPr spc="-15" dirty="0"/>
              <a:t>catheter</a:t>
            </a:r>
            <a:r>
              <a:rPr spc="5" dirty="0"/>
              <a:t> </a:t>
            </a:r>
            <a:r>
              <a:rPr spc="-5" dirty="0"/>
              <a:t>line</a:t>
            </a:r>
          </a:p>
          <a:p>
            <a:pPr marL="436245" indent="-42418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i="0" spc="-15" dirty="0">
                <a:latin typeface="Calibri"/>
                <a:cs typeface="Calibri"/>
              </a:rPr>
              <a:t>Catheter</a:t>
            </a:r>
            <a:r>
              <a:rPr i="0" spc="3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displacement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and</a:t>
            </a:r>
            <a:r>
              <a:rPr i="0" spc="-1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contamination.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i="0" spc="-5" dirty="0">
                <a:latin typeface="Calibri"/>
                <a:cs typeface="Calibri"/>
              </a:rPr>
              <a:t>Sepsis</a:t>
            </a: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i="0" spc="-10" dirty="0">
                <a:latin typeface="Calibri"/>
                <a:cs typeface="Calibri"/>
              </a:rPr>
              <a:t>Hyperglycemia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Fluid</a:t>
            </a:r>
            <a:r>
              <a:rPr spc="-20" dirty="0"/>
              <a:t> </a:t>
            </a:r>
            <a:r>
              <a:rPr spc="-10" dirty="0"/>
              <a:t>overload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426719"/>
            <a:ext cx="246659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3309" y="530478"/>
            <a:ext cx="189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Oral</a:t>
            </a:r>
            <a:r>
              <a:rPr sz="3600" spc="-70" dirty="0"/>
              <a:t> </a:t>
            </a:r>
            <a:r>
              <a:rPr sz="3600" spc="-10" dirty="0"/>
              <a:t>Diets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53/5/20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568323"/>
            <a:ext cx="7009765" cy="3482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2069" indent="-3429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Oral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easiest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most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preferred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method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providing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550">
              <a:latin typeface="Calibri"/>
              <a:cs typeface="Calibri"/>
            </a:endParaRPr>
          </a:p>
          <a:p>
            <a:pPr marL="355600" marR="409575" indent="-342900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Oral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categorized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“regular,”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modified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consistency,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therapeutic.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Often combination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ordered,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0"/>
              </a:lnSpc>
            </a:pPr>
            <a:r>
              <a:rPr sz="2800" b="1" spc="-10" dirty="0">
                <a:latin typeface="Calibri"/>
                <a:cs typeface="Calibri"/>
              </a:rPr>
              <a:t>….....…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739" y="701040"/>
            <a:ext cx="647471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8869" y="804748"/>
            <a:ext cx="5904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Normal,</a:t>
            </a:r>
            <a:r>
              <a:rPr sz="3600" spc="-40" dirty="0"/>
              <a:t> </a:t>
            </a:r>
            <a:r>
              <a:rPr sz="3600" spc="-10" dirty="0"/>
              <a:t>Regular</a:t>
            </a:r>
            <a:r>
              <a:rPr sz="3600" spc="-40" dirty="0"/>
              <a:t> </a:t>
            </a:r>
            <a:r>
              <a:rPr sz="3600" dirty="0"/>
              <a:t>&amp;</a:t>
            </a:r>
            <a:r>
              <a:rPr sz="3600" spc="-20" dirty="0"/>
              <a:t> </a:t>
            </a:r>
            <a:r>
              <a:rPr sz="3600" dirty="0"/>
              <a:t>House</a:t>
            </a:r>
            <a:r>
              <a:rPr sz="3600" spc="-20" dirty="0"/>
              <a:t> </a:t>
            </a:r>
            <a:r>
              <a:rPr sz="3600" spc="-5" dirty="0"/>
              <a:t>Diets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54/5/20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862968"/>
            <a:ext cx="778510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1775" indent="-342900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Regular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achieve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maintain </a:t>
            </a:r>
            <a:r>
              <a:rPr sz="2800" b="1" spc="-5" dirty="0">
                <a:latin typeface="Calibri"/>
                <a:cs typeface="Calibri"/>
              </a:rPr>
              <a:t> optimal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status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who do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altered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No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excluded,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portion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sizes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not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limited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diet.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value </a:t>
            </a:r>
            <a:r>
              <a:rPr sz="2800" b="1" spc="-5" dirty="0">
                <a:latin typeface="Calibri"/>
                <a:cs typeface="Calibri"/>
              </a:rPr>
              <a:t> depend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actual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chosen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8869" y="530478"/>
            <a:ext cx="5903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Normal,</a:t>
            </a:r>
            <a:r>
              <a:rPr sz="3600" spc="-20" dirty="0"/>
              <a:t> </a:t>
            </a:r>
            <a:r>
              <a:rPr sz="3600" spc="-15" dirty="0"/>
              <a:t>Regular</a:t>
            </a:r>
            <a:r>
              <a:rPr sz="3600" spc="-25" dirty="0"/>
              <a:t> </a:t>
            </a:r>
            <a:r>
              <a:rPr sz="3600" dirty="0"/>
              <a:t>&amp;</a:t>
            </a:r>
            <a:r>
              <a:rPr sz="3600" spc="-15" dirty="0"/>
              <a:t> </a:t>
            </a:r>
            <a:r>
              <a:rPr sz="3600" dirty="0"/>
              <a:t>House</a:t>
            </a:r>
            <a:r>
              <a:rPr sz="3600" spc="-20" dirty="0"/>
              <a:t> </a:t>
            </a:r>
            <a:r>
              <a:rPr sz="3600" spc="-5" dirty="0"/>
              <a:t>Diets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55/5/20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316253"/>
            <a:ext cx="8220709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Regular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adjusted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meet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age-specific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throughout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life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cycle.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instance,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regular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child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differs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pregnant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elderly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patient.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Regular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also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altered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meet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specifications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vegetarian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kosher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eating</a:t>
            </a:r>
            <a:r>
              <a:rPr sz="2800" spc="-1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700" y="662940"/>
            <a:ext cx="57523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0210" y="766953"/>
            <a:ext cx="517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Modified </a:t>
            </a:r>
            <a:r>
              <a:rPr sz="3600" spc="-15" dirty="0"/>
              <a:t>Consistency</a:t>
            </a:r>
            <a:r>
              <a:rPr sz="3600" spc="-20" dirty="0"/>
              <a:t> </a:t>
            </a:r>
            <a:r>
              <a:rPr sz="3600" spc="-10" dirty="0"/>
              <a:t>Diets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56/5/20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39" y="1365465"/>
            <a:ext cx="8140065" cy="35267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Include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clear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liquid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mechanically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altered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Calibri"/>
                <a:cs typeface="Calibri"/>
              </a:rPr>
              <a:t>Clear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liquid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diets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 used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127000" marR="323850" lvl="1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99745" algn="l"/>
              </a:tabLst>
            </a:pPr>
            <a:r>
              <a:rPr sz="2800" b="1" spc="-10" dirty="0">
                <a:latin typeface="Calibri"/>
                <a:cs typeface="Calibri"/>
              </a:rPr>
              <a:t>maintain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hydration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during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gastrointestinal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illness,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nausea,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vomiting,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diarrhea</a:t>
            </a:r>
            <a:endParaRPr sz="2800">
              <a:latin typeface="Calibri"/>
              <a:cs typeface="Calibri"/>
            </a:endParaRPr>
          </a:p>
          <a:p>
            <a:pPr marL="499109" lvl="1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99745" algn="l"/>
              </a:tabLst>
            </a:pPr>
            <a:r>
              <a:rPr sz="2800" b="1" spc="-15" dirty="0">
                <a:latin typeface="Calibri"/>
                <a:cs typeface="Calibri"/>
              </a:rPr>
              <a:t>Preparation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bowel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surgery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0" dirty="0">
                <a:latin typeface="Calibri"/>
                <a:cs typeface="Calibri"/>
              </a:rPr>
              <a:t>procedures,</a:t>
            </a:r>
            <a:endParaRPr sz="2800">
              <a:latin typeface="Calibri"/>
              <a:cs typeface="Calibri"/>
            </a:endParaRPr>
          </a:p>
          <a:p>
            <a:pPr marL="127000" marR="5080" lvl="1">
              <a:lnSpc>
                <a:spcPts val="4040"/>
              </a:lnSpc>
              <a:spcBef>
                <a:spcPts val="85"/>
              </a:spcBef>
              <a:buAutoNum type="arabicPlain"/>
              <a:tabLst>
                <a:tab pos="499745" algn="l"/>
              </a:tabLst>
            </a:pPr>
            <a:r>
              <a:rPr sz="2800" b="1" spc="-10" dirty="0">
                <a:latin typeface="Calibri"/>
                <a:cs typeface="Calibri"/>
              </a:rPr>
              <a:t>When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oral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intake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resumes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after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prolonged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period.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4-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post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operation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5127" y="478536"/>
            <a:ext cx="575233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5257" y="581609"/>
            <a:ext cx="5180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Modified</a:t>
            </a:r>
            <a:r>
              <a:rPr sz="3600" spc="10" dirty="0"/>
              <a:t> </a:t>
            </a:r>
            <a:r>
              <a:rPr sz="3600" spc="-15" dirty="0"/>
              <a:t>Consistency</a:t>
            </a:r>
            <a:r>
              <a:rPr sz="3600" spc="-10" dirty="0"/>
              <a:t> Diets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35940" y="1596339"/>
            <a:ext cx="5575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96540" algn="l"/>
                <a:tab pos="4966335" algn="l"/>
              </a:tabLst>
            </a:pP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ea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qu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ds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Full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qu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Soft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4711" y="1596339"/>
            <a:ext cx="1614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Calibri"/>
                <a:cs typeface="Calibri"/>
              </a:rPr>
              <a:t>Regular,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94992"/>
            <a:ext cx="7735570" cy="19069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alibri"/>
                <a:cs typeface="Calibri"/>
              </a:rPr>
              <a:t>therapeutic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tolerated.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400"/>
              </a:lnSpc>
              <a:spcBef>
                <a:spcPts val="6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latin typeface="Calibri"/>
                <a:cs typeface="Calibri"/>
              </a:rPr>
              <a:t>Mechanically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altered</a:t>
            </a:r>
            <a:r>
              <a:rPr sz="2800" b="1" i="1" spc="3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diets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contain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foods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10" dirty="0">
                <a:latin typeface="Calibri"/>
                <a:cs typeface="Calibri"/>
              </a:rPr>
              <a:t> pureed,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chopped/ground,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soft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who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have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difficulty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chewing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swallowing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78607" y="1761744"/>
            <a:ext cx="559435" cy="216535"/>
            <a:chOff x="2578607" y="1761744"/>
            <a:chExt cx="559435" cy="216535"/>
          </a:xfrm>
        </p:grpSpPr>
        <p:sp>
          <p:nvSpPr>
            <p:cNvPr id="9" name="object 9"/>
            <p:cNvSpPr/>
            <p:nvPr/>
          </p:nvSpPr>
          <p:spPr>
            <a:xfrm>
              <a:off x="2591561" y="1774698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438150" y="0"/>
                  </a:moveTo>
                  <a:lnTo>
                    <a:pt x="4381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438150" y="142875"/>
                  </a:lnTo>
                  <a:lnTo>
                    <a:pt x="438150" y="190500"/>
                  </a:lnTo>
                  <a:lnTo>
                    <a:pt x="533400" y="952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1561" y="1774698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0" y="47625"/>
                  </a:moveTo>
                  <a:lnTo>
                    <a:pt x="438150" y="47625"/>
                  </a:lnTo>
                  <a:lnTo>
                    <a:pt x="438150" y="0"/>
                  </a:lnTo>
                  <a:lnTo>
                    <a:pt x="533400" y="95250"/>
                  </a:lnTo>
                  <a:lnTo>
                    <a:pt x="438150" y="190500"/>
                  </a:lnTo>
                  <a:lnTo>
                    <a:pt x="4381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835652" y="1789176"/>
            <a:ext cx="559435" cy="216535"/>
            <a:chOff x="4835652" y="1789176"/>
            <a:chExt cx="559435" cy="216535"/>
          </a:xfrm>
        </p:grpSpPr>
        <p:sp>
          <p:nvSpPr>
            <p:cNvPr id="12" name="object 12"/>
            <p:cNvSpPr/>
            <p:nvPr/>
          </p:nvSpPr>
          <p:spPr>
            <a:xfrm>
              <a:off x="4848606" y="1802130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438150" y="0"/>
                  </a:moveTo>
                  <a:lnTo>
                    <a:pt x="4381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438150" y="142875"/>
                  </a:lnTo>
                  <a:lnTo>
                    <a:pt x="438150" y="190500"/>
                  </a:lnTo>
                  <a:lnTo>
                    <a:pt x="533400" y="952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48606" y="1802130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0" y="47625"/>
                  </a:moveTo>
                  <a:lnTo>
                    <a:pt x="438150" y="47625"/>
                  </a:lnTo>
                  <a:lnTo>
                    <a:pt x="438150" y="0"/>
                  </a:lnTo>
                  <a:lnTo>
                    <a:pt x="533400" y="95250"/>
                  </a:lnTo>
                  <a:lnTo>
                    <a:pt x="438150" y="190500"/>
                  </a:lnTo>
                  <a:lnTo>
                    <a:pt x="4381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44767" y="1694688"/>
            <a:ext cx="559435" cy="216535"/>
            <a:chOff x="6144767" y="1694688"/>
            <a:chExt cx="559435" cy="216535"/>
          </a:xfrm>
        </p:grpSpPr>
        <p:sp>
          <p:nvSpPr>
            <p:cNvPr id="15" name="object 15"/>
            <p:cNvSpPr/>
            <p:nvPr/>
          </p:nvSpPr>
          <p:spPr>
            <a:xfrm>
              <a:off x="6157721" y="1707642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438150" y="0"/>
                  </a:moveTo>
                  <a:lnTo>
                    <a:pt x="4381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438150" y="142875"/>
                  </a:lnTo>
                  <a:lnTo>
                    <a:pt x="438150" y="190500"/>
                  </a:lnTo>
                  <a:lnTo>
                    <a:pt x="533400" y="952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57721" y="1707642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0" y="47625"/>
                  </a:moveTo>
                  <a:lnTo>
                    <a:pt x="438150" y="47625"/>
                  </a:lnTo>
                  <a:lnTo>
                    <a:pt x="438150" y="0"/>
                  </a:lnTo>
                  <a:lnTo>
                    <a:pt x="533400" y="95250"/>
                  </a:lnTo>
                  <a:lnTo>
                    <a:pt x="438150" y="190500"/>
                  </a:lnTo>
                  <a:lnTo>
                    <a:pt x="4381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57/5/20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9755" y="426719"/>
            <a:ext cx="3934205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0266" y="530478"/>
            <a:ext cx="336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Therapeutic</a:t>
            </a:r>
            <a:r>
              <a:rPr sz="3600" spc="-45" dirty="0"/>
              <a:t> </a:t>
            </a:r>
            <a:r>
              <a:rPr sz="3600" spc="-10" dirty="0"/>
              <a:t>Diets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12063" y="6404877"/>
            <a:ext cx="6851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58/5/20</a:t>
            </a:r>
            <a:r>
              <a:rPr sz="1200" spc="-10" dirty="0">
                <a:solidFill>
                  <a:srgbClr val="888888"/>
                </a:solidFill>
                <a:latin typeface="Arial MT"/>
                <a:cs typeface="Arial MT"/>
              </a:rPr>
              <a:t>2</a:t>
            </a: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458594"/>
            <a:ext cx="7895590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0162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Therapeutic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differ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regular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diet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</a:t>
            </a:r>
            <a:r>
              <a:rPr sz="2800" b="1" spc="-5" dirty="0">
                <a:latin typeface="Calibri"/>
                <a:cs typeface="Calibri"/>
              </a:rPr>
              <a:t> 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more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nutrients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food </a:t>
            </a:r>
            <a:r>
              <a:rPr sz="2800" b="1" spc="-10" dirty="0">
                <a:latin typeface="Calibri"/>
                <a:cs typeface="Calibri"/>
              </a:rPr>
              <a:t> components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purpose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preventing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treating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disease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illness.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number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timing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meals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may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also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altered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136142"/>
            <a:ext cx="804164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702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gastrointestinal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tract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(GI)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most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effective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way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If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patient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least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partially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functioning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gut,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unable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meet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needs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via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oral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(po)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route,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enteral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therapy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via </a:t>
            </a:r>
            <a:r>
              <a:rPr sz="2800" b="1" spc="-5" dirty="0">
                <a:latin typeface="Calibri"/>
                <a:cs typeface="Calibri"/>
              </a:rPr>
              <a:t> tube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feeding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should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considered.</a:t>
            </a:r>
            <a:endParaRPr sz="2800">
              <a:latin typeface="Calibri"/>
              <a:cs typeface="Calibri"/>
            </a:endParaRPr>
          </a:p>
          <a:p>
            <a:pPr marL="355600" marR="25336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Enteral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(EN)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promotes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usual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physiologic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integrity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GI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tract,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risk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harm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(line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infections,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sepsis)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more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economical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parenteral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nutrition.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pc="-5" dirty="0"/>
              <a:t>5/5/2023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8585" y="6445846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9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Unit 14 Feeding Patients Hospital Food and  Enteral and Parenteral Nutrition</vt:lpstr>
      <vt:lpstr>PowerPoint Presentation</vt:lpstr>
      <vt:lpstr>Oral Diets</vt:lpstr>
      <vt:lpstr>Normal, Regular &amp; House Diets</vt:lpstr>
      <vt:lpstr>Normal, Regular &amp; House Diets</vt:lpstr>
      <vt:lpstr>Modified Consistency Diets</vt:lpstr>
      <vt:lpstr>Modified Consistency Diets</vt:lpstr>
      <vt:lpstr>Therapeutic Diets</vt:lpstr>
      <vt:lpstr>PowerPoint Presentation</vt:lpstr>
      <vt:lpstr>Enteral Nutrition</vt:lpstr>
      <vt:lpstr>Enteral Nutrition</vt:lpstr>
      <vt:lpstr>INDICATIONS FOR INITIATION OF  ENTERAL NUTRITION</vt:lpstr>
      <vt:lpstr>PowerPoint Presentation</vt:lpstr>
      <vt:lpstr>Short-Term Nutritional Support</vt:lpstr>
      <vt:lpstr>Nasointestinal</vt:lpstr>
      <vt:lpstr>Intermittent Feedings</vt:lpstr>
      <vt:lpstr>CRITERIA TO MONITOR IN HOSPITALIZED  PATIENTS RECEIVING ENTERAL NUTRITION</vt:lpstr>
      <vt:lpstr>CRITERIA TO MONITOR IN HOSPITALIZED  PATIENTS RECEIVING ENTERAL NUTRITION</vt:lpstr>
      <vt:lpstr>Gastrointestinal Complication</vt:lpstr>
      <vt:lpstr>Gastrointestinal Complication</vt:lpstr>
      <vt:lpstr>Mechanical Complication</vt:lpstr>
      <vt:lpstr>Parenteral Nutrition</vt:lpstr>
      <vt:lpstr>Indication of Parenteral Nutrition</vt:lpstr>
      <vt:lpstr>Administration Methods</vt:lpstr>
      <vt:lpstr>Administration Methods</vt:lpstr>
      <vt:lpstr>Central Method</vt:lpstr>
      <vt:lpstr>Central Method</vt:lpstr>
      <vt:lpstr>Complications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revision>7</cp:revision>
  <dcterms:created xsi:type="dcterms:W3CDTF">2023-05-22T19:41:03Z</dcterms:created>
  <dcterms:modified xsi:type="dcterms:W3CDTF">2023-05-22T19:48:43Z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2023-05-22T00:00:00Z</vt:filetime>
  </property>
</Properties>
</file>