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8A2BD9-C553-4CF4-8EAF-29AC787F1E89}" type="datetimeFigureOut">
              <a:rPr lang="en-US" smtClean="0"/>
              <a:t>5/27/2023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C4A386-D169-4E2C-925B-0C1A62C3A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29293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29293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29293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29293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365760"/>
          </a:xfrm>
          <a:custGeom>
            <a:avLst/>
            <a:gdLst/>
            <a:ahLst/>
            <a:cxnLst/>
            <a:rect l="l" t="t" r="r" b="b"/>
            <a:pathLst>
              <a:path w="9144000" h="365760">
                <a:moveTo>
                  <a:pt x="9144000" y="0"/>
                </a:moveTo>
                <a:lnTo>
                  <a:pt x="0" y="0"/>
                </a:lnTo>
                <a:lnTo>
                  <a:pt x="0" y="365760"/>
                </a:lnTo>
                <a:lnTo>
                  <a:pt x="9144000" y="365760"/>
                </a:lnTo>
                <a:lnTo>
                  <a:pt x="9144000" y="0"/>
                </a:lnTo>
                <a:close/>
              </a:path>
            </a:pathLst>
          </a:custGeom>
          <a:solidFill>
            <a:srgbClr val="92A1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13508" y="454533"/>
            <a:ext cx="4316983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29293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27481" y="1481226"/>
            <a:ext cx="8089036" cy="45504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29293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23088" y="2778251"/>
            <a:ext cx="8821420" cy="1729105"/>
            <a:chOff x="323088" y="2778251"/>
            <a:chExt cx="8821420" cy="172910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3088" y="2778251"/>
              <a:ext cx="1149858" cy="111633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13815" y="2778251"/>
              <a:ext cx="8330183" cy="111633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58240" y="3390899"/>
              <a:ext cx="5257038" cy="111633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756147" y="3390899"/>
              <a:ext cx="966977" cy="111633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063996" y="3390899"/>
              <a:ext cx="2241042" cy="1116330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623417" y="2895345"/>
            <a:ext cx="8194040" cy="124714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847725" marR="5080" indent="-835660">
              <a:lnSpc>
                <a:spcPct val="100499"/>
              </a:lnSpc>
              <a:spcBef>
                <a:spcPts val="70"/>
              </a:spcBef>
            </a:pPr>
            <a:r>
              <a:rPr sz="4000" b="1" spc="-100" dirty="0">
                <a:solidFill>
                  <a:srgbClr val="292934"/>
                </a:solidFill>
                <a:latin typeface="Calibri"/>
                <a:cs typeface="Calibri"/>
              </a:rPr>
              <a:t>1</a:t>
            </a:r>
            <a:r>
              <a:rPr sz="4000" b="1" u="heavy" spc="-100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5</a:t>
            </a:r>
            <a:r>
              <a:rPr sz="4000" b="1" u="heavy" spc="-5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)</a:t>
            </a:r>
            <a:r>
              <a:rPr sz="4000" b="1" u="heavy" spc="-220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 </a:t>
            </a:r>
            <a:r>
              <a:rPr sz="4000" b="1" u="heavy" spc="-105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N</a:t>
            </a:r>
            <a:r>
              <a:rPr sz="4000" b="1" u="heavy" spc="-100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u</a:t>
            </a:r>
            <a:r>
              <a:rPr sz="4000" b="1" u="heavy" spc="-110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tr</a:t>
            </a:r>
            <a:r>
              <a:rPr sz="4000" b="1" u="heavy" spc="-100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i</a:t>
            </a:r>
            <a:r>
              <a:rPr sz="4000" b="1" u="heavy" spc="-110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t</a:t>
            </a:r>
            <a:r>
              <a:rPr sz="4000" b="1" u="heavy" spc="-100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io</a:t>
            </a:r>
            <a:r>
              <a:rPr sz="4000" b="1" u="heavy" spc="-5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n</a:t>
            </a:r>
            <a:r>
              <a:rPr sz="4000" b="1" u="heavy" spc="-180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 </a:t>
            </a:r>
            <a:r>
              <a:rPr sz="4000" b="1" u="heavy" spc="-170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f</a:t>
            </a:r>
            <a:r>
              <a:rPr sz="4000" b="1" u="heavy" spc="-100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o</a:t>
            </a:r>
            <a:r>
              <a:rPr sz="4000" b="1" u="heavy" spc="-5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r</a:t>
            </a:r>
            <a:r>
              <a:rPr sz="4000" b="1" u="heavy" spc="-204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 </a:t>
            </a:r>
            <a:r>
              <a:rPr sz="4000" b="1" u="heavy" spc="-180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P</a:t>
            </a:r>
            <a:r>
              <a:rPr sz="4000" b="1" u="heavy" spc="-145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a</a:t>
            </a:r>
            <a:r>
              <a:rPr sz="4000" b="1" u="heavy" spc="-110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t</a:t>
            </a:r>
            <a:r>
              <a:rPr sz="4000" b="1" u="heavy" spc="-100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ie</a:t>
            </a:r>
            <a:r>
              <a:rPr sz="4000" b="1" u="heavy" spc="-135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n</a:t>
            </a:r>
            <a:r>
              <a:rPr sz="4000" b="1" u="heavy" spc="-110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t</a:t>
            </a:r>
            <a:r>
              <a:rPr sz="4000" b="1" u="heavy" spc="-5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s</a:t>
            </a:r>
            <a:r>
              <a:rPr sz="4000" b="1" u="heavy" spc="-225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 </a:t>
            </a:r>
            <a:r>
              <a:rPr sz="4000" b="1" u="heavy" spc="-105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w</a:t>
            </a:r>
            <a:r>
              <a:rPr sz="4000" b="1" u="heavy" spc="-100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i</a:t>
            </a:r>
            <a:r>
              <a:rPr sz="4000" b="1" u="heavy" spc="-110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t</a:t>
            </a:r>
            <a:r>
              <a:rPr sz="4000" b="1" u="heavy" spc="-5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h</a:t>
            </a:r>
            <a:r>
              <a:rPr sz="4000" b="1" u="heavy" spc="-195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 </a:t>
            </a:r>
            <a:r>
              <a:rPr sz="4000" b="1" u="heavy" spc="-105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U</a:t>
            </a:r>
            <a:r>
              <a:rPr sz="4000" b="1" u="heavy" spc="-100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ppe</a:t>
            </a:r>
            <a:r>
              <a:rPr sz="4000" b="1" u="heavy" spc="-5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r</a:t>
            </a:r>
            <a:r>
              <a:rPr sz="4000" b="1" u="heavy" spc="-215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 </a:t>
            </a:r>
            <a:r>
              <a:rPr sz="4000" b="1" u="heavy" spc="-110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a</a:t>
            </a:r>
            <a:r>
              <a:rPr sz="4000" b="1" u="heavy" spc="-100" dirty="0">
                <a:solidFill>
                  <a:srgbClr val="292934"/>
                </a:solidFill>
                <a:uFill>
                  <a:solidFill>
                    <a:srgbClr val="D2523B"/>
                  </a:solidFill>
                </a:uFill>
                <a:latin typeface="Calibri"/>
                <a:cs typeface="Calibri"/>
              </a:rPr>
              <a:t>n</a:t>
            </a:r>
            <a:r>
              <a:rPr sz="4000" b="1" spc="-5" dirty="0">
                <a:solidFill>
                  <a:srgbClr val="292934"/>
                </a:solidFill>
                <a:latin typeface="Calibri"/>
                <a:cs typeface="Calibri"/>
              </a:rPr>
              <a:t>d  </a:t>
            </a:r>
            <a:r>
              <a:rPr sz="4000" b="1" spc="-105" dirty="0">
                <a:solidFill>
                  <a:srgbClr val="292934"/>
                </a:solidFill>
                <a:latin typeface="Calibri"/>
                <a:cs typeface="Calibri"/>
              </a:rPr>
              <a:t>L</a:t>
            </a:r>
            <a:r>
              <a:rPr sz="4000" b="1" spc="-120" dirty="0">
                <a:solidFill>
                  <a:srgbClr val="292934"/>
                </a:solidFill>
                <a:latin typeface="Calibri"/>
                <a:cs typeface="Calibri"/>
              </a:rPr>
              <a:t>o</a:t>
            </a:r>
            <a:r>
              <a:rPr sz="4000" b="1" spc="-145" dirty="0">
                <a:solidFill>
                  <a:srgbClr val="292934"/>
                </a:solidFill>
                <a:latin typeface="Calibri"/>
                <a:cs typeface="Calibri"/>
              </a:rPr>
              <a:t>w</a:t>
            </a:r>
            <a:r>
              <a:rPr sz="4000" b="1" spc="-100" dirty="0">
                <a:solidFill>
                  <a:srgbClr val="292934"/>
                </a:solidFill>
                <a:latin typeface="Calibri"/>
                <a:cs typeface="Calibri"/>
              </a:rPr>
              <a:t>e</a:t>
            </a:r>
            <a:r>
              <a:rPr sz="4000" b="1" spc="-5" dirty="0">
                <a:solidFill>
                  <a:srgbClr val="292934"/>
                </a:solidFill>
                <a:latin typeface="Calibri"/>
                <a:cs typeface="Calibri"/>
              </a:rPr>
              <a:t>r</a:t>
            </a:r>
            <a:r>
              <a:rPr sz="4000" b="1" spc="-2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4000" b="1" spc="-110" dirty="0">
                <a:solidFill>
                  <a:srgbClr val="292934"/>
                </a:solidFill>
                <a:latin typeface="Calibri"/>
                <a:cs typeface="Calibri"/>
              </a:rPr>
              <a:t>Ga</a:t>
            </a:r>
            <a:r>
              <a:rPr sz="4000" b="1" spc="-150" dirty="0">
                <a:solidFill>
                  <a:srgbClr val="292934"/>
                </a:solidFill>
                <a:latin typeface="Calibri"/>
                <a:cs typeface="Calibri"/>
              </a:rPr>
              <a:t>s</a:t>
            </a:r>
            <a:r>
              <a:rPr sz="4000" b="1" spc="-110" dirty="0">
                <a:solidFill>
                  <a:srgbClr val="292934"/>
                </a:solidFill>
                <a:latin typeface="Calibri"/>
                <a:cs typeface="Calibri"/>
              </a:rPr>
              <a:t>t</a:t>
            </a:r>
            <a:r>
              <a:rPr sz="4000" b="1" spc="-155" dirty="0">
                <a:solidFill>
                  <a:srgbClr val="292934"/>
                </a:solidFill>
                <a:latin typeface="Calibri"/>
                <a:cs typeface="Calibri"/>
              </a:rPr>
              <a:t>r</a:t>
            </a:r>
            <a:r>
              <a:rPr sz="4000" b="1" spc="-105" dirty="0">
                <a:solidFill>
                  <a:srgbClr val="292934"/>
                </a:solidFill>
                <a:latin typeface="Calibri"/>
                <a:cs typeface="Calibri"/>
              </a:rPr>
              <a:t>o</a:t>
            </a:r>
            <a:r>
              <a:rPr sz="4000" b="1" spc="-100" dirty="0">
                <a:solidFill>
                  <a:srgbClr val="292934"/>
                </a:solidFill>
                <a:latin typeface="Calibri"/>
                <a:cs typeface="Calibri"/>
              </a:rPr>
              <a:t>i</a:t>
            </a:r>
            <a:r>
              <a:rPr sz="4000" b="1" spc="-140" dirty="0">
                <a:solidFill>
                  <a:srgbClr val="292934"/>
                </a:solidFill>
                <a:latin typeface="Calibri"/>
                <a:cs typeface="Calibri"/>
              </a:rPr>
              <a:t>n</a:t>
            </a:r>
            <a:r>
              <a:rPr sz="4000" b="1" spc="-160" dirty="0">
                <a:solidFill>
                  <a:srgbClr val="292934"/>
                </a:solidFill>
                <a:latin typeface="Calibri"/>
                <a:cs typeface="Calibri"/>
              </a:rPr>
              <a:t>t</a:t>
            </a:r>
            <a:r>
              <a:rPr sz="4000" b="1" spc="-100" dirty="0">
                <a:solidFill>
                  <a:srgbClr val="292934"/>
                </a:solidFill>
                <a:latin typeface="Calibri"/>
                <a:cs typeface="Calibri"/>
              </a:rPr>
              <a:t>e</a:t>
            </a:r>
            <a:r>
              <a:rPr sz="4000" b="1" spc="-150" dirty="0">
                <a:solidFill>
                  <a:srgbClr val="292934"/>
                </a:solidFill>
                <a:latin typeface="Calibri"/>
                <a:cs typeface="Calibri"/>
              </a:rPr>
              <a:t>s</a:t>
            </a:r>
            <a:r>
              <a:rPr sz="4000" b="1" spc="-110" dirty="0">
                <a:solidFill>
                  <a:srgbClr val="292934"/>
                </a:solidFill>
                <a:latin typeface="Calibri"/>
                <a:cs typeface="Calibri"/>
              </a:rPr>
              <a:t>t</a:t>
            </a:r>
            <a:r>
              <a:rPr sz="4000" b="1" spc="-100" dirty="0">
                <a:solidFill>
                  <a:srgbClr val="292934"/>
                </a:solidFill>
                <a:latin typeface="Calibri"/>
                <a:cs typeface="Calibri"/>
              </a:rPr>
              <a:t>in</a:t>
            </a:r>
            <a:r>
              <a:rPr sz="4000" b="1" spc="-110" dirty="0">
                <a:solidFill>
                  <a:srgbClr val="292934"/>
                </a:solidFill>
                <a:latin typeface="Calibri"/>
                <a:cs typeface="Calibri"/>
              </a:rPr>
              <a:t>a</a:t>
            </a:r>
            <a:r>
              <a:rPr sz="4000" b="1" spc="-5" dirty="0">
                <a:solidFill>
                  <a:srgbClr val="292934"/>
                </a:solidFill>
                <a:latin typeface="Calibri"/>
                <a:cs typeface="Calibri"/>
              </a:rPr>
              <a:t>l</a:t>
            </a:r>
            <a:r>
              <a:rPr sz="4000" b="1" spc="-16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4000" b="1" spc="-105" dirty="0">
                <a:solidFill>
                  <a:srgbClr val="292934"/>
                </a:solidFill>
                <a:latin typeface="Calibri"/>
                <a:cs typeface="Calibri"/>
              </a:rPr>
              <a:t>D</a:t>
            </a:r>
            <a:r>
              <a:rPr sz="4000" b="1" spc="-100" dirty="0">
                <a:solidFill>
                  <a:srgbClr val="292934"/>
                </a:solidFill>
                <a:latin typeface="Calibri"/>
                <a:cs typeface="Calibri"/>
              </a:rPr>
              <a:t>i</a:t>
            </a:r>
            <a:r>
              <a:rPr sz="4000" b="1" spc="-105" dirty="0">
                <a:solidFill>
                  <a:srgbClr val="292934"/>
                </a:solidFill>
                <a:latin typeface="Calibri"/>
                <a:cs typeface="Calibri"/>
              </a:rPr>
              <a:t>so</a:t>
            </a:r>
            <a:r>
              <a:rPr sz="4000" b="1" spc="-155" dirty="0">
                <a:solidFill>
                  <a:srgbClr val="292934"/>
                </a:solidFill>
                <a:latin typeface="Calibri"/>
                <a:cs typeface="Calibri"/>
              </a:rPr>
              <a:t>r</a:t>
            </a:r>
            <a:r>
              <a:rPr sz="4000" b="1" spc="-100" dirty="0">
                <a:solidFill>
                  <a:srgbClr val="292934"/>
                </a:solidFill>
                <a:latin typeface="Calibri"/>
                <a:cs typeface="Calibri"/>
              </a:rPr>
              <a:t>de</a:t>
            </a:r>
            <a:r>
              <a:rPr sz="4000" b="1" spc="-155" dirty="0">
                <a:solidFill>
                  <a:srgbClr val="292934"/>
                </a:solidFill>
                <a:latin typeface="Calibri"/>
                <a:cs typeface="Calibri"/>
              </a:rPr>
              <a:t>r</a:t>
            </a:r>
            <a:r>
              <a:rPr sz="4000" b="1" spc="-5" dirty="0">
                <a:solidFill>
                  <a:srgbClr val="292934"/>
                </a:solidFill>
                <a:latin typeface="Calibri"/>
                <a:cs typeface="Calibri"/>
              </a:rPr>
              <a:t>s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058541" y="4807203"/>
            <a:ext cx="3005455" cy="11464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0" dirty="0">
                <a:solidFill>
                  <a:srgbClr val="292934"/>
                </a:solidFill>
                <a:latin typeface="Arial"/>
                <a:cs typeface="Arial"/>
              </a:rPr>
              <a:t>Dr.</a:t>
            </a:r>
            <a:r>
              <a:rPr sz="2400" b="1" spc="-2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292934"/>
                </a:solidFill>
                <a:latin typeface="Arial"/>
                <a:cs typeface="Arial"/>
              </a:rPr>
              <a:t>Malakeh.Z.</a:t>
            </a:r>
            <a:r>
              <a:rPr sz="2400" b="1" spc="-2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2400" b="1" spc="-5" dirty="0" err="1" smtClean="0">
                <a:solidFill>
                  <a:srgbClr val="292934"/>
                </a:solidFill>
                <a:latin typeface="Arial"/>
                <a:cs typeface="Arial"/>
              </a:rPr>
              <a:t>Malak</a:t>
            </a:r>
            <a:endParaRPr lang="en-US" sz="2400" b="1" spc="-5" dirty="0" smtClean="0">
              <a:solidFill>
                <a:srgbClr val="292934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400" b="1" spc="-5" dirty="0" smtClean="0">
                <a:solidFill>
                  <a:srgbClr val="292934"/>
                </a:solidFill>
                <a:latin typeface="Arial"/>
                <a:cs typeface="Arial"/>
              </a:rPr>
              <a:t>      Presented by: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400" b="1" spc="-5" dirty="0" smtClean="0">
                <a:solidFill>
                  <a:srgbClr val="292934"/>
                </a:solidFill>
                <a:latin typeface="Arial"/>
                <a:cs typeface="Arial"/>
              </a:rPr>
              <a:t>   </a:t>
            </a:r>
            <a:r>
              <a:rPr lang="en-US" sz="2400" b="1" spc="-5" dirty="0" err="1" smtClean="0">
                <a:solidFill>
                  <a:srgbClr val="292934"/>
                </a:solidFill>
                <a:latin typeface="Arial"/>
                <a:cs typeface="Arial"/>
              </a:rPr>
              <a:t>Dr.Majdi</a:t>
            </a:r>
            <a:r>
              <a:rPr lang="en-US" sz="2400" b="1" spc="-5" dirty="0" smtClean="0">
                <a:solidFill>
                  <a:srgbClr val="292934"/>
                </a:solidFill>
                <a:latin typeface="Arial"/>
                <a:cs typeface="Arial"/>
              </a:rPr>
              <a:t> Alhadidi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461631" y="6061964"/>
            <a:ext cx="1250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292934"/>
                </a:solidFill>
                <a:latin typeface="Arial"/>
                <a:cs typeface="Arial"/>
              </a:rPr>
              <a:t>1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851916" y="1008888"/>
            <a:ext cx="7192645" cy="1725930"/>
            <a:chOff x="851916" y="1008888"/>
            <a:chExt cx="7192645" cy="1725930"/>
          </a:xfrm>
        </p:grpSpPr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68387" y="1295944"/>
              <a:ext cx="223447" cy="182257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51916" y="1008888"/>
              <a:ext cx="6971538" cy="111633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164324" y="1008888"/>
              <a:ext cx="880109" cy="1116330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39368" y="1618488"/>
              <a:ext cx="2297430" cy="1116330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677667" y="1618488"/>
              <a:ext cx="2742437" cy="1116330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760975" y="1618488"/>
              <a:ext cx="1689353" cy="1116330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791200" y="1618488"/>
              <a:ext cx="814577" cy="1116330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5946648" y="1618488"/>
              <a:ext cx="1689353" cy="1116330"/>
            </a:xfrm>
            <a:prstGeom prst="rect">
              <a:avLst/>
            </a:prstGeom>
          </p:spPr>
        </p:pic>
      </p:grp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932180" y="1125677"/>
            <a:ext cx="6781165" cy="1245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21005" marR="5080" indent="-40894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“Nutrition</a:t>
            </a:r>
            <a:r>
              <a:rPr spc="35" dirty="0"/>
              <a:t> </a:t>
            </a:r>
            <a:r>
              <a:rPr spc="-5" dirty="0"/>
              <a:t>in</a:t>
            </a:r>
            <a:r>
              <a:rPr dirty="0"/>
              <a:t> </a:t>
            </a:r>
            <a:r>
              <a:rPr spc="-5" dirty="0"/>
              <a:t>Health</a:t>
            </a:r>
            <a:r>
              <a:rPr spc="10" dirty="0"/>
              <a:t> </a:t>
            </a:r>
            <a:r>
              <a:rPr spc="-5" dirty="0"/>
              <a:t>and</a:t>
            </a:r>
            <a:r>
              <a:rPr dirty="0"/>
              <a:t> Illness” </a:t>
            </a:r>
            <a:r>
              <a:rPr spc="-890" dirty="0"/>
              <a:t> </a:t>
            </a:r>
            <a:r>
              <a:rPr spc="-10" dirty="0"/>
              <a:t>Second </a:t>
            </a:r>
            <a:r>
              <a:rPr spc="-15" dirty="0"/>
              <a:t>Semester</a:t>
            </a:r>
            <a:r>
              <a:rPr dirty="0"/>
              <a:t> </a:t>
            </a:r>
            <a:r>
              <a:rPr spc="-5" dirty="0"/>
              <a:t>2022-2023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575">
              <a:lnSpc>
                <a:spcPct val="100000"/>
              </a:lnSpc>
              <a:spcBef>
                <a:spcPts val="95"/>
              </a:spcBef>
            </a:pPr>
            <a:r>
              <a:rPr spc="-105" dirty="0"/>
              <a:t>Na</a:t>
            </a:r>
            <a:r>
              <a:rPr spc="-100" dirty="0"/>
              <a:t>us</a:t>
            </a:r>
            <a:r>
              <a:rPr spc="-95" dirty="0"/>
              <a:t>e</a:t>
            </a:r>
            <a:r>
              <a:rPr spc="-5" dirty="0"/>
              <a:t>a</a:t>
            </a:r>
            <a:r>
              <a:rPr spc="-200" dirty="0"/>
              <a:t> </a:t>
            </a:r>
            <a:r>
              <a:rPr spc="-105" dirty="0"/>
              <a:t>a</a:t>
            </a:r>
            <a:r>
              <a:rPr spc="-100" dirty="0"/>
              <a:t>n</a:t>
            </a:r>
            <a:r>
              <a:rPr spc="-5" dirty="0"/>
              <a:t>d</a:t>
            </a:r>
            <a:r>
              <a:rPr spc="-200" dirty="0"/>
              <a:t> </a:t>
            </a:r>
            <a:r>
              <a:rPr spc="-280" dirty="0"/>
              <a:t>V</a:t>
            </a:r>
            <a:r>
              <a:rPr spc="-100" dirty="0"/>
              <a:t>omi</a:t>
            </a:r>
            <a:r>
              <a:rPr spc="-105" dirty="0"/>
              <a:t>t</a:t>
            </a:r>
            <a:r>
              <a:rPr spc="-100" dirty="0"/>
              <a:t>in</a:t>
            </a:r>
            <a:r>
              <a:rPr spc="-5" dirty="0"/>
              <a:t>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193823"/>
            <a:ext cx="6315710" cy="412242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Nausea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vomiting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may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be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related</a:t>
            </a:r>
            <a:r>
              <a:rPr sz="2800" b="1" spc="3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to:</a:t>
            </a:r>
            <a:endParaRPr sz="2800">
              <a:latin typeface="Calibri"/>
              <a:cs typeface="Calibri"/>
            </a:endParaRPr>
          </a:p>
          <a:p>
            <a:pPr marL="469900" indent="-184150">
              <a:lnSpc>
                <a:spcPct val="100000"/>
              </a:lnSpc>
              <a:spcBef>
                <a:spcPts val="670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470534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decrease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in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gastric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acid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secretion.</a:t>
            </a:r>
            <a:endParaRPr sz="2800">
              <a:latin typeface="Calibri"/>
              <a:cs typeface="Calibri"/>
            </a:endParaRPr>
          </a:p>
          <a:p>
            <a:pPr marL="469900" indent="-18415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470534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decrease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in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digestive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enzyme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activity.</a:t>
            </a:r>
            <a:endParaRPr sz="2800">
              <a:latin typeface="Calibri"/>
              <a:cs typeface="Calibri"/>
            </a:endParaRPr>
          </a:p>
          <a:p>
            <a:pPr marL="469900" indent="-184150">
              <a:lnSpc>
                <a:spcPct val="100000"/>
              </a:lnSpc>
              <a:spcBef>
                <a:spcPts val="670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470534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decrease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in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GI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motility.</a:t>
            </a:r>
            <a:endParaRPr sz="2800">
              <a:latin typeface="Calibri"/>
              <a:cs typeface="Calibri"/>
            </a:endParaRPr>
          </a:p>
          <a:p>
            <a:pPr marL="469900" indent="-18415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470534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Gastric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irritation.</a:t>
            </a:r>
            <a:endParaRPr sz="2800">
              <a:latin typeface="Calibri"/>
              <a:cs typeface="Calibri"/>
            </a:endParaRPr>
          </a:p>
          <a:p>
            <a:pPr marL="469900" indent="-184150">
              <a:lnSpc>
                <a:spcPct val="100000"/>
              </a:lnSpc>
              <a:spcBef>
                <a:spcPts val="670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470534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Acidosis.</a:t>
            </a:r>
            <a:endParaRPr sz="2800">
              <a:latin typeface="Calibri"/>
              <a:cs typeface="Calibri"/>
            </a:endParaRPr>
          </a:p>
          <a:p>
            <a:pPr marL="469900" indent="-18415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470534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Bacterial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viral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infection.</a:t>
            </a:r>
            <a:endParaRPr sz="2800">
              <a:latin typeface="Calibri"/>
              <a:cs typeface="Calibri"/>
            </a:endParaRPr>
          </a:p>
          <a:p>
            <a:pPr marL="469900" indent="-18415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470534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Increased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intracranial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pressure.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22345" y="6006795"/>
            <a:ext cx="14655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292934"/>
                </a:solidFill>
                <a:latin typeface="Arial MT"/>
                <a:cs typeface="Arial MT"/>
              </a:rPr>
              <a:t>Dr.</a:t>
            </a:r>
            <a:r>
              <a:rPr sz="1200" spc="-30" dirty="0">
                <a:solidFill>
                  <a:srgbClr val="292934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292934"/>
                </a:solidFill>
                <a:latin typeface="Arial MT"/>
                <a:cs typeface="Arial MT"/>
              </a:rPr>
              <a:t>Malakeh.Z.</a:t>
            </a:r>
            <a:r>
              <a:rPr sz="1200" spc="-50" dirty="0">
                <a:solidFill>
                  <a:srgbClr val="292934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292934"/>
                </a:solidFill>
                <a:latin typeface="Arial MT"/>
                <a:cs typeface="Arial MT"/>
              </a:rPr>
              <a:t>Malak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461631" y="6018072"/>
            <a:ext cx="224154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292934"/>
                </a:solidFill>
                <a:latin typeface="Arial"/>
                <a:cs typeface="Arial"/>
              </a:rPr>
              <a:t>10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575">
              <a:lnSpc>
                <a:spcPct val="100000"/>
              </a:lnSpc>
              <a:spcBef>
                <a:spcPts val="95"/>
              </a:spcBef>
            </a:pPr>
            <a:r>
              <a:rPr spc="-105" dirty="0"/>
              <a:t>Na</a:t>
            </a:r>
            <a:r>
              <a:rPr spc="-100" dirty="0"/>
              <a:t>us</a:t>
            </a:r>
            <a:r>
              <a:rPr spc="-95" dirty="0"/>
              <a:t>e</a:t>
            </a:r>
            <a:r>
              <a:rPr spc="-5" dirty="0"/>
              <a:t>a</a:t>
            </a:r>
            <a:r>
              <a:rPr spc="-200" dirty="0"/>
              <a:t> </a:t>
            </a:r>
            <a:r>
              <a:rPr spc="-105" dirty="0"/>
              <a:t>a</a:t>
            </a:r>
            <a:r>
              <a:rPr spc="-100" dirty="0"/>
              <a:t>n</a:t>
            </a:r>
            <a:r>
              <a:rPr spc="-5" dirty="0"/>
              <a:t>d</a:t>
            </a:r>
            <a:r>
              <a:rPr spc="-200" dirty="0"/>
              <a:t> </a:t>
            </a:r>
            <a:r>
              <a:rPr spc="-280" dirty="0"/>
              <a:t>V</a:t>
            </a:r>
            <a:r>
              <a:rPr spc="-100" dirty="0"/>
              <a:t>omi</a:t>
            </a:r>
            <a:r>
              <a:rPr spc="-105" dirty="0"/>
              <a:t>t</a:t>
            </a:r>
            <a:r>
              <a:rPr spc="-100" dirty="0"/>
              <a:t>in</a:t>
            </a:r>
            <a:r>
              <a:rPr spc="-5" dirty="0"/>
              <a:t>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218082"/>
            <a:ext cx="6888480" cy="361061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Nausea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vomiting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may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be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related</a:t>
            </a:r>
            <a:r>
              <a:rPr sz="2800" b="1" spc="3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to:</a:t>
            </a:r>
            <a:endParaRPr sz="2800">
              <a:latin typeface="Calibri"/>
              <a:cs typeface="Calibri"/>
            </a:endParaRPr>
          </a:p>
          <a:p>
            <a:pPr marL="469900" indent="-18415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470534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Equilibrium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imbalance.</a:t>
            </a:r>
            <a:endParaRPr sz="2800">
              <a:latin typeface="Calibri"/>
              <a:cs typeface="Calibri"/>
            </a:endParaRPr>
          </a:p>
          <a:p>
            <a:pPr marL="469900" indent="-184150">
              <a:lnSpc>
                <a:spcPct val="100000"/>
              </a:lnSpc>
              <a:spcBef>
                <a:spcPts val="670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470534" algn="l"/>
              </a:tabLst>
            </a:pPr>
            <a:r>
              <a:rPr sz="2800" b="1" spc="-45" dirty="0">
                <a:solidFill>
                  <a:srgbClr val="292934"/>
                </a:solidFill>
                <a:latin typeface="Calibri"/>
                <a:cs typeface="Calibri"/>
              </a:rPr>
              <a:t>Liver,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pancreatic,</a:t>
            </a:r>
            <a:r>
              <a:rPr sz="2800" b="1" spc="4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gallbladder</a:t>
            </a:r>
            <a:r>
              <a:rPr sz="2800" b="1" spc="5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disorders.</a:t>
            </a:r>
            <a:endParaRPr sz="2800">
              <a:latin typeface="Calibri"/>
              <a:cs typeface="Calibri"/>
            </a:endParaRPr>
          </a:p>
          <a:p>
            <a:pPr marL="550545" indent="-264795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550545" algn="l"/>
                <a:tab pos="551180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Pyloric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or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intestinal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obstruction.</a:t>
            </a:r>
            <a:endParaRPr sz="2800">
              <a:latin typeface="Calibri"/>
              <a:cs typeface="Calibri"/>
            </a:endParaRPr>
          </a:p>
          <a:p>
            <a:pPr marL="469900" indent="-184150">
              <a:lnSpc>
                <a:spcPct val="100000"/>
              </a:lnSpc>
              <a:spcBef>
                <a:spcPts val="670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470534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Drugs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certain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medical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treatments.</a:t>
            </a:r>
            <a:endParaRPr sz="2800">
              <a:latin typeface="Calibri"/>
              <a:cs typeface="Calibri"/>
            </a:endParaRPr>
          </a:p>
          <a:p>
            <a:pPr marL="469900" indent="-18415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470534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Emotional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 stress</a:t>
            </a:r>
            <a:endParaRPr sz="2800">
              <a:latin typeface="Calibri"/>
              <a:cs typeface="Calibri"/>
            </a:endParaRPr>
          </a:p>
          <a:p>
            <a:pPr marL="469900" indent="-18415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470534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Early</a:t>
            </a:r>
            <a:r>
              <a:rPr sz="2800" b="1" spc="-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pregnancy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4353" y="5718149"/>
            <a:ext cx="146621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292934"/>
                </a:solidFill>
                <a:latin typeface="Arial MT"/>
                <a:cs typeface="Arial MT"/>
              </a:rPr>
              <a:t>Dr.</a:t>
            </a:r>
            <a:r>
              <a:rPr sz="1200" spc="-30" dirty="0">
                <a:solidFill>
                  <a:srgbClr val="292934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292934"/>
                </a:solidFill>
                <a:latin typeface="Arial MT"/>
                <a:cs typeface="Arial MT"/>
              </a:rPr>
              <a:t>Malakeh.Z.</a:t>
            </a:r>
            <a:r>
              <a:rPr sz="1200" spc="-50" dirty="0">
                <a:solidFill>
                  <a:srgbClr val="292934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292934"/>
                </a:solidFill>
                <a:latin typeface="Arial MT"/>
                <a:cs typeface="Arial MT"/>
              </a:rPr>
              <a:t>Malak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05776" y="5662980"/>
            <a:ext cx="205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75" dirty="0">
                <a:solidFill>
                  <a:srgbClr val="292934"/>
                </a:solidFill>
                <a:latin typeface="Arial"/>
                <a:cs typeface="Arial"/>
              </a:rPr>
              <a:t>11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644397"/>
            <a:ext cx="7912734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0" dirty="0"/>
              <a:t>I</a:t>
            </a:r>
            <a:r>
              <a:rPr sz="4400" spc="-135" dirty="0"/>
              <a:t>n</a:t>
            </a:r>
            <a:r>
              <a:rPr sz="4400" spc="-150" dirty="0"/>
              <a:t>t</a:t>
            </a:r>
            <a:r>
              <a:rPr sz="4400" spc="-95" dirty="0"/>
              <a:t>e</a:t>
            </a:r>
            <a:r>
              <a:rPr sz="4400" spc="-65" dirty="0"/>
              <a:t>r</a:t>
            </a:r>
            <a:r>
              <a:rPr sz="4400" spc="-145" dirty="0"/>
              <a:t>v</a:t>
            </a:r>
            <a:r>
              <a:rPr sz="4400" spc="-105" dirty="0"/>
              <a:t>e</a:t>
            </a:r>
            <a:r>
              <a:rPr sz="4400" spc="-135" dirty="0"/>
              <a:t>n</a:t>
            </a:r>
            <a:r>
              <a:rPr sz="4400" spc="-110" dirty="0"/>
              <a:t>t</a:t>
            </a:r>
            <a:r>
              <a:rPr sz="4400" spc="-100" dirty="0"/>
              <a:t>i</a:t>
            </a:r>
            <a:r>
              <a:rPr sz="4400" spc="-114" dirty="0"/>
              <a:t>o</a:t>
            </a:r>
            <a:r>
              <a:rPr sz="4400" spc="-100" dirty="0"/>
              <a:t>n</a:t>
            </a:r>
            <a:r>
              <a:rPr sz="4400" spc="-114" dirty="0"/>
              <a:t>s</a:t>
            </a:r>
            <a:r>
              <a:rPr sz="4400" spc="-100" dirty="0"/>
              <a:t>/</a:t>
            </a:r>
            <a:r>
              <a:rPr sz="4400" spc="-105" dirty="0"/>
              <a:t>N</a:t>
            </a:r>
            <a:r>
              <a:rPr sz="4400" spc="-100" dirty="0"/>
              <a:t>au</a:t>
            </a:r>
            <a:r>
              <a:rPr sz="4400" spc="-114" dirty="0"/>
              <a:t>s</a:t>
            </a:r>
            <a:r>
              <a:rPr sz="4400" spc="-105" dirty="0"/>
              <a:t>e</a:t>
            </a:r>
            <a:r>
              <a:rPr sz="4400" dirty="0"/>
              <a:t>a</a:t>
            </a:r>
            <a:r>
              <a:rPr sz="4400" spc="-235" dirty="0"/>
              <a:t> </a:t>
            </a:r>
            <a:r>
              <a:rPr sz="4400" spc="-100" dirty="0"/>
              <a:t>an</a:t>
            </a:r>
            <a:r>
              <a:rPr sz="4400" dirty="0"/>
              <a:t>d</a:t>
            </a:r>
            <a:r>
              <a:rPr sz="4400" spc="-204" dirty="0"/>
              <a:t> </a:t>
            </a:r>
            <a:r>
              <a:rPr sz="4400" spc="-305" dirty="0"/>
              <a:t>V</a:t>
            </a:r>
            <a:r>
              <a:rPr sz="4400" spc="-100" dirty="0"/>
              <a:t>o</a:t>
            </a:r>
            <a:r>
              <a:rPr sz="4400" spc="-95" dirty="0"/>
              <a:t>m</a:t>
            </a:r>
            <a:r>
              <a:rPr sz="4400" spc="-100" dirty="0"/>
              <a:t>it</a:t>
            </a:r>
            <a:r>
              <a:rPr sz="4400" spc="-110" dirty="0"/>
              <a:t>i</a:t>
            </a:r>
            <a:r>
              <a:rPr sz="4400" spc="-100" dirty="0"/>
              <a:t>n</a:t>
            </a:r>
            <a:r>
              <a:rPr sz="4400" dirty="0"/>
              <a:t>g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258267" y="1525041"/>
            <a:ext cx="8578850" cy="480568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95580" indent="-182880">
              <a:lnSpc>
                <a:spcPct val="100000"/>
              </a:lnSpc>
              <a:spcBef>
                <a:spcPts val="770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Eat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slowly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not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to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eat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if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patient</a:t>
            </a:r>
            <a:r>
              <a:rPr sz="2800" b="1" spc="3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feels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nauseated</a:t>
            </a:r>
            <a:endParaRPr sz="2800">
              <a:latin typeface="Calibri"/>
              <a:cs typeface="Calibri"/>
            </a:endParaRPr>
          </a:p>
          <a:p>
            <a:pPr marL="194945" marR="677545" indent="-18288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Promote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good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oral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hygiene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with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mouthwash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 ice </a:t>
            </a:r>
            <a:r>
              <a:rPr sz="2800" b="1" spc="-6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chips</a:t>
            </a:r>
            <a:endParaRPr sz="2800">
              <a:latin typeface="Calibri"/>
              <a:cs typeface="Calibri"/>
            </a:endParaRPr>
          </a:p>
          <a:p>
            <a:pPr marL="194945" marR="5080" indent="-182880">
              <a:lnSpc>
                <a:spcPct val="100000"/>
              </a:lnSpc>
              <a:spcBef>
                <a:spcPts val="670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Limit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liquids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with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meals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because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liquids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can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promote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the </a:t>
            </a:r>
            <a:r>
              <a:rPr sz="2800" b="1" spc="-6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feeling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fullness</a:t>
            </a:r>
            <a:endParaRPr sz="2800">
              <a:latin typeface="Calibri"/>
              <a:cs typeface="Calibri"/>
            </a:endParaRPr>
          </a:p>
          <a:p>
            <a:pPr marL="194945" marR="253365" indent="-18288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Encourage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liberal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fluid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intake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between</a:t>
            </a:r>
            <a:r>
              <a:rPr sz="2800" b="1" spc="6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meals,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such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as </a:t>
            </a:r>
            <a:r>
              <a:rPr sz="2800" b="1" spc="-6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clear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soup.</a:t>
            </a:r>
            <a:endParaRPr sz="2800">
              <a:latin typeface="Calibri"/>
              <a:cs typeface="Calibri"/>
            </a:endParaRPr>
          </a:p>
          <a:p>
            <a:pPr marL="194945" marR="417830" indent="-18288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Serve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foods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at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room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temperature</a:t>
            </a:r>
            <a:r>
              <a:rPr sz="2800" b="1" spc="4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or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chilled;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hot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foods </a:t>
            </a:r>
            <a:r>
              <a:rPr sz="2800" b="1" spc="-6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may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contribute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to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nausea</a:t>
            </a:r>
            <a:endParaRPr sz="2800">
              <a:latin typeface="Calibri"/>
              <a:cs typeface="Calibri"/>
            </a:endParaRPr>
          </a:p>
          <a:p>
            <a:pPr marL="195580" indent="-18288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Avoid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high-fat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 spicy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foods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06317" y="6446011"/>
            <a:ext cx="14655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292934"/>
                </a:solidFill>
                <a:latin typeface="Arial MT"/>
                <a:cs typeface="Arial MT"/>
              </a:rPr>
              <a:t>Dr.</a:t>
            </a:r>
            <a:r>
              <a:rPr sz="1200" spc="-30" dirty="0">
                <a:solidFill>
                  <a:srgbClr val="292934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292934"/>
                </a:solidFill>
                <a:latin typeface="Arial MT"/>
                <a:cs typeface="Arial MT"/>
              </a:rPr>
              <a:t>Malakeh.Z.</a:t>
            </a:r>
            <a:r>
              <a:rPr sz="1200" spc="-50" dirty="0">
                <a:solidFill>
                  <a:srgbClr val="292934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292934"/>
                </a:solidFill>
                <a:latin typeface="Arial MT"/>
                <a:cs typeface="Arial MT"/>
              </a:rPr>
              <a:t>Malak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442707" y="6353047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292934"/>
                </a:solidFill>
                <a:latin typeface="Arial"/>
                <a:cs typeface="Arial"/>
              </a:rPr>
              <a:t>12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84576" y="327659"/>
            <a:ext cx="3007614" cy="1229106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19094" y="456945"/>
            <a:ext cx="231902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0" dirty="0"/>
              <a:t>D</a:t>
            </a:r>
            <a:r>
              <a:rPr sz="4400" spc="-120" dirty="0"/>
              <a:t>y</a:t>
            </a:r>
            <a:r>
              <a:rPr sz="4400" spc="-105" dirty="0"/>
              <a:t>s</a:t>
            </a:r>
            <a:r>
              <a:rPr sz="4400" spc="-100" dirty="0"/>
              <a:t>phagi</a:t>
            </a:r>
            <a:r>
              <a:rPr sz="4400" dirty="0"/>
              <a:t>a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535940" y="1552790"/>
            <a:ext cx="6834505" cy="4038600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195580" indent="-182880">
              <a:lnSpc>
                <a:spcPct val="100000"/>
              </a:lnSpc>
              <a:spcBef>
                <a:spcPts val="775"/>
              </a:spcBef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Impaired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ability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to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30" dirty="0">
                <a:solidFill>
                  <a:srgbClr val="292934"/>
                </a:solidFill>
                <a:latin typeface="Calibri"/>
                <a:cs typeface="Calibri"/>
              </a:rPr>
              <a:t>swallow.</a:t>
            </a:r>
            <a:endParaRPr sz="2800">
              <a:latin typeface="Calibri"/>
              <a:cs typeface="Calibri"/>
            </a:endParaRPr>
          </a:p>
          <a:p>
            <a:pPr marL="194945" marR="5080" indent="-182880">
              <a:lnSpc>
                <a:spcPct val="100000"/>
              </a:lnSpc>
              <a:spcBef>
                <a:spcPts val="675"/>
              </a:spcBef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Aging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causes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natural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changes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in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the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ability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to </a:t>
            </a:r>
            <a:r>
              <a:rPr sz="2800" b="1" spc="-6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30" dirty="0">
                <a:solidFill>
                  <a:srgbClr val="292934"/>
                </a:solidFill>
                <a:latin typeface="Calibri"/>
                <a:cs typeface="Calibri"/>
              </a:rPr>
              <a:t>swallow.</a:t>
            </a:r>
            <a:endParaRPr sz="2800">
              <a:latin typeface="Calibri"/>
              <a:cs typeface="Calibri"/>
            </a:endParaRPr>
          </a:p>
          <a:p>
            <a:pPr marL="195580" indent="-182880">
              <a:lnSpc>
                <a:spcPct val="100000"/>
              </a:lnSpc>
              <a:spcBef>
                <a:spcPts val="675"/>
              </a:spcBef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Mechanical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causes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include:</a:t>
            </a:r>
            <a:endParaRPr sz="2800">
              <a:latin typeface="Calibri"/>
              <a:cs typeface="Calibri"/>
            </a:endParaRPr>
          </a:p>
          <a:p>
            <a:pPr marL="469900" indent="-457834">
              <a:lnSpc>
                <a:spcPct val="100000"/>
              </a:lnSpc>
              <a:spcBef>
                <a:spcPts val="670"/>
              </a:spcBef>
              <a:buSzPct val="83928"/>
              <a:buAutoNum type="arabicPeriod"/>
              <a:tabLst>
                <a:tab pos="469900" algn="l"/>
                <a:tab pos="470534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Obstruction</a:t>
            </a:r>
            <a:endParaRPr sz="2800">
              <a:latin typeface="Calibri"/>
              <a:cs typeface="Calibri"/>
            </a:endParaRPr>
          </a:p>
          <a:p>
            <a:pPr marL="469900" indent="-457834">
              <a:lnSpc>
                <a:spcPct val="100000"/>
              </a:lnSpc>
              <a:spcBef>
                <a:spcPts val="675"/>
              </a:spcBef>
              <a:buSzPct val="83928"/>
              <a:buAutoNum type="arabicPeriod"/>
              <a:tabLst>
                <a:tab pos="469900" algn="l"/>
                <a:tab pos="470534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Inflammation</a:t>
            </a:r>
            <a:endParaRPr sz="2800">
              <a:latin typeface="Calibri"/>
              <a:cs typeface="Calibri"/>
            </a:endParaRPr>
          </a:p>
          <a:p>
            <a:pPr marL="469900" indent="-457834">
              <a:lnSpc>
                <a:spcPct val="100000"/>
              </a:lnSpc>
              <a:spcBef>
                <a:spcPts val="675"/>
              </a:spcBef>
              <a:buSzPct val="83928"/>
              <a:buAutoNum type="arabicPeriod"/>
              <a:tabLst>
                <a:tab pos="469900" algn="l"/>
                <a:tab pos="470534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Edema</a:t>
            </a:r>
            <a:endParaRPr sz="2800">
              <a:latin typeface="Calibri"/>
              <a:cs typeface="Calibri"/>
            </a:endParaRPr>
          </a:p>
          <a:p>
            <a:pPr marL="469900" indent="-457834">
              <a:lnSpc>
                <a:spcPct val="100000"/>
              </a:lnSpc>
              <a:spcBef>
                <a:spcPts val="670"/>
              </a:spcBef>
              <a:buSzPct val="83928"/>
              <a:buAutoNum type="arabicPeriod"/>
              <a:tabLst>
                <a:tab pos="469900" algn="l"/>
                <a:tab pos="470534" algn="l"/>
              </a:tabLst>
            </a:pP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Surgery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 the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throat.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96436" y="6150661"/>
            <a:ext cx="15189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solidFill>
                  <a:srgbClr val="292934"/>
                </a:solidFill>
                <a:latin typeface="Arial"/>
                <a:cs typeface="Arial"/>
              </a:rPr>
              <a:t>Dr.</a:t>
            </a:r>
            <a:r>
              <a:rPr sz="1200" b="1" spc="-2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292934"/>
                </a:solidFill>
                <a:latin typeface="Arial"/>
                <a:cs typeface="Arial"/>
              </a:rPr>
              <a:t>Malakeh.Z.</a:t>
            </a:r>
            <a:r>
              <a:rPr sz="1200" b="1" spc="-1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292934"/>
                </a:solidFill>
                <a:latin typeface="Arial"/>
                <a:cs typeface="Arial"/>
              </a:rPr>
              <a:t>Malak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245857" y="6133896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solidFill>
                  <a:srgbClr val="292934"/>
                </a:solidFill>
                <a:latin typeface="Arial MT"/>
                <a:cs typeface="Arial MT"/>
              </a:rPr>
              <a:t>13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68526" y="935537"/>
            <a:ext cx="2257995" cy="52088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19094" y="744677"/>
            <a:ext cx="231965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5" dirty="0"/>
              <a:t>D</a:t>
            </a:r>
            <a:r>
              <a:rPr sz="4400" spc="-120" dirty="0"/>
              <a:t>y</a:t>
            </a:r>
            <a:r>
              <a:rPr sz="4400" spc="-105" dirty="0"/>
              <a:t>s</a:t>
            </a:r>
            <a:r>
              <a:rPr sz="4400" spc="-100" dirty="0"/>
              <a:t>phagi</a:t>
            </a:r>
            <a:r>
              <a:rPr sz="4400" dirty="0"/>
              <a:t>a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535940" y="1639359"/>
            <a:ext cx="5572125" cy="413956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95580" indent="-182880">
              <a:lnSpc>
                <a:spcPct val="100000"/>
              </a:lnSpc>
              <a:spcBef>
                <a:spcPts val="740"/>
              </a:spcBef>
              <a:buClr>
                <a:srgbClr val="92A199"/>
              </a:buClr>
              <a:buSzPct val="85000"/>
              <a:buFont typeface="Arial MT"/>
              <a:buChar char="•"/>
              <a:tabLst>
                <a:tab pos="195580" algn="l"/>
              </a:tabLst>
            </a:pPr>
            <a:r>
              <a:rPr sz="3000" b="1" spc="-5" dirty="0">
                <a:solidFill>
                  <a:srgbClr val="292934"/>
                </a:solidFill>
                <a:latin typeface="Times New Roman"/>
                <a:cs typeface="Times New Roman"/>
              </a:rPr>
              <a:t>Neurologic</a:t>
            </a:r>
            <a:r>
              <a:rPr sz="3000" b="1" spc="-10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3000" b="1" spc="-5" dirty="0">
                <a:solidFill>
                  <a:srgbClr val="292934"/>
                </a:solidFill>
                <a:latin typeface="Times New Roman"/>
                <a:cs typeface="Times New Roman"/>
              </a:rPr>
              <a:t>causes</a:t>
            </a:r>
            <a:r>
              <a:rPr sz="3000" b="1" spc="-25" dirty="0">
                <a:solidFill>
                  <a:srgbClr val="292934"/>
                </a:solidFill>
                <a:latin typeface="Times New Roman"/>
                <a:cs typeface="Times New Roman"/>
              </a:rPr>
              <a:t> </a:t>
            </a:r>
            <a:r>
              <a:rPr sz="3000" b="1" spc="-5" dirty="0">
                <a:solidFill>
                  <a:srgbClr val="292934"/>
                </a:solidFill>
                <a:latin typeface="Times New Roman"/>
                <a:cs typeface="Times New Roman"/>
              </a:rPr>
              <a:t>include:</a:t>
            </a:r>
            <a:endParaRPr sz="3000"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spcBef>
                <a:spcPts val="595"/>
              </a:spcBef>
              <a:buSzPct val="83928"/>
              <a:buAutoNum type="arabicPeriod"/>
              <a:tabLst>
                <a:tab pos="469900" algn="l"/>
                <a:tab pos="470534" algn="l"/>
              </a:tabLst>
            </a:pP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Amyotrophic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lateral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sclerosis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(ALS)</a:t>
            </a:r>
            <a:endParaRPr sz="2800">
              <a:latin typeface="Calibri"/>
              <a:cs typeface="Calibri"/>
            </a:endParaRPr>
          </a:p>
          <a:p>
            <a:pPr marL="469900" indent="-457834">
              <a:lnSpc>
                <a:spcPct val="100000"/>
              </a:lnSpc>
              <a:spcBef>
                <a:spcPts val="675"/>
              </a:spcBef>
              <a:buSzPct val="83928"/>
              <a:buAutoNum type="arabicPeriod"/>
              <a:tabLst>
                <a:tab pos="469900" algn="l"/>
                <a:tab pos="470534" algn="l"/>
              </a:tabLst>
            </a:pP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Myasthenia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gravis</a:t>
            </a:r>
            <a:endParaRPr sz="2800">
              <a:latin typeface="Calibri"/>
              <a:cs typeface="Calibri"/>
            </a:endParaRPr>
          </a:p>
          <a:p>
            <a:pPr marL="469900" indent="-457834">
              <a:lnSpc>
                <a:spcPct val="100000"/>
              </a:lnSpc>
              <a:spcBef>
                <a:spcPts val="670"/>
              </a:spcBef>
              <a:buSzPct val="83928"/>
              <a:buAutoNum type="arabicPeriod"/>
              <a:tabLst>
                <a:tab pos="469900" algn="l"/>
                <a:tab pos="470534" algn="l"/>
              </a:tabLst>
            </a:pP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Cerebrovascular</a:t>
            </a:r>
            <a:r>
              <a:rPr sz="2800" b="1" spc="5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accident</a:t>
            </a:r>
            <a:endParaRPr sz="2800">
              <a:latin typeface="Calibri"/>
              <a:cs typeface="Calibri"/>
            </a:endParaRPr>
          </a:p>
          <a:p>
            <a:pPr marL="469900" indent="-457834">
              <a:lnSpc>
                <a:spcPct val="100000"/>
              </a:lnSpc>
              <a:spcBef>
                <a:spcPts val="675"/>
              </a:spcBef>
              <a:buSzPct val="83928"/>
              <a:buAutoNum type="arabicPeriod"/>
              <a:tabLst>
                <a:tab pos="469900" algn="l"/>
                <a:tab pos="470534" algn="l"/>
              </a:tabLst>
            </a:pPr>
            <a:r>
              <a:rPr sz="2800" b="1" spc="-30" dirty="0">
                <a:solidFill>
                  <a:srgbClr val="292934"/>
                </a:solidFill>
                <a:latin typeface="Calibri"/>
                <a:cs typeface="Calibri"/>
              </a:rPr>
              <a:t>Traumatic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brain 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injury</a:t>
            </a:r>
            <a:endParaRPr sz="2800">
              <a:latin typeface="Calibri"/>
              <a:cs typeface="Calibri"/>
            </a:endParaRPr>
          </a:p>
          <a:p>
            <a:pPr marL="469900" indent="-457834">
              <a:lnSpc>
                <a:spcPct val="100000"/>
              </a:lnSpc>
              <a:spcBef>
                <a:spcPts val="675"/>
              </a:spcBef>
              <a:buSzPct val="83928"/>
              <a:buAutoNum type="arabicPeriod"/>
              <a:tabLst>
                <a:tab pos="469900" algn="l"/>
                <a:tab pos="470534" algn="l"/>
              </a:tabLst>
            </a:pP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Cerebral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palsy</a:t>
            </a:r>
            <a:endParaRPr sz="2800">
              <a:latin typeface="Calibri"/>
              <a:cs typeface="Calibri"/>
            </a:endParaRPr>
          </a:p>
          <a:p>
            <a:pPr marL="469900" indent="-457834">
              <a:lnSpc>
                <a:spcPct val="100000"/>
              </a:lnSpc>
              <a:spcBef>
                <a:spcPts val="670"/>
              </a:spcBef>
              <a:buSzPct val="83928"/>
              <a:buAutoNum type="arabicPeriod"/>
              <a:tabLst>
                <a:tab pos="469900" algn="l"/>
                <a:tab pos="470534" algn="l"/>
              </a:tabLst>
            </a:pP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Parkinson’s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disease</a:t>
            </a:r>
            <a:endParaRPr sz="2800">
              <a:latin typeface="Calibri"/>
              <a:cs typeface="Calibri"/>
            </a:endParaRPr>
          </a:p>
          <a:p>
            <a:pPr marL="469900" indent="-457834">
              <a:lnSpc>
                <a:spcPct val="100000"/>
              </a:lnSpc>
              <a:spcBef>
                <a:spcPts val="675"/>
              </a:spcBef>
              <a:buSzPct val="83928"/>
              <a:buAutoNum type="arabicPeriod"/>
              <a:tabLst>
                <a:tab pos="469900" algn="l"/>
                <a:tab pos="470534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multiple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sclerosis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36519" y="6222898"/>
            <a:ext cx="15182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solidFill>
                  <a:srgbClr val="292934"/>
                </a:solidFill>
                <a:latin typeface="Arial"/>
                <a:cs typeface="Arial"/>
              </a:rPr>
              <a:t>Dr.</a:t>
            </a:r>
            <a:r>
              <a:rPr sz="1200" b="1" spc="-2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292934"/>
                </a:solidFill>
                <a:latin typeface="Arial"/>
                <a:cs typeface="Arial"/>
              </a:rPr>
              <a:t>Malakeh.Z.</a:t>
            </a:r>
            <a:r>
              <a:rPr sz="1200" b="1" spc="-1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292934"/>
                </a:solidFill>
                <a:latin typeface="Arial"/>
                <a:cs typeface="Arial"/>
              </a:rPr>
              <a:t>Malak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101585" y="6213449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292934"/>
                </a:solidFill>
                <a:latin typeface="Arial"/>
                <a:cs typeface="Arial"/>
              </a:rPr>
              <a:t>14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35276" y="593597"/>
            <a:ext cx="548449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5" dirty="0"/>
              <a:t>Interventions/Dysphagia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351937"/>
            <a:ext cx="7520305" cy="480568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95580" indent="-182880">
              <a:lnSpc>
                <a:spcPct val="100000"/>
              </a:lnSpc>
              <a:spcBef>
                <a:spcPts val="770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Serve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small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frequent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meals.</a:t>
            </a:r>
            <a:endParaRPr sz="2800">
              <a:latin typeface="Calibri"/>
              <a:cs typeface="Calibri"/>
            </a:endParaRPr>
          </a:p>
          <a:p>
            <a:pPr marL="195580" indent="-182880">
              <a:lnSpc>
                <a:spcPct val="100000"/>
              </a:lnSpc>
              <a:spcBef>
                <a:spcPts val="670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Rest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before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meal-time.</a:t>
            </a:r>
            <a:endParaRPr sz="2800">
              <a:latin typeface="Calibri"/>
              <a:cs typeface="Calibri"/>
            </a:endParaRPr>
          </a:p>
          <a:p>
            <a:pPr marL="194945" marR="5080" indent="-18288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Mouth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care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before</a:t>
            </a:r>
            <a:r>
              <a:rPr sz="2800" b="1" spc="3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meals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to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enhance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the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sense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 </a:t>
            </a:r>
            <a:r>
              <a:rPr sz="2800" b="1" spc="-6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taste.</a:t>
            </a:r>
            <a:endParaRPr sz="2800">
              <a:latin typeface="Calibri"/>
              <a:cs typeface="Calibri"/>
            </a:endParaRPr>
          </a:p>
          <a:p>
            <a:pPr marL="194945" marR="379730" indent="-182880">
              <a:lnSpc>
                <a:spcPct val="100000"/>
              </a:lnSpc>
              <a:spcBef>
                <a:spcPts val="670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Semi-solid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foods,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such as 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pudding,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yogurt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 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cooked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cereals,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the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easiest</a:t>
            </a:r>
            <a:r>
              <a:rPr sz="2800" b="1" spc="3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safest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foods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for </a:t>
            </a:r>
            <a:r>
              <a:rPr sz="2800" b="1" spc="-6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people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with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dysphagia.</a:t>
            </a:r>
            <a:endParaRPr sz="2800">
              <a:latin typeface="Calibri"/>
              <a:cs typeface="Calibri"/>
            </a:endParaRPr>
          </a:p>
          <a:p>
            <a:pPr marL="195580" indent="-18288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Thin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liquids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sticky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foods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should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be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avoided.</a:t>
            </a:r>
            <a:endParaRPr sz="2800">
              <a:latin typeface="Calibri"/>
              <a:cs typeface="Calibri"/>
            </a:endParaRPr>
          </a:p>
          <a:p>
            <a:pPr marL="194945" marR="352425" indent="-18288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Discourage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the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patient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from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consuming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alcohol </a:t>
            </a:r>
            <a:r>
              <a:rPr sz="2800" b="1" spc="-6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because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it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reduces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cough and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gag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30" dirty="0">
                <a:solidFill>
                  <a:srgbClr val="292934"/>
                </a:solidFill>
                <a:latin typeface="Calibri"/>
                <a:cs typeface="Calibri"/>
              </a:rPr>
              <a:t>reflexes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80409" y="6396938"/>
            <a:ext cx="15182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solidFill>
                  <a:srgbClr val="292934"/>
                </a:solidFill>
                <a:latin typeface="Arial"/>
                <a:cs typeface="Arial"/>
              </a:rPr>
              <a:t>Dr.</a:t>
            </a:r>
            <a:r>
              <a:rPr sz="1200" b="1" spc="-4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292934"/>
                </a:solidFill>
                <a:latin typeface="Arial"/>
                <a:cs typeface="Arial"/>
              </a:rPr>
              <a:t>Malakeh.Z.</a:t>
            </a:r>
            <a:r>
              <a:rPr sz="1200" b="1" spc="-3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292934"/>
                </a:solidFill>
                <a:latin typeface="Arial"/>
                <a:cs typeface="Arial"/>
              </a:rPr>
              <a:t>Malak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165085" y="6401815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solidFill>
                  <a:srgbClr val="292934"/>
                </a:solidFill>
                <a:latin typeface="Arial MT"/>
                <a:cs typeface="Arial MT"/>
              </a:rPr>
              <a:t>15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0130" y="716026"/>
            <a:ext cx="738568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0" dirty="0"/>
              <a:t>Ga</a:t>
            </a:r>
            <a:r>
              <a:rPr sz="3600" spc="-130" dirty="0"/>
              <a:t>s</a:t>
            </a:r>
            <a:r>
              <a:rPr sz="3600" spc="-100" dirty="0"/>
              <a:t>t</a:t>
            </a:r>
            <a:r>
              <a:rPr sz="3600" spc="-140" dirty="0"/>
              <a:t>r</a:t>
            </a:r>
            <a:r>
              <a:rPr sz="3600" spc="-105" dirty="0"/>
              <a:t>o</a:t>
            </a:r>
            <a:r>
              <a:rPr sz="3600" spc="-95" dirty="0"/>
              <a:t>-</a:t>
            </a:r>
            <a:r>
              <a:rPr sz="3600" spc="-105" dirty="0"/>
              <a:t>E</a:t>
            </a:r>
            <a:r>
              <a:rPr sz="3600" spc="-95" dirty="0"/>
              <a:t>s</a:t>
            </a:r>
            <a:r>
              <a:rPr sz="3600" spc="-100" dirty="0"/>
              <a:t>oph</a:t>
            </a:r>
            <a:r>
              <a:rPr sz="3600" spc="-114" dirty="0"/>
              <a:t>a</a:t>
            </a:r>
            <a:r>
              <a:rPr sz="3600" spc="-135" dirty="0"/>
              <a:t>g</a:t>
            </a:r>
            <a:r>
              <a:rPr sz="3600" spc="-100" dirty="0"/>
              <a:t>ea</a:t>
            </a:r>
            <a:r>
              <a:rPr sz="3600" dirty="0"/>
              <a:t>l</a:t>
            </a:r>
            <a:r>
              <a:rPr sz="3600" spc="-235" dirty="0"/>
              <a:t> </a:t>
            </a:r>
            <a:r>
              <a:rPr sz="3600" spc="-145" dirty="0"/>
              <a:t>R</a:t>
            </a:r>
            <a:r>
              <a:rPr sz="3600" spc="-125" dirty="0"/>
              <a:t>e</a:t>
            </a:r>
            <a:r>
              <a:rPr sz="3600" spc="-100" dirty="0"/>
              <a:t>f</a:t>
            </a:r>
            <a:r>
              <a:rPr sz="3600" spc="-95" dirty="0"/>
              <a:t>l</a:t>
            </a:r>
            <a:r>
              <a:rPr sz="3600" spc="-100" dirty="0"/>
              <a:t>u</a:t>
            </a:r>
            <a:r>
              <a:rPr sz="3600" dirty="0"/>
              <a:t>x</a:t>
            </a:r>
            <a:r>
              <a:rPr sz="3600" spc="-240" dirty="0"/>
              <a:t> </a:t>
            </a:r>
            <a:r>
              <a:rPr sz="3600" spc="-100" dirty="0"/>
              <a:t>D</a:t>
            </a:r>
            <a:r>
              <a:rPr sz="3600" spc="-95" dirty="0"/>
              <a:t>is</a:t>
            </a:r>
            <a:r>
              <a:rPr sz="3600" spc="-100" dirty="0"/>
              <a:t>ea</a:t>
            </a:r>
            <a:r>
              <a:rPr sz="3600" spc="-95" dirty="0"/>
              <a:t>s</a:t>
            </a:r>
            <a:r>
              <a:rPr sz="3600" dirty="0"/>
              <a:t>e</a:t>
            </a:r>
            <a:r>
              <a:rPr sz="3600" spc="-225" dirty="0"/>
              <a:t> </a:t>
            </a:r>
            <a:r>
              <a:rPr sz="3600" spc="-105" dirty="0"/>
              <a:t>(</a:t>
            </a:r>
            <a:r>
              <a:rPr sz="3600" spc="-100" dirty="0"/>
              <a:t>G</a:t>
            </a:r>
            <a:r>
              <a:rPr sz="3600" spc="-105" dirty="0"/>
              <a:t>E</a:t>
            </a:r>
            <a:r>
              <a:rPr sz="3600" spc="-95" dirty="0"/>
              <a:t>R</a:t>
            </a:r>
            <a:r>
              <a:rPr sz="3600" spc="-100" dirty="0"/>
              <a:t>D</a:t>
            </a:r>
            <a:r>
              <a:rPr sz="3600" dirty="0"/>
              <a:t>)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258267" y="1668906"/>
            <a:ext cx="8628380" cy="489394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94945" marR="5080" indent="-182880" algn="just">
              <a:lnSpc>
                <a:spcPct val="90000"/>
              </a:lnSpc>
              <a:spcBef>
                <a:spcPts val="430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Is 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the backflow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gastric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acid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into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the esophagus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related </a:t>
            </a:r>
            <a:r>
              <a:rPr sz="2800" b="1" spc="-6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to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abnormal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relaxation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the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lower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esophageal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30" dirty="0">
                <a:solidFill>
                  <a:srgbClr val="292934"/>
                </a:solidFill>
                <a:latin typeface="Calibri"/>
                <a:cs typeface="Calibri"/>
              </a:rPr>
              <a:t>sphincter,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occurs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when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symptoms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reflux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happen two 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or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more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times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week.</a:t>
            </a:r>
            <a:endParaRPr sz="2800">
              <a:latin typeface="Calibri"/>
              <a:cs typeface="Calibri"/>
            </a:endParaRPr>
          </a:p>
          <a:p>
            <a:pPr marL="195580" indent="-182880">
              <a:lnSpc>
                <a:spcPct val="100000"/>
              </a:lnSpc>
              <a:spcBef>
                <a:spcPts val="33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Factors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caused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GERD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are:</a:t>
            </a:r>
            <a:endParaRPr sz="28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340"/>
              </a:spcBef>
              <a:buClr>
                <a:srgbClr val="92A199"/>
              </a:buClr>
              <a:buSzPct val="83928"/>
              <a:buAutoNum type="arabicPeriod"/>
              <a:tabLst>
                <a:tab pos="527685" algn="l"/>
                <a:tab pos="528320" algn="l"/>
              </a:tabLst>
            </a:pP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Hiatal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hernia,</a:t>
            </a:r>
            <a:endParaRPr sz="28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335"/>
              </a:spcBef>
              <a:buClr>
                <a:srgbClr val="92A199"/>
              </a:buClr>
              <a:buSzPct val="83928"/>
              <a:buAutoNum type="arabicPeriod"/>
              <a:tabLst>
                <a:tab pos="527685" algn="l"/>
                <a:tab pos="528320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Obesity</a:t>
            </a:r>
            <a:endParaRPr sz="28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340"/>
              </a:spcBef>
              <a:buClr>
                <a:srgbClr val="92A199"/>
              </a:buClr>
              <a:buSzPct val="83928"/>
              <a:buAutoNum type="arabicPeriod"/>
              <a:tabLst>
                <a:tab pos="527685" algn="l"/>
                <a:tab pos="528320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Pregnancy</a:t>
            </a:r>
            <a:endParaRPr sz="28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335"/>
              </a:spcBef>
              <a:buClr>
                <a:srgbClr val="92A199"/>
              </a:buClr>
              <a:buSzPct val="83928"/>
              <a:buAutoNum type="arabicPeriod"/>
              <a:tabLst>
                <a:tab pos="527685" algn="l"/>
                <a:tab pos="528320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Smoking</a:t>
            </a:r>
            <a:endParaRPr sz="28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335"/>
              </a:spcBef>
              <a:buClr>
                <a:srgbClr val="92A199"/>
              </a:buClr>
              <a:buSzPct val="83928"/>
              <a:buAutoNum type="arabicPeriod"/>
              <a:tabLst>
                <a:tab pos="527685" algn="l"/>
                <a:tab pos="528320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Certain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medications(e.g.,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dopamine,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morphine)</a:t>
            </a:r>
            <a:endParaRPr sz="28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360"/>
              </a:spcBef>
              <a:buClr>
                <a:srgbClr val="92A199"/>
              </a:buClr>
              <a:buSzPct val="83928"/>
              <a:buAutoNum type="arabicPeriod"/>
              <a:tabLst>
                <a:tab pos="527685" algn="l"/>
                <a:tab pos="528320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Genetic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factors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may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also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play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role.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55896" y="74168"/>
            <a:ext cx="14655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Dr.</a:t>
            </a:r>
            <a:r>
              <a:rPr sz="1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Malakeh.Z.</a:t>
            </a:r>
            <a:r>
              <a:rPr sz="1200" spc="-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Malak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01533" y="57403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16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746506"/>
            <a:ext cx="318770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105" dirty="0"/>
              <a:t>Interventions/GERD</a:t>
            </a:r>
            <a:endParaRPr sz="32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31115">
              <a:lnSpc>
                <a:spcPct val="100000"/>
              </a:lnSpc>
              <a:spcBef>
                <a:spcPts val="775"/>
              </a:spcBef>
            </a:pPr>
            <a:r>
              <a:rPr spc="-5" dirty="0"/>
              <a:t>1-</a:t>
            </a:r>
            <a:r>
              <a:rPr spc="5" dirty="0"/>
              <a:t> </a:t>
            </a:r>
            <a:r>
              <a:rPr spc="-5" dirty="0"/>
              <a:t>Nutritional</a:t>
            </a:r>
            <a:r>
              <a:rPr spc="5" dirty="0"/>
              <a:t> </a:t>
            </a:r>
            <a:r>
              <a:rPr spc="-15" dirty="0"/>
              <a:t>therapy</a:t>
            </a:r>
          </a:p>
          <a:p>
            <a:pPr marL="213995" indent="-182880">
              <a:lnSpc>
                <a:spcPct val="100000"/>
              </a:lnSpc>
              <a:spcBef>
                <a:spcPts val="670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214629" algn="l"/>
              </a:tabLst>
            </a:pPr>
            <a:r>
              <a:rPr spc="-5" dirty="0"/>
              <a:t>Lose</a:t>
            </a:r>
            <a:r>
              <a:rPr spc="-10" dirty="0"/>
              <a:t> </a:t>
            </a:r>
            <a:r>
              <a:rPr spc="-15" dirty="0"/>
              <a:t>weight</a:t>
            </a:r>
            <a:r>
              <a:rPr spc="20" dirty="0"/>
              <a:t> </a:t>
            </a:r>
            <a:r>
              <a:rPr spc="-5" dirty="0"/>
              <a:t>if</a:t>
            </a:r>
            <a:r>
              <a:rPr spc="5" dirty="0"/>
              <a:t> </a:t>
            </a:r>
            <a:r>
              <a:rPr spc="-15" dirty="0"/>
              <a:t>overweight.</a:t>
            </a:r>
          </a:p>
          <a:p>
            <a:pPr marL="213995" indent="-18288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214629" algn="l"/>
              </a:tabLst>
            </a:pPr>
            <a:r>
              <a:rPr spc="-20" dirty="0"/>
              <a:t>Engage</a:t>
            </a:r>
            <a:r>
              <a:rPr spc="5" dirty="0"/>
              <a:t> </a:t>
            </a:r>
            <a:r>
              <a:rPr spc="-5" dirty="0"/>
              <a:t>in</a:t>
            </a:r>
            <a:r>
              <a:rPr spc="10" dirty="0"/>
              <a:t> </a:t>
            </a:r>
            <a:r>
              <a:rPr spc="-20" dirty="0"/>
              <a:t>moderate</a:t>
            </a:r>
            <a:r>
              <a:rPr spc="30" dirty="0"/>
              <a:t> </a:t>
            </a:r>
            <a:r>
              <a:rPr spc="-15" dirty="0"/>
              <a:t>physical</a:t>
            </a:r>
            <a:r>
              <a:rPr dirty="0"/>
              <a:t> </a:t>
            </a:r>
            <a:r>
              <a:rPr spc="-5" dirty="0"/>
              <a:t>activity</a:t>
            </a:r>
            <a:r>
              <a:rPr spc="25" dirty="0"/>
              <a:t> </a:t>
            </a:r>
            <a:r>
              <a:rPr spc="-25" dirty="0"/>
              <a:t>regularly.</a:t>
            </a:r>
          </a:p>
          <a:p>
            <a:pPr marL="213995" indent="-182880">
              <a:lnSpc>
                <a:spcPct val="100000"/>
              </a:lnSpc>
              <a:spcBef>
                <a:spcPts val="670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214629" algn="l"/>
              </a:tabLst>
            </a:pPr>
            <a:r>
              <a:rPr spc="-20" dirty="0"/>
              <a:t>Elevate</a:t>
            </a:r>
            <a:r>
              <a:rPr spc="15" dirty="0"/>
              <a:t> </a:t>
            </a:r>
            <a:r>
              <a:rPr spc="-5" dirty="0"/>
              <a:t>the</a:t>
            </a:r>
            <a:r>
              <a:rPr dirty="0"/>
              <a:t> </a:t>
            </a:r>
            <a:r>
              <a:rPr spc="-5" dirty="0"/>
              <a:t>head</a:t>
            </a:r>
            <a:r>
              <a:rPr spc="15" dirty="0"/>
              <a:t> </a:t>
            </a:r>
            <a:r>
              <a:rPr spc="-5" dirty="0"/>
              <a:t>of</a:t>
            </a:r>
            <a:r>
              <a:rPr spc="5" dirty="0"/>
              <a:t> </a:t>
            </a:r>
            <a:r>
              <a:rPr spc="-5" dirty="0"/>
              <a:t>the</a:t>
            </a:r>
            <a:r>
              <a:rPr dirty="0"/>
              <a:t> </a:t>
            </a:r>
            <a:r>
              <a:rPr spc="-5" dirty="0"/>
              <a:t>bed</a:t>
            </a:r>
            <a:r>
              <a:rPr spc="5" dirty="0"/>
              <a:t> </a:t>
            </a:r>
            <a:r>
              <a:rPr spc="-5" dirty="0"/>
              <a:t>during sleep.</a:t>
            </a:r>
          </a:p>
          <a:p>
            <a:pPr marL="213360" marR="5080" indent="-18288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214629" algn="l"/>
                <a:tab pos="1243330" algn="l"/>
                <a:tab pos="2229485" algn="l"/>
                <a:tab pos="3386454" algn="l"/>
                <a:tab pos="4326255" algn="l"/>
                <a:tab pos="5354320" algn="l"/>
                <a:tab pos="5968365" algn="l"/>
                <a:tab pos="6339840" algn="l"/>
                <a:tab pos="7366000" algn="l"/>
              </a:tabLst>
            </a:pPr>
            <a:r>
              <a:rPr u="heavy" spc="-85" dirty="0">
                <a:uFill>
                  <a:solidFill>
                    <a:srgbClr val="292934"/>
                  </a:solidFill>
                </a:uFill>
              </a:rPr>
              <a:t>A</a:t>
            </a:r>
            <a:r>
              <a:rPr u="heavy" spc="-35" dirty="0">
                <a:uFill>
                  <a:solidFill>
                    <a:srgbClr val="292934"/>
                  </a:solidFill>
                </a:uFill>
              </a:rPr>
              <a:t>v</a:t>
            </a:r>
            <a:r>
              <a:rPr u="heavy" spc="-5" dirty="0">
                <a:uFill>
                  <a:solidFill>
                    <a:srgbClr val="292934"/>
                  </a:solidFill>
                </a:uFill>
              </a:rPr>
              <a:t>oid</a:t>
            </a:r>
            <a:r>
              <a:rPr dirty="0"/>
              <a:t>	</a:t>
            </a:r>
            <a:r>
              <a:rPr spc="5" dirty="0"/>
              <a:t>L</a:t>
            </a:r>
            <a:r>
              <a:rPr dirty="0"/>
              <a:t>a</a:t>
            </a:r>
            <a:r>
              <a:rPr spc="-30" dirty="0"/>
              <a:t>r</a:t>
            </a:r>
            <a:r>
              <a:rPr spc="-35" dirty="0"/>
              <a:t>g</a:t>
            </a:r>
            <a:r>
              <a:rPr spc="-5" dirty="0"/>
              <a:t>e</a:t>
            </a:r>
            <a:r>
              <a:rPr dirty="0"/>
              <a:t>	</a:t>
            </a:r>
            <a:r>
              <a:rPr spc="-10" dirty="0"/>
              <a:t>me</a:t>
            </a:r>
            <a:r>
              <a:rPr dirty="0"/>
              <a:t>a</a:t>
            </a:r>
            <a:r>
              <a:rPr spc="-5" dirty="0"/>
              <a:t>ls,</a:t>
            </a:r>
            <a:r>
              <a:rPr dirty="0"/>
              <a:t>	</a:t>
            </a:r>
            <a:r>
              <a:rPr spc="-110" dirty="0"/>
              <a:t>L</a:t>
            </a:r>
            <a:r>
              <a:rPr spc="-5" dirty="0"/>
              <a:t>y</a:t>
            </a:r>
            <a:r>
              <a:rPr spc="-15" dirty="0"/>
              <a:t>i</a:t>
            </a:r>
            <a:r>
              <a:rPr spc="-5" dirty="0"/>
              <a:t>ng</a:t>
            </a:r>
            <a:r>
              <a:rPr dirty="0"/>
              <a:t>	</a:t>
            </a:r>
            <a:r>
              <a:rPr spc="-5" dirty="0"/>
              <a:t>down</a:t>
            </a:r>
            <a:r>
              <a:rPr dirty="0"/>
              <a:t>	</a:t>
            </a:r>
            <a:r>
              <a:rPr spc="-55" dirty="0"/>
              <a:t>f</a:t>
            </a:r>
            <a:r>
              <a:rPr spc="-5" dirty="0"/>
              <a:t>or</a:t>
            </a:r>
            <a:r>
              <a:rPr dirty="0"/>
              <a:t>	</a:t>
            </a:r>
            <a:r>
              <a:rPr spc="-5" dirty="0"/>
              <a:t>3</a:t>
            </a:r>
            <a:r>
              <a:rPr dirty="0"/>
              <a:t>	</a:t>
            </a:r>
            <a:r>
              <a:rPr spc="-5" dirty="0"/>
              <a:t>hou</a:t>
            </a:r>
            <a:r>
              <a:rPr spc="-35" dirty="0"/>
              <a:t>r</a:t>
            </a:r>
            <a:r>
              <a:rPr spc="-5" dirty="0"/>
              <a:t>s</a:t>
            </a:r>
            <a:r>
              <a:rPr dirty="0"/>
              <a:t>	</a:t>
            </a:r>
            <a:r>
              <a:rPr spc="-20" dirty="0"/>
              <a:t>a</a:t>
            </a:r>
            <a:r>
              <a:rPr spc="-10" dirty="0"/>
              <a:t>f</a:t>
            </a:r>
            <a:r>
              <a:rPr spc="-40" dirty="0"/>
              <a:t>t</a:t>
            </a:r>
            <a:r>
              <a:rPr spc="-10" dirty="0"/>
              <a:t>er  meals,</a:t>
            </a:r>
            <a:r>
              <a:rPr spc="20" dirty="0"/>
              <a:t> </a:t>
            </a:r>
            <a:r>
              <a:rPr spc="-10" dirty="0"/>
              <a:t>Alcohol,</a:t>
            </a:r>
            <a:r>
              <a:rPr spc="25" dirty="0"/>
              <a:t> </a:t>
            </a:r>
            <a:r>
              <a:rPr spc="-15" dirty="0"/>
              <a:t>Heavily</a:t>
            </a:r>
            <a:r>
              <a:rPr spc="40" dirty="0"/>
              <a:t> </a:t>
            </a:r>
            <a:r>
              <a:rPr spc="-5" dirty="0"/>
              <a:t>spiced</a:t>
            </a:r>
            <a:r>
              <a:rPr dirty="0"/>
              <a:t> </a:t>
            </a:r>
            <a:r>
              <a:rPr spc="-15" dirty="0"/>
              <a:t>food,</a:t>
            </a:r>
            <a:r>
              <a:rPr spc="10" dirty="0"/>
              <a:t> </a:t>
            </a:r>
            <a:r>
              <a:rPr spc="-30" dirty="0"/>
              <a:t>Fatty</a:t>
            </a:r>
            <a:r>
              <a:rPr spc="30" dirty="0"/>
              <a:t> </a:t>
            </a:r>
            <a:r>
              <a:rPr spc="-20" dirty="0"/>
              <a:t>food</a:t>
            </a:r>
          </a:p>
          <a:p>
            <a:pPr marL="31115" marR="5728970">
              <a:lnSpc>
                <a:spcPct val="120000"/>
              </a:lnSpc>
              <a:spcBef>
                <a:spcPts val="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214629" algn="l"/>
              </a:tabLst>
            </a:pPr>
            <a:r>
              <a:rPr spc="-5" dirty="0"/>
              <a:t>Do</a:t>
            </a:r>
            <a:r>
              <a:rPr spc="-45" dirty="0"/>
              <a:t> </a:t>
            </a:r>
            <a:r>
              <a:rPr spc="-5" dirty="0"/>
              <a:t>not</a:t>
            </a:r>
            <a:r>
              <a:rPr spc="-40" dirty="0"/>
              <a:t> </a:t>
            </a:r>
            <a:r>
              <a:rPr spc="-15" dirty="0"/>
              <a:t>smoke. </a:t>
            </a:r>
            <a:r>
              <a:rPr spc="-615" dirty="0"/>
              <a:t> </a:t>
            </a:r>
            <a:r>
              <a:rPr spc="-5" dirty="0"/>
              <a:t>2-</a:t>
            </a:r>
            <a:r>
              <a:rPr spc="-15" dirty="0"/>
              <a:t> </a:t>
            </a:r>
            <a:r>
              <a:rPr spc="-5" dirty="0"/>
              <a:t>Drug</a:t>
            </a:r>
            <a:r>
              <a:rPr spc="-35" dirty="0"/>
              <a:t> </a:t>
            </a:r>
            <a:r>
              <a:rPr spc="-15" dirty="0"/>
              <a:t>therapy</a:t>
            </a:r>
          </a:p>
          <a:p>
            <a:pPr marL="31115">
              <a:lnSpc>
                <a:spcPct val="100000"/>
              </a:lnSpc>
              <a:spcBef>
                <a:spcPts val="670"/>
              </a:spcBef>
            </a:pPr>
            <a:r>
              <a:rPr spc="-5" dirty="0"/>
              <a:t>3-</a:t>
            </a:r>
            <a:r>
              <a:rPr spc="5" dirty="0"/>
              <a:t> </a:t>
            </a:r>
            <a:r>
              <a:rPr spc="-10" dirty="0"/>
              <a:t>Surgical </a:t>
            </a:r>
            <a:r>
              <a:rPr spc="-15" dirty="0"/>
              <a:t>intervention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755896" y="74168"/>
            <a:ext cx="14655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Dr.</a:t>
            </a:r>
            <a:r>
              <a:rPr sz="1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Malakeh.Z.</a:t>
            </a:r>
            <a:r>
              <a:rPr sz="1200" spc="-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Malak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01533" y="57403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17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61525" y="1143528"/>
            <a:ext cx="2493301" cy="46931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15970" y="969010"/>
            <a:ext cx="25323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70" dirty="0"/>
              <a:t>P</a:t>
            </a:r>
            <a:r>
              <a:rPr spc="-100" dirty="0"/>
              <a:t>e</a:t>
            </a:r>
            <a:r>
              <a:rPr spc="-110" dirty="0"/>
              <a:t>pt</a:t>
            </a:r>
            <a:r>
              <a:rPr spc="-100" dirty="0"/>
              <a:t>i</a:t>
            </a:r>
            <a:r>
              <a:rPr spc="-5" dirty="0"/>
              <a:t>c</a:t>
            </a:r>
            <a:r>
              <a:rPr spc="-229" dirty="0"/>
              <a:t> </a:t>
            </a:r>
            <a:r>
              <a:rPr spc="-100" dirty="0"/>
              <a:t>ul</a:t>
            </a:r>
            <a:r>
              <a:rPr spc="-110" dirty="0"/>
              <a:t>c</a:t>
            </a:r>
            <a:r>
              <a:rPr spc="-100" dirty="0"/>
              <a:t>e</a:t>
            </a:r>
            <a:r>
              <a:rPr spc="-155" dirty="0"/>
              <a:t>r</a:t>
            </a:r>
            <a:r>
              <a:rPr spc="-5" dirty="0"/>
              <a:t>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41121" y="1988947"/>
            <a:ext cx="7953375" cy="22472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5580" marR="5715" indent="-182880">
              <a:lnSpc>
                <a:spcPct val="100000"/>
              </a:lnSpc>
              <a:spcBef>
                <a:spcPts val="95"/>
              </a:spcBef>
            </a:pPr>
            <a:r>
              <a:rPr sz="2400" dirty="0">
                <a:solidFill>
                  <a:srgbClr val="292934"/>
                </a:solidFill>
                <a:latin typeface="Arial MT"/>
                <a:cs typeface="Arial MT"/>
              </a:rPr>
              <a:t>-</a:t>
            </a:r>
            <a:r>
              <a:rPr sz="2400" spc="-5" dirty="0">
                <a:solidFill>
                  <a:srgbClr val="292934"/>
                </a:solidFill>
                <a:latin typeface="Arial MT"/>
                <a:cs typeface="Arial MT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Peptic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ulcer: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erosion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the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mucosal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layer</a:t>
            </a:r>
            <a:r>
              <a:rPr sz="2800" b="1" spc="3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the 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stomach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(gastric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ulcer)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or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duodenum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(duodenal 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ulcer)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caused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by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excess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secretion</a:t>
            </a:r>
            <a:r>
              <a:rPr sz="2800" b="1" spc="3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0" dirty="0">
                <a:solidFill>
                  <a:srgbClr val="292934"/>
                </a:solidFill>
                <a:latin typeface="Calibri"/>
                <a:cs typeface="Calibri"/>
              </a:rPr>
              <a:t>of,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or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decreased </a:t>
            </a:r>
            <a:r>
              <a:rPr sz="2800" b="1" spc="-6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mucosal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resistance</a:t>
            </a:r>
            <a:r>
              <a:rPr sz="2800" b="1" spc="4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to,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hydrochloric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acid.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95"/>
              </a:spcBef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-The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majority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peptic</a:t>
            </a:r>
            <a:r>
              <a:rPr sz="2800" b="1" spc="4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ulcers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occur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in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the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duodenum</a:t>
            </a:r>
            <a:r>
              <a:rPr sz="2800" spc="-10" dirty="0">
                <a:solidFill>
                  <a:srgbClr val="292934"/>
                </a:solidFill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389621" y="6232347"/>
            <a:ext cx="1962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888888"/>
                </a:solidFill>
                <a:latin typeface="Arial"/>
                <a:cs typeface="Arial"/>
              </a:rPr>
              <a:t>18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80409" y="6396938"/>
            <a:ext cx="15182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solidFill>
                  <a:srgbClr val="292934"/>
                </a:solidFill>
                <a:latin typeface="Arial"/>
                <a:cs typeface="Arial"/>
              </a:rPr>
              <a:t>Dr.</a:t>
            </a:r>
            <a:r>
              <a:rPr sz="1200" b="1" spc="-4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292934"/>
                </a:solidFill>
                <a:latin typeface="Arial"/>
                <a:cs typeface="Arial"/>
              </a:rPr>
              <a:t>Malakeh.Z.</a:t>
            </a:r>
            <a:r>
              <a:rPr sz="1200" b="1" spc="-3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292934"/>
                </a:solidFill>
                <a:latin typeface="Arial"/>
                <a:cs typeface="Arial"/>
              </a:rPr>
              <a:t>Malak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46882" y="644397"/>
            <a:ext cx="266255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75" dirty="0"/>
              <a:t>P</a:t>
            </a:r>
            <a:r>
              <a:rPr sz="4400" spc="-95" dirty="0"/>
              <a:t>e</a:t>
            </a:r>
            <a:r>
              <a:rPr sz="4400" spc="-110" dirty="0"/>
              <a:t>p</a:t>
            </a:r>
            <a:r>
              <a:rPr sz="4400" spc="-100" dirty="0"/>
              <a:t>t</a:t>
            </a:r>
            <a:r>
              <a:rPr sz="4400" spc="-110" dirty="0"/>
              <a:t>i</a:t>
            </a:r>
            <a:r>
              <a:rPr sz="4400" dirty="0"/>
              <a:t>c</a:t>
            </a:r>
            <a:r>
              <a:rPr sz="4400" spc="-229" dirty="0"/>
              <a:t> </a:t>
            </a:r>
            <a:r>
              <a:rPr sz="4400" spc="-95" dirty="0"/>
              <a:t>U</a:t>
            </a:r>
            <a:r>
              <a:rPr sz="4400" spc="-100" dirty="0"/>
              <a:t>l</a:t>
            </a:r>
            <a:r>
              <a:rPr sz="4400" spc="-95" dirty="0"/>
              <a:t>ce</a:t>
            </a:r>
            <a:r>
              <a:rPr sz="4400" dirty="0"/>
              <a:t>r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299712"/>
            <a:ext cx="8277859" cy="4965700"/>
          </a:xfrm>
          <a:prstGeom prst="rect">
            <a:avLst/>
          </a:prstGeom>
        </p:spPr>
        <p:txBody>
          <a:bodyPr vert="horz" wrap="square" lIns="0" tIns="130175" rIns="0" bIns="0" rtlCol="0">
            <a:spAutoFit/>
          </a:bodyPr>
          <a:lstStyle/>
          <a:p>
            <a:pPr marL="195580" indent="-182880" algn="just">
              <a:lnSpc>
                <a:spcPct val="100000"/>
              </a:lnSpc>
              <a:spcBef>
                <a:spcPts val="1025"/>
              </a:spcBef>
              <a:buClr>
                <a:srgbClr val="92A199"/>
              </a:buClr>
              <a:buSzPct val="84722"/>
              <a:buFont typeface="Arial MT"/>
              <a:buChar char="•"/>
              <a:tabLst>
                <a:tab pos="195580" algn="l"/>
              </a:tabLst>
            </a:pPr>
            <a:r>
              <a:rPr sz="3600" b="1" spc="-5" dirty="0">
                <a:solidFill>
                  <a:srgbClr val="292934"/>
                </a:solidFill>
                <a:latin typeface="Calibri"/>
                <a:cs typeface="Calibri"/>
              </a:rPr>
              <a:t>Causes:</a:t>
            </a:r>
            <a:endParaRPr sz="3600">
              <a:latin typeface="Calibri"/>
              <a:cs typeface="Calibri"/>
            </a:endParaRPr>
          </a:p>
          <a:p>
            <a:pPr marL="527685" marR="5715" indent="-515620" algn="just">
              <a:lnSpc>
                <a:spcPct val="100000"/>
              </a:lnSpc>
              <a:spcBef>
                <a:spcPts val="715"/>
              </a:spcBef>
              <a:buSzPct val="83928"/>
              <a:buAutoNum type="arabicPeriod"/>
              <a:tabLst>
                <a:tab pos="528320" algn="l"/>
              </a:tabLst>
            </a:pPr>
            <a:r>
              <a:rPr sz="2800" b="1" i="1" spc="-10" dirty="0">
                <a:solidFill>
                  <a:srgbClr val="292934"/>
                </a:solidFill>
                <a:latin typeface="Calibri"/>
                <a:cs typeface="Calibri"/>
              </a:rPr>
              <a:t>Helicobacter</a:t>
            </a:r>
            <a:r>
              <a:rPr sz="2800" b="1" i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i="1" spc="-10" dirty="0">
                <a:solidFill>
                  <a:srgbClr val="292934"/>
                </a:solidFill>
                <a:latin typeface="Calibri"/>
                <a:cs typeface="Calibri"/>
              </a:rPr>
              <a:t>pylori</a:t>
            </a:r>
            <a:r>
              <a:rPr sz="2800" b="1" i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infection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is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associated</a:t>
            </a:r>
            <a:r>
              <a:rPr sz="2800" b="1" spc="6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with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about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70%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gastric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ulcers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/92%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duodenal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ulcers</a:t>
            </a:r>
            <a:endParaRPr sz="2800">
              <a:latin typeface="Calibri"/>
              <a:cs typeface="Calibri"/>
            </a:endParaRPr>
          </a:p>
          <a:p>
            <a:pPr marL="527685" indent="-515620" algn="just">
              <a:lnSpc>
                <a:spcPct val="100000"/>
              </a:lnSpc>
              <a:spcBef>
                <a:spcPts val="675"/>
              </a:spcBef>
              <a:buSzPct val="83928"/>
              <a:buAutoNum type="arabicPeriod"/>
              <a:tabLst>
                <a:tab pos="528320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The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use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i="1" spc="-10" dirty="0">
                <a:solidFill>
                  <a:srgbClr val="292934"/>
                </a:solidFill>
                <a:latin typeface="Calibri"/>
                <a:cs typeface="Calibri"/>
              </a:rPr>
              <a:t>nonsteroidal</a:t>
            </a:r>
            <a:r>
              <a:rPr sz="2800" b="1" i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i="1" spc="-10" dirty="0">
                <a:solidFill>
                  <a:srgbClr val="292934"/>
                </a:solidFill>
                <a:latin typeface="Calibri"/>
                <a:cs typeface="Calibri"/>
              </a:rPr>
              <a:t>anti-inflammatory</a:t>
            </a:r>
            <a:r>
              <a:rPr sz="2800" b="1" i="1" spc="5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i="1" spc="-5" dirty="0">
                <a:solidFill>
                  <a:srgbClr val="292934"/>
                </a:solidFill>
                <a:latin typeface="Calibri"/>
                <a:cs typeface="Calibri"/>
              </a:rPr>
              <a:t>drugs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194945" marR="5080" indent="-182880" algn="just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The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most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common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symptom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ulcers</a:t>
            </a:r>
            <a:r>
              <a:rPr sz="2800" b="1" spc="6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is</a:t>
            </a:r>
            <a:r>
              <a:rPr sz="2800" b="1" spc="6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epigastric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pain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accompanied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by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bloating,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early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30" dirty="0">
                <a:solidFill>
                  <a:srgbClr val="292934"/>
                </a:solidFill>
                <a:latin typeface="Calibri"/>
                <a:cs typeface="Calibri"/>
              </a:rPr>
              <a:t>satiety,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and </a:t>
            </a:r>
            <a:r>
              <a:rPr sz="2800" b="1" spc="-6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nausea</a:t>
            </a:r>
            <a:endParaRPr sz="2800">
              <a:latin typeface="Calibri"/>
              <a:cs typeface="Calibri"/>
            </a:endParaRPr>
          </a:p>
          <a:p>
            <a:pPr marL="194945" marR="5715" indent="-182880" algn="just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The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most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common and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severe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complication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 peptic 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ulcers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is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bleeding</a:t>
            </a:r>
            <a:endParaRPr sz="28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670"/>
              </a:spcBef>
            </a:pPr>
            <a:r>
              <a:rPr sz="2800" b="1" i="1" spc="-20" dirty="0">
                <a:solidFill>
                  <a:srgbClr val="292934"/>
                </a:solidFill>
                <a:latin typeface="Calibri"/>
                <a:cs typeface="Calibri"/>
              </a:rPr>
              <a:t>NOTE:</a:t>
            </a:r>
            <a:r>
              <a:rPr sz="2800" b="1" i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i="1" spc="-10" dirty="0">
                <a:solidFill>
                  <a:srgbClr val="292934"/>
                </a:solidFill>
                <a:latin typeface="Calibri"/>
                <a:cs typeface="Calibri"/>
              </a:rPr>
              <a:t>Eating</a:t>
            </a:r>
            <a:r>
              <a:rPr sz="2800" b="1" i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i="1" spc="-10" dirty="0">
                <a:solidFill>
                  <a:srgbClr val="292934"/>
                </a:solidFill>
                <a:latin typeface="Calibri"/>
                <a:cs typeface="Calibri"/>
              </a:rPr>
              <a:t>spicy</a:t>
            </a:r>
            <a:r>
              <a:rPr sz="2800" b="1" i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i="1" spc="-15" dirty="0">
                <a:solidFill>
                  <a:srgbClr val="292934"/>
                </a:solidFill>
                <a:latin typeface="Calibri"/>
                <a:cs typeface="Calibri"/>
              </a:rPr>
              <a:t>food</a:t>
            </a:r>
            <a:r>
              <a:rPr sz="2800" b="1" i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i="1" spc="-5" dirty="0">
                <a:solidFill>
                  <a:srgbClr val="292934"/>
                </a:solidFill>
                <a:latin typeface="Calibri"/>
                <a:cs typeface="Calibri"/>
              </a:rPr>
              <a:t>does</a:t>
            </a:r>
            <a:r>
              <a:rPr sz="2800" b="1" i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i="1" spc="-5" dirty="0">
                <a:solidFill>
                  <a:srgbClr val="292934"/>
                </a:solidFill>
                <a:latin typeface="Calibri"/>
                <a:cs typeface="Calibri"/>
              </a:rPr>
              <a:t>not</a:t>
            </a:r>
            <a:r>
              <a:rPr sz="2800" b="1" i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i="1" spc="-10" dirty="0">
                <a:solidFill>
                  <a:srgbClr val="292934"/>
                </a:solidFill>
                <a:latin typeface="Calibri"/>
                <a:cs typeface="Calibri"/>
              </a:rPr>
              <a:t>cause</a:t>
            </a:r>
            <a:r>
              <a:rPr sz="2800" b="1" i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i="1" spc="-15" dirty="0">
                <a:solidFill>
                  <a:srgbClr val="292934"/>
                </a:solidFill>
                <a:latin typeface="Calibri"/>
                <a:cs typeface="Calibri"/>
              </a:rPr>
              <a:t>ulcers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52546" y="6222898"/>
            <a:ext cx="15182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solidFill>
                  <a:srgbClr val="292934"/>
                </a:solidFill>
                <a:latin typeface="Arial"/>
                <a:cs typeface="Arial"/>
              </a:rPr>
              <a:t>Dr.</a:t>
            </a:r>
            <a:r>
              <a:rPr sz="1200" b="1" spc="-2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292934"/>
                </a:solidFill>
                <a:latin typeface="Arial"/>
                <a:cs typeface="Arial"/>
              </a:rPr>
              <a:t>Malakeh.Z.</a:t>
            </a:r>
            <a:r>
              <a:rPr sz="1200" b="1" spc="-1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292934"/>
                </a:solidFill>
                <a:latin typeface="Arial"/>
                <a:cs typeface="Arial"/>
              </a:rPr>
              <a:t>Malak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533893" y="6206134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292934"/>
                </a:solidFill>
                <a:latin typeface="Arial"/>
                <a:cs typeface="Arial"/>
              </a:rPr>
              <a:t>19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8909" y="679449"/>
            <a:ext cx="542099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0" dirty="0"/>
              <a:t>Di</a:t>
            </a:r>
            <a:r>
              <a:rPr spc="-105" dirty="0"/>
              <a:t>s</a:t>
            </a:r>
            <a:r>
              <a:rPr spc="-100" dirty="0"/>
              <a:t>o</a:t>
            </a:r>
            <a:r>
              <a:rPr spc="-155" dirty="0"/>
              <a:t>r</a:t>
            </a:r>
            <a:r>
              <a:rPr spc="-100" dirty="0"/>
              <a:t>de</a:t>
            </a:r>
            <a:r>
              <a:rPr spc="-155" dirty="0"/>
              <a:t>r</a:t>
            </a:r>
            <a:r>
              <a:rPr spc="-5" dirty="0"/>
              <a:t>s</a:t>
            </a:r>
            <a:r>
              <a:rPr spc="-210" dirty="0"/>
              <a:t> </a:t>
            </a:r>
            <a:r>
              <a:rPr spc="-110" dirty="0"/>
              <a:t>t</a:t>
            </a:r>
            <a:r>
              <a:rPr spc="-100" dirty="0"/>
              <a:t>h</a:t>
            </a:r>
            <a:r>
              <a:rPr spc="-145" dirty="0"/>
              <a:t>a</a:t>
            </a:r>
            <a:r>
              <a:rPr spc="-5" dirty="0"/>
              <a:t>t</a:t>
            </a:r>
            <a:r>
              <a:rPr spc="-195" dirty="0"/>
              <a:t> </a:t>
            </a:r>
            <a:r>
              <a:rPr spc="-135" dirty="0"/>
              <a:t>a</a:t>
            </a:r>
            <a:r>
              <a:rPr spc="-110" dirty="0"/>
              <a:t>f</a:t>
            </a:r>
            <a:r>
              <a:rPr spc="-180" dirty="0"/>
              <a:t>f</a:t>
            </a:r>
            <a:r>
              <a:rPr spc="-100" dirty="0"/>
              <a:t>e</a:t>
            </a:r>
            <a:r>
              <a:rPr spc="-110" dirty="0"/>
              <a:t>c</a:t>
            </a:r>
            <a:r>
              <a:rPr spc="-5" dirty="0"/>
              <a:t>t</a:t>
            </a:r>
            <a:r>
              <a:rPr spc="-204" dirty="0"/>
              <a:t> </a:t>
            </a:r>
            <a:r>
              <a:rPr spc="-100" dirty="0"/>
              <a:t>e</a:t>
            </a:r>
            <a:r>
              <a:rPr spc="-145" dirty="0"/>
              <a:t>a</a:t>
            </a:r>
            <a:r>
              <a:rPr spc="-110" dirty="0"/>
              <a:t>t</a:t>
            </a:r>
            <a:r>
              <a:rPr spc="-100" dirty="0"/>
              <a:t>in</a:t>
            </a:r>
            <a:r>
              <a:rPr spc="-5" dirty="0"/>
              <a:t>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68909" y="1193823"/>
            <a:ext cx="5295900" cy="284988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62585" indent="-183515">
              <a:lnSpc>
                <a:spcPct val="100000"/>
              </a:lnSpc>
              <a:spcBef>
                <a:spcPts val="770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363220" algn="l"/>
              </a:tabLst>
            </a:pP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Anorexia</a:t>
            </a:r>
            <a:endParaRPr sz="2800">
              <a:latin typeface="Calibri"/>
              <a:cs typeface="Calibri"/>
            </a:endParaRPr>
          </a:p>
          <a:p>
            <a:pPr marL="362585" indent="-183515">
              <a:lnSpc>
                <a:spcPct val="100000"/>
              </a:lnSpc>
              <a:spcBef>
                <a:spcPts val="670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363220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Nausea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Vomiting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sz="3900" b="1" spc="-95" dirty="0">
                <a:solidFill>
                  <a:srgbClr val="292934"/>
                </a:solidFill>
                <a:latin typeface="Calibri"/>
                <a:cs typeface="Calibri"/>
              </a:rPr>
              <a:t>Diso</a:t>
            </a:r>
            <a:r>
              <a:rPr sz="3900" b="1" spc="-140" dirty="0">
                <a:solidFill>
                  <a:srgbClr val="292934"/>
                </a:solidFill>
                <a:latin typeface="Calibri"/>
                <a:cs typeface="Calibri"/>
              </a:rPr>
              <a:t>r</a:t>
            </a:r>
            <a:r>
              <a:rPr sz="3900" b="1" spc="-100" dirty="0">
                <a:solidFill>
                  <a:srgbClr val="292934"/>
                </a:solidFill>
                <a:latin typeface="Calibri"/>
                <a:cs typeface="Calibri"/>
              </a:rPr>
              <a:t>d</a:t>
            </a:r>
            <a:r>
              <a:rPr sz="3900" b="1" spc="-105" dirty="0">
                <a:solidFill>
                  <a:srgbClr val="292934"/>
                </a:solidFill>
                <a:latin typeface="Calibri"/>
                <a:cs typeface="Calibri"/>
              </a:rPr>
              <a:t>e</a:t>
            </a:r>
            <a:r>
              <a:rPr sz="3900" b="1" spc="-140" dirty="0">
                <a:solidFill>
                  <a:srgbClr val="292934"/>
                </a:solidFill>
                <a:latin typeface="Calibri"/>
                <a:cs typeface="Calibri"/>
              </a:rPr>
              <a:t>r</a:t>
            </a:r>
            <a:r>
              <a:rPr sz="3900" b="1" dirty="0">
                <a:solidFill>
                  <a:srgbClr val="292934"/>
                </a:solidFill>
                <a:latin typeface="Calibri"/>
                <a:cs typeface="Calibri"/>
              </a:rPr>
              <a:t>s</a:t>
            </a:r>
            <a:r>
              <a:rPr sz="3900" b="1" spc="-24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3900" b="1" spc="-95" dirty="0">
                <a:solidFill>
                  <a:srgbClr val="292934"/>
                </a:solidFill>
                <a:latin typeface="Calibri"/>
                <a:cs typeface="Calibri"/>
              </a:rPr>
              <a:t>o</a:t>
            </a:r>
            <a:r>
              <a:rPr sz="3900" b="1" dirty="0">
                <a:solidFill>
                  <a:srgbClr val="292934"/>
                </a:solidFill>
                <a:latin typeface="Calibri"/>
                <a:cs typeface="Calibri"/>
              </a:rPr>
              <a:t>f</a:t>
            </a:r>
            <a:r>
              <a:rPr sz="3900" b="1" spc="-20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3900" b="1" spc="-95" dirty="0">
                <a:solidFill>
                  <a:srgbClr val="292934"/>
                </a:solidFill>
                <a:latin typeface="Calibri"/>
                <a:cs typeface="Calibri"/>
              </a:rPr>
              <a:t>t</a:t>
            </a:r>
            <a:r>
              <a:rPr sz="3900" b="1" spc="-100" dirty="0">
                <a:solidFill>
                  <a:srgbClr val="292934"/>
                </a:solidFill>
                <a:latin typeface="Calibri"/>
                <a:cs typeface="Calibri"/>
              </a:rPr>
              <a:t>h</a:t>
            </a:r>
            <a:r>
              <a:rPr sz="3900" b="1" dirty="0">
                <a:solidFill>
                  <a:srgbClr val="292934"/>
                </a:solidFill>
                <a:latin typeface="Calibri"/>
                <a:cs typeface="Calibri"/>
              </a:rPr>
              <a:t>e</a:t>
            </a:r>
            <a:r>
              <a:rPr sz="3900" b="1" spc="-204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3900" b="1" spc="-95" dirty="0">
                <a:solidFill>
                  <a:srgbClr val="292934"/>
                </a:solidFill>
                <a:latin typeface="Calibri"/>
                <a:cs typeface="Calibri"/>
              </a:rPr>
              <a:t>eso</a:t>
            </a:r>
            <a:r>
              <a:rPr sz="3900" b="1" spc="-100" dirty="0">
                <a:solidFill>
                  <a:srgbClr val="292934"/>
                </a:solidFill>
                <a:latin typeface="Calibri"/>
                <a:cs typeface="Calibri"/>
              </a:rPr>
              <a:t>phag</a:t>
            </a:r>
            <a:r>
              <a:rPr sz="3900" b="1" spc="-114" dirty="0">
                <a:solidFill>
                  <a:srgbClr val="292934"/>
                </a:solidFill>
                <a:latin typeface="Calibri"/>
                <a:cs typeface="Calibri"/>
              </a:rPr>
              <a:t>u</a:t>
            </a:r>
            <a:r>
              <a:rPr sz="3900" b="1" dirty="0">
                <a:solidFill>
                  <a:srgbClr val="292934"/>
                </a:solidFill>
                <a:latin typeface="Calibri"/>
                <a:cs typeface="Calibri"/>
              </a:rPr>
              <a:t>s</a:t>
            </a:r>
            <a:endParaRPr sz="3900">
              <a:latin typeface="Calibri"/>
              <a:cs typeface="Calibri"/>
            </a:endParaRPr>
          </a:p>
          <a:p>
            <a:pPr marL="228600" indent="-183515">
              <a:lnSpc>
                <a:spcPct val="100000"/>
              </a:lnSpc>
              <a:spcBef>
                <a:spcPts val="120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229235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Dysphagia</a:t>
            </a:r>
            <a:endParaRPr sz="2800">
              <a:latin typeface="Calibri"/>
              <a:cs typeface="Calibri"/>
            </a:endParaRPr>
          </a:p>
          <a:p>
            <a:pPr marL="228600" indent="-183515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229235" algn="l"/>
              </a:tabLst>
            </a:pP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Gastroesophageal</a:t>
            </a:r>
            <a:r>
              <a:rPr sz="2800" b="1" spc="5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Reflux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Disease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8909" y="4137525"/>
            <a:ext cx="4881245" cy="2283460"/>
          </a:xfrm>
          <a:prstGeom prst="rect">
            <a:avLst/>
          </a:prstGeom>
        </p:spPr>
        <p:txBody>
          <a:bodyPr vert="horz" wrap="square" lIns="0" tIns="1771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95"/>
              </a:spcBef>
            </a:pPr>
            <a:r>
              <a:rPr sz="3900" b="1" spc="-95" dirty="0">
                <a:solidFill>
                  <a:srgbClr val="292934"/>
                </a:solidFill>
                <a:latin typeface="Calibri"/>
                <a:cs typeface="Calibri"/>
              </a:rPr>
              <a:t>Diso</a:t>
            </a:r>
            <a:r>
              <a:rPr sz="3900" b="1" spc="-140" dirty="0">
                <a:solidFill>
                  <a:srgbClr val="292934"/>
                </a:solidFill>
                <a:latin typeface="Calibri"/>
                <a:cs typeface="Calibri"/>
              </a:rPr>
              <a:t>r</a:t>
            </a:r>
            <a:r>
              <a:rPr sz="3900" b="1" spc="-100" dirty="0">
                <a:solidFill>
                  <a:srgbClr val="292934"/>
                </a:solidFill>
                <a:latin typeface="Calibri"/>
                <a:cs typeface="Calibri"/>
              </a:rPr>
              <a:t>d</a:t>
            </a:r>
            <a:r>
              <a:rPr sz="3900" b="1" spc="-105" dirty="0">
                <a:solidFill>
                  <a:srgbClr val="292934"/>
                </a:solidFill>
                <a:latin typeface="Calibri"/>
                <a:cs typeface="Calibri"/>
              </a:rPr>
              <a:t>e</a:t>
            </a:r>
            <a:r>
              <a:rPr sz="3900" b="1" spc="-140" dirty="0">
                <a:solidFill>
                  <a:srgbClr val="292934"/>
                </a:solidFill>
                <a:latin typeface="Calibri"/>
                <a:cs typeface="Calibri"/>
              </a:rPr>
              <a:t>r</a:t>
            </a:r>
            <a:r>
              <a:rPr sz="3900" b="1" dirty="0">
                <a:solidFill>
                  <a:srgbClr val="292934"/>
                </a:solidFill>
                <a:latin typeface="Calibri"/>
                <a:cs typeface="Calibri"/>
              </a:rPr>
              <a:t>s</a:t>
            </a:r>
            <a:r>
              <a:rPr sz="3900" b="1" spc="-24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3900" b="1" spc="-95" dirty="0">
                <a:solidFill>
                  <a:srgbClr val="292934"/>
                </a:solidFill>
                <a:latin typeface="Calibri"/>
                <a:cs typeface="Calibri"/>
              </a:rPr>
              <a:t>o</a:t>
            </a:r>
            <a:r>
              <a:rPr sz="3900" b="1" dirty="0">
                <a:solidFill>
                  <a:srgbClr val="292934"/>
                </a:solidFill>
                <a:latin typeface="Calibri"/>
                <a:cs typeface="Calibri"/>
              </a:rPr>
              <a:t>f</a:t>
            </a:r>
            <a:r>
              <a:rPr sz="3900" b="1" spc="-20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3900" b="1" spc="-95" dirty="0">
                <a:solidFill>
                  <a:srgbClr val="292934"/>
                </a:solidFill>
                <a:latin typeface="Calibri"/>
                <a:cs typeface="Calibri"/>
              </a:rPr>
              <a:t>t</a:t>
            </a:r>
            <a:r>
              <a:rPr sz="3900" b="1" spc="-100" dirty="0">
                <a:solidFill>
                  <a:srgbClr val="292934"/>
                </a:solidFill>
                <a:latin typeface="Calibri"/>
                <a:cs typeface="Calibri"/>
              </a:rPr>
              <a:t>h</a:t>
            </a:r>
            <a:r>
              <a:rPr sz="3900" b="1" dirty="0">
                <a:solidFill>
                  <a:srgbClr val="292934"/>
                </a:solidFill>
                <a:latin typeface="Calibri"/>
                <a:cs typeface="Calibri"/>
              </a:rPr>
              <a:t>e</a:t>
            </a:r>
            <a:r>
              <a:rPr sz="3900" b="1" spc="-204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3900" b="1" spc="-145" dirty="0">
                <a:solidFill>
                  <a:srgbClr val="292934"/>
                </a:solidFill>
                <a:latin typeface="Calibri"/>
                <a:cs typeface="Calibri"/>
              </a:rPr>
              <a:t>s</a:t>
            </a:r>
            <a:r>
              <a:rPr sz="3900" b="1" spc="-130" dirty="0">
                <a:solidFill>
                  <a:srgbClr val="292934"/>
                </a:solidFill>
                <a:latin typeface="Calibri"/>
                <a:cs typeface="Calibri"/>
              </a:rPr>
              <a:t>t</a:t>
            </a:r>
            <a:r>
              <a:rPr sz="3900" b="1" spc="-95" dirty="0">
                <a:solidFill>
                  <a:srgbClr val="292934"/>
                </a:solidFill>
                <a:latin typeface="Calibri"/>
                <a:cs typeface="Calibri"/>
              </a:rPr>
              <a:t>o</a:t>
            </a:r>
            <a:r>
              <a:rPr sz="3900" b="1" spc="-100" dirty="0">
                <a:solidFill>
                  <a:srgbClr val="292934"/>
                </a:solidFill>
                <a:latin typeface="Calibri"/>
                <a:cs typeface="Calibri"/>
              </a:rPr>
              <a:t>mac</a:t>
            </a:r>
            <a:r>
              <a:rPr sz="3900" b="1" dirty="0">
                <a:solidFill>
                  <a:srgbClr val="292934"/>
                </a:solidFill>
                <a:latin typeface="Calibri"/>
                <a:cs typeface="Calibri"/>
              </a:rPr>
              <a:t>h</a:t>
            </a:r>
            <a:endParaRPr sz="3900" dirty="0">
              <a:latin typeface="Calibri"/>
              <a:cs typeface="Calibri"/>
            </a:endParaRPr>
          </a:p>
          <a:p>
            <a:pPr marL="462915" indent="-183515">
              <a:lnSpc>
                <a:spcPct val="100000"/>
              </a:lnSpc>
              <a:spcBef>
                <a:spcPts val="92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463550" algn="l"/>
              </a:tabLst>
            </a:pP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Peptic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Ulcer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Disease</a:t>
            </a:r>
            <a:endParaRPr sz="2800" dirty="0">
              <a:latin typeface="Calibri"/>
              <a:cs typeface="Calibri"/>
            </a:endParaRPr>
          </a:p>
          <a:p>
            <a:pPr marL="462915" indent="-183515">
              <a:lnSpc>
                <a:spcPct val="100000"/>
              </a:lnSpc>
              <a:spcBef>
                <a:spcPts val="670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463550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Dumping</a:t>
            </a:r>
            <a:r>
              <a:rPr sz="2800" b="1" spc="-4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Syndrome</a:t>
            </a:r>
            <a:endParaRPr sz="2800" dirty="0">
              <a:latin typeface="Calibri"/>
              <a:cs typeface="Calibri"/>
            </a:endParaRPr>
          </a:p>
          <a:p>
            <a:pPr marL="3166110">
              <a:lnSpc>
                <a:spcPct val="100000"/>
              </a:lnSpc>
              <a:spcBef>
                <a:spcPts val="2050"/>
              </a:spcBef>
            </a:pPr>
            <a:endParaRPr sz="1200" dirty="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25333" y="6206134"/>
            <a:ext cx="1250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292934"/>
                </a:solidFill>
                <a:latin typeface="Arial"/>
                <a:cs typeface="Arial"/>
              </a:rPr>
              <a:t>2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56952" y="853968"/>
            <a:ext cx="2493301" cy="46931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10890" y="679449"/>
            <a:ext cx="25323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70" dirty="0"/>
              <a:t>P</a:t>
            </a:r>
            <a:r>
              <a:rPr spc="-100" dirty="0"/>
              <a:t>e</a:t>
            </a:r>
            <a:r>
              <a:rPr spc="-110" dirty="0"/>
              <a:t>pt</a:t>
            </a:r>
            <a:r>
              <a:rPr spc="-100" dirty="0"/>
              <a:t>i</a:t>
            </a:r>
            <a:r>
              <a:rPr spc="-5" dirty="0"/>
              <a:t>c</a:t>
            </a:r>
            <a:r>
              <a:rPr spc="-229" dirty="0"/>
              <a:t> </a:t>
            </a:r>
            <a:r>
              <a:rPr spc="-100" dirty="0"/>
              <a:t>ul</a:t>
            </a:r>
            <a:r>
              <a:rPr spc="-110" dirty="0"/>
              <a:t>c</a:t>
            </a:r>
            <a:r>
              <a:rPr spc="-100" dirty="0"/>
              <a:t>e</a:t>
            </a:r>
            <a:r>
              <a:rPr spc="-155" dirty="0"/>
              <a:t>r</a:t>
            </a:r>
            <a:r>
              <a:rPr spc="-5" dirty="0"/>
              <a:t>s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704087" y="1417319"/>
            <a:ext cx="4144645" cy="923290"/>
            <a:chOff x="704087" y="1417319"/>
            <a:chExt cx="4144645" cy="92329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4087" y="1417319"/>
              <a:ext cx="1817370" cy="922781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071115" y="1417319"/>
              <a:ext cx="2777489" cy="922781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578916" y="1484829"/>
            <a:ext cx="7971155" cy="445897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384175" indent="-372110">
              <a:lnSpc>
                <a:spcPct val="100000"/>
              </a:lnSpc>
              <a:spcBef>
                <a:spcPts val="300"/>
              </a:spcBef>
              <a:buFont typeface="Arial MT"/>
              <a:buChar char="-"/>
              <a:tabLst>
                <a:tab pos="384175" algn="l"/>
                <a:tab pos="384810" algn="l"/>
              </a:tabLst>
            </a:pPr>
            <a:r>
              <a:rPr sz="3300" b="1" spc="-15" dirty="0">
                <a:solidFill>
                  <a:srgbClr val="292934"/>
                </a:solidFill>
                <a:latin typeface="Calibri"/>
                <a:cs typeface="Calibri"/>
              </a:rPr>
              <a:t>Dietary</a:t>
            </a:r>
            <a:r>
              <a:rPr sz="33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3300" b="1" spc="-10" dirty="0">
                <a:solidFill>
                  <a:srgbClr val="292934"/>
                </a:solidFill>
                <a:latin typeface="Calibri"/>
                <a:cs typeface="Calibri"/>
              </a:rPr>
              <a:t>Modification</a:t>
            </a:r>
            <a:endParaRPr sz="3300">
              <a:latin typeface="Calibri"/>
              <a:cs typeface="Calibri"/>
            </a:endParaRPr>
          </a:p>
          <a:p>
            <a:pPr marL="194945" marR="5080" lvl="1">
              <a:lnSpc>
                <a:spcPts val="3429"/>
              </a:lnSpc>
              <a:spcBef>
                <a:spcPts val="20"/>
              </a:spcBef>
              <a:buClr>
                <a:srgbClr val="92A199"/>
              </a:buClr>
              <a:buSzPct val="80769"/>
              <a:buFont typeface="Arial MT"/>
              <a:buChar char="•"/>
              <a:tabLst>
                <a:tab pos="294640" algn="l"/>
              </a:tabLst>
            </a:pP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The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20" dirty="0">
                <a:solidFill>
                  <a:srgbClr val="292934"/>
                </a:solidFill>
                <a:latin typeface="Calibri"/>
                <a:cs typeface="Calibri"/>
              </a:rPr>
              <a:t>intent</a:t>
            </a:r>
            <a:r>
              <a:rPr sz="26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6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dietary</a:t>
            </a:r>
            <a:r>
              <a:rPr sz="26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modification</a:t>
            </a:r>
            <a:r>
              <a:rPr sz="2600" b="1" spc="-15" dirty="0">
                <a:solidFill>
                  <a:srgbClr val="292934"/>
                </a:solidFill>
                <a:latin typeface="Calibri"/>
                <a:cs typeface="Calibri"/>
              </a:rPr>
              <a:t> for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 patients</a:t>
            </a:r>
            <a:r>
              <a:rPr sz="26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with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peptic</a:t>
            </a:r>
            <a:r>
              <a:rPr sz="26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ulcers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 is </a:t>
            </a:r>
            <a:r>
              <a:rPr sz="2600" b="1" spc="-15" dirty="0">
                <a:solidFill>
                  <a:srgbClr val="292934"/>
                </a:solidFill>
                <a:latin typeface="Calibri"/>
                <a:cs typeface="Calibri"/>
              </a:rPr>
              <a:t>to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5" dirty="0">
                <a:solidFill>
                  <a:srgbClr val="292934"/>
                </a:solidFill>
                <a:latin typeface="Calibri"/>
                <a:cs typeface="Calibri"/>
              </a:rPr>
              <a:t>avoid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over-secretion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acid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 and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hypermotility</a:t>
            </a:r>
            <a:r>
              <a:rPr sz="26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in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 the</a:t>
            </a:r>
            <a:r>
              <a:rPr sz="26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GI </a:t>
            </a:r>
            <a:r>
              <a:rPr sz="2600" b="1" spc="-15" dirty="0">
                <a:solidFill>
                  <a:srgbClr val="292934"/>
                </a:solidFill>
                <a:latin typeface="Calibri"/>
                <a:cs typeface="Calibri"/>
              </a:rPr>
              <a:t>tract.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These</a:t>
            </a:r>
            <a:r>
              <a:rPr sz="26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can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 be 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minimized</a:t>
            </a:r>
            <a:r>
              <a:rPr sz="26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by:</a:t>
            </a:r>
            <a:endParaRPr sz="2600">
              <a:latin typeface="Calibri"/>
              <a:cs typeface="Calibri"/>
            </a:endParaRPr>
          </a:p>
          <a:p>
            <a:pPr marL="194945" marR="247015">
              <a:lnSpc>
                <a:spcPts val="3429"/>
              </a:lnSpc>
              <a:spcBef>
                <a:spcPts val="10"/>
              </a:spcBef>
            </a:pP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avoiding</a:t>
            </a:r>
            <a:r>
              <a:rPr sz="26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extremes</a:t>
            </a:r>
            <a:r>
              <a:rPr sz="2600" b="1" spc="-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600" b="1" spc="-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20" dirty="0">
                <a:solidFill>
                  <a:srgbClr val="292934"/>
                </a:solidFill>
                <a:latin typeface="Calibri"/>
                <a:cs typeface="Calibri"/>
              </a:rPr>
              <a:t>temperature</a:t>
            </a:r>
            <a:r>
              <a:rPr sz="26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6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overstimulation </a:t>
            </a:r>
            <a:r>
              <a:rPr sz="2600" b="1" spc="-57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from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 consumption</a:t>
            </a:r>
            <a:r>
              <a:rPr sz="26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6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meat</a:t>
            </a:r>
            <a:r>
              <a:rPr sz="2600" b="1" spc="-15" dirty="0">
                <a:solidFill>
                  <a:srgbClr val="292934"/>
                </a:solidFill>
                <a:latin typeface="Calibri"/>
                <a:cs typeface="Calibri"/>
              </a:rPr>
              <a:t> extracts,</a:t>
            </a:r>
            <a:r>
              <a:rPr sz="26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alcohol,</a:t>
            </a:r>
            <a:r>
              <a:rPr sz="26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coffee</a:t>
            </a:r>
            <a:endParaRPr sz="2600">
              <a:latin typeface="Calibri"/>
              <a:cs typeface="Calibri"/>
            </a:endParaRPr>
          </a:p>
          <a:p>
            <a:pPr marL="194945" marR="426084" algn="just">
              <a:lnSpc>
                <a:spcPts val="3429"/>
              </a:lnSpc>
              <a:spcBef>
                <a:spcPts val="5"/>
              </a:spcBef>
            </a:pP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(including </a:t>
            </a:r>
            <a:r>
              <a:rPr sz="2600" b="1" spc="-15" dirty="0">
                <a:solidFill>
                  <a:srgbClr val="292934"/>
                </a:solidFill>
                <a:latin typeface="Calibri"/>
                <a:cs typeface="Calibri"/>
              </a:rPr>
              <a:t>decaffeinated 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coffee,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which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also </a:t>
            </a:r>
            <a:r>
              <a:rPr sz="2600" b="1" spc="-15" dirty="0">
                <a:solidFill>
                  <a:srgbClr val="292934"/>
                </a:solidFill>
                <a:latin typeface="Calibri"/>
                <a:cs typeface="Calibri"/>
              </a:rPr>
              <a:t>stimulates </a:t>
            </a:r>
            <a:r>
              <a:rPr sz="2600" b="1" spc="-57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acid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secretion), and other </a:t>
            </a:r>
            <a:r>
              <a:rPr sz="2600" b="1" spc="-15" dirty="0">
                <a:solidFill>
                  <a:srgbClr val="292934"/>
                </a:solidFill>
                <a:latin typeface="Calibri"/>
                <a:cs typeface="Calibri"/>
              </a:rPr>
              <a:t>caffeinated beverages,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and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diets rich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in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 milk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cream</a:t>
            </a:r>
            <a:r>
              <a:rPr sz="2600" b="1" spc="-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(which</a:t>
            </a:r>
            <a:r>
              <a:rPr sz="2600" b="1" spc="-15" dirty="0">
                <a:solidFill>
                  <a:srgbClr val="292934"/>
                </a:solidFill>
                <a:latin typeface="Calibri"/>
                <a:cs typeface="Calibri"/>
              </a:rPr>
              <a:t> stimulate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acid</a:t>
            </a:r>
            <a:endParaRPr sz="2600">
              <a:latin typeface="Calibri"/>
              <a:cs typeface="Calibri"/>
            </a:endParaRPr>
          </a:p>
          <a:p>
            <a:pPr marL="194945">
              <a:lnSpc>
                <a:spcPct val="100000"/>
              </a:lnSpc>
              <a:spcBef>
                <a:spcPts val="155"/>
              </a:spcBef>
            </a:pP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secretion).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701533" y="74168"/>
            <a:ext cx="1962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888888"/>
                </a:solidFill>
                <a:latin typeface="Arial"/>
                <a:cs typeface="Arial"/>
              </a:rPr>
              <a:t>20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610994"/>
            <a:ext cx="7998459" cy="30981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4945" marR="438150" indent="-182880">
              <a:lnSpc>
                <a:spcPct val="100000"/>
              </a:lnSpc>
              <a:spcBef>
                <a:spcPts val="9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In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addition,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effort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is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made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to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neutralize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acid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by </a:t>
            </a:r>
            <a:r>
              <a:rPr sz="2800" b="1" spc="-6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eating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three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regular</a:t>
            </a:r>
            <a:r>
              <a:rPr sz="2800" b="1" spc="4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meals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60" dirty="0">
                <a:solidFill>
                  <a:srgbClr val="292934"/>
                </a:solidFill>
                <a:latin typeface="Calibri"/>
                <a:cs typeface="Calibri"/>
              </a:rPr>
              <a:t>day.</a:t>
            </a:r>
            <a:endParaRPr sz="2800">
              <a:latin typeface="Calibri"/>
              <a:cs typeface="Calibri"/>
            </a:endParaRPr>
          </a:p>
          <a:p>
            <a:pPr marL="194945" marR="5080" indent="-182880">
              <a:lnSpc>
                <a:spcPct val="100000"/>
              </a:lnSpc>
              <a:spcBef>
                <a:spcPts val="670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Small,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frequent</a:t>
            </a:r>
            <a:r>
              <a:rPr sz="2800" b="1" spc="3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feedings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are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not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necessary</a:t>
            </a:r>
            <a:r>
              <a:rPr sz="2800" b="1" spc="4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as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long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as </a:t>
            </a:r>
            <a:r>
              <a:rPr sz="2800" b="1" spc="-6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antacid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or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histamine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blocker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is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taken.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Diet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 compatibility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becomes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individual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matter: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the 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patient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eats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foods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that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can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be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tolerated</a:t>
            </a:r>
            <a:r>
              <a:rPr sz="2800" b="1" spc="3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avoids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those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that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produce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pain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701533" y="74168"/>
            <a:ext cx="1962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888888"/>
                </a:solidFill>
                <a:latin typeface="Arial"/>
                <a:cs typeface="Arial"/>
              </a:rPr>
              <a:t>21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02844" y="1082039"/>
            <a:ext cx="7177405" cy="1116330"/>
            <a:chOff x="502844" y="1082039"/>
            <a:chExt cx="7177405" cy="111633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02844" y="1346313"/>
              <a:ext cx="2875167" cy="48298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25140" y="1082039"/>
              <a:ext cx="4655058" cy="1116329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56387" y="1198574"/>
            <a:ext cx="690245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0" dirty="0"/>
              <a:t>I</a:t>
            </a:r>
            <a:r>
              <a:rPr spc="-140" dirty="0"/>
              <a:t>n</a:t>
            </a:r>
            <a:r>
              <a:rPr spc="-160" dirty="0"/>
              <a:t>t</a:t>
            </a:r>
            <a:r>
              <a:rPr spc="-100" dirty="0"/>
              <a:t>e</a:t>
            </a:r>
            <a:r>
              <a:rPr spc="-75" dirty="0"/>
              <a:t>r</a:t>
            </a:r>
            <a:r>
              <a:rPr spc="-135" dirty="0"/>
              <a:t>v</a:t>
            </a:r>
            <a:r>
              <a:rPr spc="-100" dirty="0"/>
              <a:t>e</a:t>
            </a:r>
            <a:r>
              <a:rPr spc="-140" dirty="0"/>
              <a:t>n</a:t>
            </a:r>
            <a:r>
              <a:rPr spc="-110" dirty="0"/>
              <a:t>t</a:t>
            </a:r>
            <a:r>
              <a:rPr spc="-100" dirty="0"/>
              <a:t>i</a:t>
            </a:r>
            <a:r>
              <a:rPr spc="-105" dirty="0"/>
              <a:t>o</a:t>
            </a:r>
            <a:r>
              <a:rPr spc="-100" dirty="0"/>
              <a:t>n</a:t>
            </a:r>
            <a:r>
              <a:rPr spc="-105" dirty="0"/>
              <a:t>s</a:t>
            </a:r>
            <a:r>
              <a:rPr spc="-95" dirty="0"/>
              <a:t>/</a:t>
            </a:r>
            <a:r>
              <a:rPr spc="-170" dirty="0"/>
              <a:t>P</a:t>
            </a:r>
            <a:r>
              <a:rPr spc="-114" dirty="0"/>
              <a:t>ep</a:t>
            </a:r>
            <a:r>
              <a:rPr spc="-110" dirty="0"/>
              <a:t>t</a:t>
            </a:r>
            <a:r>
              <a:rPr spc="-100" dirty="0"/>
              <a:t>i</a:t>
            </a:r>
            <a:r>
              <a:rPr spc="-5" dirty="0"/>
              <a:t>c</a:t>
            </a:r>
            <a:r>
              <a:rPr spc="-240" dirty="0"/>
              <a:t> </a:t>
            </a:r>
            <a:r>
              <a:rPr spc="-110" dirty="0"/>
              <a:t>U</a:t>
            </a:r>
            <a:r>
              <a:rPr spc="-100" dirty="0"/>
              <a:t>l</a:t>
            </a:r>
            <a:r>
              <a:rPr spc="-110" dirty="0"/>
              <a:t>c</a:t>
            </a:r>
            <a:r>
              <a:rPr spc="-100" dirty="0"/>
              <a:t>e</a:t>
            </a:r>
            <a:r>
              <a:rPr spc="-5" dirty="0"/>
              <a:t>r</a:t>
            </a:r>
            <a:r>
              <a:rPr spc="-204" dirty="0"/>
              <a:t> </a:t>
            </a:r>
            <a:r>
              <a:rPr spc="-105" dirty="0"/>
              <a:t>D</a:t>
            </a:r>
            <a:r>
              <a:rPr spc="-100" dirty="0"/>
              <a:t>i</a:t>
            </a:r>
            <a:r>
              <a:rPr spc="-105" dirty="0"/>
              <a:t>s</a:t>
            </a:r>
            <a:r>
              <a:rPr spc="-100" dirty="0"/>
              <a:t>e</a:t>
            </a:r>
            <a:r>
              <a:rPr spc="-110" dirty="0"/>
              <a:t>a</a:t>
            </a:r>
            <a:r>
              <a:rPr spc="-105" dirty="0"/>
              <a:t>s</a:t>
            </a:r>
            <a:r>
              <a:rPr spc="-5" dirty="0"/>
              <a:t>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74370" y="2287346"/>
            <a:ext cx="8071484" cy="23304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5580" marR="5080" indent="-182880" algn="just">
              <a:lnSpc>
                <a:spcPct val="100000"/>
              </a:lnSpc>
              <a:spcBef>
                <a:spcPts val="9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30" dirty="0">
                <a:solidFill>
                  <a:srgbClr val="292934"/>
                </a:solidFill>
                <a:latin typeface="Calibri"/>
                <a:cs typeface="Calibri"/>
              </a:rPr>
              <a:t>Avoid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items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that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stimulate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gastric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acid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secretion-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30" dirty="0">
                <a:solidFill>
                  <a:srgbClr val="292934"/>
                </a:solidFill>
                <a:latin typeface="Calibri"/>
                <a:cs typeface="Calibri"/>
              </a:rPr>
              <a:t>namely,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coffee (decaffeinated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 regular), alcohol, 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caffeine,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45" dirty="0">
                <a:solidFill>
                  <a:srgbClr val="292934"/>
                </a:solidFill>
                <a:latin typeface="Calibri"/>
                <a:cs typeface="Calibri"/>
              </a:rPr>
              <a:t>pepper.</a:t>
            </a:r>
            <a:endParaRPr sz="2800">
              <a:latin typeface="Calibri"/>
              <a:cs typeface="Calibri"/>
            </a:endParaRPr>
          </a:p>
          <a:p>
            <a:pPr marL="195580" indent="-182880" algn="just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30" dirty="0">
                <a:solidFill>
                  <a:srgbClr val="292934"/>
                </a:solidFill>
                <a:latin typeface="Calibri"/>
                <a:cs typeface="Calibri"/>
              </a:rPr>
              <a:t>Avoid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eating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2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hours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before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bed.</a:t>
            </a:r>
            <a:endParaRPr sz="2800">
              <a:latin typeface="Calibri"/>
              <a:cs typeface="Calibri"/>
            </a:endParaRPr>
          </a:p>
          <a:p>
            <a:pPr marL="195580" indent="-182880" algn="just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Avoid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individual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intolerances.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40582" y="6078728"/>
            <a:ext cx="15182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solidFill>
                  <a:srgbClr val="292934"/>
                </a:solidFill>
                <a:latin typeface="Arial"/>
                <a:cs typeface="Arial"/>
              </a:rPr>
              <a:t>Dr.</a:t>
            </a:r>
            <a:r>
              <a:rPr sz="1200" b="1" spc="-2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292934"/>
                </a:solidFill>
                <a:latin typeface="Arial"/>
                <a:cs typeface="Arial"/>
              </a:rPr>
              <a:t>Malakeh.Z.</a:t>
            </a:r>
            <a:r>
              <a:rPr sz="1200" b="1" spc="-1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292934"/>
                </a:solidFill>
                <a:latin typeface="Arial"/>
                <a:cs typeface="Arial"/>
              </a:rPr>
              <a:t>Malak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352156" y="6061964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292934"/>
                </a:solidFill>
                <a:latin typeface="Arial"/>
                <a:cs typeface="Arial"/>
              </a:rPr>
              <a:t>22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27173" y="1060145"/>
            <a:ext cx="3992879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5" dirty="0"/>
              <a:t>Dumpin</a:t>
            </a:r>
            <a:r>
              <a:rPr spc="-5" dirty="0"/>
              <a:t>g</a:t>
            </a:r>
            <a:r>
              <a:rPr spc="-210" dirty="0"/>
              <a:t> </a:t>
            </a:r>
            <a:r>
              <a:rPr spc="-170" dirty="0"/>
              <a:t>S</a:t>
            </a:r>
            <a:r>
              <a:rPr spc="-100" dirty="0"/>
              <a:t>ynd</a:t>
            </a:r>
            <a:r>
              <a:rPr spc="-155" dirty="0"/>
              <a:t>r</a:t>
            </a:r>
            <a:r>
              <a:rPr spc="-100" dirty="0"/>
              <a:t>ome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2165" y="1915794"/>
            <a:ext cx="7860030" cy="3524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4945" marR="478790" indent="-182880">
              <a:lnSpc>
                <a:spcPct val="100000"/>
              </a:lnSpc>
              <a:spcBef>
                <a:spcPts val="9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One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the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most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common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complications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 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gastrectomy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gastric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bypass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is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dumping 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syndrome,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group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symptoms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caused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by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rapid </a:t>
            </a:r>
            <a:r>
              <a:rPr sz="2800" b="1" spc="-6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emptying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stomach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contents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into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the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intestine.</a:t>
            </a:r>
            <a:endParaRPr sz="2800">
              <a:latin typeface="Calibri"/>
              <a:cs typeface="Calibri"/>
            </a:endParaRPr>
          </a:p>
          <a:p>
            <a:pPr marL="194945" marR="5080" indent="-18288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Dumping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reaction</a:t>
            </a:r>
            <a:r>
              <a:rPr sz="2800" b="1" spc="3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occurs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20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to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30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minutes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after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 eating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as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undigested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food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is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fermented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in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the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colon, </a:t>
            </a:r>
            <a:r>
              <a:rPr sz="2800" b="1" spc="-6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producing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gas,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abdominal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pain,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cramping,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 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diarrhea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68446" y="5934557"/>
            <a:ext cx="15182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solidFill>
                  <a:srgbClr val="292934"/>
                </a:solidFill>
                <a:latin typeface="Arial"/>
                <a:cs typeface="Arial"/>
              </a:rPr>
              <a:t>Dr.</a:t>
            </a:r>
            <a:r>
              <a:rPr sz="1200" b="1" spc="-1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292934"/>
                </a:solidFill>
                <a:latin typeface="Arial"/>
                <a:cs typeface="Arial"/>
              </a:rPr>
              <a:t>Malakeh.Z.</a:t>
            </a:r>
            <a:r>
              <a:rPr sz="1200" b="1" spc="-1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292934"/>
                </a:solidFill>
                <a:latin typeface="Arial"/>
                <a:cs typeface="Arial"/>
              </a:rPr>
              <a:t>Malak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231760" y="5903163"/>
            <a:ext cx="22352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solidFill>
                  <a:srgbClr val="292934"/>
                </a:solidFill>
                <a:latin typeface="Arial"/>
                <a:cs typeface="Arial"/>
              </a:rPr>
              <a:t>23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679449"/>
            <a:ext cx="687260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0" dirty="0"/>
              <a:t>I</a:t>
            </a:r>
            <a:r>
              <a:rPr spc="-135" dirty="0"/>
              <a:t>n</a:t>
            </a:r>
            <a:r>
              <a:rPr spc="-160" dirty="0"/>
              <a:t>t</a:t>
            </a:r>
            <a:r>
              <a:rPr spc="-100" dirty="0"/>
              <a:t>e</a:t>
            </a:r>
            <a:r>
              <a:rPr spc="-75" dirty="0"/>
              <a:t>r</a:t>
            </a:r>
            <a:r>
              <a:rPr spc="-135" dirty="0"/>
              <a:t>v</a:t>
            </a:r>
            <a:r>
              <a:rPr spc="-100" dirty="0"/>
              <a:t>e</a:t>
            </a:r>
            <a:r>
              <a:rPr spc="-135" dirty="0"/>
              <a:t>n</a:t>
            </a:r>
            <a:r>
              <a:rPr spc="-110" dirty="0"/>
              <a:t>t</a:t>
            </a:r>
            <a:r>
              <a:rPr spc="-100" dirty="0"/>
              <a:t>ion</a:t>
            </a:r>
            <a:r>
              <a:rPr spc="-105" dirty="0"/>
              <a:t>s</a:t>
            </a:r>
            <a:r>
              <a:rPr spc="-95" dirty="0"/>
              <a:t>/</a:t>
            </a:r>
            <a:r>
              <a:rPr spc="-100" dirty="0"/>
              <a:t>Dum</a:t>
            </a:r>
            <a:r>
              <a:rPr spc="-110" dirty="0"/>
              <a:t>p</a:t>
            </a:r>
            <a:r>
              <a:rPr spc="-100" dirty="0"/>
              <a:t>in</a:t>
            </a:r>
            <a:r>
              <a:rPr spc="-5" dirty="0"/>
              <a:t>g</a:t>
            </a:r>
            <a:r>
              <a:rPr spc="-235" dirty="0"/>
              <a:t> </a:t>
            </a:r>
            <a:r>
              <a:rPr spc="-170" dirty="0"/>
              <a:t>S</a:t>
            </a:r>
            <a:r>
              <a:rPr spc="-100" dirty="0"/>
              <a:t>ynd</a:t>
            </a:r>
            <a:r>
              <a:rPr spc="-155" dirty="0"/>
              <a:t>r</a:t>
            </a:r>
            <a:r>
              <a:rPr spc="-100" dirty="0"/>
              <a:t>om</a:t>
            </a:r>
            <a:r>
              <a:rPr spc="-5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33880"/>
            <a:ext cx="8071484" cy="4464685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195580" indent="-182880" algn="just">
              <a:lnSpc>
                <a:spcPct val="100000"/>
              </a:lnSpc>
              <a:spcBef>
                <a:spcPts val="720"/>
              </a:spcBef>
              <a:buClr>
                <a:srgbClr val="92A199"/>
              </a:buClr>
              <a:buSzPct val="84615"/>
              <a:buFont typeface="Arial MT"/>
              <a:buChar char="•"/>
              <a:tabLst>
                <a:tab pos="195580" algn="l"/>
              </a:tabLst>
            </a:pPr>
            <a:r>
              <a:rPr sz="2600" b="1" spc="-20" dirty="0">
                <a:solidFill>
                  <a:srgbClr val="292934"/>
                </a:solidFill>
                <a:latin typeface="Calibri"/>
                <a:cs typeface="Calibri"/>
              </a:rPr>
              <a:t>Eat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small,</a:t>
            </a:r>
            <a:r>
              <a:rPr sz="2600" b="1" spc="-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frequent</a:t>
            </a:r>
            <a:r>
              <a:rPr sz="26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meals.</a:t>
            </a:r>
            <a:endParaRPr sz="2600">
              <a:latin typeface="Calibri"/>
              <a:cs typeface="Calibri"/>
            </a:endParaRPr>
          </a:p>
          <a:p>
            <a:pPr marL="195580" indent="-182880" algn="just">
              <a:lnSpc>
                <a:spcPct val="100000"/>
              </a:lnSpc>
              <a:spcBef>
                <a:spcPts val="625"/>
              </a:spcBef>
              <a:buClr>
                <a:srgbClr val="92A199"/>
              </a:buClr>
              <a:buSzPct val="84615"/>
              <a:buFont typeface="Arial MT"/>
              <a:buChar char="•"/>
              <a:tabLst>
                <a:tab pos="195580" algn="l"/>
              </a:tabLst>
            </a:pP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Consume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5" dirty="0">
                <a:solidFill>
                  <a:srgbClr val="292934"/>
                </a:solidFill>
                <a:latin typeface="Calibri"/>
                <a:cs typeface="Calibri"/>
              </a:rPr>
              <a:t>beverages</a:t>
            </a:r>
            <a:r>
              <a:rPr sz="26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between,</a:t>
            </a:r>
            <a:r>
              <a:rPr sz="26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not</a:t>
            </a:r>
            <a:r>
              <a:rPr sz="2600" b="1" spc="-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with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 meals.</a:t>
            </a:r>
            <a:endParaRPr sz="2600">
              <a:latin typeface="Calibri"/>
              <a:cs typeface="Calibri"/>
            </a:endParaRPr>
          </a:p>
          <a:p>
            <a:pPr marL="194945" marR="5080" indent="-182880" algn="just">
              <a:lnSpc>
                <a:spcPct val="100000"/>
              </a:lnSpc>
              <a:spcBef>
                <a:spcPts val="625"/>
              </a:spcBef>
              <a:buClr>
                <a:srgbClr val="92A199"/>
              </a:buClr>
              <a:buSzPct val="84615"/>
              <a:buFont typeface="Arial MT"/>
              <a:buChar char="•"/>
              <a:tabLst>
                <a:tab pos="195580" algn="l"/>
              </a:tabLst>
            </a:pPr>
            <a:r>
              <a:rPr sz="2600" b="1" spc="-15" dirty="0">
                <a:solidFill>
                  <a:srgbClr val="292934"/>
                </a:solidFill>
                <a:latin typeface="Calibri"/>
                <a:cs typeface="Calibri"/>
              </a:rPr>
              <a:t>Avoid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40" dirty="0">
                <a:solidFill>
                  <a:srgbClr val="292934"/>
                </a:solidFill>
                <a:latin typeface="Calibri"/>
                <a:cs typeface="Calibri"/>
              </a:rPr>
              <a:t>sugar,</a:t>
            </a:r>
            <a:r>
              <a:rPr sz="2600" b="1" spc="-3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30" dirty="0">
                <a:solidFill>
                  <a:srgbClr val="292934"/>
                </a:solidFill>
                <a:latin typeface="Calibri"/>
                <a:cs typeface="Calibri"/>
              </a:rPr>
              <a:t>honey,</a:t>
            </a:r>
            <a:r>
              <a:rPr sz="2600" b="1" spc="-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syrup,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sorbitol,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 and</a:t>
            </a:r>
            <a:r>
              <a:rPr sz="26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xylitol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 and</a:t>
            </a:r>
            <a:r>
              <a:rPr sz="26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all </a:t>
            </a:r>
            <a:r>
              <a:rPr sz="2600" b="1" spc="-57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food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and </a:t>
            </a:r>
            <a:r>
              <a:rPr sz="2600" b="1" spc="-15" dirty="0">
                <a:solidFill>
                  <a:srgbClr val="292934"/>
                </a:solidFill>
                <a:latin typeface="Calibri"/>
                <a:cs typeface="Calibri"/>
              </a:rPr>
              <a:t>beverages 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that </a:t>
            </a:r>
            <a:r>
              <a:rPr sz="2600" b="1" spc="-20" dirty="0">
                <a:solidFill>
                  <a:srgbClr val="292934"/>
                </a:solidFill>
                <a:latin typeface="Calibri"/>
                <a:cs typeface="Calibri"/>
              </a:rPr>
              <a:t>have</a:t>
            </a:r>
            <a:r>
              <a:rPr sz="2600" b="1" spc="54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5" dirty="0">
                <a:solidFill>
                  <a:srgbClr val="292934"/>
                </a:solidFill>
                <a:latin typeface="Calibri"/>
                <a:cs typeface="Calibri"/>
              </a:rPr>
              <a:t>any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of those </a:t>
            </a:r>
            <a:r>
              <a:rPr sz="2600" b="1" spc="-15" dirty="0">
                <a:solidFill>
                  <a:srgbClr val="292934"/>
                </a:solidFill>
                <a:latin typeface="Calibri"/>
                <a:cs typeface="Calibri"/>
              </a:rPr>
              <a:t>listed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as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one </a:t>
            </a:r>
            <a:r>
              <a:rPr sz="26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the</a:t>
            </a:r>
            <a:r>
              <a:rPr sz="26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5" dirty="0">
                <a:solidFill>
                  <a:srgbClr val="292934"/>
                </a:solidFill>
                <a:latin typeface="Calibri"/>
                <a:cs typeface="Calibri"/>
              </a:rPr>
              <a:t>first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three</a:t>
            </a:r>
            <a:r>
              <a:rPr sz="26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ingredients</a:t>
            </a:r>
            <a:r>
              <a:rPr sz="26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on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 the</a:t>
            </a:r>
            <a:r>
              <a:rPr sz="26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label.</a:t>
            </a:r>
            <a:endParaRPr sz="2600">
              <a:latin typeface="Calibri"/>
              <a:cs typeface="Calibri"/>
            </a:endParaRPr>
          </a:p>
          <a:p>
            <a:pPr marL="194945" marR="5080" indent="-182880" algn="just">
              <a:lnSpc>
                <a:spcPct val="100000"/>
              </a:lnSpc>
              <a:spcBef>
                <a:spcPts val="625"/>
              </a:spcBef>
              <a:buClr>
                <a:srgbClr val="92A199"/>
              </a:buClr>
              <a:buSzPct val="84615"/>
              <a:buFont typeface="Arial MT"/>
              <a:buChar char="•"/>
              <a:tabLst>
                <a:tab pos="195580" algn="l"/>
              </a:tabLst>
            </a:pPr>
            <a:r>
              <a:rPr sz="2600" b="1" spc="-25" dirty="0">
                <a:solidFill>
                  <a:srgbClr val="292934"/>
                </a:solidFill>
                <a:latin typeface="Calibri"/>
                <a:cs typeface="Calibri"/>
              </a:rPr>
              <a:t>Eat</a:t>
            </a:r>
            <a:r>
              <a:rPr sz="2600" b="1" spc="-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a 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source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of </a:t>
            </a:r>
            <a:r>
              <a:rPr sz="2600" b="1" spc="-15" dirty="0">
                <a:solidFill>
                  <a:srgbClr val="292934"/>
                </a:solidFill>
                <a:latin typeface="Calibri"/>
                <a:cs typeface="Calibri"/>
              </a:rPr>
              <a:t>protein</a:t>
            </a:r>
            <a:r>
              <a:rPr sz="2600" b="1" spc="55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5" dirty="0">
                <a:solidFill>
                  <a:srgbClr val="292934"/>
                </a:solidFill>
                <a:latin typeface="Calibri"/>
                <a:cs typeface="Calibri"/>
              </a:rPr>
              <a:t>at</a:t>
            </a:r>
            <a:r>
              <a:rPr sz="2600" b="1" spc="56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each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meal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because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it helps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 slow</a:t>
            </a:r>
            <a:r>
              <a:rPr sz="2600" b="1" spc="-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gastric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 emptying.</a:t>
            </a:r>
            <a:endParaRPr sz="2600">
              <a:latin typeface="Calibri"/>
              <a:cs typeface="Calibri"/>
            </a:endParaRPr>
          </a:p>
          <a:p>
            <a:pPr marL="194945" marR="6350" indent="-182880" algn="just">
              <a:lnSpc>
                <a:spcPct val="100000"/>
              </a:lnSpc>
              <a:spcBef>
                <a:spcPts val="630"/>
              </a:spcBef>
              <a:buClr>
                <a:srgbClr val="92A199"/>
              </a:buClr>
              <a:buSzPct val="84615"/>
              <a:buFont typeface="Arial MT"/>
              <a:buChar char="•"/>
              <a:tabLst>
                <a:tab pos="195580" algn="l"/>
              </a:tabLst>
            </a:pP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Choose low-fiber 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grains; mostly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canned,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not 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fresh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fruit;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 non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40" dirty="0">
                <a:solidFill>
                  <a:srgbClr val="292934"/>
                </a:solidFill>
                <a:latin typeface="Calibri"/>
                <a:cs typeface="Calibri"/>
              </a:rPr>
              <a:t>gassy,</a:t>
            </a:r>
            <a:r>
              <a:rPr sz="2600" b="1" spc="-15" dirty="0">
                <a:solidFill>
                  <a:srgbClr val="292934"/>
                </a:solidFill>
                <a:latin typeface="Calibri"/>
                <a:cs typeface="Calibri"/>
              </a:rPr>
              <a:t> well-cooked</a:t>
            </a:r>
            <a:endParaRPr sz="2600">
              <a:latin typeface="Calibri"/>
              <a:cs typeface="Calibri"/>
            </a:endParaRPr>
          </a:p>
          <a:p>
            <a:pPr marL="195580" indent="-182880" algn="just">
              <a:lnSpc>
                <a:spcPct val="100000"/>
              </a:lnSpc>
              <a:spcBef>
                <a:spcPts val="625"/>
              </a:spcBef>
              <a:buClr>
                <a:srgbClr val="92A199"/>
              </a:buClr>
              <a:buSzPct val="84615"/>
              <a:buFont typeface="Arial MT"/>
              <a:buChar char="•"/>
              <a:tabLst>
                <a:tab pos="195580" algn="l"/>
              </a:tabLst>
            </a:pPr>
            <a:r>
              <a:rPr sz="2600" b="1" spc="-20" dirty="0">
                <a:solidFill>
                  <a:srgbClr val="292934"/>
                </a:solidFill>
                <a:latin typeface="Calibri"/>
                <a:cs typeface="Calibri"/>
              </a:rPr>
              <a:t>Vegetables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without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seeds or</a:t>
            </a:r>
            <a:r>
              <a:rPr sz="2600" b="1" spc="-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skins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95446" y="6369811"/>
            <a:ext cx="15189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solidFill>
                  <a:srgbClr val="292934"/>
                </a:solidFill>
                <a:latin typeface="Arial"/>
                <a:cs typeface="Arial"/>
              </a:rPr>
              <a:t>Dr.</a:t>
            </a:r>
            <a:r>
              <a:rPr sz="1200" b="1" spc="-20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292934"/>
                </a:solidFill>
                <a:latin typeface="Arial"/>
                <a:cs typeface="Arial"/>
              </a:rPr>
              <a:t>Malakeh.Z.</a:t>
            </a:r>
            <a:r>
              <a:rPr sz="1200" b="1" spc="-15" dirty="0">
                <a:solidFill>
                  <a:srgbClr val="292934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292934"/>
                </a:solidFill>
                <a:latin typeface="Arial"/>
                <a:cs typeface="Arial"/>
              </a:rPr>
              <a:t>Malak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461631" y="6331407"/>
            <a:ext cx="224154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292934"/>
                </a:solidFill>
                <a:latin typeface="Arial"/>
                <a:cs typeface="Arial"/>
              </a:rPr>
              <a:t>24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4395" y="2264499"/>
            <a:ext cx="5673725" cy="3876040"/>
          </a:xfrm>
          <a:prstGeom prst="rect">
            <a:avLst/>
          </a:prstGeom>
        </p:spPr>
        <p:txBody>
          <a:bodyPr vert="horz" wrap="square" lIns="0" tIns="1111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3200" b="1" spc="-95" dirty="0">
                <a:solidFill>
                  <a:srgbClr val="292934"/>
                </a:solidFill>
                <a:latin typeface="Calibri"/>
                <a:cs typeface="Calibri"/>
              </a:rPr>
              <a:t>Al</a:t>
            </a:r>
            <a:r>
              <a:rPr sz="3200" b="1" spc="-130" dirty="0">
                <a:solidFill>
                  <a:srgbClr val="292934"/>
                </a:solidFill>
                <a:latin typeface="Calibri"/>
                <a:cs typeface="Calibri"/>
              </a:rPr>
              <a:t>t</a:t>
            </a:r>
            <a:r>
              <a:rPr sz="3200" b="1" spc="-105" dirty="0">
                <a:solidFill>
                  <a:srgbClr val="292934"/>
                </a:solidFill>
                <a:latin typeface="Calibri"/>
                <a:cs typeface="Calibri"/>
              </a:rPr>
              <a:t>e</a:t>
            </a:r>
            <a:r>
              <a:rPr sz="3200" b="1" spc="-130" dirty="0">
                <a:solidFill>
                  <a:srgbClr val="292934"/>
                </a:solidFill>
                <a:latin typeface="Calibri"/>
                <a:cs typeface="Calibri"/>
              </a:rPr>
              <a:t>r</a:t>
            </a:r>
            <a:r>
              <a:rPr sz="3200" b="1" spc="-105" dirty="0">
                <a:solidFill>
                  <a:srgbClr val="292934"/>
                </a:solidFill>
                <a:latin typeface="Calibri"/>
                <a:cs typeface="Calibri"/>
              </a:rPr>
              <a:t>e</a:t>
            </a:r>
            <a:r>
              <a:rPr sz="3200" b="1" dirty="0">
                <a:solidFill>
                  <a:srgbClr val="292934"/>
                </a:solidFill>
                <a:latin typeface="Calibri"/>
                <a:cs typeface="Calibri"/>
              </a:rPr>
              <a:t>d</a:t>
            </a:r>
            <a:r>
              <a:rPr sz="3200" b="1" spc="-2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3200" b="1" spc="-100" dirty="0">
                <a:solidFill>
                  <a:srgbClr val="292934"/>
                </a:solidFill>
                <a:latin typeface="Calibri"/>
                <a:cs typeface="Calibri"/>
              </a:rPr>
              <a:t>b</a:t>
            </a:r>
            <a:r>
              <a:rPr sz="3200" b="1" spc="-105" dirty="0">
                <a:solidFill>
                  <a:srgbClr val="292934"/>
                </a:solidFill>
                <a:latin typeface="Calibri"/>
                <a:cs typeface="Calibri"/>
              </a:rPr>
              <a:t>o</a:t>
            </a:r>
            <a:r>
              <a:rPr sz="3200" b="1" spc="-135" dirty="0">
                <a:solidFill>
                  <a:srgbClr val="292934"/>
                </a:solidFill>
                <a:latin typeface="Calibri"/>
                <a:cs typeface="Calibri"/>
              </a:rPr>
              <a:t>w</a:t>
            </a:r>
            <a:r>
              <a:rPr sz="3200" b="1" spc="-105" dirty="0">
                <a:solidFill>
                  <a:srgbClr val="292934"/>
                </a:solidFill>
                <a:latin typeface="Calibri"/>
                <a:cs typeface="Calibri"/>
              </a:rPr>
              <a:t>e</a:t>
            </a:r>
            <a:r>
              <a:rPr sz="3200" b="1" dirty="0">
                <a:solidFill>
                  <a:srgbClr val="292934"/>
                </a:solidFill>
                <a:latin typeface="Calibri"/>
                <a:cs typeface="Calibri"/>
              </a:rPr>
              <a:t>l</a:t>
            </a:r>
            <a:r>
              <a:rPr sz="3200" b="1" spc="-229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3200" b="1" spc="-105" dirty="0">
                <a:solidFill>
                  <a:srgbClr val="292934"/>
                </a:solidFill>
                <a:latin typeface="Calibri"/>
                <a:cs typeface="Calibri"/>
              </a:rPr>
              <a:t>e</a:t>
            </a:r>
            <a:r>
              <a:rPr sz="3200" b="1" spc="-95" dirty="0">
                <a:solidFill>
                  <a:srgbClr val="292934"/>
                </a:solidFill>
                <a:latin typeface="Calibri"/>
                <a:cs typeface="Calibri"/>
              </a:rPr>
              <a:t>li</a:t>
            </a:r>
            <a:r>
              <a:rPr sz="3200" b="1" spc="-100" dirty="0">
                <a:solidFill>
                  <a:srgbClr val="292934"/>
                </a:solidFill>
                <a:latin typeface="Calibri"/>
                <a:cs typeface="Calibri"/>
              </a:rPr>
              <a:t>m</a:t>
            </a:r>
            <a:r>
              <a:rPr sz="3200" b="1" spc="-95" dirty="0">
                <a:solidFill>
                  <a:srgbClr val="292934"/>
                </a:solidFill>
                <a:latin typeface="Calibri"/>
                <a:cs typeface="Calibri"/>
              </a:rPr>
              <a:t>i</a:t>
            </a:r>
            <a:r>
              <a:rPr sz="3200" b="1" spc="-114" dirty="0">
                <a:solidFill>
                  <a:srgbClr val="292934"/>
                </a:solidFill>
                <a:latin typeface="Calibri"/>
                <a:cs typeface="Calibri"/>
              </a:rPr>
              <a:t>n</a:t>
            </a:r>
            <a:r>
              <a:rPr sz="3200" b="1" spc="-135" dirty="0">
                <a:solidFill>
                  <a:srgbClr val="292934"/>
                </a:solidFill>
                <a:latin typeface="Calibri"/>
                <a:cs typeface="Calibri"/>
              </a:rPr>
              <a:t>a</a:t>
            </a:r>
            <a:r>
              <a:rPr sz="3200" b="1" spc="-105" dirty="0">
                <a:solidFill>
                  <a:srgbClr val="292934"/>
                </a:solidFill>
                <a:latin typeface="Calibri"/>
                <a:cs typeface="Calibri"/>
              </a:rPr>
              <a:t>t</a:t>
            </a:r>
            <a:r>
              <a:rPr sz="3200" b="1" spc="-95" dirty="0">
                <a:solidFill>
                  <a:srgbClr val="292934"/>
                </a:solidFill>
                <a:latin typeface="Calibri"/>
                <a:cs typeface="Calibri"/>
              </a:rPr>
              <a:t>i</a:t>
            </a:r>
            <a:r>
              <a:rPr sz="3200" b="1" spc="-105" dirty="0">
                <a:solidFill>
                  <a:srgbClr val="292934"/>
                </a:solidFill>
                <a:latin typeface="Calibri"/>
                <a:cs typeface="Calibri"/>
              </a:rPr>
              <a:t>o</a:t>
            </a:r>
            <a:r>
              <a:rPr sz="3200" b="1" dirty="0">
                <a:solidFill>
                  <a:srgbClr val="292934"/>
                </a:solidFill>
                <a:latin typeface="Calibri"/>
                <a:cs typeface="Calibri"/>
              </a:rPr>
              <a:t>n</a:t>
            </a:r>
            <a:endParaRPr sz="3200">
              <a:latin typeface="Calibri"/>
              <a:cs typeface="Calibri"/>
            </a:endParaRPr>
          </a:p>
          <a:p>
            <a:pPr marL="195580" indent="-182880">
              <a:lnSpc>
                <a:spcPct val="100000"/>
              </a:lnSpc>
              <a:spcBef>
                <a:spcPts val="66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Constipation</a:t>
            </a:r>
            <a:endParaRPr sz="2800">
              <a:latin typeface="Calibri"/>
              <a:cs typeface="Calibri"/>
            </a:endParaRPr>
          </a:p>
          <a:p>
            <a:pPr marL="195580" indent="-18288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Diarrhea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35"/>
              </a:spcBef>
            </a:pPr>
            <a:r>
              <a:rPr sz="3200" b="1" spc="-100" dirty="0">
                <a:solidFill>
                  <a:srgbClr val="292934"/>
                </a:solidFill>
                <a:latin typeface="Calibri"/>
                <a:cs typeface="Calibri"/>
              </a:rPr>
              <a:t>Disorders</a:t>
            </a:r>
            <a:r>
              <a:rPr sz="3200" b="1" spc="-24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3200" b="1" spc="-45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3200" b="1" spc="-2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3200" b="1" spc="-65" dirty="0">
                <a:solidFill>
                  <a:srgbClr val="292934"/>
                </a:solidFill>
                <a:latin typeface="Calibri"/>
                <a:cs typeface="Calibri"/>
              </a:rPr>
              <a:t>the</a:t>
            </a:r>
            <a:r>
              <a:rPr sz="3200" b="1" spc="-2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3200" b="1" spc="-90" dirty="0">
                <a:solidFill>
                  <a:srgbClr val="292934"/>
                </a:solidFill>
                <a:latin typeface="Calibri"/>
                <a:cs typeface="Calibri"/>
              </a:rPr>
              <a:t>accessory</a:t>
            </a:r>
            <a:r>
              <a:rPr sz="3200" b="1" spc="-24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3200" b="1" spc="-50" dirty="0">
                <a:solidFill>
                  <a:srgbClr val="292934"/>
                </a:solidFill>
                <a:latin typeface="Calibri"/>
                <a:cs typeface="Calibri"/>
              </a:rPr>
              <a:t>GI</a:t>
            </a:r>
            <a:r>
              <a:rPr sz="3200" b="1" spc="-2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3200" b="1" spc="-100" dirty="0">
                <a:solidFill>
                  <a:srgbClr val="292934"/>
                </a:solidFill>
                <a:latin typeface="Calibri"/>
                <a:cs typeface="Calibri"/>
              </a:rPr>
              <a:t>organs</a:t>
            </a:r>
            <a:endParaRPr sz="3200">
              <a:latin typeface="Calibri"/>
              <a:cs typeface="Calibri"/>
            </a:endParaRPr>
          </a:p>
          <a:p>
            <a:pPr marL="195580" indent="-182880">
              <a:lnSpc>
                <a:spcPct val="100000"/>
              </a:lnSpc>
              <a:spcBef>
                <a:spcPts val="1340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Liver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disease</a:t>
            </a:r>
            <a:endParaRPr sz="2800">
              <a:latin typeface="Calibri"/>
              <a:cs typeface="Calibri"/>
            </a:endParaRPr>
          </a:p>
          <a:p>
            <a:pPr marL="195580" indent="-18288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Pancreatitis</a:t>
            </a:r>
            <a:endParaRPr sz="2800">
              <a:latin typeface="Calibri"/>
              <a:cs typeface="Calibri"/>
            </a:endParaRPr>
          </a:p>
          <a:p>
            <a:pPr marL="195580" indent="-18288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Gallbladder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Disease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55896" y="74168"/>
            <a:ext cx="14655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Dr.</a:t>
            </a:r>
            <a:r>
              <a:rPr sz="1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Malakeh.Z.</a:t>
            </a:r>
            <a:r>
              <a:rPr sz="1200" spc="-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Malak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701533" y="57403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25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926388" y="785876"/>
            <a:ext cx="763143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39750" marR="5080" indent="-527685">
              <a:lnSpc>
                <a:spcPct val="100000"/>
              </a:lnSpc>
              <a:spcBef>
                <a:spcPts val="100"/>
              </a:spcBef>
            </a:pPr>
            <a:r>
              <a:rPr sz="3600" spc="-90" dirty="0"/>
              <a:t>N</a:t>
            </a:r>
            <a:r>
              <a:rPr sz="3600" spc="-95" dirty="0"/>
              <a:t>ut</a:t>
            </a:r>
            <a:r>
              <a:rPr sz="3600" spc="-90" dirty="0"/>
              <a:t>ri</a:t>
            </a:r>
            <a:r>
              <a:rPr sz="3600" spc="-95" dirty="0"/>
              <a:t>t</a:t>
            </a:r>
            <a:r>
              <a:rPr sz="3600" spc="-90" dirty="0"/>
              <a:t>i</a:t>
            </a:r>
            <a:r>
              <a:rPr sz="3600" spc="-100" dirty="0"/>
              <a:t>o</a:t>
            </a:r>
            <a:r>
              <a:rPr sz="3600" dirty="0"/>
              <a:t>n</a:t>
            </a:r>
            <a:r>
              <a:rPr sz="3600" spc="-220" dirty="0"/>
              <a:t> </a:t>
            </a:r>
            <a:r>
              <a:rPr sz="3600" spc="-155" dirty="0"/>
              <a:t>f</a:t>
            </a:r>
            <a:r>
              <a:rPr sz="3600" spc="-100" dirty="0"/>
              <a:t>o</a:t>
            </a:r>
            <a:r>
              <a:rPr sz="3600" dirty="0"/>
              <a:t>r</a:t>
            </a:r>
            <a:r>
              <a:rPr sz="3600" spc="-195" dirty="0"/>
              <a:t> </a:t>
            </a:r>
            <a:r>
              <a:rPr sz="3600" spc="-165" dirty="0"/>
              <a:t>P</a:t>
            </a:r>
            <a:r>
              <a:rPr sz="3600" spc="-135" dirty="0"/>
              <a:t>a</a:t>
            </a:r>
            <a:r>
              <a:rPr sz="3600" spc="-95" dirty="0"/>
              <a:t>t</a:t>
            </a:r>
            <a:r>
              <a:rPr sz="3600" spc="-90" dirty="0"/>
              <a:t>i</a:t>
            </a:r>
            <a:r>
              <a:rPr sz="3600" spc="-100" dirty="0"/>
              <a:t>e</a:t>
            </a:r>
            <a:r>
              <a:rPr sz="3600" spc="-130" dirty="0"/>
              <a:t>n</a:t>
            </a:r>
            <a:r>
              <a:rPr sz="3600" spc="-95" dirty="0"/>
              <a:t>t</a:t>
            </a:r>
            <a:r>
              <a:rPr sz="3600" dirty="0"/>
              <a:t>s</a:t>
            </a:r>
            <a:r>
              <a:rPr sz="3600" spc="-220" dirty="0"/>
              <a:t> </a:t>
            </a:r>
            <a:r>
              <a:rPr sz="3600" spc="-90" dirty="0"/>
              <a:t>wi</a:t>
            </a:r>
            <a:r>
              <a:rPr sz="3600" spc="-95" dirty="0"/>
              <a:t>t</a:t>
            </a:r>
            <a:r>
              <a:rPr sz="3600" dirty="0"/>
              <a:t>h</a:t>
            </a:r>
            <a:r>
              <a:rPr sz="3600" spc="-210" dirty="0"/>
              <a:t> </a:t>
            </a:r>
            <a:r>
              <a:rPr sz="3600" spc="-95" dirty="0"/>
              <a:t>D</a:t>
            </a:r>
            <a:r>
              <a:rPr sz="3600" spc="-90" dirty="0"/>
              <a:t>is</a:t>
            </a:r>
            <a:r>
              <a:rPr sz="3600" spc="-100" dirty="0"/>
              <a:t>o</a:t>
            </a:r>
            <a:r>
              <a:rPr sz="3600" spc="-140" dirty="0"/>
              <a:t>r</a:t>
            </a:r>
            <a:r>
              <a:rPr sz="3600" spc="-95" dirty="0"/>
              <a:t>d</a:t>
            </a:r>
            <a:r>
              <a:rPr sz="3600" spc="-100" dirty="0"/>
              <a:t>e</a:t>
            </a:r>
            <a:r>
              <a:rPr sz="3600" spc="-140" dirty="0"/>
              <a:t>r</a:t>
            </a:r>
            <a:r>
              <a:rPr sz="3600" dirty="0"/>
              <a:t>s</a:t>
            </a:r>
            <a:r>
              <a:rPr sz="3600" spc="-220" dirty="0"/>
              <a:t> </a:t>
            </a:r>
            <a:r>
              <a:rPr sz="3600" spc="-100" dirty="0"/>
              <a:t>o</a:t>
            </a:r>
            <a:r>
              <a:rPr sz="3600" dirty="0"/>
              <a:t>f</a:t>
            </a:r>
            <a:r>
              <a:rPr sz="3600" spc="-200" dirty="0"/>
              <a:t> </a:t>
            </a:r>
            <a:r>
              <a:rPr sz="3600" spc="-95" dirty="0"/>
              <a:t>th</a:t>
            </a:r>
            <a:r>
              <a:rPr sz="3600" dirty="0"/>
              <a:t>e  </a:t>
            </a:r>
            <a:r>
              <a:rPr sz="3600" spc="-100" dirty="0"/>
              <a:t>L</a:t>
            </a:r>
            <a:r>
              <a:rPr sz="3600" spc="-114" dirty="0"/>
              <a:t>o</a:t>
            </a:r>
            <a:r>
              <a:rPr sz="3600" spc="-120" dirty="0"/>
              <a:t>w</a:t>
            </a:r>
            <a:r>
              <a:rPr sz="3600" spc="-100" dirty="0"/>
              <a:t>e</a:t>
            </a:r>
            <a:r>
              <a:rPr sz="3600" dirty="0"/>
              <a:t>r</a:t>
            </a:r>
            <a:r>
              <a:rPr sz="3600" spc="-215" dirty="0"/>
              <a:t> </a:t>
            </a:r>
            <a:r>
              <a:rPr sz="3600" spc="-100" dirty="0"/>
              <a:t>G</a:t>
            </a:r>
            <a:r>
              <a:rPr sz="3600" dirty="0"/>
              <a:t>I</a:t>
            </a:r>
            <a:r>
              <a:rPr sz="3600" spc="-200" dirty="0"/>
              <a:t> </a:t>
            </a:r>
            <a:r>
              <a:rPr sz="3600" spc="-275" dirty="0"/>
              <a:t>T</a:t>
            </a:r>
            <a:r>
              <a:rPr sz="3600" spc="-180" dirty="0"/>
              <a:t>r</a:t>
            </a:r>
            <a:r>
              <a:rPr sz="3600" spc="-100" dirty="0"/>
              <a:t>a</a:t>
            </a:r>
            <a:r>
              <a:rPr sz="3600" spc="-95" dirty="0"/>
              <a:t>c</a:t>
            </a:r>
            <a:r>
              <a:rPr sz="3600" dirty="0"/>
              <a:t>t</a:t>
            </a:r>
            <a:r>
              <a:rPr sz="3600" spc="-229" dirty="0"/>
              <a:t> </a:t>
            </a:r>
            <a:r>
              <a:rPr sz="3600" spc="-100" dirty="0"/>
              <a:t>an</a:t>
            </a:r>
            <a:r>
              <a:rPr sz="3600" dirty="0"/>
              <a:t>d</a:t>
            </a:r>
            <a:r>
              <a:rPr sz="3600" spc="-204" dirty="0"/>
              <a:t> </a:t>
            </a:r>
            <a:r>
              <a:rPr sz="3600" spc="-95" dirty="0"/>
              <a:t>Acc</a:t>
            </a:r>
            <a:r>
              <a:rPr sz="3600" spc="-100" dirty="0"/>
              <a:t>e</a:t>
            </a:r>
            <a:r>
              <a:rPr sz="3600" spc="-95" dirty="0"/>
              <a:t>ss</a:t>
            </a:r>
            <a:r>
              <a:rPr sz="3600" spc="-100" dirty="0"/>
              <a:t>o</a:t>
            </a:r>
            <a:r>
              <a:rPr sz="3600" spc="-85" dirty="0"/>
              <a:t>r</a:t>
            </a:r>
            <a:r>
              <a:rPr sz="3600" dirty="0"/>
              <a:t>y</a:t>
            </a:r>
            <a:r>
              <a:rPr sz="3600" spc="-229" dirty="0"/>
              <a:t> </a:t>
            </a:r>
            <a:r>
              <a:rPr sz="3600" spc="-95" dirty="0"/>
              <a:t>O</a:t>
            </a:r>
            <a:r>
              <a:rPr sz="3600" spc="-130" dirty="0"/>
              <a:t>r</a:t>
            </a:r>
            <a:r>
              <a:rPr sz="3600" spc="-160" dirty="0"/>
              <a:t>g</a:t>
            </a:r>
            <a:r>
              <a:rPr sz="3600" spc="-100" dirty="0"/>
              <a:t>an</a:t>
            </a:r>
            <a:r>
              <a:rPr sz="3600" dirty="0"/>
              <a:t>s</a:t>
            </a:r>
            <a:endParaRPr sz="36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712978"/>
            <a:ext cx="23025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0" dirty="0"/>
              <a:t>Constipation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258267" y="1610994"/>
            <a:ext cx="8523605" cy="4378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4945" marR="514350" indent="-182880">
              <a:lnSpc>
                <a:spcPct val="100000"/>
              </a:lnSpc>
              <a:spcBef>
                <a:spcPts val="9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Is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defined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as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fewer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than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three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bowel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movements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per </a:t>
            </a:r>
            <a:r>
              <a:rPr sz="2800" b="1" spc="-6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week.</a:t>
            </a:r>
            <a:endParaRPr sz="2800">
              <a:latin typeface="Calibri"/>
              <a:cs typeface="Calibri"/>
            </a:endParaRPr>
          </a:p>
          <a:p>
            <a:pPr marL="194945" marR="384175" indent="-182880">
              <a:lnSpc>
                <a:spcPct val="100000"/>
              </a:lnSpc>
              <a:spcBef>
                <a:spcPts val="670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Usually,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the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stools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are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hard,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45" dirty="0">
                <a:solidFill>
                  <a:srgbClr val="292934"/>
                </a:solidFill>
                <a:latin typeface="Calibri"/>
                <a:cs typeface="Calibri"/>
              </a:rPr>
              <a:t>dry,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small,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difficult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 to </a:t>
            </a:r>
            <a:r>
              <a:rPr sz="2800" b="1" spc="-6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eliminate.</a:t>
            </a:r>
            <a:endParaRPr sz="2800">
              <a:latin typeface="Calibri"/>
              <a:cs typeface="Calibri"/>
            </a:endParaRPr>
          </a:p>
          <a:p>
            <a:pPr marL="195580" indent="-18288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The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most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common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causes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are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low-fiber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or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high-fat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diets.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92A199"/>
              </a:buClr>
              <a:buFont typeface="Arial MT"/>
              <a:buChar char="•"/>
            </a:pPr>
            <a:endParaRPr sz="3850">
              <a:latin typeface="Calibri"/>
              <a:cs typeface="Calibri"/>
            </a:endParaRPr>
          </a:p>
          <a:p>
            <a:pPr marL="195580" indent="-182880">
              <a:lnSpc>
                <a:spcPct val="100000"/>
              </a:lnSpc>
              <a:spcBef>
                <a:spcPts val="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Interventions:</a:t>
            </a:r>
            <a:endParaRPr sz="28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670"/>
              </a:spcBef>
              <a:buClr>
                <a:srgbClr val="92A199"/>
              </a:buClr>
              <a:buSzPct val="83928"/>
              <a:buAutoNum type="arabicPeriod"/>
              <a:tabLst>
                <a:tab pos="527685" algn="l"/>
                <a:tab pos="528320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Increase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fiber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intake</a:t>
            </a:r>
            <a:endParaRPr sz="28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AutoNum type="arabicPeriod"/>
              <a:tabLst>
                <a:tab pos="527685" algn="l"/>
                <a:tab pos="528320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Increase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fluid 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intake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55896" y="74168"/>
            <a:ext cx="14655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Dr.</a:t>
            </a:r>
            <a:r>
              <a:rPr sz="1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Malakeh.Z.</a:t>
            </a:r>
            <a:r>
              <a:rPr sz="1200" spc="-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Malak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01533" y="57403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26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2475" y="362458"/>
            <a:ext cx="159448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90" dirty="0"/>
              <a:t>Diarrhea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239979" y="1219276"/>
            <a:ext cx="8273415" cy="51473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4945" marR="741680" indent="-182880">
              <a:lnSpc>
                <a:spcPct val="100000"/>
              </a:lnSpc>
              <a:spcBef>
                <a:spcPts val="9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Is a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common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symptom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many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GI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disorders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 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infectious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diseases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is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frequent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side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effect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 </a:t>
            </a:r>
            <a:r>
              <a:rPr sz="2800" b="1" spc="-6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chemotherapy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radiation.</a:t>
            </a:r>
            <a:endParaRPr sz="2800">
              <a:latin typeface="Calibri"/>
              <a:cs typeface="Calibri"/>
            </a:endParaRPr>
          </a:p>
          <a:p>
            <a:pPr marL="195580" indent="-18288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Interventions:</a:t>
            </a:r>
            <a:endParaRPr sz="2800">
              <a:latin typeface="Calibri"/>
              <a:cs typeface="Calibri"/>
            </a:endParaRPr>
          </a:p>
          <a:p>
            <a:pPr marL="527685" marR="5080" indent="-51562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AutoNum type="arabicPeriod"/>
              <a:tabLst>
                <a:tab pos="527685" algn="l"/>
                <a:tab pos="528320" algn="l"/>
              </a:tabLst>
            </a:pP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Maintain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or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restore</a:t>
            </a:r>
            <a:r>
              <a:rPr sz="2800" b="1" spc="4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fluid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&amp;</a:t>
            </a:r>
            <a:r>
              <a:rPr sz="2800" b="1" spc="3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electrolyte</a:t>
            </a:r>
            <a:r>
              <a:rPr sz="2800" b="1" spc="5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balance</a:t>
            </a:r>
            <a:r>
              <a:rPr sz="2800" b="1" spc="4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is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the </a:t>
            </a:r>
            <a:r>
              <a:rPr sz="2800" b="1" spc="-6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primary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focus.</a:t>
            </a:r>
            <a:endParaRPr sz="28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AutoNum type="arabicPeriod"/>
              <a:tabLst>
                <a:tab pos="527685" algn="l"/>
                <a:tab pos="528320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Increase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liberal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fluid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intake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to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replace</a:t>
            </a:r>
            <a:r>
              <a:rPr sz="2800" b="1" spc="3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losses.</a:t>
            </a:r>
            <a:endParaRPr sz="28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670"/>
              </a:spcBef>
              <a:buClr>
                <a:srgbClr val="92A199"/>
              </a:buClr>
              <a:buSzPct val="83928"/>
              <a:buAutoNum type="arabicPeriod"/>
              <a:tabLst>
                <a:tab pos="527685" algn="l"/>
                <a:tab pos="528320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High-potassium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foods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are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encouraged.</a:t>
            </a:r>
            <a:endParaRPr sz="2800">
              <a:latin typeface="Calibri"/>
              <a:cs typeface="Calibri"/>
            </a:endParaRPr>
          </a:p>
          <a:p>
            <a:pPr marL="527685" marR="15875" indent="-51562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AutoNum type="arabicPeriod"/>
              <a:tabLst>
                <a:tab pos="527685" algn="l"/>
                <a:tab pos="528320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Clear</a:t>
            </a:r>
            <a:r>
              <a:rPr sz="2800" b="1" spc="3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liquids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are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avoided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because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they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have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high 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osmolality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related</a:t>
            </a:r>
            <a:r>
              <a:rPr sz="2800" b="1" spc="4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to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their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high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sugar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content,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which </a:t>
            </a:r>
            <a:r>
              <a:rPr sz="2800" b="1" spc="-6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may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promote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osmotic diarrhea.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55896" y="74168"/>
            <a:ext cx="14655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Dr.</a:t>
            </a:r>
            <a:r>
              <a:rPr sz="1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Malakeh.Z.</a:t>
            </a:r>
            <a:r>
              <a:rPr sz="1200" spc="-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Malak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01533" y="57403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27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1289" y="799922"/>
            <a:ext cx="238887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95" dirty="0"/>
              <a:t>li</a:t>
            </a:r>
            <a:r>
              <a:rPr sz="3600" spc="-135" dirty="0"/>
              <a:t>v</a:t>
            </a:r>
            <a:r>
              <a:rPr sz="3600" spc="-100" dirty="0"/>
              <a:t>e</a:t>
            </a:r>
            <a:r>
              <a:rPr sz="3600" dirty="0"/>
              <a:t>r</a:t>
            </a:r>
            <a:r>
              <a:rPr sz="3600" spc="-225" dirty="0"/>
              <a:t> </a:t>
            </a:r>
            <a:r>
              <a:rPr sz="3600" spc="-100" dirty="0"/>
              <a:t>d</a:t>
            </a:r>
            <a:r>
              <a:rPr sz="3600" spc="-95" dirty="0"/>
              <a:t>is</a:t>
            </a:r>
            <a:r>
              <a:rPr sz="3600" spc="-100" dirty="0"/>
              <a:t>ea</a:t>
            </a:r>
            <a:r>
              <a:rPr sz="3600" spc="-95" dirty="0"/>
              <a:t>s</a:t>
            </a:r>
            <a:r>
              <a:rPr sz="3600" spc="-100" dirty="0"/>
              <a:t>e</a:t>
            </a:r>
            <a:r>
              <a:rPr sz="3600" dirty="0"/>
              <a:t>s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361289" y="1626004"/>
            <a:ext cx="8356600" cy="3268979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95580" indent="-182880">
              <a:lnSpc>
                <a:spcPct val="100000"/>
              </a:lnSpc>
              <a:spcBef>
                <a:spcPts val="770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u="heavy" spc="-15" dirty="0">
                <a:solidFill>
                  <a:srgbClr val="292934"/>
                </a:solidFill>
                <a:uFill>
                  <a:solidFill>
                    <a:srgbClr val="292934"/>
                  </a:solidFill>
                </a:uFill>
                <a:latin typeface="Calibri"/>
                <a:cs typeface="Calibri"/>
              </a:rPr>
              <a:t>Steatohepatitis,</a:t>
            </a:r>
            <a:r>
              <a:rPr sz="2800" b="1" u="heavy" spc="50" dirty="0">
                <a:solidFill>
                  <a:srgbClr val="292934"/>
                </a:solidFill>
                <a:uFill>
                  <a:solidFill>
                    <a:srgbClr val="292934"/>
                  </a:solidFill>
                </a:u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fatty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liver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with</a:t>
            </a:r>
            <a:r>
              <a:rPr sz="2800" b="1" spc="3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inflammation.</a:t>
            </a:r>
            <a:endParaRPr sz="2800">
              <a:latin typeface="Calibri"/>
              <a:cs typeface="Calibri"/>
            </a:endParaRPr>
          </a:p>
          <a:p>
            <a:pPr marL="194945" marR="5080" indent="-182880">
              <a:lnSpc>
                <a:spcPct val="100000"/>
              </a:lnSpc>
              <a:spcBef>
                <a:spcPts val="670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u="heavy" spc="-5" dirty="0">
                <a:solidFill>
                  <a:srgbClr val="292934"/>
                </a:solidFill>
                <a:uFill>
                  <a:solidFill>
                    <a:srgbClr val="292934"/>
                  </a:solidFill>
                </a:uFill>
                <a:latin typeface="Calibri"/>
                <a:cs typeface="Calibri"/>
              </a:rPr>
              <a:t>Hepatitis:</a:t>
            </a:r>
            <a:r>
              <a:rPr sz="2800" b="1" u="heavy" spc="10" dirty="0">
                <a:solidFill>
                  <a:srgbClr val="292934"/>
                </a:solidFill>
                <a:uFill>
                  <a:solidFill>
                    <a:srgbClr val="292934"/>
                  </a:solidFill>
                </a:u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inflammation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the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liver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that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may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be caused </a:t>
            </a:r>
            <a:r>
              <a:rPr sz="2800" b="1" spc="-6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by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viral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infections,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alcohol</a:t>
            </a:r>
            <a:r>
              <a:rPr sz="2800" b="1" spc="4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abuse,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hepatotoxic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chemicals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such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as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chloroform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carbon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tetrachloride</a:t>
            </a:r>
            <a:endParaRPr sz="2800">
              <a:latin typeface="Calibri"/>
              <a:cs typeface="Calibri"/>
            </a:endParaRPr>
          </a:p>
          <a:p>
            <a:pPr marL="194945" marR="443230" indent="-18288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Hepatitis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can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lead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to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u="heavy" spc="-5" dirty="0">
                <a:solidFill>
                  <a:srgbClr val="292934"/>
                </a:solidFill>
                <a:uFill>
                  <a:solidFill>
                    <a:srgbClr val="292934"/>
                  </a:solidFill>
                </a:uFill>
                <a:latin typeface="Calibri"/>
                <a:cs typeface="Calibri"/>
              </a:rPr>
              <a:t>cirrhosis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: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which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occurs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when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damaged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liver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cells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are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replaced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by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functionless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scar </a:t>
            </a:r>
            <a:r>
              <a:rPr sz="2800" b="1" spc="-6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tissue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55896" y="74168"/>
            <a:ext cx="14655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Dr.</a:t>
            </a:r>
            <a:r>
              <a:rPr sz="1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Malakeh.Z.</a:t>
            </a:r>
            <a:r>
              <a:rPr sz="1200" spc="-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Malak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01533" y="57403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28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712978"/>
            <a:ext cx="24701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95" dirty="0"/>
              <a:t>Li</a:t>
            </a:r>
            <a:r>
              <a:rPr sz="3600" spc="-135" dirty="0"/>
              <a:t>v</a:t>
            </a:r>
            <a:r>
              <a:rPr sz="3600" spc="-100" dirty="0"/>
              <a:t>e</a:t>
            </a:r>
            <a:r>
              <a:rPr sz="3600" dirty="0"/>
              <a:t>r</a:t>
            </a:r>
            <a:r>
              <a:rPr sz="3600" spc="-225" dirty="0"/>
              <a:t> </a:t>
            </a:r>
            <a:r>
              <a:rPr sz="3600" spc="-100" dirty="0"/>
              <a:t>d</a:t>
            </a:r>
            <a:r>
              <a:rPr sz="3600" spc="-95" dirty="0"/>
              <a:t>is</a:t>
            </a:r>
            <a:r>
              <a:rPr sz="3600" spc="-100" dirty="0"/>
              <a:t>ea</a:t>
            </a:r>
            <a:r>
              <a:rPr sz="3600" spc="-95" dirty="0"/>
              <a:t>s</a:t>
            </a:r>
            <a:r>
              <a:rPr sz="3600" spc="-100" dirty="0"/>
              <a:t>e</a:t>
            </a:r>
            <a:r>
              <a:rPr sz="3600" dirty="0"/>
              <a:t>s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146405" y="1461795"/>
            <a:ext cx="8392795" cy="2842895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195580" indent="-183515">
              <a:lnSpc>
                <a:spcPct val="100000"/>
              </a:lnSpc>
              <a:spcBef>
                <a:spcPts val="7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6215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Cirrhosis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can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 progress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to</a:t>
            </a:r>
            <a:endParaRPr sz="2800">
              <a:latin typeface="Calibri"/>
              <a:cs typeface="Calibri"/>
            </a:endParaRPr>
          </a:p>
          <a:p>
            <a:pPr marL="195580" marR="5080" indent="-183515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6215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(1)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u="heavy" spc="-10" dirty="0">
                <a:solidFill>
                  <a:srgbClr val="292934"/>
                </a:solidFill>
                <a:uFill>
                  <a:solidFill>
                    <a:srgbClr val="292934"/>
                  </a:solidFill>
                </a:uFill>
                <a:latin typeface="Calibri"/>
                <a:cs typeface="Calibri"/>
              </a:rPr>
              <a:t>hepatic</a:t>
            </a:r>
            <a:r>
              <a:rPr sz="2800" b="1" u="heavy" spc="30" dirty="0">
                <a:solidFill>
                  <a:srgbClr val="292934"/>
                </a:solidFill>
                <a:uFill>
                  <a:solidFill>
                    <a:srgbClr val="292934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heavy" spc="-15" dirty="0">
                <a:solidFill>
                  <a:srgbClr val="292934"/>
                </a:solidFill>
                <a:uFill>
                  <a:solidFill>
                    <a:srgbClr val="292934"/>
                  </a:solidFill>
                </a:uFill>
                <a:latin typeface="Calibri"/>
                <a:cs typeface="Calibri"/>
              </a:rPr>
              <a:t>encephalopathy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:</a:t>
            </a:r>
            <a:r>
              <a:rPr sz="2800" b="1" spc="4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the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central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nervous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30" dirty="0">
                <a:solidFill>
                  <a:srgbClr val="292934"/>
                </a:solidFill>
                <a:latin typeface="Calibri"/>
                <a:cs typeface="Calibri"/>
              </a:rPr>
              <a:t>system </a:t>
            </a:r>
            <a:r>
              <a:rPr sz="2800" b="1" spc="-6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manifestations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advanced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liver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disease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characterized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by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irritability,</a:t>
            </a:r>
            <a:r>
              <a:rPr sz="2800" b="1" spc="4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short-term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memory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loss</a:t>
            </a:r>
            <a:endParaRPr sz="2800">
              <a:latin typeface="Calibri"/>
              <a:cs typeface="Calibri"/>
            </a:endParaRPr>
          </a:p>
          <a:p>
            <a:pPr marL="195580" marR="496570" indent="-183515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6215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(2)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hepatic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coma: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unconsciousness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caused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by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severe </a:t>
            </a:r>
            <a:r>
              <a:rPr sz="2800" b="1" spc="-6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liver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disease.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55896" y="74168"/>
            <a:ext cx="14655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Dr.</a:t>
            </a:r>
            <a:r>
              <a:rPr sz="1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Malakeh.Z.</a:t>
            </a:r>
            <a:r>
              <a:rPr sz="1200" spc="-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Malak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01533" y="57403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29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88920" y="848664"/>
            <a:ext cx="1983688" cy="41579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71494" y="648970"/>
            <a:ext cx="201358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5" dirty="0"/>
              <a:t>Anorexia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535940" y="1758823"/>
            <a:ext cx="8086090" cy="46145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3845" indent="-271780" algn="just">
              <a:lnSpc>
                <a:spcPct val="100000"/>
              </a:lnSpc>
              <a:spcBef>
                <a:spcPts val="9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284480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Lack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appetite;</a:t>
            </a:r>
            <a:r>
              <a:rPr sz="2800" b="1" spc="4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it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differs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from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anorexia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nervosa.</a:t>
            </a:r>
            <a:endParaRPr sz="2800">
              <a:latin typeface="Calibri"/>
              <a:cs typeface="Calibri"/>
            </a:endParaRPr>
          </a:p>
          <a:p>
            <a:pPr marL="194945" marR="17145" indent="-182880" algn="just">
              <a:lnSpc>
                <a:spcPct val="150100"/>
              </a:lnSpc>
              <a:spcBef>
                <a:spcPts val="670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It is a common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symptom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many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physical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conditions 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side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effect</a:t>
            </a:r>
            <a:r>
              <a:rPr sz="2800" b="1" spc="3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certain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drugs.</a:t>
            </a:r>
            <a:endParaRPr sz="2800">
              <a:latin typeface="Calibri"/>
              <a:cs typeface="Calibri"/>
            </a:endParaRPr>
          </a:p>
          <a:p>
            <a:pPr marL="194945" marR="5080" indent="-182880" algn="just">
              <a:lnSpc>
                <a:spcPct val="100000"/>
              </a:lnSpc>
              <a:spcBef>
                <a:spcPts val="118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95" dirty="0">
                <a:solidFill>
                  <a:srgbClr val="292934"/>
                </a:solidFill>
                <a:latin typeface="Calibri"/>
                <a:cs typeface="Calibri"/>
              </a:rPr>
              <a:t>Etiology</a:t>
            </a:r>
            <a:r>
              <a:rPr sz="2800" b="1" spc="-9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85" dirty="0">
                <a:solidFill>
                  <a:srgbClr val="292934"/>
                </a:solidFill>
                <a:latin typeface="Calibri"/>
                <a:cs typeface="Calibri"/>
              </a:rPr>
              <a:t>may</a:t>
            </a:r>
            <a:r>
              <a:rPr sz="2800" b="1" spc="-8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95" dirty="0">
                <a:solidFill>
                  <a:srgbClr val="292934"/>
                </a:solidFill>
                <a:latin typeface="Calibri"/>
                <a:cs typeface="Calibri"/>
              </a:rPr>
              <a:t>expand</a:t>
            </a:r>
            <a:r>
              <a:rPr sz="2800" b="1" spc="-9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65" dirty="0">
                <a:solidFill>
                  <a:srgbClr val="292934"/>
                </a:solidFill>
                <a:latin typeface="Calibri"/>
                <a:cs typeface="Calibri"/>
              </a:rPr>
              <a:t>to</a:t>
            </a:r>
            <a:r>
              <a:rPr sz="2800" b="1" spc="-6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90" dirty="0">
                <a:solidFill>
                  <a:srgbClr val="292934"/>
                </a:solidFill>
                <a:latin typeface="Calibri"/>
                <a:cs typeface="Calibri"/>
              </a:rPr>
              <a:t>include</a:t>
            </a:r>
            <a:r>
              <a:rPr sz="2800" b="1" spc="-8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5" dirty="0">
                <a:solidFill>
                  <a:srgbClr val="292934"/>
                </a:solidFill>
                <a:latin typeface="Calibri"/>
                <a:cs typeface="Calibri"/>
              </a:rPr>
              <a:t>different</a:t>
            </a:r>
            <a:r>
              <a:rPr sz="2800" b="1" spc="-10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95" dirty="0">
                <a:solidFill>
                  <a:srgbClr val="292934"/>
                </a:solidFill>
                <a:latin typeface="Calibri"/>
                <a:cs typeface="Calibri"/>
              </a:rPr>
              <a:t>underlying </a:t>
            </a:r>
            <a:r>
              <a:rPr sz="2800" b="1" spc="-90" dirty="0">
                <a:solidFill>
                  <a:srgbClr val="292934"/>
                </a:solidFill>
                <a:latin typeface="Calibri"/>
                <a:cs typeface="Calibri"/>
              </a:rPr>
              <a:t> causes;</a:t>
            </a:r>
            <a:r>
              <a:rPr sz="2800" b="1" spc="45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5" dirty="0">
                <a:solidFill>
                  <a:srgbClr val="292934"/>
                </a:solidFill>
                <a:latin typeface="Calibri"/>
                <a:cs typeface="Calibri"/>
              </a:rPr>
              <a:t>i.</a:t>
            </a:r>
            <a:r>
              <a:rPr sz="2800" b="1" spc="-5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e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95" dirty="0">
                <a:solidFill>
                  <a:srgbClr val="292934"/>
                </a:solidFill>
                <a:latin typeface="Calibri"/>
                <a:cs typeface="Calibri"/>
              </a:rPr>
              <a:t>Depression,</a:t>
            </a:r>
            <a:r>
              <a:rPr sz="2800" b="1" spc="-9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5" dirty="0">
                <a:solidFill>
                  <a:srgbClr val="292934"/>
                </a:solidFill>
                <a:latin typeface="Calibri"/>
                <a:cs typeface="Calibri"/>
              </a:rPr>
              <a:t>GI</a:t>
            </a:r>
            <a:r>
              <a:rPr sz="2800" b="1" spc="-5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0" dirty="0">
                <a:solidFill>
                  <a:srgbClr val="292934"/>
                </a:solidFill>
                <a:latin typeface="Calibri"/>
                <a:cs typeface="Calibri"/>
              </a:rPr>
              <a:t>dysfunction,</a:t>
            </a:r>
            <a:r>
              <a:rPr sz="2800" b="1" spc="-9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0" dirty="0">
                <a:solidFill>
                  <a:srgbClr val="292934"/>
                </a:solidFill>
                <a:latin typeface="Calibri"/>
                <a:cs typeface="Calibri"/>
              </a:rPr>
              <a:t>infections, </a:t>
            </a:r>
            <a:r>
              <a:rPr sz="2800" b="1" spc="-95" dirty="0">
                <a:solidFill>
                  <a:srgbClr val="292934"/>
                </a:solidFill>
                <a:latin typeface="Calibri"/>
                <a:cs typeface="Calibri"/>
              </a:rPr>
              <a:t> illnesses,</a:t>
            </a:r>
            <a:r>
              <a:rPr sz="2800" b="1" spc="-9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95" dirty="0">
                <a:solidFill>
                  <a:srgbClr val="292934"/>
                </a:solidFill>
                <a:latin typeface="Calibri"/>
                <a:cs typeface="Calibri"/>
              </a:rPr>
              <a:t>malignancies,</a:t>
            </a:r>
            <a:r>
              <a:rPr sz="2800" b="1" spc="-9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70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spc="-6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80" dirty="0">
                <a:solidFill>
                  <a:srgbClr val="292934"/>
                </a:solidFill>
                <a:latin typeface="Calibri"/>
                <a:cs typeface="Calibri"/>
              </a:rPr>
              <a:t>side</a:t>
            </a:r>
            <a:r>
              <a:rPr sz="2800" b="1" spc="-7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0" dirty="0">
                <a:solidFill>
                  <a:srgbClr val="292934"/>
                </a:solidFill>
                <a:latin typeface="Calibri"/>
                <a:cs typeface="Calibri"/>
              </a:rPr>
              <a:t>effects</a:t>
            </a:r>
            <a:r>
              <a:rPr sz="2800" b="1" spc="-9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60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800" b="1" spc="-5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90" dirty="0">
                <a:solidFill>
                  <a:srgbClr val="292934"/>
                </a:solidFill>
                <a:latin typeface="Calibri"/>
                <a:cs typeface="Calibri"/>
              </a:rPr>
              <a:t>many </a:t>
            </a:r>
            <a:r>
              <a:rPr sz="2800" b="1" spc="-6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95" dirty="0">
                <a:solidFill>
                  <a:srgbClr val="292934"/>
                </a:solidFill>
                <a:latin typeface="Calibri"/>
                <a:cs typeface="Calibri"/>
              </a:rPr>
              <a:t>medications</a:t>
            </a:r>
            <a:endParaRPr sz="2800">
              <a:latin typeface="Calibri"/>
              <a:cs typeface="Calibri"/>
            </a:endParaRPr>
          </a:p>
          <a:p>
            <a:pPr marL="194945" marR="6350" indent="-182880" algn="just">
              <a:lnSpc>
                <a:spcPct val="100000"/>
              </a:lnSpc>
              <a:spcBef>
                <a:spcPts val="680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264160" algn="l"/>
              </a:tabLst>
            </a:pPr>
            <a:r>
              <a:rPr dirty="0"/>
              <a:t>	</a:t>
            </a:r>
            <a:r>
              <a:rPr sz="2800" b="1" spc="-100" dirty="0">
                <a:solidFill>
                  <a:srgbClr val="292934"/>
                </a:solidFill>
                <a:latin typeface="Calibri"/>
                <a:cs typeface="Calibri"/>
              </a:rPr>
              <a:t>Prolonged anorexia </a:t>
            </a:r>
            <a:r>
              <a:rPr sz="2800" b="1" spc="-85" dirty="0">
                <a:solidFill>
                  <a:srgbClr val="292934"/>
                </a:solidFill>
                <a:latin typeface="Calibri"/>
                <a:cs typeface="Calibri"/>
              </a:rPr>
              <a:t>may </a:t>
            </a:r>
            <a:r>
              <a:rPr sz="2800" b="1" spc="-80" dirty="0">
                <a:solidFill>
                  <a:srgbClr val="292934"/>
                </a:solidFill>
                <a:latin typeface="Calibri"/>
                <a:cs typeface="Calibri"/>
              </a:rPr>
              <a:t>lead </a:t>
            </a:r>
            <a:r>
              <a:rPr sz="2800" b="1" spc="-70" dirty="0">
                <a:solidFill>
                  <a:srgbClr val="292934"/>
                </a:solidFill>
                <a:latin typeface="Calibri"/>
                <a:cs typeface="Calibri"/>
              </a:rPr>
              <a:t>to </a:t>
            </a:r>
            <a:r>
              <a:rPr sz="2800" b="1" spc="-90" dirty="0">
                <a:solidFill>
                  <a:srgbClr val="292934"/>
                </a:solidFill>
                <a:latin typeface="Calibri"/>
                <a:cs typeface="Calibri"/>
              </a:rPr>
              <a:t>serious </a:t>
            </a:r>
            <a:r>
              <a:rPr sz="2800" b="1" spc="-100" dirty="0">
                <a:solidFill>
                  <a:srgbClr val="292934"/>
                </a:solidFill>
                <a:latin typeface="Calibri"/>
                <a:cs typeface="Calibri"/>
              </a:rPr>
              <a:t>consequences, </a:t>
            </a:r>
            <a:r>
              <a:rPr sz="2800" b="1" spc="-9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0" dirty="0">
                <a:solidFill>
                  <a:srgbClr val="292934"/>
                </a:solidFill>
                <a:latin typeface="Calibri"/>
                <a:cs typeface="Calibri"/>
              </a:rPr>
              <a:t>s</a:t>
            </a:r>
            <a:r>
              <a:rPr sz="2800" b="1" spc="-105" dirty="0">
                <a:solidFill>
                  <a:srgbClr val="292934"/>
                </a:solidFill>
                <a:latin typeface="Calibri"/>
                <a:cs typeface="Calibri"/>
              </a:rPr>
              <a:t>u</a:t>
            </a:r>
            <a:r>
              <a:rPr sz="2800" b="1" spc="-100" dirty="0">
                <a:solidFill>
                  <a:srgbClr val="292934"/>
                </a:solidFill>
                <a:latin typeface="Calibri"/>
                <a:cs typeface="Calibri"/>
              </a:rPr>
              <a:t>c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h</a:t>
            </a:r>
            <a:r>
              <a:rPr sz="2800" b="1" spc="-2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5" dirty="0">
                <a:solidFill>
                  <a:srgbClr val="292934"/>
                </a:solidFill>
                <a:latin typeface="Calibri"/>
                <a:cs typeface="Calibri"/>
              </a:rPr>
              <a:t>a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s</a:t>
            </a:r>
            <a:r>
              <a:rPr sz="2800" b="1" spc="-19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0" dirty="0">
                <a:solidFill>
                  <a:srgbClr val="292934"/>
                </a:solidFill>
                <a:latin typeface="Calibri"/>
                <a:cs typeface="Calibri"/>
              </a:rPr>
              <a:t>m</a:t>
            </a:r>
            <a:r>
              <a:rPr sz="2800" b="1" spc="-105" dirty="0">
                <a:solidFill>
                  <a:srgbClr val="292934"/>
                </a:solidFill>
                <a:latin typeface="Calibri"/>
                <a:cs typeface="Calibri"/>
              </a:rPr>
              <a:t>alnu</a:t>
            </a:r>
            <a:r>
              <a:rPr sz="2800" b="1" spc="-100" dirty="0">
                <a:solidFill>
                  <a:srgbClr val="292934"/>
                </a:solidFill>
                <a:latin typeface="Calibri"/>
                <a:cs typeface="Calibri"/>
              </a:rPr>
              <a:t>tr</a:t>
            </a:r>
            <a:r>
              <a:rPr sz="2800" b="1" spc="-105" dirty="0">
                <a:solidFill>
                  <a:srgbClr val="292934"/>
                </a:solidFill>
                <a:latin typeface="Calibri"/>
                <a:cs typeface="Calibri"/>
              </a:rPr>
              <a:t>i</a:t>
            </a:r>
            <a:r>
              <a:rPr sz="2800" b="1" spc="-100" dirty="0">
                <a:solidFill>
                  <a:srgbClr val="292934"/>
                </a:solidFill>
                <a:latin typeface="Calibri"/>
                <a:cs typeface="Calibri"/>
              </a:rPr>
              <a:t>t</a:t>
            </a:r>
            <a:r>
              <a:rPr sz="2800" b="1" spc="-105" dirty="0">
                <a:solidFill>
                  <a:srgbClr val="292934"/>
                </a:solidFill>
                <a:latin typeface="Calibri"/>
                <a:cs typeface="Calibri"/>
              </a:rPr>
              <a:t>io</a:t>
            </a:r>
            <a:r>
              <a:rPr sz="2800" b="1" spc="-95" dirty="0">
                <a:solidFill>
                  <a:srgbClr val="292934"/>
                </a:solidFill>
                <a:latin typeface="Calibri"/>
                <a:cs typeface="Calibri"/>
              </a:rPr>
              <a:t>n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461631" y="6428943"/>
            <a:ext cx="12509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292934"/>
                </a:solidFill>
                <a:latin typeface="Arial"/>
                <a:cs typeface="Arial"/>
              </a:rPr>
              <a:t>3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712978"/>
            <a:ext cx="51238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0" dirty="0"/>
              <a:t>I</a:t>
            </a:r>
            <a:r>
              <a:rPr sz="3600" spc="-135" dirty="0"/>
              <a:t>n</a:t>
            </a:r>
            <a:r>
              <a:rPr sz="3600" spc="-145" dirty="0"/>
              <a:t>t</a:t>
            </a:r>
            <a:r>
              <a:rPr sz="3600" spc="-100" dirty="0"/>
              <a:t>e</a:t>
            </a:r>
            <a:r>
              <a:rPr sz="3600" spc="-60" dirty="0"/>
              <a:t>r</a:t>
            </a:r>
            <a:r>
              <a:rPr sz="3600" spc="-135" dirty="0"/>
              <a:t>v</a:t>
            </a:r>
            <a:r>
              <a:rPr sz="3600" spc="-100" dirty="0"/>
              <a:t>e</a:t>
            </a:r>
            <a:r>
              <a:rPr sz="3600" spc="-135" dirty="0"/>
              <a:t>n</a:t>
            </a:r>
            <a:r>
              <a:rPr sz="3600" spc="-100" dirty="0"/>
              <a:t>t</a:t>
            </a:r>
            <a:r>
              <a:rPr sz="3600" spc="-95" dirty="0"/>
              <a:t>i</a:t>
            </a:r>
            <a:r>
              <a:rPr sz="3600" spc="-100" dirty="0"/>
              <a:t>on</a:t>
            </a:r>
            <a:r>
              <a:rPr sz="3600" spc="-95" dirty="0"/>
              <a:t>s</a:t>
            </a:r>
            <a:r>
              <a:rPr sz="3600" dirty="0"/>
              <a:t>/</a:t>
            </a:r>
            <a:r>
              <a:rPr sz="3600" spc="-229" dirty="0"/>
              <a:t> </a:t>
            </a:r>
            <a:r>
              <a:rPr sz="3600" spc="-95" dirty="0"/>
              <a:t>Li</a:t>
            </a:r>
            <a:r>
              <a:rPr sz="3600" spc="-135" dirty="0"/>
              <a:t>v</a:t>
            </a:r>
            <a:r>
              <a:rPr sz="3600" spc="-100" dirty="0"/>
              <a:t>e</a:t>
            </a:r>
            <a:r>
              <a:rPr sz="3600" dirty="0"/>
              <a:t>r</a:t>
            </a:r>
            <a:r>
              <a:rPr sz="3600" spc="-225" dirty="0"/>
              <a:t> </a:t>
            </a:r>
            <a:r>
              <a:rPr sz="3600" spc="-100" dirty="0"/>
              <a:t>d</a:t>
            </a:r>
            <a:r>
              <a:rPr sz="3600" spc="-95" dirty="0"/>
              <a:t>is</a:t>
            </a:r>
            <a:r>
              <a:rPr sz="3600" spc="-100" dirty="0"/>
              <a:t>ea</a:t>
            </a:r>
            <a:r>
              <a:rPr sz="3600" spc="-95" dirty="0"/>
              <a:t>s</a:t>
            </a:r>
            <a:r>
              <a:rPr sz="3600" spc="-100" dirty="0"/>
              <a:t>e</a:t>
            </a:r>
            <a:r>
              <a:rPr sz="3600" dirty="0"/>
              <a:t>s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5940" y="1610994"/>
            <a:ext cx="7435850" cy="23298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4945" marR="629920" indent="-182880">
              <a:lnSpc>
                <a:spcPct val="100000"/>
              </a:lnSpc>
              <a:spcBef>
                <a:spcPts val="9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Adequate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protein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calories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are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needed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to </a:t>
            </a:r>
            <a:r>
              <a:rPr sz="2800" b="1" spc="-6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promote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liver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cell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regeneration.</a:t>
            </a:r>
            <a:endParaRPr sz="2800">
              <a:latin typeface="Calibri"/>
              <a:cs typeface="Calibri"/>
            </a:endParaRPr>
          </a:p>
          <a:p>
            <a:pPr marL="195580" indent="-182880">
              <a:lnSpc>
                <a:spcPct val="100000"/>
              </a:lnSpc>
              <a:spcBef>
                <a:spcPts val="670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Vitamin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and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mineral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supplements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are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needed.</a:t>
            </a:r>
            <a:endParaRPr sz="2800">
              <a:latin typeface="Calibri"/>
              <a:cs typeface="Calibri"/>
            </a:endParaRPr>
          </a:p>
          <a:p>
            <a:pPr marL="194945" marR="5080" indent="-18288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Calorie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protein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needs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are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increased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from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the </a:t>
            </a:r>
            <a:r>
              <a:rPr sz="2800" b="1" spc="-6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stress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surgery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(post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transplantation)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55896" y="74168"/>
            <a:ext cx="14655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Dr.</a:t>
            </a:r>
            <a:r>
              <a:rPr sz="1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Malakeh.Z.</a:t>
            </a:r>
            <a:r>
              <a:rPr sz="1200" spc="-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Malak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01533" y="57403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30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712978"/>
            <a:ext cx="21228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5" dirty="0"/>
              <a:t>Pancreatitis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5940" y="1352803"/>
            <a:ext cx="8180070" cy="49409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94945" marR="5080" indent="-182880">
              <a:lnSpc>
                <a:spcPct val="100000"/>
              </a:lnSpc>
              <a:spcBef>
                <a:spcPts val="105"/>
              </a:spcBef>
              <a:buClr>
                <a:srgbClr val="92A199"/>
              </a:buClr>
              <a:buSzPct val="84615"/>
              <a:buFont typeface="Arial MT"/>
              <a:buChar char="•"/>
              <a:tabLst>
                <a:tab pos="195580" algn="l"/>
              </a:tabLst>
            </a:pP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Inflammation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of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the pancreas causes 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digestive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enzymes </a:t>
            </a:r>
            <a:r>
              <a:rPr sz="2600" b="1" spc="-15" dirty="0">
                <a:solidFill>
                  <a:srgbClr val="292934"/>
                </a:solidFill>
                <a:latin typeface="Calibri"/>
                <a:cs typeface="Calibri"/>
              </a:rPr>
              <a:t>to </a:t>
            </a:r>
            <a:r>
              <a:rPr sz="2600" b="1" spc="-57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be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retained</a:t>
            </a:r>
            <a:r>
              <a:rPr sz="26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in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 the</a:t>
            </a:r>
            <a:r>
              <a:rPr sz="26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pancreas</a:t>
            </a:r>
            <a:r>
              <a:rPr sz="26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6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5" dirty="0">
                <a:solidFill>
                  <a:srgbClr val="292934"/>
                </a:solidFill>
                <a:latin typeface="Calibri"/>
                <a:cs typeface="Calibri"/>
              </a:rPr>
              <a:t>converted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5" dirty="0">
                <a:solidFill>
                  <a:srgbClr val="292934"/>
                </a:solidFill>
                <a:latin typeface="Calibri"/>
                <a:cs typeface="Calibri"/>
              </a:rPr>
              <a:t>to</a:t>
            </a:r>
            <a:r>
              <a:rPr sz="26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their active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form</a:t>
            </a:r>
            <a:r>
              <a:rPr sz="2600" b="1" spc="-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so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 they</a:t>
            </a:r>
            <a:r>
              <a:rPr sz="26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5" dirty="0">
                <a:solidFill>
                  <a:srgbClr val="292934"/>
                </a:solidFill>
                <a:latin typeface="Calibri"/>
                <a:cs typeface="Calibri"/>
              </a:rPr>
              <a:t>literally</a:t>
            </a:r>
            <a:r>
              <a:rPr sz="26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begin</a:t>
            </a:r>
            <a:r>
              <a:rPr sz="26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5" dirty="0">
                <a:solidFill>
                  <a:srgbClr val="292934"/>
                </a:solidFill>
                <a:latin typeface="Calibri"/>
                <a:cs typeface="Calibri"/>
              </a:rPr>
              <a:t>to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digest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the</a:t>
            </a:r>
            <a:r>
              <a:rPr sz="26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pancreas</a:t>
            </a:r>
            <a:endParaRPr sz="2600">
              <a:latin typeface="Calibri"/>
              <a:cs typeface="Calibri"/>
            </a:endParaRPr>
          </a:p>
          <a:p>
            <a:pPr marL="195580" indent="-182880">
              <a:lnSpc>
                <a:spcPct val="100000"/>
              </a:lnSpc>
              <a:spcBef>
                <a:spcPts val="625"/>
              </a:spcBef>
              <a:buClr>
                <a:srgbClr val="92A199"/>
              </a:buClr>
              <a:buSzPct val="84615"/>
              <a:buFont typeface="Arial MT"/>
              <a:buChar char="•"/>
              <a:tabLst>
                <a:tab pos="195580" algn="l"/>
              </a:tabLst>
            </a:pPr>
            <a:r>
              <a:rPr sz="2600" b="1" u="heavy" dirty="0">
                <a:solidFill>
                  <a:srgbClr val="292934"/>
                </a:solidFill>
                <a:uFill>
                  <a:solidFill>
                    <a:srgbClr val="292934"/>
                  </a:solidFill>
                </a:uFill>
                <a:latin typeface="Calibri"/>
                <a:cs typeface="Calibri"/>
              </a:rPr>
              <a:t>Causes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:</a:t>
            </a:r>
            <a:endParaRPr sz="2600">
              <a:latin typeface="Calibri"/>
              <a:cs typeface="Calibri"/>
            </a:endParaRPr>
          </a:p>
          <a:p>
            <a:pPr marL="469900" indent="-457834">
              <a:lnSpc>
                <a:spcPct val="100000"/>
              </a:lnSpc>
              <a:spcBef>
                <a:spcPts val="625"/>
              </a:spcBef>
              <a:buClr>
                <a:srgbClr val="92A199"/>
              </a:buClr>
              <a:buSzPct val="84615"/>
              <a:buAutoNum type="arabicPeriod"/>
              <a:tabLst>
                <a:tab pos="469900" algn="l"/>
                <a:tab pos="470534" algn="l"/>
              </a:tabLst>
            </a:pP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Alcohol</a:t>
            </a:r>
            <a:r>
              <a:rPr sz="2600" b="1" spc="-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abuse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 and</a:t>
            </a:r>
            <a:r>
              <a:rPr sz="26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gallstones</a:t>
            </a:r>
            <a:endParaRPr sz="2600">
              <a:latin typeface="Calibri"/>
              <a:cs typeface="Calibri"/>
            </a:endParaRPr>
          </a:p>
          <a:p>
            <a:pPr marL="469900" indent="-457834">
              <a:lnSpc>
                <a:spcPct val="100000"/>
              </a:lnSpc>
              <a:spcBef>
                <a:spcPts val="625"/>
              </a:spcBef>
              <a:buClr>
                <a:srgbClr val="92A199"/>
              </a:buClr>
              <a:buSzPct val="84615"/>
              <a:buAutoNum type="arabicPeriod"/>
              <a:tabLst>
                <a:tab pos="469900" algn="l"/>
                <a:tab pos="470534" algn="l"/>
              </a:tabLst>
            </a:pP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hypertriglyceridemia</a:t>
            </a:r>
            <a:r>
              <a:rPr sz="2600" b="1" spc="4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6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cystic</a:t>
            </a:r>
            <a:r>
              <a:rPr sz="2600" b="1" spc="-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fibrosis,</a:t>
            </a:r>
            <a:endParaRPr sz="2600">
              <a:latin typeface="Calibri"/>
              <a:cs typeface="Calibri"/>
            </a:endParaRPr>
          </a:p>
          <a:p>
            <a:pPr marL="469900" indent="-457834">
              <a:lnSpc>
                <a:spcPct val="100000"/>
              </a:lnSpc>
              <a:spcBef>
                <a:spcPts val="625"/>
              </a:spcBef>
              <a:buClr>
                <a:srgbClr val="92A199"/>
              </a:buClr>
              <a:buSzPct val="84615"/>
              <a:buAutoNum type="arabicPeriod"/>
              <a:tabLst>
                <a:tab pos="469900" algn="l"/>
                <a:tab pos="470534" algn="l"/>
              </a:tabLst>
            </a:pP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renal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failure,</a:t>
            </a:r>
            <a:r>
              <a:rPr sz="26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the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 use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certain</a:t>
            </a:r>
            <a:r>
              <a:rPr sz="26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medications</a:t>
            </a:r>
            <a:endParaRPr sz="2600">
              <a:latin typeface="Calibri"/>
              <a:cs typeface="Calibri"/>
            </a:endParaRPr>
          </a:p>
          <a:p>
            <a:pPr marL="195580" indent="-182880">
              <a:lnSpc>
                <a:spcPct val="100000"/>
              </a:lnSpc>
              <a:spcBef>
                <a:spcPts val="625"/>
              </a:spcBef>
              <a:buClr>
                <a:srgbClr val="92A199"/>
              </a:buClr>
              <a:buSzPct val="84615"/>
              <a:buFont typeface="Arial MT"/>
              <a:buChar char="•"/>
              <a:tabLst>
                <a:tab pos="195580" algn="l"/>
              </a:tabLst>
            </a:pPr>
            <a:r>
              <a:rPr sz="2600" b="1" u="heavy" spc="-10" dirty="0">
                <a:solidFill>
                  <a:srgbClr val="292934"/>
                </a:solidFill>
                <a:uFill>
                  <a:solidFill>
                    <a:srgbClr val="292934"/>
                  </a:solidFill>
                </a:uFill>
                <a:latin typeface="Calibri"/>
                <a:cs typeface="Calibri"/>
              </a:rPr>
              <a:t>Interventions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:</a:t>
            </a:r>
            <a:endParaRPr sz="2600">
              <a:latin typeface="Calibri"/>
              <a:cs typeface="Calibri"/>
            </a:endParaRPr>
          </a:p>
          <a:p>
            <a:pPr marL="469900" marR="259715" indent="-457834">
              <a:lnSpc>
                <a:spcPct val="100000"/>
              </a:lnSpc>
              <a:spcBef>
                <a:spcPts val="625"/>
              </a:spcBef>
              <a:buClr>
                <a:srgbClr val="92A199"/>
              </a:buClr>
              <a:buSzPct val="84615"/>
              <a:buAutoNum type="arabicPeriod"/>
              <a:tabLst>
                <a:tab pos="469900" algn="l"/>
                <a:tab pos="470534" algn="l"/>
              </a:tabLst>
            </a:pP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Start</a:t>
            </a:r>
            <a:r>
              <a:rPr sz="2600" b="1" spc="-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with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a</a:t>
            </a:r>
            <a:r>
              <a:rPr sz="26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clear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liquid</a:t>
            </a:r>
            <a:r>
              <a:rPr sz="26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diet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6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advanced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to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 a</a:t>
            </a:r>
            <a:r>
              <a:rPr sz="26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low-fat </a:t>
            </a:r>
            <a:r>
              <a:rPr sz="2600" b="1" spc="-57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diet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 as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20" dirty="0">
                <a:solidFill>
                  <a:srgbClr val="292934"/>
                </a:solidFill>
                <a:latin typeface="Calibri"/>
                <a:cs typeface="Calibri"/>
              </a:rPr>
              <a:t>tolerated.</a:t>
            </a:r>
            <a:endParaRPr sz="2600">
              <a:latin typeface="Calibri"/>
              <a:cs typeface="Calibri"/>
            </a:endParaRPr>
          </a:p>
          <a:p>
            <a:pPr marL="469900" indent="-457834">
              <a:lnSpc>
                <a:spcPct val="100000"/>
              </a:lnSpc>
              <a:spcBef>
                <a:spcPts val="625"/>
              </a:spcBef>
              <a:buClr>
                <a:srgbClr val="92A199"/>
              </a:buClr>
              <a:buSzPct val="84615"/>
              <a:buAutoNum type="arabicPeriod"/>
              <a:tabLst>
                <a:tab pos="469900" algn="l"/>
                <a:tab pos="470534" algn="l"/>
              </a:tabLst>
            </a:pP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Small,</a:t>
            </a:r>
            <a:r>
              <a:rPr sz="2600" b="1" spc="-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292934"/>
                </a:solidFill>
                <a:latin typeface="Calibri"/>
                <a:cs typeface="Calibri"/>
              </a:rPr>
              <a:t>frequent</a:t>
            </a:r>
            <a:r>
              <a:rPr sz="26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meals</a:t>
            </a:r>
            <a:r>
              <a:rPr sz="2600" b="1" spc="-20" dirty="0">
                <a:solidFill>
                  <a:srgbClr val="292934"/>
                </a:solidFill>
                <a:latin typeface="Calibri"/>
                <a:cs typeface="Calibri"/>
              </a:rPr>
              <a:t> may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292934"/>
                </a:solidFill>
                <a:latin typeface="Calibri"/>
                <a:cs typeface="Calibri"/>
              </a:rPr>
              <a:t>be</a:t>
            </a:r>
            <a:r>
              <a:rPr sz="26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15" dirty="0">
                <a:solidFill>
                  <a:srgbClr val="292934"/>
                </a:solidFill>
                <a:latin typeface="Calibri"/>
                <a:cs typeface="Calibri"/>
              </a:rPr>
              <a:t>better</a:t>
            </a:r>
            <a:r>
              <a:rPr sz="26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600" b="1" spc="-20" dirty="0">
                <a:solidFill>
                  <a:srgbClr val="292934"/>
                </a:solidFill>
                <a:latin typeface="Calibri"/>
                <a:cs typeface="Calibri"/>
              </a:rPr>
              <a:t>tolerated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55896" y="74168"/>
            <a:ext cx="14655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Dr.</a:t>
            </a:r>
            <a:r>
              <a:rPr sz="1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Malakeh.Z.</a:t>
            </a:r>
            <a:r>
              <a:rPr sz="1200" spc="-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Malak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01533" y="57403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31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712978"/>
            <a:ext cx="35680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0" dirty="0"/>
              <a:t>Ga</a:t>
            </a:r>
            <a:r>
              <a:rPr sz="3600" spc="-95" dirty="0"/>
              <a:t>ll</a:t>
            </a:r>
            <a:r>
              <a:rPr sz="3600" spc="-100" dirty="0"/>
              <a:t>b</a:t>
            </a:r>
            <a:r>
              <a:rPr sz="3600" spc="-95" dirty="0"/>
              <a:t>l</a:t>
            </a:r>
            <a:r>
              <a:rPr sz="3600" spc="-100" dirty="0"/>
              <a:t>adde</a:t>
            </a:r>
            <a:r>
              <a:rPr sz="3600" dirty="0"/>
              <a:t>r</a:t>
            </a:r>
            <a:r>
              <a:rPr sz="3600" spc="-225" dirty="0"/>
              <a:t> </a:t>
            </a:r>
            <a:r>
              <a:rPr sz="3600" spc="-100" dirty="0"/>
              <a:t>D</a:t>
            </a:r>
            <a:r>
              <a:rPr sz="3600" spc="-95" dirty="0"/>
              <a:t>is</a:t>
            </a:r>
            <a:r>
              <a:rPr sz="3600" spc="-100" dirty="0"/>
              <a:t>ea</a:t>
            </a:r>
            <a:r>
              <a:rPr sz="3600" spc="-95" dirty="0"/>
              <a:t>s</a:t>
            </a:r>
            <a:r>
              <a:rPr sz="3600" dirty="0"/>
              <a:t>e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5940" y="1525041"/>
            <a:ext cx="6990715" cy="258635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95580" indent="-182880">
              <a:lnSpc>
                <a:spcPct val="100000"/>
              </a:lnSpc>
              <a:spcBef>
                <a:spcPts val="770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Cholelithiasis:</a:t>
            </a:r>
            <a:r>
              <a:rPr sz="2800" b="1" spc="5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formation</a:t>
            </a:r>
            <a:r>
              <a:rPr sz="2800" b="1" spc="3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gallstones.</a:t>
            </a:r>
            <a:endParaRPr sz="2800">
              <a:latin typeface="Calibri"/>
              <a:cs typeface="Calibri"/>
            </a:endParaRPr>
          </a:p>
          <a:p>
            <a:pPr marL="195580" indent="-18288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Cholecystitis: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inflammation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the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30" dirty="0">
                <a:solidFill>
                  <a:srgbClr val="292934"/>
                </a:solidFill>
                <a:latin typeface="Calibri"/>
                <a:cs typeface="Calibri"/>
              </a:rPr>
              <a:t>gallbladder.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92A199"/>
              </a:buClr>
              <a:buFont typeface="Arial MT"/>
              <a:buChar char="•"/>
            </a:pPr>
            <a:endParaRPr sz="3850">
              <a:latin typeface="Calibri"/>
              <a:cs typeface="Calibri"/>
            </a:endParaRPr>
          </a:p>
          <a:p>
            <a:pPr marL="195580" indent="-182880">
              <a:lnSpc>
                <a:spcPct val="100000"/>
              </a:lnSpc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Interventions: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  <a:tabLst>
                <a:tab pos="469900" algn="l"/>
              </a:tabLst>
            </a:pPr>
            <a:r>
              <a:rPr sz="2350" b="1" spc="5" dirty="0">
                <a:solidFill>
                  <a:srgbClr val="92A199"/>
                </a:solidFill>
                <a:latin typeface="Calibri"/>
                <a:cs typeface="Calibri"/>
              </a:rPr>
              <a:t>1.	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limit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the 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intake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fat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55896" y="74168"/>
            <a:ext cx="14655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Dr.</a:t>
            </a:r>
            <a:r>
              <a:rPr sz="1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Malakeh.Z.</a:t>
            </a:r>
            <a:r>
              <a:rPr sz="1200" spc="-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Malak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01533" y="57403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32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14771" y="1708531"/>
            <a:ext cx="1704339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15" dirty="0">
                <a:solidFill>
                  <a:srgbClr val="292934"/>
                </a:solidFill>
                <a:latin typeface="Calibri"/>
                <a:cs typeface="Calibri"/>
              </a:rPr>
              <a:t>syndrome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332469" y="1760347"/>
            <a:ext cx="2540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is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6127" y="1708531"/>
            <a:ext cx="5688965" cy="9423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95580" indent="-182880">
              <a:lnSpc>
                <a:spcPct val="100000"/>
              </a:lnSpc>
              <a:spcBef>
                <a:spcPts val="105"/>
              </a:spcBef>
              <a:buClr>
                <a:srgbClr val="92A199"/>
              </a:buClr>
              <a:buSzPct val="84375"/>
              <a:buFont typeface="Arial MT"/>
              <a:buChar char="•"/>
              <a:tabLst>
                <a:tab pos="195580" algn="l"/>
                <a:tab pos="1562100" algn="l"/>
              </a:tabLst>
            </a:pPr>
            <a:r>
              <a:rPr sz="3200" b="1" spc="-5" dirty="0">
                <a:solidFill>
                  <a:srgbClr val="292934"/>
                </a:solidFill>
                <a:latin typeface="Calibri"/>
                <a:cs typeface="Calibri"/>
              </a:rPr>
              <a:t>The	</a:t>
            </a:r>
            <a:r>
              <a:rPr sz="3200" b="1" spc="-15" dirty="0">
                <a:solidFill>
                  <a:srgbClr val="292934"/>
                </a:solidFill>
                <a:latin typeface="Calibri"/>
                <a:cs typeface="Calibri"/>
              </a:rPr>
              <a:t>anorexia–cachexia</a:t>
            </a:r>
            <a:endParaRPr sz="3200">
              <a:latin typeface="Calibri"/>
              <a:cs typeface="Calibri"/>
            </a:endParaRPr>
          </a:p>
          <a:p>
            <a:pPr marL="194945">
              <a:lnSpc>
                <a:spcPct val="100000"/>
              </a:lnSpc>
              <a:spcBef>
                <a:spcPts val="15"/>
              </a:spcBef>
              <a:tabLst>
                <a:tab pos="2501265" algn="l"/>
                <a:tab pos="3187065" algn="l"/>
                <a:tab pos="5398770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cha</a:t>
            </a:r>
            <a:r>
              <a:rPr sz="2800" b="1" spc="-60" dirty="0">
                <a:solidFill>
                  <a:srgbClr val="292934"/>
                </a:solidFill>
                <a:latin typeface="Calibri"/>
                <a:cs typeface="Calibri"/>
              </a:rPr>
              <a:t>r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c</a:t>
            </a:r>
            <a:r>
              <a:rPr sz="2800" b="1" spc="-40" dirty="0">
                <a:solidFill>
                  <a:srgbClr val="292934"/>
                </a:solidFill>
                <a:latin typeface="Calibri"/>
                <a:cs typeface="Calibri"/>
              </a:rPr>
              <a:t>t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e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r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i</a:t>
            </a:r>
            <a:r>
              <a:rPr sz="2800" b="1" spc="-50" dirty="0">
                <a:solidFill>
                  <a:srgbClr val="292934"/>
                </a:solidFill>
                <a:latin typeface="Calibri"/>
                <a:cs typeface="Calibri"/>
              </a:rPr>
              <a:t>z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e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d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	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b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y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	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di</a:t>
            </a:r>
            <a:r>
              <a:rPr sz="2800" b="1" spc="-50" dirty="0">
                <a:solidFill>
                  <a:srgbClr val="292934"/>
                </a:solidFill>
                <a:latin typeface="Calibri"/>
                <a:cs typeface="Calibri"/>
              </a:rPr>
              <a:t>s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tur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b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n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ce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s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	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in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07860" y="2199258"/>
            <a:ext cx="2078989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carbohydrate,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99008" y="2626232"/>
            <a:ext cx="7889875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protein,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 </a:t>
            </a:r>
            <a:r>
              <a:rPr sz="2800" b="1" spc="-30" dirty="0">
                <a:solidFill>
                  <a:srgbClr val="292934"/>
                </a:solidFill>
                <a:latin typeface="Calibri"/>
                <a:cs typeface="Calibri"/>
              </a:rPr>
              <a:t>fat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metabolism;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endocrine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dysfunction;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and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anemia.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The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syndrome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results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in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severe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asthenia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(loss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energy).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195184" y="5862624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888888"/>
                </a:solidFill>
                <a:latin typeface="Arial"/>
                <a:cs typeface="Arial"/>
              </a:rPr>
              <a:t>4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264754"/>
            <a:ext cx="8073390" cy="3441065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195580" indent="-182880">
              <a:lnSpc>
                <a:spcPct val="100000"/>
              </a:lnSpc>
              <a:spcBef>
                <a:spcPts val="7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Serve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food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30" dirty="0">
                <a:solidFill>
                  <a:srgbClr val="292934"/>
                </a:solidFill>
                <a:latin typeface="Calibri"/>
                <a:cs typeface="Calibri"/>
              </a:rPr>
              <a:t>attractively.</a:t>
            </a:r>
            <a:endParaRPr sz="2800">
              <a:latin typeface="Calibri"/>
              <a:cs typeface="Calibri"/>
            </a:endParaRPr>
          </a:p>
          <a:p>
            <a:pPr marL="194945" marR="6985" indent="-18288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Schedule</a:t>
            </a:r>
            <a:r>
              <a:rPr sz="2800" b="1" spc="9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procedures</a:t>
            </a:r>
            <a:r>
              <a:rPr sz="2800" b="1" spc="10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spc="9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medications</a:t>
            </a:r>
            <a:r>
              <a:rPr sz="2800" b="1" spc="9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when</a:t>
            </a:r>
            <a:r>
              <a:rPr sz="2800" b="1" spc="9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they</a:t>
            </a:r>
            <a:r>
              <a:rPr sz="2800" b="1" spc="10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are </a:t>
            </a:r>
            <a:r>
              <a:rPr sz="2800" b="1" spc="-6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least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likely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to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interfere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with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meals.</a:t>
            </a:r>
            <a:endParaRPr sz="2800">
              <a:latin typeface="Calibri"/>
              <a:cs typeface="Calibri"/>
            </a:endParaRPr>
          </a:p>
          <a:p>
            <a:pPr marL="195580" indent="-182880">
              <a:lnSpc>
                <a:spcPct val="100000"/>
              </a:lnSpc>
              <a:spcBef>
                <a:spcPts val="670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Control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pain,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nausea,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or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depression.</a:t>
            </a:r>
            <a:endParaRPr sz="2800">
              <a:latin typeface="Calibri"/>
              <a:cs typeface="Calibri"/>
            </a:endParaRPr>
          </a:p>
          <a:p>
            <a:pPr marL="195580" indent="-18288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Provide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small,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frequent</a:t>
            </a:r>
            <a:r>
              <a:rPr sz="2800" b="1" spc="3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meals.</a:t>
            </a:r>
            <a:endParaRPr sz="2800">
              <a:latin typeface="Calibri"/>
              <a:cs typeface="Calibri"/>
            </a:endParaRPr>
          </a:p>
          <a:p>
            <a:pPr marL="194945" marR="5080" indent="-18288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  <a:tab pos="1814195" algn="l"/>
                <a:tab pos="3542665" algn="l"/>
                <a:tab pos="4202430" algn="l"/>
                <a:tab pos="4799965" algn="l"/>
                <a:tab pos="6232525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Withho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l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d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	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b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e</a:t>
            </a:r>
            <a:r>
              <a:rPr sz="2800" b="1" spc="-35" dirty="0">
                <a:solidFill>
                  <a:srgbClr val="292934"/>
                </a:solidFill>
                <a:latin typeface="Calibri"/>
                <a:cs typeface="Calibri"/>
              </a:rPr>
              <a:t>v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e</a:t>
            </a:r>
            <a:r>
              <a:rPr sz="2800" b="1" spc="-60" dirty="0">
                <a:solidFill>
                  <a:srgbClr val="292934"/>
                </a:solidFill>
                <a:latin typeface="Calibri"/>
                <a:cs typeface="Calibri"/>
              </a:rPr>
              <a:t>r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g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e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s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	</a:t>
            </a:r>
            <a:r>
              <a:rPr sz="2800" b="1" spc="-55" dirty="0">
                <a:solidFill>
                  <a:srgbClr val="292934"/>
                </a:solidFill>
                <a:latin typeface="Calibri"/>
                <a:cs typeface="Calibri"/>
              </a:rPr>
              <a:t>f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or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	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3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0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	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minu</a:t>
            </a:r>
            <a:r>
              <a:rPr sz="2800" b="1" spc="-50" dirty="0">
                <a:solidFill>
                  <a:srgbClr val="292934"/>
                </a:solidFill>
                <a:latin typeface="Calibri"/>
                <a:cs typeface="Calibri"/>
              </a:rPr>
              <a:t>t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es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	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b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e</a:t>
            </a:r>
            <a:r>
              <a:rPr sz="2800" b="1" spc="-50" dirty="0">
                <a:solidFill>
                  <a:srgbClr val="292934"/>
                </a:solidFill>
                <a:latin typeface="Calibri"/>
                <a:cs typeface="Calibri"/>
              </a:rPr>
              <a:t>f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</a:t>
            </a:r>
            <a:r>
              <a:rPr sz="2800" b="1" spc="-30" dirty="0">
                <a:solidFill>
                  <a:srgbClr val="292934"/>
                </a:solidFill>
                <a:latin typeface="Calibri"/>
                <a:cs typeface="Calibri"/>
              </a:rPr>
              <a:t>r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e</a:t>
            </a:r>
            <a:r>
              <a:rPr sz="2800" b="1" spc="-70" dirty="0">
                <a:solidFill>
                  <a:srgbClr val="292934"/>
                </a:solidFill>
                <a:latin typeface="Calibri"/>
                <a:cs typeface="Calibri"/>
              </a:rPr>
              <a:t>/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a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f</a:t>
            </a:r>
            <a:r>
              <a:rPr sz="2800" b="1" spc="-35" dirty="0">
                <a:solidFill>
                  <a:srgbClr val="292934"/>
                </a:solidFill>
                <a:latin typeface="Calibri"/>
                <a:cs typeface="Calibri"/>
              </a:rPr>
              <a:t>t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e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r  meals.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4765928"/>
            <a:ext cx="6066790" cy="13906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4945" marR="5080" indent="-182880">
              <a:lnSpc>
                <a:spcPct val="100000"/>
              </a:lnSpc>
              <a:spcBef>
                <a:spcPts val="9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  <a:tab pos="1312545" algn="l"/>
                <a:tab pos="2498725" algn="l"/>
                <a:tab pos="4751070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O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f</a:t>
            </a:r>
            <a:r>
              <a:rPr sz="2800" b="1" spc="-55" dirty="0">
                <a:solidFill>
                  <a:srgbClr val="292934"/>
                </a:solidFill>
                <a:latin typeface="Calibri"/>
                <a:cs typeface="Calibri"/>
              </a:rPr>
              <a:t>f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e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r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	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liquid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	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suppl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e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me</a:t>
            </a:r>
            <a:r>
              <a:rPr sz="2800" b="1" spc="-30" dirty="0">
                <a:solidFill>
                  <a:srgbClr val="292934"/>
                </a:solidFill>
                <a:latin typeface="Calibri"/>
                <a:cs typeface="Calibri"/>
              </a:rPr>
              <a:t>n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ts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	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b</a:t>
            </a:r>
            <a:r>
              <a:rPr sz="2800" b="1" spc="-35" dirty="0">
                <a:solidFill>
                  <a:srgbClr val="292934"/>
                </a:solidFill>
                <a:latin typeface="Calibri"/>
                <a:cs typeface="Calibri"/>
              </a:rPr>
              <a:t>e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tween  additional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calories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protein.</a:t>
            </a:r>
            <a:endParaRPr sz="2800">
              <a:latin typeface="Calibri"/>
              <a:cs typeface="Calibri"/>
            </a:endParaRPr>
          </a:p>
          <a:p>
            <a:pPr marL="195580" indent="-18288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Limit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30" dirty="0">
                <a:solidFill>
                  <a:srgbClr val="292934"/>
                </a:solidFill>
                <a:latin typeface="Calibri"/>
                <a:cs typeface="Calibri"/>
              </a:rPr>
              <a:t>fat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intake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930390" y="4765928"/>
            <a:ext cx="16751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37615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me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a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ls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	</a:t>
            </a:r>
            <a:r>
              <a:rPr sz="2800" b="1" spc="-55" dirty="0">
                <a:solidFill>
                  <a:srgbClr val="292934"/>
                </a:solidFill>
                <a:latin typeface="Calibri"/>
                <a:cs typeface="Calibri"/>
              </a:rPr>
              <a:t>f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or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35940" y="656335"/>
            <a:ext cx="763968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90" dirty="0"/>
              <a:t>Managing</a:t>
            </a:r>
            <a:r>
              <a:rPr sz="3600" spc="-204" dirty="0"/>
              <a:t> </a:t>
            </a:r>
            <a:r>
              <a:rPr sz="3600" spc="-85" dirty="0"/>
              <a:t>Care</a:t>
            </a:r>
            <a:r>
              <a:rPr sz="3600" spc="-225" dirty="0"/>
              <a:t> </a:t>
            </a:r>
            <a:r>
              <a:rPr sz="3600" spc="-50" dirty="0"/>
              <a:t>of</a:t>
            </a:r>
            <a:r>
              <a:rPr sz="3600" spc="-200" dirty="0"/>
              <a:t> </a:t>
            </a:r>
            <a:r>
              <a:rPr sz="3600" spc="-70" dirty="0"/>
              <a:t>the</a:t>
            </a:r>
            <a:r>
              <a:rPr sz="3600" spc="-200" dirty="0"/>
              <a:t> </a:t>
            </a:r>
            <a:r>
              <a:rPr sz="3600" spc="-90" dirty="0"/>
              <a:t>Client</a:t>
            </a:r>
            <a:r>
              <a:rPr sz="3600" spc="-229" dirty="0"/>
              <a:t> </a:t>
            </a:r>
            <a:r>
              <a:rPr sz="3600" spc="-75" dirty="0"/>
              <a:t>With</a:t>
            </a:r>
            <a:r>
              <a:rPr sz="3600" spc="-204" dirty="0"/>
              <a:t> </a:t>
            </a:r>
            <a:r>
              <a:rPr sz="3600" spc="-100" dirty="0"/>
              <a:t>Anorexia</a:t>
            </a:r>
            <a:endParaRPr sz="3600"/>
          </a:p>
        </p:txBody>
      </p:sp>
      <p:sp>
        <p:nvSpPr>
          <p:cNvPr id="6" name="object 6"/>
          <p:cNvSpPr txBox="1"/>
          <p:nvPr/>
        </p:nvSpPr>
        <p:spPr>
          <a:xfrm>
            <a:off x="3738498" y="6548729"/>
            <a:ext cx="14662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292934"/>
                </a:solidFill>
                <a:latin typeface="Arial MT"/>
                <a:cs typeface="Arial MT"/>
              </a:rPr>
              <a:t>Dr.</a:t>
            </a:r>
            <a:r>
              <a:rPr sz="1200" spc="-30" dirty="0">
                <a:solidFill>
                  <a:srgbClr val="292934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292934"/>
                </a:solidFill>
                <a:latin typeface="Arial MT"/>
                <a:cs typeface="Arial MT"/>
              </a:rPr>
              <a:t>Malakeh.Z.</a:t>
            </a:r>
            <a:r>
              <a:rPr sz="1200" spc="-45" dirty="0">
                <a:solidFill>
                  <a:srgbClr val="292934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292934"/>
                </a:solidFill>
                <a:latin typeface="Arial MT"/>
                <a:cs typeface="Arial MT"/>
              </a:rPr>
              <a:t>Malak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533893" y="6531965"/>
            <a:ext cx="1250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292934"/>
                </a:solidFill>
                <a:latin typeface="Arial"/>
                <a:cs typeface="Arial"/>
              </a:rPr>
              <a:t>5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7509" y="869221"/>
            <a:ext cx="7587403" cy="42814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5940" y="712978"/>
            <a:ext cx="763968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90" dirty="0"/>
              <a:t>Managing</a:t>
            </a:r>
            <a:r>
              <a:rPr sz="3600" spc="-204" dirty="0"/>
              <a:t> </a:t>
            </a:r>
            <a:r>
              <a:rPr sz="3600" spc="-85" dirty="0"/>
              <a:t>Care</a:t>
            </a:r>
            <a:r>
              <a:rPr sz="3600" spc="-225" dirty="0"/>
              <a:t> </a:t>
            </a:r>
            <a:r>
              <a:rPr sz="3600" spc="-50" dirty="0"/>
              <a:t>of</a:t>
            </a:r>
            <a:r>
              <a:rPr sz="3600" spc="-200" dirty="0"/>
              <a:t> </a:t>
            </a:r>
            <a:r>
              <a:rPr sz="3600" spc="-70" dirty="0"/>
              <a:t>the</a:t>
            </a:r>
            <a:r>
              <a:rPr sz="3600" spc="-200" dirty="0"/>
              <a:t> </a:t>
            </a:r>
            <a:r>
              <a:rPr sz="3600" spc="-90" dirty="0"/>
              <a:t>Client</a:t>
            </a:r>
            <a:r>
              <a:rPr sz="3600" spc="-229" dirty="0"/>
              <a:t> </a:t>
            </a:r>
            <a:r>
              <a:rPr sz="3600" spc="-75" dirty="0"/>
              <a:t>With</a:t>
            </a:r>
            <a:r>
              <a:rPr sz="3600" spc="-204" dirty="0"/>
              <a:t> </a:t>
            </a:r>
            <a:r>
              <a:rPr sz="3600" spc="-100" dirty="0"/>
              <a:t>Anorexia</a:t>
            </a:r>
            <a:endParaRPr sz="3600"/>
          </a:p>
        </p:txBody>
      </p:sp>
      <p:sp>
        <p:nvSpPr>
          <p:cNvPr id="4" name="object 4"/>
          <p:cNvSpPr txBox="1"/>
          <p:nvPr/>
        </p:nvSpPr>
        <p:spPr>
          <a:xfrm>
            <a:off x="535940" y="1610994"/>
            <a:ext cx="7936230" cy="49676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5580" indent="-182880">
              <a:lnSpc>
                <a:spcPct val="100000"/>
              </a:lnSpc>
              <a:spcBef>
                <a:spcPts val="9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Provide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foods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that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the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client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likes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during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meals.</a:t>
            </a:r>
            <a:endParaRPr sz="2800">
              <a:latin typeface="Calibri"/>
              <a:cs typeface="Calibri"/>
            </a:endParaRPr>
          </a:p>
          <a:p>
            <a:pPr marL="194945" marR="422275" indent="-182880">
              <a:lnSpc>
                <a:spcPct val="100000"/>
              </a:lnSpc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Offer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nourishing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beverages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(egg,</a:t>
            </a:r>
            <a:r>
              <a:rPr sz="2800" b="1" spc="4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milk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shakes,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 </a:t>
            </a:r>
            <a:r>
              <a:rPr sz="2800" b="1" spc="-6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commercial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concentrates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such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as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Ensure)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as 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between-meal</a:t>
            </a:r>
            <a:r>
              <a:rPr sz="2800" b="1" spc="5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snacks.</a:t>
            </a:r>
            <a:endParaRPr sz="2800">
              <a:latin typeface="Calibri"/>
              <a:cs typeface="Calibri"/>
            </a:endParaRPr>
          </a:p>
          <a:p>
            <a:pPr marL="194945" marR="123825" indent="-182880" algn="just">
              <a:lnSpc>
                <a:spcPct val="100000"/>
              </a:lnSpc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If the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client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is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hospitalized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or in another health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care </a:t>
            </a:r>
            <a:r>
              <a:rPr sz="2800" b="1" spc="-6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30" dirty="0">
                <a:solidFill>
                  <a:srgbClr val="292934"/>
                </a:solidFill>
                <a:latin typeface="Calibri"/>
                <a:cs typeface="Calibri"/>
              </a:rPr>
              <a:t>facility,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encourage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family members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to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bring 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favorite </a:t>
            </a:r>
            <a:r>
              <a:rPr sz="2800" b="1" spc="-6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foods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that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can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be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refrigerated</a:t>
            </a:r>
            <a:r>
              <a:rPr sz="2800" b="1" spc="5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or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reheated.</a:t>
            </a:r>
            <a:endParaRPr sz="2800">
              <a:latin typeface="Calibri"/>
              <a:cs typeface="Calibri"/>
            </a:endParaRPr>
          </a:p>
          <a:p>
            <a:pPr marL="194945" marR="5080" indent="-182880">
              <a:lnSpc>
                <a:spcPct val="100000"/>
              </a:lnSpc>
              <a:spcBef>
                <a:spcPts val="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Conduct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daily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caloric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count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if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necessary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to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determine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total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caloric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intake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the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amount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 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vitamins,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minerals,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fats,</a:t>
            </a:r>
            <a:r>
              <a:rPr sz="2800" b="1" spc="3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proteins,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carbohydrates </a:t>
            </a:r>
            <a:r>
              <a:rPr sz="2800" b="1" spc="-6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in the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client's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diet.</a:t>
            </a:r>
            <a:endParaRPr sz="2800">
              <a:latin typeface="Calibri"/>
              <a:cs typeface="Calibri"/>
            </a:endParaRPr>
          </a:p>
          <a:p>
            <a:pPr marL="3317875">
              <a:lnSpc>
                <a:spcPct val="100000"/>
              </a:lnSpc>
              <a:spcBef>
                <a:spcPts val="509"/>
              </a:spcBef>
              <a:tabLst>
                <a:tab pos="6691630" algn="l"/>
              </a:tabLst>
            </a:pPr>
            <a:r>
              <a:rPr sz="1200" spc="-25" dirty="0">
                <a:solidFill>
                  <a:srgbClr val="292934"/>
                </a:solidFill>
                <a:latin typeface="Arial MT"/>
                <a:cs typeface="Arial MT"/>
              </a:rPr>
              <a:t>Dr.</a:t>
            </a:r>
            <a:r>
              <a:rPr sz="1200" spc="10" dirty="0">
                <a:solidFill>
                  <a:srgbClr val="292934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292934"/>
                </a:solidFill>
                <a:latin typeface="Arial MT"/>
                <a:cs typeface="Arial MT"/>
              </a:rPr>
              <a:t>Malakeh.Z.</a:t>
            </a:r>
            <a:r>
              <a:rPr sz="1200" spc="-15" dirty="0">
                <a:solidFill>
                  <a:srgbClr val="292934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292934"/>
                </a:solidFill>
                <a:latin typeface="Arial MT"/>
                <a:cs typeface="Arial MT"/>
              </a:rPr>
              <a:t>Malak	</a:t>
            </a:r>
            <a:r>
              <a:rPr sz="1200" b="1" dirty="0">
                <a:solidFill>
                  <a:srgbClr val="888888"/>
                </a:solidFill>
                <a:latin typeface="Arial"/>
                <a:cs typeface="Arial"/>
              </a:rPr>
              <a:t>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610994"/>
            <a:ext cx="7614284" cy="37807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4945" marR="360680" indent="-182880">
              <a:lnSpc>
                <a:spcPct val="100000"/>
              </a:lnSpc>
              <a:spcBef>
                <a:spcPts val="9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Keep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serving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sizes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containers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small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to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avoid </a:t>
            </a:r>
            <a:r>
              <a:rPr sz="2800" b="1" spc="-6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overwhelming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the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client.</a:t>
            </a:r>
            <a:endParaRPr sz="2800">
              <a:latin typeface="Calibri"/>
              <a:cs typeface="Calibri"/>
            </a:endParaRPr>
          </a:p>
          <a:p>
            <a:pPr marL="195580" indent="-182880">
              <a:lnSpc>
                <a:spcPct val="100000"/>
              </a:lnSpc>
              <a:spcBef>
                <a:spcPts val="670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Serve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keep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hot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foods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hot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cold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foods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cold.</a:t>
            </a:r>
            <a:endParaRPr sz="2800">
              <a:latin typeface="Calibri"/>
              <a:cs typeface="Calibri"/>
            </a:endParaRPr>
          </a:p>
          <a:p>
            <a:pPr marL="195580" indent="-18288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Keep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record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the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client's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bowel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movements.</a:t>
            </a:r>
            <a:endParaRPr sz="2800">
              <a:latin typeface="Calibri"/>
              <a:cs typeface="Calibri"/>
            </a:endParaRPr>
          </a:p>
          <a:p>
            <a:pPr marL="194945" marR="305435" indent="-182880">
              <a:lnSpc>
                <a:spcPct val="100000"/>
              </a:lnSpc>
              <a:spcBef>
                <a:spcPts val="67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Assist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the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client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dietitian</a:t>
            </a:r>
            <a:r>
              <a:rPr sz="2800" b="1" spc="3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to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increase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dietary </a:t>
            </a:r>
            <a:r>
              <a:rPr sz="2800" b="1" spc="-6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45" dirty="0">
                <a:solidFill>
                  <a:srgbClr val="292934"/>
                </a:solidFill>
                <a:latin typeface="Calibri"/>
                <a:cs typeface="Calibri"/>
              </a:rPr>
              <a:t>fiber.</a:t>
            </a:r>
            <a:endParaRPr sz="2800">
              <a:latin typeface="Calibri"/>
              <a:cs typeface="Calibri"/>
            </a:endParaRPr>
          </a:p>
          <a:p>
            <a:pPr marL="194945" marR="5080" indent="-182880">
              <a:lnSpc>
                <a:spcPct val="100000"/>
              </a:lnSpc>
              <a:spcBef>
                <a:spcPts val="670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Administer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prescribed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stool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softener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to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promote </a:t>
            </a:r>
            <a:r>
              <a:rPr sz="2800" b="1" spc="-6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ease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frequency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bowel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elimination.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118731" y="6205220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888888"/>
                </a:solidFill>
                <a:latin typeface="Arial"/>
                <a:cs typeface="Arial"/>
              </a:rPr>
              <a:t>7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7509" y="869221"/>
            <a:ext cx="7587403" cy="428147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35940" y="712978"/>
            <a:ext cx="763968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90" dirty="0"/>
              <a:t>Managing</a:t>
            </a:r>
            <a:r>
              <a:rPr sz="3600" spc="-204" dirty="0"/>
              <a:t> </a:t>
            </a:r>
            <a:r>
              <a:rPr sz="3600" spc="-85" dirty="0"/>
              <a:t>Care</a:t>
            </a:r>
            <a:r>
              <a:rPr sz="3600" spc="-225" dirty="0"/>
              <a:t> </a:t>
            </a:r>
            <a:r>
              <a:rPr sz="3600" spc="-50" dirty="0"/>
              <a:t>of</a:t>
            </a:r>
            <a:r>
              <a:rPr sz="3600" spc="-200" dirty="0"/>
              <a:t> </a:t>
            </a:r>
            <a:r>
              <a:rPr sz="3600" spc="-70" dirty="0"/>
              <a:t>the</a:t>
            </a:r>
            <a:r>
              <a:rPr sz="3600" spc="-200" dirty="0"/>
              <a:t> </a:t>
            </a:r>
            <a:r>
              <a:rPr sz="3600" spc="-90" dirty="0"/>
              <a:t>Client</a:t>
            </a:r>
            <a:r>
              <a:rPr sz="3600" spc="-229" dirty="0"/>
              <a:t> </a:t>
            </a:r>
            <a:r>
              <a:rPr sz="3600" spc="-75" dirty="0"/>
              <a:t>With</a:t>
            </a:r>
            <a:r>
              <a:rPr sz="3600" spc="-204" dirty="0"/>
              <a:t> </a:t>
            </a:r>
            <a:r>
              <a:rPr sz="3600" spc="-100" dirty="0"/>
              <a:t>Anorexia</a:t>
            </a:r>
            <a:endParaRPr sz="3600"/>
          </a:p>
        </p:txBody>
      </p:sp>
      <p:sp>
        <p:nvSpPr>
          <p:cNvPr id="6" name="object 6"/>
          <p:cNvSpPr txBox="1"/>
          <p:nvPr/>
        </p:nvSpPr>
        <p:spPr>
          <a:xfrm>
            <a:off x="3666490" y="6180835"/>
            <a:ext cx="14655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292934"/>
                </a:solidFill>
                <a:latin typeface="Arial MT"/>
                <a:cs typeface="Arial MT"/>
              </a:rPr>
              <a:t>Dr.</a:t>
            </a:r>
            <a:r>
              <a:rPr sz="1200" spc="-30" dirty="0">
                <a:solidFill>
                  <a:srgbClr val="292934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292934"/>
                </a:solidFill>
                <a:latin typeface="Arial MT"/>
                <a:cs typeface="Arial MT"/>
              </a:rPr>
              <a:t>Malakeh.Z.</a:t>
            </a:r>
            <a:r>
              <a:rPr sz="1200" spc="-50" dirty="0">
                <a:solidFill>
                  <a:srgbClr val="292934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292934"/>
                </a:solidFill>
                <a:latin typeface="Arial MT"/>
                <a:cs typeface="Arial MT"/>
              </a:rPr>
              <a:t>Malak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4702" y="563371"/>
            <a:ext cx="746950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50845" marR="5080" indent="-2938780">
              <a:lnSpc>
                <a:spcPct val="100000"/>
              </a:lnSpc>
              <a:spcBef>
                <a:spcPts val="100"/>
              </a:spcBef>
            </a:pPr>
            <a:r>
              <a:rPr sz="3600" spc="-95" dirty="0"/>
              <a:t>Us</a:t>
            </a:r>
            <a:r>
              <a:rPr sz="3600" dirty="0"/>
              <a:t>e</a:t>
            </a:r>
            <a:r>
              <a:rPr sz="3600" spc="-215" dirty="0"/>
              <a:t> </a:t>
            </a:r>
            <a:r>
              <a:rPr sz="3600" spc="-100" dirty="0"/>
              <a:t>o</a:t>
            </a:r>
            <a:r>
              <a:rPr sz="3600" dirty="0"/>
              <a:t>f</a:t>
            </a:r>
            <a:r>
              <a:rPr sz="3600" spc="-200" dirty="0"/>
              <a:t> </a:t>
            </a:r>
            <a:r>
              <a:rPr sz="3600" spc="-95" dirty="0"/>
              <a:t>P</a:t>
            </a:r>
            <a:r>
              <a:rPr sz="3600" spc="-100" dirty="0"/>
              <a:t>ha</a:t>
            </a:r>
            <a:r>
              <a:rPr sz="3600" spc="-95" dirty="0"/>
              <a:t>r</a:t>
            </a:r>
            <a:r>
              <a:rPr sz="3600" spc="-100" dirty="0"/>
              <a:t>ma</a:t>
            </a:r>
            <a:r>
              <a:rPr sz="3600" spc="-114" dirty="0"/>
              <a:t>c</a:t>
            </a:r>
            <a:r>
              <a:rPr sz="3600" spc="-100" dirty="0"/>
              <a:t>o</a:t>
            </a:r>
            <a:r>
              <a:rPr sz="3600" spc="-95" dirty="0"/>
              <a:t>l</a:t>
            </a:r>
            <a:r>
              <a:rPr sz="3600" spc="-100" dirty="0"/>
              <a:t>og</a:t>
            </a:r>
            <a:r>
              <a:rPr sz="3600" spc="-95" dirty="0"/>
              <a:t>i</a:t>
            </a:r>
            <a:r>
              <a:rPr sz="3600" dirty="0"/>
              <a:t>c</a:t>
            </a:r>
            <a:r>
              <a:rPr sz="3600" spc="-235" dirty="0"/>
              <a:t> </a:t>
            </a:r>
            <a:r>
              <a:rPr sz="3600" spc="-95" dirty="0"/>
              <a:t>A</a:t>
            </a:r>
            <a:r>
              <a:rPr sz="3600" spc="-135" dirty="0"/>
              <a:t>g</a:t>
            </a:r>
            <a:r>
              <a:rPr sz="3600" spc="-100" dirty="0"/>
              <a:t>e</a:t>
            </a:r>
            <a:r>
              <a:rPr sz="3600" spc="-135" dirty="0"/>
              <a:t>n</a:t>
            </a:r>
            <a:r>
              <a:rPr sz="3600" spc="-100" dirty="0"/>
              <a:t>t</a:t>
            </a:r>
            <a:r>
              <a:rPr sz="3600" dirty="0"/>
              <a:t>s</a:t>
            </a:r>
            <a:r>
              <a:rPr sz="3600" spc="-200" dirty="0"/>
              <a:t> </a:t>
            </a:r>
            <a:r>
              <a:rPr sz="3600" spc="-135" dirty="0"/>
              <a:t>t</a:t>
            </a:r>
            <a:r>
              <a:rPr sz="3600" dirty="0"/>
              <a:t>o</a:t>
            </a:r>
            <a:r>
              <a:rPr sz="3600" spc="-204" dirty="0"/>
              <a:t> </a:t>
            </a:r>
            <a:r>
              <a:rPr sz="3600" spc="-95" dirty="0"/>
              <a:t>S</a:t>
            </a:r>
            <a:r>
              <a:rPr sz="3600" spc="-100" dirty="0"/>
              <a:t>t</a:t>
            </a:r>
            <a:r>
              <a:rPr sz="3600" spc="-95" dirty="0"/>
              <a:t>i</a:t>
            </a:r>
            <a:r>
              <a:rPr sz="3600" spc="-100" dirty="0"/>
              <a:t>mu</a:t>
            </a:r>
            <a:r>
              <a:rPr sz="3600" spc="-95" dirty="0"/>
              <a:t>l</a:t>
            </a:r>
            <a:r>
              <a:rPr sz="3600" spc="-135" dirty="0"/>
              <a:t>a</a:t>
            </a:r>
            <a:r>
              <a:rPr sz="3600" spc="-145" dirty="0"/>
              <a:t>t</a:t>
            </a:r>
            <a:r>
              <a:rPr sz="3600" dirty="0"/>
              <a:t>e  </a:t>
            </a:r>
            <a:r>
              <a:rPr sz="3600" spc="-95" dirty="0"/>
              <a:t>Appetite</a:t>
            </a:r>
            <a:endParaRPr sz="36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99769" y="3340734"/>
          <a:ext cx="7926070" cy="782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74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1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03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85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0906">
                <a:tc>
                  <a:txBody>
                    <a:bodyPr/>
                    <a:lstStyle/>
                    <a:p>
                      <a:pPr marL="31750">
                        <a:lnSpc>
                          <a:spcPts val="2655"/>
                        </a:lnSpc>
                      </a:pPr>
                      <a:r>
                        <a:rPr sz="2800" b="1" spc="-10" dirty="0">
                          <a:solidFill>
                            <a:srgbClr val="292934"/>
                          </a:solidFill>
                          <a:latin typeface="Calibri"/>
                          <a:cs typeface="Calibri"/>
                        </a:rPr>
                        <a:t>dexamethasone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2725">
                        <a:lnSpc>
                          <a:spcPts val="2655"/>
                        </a:lnSpc>
                      </a:pPr>
                      <a:r>
                        <a:rPr sz="2800" b="1" spc="-5" dirty="0">
                          <a:solidFill>
                            <a:srgbClr val="292934"/>
                          </a:solidFill>
                          <a:latin typeface="Calibri"/>
                          <a:cs typeface="Calibri"/>
                        </a:rPr>
                        <a:t>(Decadron),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07975">
                        <a:lnSpc>
                          <a:spcPts val="2655"/>
                        </a:lnSpc>
                      </a:pPr>
                      <a:r>
                        <a:rPr sz="2800" b="1" spc="-15" dirty="0">
                          <a:solidFill>
                            <a:srgbClr val="292934"/>
                          </a:solidFill>
                          <a:latin typeface="Calibri"/>
                          <a:cs typeface="Calibri"/>
                        </a:rPr>
                        <a:t>megestrol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655"/>
                        </a:lnSpc>
                      </a:pPr>
                      <a:r>
                        <a:rPr sz="2800" b="1" spc="-15" dirty="0">
                          <a:solidFill>
                            <a:srgbClr val="292934"/>
                          </a:solidFill>
                          <a:latin typeface="Calibri"/>
                          <a:cs typeface="Calibri"/>
                        </a:rPr>
                        <a:t>acetate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906">
                <a:tc>
                  <a:txBody>
                    <a:bodyPr/>
                    <a:lstStyle/>
                    <a:p>
                      <a:pPr marL="31750">
                        <a:lnSpc>
                          <a:spcPts val="2940"/>
                        </a:lnSpc>
                        <a:tabLst>
                          <a:tab pos="1846580" algn="l"/>
                        </a:tabLst>
                      </a:pPr>
                      <a:r>
                        <a:rPr sz="2800" b="1" spc="-10" dirty="0">
                          <a:solidFill>
                            <a:srgbClr val="292934"/>
                          </a:solidFill>
                          <a:latin typeface="Calibri"/>
                          <a:cs typeface="Calibri"/>
                        </a:rPr>
                        <a:t>(Megace),	and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1450">
                        <a:lnSpc>
                          <a:spcPts val="2940"/>
                        </a:lnSpc>
                      </a:pPr>
                      <a:r>
                        <a:rPr sz="2800" b="1" spc="-10" dirty="0">
                          <a:solidFill>
                            <a:srgbClr val="292934"/>
                          </a:solidFill>
                          <a:latin typeface="Calibri"/>
                          <a:cs typeface="Calibri"/>
                        </a:rPr>
                        <a:t>dronabinol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ts val="2940"/>
                        </a:lnSpc>
                      </a:pPr>
                      <a:r>
                        <a:rPr sz="2800" b="1" spc="-5" dirty="0">
                          <a:solidFill>
                            <a:srgbClr val="292934"/>
                          </a:solidFill>
                          <a:latin typeface="Calibri"/>
                          <a:cs typeface="Calibri"/>
                        </a:rPr>
                        <a:t>(Marinol).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940"/>
                        </a:lnSpc>
                      </a:pPr>
                      <a:r>
                        <a:rPr sz="2800" b="1" spc="-5" dirty="0">
                          <a:solidFill>
                            <a:srgbClr val="292934"/>
                          </a:solidFill>
                          <a:latin typeface="Calibri"/>
                          <a:cs typeface="Calibri"/>
                        </a:rPr>
                        <a:t>Although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535940" y="1958720"/>
            <a:ext cx="8074025" cy="42964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4945" marR="6985" indent="-182880" algn="just">
              <a:lnSpc>
                <a:spcPct val="100000"/>
              </a:lnSpc>
              <a:spcBef>
                <a:spcPts val="9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number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pharmacologic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agents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are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 commonly </a:t>
            </a:r>
            <a:r>
              <a:rPr sz="2800" b="1" spc="-6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used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to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stimulate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 appetite.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Commonly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used 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medications</a:t>
            </a:r>
            <a:r>
              <a:rPr sz="2800" b="1" spc="1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for</a:t>
            </a:r>
            <a:r>
              <a:rPr sz="2800" b="1" spc="14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appetite</a:t>
            </a:r>
            <a:r>
              <a:rPr sz="2800" b="1" spc="10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stimulation</a:t>
            </a:r>
            <a:r>
              <a:rPr sz="2800" b="1" spc="1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include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700">
              <a:latin typeface="Calibri"/>
              <a:cs typeface="Calibri"/>
            </a:endParaRPr>
          </a:p>
          <a:p>
            <a:pPr marL="194945" marR="5080" algn="just">
              <a:lnSpc>
                <a:spcPct val="100200"/>
              </a:lnSpc>
            </a:pP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several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of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these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agents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may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 result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in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temporary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weight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 gain,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their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use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is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not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associated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with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an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increase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in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lean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body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mass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in</a:t>
            </a:r>
            <a:r>
              <a:rPr sz="2800" b="1" spc="6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patient.</a:t>
            </a:r>
            <a:r>
              <a:rPr sz="2800" b="1" spc="6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Therapy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should be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tapered 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or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discontinued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after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4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to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8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weeks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if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there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is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no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 response</a:t>
            </a:r>
            <a:r>
              <a:rPr sz="2800" spc="-10" dirty="0">
                <a:solidFill>
                  <a:srgbClr val="292934"/>
                </a:solidFill>
                <a:latin typeface="Arial MT"/>
                <a:cs typeface="Arial MT"/>
              </a:rPr>
              <a:t>.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389621" y="6324091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888888"/>
                </a:solidFill>
                <a:latin typeface="Arial"/>
                <a:cs typeface="Arial"/>
              </a:rPr>
              <a:t>8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41241" y="6366764"/>
            <a:ext cx="14655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292934"/>
                </a:solidFill>
                <a:latin typeface="Arial MT"/>
                <a:cs typeface="Arial MT"/>
              </a:rPr>
              <a:t>Dr.</a:t>
            </a:r>
            <a:r>
              <a:rPr sz="1200" spc="-30" dirty="0">
                <a:solidFill>
                  <a:srgbClr val="292934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292934"/>
                </a:solidFill>
                <a:latin typeface="Arial MT"/>
                <a:cs typeface="Arial MT"/>
              </a:rPr>
              <a:t>Malakeh.Z.</a:t>
            </a:r>
            <a:r>
              <a:rPr sz="1200" spc="-50" dirty="0">
                <a:solidFill>
                  <a:srgbClr val="292934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292934"/>
                </a:solidFill>
                <a:latin typeface="Arial MT"/>
                <a:cs typeface="Arial MT"/>
              </a:rPr>
              <a:t>Malak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49262" y="907308"/>
            <a:ext cx="4259123" cy="46931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02942" y="731977"/>
            <a:ext cx="429450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10" dirty="0"/>
              <a:t>Na</a:t>
            </a:r>
            <a:r>
              <a:rPr spc="-100" dirty="0"/>
              <a:t>u</a:t>
            </a:r>
            <a:r>
              <a:rPr spc="-105" dirty="0"/>
              <a:t>s</a:t>
            </a:r>
            <a:r>
              <a:rPr spc="-100" dirty="0"/>
              <a:t>e</a:t>
            </a:r>
            <a:r>
              <a:rPr spc="-5" dirty="0"/>
              <a:t>a</a:t>
            </a:r>
            <a:r>
              <a:rPr spc="-204" dirty="0"/>
              <a:t> </a:t>
            </a:r>
            <a:r>
              <a:rPr spc="-110" dirty="0"/>
              <a:t>a</a:t>
            </a:r>
            <a:r>
              <a:rPr spc="-100" dirty="0"/>
              <a:t>n</a:t>
            </a:r>
            <a:r>
              <a:rPr spc="-5" dirty="0"/>
              <a:t>d</a:t>
            </a:r>
            <a:r>
              <a:rPr spc="-210" dirty="0"/>
              <a:t> </a:t>
            </a:r>
            <a:r>
              <a:rPr spc="-285" dirty="0"/>
              <a:t>V</a:t>
            </a:r>
            <a:r>
              <a:rPr spc="-105" dirty="0"/>
              <a:t>om</a:t>
            </a:r>
            <a:r>
              <a:rPr spc="-100" dirty="0"/>
              <a:t>i</a:t>
            </a:r>
            <a:r>
              <a:rPr spc="-110" dirty="0"/>
              <a:t>t</a:t>
            </a:r>
            <a:r>
              <a:rPr spc="-100" dirty="0"/>
              <a:t>in</a:t>
            </a:r>
            <a:r>
              <a:rPr spc="-5" dirty="0"/>
              <a:t>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2062098"/>
            <a:ext cx="7475220" cy="2159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4945" marR="5080" indent="-182880">
              <a:lnSpc>
                <a:spcPct val="100000"/>
              </a:lnSpc>
              <a:spcBef>
                <a:spcPts val="95"/>
              </a:spcBef>
              <a:buClr>
                <a:srgbClr val="92A199"/>
              </a:buClr>
              <a:buSzPct val="83928"/>
              <a:buFont typeface="Arial MT"/>
              <a:buChar char="•"/>
              <a:tabLst>
                <a:tab pos="195580" algn="l"/>
              </a:tabLst>
            </a:pP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Nausea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vomiting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are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common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often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coexisting</a:t>
            </a:r>
            <a:r>
              <a:rPr sz="2800" b="1" spc="2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problems.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If</a:t>
            </a:r>
            <a:r>
              <a:rPr sz="2800" b="1" spc="1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these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symptoms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are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 prolonged,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weakness,</a:t>
            </a:r>
            <a:r>
              <a:rPr sz="2800" b="1" spc="3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weight</a:t>
            </a:r>
            <a:r>
              <a:rPr sz="2800" b="1" spc="1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loss,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nutritional 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92934"/>
                </a:solidFill>
                <a:latin typeface="Calibri"/>
                <a:cs typeface="Calibri"/>
              </a:rPr>
              <a:t>deficiency,</a:t>
            </a:r>
            <a:r>
              <a:rPr sz="2800" b="1" spc="4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dehydration,</a:t>
            </a:r>
            <a:r>
              <a:rPr sz="2800" b="1" spc="4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292934"/>
                </a:solidFill>
                <a:latin typeface="Calibri"/>
                <a:cs typeface="Calibri"/>
              </a:rPr>
              <a:t>electrolyte</a:t>
            </a:r>
            <a:r>
              <a:rPr sz="2800" b="1" spc="5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and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acid- </a:t>
            </a:r>
            <a:r>
              <a:rPr sz="2800" b="1" spc="-6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base</a:t>
            </a:r>
            <a:r>
              <a:rPr sz="2800" b="1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292934"/>
                </a:solidFill>
                <a:latin typeface="Calibri"/>
                <a:cs typeface="Calibri"/>
              </a:rPr>
              <a:t>imbalances</a:t>
            </a:r>
            <a:r>
              <a:rPr sz="2800" b="1" spc="20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92934"/>
                </a:solidFill>
                <a:latin typeface="Calibri"/>
                <a:cs typeface="Calibri"/>
              </a:rPr>
              <a:t>may</a:t>
            </a:r>
            <a:r>
              <a:rPr sz="2800" b="1" spc="5" dirty="0">
                <a:solidFill>
                  <a:srgbClr val="292934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92934"/>
                </a:solidFill>
                <a:latin typeface="Calibri"/>
                <a:cs typeface="Calibri"/>
              </a:rPr>
              <a:t>result.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01533" y="74168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888888"/>
                </a:solidFill>
                <a:latin typeface="Arial"/>
                <a:cs typeface="Arial"/>
              </a:rPr>
              <a:t>9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1779</Words>
  <Application>Microsoft Office PowerPoint</Application>
  <PresentationFormat>On-screen Show (4:3)</PresentationFormat>
  <Paragraphs>263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Arial MT</vt:lpstr>
      <vt:lpstr>Calibri</vt:lpstr>
      <vt:lpstr>Times New Roman</vt:lpstr>
      <vt:lpstr>Office Theme</vt:lpstr>
      <vt:lpstr>“Nutrition in Health and Illness”  Second Semester 2022-2023</vt:lpstr>
      <vt:lpstr>Disorders that affect eating</vt:lpstr>
      <vt:lpstr>Anorexia</vt:lpstr>
      <vt:lpstr>PowerPoint Presentation</vt:lpstr>
      <vt:lpstr>Managing Care of the Client With Anorexia</vt:lpstr>
      <vt:lpstr>Managing Care of the Client With Anorexia</vt:lpstr>
      <vt:lpstr>Managing Care of the Client With Anorexia</vt:lpstr>
      <vt:lpstr>Use of Pharmacologic Agents to Stimulate  Appetite</vt:lpstr>
      <vt:lpstr>Nausea and Vomiting</vt:lpstr>
      <vt:lpstr>Nausea and Vomiting</vt:lpstr>
      <vt:lpstr>Nausea and Vomiting</vt:lpstr>
      <vt:lpstr>Interventions/Nausea and Vomiting</vt:lpstr>
      <vt:lpstr>Dysphagia</vt:lpstr>
      <vt:lpstr>Dysphagia</vt:lpstr>
      <vt:lpstr>Interventions/Dysphagia</vt:lpstr>
      <vt:lpstr>Gastro-Esophageal Reflux Disease (GERD)</vt:lpstr>
      <vt:lpstr>Interventions/GERD</vt:lpstr>
      <vt:lpstr>Peptic ulcers</vt:lpstr>
      <vt:lpstr>Peptic Ulcer</vt:lpstr>
      <vt:lpstr>Peptic ulcers</vt:lpstr>
      <vt:lpstr>PowerPoint Presentation</vt:lpstr>
      <vt:lpstr>Interventions/Peptic Ulcer Disease</vt:lpstr>
      <vt:lpstr>Dumping Syndrome</vt:lpstr>
      <vt:lpstr>Interventions/Dumping Syndrome</vt:lpstr>
      <vt:lpstr>Nutrition for Patients with Disorders of the  Lower GI Tract and Accessory Organs</vt:lpstr>
      <vt:lpstr>Constipation</vt:lpstr>
      <vt:lpstr>Diarrhea</vt:lpstr>
      <vt:lpstr>liver diseases</vt:lpstr>
      <vt:lpstr>Liver diseases</vt:lpstr>
      <vt:lpstr>Interventions/ Liver diseases</vt:lpstr>
      <vt:lpstr>Pancreatitis</vt:lpstr>
      <vt:lpstr>Gallbladder Disease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Nutrition for Patients with Upper Gastrointestinal Disorders</dc:title>
  <dc:creator>CHANGE_ME1</dc:creator>
  <cp:lastModifiedBy>hp</cp:lastModifiedBy>
  <cp:revision>2</cp:revision>
  <dcterms:created xsi:type="dcterms:W3CDTF">2023-05-27T06:57:55Z</dcterms:created>
  <dcterms:modified xsi:type="dcterms:W3CDTF">2023-05-27T07:02:35Z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2023-05-05T00:00:00Z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2023-05-27T00:00:00Z</vt:filetime>
  </property>
</Properties>
</file>