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3B83E0-E9D5-4E7A-8791-168372C86866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8B17A9-29A9-4CEE-9865-F4380B5A5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37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" y="172212"/>
            <a:ext cx="8792718" cy="6511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26491" y="854405"/>
            <a:ext cx="8091017" cy="1368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0E04D-FDC0-4AB1-B318-571DF020C1DA}" type="datetime1">
              <a:rPr lang="en-US" smtClean="0"/>
              <a:t>5/27/2023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762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</a:rPr>
              <a:t>1</a:t>
            </a:r>
            <a:fld id="{81D60167-4931-47E6-BA6A-407CBD079E47}" type="slidenum">
              <a:rPr sz="1200" dirty="0">
                <a:solidFill>
                  <a:srgbClr val="888888"/>
                </a:solidFill>
              </a:rPr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44ACC-234B-45FC-AC6B-FD902C939698}" type="datetime1">
              <a:rPr lang="en-US" smtClean="0"/>
              <a:t>5/27/2023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762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</a:rPr>
              <a:t>1</a:t>
            </a:r>
            <a:fld id="{81D60167-4931-47E6-BA6A-407CBD079E47}" type="slidenum">
              <a:rPr sz="1200" dirty="0">
                <a:solidFill>
                  <a:srgbClr val="888888"/>
                </a:solidFill>
              </a:rPr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BED5E-4AC0-4A2A-80A1-261C1792EB4B}" type="datetime1">
              <a:rPr lang="en-US" smtClean="0"/>
              <a:t>5/27/2023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762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</a:rPr>
              <a:t>1</a:t>
            </a:r>
            <a:fld id="{81D60167-4931-47E6-BA6A-407CBD079E47}" type="slidenum">
              <a:rPr sz="1200" dirty="0">
                <a:solidFill>
                  <a:srgbClr val="888888"/>
                </a:solidFill>
              </a:rPr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endParaRPr spc="-5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BFAD0-060F-4CA4-B61B-4DBEC92AA5B2}" type="datetime1">
              <a:rPr lang="en-US" smtClean="0"/>
              <a:t>5/27/2023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762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</a:rPr>
              <a:t>1</a:t>
            </a:r>
            <a:fld id="{81D60167-4931-47E6-BA6A-407CBD079E47}" type="slidenum">
              <a:rPr sz="1200" dirty="0">
                <a:solidFill>
                  <a:srgbClr val="888888"/>
                </a:solidFill>
              </a:rPr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endParaRPr spc="-5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F23AD-F570-47BE-A3B8-68A380FBF461}" type="datetime1">
              <a:rPr lang="en-US" smtClean="0"/>
              <a:t>5/27/2023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762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</a:rPr>
              <a:t>1</a:t>
            </a:r>
            <a:fld id="{81D60167-4931-47E6-BA6A-407CBD079E47}" type="slidenum">
              <a:rPr sz="1200" dirty="0">
                <a:solidFill>
                  <a:srgbClr val="888888"/>
                </a:solidFill>
              </a:rPr>
              <a:t>‹#›</a:t>
            </a:fld>
            <a:endParaRPr sz="12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29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21.png"/><Relationship Id="rId30" Type="http://schemas.openxmlformats.org/officeDocument/2006/relationships/image" Target="../media/image2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962900" y="152400"/>
            <a:ext cx="0" cy="1524000"/>
          </a:xfrm>
          <a:custGeom>
            <a:avLst/>
            <a:gdLst/>
            <a:ahLst/>
            <a:cxnLst/>
            <a:rect l="l" t="t" r="r" b="b"/>
            <a:pathLst>
              <a:path h="1524000">
                <a:moveTo>
                  <a:pt x="0" y="0"/>
                </a:moveTo>
                <a:lnTo>
                  <a:pt x="0" y="15240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153400" y="152400"/>
            <a:ext cx="120396" cy="12039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321040" y="152400"/>
            <a:ext cx="118871" cy="120396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490204" y="152400"/>
            <a:ext cx="112775" cy="120396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153400" y="320040"/>
            <a:ext cx="120396" cy="115823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321040" y="320040"/>
            <a:ext cx="118871" cy="115823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490204" y="320040"/>
            <a:ext cx="112775" cy="115823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657843" y="320040"/>
            <a:ext cx="111251" cy="115823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8153400" y="487680"/>
            <a:ext cx="120396" cy="111252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321040" y="487680"/>
            <a:ext cx="118871" cy="111252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490204" y="487680"/>
            <a:ext cx="112775" cy="111252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8657843" y="487680"/>
            <a:ext cx="111251" cy="111252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153400" y="656844"/>
            <a:ext cx="120396" cy="118871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8825483" y="487680"/>
            <a:ext cx="120396" cy="111252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8321040" y="656844"/>
            <a:ext cx="118871" cy="118871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8490204" y="656844"/>
            <a:ext cx="112775" cy="118871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8657843" y="656844"/>
            <a:ext cx="111251" cy="118871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8153400" y="824483"/>
            <a:ext cx="120396" cy="118871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8321040" y="824483"/>
            <a:ext cx="118871" cy="118871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8490204" y="824483"/>
            <a:ext cx="112775" cy="118871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8657843" y="824483"/>
            <a:ext cx="111251" cy="118871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8825483" y="824483"/>
            <a:ext cx="120396" cy="118871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8153400" y="992124"/>
            <a:ext cx="120396" cy="118872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8321040" y="992124"/>
            <a:ext cx="118871" cy="118872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8490204" y="992124"/>
            <a:ext cx="112775" cy="118872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8657843" y="992124"/>
            <a:ext cx="111251" cy="118872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8153400" y="1159763"/>
            <a:ext cx="120396" cy="112775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8321040" y="1159763"/>
            <a:ext cx="118871" cy="112775"/>
          </a:xfrm>
          <a:prstGeom prst="rect">
            <a:avLst/>
          </a:prstGeom>
        </p:spPr>
      </p:pic>
      <p:pic>
        <p:nvPicPr>
          <p:cNvPr id="44" name="bg object 44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8490204" y="1159763"/>
            <a:ext cx="112775" cy="112775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8321040" y="1327403"/>
            <a:ext cx="118871" cy="120396"/>
          </a:xfrm>
          <a:prstGeom prst="rect">
            <a:avLst/>
          </a:prstGeom>
        </p:spPr>
      </p:pic>
      <p:pic>
        <p:nvPicPr>
          <p:cNvPr id="46" name="bg object 46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8657843" y="1159763"/>
            <a:ext cx="111251" cy="112775"/>
          </a:xfrm>
          <a:prstGeom prst="rect">
            <a:avLst/>
          </a:prstGeom>
        </p:spPr>
      </p:pic>
      <p:pic>
        <p:nvPicPr>
          <p:cNvPr id="47" name="bg object 47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8657843" y="1327403"/>
            <a:ext cx="111251" cy="12039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8566" y="1076909"/>
            <a:ext cx="6990080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5211" y="1113980"/>
            <a:ext cx="8053577" cy="4241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17670" y="6291877"/>
            <a:ext cx="708660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C5CC-3D0B-424F-8437-1403CB1589AE}" type="datetime1">
              <a:rPr lang="en-US" smtClean="0"/>
              <a:t>5/27/2023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16797" y="6291877"/>
            <a:ext cx="216534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762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</a:rPr>
              <a:t>1</a:t>
            </a:r>
            <a:fld id="{81D60167-4931-47E6-BA6A-407CBD079E47}" type="slidenum">
              <a:rPr sz="1200" dirty="0">
                <a:solidFill>
                  <a:srgbClr val="888888"/>
                </a:solidFill>
              </a:rPr>
              <a:t>‹#›</a:t>
            </a:fld>
            <a:endParaRPr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98035" y="6336613"/>
            <a:ext cx="4731385" cy="199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50"/>
              </a:lnSpc>
              <a:tabLst>
                <a:tab pos="4631055" algn="l"/>
              </a:tabLst>
            </a:pPr>
            <a:r>
              <a:rPr sz="1400" spc="-10" dirty="0">
                <a:latin typeface="Arial MT"/>
                <a:cs typeface="Arial MT"/>
              </a:rPr>
              <a:t>D</a:t>
            </a:r>
            <a:r>
              <a:rPr sz="1400" spc="-75" dirty="0">
                <a:latin typeface="Arial MT"/>
                <a:cs typeface="Arial MT"/>
              </a:rPr>
              <a:t>r</a:t>
            </a:r>
            <a:r>
              <a:rPr sz="1400" dirty="0">
                <a:latin typeface="Arial MT"/>
                <a:cs typeface="Arial MT"/>
              </a:rPr>
              <a:t>.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10" dirty="0">
                <a:latin typeface="Arial MT"/>
                <a:cs typeface="Arial MT"/>
              </a:rPr>
              <a:t>M</a:t>
            </a:r>
            <a:r>
              <a:rPr sz="1400" dirty="0">
                <a:latin typeface="Arial MT"/>
                <a:cs typeface="Arial MT"/>
              </a:rPr>
              <a:t>alakeh	1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-290754"/>
            <a:ext cx="9144000" cy="6858000"/>
            <a:chOff x="0" y="0"/>
            <a:chExt cx="9144000" cy="6858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799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3547" y="725423"/>
              <a:ext cx="970026" cy="122910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7387" y="725423"/>
              <a:ext cx="7663433" cy="122910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374635" y="725423"/>
              <a:ext cx="970026" cy="122910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65987" y="1395983"/>
              <a:ext cx="4816602" cy="122910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756403" y="1395983"/>
              <a:ext cx="1860042" cy="122910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890259" y="1395983"/>
              <a:ext cx="896874" cy="122910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060947" y="1395983"/>
              <a:ext cx="1858518" cy="1229106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85140" marR="5080" indent="-47244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“Nutrition </a:t>
            </a:r>
            <a:r>
              <a:rPr dirty="0"/>
              <a:t>in Health and </a:t>
            </a:r>
            <a:r>
              <a:rPr spc="-5" dirty="0"/>
              <a:t>Illness” </a:t>
            </a:r>
            <a:r>
              <a:rPr spc="-980" dirty="0"/>
              <a:t> </a:t>
            </a:r>
            <a:r>
              <a:rPr spc="-5" dirty="0"/>
              <a:t>Second</a:t>
            </a:r>
            <a:r>
              <a:rPr spc="-20" dirty="0"/>
              <a:t> </a:t>
            </a:r>
            <a:r>
              <a:rPr spc="-15" dirty="0"/>
              <a:t>Semester</a:t>
            </a:r>
            <a:r>
              <a:rPr spc="-75" dirty="0"/>
              <a:t> </a:t>
            </a:r>
            <a:r>
              <a:rPr spc="-5" dirty="0"/>
              <a:t>2022-2023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2891980" y="4124705"/>
            <a:ext cx="3246755" cy="16510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85" dirty="0">
                <a:latin typeface="Calibri"/>
                <a:cs typeface="Calibri"/>
              </a:rPr>
              <a:t>Dr.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Malakeh.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Z.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10" dirty="0" err="1" smtClean="0">
                <a:latin typeface="Calibri"/>
                <a:cs typeface="Calibri"/>
              </a:rPr>
              <a:t>Malak</a:t>
            </a:r>
            <a:endParaRPr lang="en-US" sz="2800" b="1" spc="-10" dirty="0" smtClean="0">
              <a:latin typeface="Calibri"/>
              <a:cs typeface="Calibri"/>
            </a:endParaRPr>
          </a:p>
          <a:p>
            <a:pPr marL="12700" lvl="0">
              <a:spcBef>
                <a:spcPts val="100"/>
              </a:spcBef>
            </a:pPr>
            <a:r>
              <a:rPr lang="en-US" sz="2400" b="1" spc="-5" dirty="0" smtClean="0">
                <a:solidFill>
                  <a:srgbClr val="292934"/>
                </a:solidFill>
                <a:latin typeface="Arial"/>
                <a:cs typeface="Arial"/>
              </a:rPr>
              <a:t>       Presented </a:t>
            </a:r>
            <a:r>
              <a:rPr lang="en-US" sz="2400" b="1" spc="-5" dirty="0">
                <a:solidFill>
                  <a:srgbClr val="292934"/>
                </a:solidFill>
                <a:latin typeface="Arial"/>
                <a:cs typeface="Arial"/>
              </a:rPr>
              <a:t>by:</a:t>
            </a:r>
          </a:p>
          <a:p>
            <a:pPr marL="12700" lvl="0">
              <a:spcBef>
                <a:spcPts val="100"/>
              </a:spcBef>
            </a:pPr>
            <a:r>
              <a:rPr lang="en-US" sz="2400" b="1" spc="-5" dirty="0">
                <a:solidFill>
                  <a:srgbClr val="292934"/>
                </a:solidFill>
                <a:latin typeface="Arial"/>
                <a:cs typeface="Arial"/>
              </a:rPr>
              <a:t>   </a:t>
            </a:r>
            <a:r>
              <a:rPr lang="en-US" sz="2400" b="1" spc="-5" dirty="0" err="1">
                <a:solidFill>
                  <a:srgbClr val="292934"/>
                </a:solidFill>
                <a:latin typeface="Arial"/>
                <a:cs typeface="Arial"/>
              </a:rPr>
              <a:t>Dr.Majdi</a:t>
            </a:r>
            <a:r>
              <a:rPr lang="en-US" sz="2400" b="1" spc="-5" dirty="0">
                <a:solidFill>
                  <a:srgbClr val="292934"/>
                </a:solidFill>
                <a:latin typeface="Arial"/>
                <a:cs typeface="Arial"/>
              </a:rPr>
              <a:t> Alhadidi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sz="2800" dirty="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424939" y="2398776"/>
            <a:ext cx="6325870" cy="1725930"/>
            <a:chOff x="1424939" y="2398776"/>
            <a:chExt cx="6325870" cy="1725930"/>
          </a:xfrm>
        </p:grpSpPr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24939" y="2398776"/>
              <a:ext cx="2711958" cy="111632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477767" y="2398776"/>
              <a:ext cx="4272534" cy="1116329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88591" y="3008376"/>
              <a:ext cx="3867150" cy="1116330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896611" y="3008376"/>
              <a:ext cx="2474214" cy="1116330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1726438" y="2515946"/>
            <a:ext cx="557784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6225" marR="5080" indent="-264160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latin typeface="Calibri"/>
                <a:cs typeface="Calibri"/>
              </a:rPr>
              <a:t>Nutrition</a:t>
            </a:r>
            <a:r>
              <a:rPr sz="4000" b="1" spc="55" dirty="0">
                <a:latin typeface="Calibri"/>
                <a:cs typeface="Calibri"/>
              </a:rPr>
              <a:t> </a:t>
            </a:r>
            <a:r>
              <a:rPr sz="4000" b="1" spc="-25" dirty="0">
                <a:latin typeface="Calibri"/>
                <a:cs typeface="Calibri"/>
              </a:rPr>
              <a:t>for</a:t>
            </a:r>
            <a:r>
              <a:rPr sz="4000" b="1" dirty="0">
                <a:latin typeface="Calibri"/>
                <a:cs typeface="Calibri"/>
              </a:rPr>
              <a:t> </a:t>
            </a:r>
            <a:r>
              <a:rPr sz="4000" b="1" spc="-25" dirty="0">
                <a:latin typeface="Calibri"/>
                <a:cs typeface="Calibri"/>
              </a:rPr>
              <a:t>Patients</a:t>
            </a:r>
            <a:r>
              <a:rPr sz="4000" b="1" dirty="0">
                <a:latin typeface="Calibri"/>
                <a:cs typeface="Calibri"/>
              </a:rPr>
              <a:t> </a:t>
            </a:r>
            <a:r>
              <a:rPr sz="4000" b="1" spc="-10" dirty="0">
                <a:latin typeface="Calibri"/>
                <a:cs typeface="Calibri"/>
              </a:rPr>
              <a:t>with </a:t>
            </a:r>
            <a:r>
              <a:rPr sz="4000" b="1" spc="-890" dirty="0">
                <a:latin typeface="Calibri"/>
                <a:cs typeface="Calibri"/>
              </a:rPr>
              <a:t> </a:t>
            </a:r>
            <a:r>
              <a:rPr sz="4000" b="1" spc="-15" dirty="0">
                <a:latin typeface="Calibri"/>
                <a:cs typeface="Calibri"/>
              </a:rPr>
              <a:t>Cardiovascular</a:t>
            </a:r>
            <a:r>
              <a:rPr sz="4000" b="1" spc="25" dirty="0">
                <a:latin typeface="Calibri"/>
                <a:cs typeface="Calibri"/>
              </a:rPr>
              <a:t> </a:t>
            </a:r>
            <a:r>
              <a:rPr sz="4000" b="1" spc="-5" dirty="0">
                <a:latin typeface="Calibri"/>
                <a:cs typeface="Calibri"/>
              </a:rPr>
              <a:t>Diseases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5517" y="306450"/>
            <a:ext cx="46462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Hypertension</a:t>
            </a:r>
            <a:r>
              <a:rPr sz="4000" spc="-15" dirty="0"/>
              <a:t> </a:t>
            </a:r>
            <a:r>
              <a:rPr sz="4000" spc="-5" dirty="0"/>
              <a:t>(cont’d)</a:t>
            </a:r>
            <a:endParaRPr sz="4000"/>
          </a:p>
        </p:txBody>
      </p:sp>
      <p:sp>
        <p:nvSpPr>
          <p:cNvPr id="5" name="object 5"/>
          <p:cNvSpPr txBox="1"/>
          <p:nvPr/>
        </p:nvSpPr>
        <p:spPr>
          <a:xfrm>
            <a:off x="8416797" y="6291877"/>
            <a:ext cx="21717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10</a:t>
            </a:fld>
            <a:endParaRPr sz="1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2749" y="1330222"/>
            <a:ext cx="7192009" cy="5062220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294640" indent="-282575" algn="just">
              <a:lnSpc>
                <a:spcPct val="100000"/>
              </a:lnSpc>
              <a:spcBef>
                <a:spcPts val="1105"/>
              </a:spcBef>
              <a:buClr>
                <a:srgbClr val="330066"/>
              </a:buClr>
              <a:buSzPct val="69642"/>
              <a:buFont typeface="Wingdings"/>
              <a:buChar char=""/>
              <a:tabLst>
                <a:tab pos="295275" algn="l"/>
              </a:tabLst>
            </a:pPr>
            <a:r>
              <a:rPr sz="2800" b="1" spc="-10" dirty="0">
                <a:latin typeface="Calibri"/>
                <a:cs typeface="Calibri"/>
              </a:rPr>
              <a:t>Weight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loss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(cont’d)</a:t>
            </a:r>
            <a:endParaRPr sz="2800">
              <a:latin typeface="Calibri"/>
              <a:cs typeface="Calibri"/>
            </a:endParaRPr>
          </a:p>
          <a:p>
            <a:pPr marL="805180" marR="88265" lvl="1" indent="-396240" algn="just">
              <a:lnSpc>
                <a:spcPct val="100000"/>
              </a:lnSpc>
              <a:spcBef>
                <a:spcPts val="1010"/>
              </a:spcBef>
              <a:buSzPct val="69642"/>
              <a:buFont typeface="Wingdings"/>
              <a:buChar char=""/>
              <a:tabLst>
                <a:tab pos="805815" algn="l"/>
              </a:tabLst>
            </a:pPr>
            <a:r>
              <a:rPr sz="2800" b="1" spc="-5" dirty="0">
                <a:latin typeface="Calibri"/>
                <a:cs typeface="Calibri"/>
              </a:rPr>
              <a:t>Achieving a healthy </a:t>
            </a:r>
            <a:r>
              <a:rPr sz="2800" b="1" spc="-10" dirty="0">
                <a:latin typeface="Calibri"/>
                <a:cs typeface="Calibri"/>
              </a:rPr>
              <a:t>weight </a:t>
            </a:r>
            <a:r>
              <a:rPr sz="2800" b="1" spc="-5" dirty="0">
                <a:latin typeface="Calibri"/>
                <a:cs typeface="Calibri"/>
              </a:rPr>
              <a:t>(BMI &lt;25) is an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effective </a:t>
            </a:r>
            <a:r>
              <a:rPr sz="2800" b="1" spc="-5" dirty="0">
                <a:latin typeface="Calibri"/>
                <a:cs typeface="Calibri"/>
              </a:rPr>
              <a:t>intervention to prevent and treat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hypertension</a:t>
            </a:r>
            <a:endParaRPr sz="2800">
              <a:latin typeface="Calibri"/>
              <a:cs typeface="Calibri"/>
            </a:endParaRPr>
          </a:p>
          <a:p>
            <a:pPr marL="805180" lvl="1" indent="-396875" algn="just">
              <a:lnSpc>
                <a:spcPct val="100000"/>
              </a:lnSpc>
              <a:spcBef>
                <a:spcPts val="1010"/>
              </a:spcBef>
              <a:buSzPct val="69642"/>
              <a:buFont typeface="Wingdings"/>
              <a:buChar char=""/>
              <a:tabLst>
                <a:tab pos="805815" algn="l"/>
              </a:tabLst>
            </a:pPr>
            <a:r>
              <a:rPr sz="2800" b="1" spc="-10" dirty="0">
                <a:latin typeface="Calibri"/>
                <a:cs typeface="Calibri"/>
              </a:rPr>
              <a:t>Preventing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weight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gain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critical</a:t>
            </a:r>
            <a:endParaRPr sz="2800">
              <a:latin typeface="Calibri"/>
              <a:cs typeface="Calibri"/>
            </a:endParaRPr>
          </a:p>
          <a:p>
            <a:pPr marL="294640" indent="-282575" algn="just">
              <a:lnSpc>
                <a:spcPct val="100000"/>
              </a:lnSpc>
              <a:spcBef>
                <a:spcPts val="1010"/>
              </a:spcBef>
              <a:buClr>
                <a:srgbClr val="330066"/>
              </a:buClr>
              <a:buSzPct val="69642"/>
              <a:buFont typeface="Wingdings"/>
              <a:buChar char=""/>
              <a:tabLst>
                <a:tab pos="295275" algn="l"/>
              </a:tabLst>
            </a:pPr>
            <a:r>
              <a:rPr sz="2800" b="1" spc="-10" dirty="0">
                <a:latin typeface="Calibri"/>
                <a:cs typeface="Calibri"/>
              </a:rPr>
              <a:t>Potassium</a:t>
            </a:r>
            <a:endParaRPr sz="2800">
              <a:latin typeface="Calibri"/>
              <a:cs typeface="Calibri"/>
            </a:endParaRPr>
          </a:p>
          <a:p>
            <a:pPr marL="805180" marR="5080" lvl="1" indent="-396240" algn="just">
              <a:lnSpc>
                <a:spcPct val="100000"/>
              </a:lnSpc>
              <a:spcBef>
                <a:spcPts val="1010"/>
              </a:spcBef>
              <a:buSzPct val="69642"/>
              <a:buFont typeface="Wingdings"/>
              <a:buChar char=""/>
              <a:tabLst>
                <a:tab pos="805815" algn="l"/>
              </a:tabLst>
            </a:pPr>
            <a:r>
              <a:rPr sz="2800" b="1" spc="-10" dirty="0">
                <a:latin typeface="Calibri"/>
                <a:cs typeface="Calibri"/>
              </a:rPr>
              <a:t>Potassium </a:t>
            </a:r>
            <a:r>
              <a:rPr sz="2800" b="1" spc="-5" dirty="0">
                <a:latin typeface="Calibri"/>
                <a:cs typeface="Calibri"/>
              </a:rPr>
              <a:t>intake increases, blood pressure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decreases</a:t>
            </a:r>
            <a:endParaRPr sz="2800">
              <a:latin typeface="Calibri"/>
              <a:cs typeface="Calibri"/>
            </a:endParaRPr>
          </a:p>
          <a:p>
            <a:pPr marL="805180" marR="156845" lvl="1" indent="-396240" algn="just">
              <a:lnSpc>
                <a:spcPct val="100000"/>
              </a:lnSpc>
              <a:spcBef>
                <a:spcPts val="1010"/>
              </a:spcBef>
              <a:buSzPct val="69642"/>
              <a:buFont typeface="Wingdings"/>
              <a:buChar char=""/>
              <a:tabLst>
                <a:tab pos="805815" algn="l"/>
              </a:tabLst>
            </a:pPr>
            <a:r>
              <a:rPr sz="2800" b="1" spc="-5" dirty="0">
                <a:latin typeface="Calibri"/>
                <a:cs typeface="Calibri"/>
              </a:rPr>
              <a:t>Recommended that people </a:t>
            </a:r>
            <a:r>
              <a:rPr sz="2800" b="1" spc="-10" dirty="0">
                <a:latin typeface="Calibri"/>
                <a:cs typeface="Calibri"/>
              </a:rPr>
              <a:t>consume </a:t>
            </a:r>
            <a:r>
              <a:rPr sz="2800" b="1" spc="-5" dirty="0">
                <a:latin typeface="Calibri"/>
                <a:cs typeface="Calibri"/>
              </a:rPr>
              <a:t>4.7 g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potassium/day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3026" y="446277"/>
            <a:ext cx="3934460" cy="559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500" dirty="0"/>
              <a:t>Lower</a:t>
            </a:r>
            <a:r>
              <a:rPr sz="3500" spc="-40" dirty="0"/>
              <a:t> </a:t>
            </a:r>
            <a:r>
              <a:rPr sz="3500" dirty="0"/>
              <a:t>Sodium</a:t>
            </a:r>
            <a:r>
              <a:rPr sz="3500" spc="-60" dirty="0"/>
              <a:t> </a:t>
            </a:r>
            <a:r>
              <a:rPr sz="3500" dirty="0"/>
              <a:t>Intake</a:t>
            </a:r>
            <a:endParaRPr sz="3500"/>
          </a:p>
        </p:txBody>
      </p:sp>
      <p:sp>
        <p:nvSpPr>
          <p:cNvPr id="5" name="object 5"/>
          <p:cNvSpPr txBox="1"/>
          <p:nvPr/>
        </p:nvSpPr>
        <p:spPr>
          <a:xfrm>
            <a:off x="8416797" y="6291877"/>
            <a:ext cx="21717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11</a:t>
            </a:fld>
            <a:endParaRPr sz="1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7916" y="1351610"/>
            <a:ext cx="7630795" cy="4293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330066"/>
              </a:buClr>
              <a:buSzPct val="69642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b="1" spc="-5" dirty="0">
                <a:latin typeface="Calibri"/>
                <a:cs typeface="Calibri"/>
              </a:rPr>
              <a:t>Sodium </a:t>
            </a:r>
            <a:r>
              <a:rPr sz="2800" b="1" spc="-10" dirty="0">
                <a:latin typeface="Calibri"/>
                <a:cs typeface="Calibri"/>
              </a:rPr>
              <a:t>restriction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helps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prevent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hypertension</a:t>
            </a:r>
            <a:endParaRPr sz="2800">
              <a:latin typeface="Calibri"/>
              <a:cs typeface="Calibri"/>
            </a:endParaRPr>
          </a:p>
          <a:p>
            <a:pPr marL="704215" lvl="1" indent="-347980">
              <a:lnSpc>
                <a:spcPct val="100000"/>
              </a:lnSpc>
              <a:spcBef>
                <a:spcPts val="5"/>
              </a:spcBef>
              <a:buClr>
                <a:srgbClr val="669999"/>
              </a:buClr>
              <a:buSzPct val="69642"/>
              <a:buFont typeface="Wingdings"/>
              <a:buChar char=""/>
              <a:tabLst>
                <a:tab pos="704215" algn="l"/>
                <a:tab pos="704850" algn="l"/>
              </a:tabLst>
            </a:pPr>
            <a:r>
              <a:rPr sz="2800" b="1" spc="-10" dirty="0">
                <a:latin typeface="Calibri"/>
                <a:cs typeface="Calibri"/>
              </a:rPr>
              <a:t>which</a:t>
            </a:r>
            <a:r>
              <a:rPr sz="2800" b="1" spc="-5" dirty="0">
                <a:latin typeface="Calibri"/>
                <a:cs typeface="Calibri"/>
              </a:rPr>
              <a:t> 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turn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helps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prevent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CHD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"/>
              <a:tabLst>
                <a:tab pos="354965" algn="l"/>
                <a:tab pos="355600" algn="l"/>
                <a:tab pos="3342640" algn="l"/>
              </a:tabLst>
            </a:pPr>
            <a:r>
              <a:rPr sz="2800" b="1" spc="-5" dirty="0">
                <a:latin typeface="Calibri"/>
                <a:cs typeface="Calibri"/>
              </a:rPr>
              <a:t>Sources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Sodium:	</a:t>
            </a:r>
            <a:r>
              <a:rPr sz="2800" b="1" spc="-10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Rule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7 S’s</a:t>
            </a:r>
            <a:endParaRPr sz="2800">
              <a:latin typeface="Calibri"/>
              <a:cs typeface="Calibri"/>
            </a:endParaRPr>
          </a:p>
          <a:p>
            <a:pPr marL="870585" indent="-343535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"/>
              <a:tabLst>
                <a:tab pos="871219" algn="l"/>
              </a:tabLst>
            </a:pPr>
            <a:r>
              <a:rPr sz="2800" b="1" spc="-5" dirty="0">
                <a:latin typeface="Calibri"/>
                <a:cs typeface="Calibri"/>
              </a:rPr>
              <a:t>Soups</a:t>
            </a:r>
            <a:endParaRPr sz="2800">
              <a:latin typeface="Calibri"/>
              <a:cs typeface="Calibri"/>
            </a:endParaRPr>
          </a:p>
          <a:p>
            <a:pPr marL="870585" indent="-343535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"/>
              <a:tabLst>
                <a:tab pos="871219" algn="l"/>
              </a:tabLst>
            </a:pPr>
            <a:r>
              <a:rPr sz="2800" b="1" spc="-5" dirty="0">
                <a:latin typeface="Calibri"/>
                <a:cs typeface="Calibri"/>
              </a:rPr>
              <a:t>Sauces</a:t>
            </a:r>
            <a:endParaRPr sz="2800">
              <a:latin typeface="Calibri"/>
              <a:cs typeface="Calibri"/>
            </a:endParaRPr>
          </a:p>
          <a:p>
            <a:pPr marL="870585" indent="-343535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"/>
              <a:tabLst>
                <a:tab pos="871219" algn="l"/>
              </a:tabLst>
            </a:pPr>
            <a:r>
              <a:rPr sz="2800" b="1" spc="-5" dirty="0">
                <a:latin typeface="Calibri"/>
                <a:cs typeface="Calibri"/>
              </a:rPr>
              <a:t>Snacks</a:t>
            </a:r>
            <a:endParaRPr sz="2800">
              <a:latin typeface="Calibri"/>
              <a:cs typeface="Calibri"/>
            </a:endParaRPr>
          </a:p>
          <a:p>
            <a:pPr marL="870585" indent="-343535">
              <a:lnSpc>
                <a:spcPct val="100000"/>
              </a:lnSpc>
              <a:spcBef>
                <a:spcPts val="5"/>
              </a:spcBef>
              <a:buClr>
                <a:srgbClr val="330066"/>
              </a:buClr>
              <a:buSzPct val="69642"/>
              <a:buFont typeface="Wingdings"/>
              <a:buChar char=""/>
              <a:tabLst>
                <a:tab pos="871219" algn="l"/>
              </a:tabLst>
            </a:pPr>
            <a:r>
              <a:rPr sz="2800" b="1" spc="-5" dirty="0">
                <a:latin typeface="Calibri"/>
                <a:cs typeface="Calibri"/>
              </a:rPr>
              <a:t>Smoked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10" dirty="0">
                <a:latin typeface="Calibri"/>
                <a:cs typeface="Calibri"/>
              </a:rPr>
              <a:t>fish</a:t>
            </a:r>
            <a:endParaRPr sz="2800">
              <a:latin typeface="Calibri"/>
              <a:cs typeface="Calibri"/>
            </a:endParaRPr>
          </a:p>
          <a:p>
            <a:pPr marL="870585" indent="-343535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"/>
              <a:tabLst>
                <a:tab pos="871219" algn="l"/>
              </a:tabLst>
            </a:pPr>
            <a:r>
              <a:rPr sz="2800" b="1" spc="-5" dirty="0">
                <a:latin typeface="Calibri"/>
                <a:cs typeface="Calibri"/>
              </a:rPr>
              <a:t>Sauerkraut</a:t>
            </a:r>
            <a:endParaRPr sz="2800">
              <a:latin typeface="Calibri"/>
              <a:cs typeface="Calibri"/>
            </a:endParaRPr>
          </a:p>
          <a:p>
            <a:pPr marL="870585" indent="-343535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"/>
              <a:tabLst>
                <a:tab pos="871219" algn="l"/>
              </a:tabLst>
            </a:pPr>
            <a:r>
              <a:rPr sz="2800" b="1" spc="-5" dirty="0">
                <a:latin typeface="Calibri"/>
                <a:cs typeface="Calibri"/>
              </a:rPr>
              <a:t>Seasonings</a:t>
            </a:r>
            <a:endParaRPr sz="2800">
              <a:latin typeface="Calibri"/>
              <a:cs typeface="Calibri"/>
            </a:endParaRPr>
          </a:p>
          <a:p>
            <a:pPr marL="870585" indent="-343535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"/>
              <a:tabLst>
                <a:tab pos="871219" algn="l"/>
              </a:tabLst>
            </a:pPr>
            <a:r>
              <a:rPr sz="2800" b="1" spc="-5" dirty="0">
                <a:latin typeface="Calibri"/>
                <a:cs typeface="Calibri"/>
              </a:rPr>
              <a:t>Sodium-processed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cold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cuts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9733" y="522477"/>
            <a:ext cx="3893185" cy="559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500" dirty="0"/>
              <a:t>Lower</a:t>
            </a:r>
            <a:r>
              <a:rPr sz="3500" spc="-35" dirty="0"/>
              <a:t> </a:t>
            </a:r>
            <a:r>
              <a:rPr sz="3500" dirty="0"/>
              <a:t>sodium</a:t>
            </a:r>
            <a:r>
              <a:rPr sz="3500" spc="-50" dirty="0"/>
              <a:t> </a:t>
            </a:r>
            <a:r>
              <a:rPr sz="3500" dirty="0"/>
              <a:t>intake</a:t>
            </a:r>
            <a:endParaRPr sz="3500"/>
          </a:p>
        </p:txBody>
      </p:sp>
      <p:sp>
        <p:nvSpPr>
          <p:cNvPr id="5" name="object 5"/>
          <p:cNvSpPr txBox="1"/>
          <p:nvPr/>
        </p:nvSpPr>
        <p:spPr>
          <a:xfrm>
            <a:off x="8416797" y="6291877"/>
            <a:ext cx="21717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12</a:t>
            </a:fld>
            <a:endParaRPr sz="1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1393" y="1666493"/>
            <a:ext cx="7840345" cy="2159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Other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lifestyle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modifications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high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blood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pressure: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b="1" spc="-5" dirty="0">
                <a:latin typeface="Calibri"/>
                <a:cs typeface="Calibri"/>
              </a:rPr>
              <a:t>Stop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smoking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b="1" spc="-5" dirty="0">
                <a:latin typeface="Calibri"/>
                <a:cs typeface="Calibri"/>
              </a:rPr>
              <a:t>Lose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excess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weight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b="1" spc="-5" dirty="0">
                <a:latin typeface="Calibri"/>
                <a:cs typeface="Calibri"/>
              </a:rPr>
              <a:t>Increase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physical activity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330066"/>
              </a:buClr>
              <a:buSzPct val="69642"/>
              <a:buFont typeface="Wingdings"/>
              <a:buChar char=""/>
              <a:tabLst>
                <a:tab pos="354965" algn="l"/>
                <a:tab pos="355600" algn="l"/>
              </a:tabLst>
            </a:pPr>
            <a:r>
              <a:rPr sz="2800" b="1" spc="-5" dirty="0">
                <a:latin typeface="Calibri"/>
                <a:cs typeface="Calibri"/>
              </a:rPr>
              <a:t>Drink alcohol only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moderately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1457" y="481329"/>
            <a:ext cx="32683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Atherosclerosis</a:t>
            </a:r>
            <a:endParaRPr sz="4000"/>
          </a:p>
        </p:txBody>
      </p:sp>
      <p:sp>
        <p:nvSpPr>
          <p:cNvPr id="5" name="object 5"/>
          <p:cNvSpPr txBox="1"/>
          <p:nvPr/>
        </p:nvSpPr>
        <p:spPr>
          <a:xfrm>
            <a:off x="8411718" y="6292808"/>
            <a:ext cx="1962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13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2100" y="1458594"/>
            <a:ext cx="7693025" cy="31718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3990" marR="5080" indent="-161925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Calibri"/>
                <a:cs typeface="Calibri"/>
              </a:rPr>
              <a:t>-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underlying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cause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most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CVDs,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such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coronary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heart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disease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(CHD),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ischemic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stroke,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and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PAD.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500">
              <a:latin typeface="Calibri"/>
              <a:cs typeface="Calibri"/>
            </a:endParaRPr>
          </a:p>
          <a:p>
            <a:pPr marL="257810" marR="389255" algn="just">
              <a:lnSpc>
                <a:spcPct val="100800"/>
              </a:lnSpc>
            </a:pPr>
            <a:r>
              <a:rPr sz="2800" b="1" spc="-10" dirty="0">
                <a:latin typeface="Calibri"/>
                <a:cs typeface="Calibri"/>
              </a:rPr>
              <a:t>The goal </a:t>
            </a:r>
            <a:r>
              <a:rPr sz="2800" b="1" spc="-5" dirty="0">
                <a:latin typeface="Calibri"/>
                <a:cs typeface="Calibri"/>
              </a:rPr>
              <a:t>is to have low LDL </a:t>
            </a:r>
            <a:r>
              <a:rPr sz="2800" b="1" spc="-10" dirty="0">
                <a:latin typeface="Calibri"/>
                <a:cs typeface="Calibri"/>
              </a:rPr>
              <a:t>values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10" dirty="0">
                <a:latin typeface="Calibri"/>
                <a:cs typeface="Calibri"/>
              </a:rPr>
              <a:t>high </a:t>
            </a:r>
            <a:r>
              <a:rPr sz="2800" b="1" spc="-5" dirty="0">
                <a:latin typeface="Calibri"/>
                <a:cs typeface="Calibri"/>
              </a:rPr>
              <a:t>HDL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values. The desired level of LDL depends on the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patient</a:t>
            </a:r>
            <a:r>
              <a:rPr sz="3000" spc="-5" dirty="0">
                <a:latin typeface="Arial MT"/>
                <a:cs typeface="Arial MT"/>
              </a:rPr>
              <a:t>.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4418" y="6305508"/>
            <a:ext cx="170815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25"/>
              </a:lnSpc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14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217670" y="6279896"/>
            <a:ext cx="7086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 MT"/>
                <a:cs typeface="Arial MT"/>
              </a:rPr>
              <a:t>Dr.</a:t>
            </a:r>
            <a:r>
              <a:rPr sz="1000" spc="-60" dirty="0">
                <a:latin typeface="Arial MT"/>
                <a:cs typeface="Arial MT"/>
              </a:rPr>
              <a:t> </a:t>
            </a:r>
            <a:r>
              <a:rPr sz="1000" spc="-5" dirty="0">
                <a:latin typeface="Arial MT"/>
                <a:cs typeface="Arial MT"/>
              </a:rPr>
              <a:t>Malakeh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-</a:t>
            </a:r>
            <a:r>
              <a:rPr spc="5" dirty="0"/>
              <a:t> </a:t>
            </a:r>
            <a:r>
              <a:rPr spc="-5" dirty="0"/>
              <a:t>Serum</a:t>
            </a:r>
            <a:r>
              <a:rPr spc="10" dirty="0"/>
              <a:t> </a:t>
            </a:r>
            <a:r>
              <a:rPr spc="-5" dirty="0"/>
              <a:t>cholesterol</a:t>
            </a:r>
            <a:r>
              <a:rPr spc="20" dirty="0"/>
              <a:t> </a:t>
            </a:r>
            <a:r>
              <a:rPr spc="-5" dirty="0"/>
              <a:t>and</a:t>
            </a:r>
            <a:r>
              <a:rPr dirty="0"/>
              <a:t> </a:t>
            </a:r>
            <a:r>
              <a:rPr spc="-5" dirty="0"/>
              <a:t>LDL</a:t>
            </a:r>
            <a:r>
              <a:rPr spc="5" dirty="0"/>
              <a:t> </a:t>
            </a:r>
            <a:r>
              <a:rPr spc="-5" dirty="0"/>
              <a:t>levels</a:t>
            </a:r>
            <a:r>
              <a:rPr spc="15" dirty="0"/>
              <a:t> </a:t>
            </a:r>
            <a:r>
              <a:rPr spc="-5" dirty="0"/>
              <a:t>can</a:t>
            </a:r>
            <a:r>
              <a:rPr spc="10" dirty="0"/>
              <a:t> </a:t>
            </a:r>
            <a:r>
              <a:rPr spc="-5" dirty="0"/>
              <a:t>often</a:t>
            </a:r>
            <a:r>
              <a:rPr dirty="0"/>
              <a:t> </a:t>
            </a:r>
            <a:r>
              <a:rPr spc="-5" dirty="0"/>
              <a:t>be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02399" rIns="0" bIns="0" rtlCol="0">
            <a:spAutoFit/>
          </a:bodyPr>
          <a:lstStyle/>
          <a:p>
            <a:pPr marL="147320" marR="33782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controlled</a:t>
            </a:r>
            <a:r>
              <a:rPr spc="10" dirty="0"/>
              <a:t> </a:t>
            </a:r>
            <a:r>
              <a:rPr spc="-5" dirty="0"/>
              <a:t>by</a:t>
            </a:r>
            <a:r>
              <a:rPr spc="10" dirty="0"/>
              <a:t> </a:t>
            </a:r>
            <a:r>
              <a:rPr spc="-5" dirty="0"/>
              <a:t>diet</a:t>
            </a:r>
            <a:r>
              <a:rPr spc="10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spc="-5" dirty="0"/>
              <a:t>physical</a:t>
            </a:r>
            <a:r>
              <a:rPr spc="15" dirty="0"/>
              <a:t> </a:t>
            </a:r>
            <a:r>
              <a:rPr spc="-5" dirty="0"/>
              <a:t>activity.</a:t>
            </a:r>
            <a:r>
              <a:rPr spc="55" dirty="0"/>
              <a:t> </a:t>
            </a:r>
            <a:r>
              <a:rPr spc="-10" dirty="0"/>
              <a:t>Depending </a:t>
            </a:r>
            <a:r>
              <a:rPr spc="-620" dirty="0"/>
              <a:t> </a:t>
            </a:r>
            <a:r>
              <a:rPr spc="-5" dirty="0"/>
              <a:t>on the</a:t>
            </a:r>
            <a:r>
              <a:rPr spc="5" dirty="0"/>
              <a:t> </a:t>
            </a:r>
            <a:r>
              <a:rPr spc="-5" dirty="0"/>
              <a:t>patient's</a:t>
            </a:r>
            <a:r>
              <a:rPr spc="35" dirty="0"/>
              <a:t> </a:t>
            </a:r>
            <a:r>
              <a:rPr spc="-5" dirty="0"/>
              <a:t>LDL</a:t>
            </a:r>
            <a:r>
              <a:rPr spc="10" dirty="0"/>
              <a:t> </a:t>
            </a:r>
            <a:r>
              <a:rPr spc="-5" dirty="0"/>
              <a:t>level</a:t>
            </a:r>
            <a:r>
              <a:rPr spc="10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10" dirty="0"/>
              <a:t>risk</a:t>
            </a:r>
            <a:r>
              <a:rPr spc="1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10" dirty="0"/>
              <a:t>CAD, </a:t>
            </a:r>
            <a:r>
              <a:rPr spc="-5" dirty="0"/>
              <a:t> </a:t>
            </a:r>
            <a:r>
              <a:rPr spc="-10" dirty="0"/>
              <a:t>medication</a:t>
            </a:r>
            <a:r>
              <a:rPr spc="20" dirty="0"/>
              <a:t> </a:t>
            </a:r>
            <a:r>
              <a:rPr spc="-5" dirty="0"/>
              <a:t>may</a:t>
            </a:r>
            <a:r>
              <a:rPr spc="5" dirty="0"/>
              <a:t> </a:t>
            </a:r>
            <a:r>
              <a:rPr spc="-5" dirty="0"/>
              <a:t>also</a:t>
            </a:r>
            <a:r>
              <a:rPr dirty="0"/>
              <a:t> </a:t>
            </a:r>
            <a:r>
              <a:rPr spc="-5" dirty="0"/>
              <a:t>be</a:t>
            </a:r>
            <a:r>
              <a:rPr dirty="0"/>
              <a:t> </a:t>
            </a:r>
            <a:r>
              <a:rPr spc="-5" dirty="0"/>
              <a:t>prescribed.</a:t>
            </a:r>
          </a:p>
          <a:p>
            <a:pPr marL="227965" marR="5080" indent="-242570">
              <a:lnSpc>
                <a:spcPct val="100499"/>
              </a:lnSpc>
              <a:spcBef>
                <a:spcPts val="655"/>
              </a:spcBef>
            </a:pPr>
            <a:r>
              <a:rPr spc="-5" dirty="0"/>
              <a:t>-</a:t>
            </a:r>
            <a:r>
              <a:rPr spc="10" dirty="0"/>
              <a:t> </a:t>
            </a:r>
            <a:r>
              <a:rPr spc="-10" dirty="0"/>
              <a:t>The</a:t>
            </a:r>
            <a:r>
              <a:rPr dirty="0"/>
              <a:t> </a:t>
            </a:r>
            <a:r>
              <a:rPr spc="-5" dirty="0"/>
              <a:t>level</a:t>
            </a:r>
            <a:r>
              <a:rPr spc="30" dirty="0"/>
              <a:t> </a:t>
            </a:r>
            <a:r>
              <a:rPr spc="-5" dirty="0"/>
              <a:t>of</a:t>
            </a:r>
            <a:r>
              <a:rPr spc="5" dirty="0"/>
              <a:t> </a:t>
            </a:r>
            <a:r>
              <a:rPr spc="-5" dirty="0"/>
              <a:t>HDL</a:t>
            </a:r>
            <a:r>
              <a:rPr spc="5" dirty="0"/>
              <a:t> </a:t>
            </a:r>
            <a:r>
              <a:rPr spc="-5" dirty="0"/>
              <a:t>should</a:t>
            </a:r>
            <a:r>
              <a:rPr dirty="0"/>
              <a:t> </a:t>
            </a:r>
            <a:r>
              <a:rPr spc="-10" dirty="0"/>
              <a:t>exceed</a:t>
            </a:r>
            <a:r>
              <a:rPr spc="40" dirty="0"/>
              <a:t> </a:t>
            </a:r>
            <a:r>
              <a:rPr spc="-5" dirty="0"/>
              <a:t>40</a:t>
            </a:r>
            <a:r>
              <a:rPr spc="15" dirty="0"/>
              <a:t> </a:t>
            </a:r>
            <a:r>
              <a:rPr spc="-10" dirty="0"/>
              <a:t>mg/dL</a:t>
            </a:r>
            <a:r>
              <a:rPr spc="10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5" dirty="0"/>
              <a:t>should </a:t>
            </a:r>
            <a:r>
              <a:rPr spc="-615" dirty="0"/>
              <a:t> </a:t>
            </a:r>
            <a:r>
              <a:rPr spc="-5" dirty="0"/>
              <a:t>ideally</a:t>
            </a:r>
            <a:r>
              <a:rPr spc="15" dirty="0"/>
              <a:t> </a:t>
            </a:r>
            <a:r>
              <a:rPr spc="-5" dirty="0"/>
              <a:t>be</a:t>
            </a:r>
            <a:r>
              <a:rPr spc="5" dirty="0"/>
              <a:t> </a:t>
            </a:r>
            <a:r>
              <a:rPr spc="-10" dirty="0"/>
              <a:t>more</a:t>
            </a:r>
            <a:r>
              <a:rPr spc="10" dirty="0"/>
              <a:t> </a:t>
            </a:r>
            <a:r>
              <a:rPr spc="-5" dirty="0"/>
              <a:t>than</a:t>
            </a:r>
            <a:r>
              <a:rPr spc="25" dirty="0"/>
              <a:t> </a:t>
            </a:r>
            <a:r>
              <a:rPr spc="-5" dirty="0"/>
              <a:t>60</a:t>
            </a:r>
            <a:r>
              <a:rPr spc="10" dirty="0"/>
              <a:t> </a:t>
            </a:r>
            <a:r>
              <a:rPr spc="-5" dirty="0"/>
              <a:t>mg/dL.</a:t>
            </a:r>
            <a:r>
              <a:rPr spc="10" dirty="0"/>
              <a:t> </a:t>
            </a:r>
            <a:r>
              <a:rPr spc="-5" dirty="0"/>
              <a:t>A</a:t>
            </a:r>
            <a:r>
              <a:rPr spc="10" dirty="0"/>
              <a:t> </a:t>
            </a:r>
            <a:r>
              <a:rPr spc="-10" dirty="0"/>
              <a:t>high</a:t>
            </a:r>
            <a:r>
              <a:rPr spc="10" dirty="0"/>
              <a:t> </a:t>
            </a:r>
            <a:r>
              <a:rPr spc="-5" dirty="0"/>
              <a:t>HDL level</a:t>
            </a:r>
            <a:r>
              <a:rPr spc="25" dirty="0"/>
              <a:t> </a:t>
            </a:r>
            <a:r>
              <a:rPr spc="-5" dirty="0"/>
              <a:t>is</a:t>
            </a:r>
            <a:r>
              <a:rPr dirty="0"/>
              <a:t> </a:t>
            </a:r>
            <a:r>
              <a:rPr spc="-5" dirty="0"/>
              <a:t>a </a:t>
            </a:r>
            <a:r>
              <a:rPr spc="-615" dirty="0"/>
              <a:t> </a:t>
            </a:r>
            <a:r>
              <a:rPr spc="-5" dirty="0"/>
              <a:t>strong</a:t>
            </a:r>
            <a:r>
              <a:rPr dirty="0"/>
              <a:t> </a:t>
            </a:r>
            <a:r>
              <a:rPr spc="-5" dirty="0"/>
              <a:t>negative</a:t>
            </a:r>
            <a:r>
              <a:rPr spc="40" dirty="0"/>
              <a:t> </a:t>
            </a:r>
            <a:r>
              <a:rPr spc="-5" dirty="0"/>
              <a:t>risk</a:t>
            </a:r>
            <a:r>
              <a:rPr spc="10" dirty="0"/>
              <a:t> </a:t>
            </a:r>
            <a:r>
              <a:rPr spc="-5" dirty="0"/>
              <a:t>factor</a:t>
            </a:r>
            <a:r>
              <a:rPr spc="10" dirty="0"/>
              <a:t> </a:t>
            </a:r>
            <a:r>
              <a:rPr spc="-5" dirty="0"/>
              <a:t>for</a:t>
            </a:r>
            <a:r>
              <a:rPr dirty="0"/>
              <a:t> </a:t>
            </a:r>
            <a:r>
              <a:rPr spc="-5" dirty="0"/>
              <a:t>heart</a:t>
            </a:r>
            <a:r>
              <a:rPr spc="25" dirty="0"/>
              <a:t> </a:t>
            </a:r>
            <a:r>
              <a:rPr spc="-5" dirty="0"/>
              <a:t>disease</a:t>
            </a:r>
            <a:r>
              <a:rPr spc="25" dirty="0"/>
              <a:t> </a:t>
            </a:r>
            <a:r>
              <a:rPr spc="-5" dirty="0"/>
              <a:t>(i.e.,</a:t>
            </a:r>
            <a:r>
              <a:rPr spc="30" dirty="0"/>
              <a:t> </a:t>
            </a:r>
            <a:r>
              <a:rPr spc="-10" dirty="0"/>
              <a:t>it </a:t>
            </a:r>
            <a:r>
              <a:rPr spc="-5" dirty="0"/>
              <a:t> protects</a:t>
            </a:r>
            <a:r>
              <a:rPr spc="25" dirty="0"/>
              <a:t> </a:t>
            </a:r>
            <a:r>
              <a:rPr spc="-5" dirty="0"/>
              <a:t>against</a:t>
            </a:r>
            <a:r>
              <a:rPr spc="25" dirty="0"/>
              <a:t> </a:t>
            </a:r>
            <a:r>
              <a:rPr spc="-10" dirty="0"/>
              <a:t>disease</a:t>
            </a:r>
            <a:r>
              <a:rPr sz="3000" b="0" spc="-10" dirty="0">
                <a:latin typeface="Arial MT"/>
                <a:cs typeface="Arial MT"/>
              </a:rPr>
              <a:t>).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3886" y="1360338"/>
            <a:ext cx="1860200" cy="36021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61263" y="1227785"/>
            <a:ext cx="7758430" cy="34721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99"/>
              </a:lnSpc>
              <a:spcBef>
                <a:spcPts val="95"/>
              </a:spcBef>
            </a:pPr>
            <a:r>
              <a:rPr sz="3000" b="1" spc="-5" dirty="0">
                <a:latin typeface="Calibri"/>
                <a:cs typeface="Calibri"/>
              </a:rPr>
              <a:t>Triglyceride</a:t>
            </a:r>
            <a:r>
              <a:rPr sz="2800" b="1" spc="-5" dirty="0">
                <a:latin typeface="Calibri"/>
                <a:cs typeface="Calibri"/>
              </a:rPr>
              <a:t>.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Although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elevated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triglyceride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level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(more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than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200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mg/dL)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genetic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origin,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it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also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caused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obesity,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physical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inactivity,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excessive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alcohol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intake,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high-carbohydrate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diets,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diabetes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mellitus,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kidney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diseases,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certain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medications,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such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oral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contraceptives,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corticosteroids,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beta-adrenergic</a:t>
            </a:r>
            <a:r>
              <a:rPr sz="2800" b="1" spc="7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blockers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when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given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higher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doses.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9863" y="1534794"/>
            <a:ext cx="7954645" cy="2585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7305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Management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elevated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triglyceride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level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focuses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weight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reduction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increased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physical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activity.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2800" b="1" spc="-10" dirty="0">
                <a:latin typeface="Calibri"/>
                <a:cs typeface="Calibri"/>
              </a:rPr>
              <a:t>Medications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such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nicotinic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acid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fibric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acids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(eg,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fenofibrate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[Tricor],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clofibrate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[Atromid-S])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also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prescribed,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especially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if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triglyceride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level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greater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than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500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mg/dL.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7463" y="733171"/>
            <a:ext cx="366458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-5" dirty="0"/>
              <a:t>Dietary</a:t>
            </a:r>
            <a:r>
              <a:rPr sz="3900" spc="-65" dirty="0"/>
              <a:t> </a:t>
            </a:r>
            <a:r>
              <a:rPr sz="3900" dirty="0"/>
              <a:t>Measures</a:t>
            </a:r>
            <a:endParaRPr sz="3900"/>
          </a:p>
        </p:txBody>
      </p:sp>
      <p:sp>
        <p:nvSpPr>
          <p:cNvPr id="3" name="object 3"/>
          <p:cNvSpPr txBox="1"/>
          <p:nvPr/>
        </p:nvSpPr>
        <p:spPr>
          <a:xfrm>
            <a:off x="461263" y="1559179"/>
            <a:ext cx="7995284" cy="44640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These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general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recommendations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to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adjusted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for 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individual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patient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who</a:t>
            </a:r>
            <a:r>
              <a:rPr sz="2800" b="1" spc="-5" dirty="0">
                <a:latin typeface="Calibri"/>
                <a:cs typeface="Calibri"/>
              </a:rPr>
              <a:t> has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other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nutritional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needs,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such as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patient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who 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pregnant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 has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diabetes.</a:t>
            </a:r>
            <a:endParaRPr sz="2800">
              <a:latin typeface="Calibri"/>
              <a:cs typeface="Calibri"/>
            </a:endParaRPr>
          </a:p>
          <a:p>
            <a:pPr marL="12700" marR="279400">
              <a:lnSpc>
                <a:spcPct val="100000"/>
              </a:lnSpc>
              <a:spcBef>
                <a:spcPts val="675"/>
              </a:spcBef>
            </a:pPr>
            <a:r>
              <a:rPr sz="2800" b="1" spc="-5" dirty="0">
                <a:latin typeface="Calibri"/>
                <a:cs typeface="Calibri"/>
              </a:rPr>
              <a:t>Appropriate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therapeutic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lifestyle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changes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(TLC)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diet,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patient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referred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registered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dietitian.</a:t>
            </a:r>
            <a:endParaRPr sz="2800">
              <a:latin typeface="Calibri"/>
              <a:cs typeface="Calibri"/>
            </a:endParaRPr>
          </a:p>
          <a:p>
            <a:pPr marL="12700" marR="761365" algn="just">
              <a:lnSpc>
                <a:spcPct val="100000"/>
              </a:lnSpc>
              <a:spcBef>
                <a:spcPts val="675"/>
              </a:spcBef>
            </a:pPr>
            <a:r>
              <a:rPr sz="2800" b="1" spc="-10" dirty="0">
                <a:latin typeface="Calibri"/>
                <a:cs typeface="Calibri"/>
              </a:rPr>
              <a:t>Other TLC recommendations </a:t>
            </a:r>
            <a:r>
              <a:rPr sz="2800" b="1" spc="-5" dirty="0">
                <a:latin typeface="Calibri"/>
                <a:cs typeface="Calibri"/>
              </a:rPr>
              <a:t>include </a:t>
            </a:r>
            <a:r>
              <a:rPr sz="2800" b="1" spc="-10" dirty="0">
                <a:latin typeface="Calibri"/>
                <a:cs typeface="Calibri"/>
              </a:rPr>
              <a:t>weight </a:t>
            </a:r>
            <a:r>
              <a:rPr sz="2800" b="1" spc="-5" dirty="0">
                <a:latin typeface="Calibri"/>
                <a:cs typeface="Calibri"/>
              </a:rPr>
              <a:t>loss,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cessation </a:t>
            </a:r>
            <a:r>
              <a:rPr sz="2800" b="1" spc="-5" dirty="0">
                <a:latin typeface="Calibri"/>
                <a:cs typeface="Calibri"/>
              </a:rPr>
              <a:t>of tobacco use, and increased physical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activity</a:t>
            </a:r>
            <a:r>
              <a:rPr sz="2600" spc="-5" dirty="0">
                <a:latin typeface="Arial MT"/>
                <a:cs typeface="Arial MT"/>
              </a:rPr>
              <a:t>.</a:t>
            </a:r>
            <a:endParaRPr sz="2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9863" y="1003757"/>
            <a:ext cx="7185659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Controlling</a:t>
            </a:r>
            <a:r>
              <a:rPr sz="3600" spc="-10" dirty="0"/>
              <a:t> </a:t>
            </a:r>
            <a:r>
              <a:rPr sz="3600" spc="-5" dirty="0"/>
              <a:t>Cholesterol</a:t>
            </a:r>
            <a:r>
              <a:rPr sz="3600" spc="-15" dirty="0"/>
              <a:t> </a:t>
            </a:r>
            <a:r>
              <a:rPr sz="3600" dirty="0"/>
              <a:t>Abnormalities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689863" y="1991994"/>
            <a:ext cx="7832725" cy="267144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161925" algn="just">
              <a:lnSpc>
                <a:spcPct val="100400"/>
              </a:lnSpc>
              <a:spcBef>
                <a:spcPts val="80"/>
              </a:spcBef>
              <a:buChar char="-"/>
              <a:tabLst>
                <a:tab pos="203200" algn="l"/>
              </a:tabLst>
            </a:pPr>
            <a:r>
              <a:rPr sz="2800" b="1" spc="-5" dirty="0">
                <a:latin typeface="Calibri"/>
                <a:cs typeface="Calibri"/>
              </a:rPr>
              <a:t>Elevated low-density lipoprotein (LDL) </a:t>
            </a:r>
            <a:r>
              <a:rPr sz="2800" b="1" spc="-10" dirty="0">
                <a:latin typeface="Calibri"/>
                <a:cs typeface="Calibri"/>
              </a:rPr>
              <a:t>cholesterol,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also known as the “bad cholesterol,” is the primary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target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cholesterol-lowering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therapy.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650"/>
              </a:spcBef>
              <a:buChar char="-"/>
              <a:tabLst>
                <a:tab pos="203200" algn="l"/>
              </a:tabLst>
            </a:pPr>
            <a:r>
              <a:rPr sz="2800" b="1" spc="-5" dirty="0">
                <a:latin typeface="Calibri"/>
                <a:cs typeface="Calibri"/>
              </a:rPr>
              <a:t>HDL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promotes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total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cholesterol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by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transporting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LDL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to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liver,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where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biodegraded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excreted</a:t>
            </a:r>
            <a:r>
              <a:rPr sz="2600" spc="-10" dirty="0">
                <a:latin typeface="Arial MT"/>
                <a:cs typeface="Arial MT"/>
              </a:rPr>
              <a:t>.</a:t>
            </a:r>
            <a:endParaRPr sz="2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0263" y="152400"/>
            <a:ext cx="8792845" cy="6511290"/>
            <a:chOff x="175260" y="172212"/>
            <a:chExt cx="8792845" cy="651129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5260" y="172212"/>
              <a:ext cx="8792718" cy="651129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45892" y="722376"/>
              <a:ext cx="3288029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48025" y="839165"/>
            <a:ext cx="26555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solidFill>
                  <a:srgbClr val="252525"/>
                </a:solidFill>
              </a:rPr>
              <a:t>I</a:t>
            </a:r>
            <a:r>
              <a:rPr sz="4000" spc="-40" dirty="0">
                <a:solidFill>
                  <a:srgbClr val="252525"/>
                </a:solidFill>
              </a:rPr>
              <a:t>n</a:t>
            </a:r>
            <a:r>
              <a:rPr sz="4000" spc="-5" dirty="0">
                <a:solidFill>
                  <a:srgbClr val="252525"/>
                </a:solidFill>
              </a:rPr>
              <a:t>t</a:t>
            </a:r>
            <a:r>
              <a:rPr sz="4000" spc="-65" dirty="0">
                <a:solidFill>
                  <a:srgbClr val="252525"/>
                </a:solidFill>
              </a:rPr>
              <a:t>r</a:t>
            </a:r>
            <a:r>
              <a:rPr sz="4000" spc="-5" dirty="0">
                <a:solidFill>
                  <a:srgbClr val="252525"/>
                </a:solidFill>
              </a:rPr>
              <a:t>oduc</a:t>
            </a:r>
            <a:r>
              <a:rPr sz="4000" spc="-20" dirty="0">
                <a:solidFill>
                  <a:srgbClr val="252525"/>
                </a:solidFill>
              </a:rPr>
              <a:t>t</a:t>
            </a:r>
            <a:r>
              <a:rPr sz="4000" spc="-5" dirty="0">
                <a:solidFill>
                  <a:srgbClr val="252525"/>
                </a:solidFill>
              </a:rPr>
              <a:t>ion</a:t>
            </a:r>
            <a:endParaRPr sz="4000"/>
          </a:p>
        </p:txBody>
      </p:sp>
      <p:sp>
        <p:nvSpPr>
          <p:cNvPr id="7" name="object 7"/>
          <p:cNvSpPr txBox="1"/>
          <p:nvPr/>
        </p:nvSpPr>
        <p:spPr>
          <a:xfrm>
            <a:off x="8705342" y="6353463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3963" y="2034436"/>
            <a:ext cx="8399145" cy="2700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1290" indent="-161925">
              <a:lnSpc>
                <a:spcPct val="120000"/>
              </a:lnSpc>
              <a:spcBef>
                <a:spcPts val="95"/>
              </a:spcBef>
            </a:pPr>
            <a:r>
              <a:rPr sz="2800" b="1" spc="-5" dirty="0">
                <a:latin typeface="Calibri"/>
                <a:cs typeface="Calibri"/>
              </a:rPr>
              <a:t>-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Cardiovascular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disease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(CVD)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 an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umbrella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term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diseases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affect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heart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blood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vessels,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such as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coronary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heart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disease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(CHD),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stroke,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heart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failure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(HF),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hypertension,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arterial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diseases.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r>
              <a:rPr sz="2800" b="1" spc="-5" dirty="0">
                <a:latin typeface="Calibri"/>
                <a:cs typeface="Calibri"/>
              </a:rPr>
              <a:t>-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96572" y="902743"/>
            <a:ext cx="3329799" cy="46016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51938" y="733171"/>
            <a:ext cx="335661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-5" dirty="0"/>
              <a:t>Physical</a:t>
            </a:r>
            <a:r>
              <a:rPr sz="3900" spc="-85" dirty="0"/>
              <a:t> </a:t>
            </a:r>
            <a:r>
              <a:rPr sz="3900" dirty="0"/>
              <a:t>Activity</a:t>
            </a:r>
            <a:endParaRPr sz="3900"/>
          </a:p>
        </p:txBody>
      </p:sp>
      <p:sp>
        <p:nvSpPr>
          <p:cNvPr id="6" name="object 6"/>
          <p:cNvSpPr txBox="1"/>
          <p:nvPr/>
        </p:nvSpPr>
        <p:spPr>
          <a:xfrm>
            <a:off x="8411718" y="6292808"/>
            <a:ext cx="1962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20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70749" rIns="0" bIns="0" rtlCol="0">
            <a:spAutoFit/>
          </a:bodyPr>
          <a:lstStyle/>
          <a:p>
            <a:pPr marL="4445"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Regular,</a:t>
            </a:r>
            <a:r>
              <a:rPr spc="30" dirty="0"/>
              <a:t> </a:t>
            </a:r>
            <a:r>
              <a:rPr spc="-10" dirty="0"/>
              <a:t>moderate</a:t>
            </a:r>
            <a:r>
              <a:rPr spc="30" dirty="0"/>
              <a:t> </a:t>
            </a:r>
            <a:r>
              <a:rPr spc="-5" dirty="0"/>
              <a:t>physical</a:t>
            </a:r>
            <a:r>
              <a:rPr spc="10" dirty="0"/>
              <a:t> </a:t>
            </a:r>
            <a:r>
              <a:rPr spc="-5" dirty="0"/>
              <a:t>activity</a:t>
            </a:r>
            <a:r>
              <a:rPr spc="20" dirty="0"/>
              <a:t> </a:t>
            </a:r>
            <a:r>
              <a:rPr spc="-5" dirty="0"/>
              <a:t>increases</a:t>
            </a:r>
            <a:r>
              <a:rPr spc="35" dirty="0"/>
              <a:t> </a:t>
            </a:r>
            <a:r>
              <a:rPr spc="-5" dirty="0"/>
              <a:t>HDL </a:t>
            </a:r>
            <a:r>
              <a:rPr dirty="0"/>
              <a:t> </a:t>
            </a:r>
            <a:r>
              <a:rPr spc="-5" dirty="0"/>
              <a:t>levels</a:t>
            </a:r>
            <a:r>
              <a:rPr spc="15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10" dirty="0"/>
              <a:t>reduces</a:t>
            </a:r>
            <a:r>
              <a:rPr spc="20" dirty="0"/>
              <a:t> </a:t>
            </a:r>
            <a:r>
              <a:rPr spc="-5" dirty="0"/>
              <a:t>triglyceride</a:t>
            </a:r>
            <a:r>
              <a:rPr spc="50" dirty="0"/>
              <a:t> </a:t>
            </a:r>
            <a:r>
              <a:rPr spc="-10" dirty="0"/>
              <a:t>levels.</a:t>
            </a:r>
            <a:r>
              <a:rPr spc="65" dirty="0"/>
              <a:t> </a:t>
            </a:r>
            <a:r>
              <a:rPr spc="-10" dirty="0"/>
              <a:t>The</a:t>
            </a:r>
            <a:r>
              <a:rPr spc="15" dirty="0"/>
              <a:t> </a:t>
            </a:r>
            <a:r>
              <a:rPr spc="-10" dirty="0"/>
              <a:t>goal</a:t>
            </a:r>
            <a:r>
              <a:rPr spc="10" dirty="0"/>
              <a:t> </a:t>
            </a:r>
            <a:r>
              <a:rPr spc="-5" dirty="0"/>
              <a:t>for</a:t>
            </a:r>
            <a:r>
              <a:rPr spc="10" dirty="0"/>
              <a:t> </a:t>
            </a:r>
            <a:r>
              <a:rPr spc="-5" dirty="0"/>
              <a:t>the </a:t>
            </a:r>
            <a:r>
              <a:rPr spc="-615" dirty="0"/>
              <a:t> </a:t>
            </a:r>
            <a:r>
              <a:rPr spc="-5" dirty="0"/>
              <a:t>average</a:t>
            </a:r>
            <a:r>
              <a:rPr spc="30" dirty="0"/>
              <a:t> </a:t>
            </a:r>
            <a:r>
              <a:rPr spc="-5" dirty="0"/>
              <a:t>person</a:t>
            </a:r>
            <a:r>
              <a:rPr spc="15" dirty="0"/>
              <a:t> </a:t>
            </a:r>
            <a:r>
              <a:rPr spc="-5" dirty="0"/>
              <a:t>is</a:t>
            </a:r>
            <a:r>
              <a:rPr dirty="0"/>
              <a:t> </a:t>
            </a:r>
            <a:r>
              <a:rPr spc="-5" dirty="0"/>
              <a:t>a</a:t>
            </a:r>
            <a:r>
              <a:rPr spc="10" dirty="0"/>
              <a:t> </a:t>
            </a:r>
            <a:r>
              <a:rPr spc="-5" dirty="0"/>
              <a:t>total</a:t>
            </a:r>
            <a:r>
              <a:rPr spc="5" dirty="0"/>
              <a:t> </a:t>
            </a:r>
            <a:r>
              <a:rPr spc="-5" dirty="0"/>
              <a:t>of</a:t>
            </a:r>
            <a:r>
              <a:rPr spc="5" dirty="0"/>
              <a:t> </a:t>
            </a:r>
            <a:r>
              <a:rPr spc="-5" dirty="0"/>
              <a:t>30</a:t>
            </a:r>
            <a:r>
              <a:rPr spc="30" dirty="0"/>
              <a:t> </a:t>
            </a:r>
            <a:r>
              <a:rPr spc="-10" dirty="0"/>
              <a:t>minutes</a:t>
            </a:r>
            <a:r>
              <a:rPr dirty="0"/>
              <a:t> </a:t>
            </a:r>
            <a:r>
              <a:rPr spc="-5" dirty="0"/>
              <a:t>of</a:t>
            </a:r>
            <a:r>
              <a:rPr spc="5" dirty="0"/>
              <a:t> </a:t>
            </a:r>
            <a:r>
              <a:rPr spc="-10" dirty="0"/>
              <a:t>moderate </a:t>
            </a:r>
            <a:r>
              <a:rPr spc="-5" dirty="0"/>
              <a:t> </a:t>
            </a:r>
            <a:r>
              <a:rPr spc="-10" dirty="0"/>
              <a:t>exercise</a:t>
            </a:r>
            <a:r>
              <a:rPr spc="35" dirty="0"/>
              <a:t> </a:t>
            </a:r>
            <a:r>
              <a:rPr dirty="0"/>
              <a:t>(such</a:t>
            </a:r>
            <a:r>
              <a:rPr spc="-5" dirty="0"/>
              <a:t> as</a:t>
            </a:r>
            <a:r>
              <a:rPr spc="5" dirty="0"/>
              <a:t> </a:t>
            </a:r>
            <a:r>
              <a:rPr spc="-5" dirty="0"/>
              <a:t>brisk</a:t>
            </a:r>
            <a:r>
              <a:rPr spc="20" dirty="0"/>
              <a:t> </a:t>
            </a:r>
            <a:r>
              <a:rPr spc="-10" dirty="0"/>
              <a:t>walking)</a:t>
            </a:r>
            <a:r>
              <a:rPr spc="35" dirty="0"/>
              <a:t> </a:t>
            </a:r>
            <a:r>
              <a:rPr spc="-5" dirty="0"/>
              <a:t>on</a:t>
            </a:r>
            <a:r>
              <a:rPr dirty="0"/>
              <a:t> </a:t>
            </a:r>
            <a:r>
              <a:rPr spc="-10" dirty="0"/>
              <a:t>most</a:t>
            </a:r>
            <a:r>
              <a:rPr dirty="0"/>
              <a:t> </a:t>
            </a:r>
            <a:r>
              <a:rPr spc="-5" dirty="0"/>
              <a:t>days.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46654" y="1067765"/>
            <a:ext cx="2571115" cy="620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-5" dirty="0"/>
              <a:t>Medications</a:t>
            </a:r>
            <a:endParaRPr sz="39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87792" rIns="0" bIns="0" rtlCol="0">
            <a:spAutoFit/>
          </a:bodyPr>
          <a:lstStyle/>
          <a:p>
            <a:pPr marL="24130" marR="508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Medications</a:t>
            </a:r>
            <a:r>
              <a:rPr spc="15" dirty="0"/>
              <a:t> </a:t>
            </a:r>
            <a:r>
              <a:rPr spc="-5" dirty="0"/>
              <a:t>are</a:t>
            </a:r>
            <a:r>
              <a:rPr spc="30" dirty="0"/>
              <a:t> </a:t>
            </a:r>
            <a:r>
              <a:rPr spc="-5" dirty="0"/>
              <a:t>used</a:t>
            </a:r>
            <a:r>
              <a:rPr dirty="0"/>
              <a:t> </a:t>
            </a:r>
            <a:r>
              <a:rPr spc="-5" dirty="0"/>
              <a:t>in</a:t>
            </a:r>
            <a:r>
              <a:rPr spc="20" dirty="0"/>
              <a:t> </a:t>
            </a:r>
            <a:r>
              <a:rPr spc="-5" dirty="0"/>
              <a:t>some</a:t>
            </a:r>
            <a:r>
              <a:rPr spc="5" dirty="0"/>
              <a:t> </a:t>
            </a:r>
            <a:r>
              <a:rPr spc="-5" dirty="0"/>
              <a:t>instances</a:t>
            </a:r>
            <a:r>
              <a:rPr spc="20" dirty="0"/>
              <a:t> </a:t>
            </a:r>
            <a:r>
              <a:rPr spc="-5" dirty="0"/>
              <a:t>to</a:t>
            </a:r>
            <a:r>
              <a:rPr spc="15" dirty="0"/>
              <a:t> </a:t>
            </a:r>
            <a:r>
              <a:rPr spc="-10" dirty="0"/>
              <a:t>control </a:t>
            </a:r>
            <a:r>
              <a:rPr spc="-620" dirty="0"/>
              <a:t> </a:t>
            </a:r>
            <a:r>
              <a:rPr spc="-10" dirty="0"/>
              <a:t>cholesterol</a:t>
            </a:r>
            <a:r>
              <a:rPr spc="15" dirty="0"/>
              <a:t> </a:t>
            </a:r>
            <a:r>
              <a:rPr spc="-10" dirty="0"/>
              <a:t>levels.</a:t>
            </a:r>
            <a:r>
              <a:rPr spc="55" dirty="0"/>
              <a:t> </a:t>
            </a:r>
            <a:r>
              <a:rPr spc="-5" dirty="0"/>
              <a:t>If</a:t>
            </a:r>
            <a:r>
              <a:rPr spc="20" dirty="0"/>
              <a:t> </a:t>
            </a:r>
            <a:r>
              <a:rPr spc="-5" dirty="0"/>
              <a:t>diet</a:t>
            </a:r>
            <a:r>
              <a:rPr spc="10" dirty="0"/>
              <a:t> </a:t>
            </a:r>
            <a:r>
              <a:rPr spc="-5" dirty="0"/>
              <a:t>alone</a:t>
            </a:r>
            <a:r>
              <a:rPr spc="30" dirty="0"/>
              <a:t> </a:t>
            </a:r>
            <a:r>
              <a:rPr spc="-10" dirty="0"/>
              <a:t>cannot</a:t>
            </a:r>
            <a:r>
              <a:rPr spc="15" dirty="0"/>
              <a:t> </a:t>
            </a:r>
            <a:r>
              <a:rPr spc="-5" dirty="0"/>
              <a:t>normalize </a:t>
            </a:r>
            <a:r>
              <a:rPr dirty="0"/>
              <a:t> </a:t>
            </a:r>
            <a:r>
              <a:rPr spc="-5" dirty="0"/>
              <a:t>serum</a:t>
            </a:r>
            <a:r>
              <a:rPr spc="10" dirty="0"/>
              <a:t> </a:t>
            </a:r>
            <a:r>
              <a:rPr spc="-10" dirty="0"/>
              <a:t>cholesterol</a:t>
            </a:r>
            <a:r>
              <a:rPr spc="30" dirty="0"/>
              <a:t> </a:t>
            </a:r>
            <a:r>
              <a:rPr spc="-10" dirty="0"/>
              <a:t>levels,</a:t>
            </a:r>
            <a:r>
              <a:rPr spc="50" dirty="0"/>
              <a:t> </a:t>
            </a:r>
            <a:r>
              <a:rPr spc="-10" dirty="0"/>
              <a:t>medications</a:t>
            </a:r>
            <a:r>
              <a:rPr spc="20" dirty="0"/>
              <a:t> </a:t>
            </a:r>
            <a:r>
              <a:rPr spc="-10" dirty="0"/>
              <a:t>can</a:t>
            </a:r>
            <a:r>
              <a:rPr spc="15" dirty="0"/>
              <a:t> </a:t>
            </a:r>
            <a:r>
              <a:rPr spc="-5" dirty="0"/>
              <a:t>have</a:t>
            </a:r>
            <a:r>
              <a:rPr spc="25" dirty="0"/>
              <a:t> </a:t>
            </a:r>
            <a:r>
              <a:rPr spc="-5" dirty="0"/>
              <a:t>a </a:t>
            </a:r>
            <a:r>
              <a:rPr dirty="0"/>
              <a:t> </a:t>
            </a:r>
            <a:r>
              <a:rPr spc="-5" dirty="0"/>
              <a:t>synergistic</a:t>
            </a:r>
            <a:r>
              <a:rPr spc="20" dirty="0"/>
              <a:t> </a:t>
            </a:r>
            <a:r>
              <a:rPr spc="-5" dirty="0"/>
              <a:t>effect</a:t>
            </a:r>
            <a:r>
              <a:rPr spc="30" dirty="0"/>
              <a:t> </a:t>
            </a:r>
            <a:r>
              <a:rPr spc="-5" dirty="0"/>
              <a:t>with the</a:t>
            </a:r>
            <a:r>
              <a:rPr spc="15" dirty="0"/>
              <a:t> </a:t>
            </a:r>
            <a:r>
              <a:rPr spc="-5" dirty="0"/>
              <a:t>prescribed</a:t>
            </a:r>
            <a:r>
              <a:rPr spc="15" dirty="0"/>
              <a:t> </a:t>
            </a:r>
            <a:r>
              <a:rPr spc="-5" dirty="0"/>
              <a:t>diet.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871081" y="620268"/>
            <a:ext cx="3091815" cy="1089025"/>
            <a:chOff x="2871081" y="620268"/>
            <a:chExt cx="3091815" cy="10890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71081" y="925523"/>
              <a:ext cx="1142544" cy="35537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99332" y="620268"/>
              <a:ext cx="2163317" cy="1088898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826257" y="733171"/>
            <a:ext cx="269621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dirty="0"/>
              <a:t>Heart</a:t>
            </a:r>
            <a:r>
              <a:rPr sz="3900" spc="-85" dirty="0"/>
              <a:t> </a:t>
            </a:r>
            <a:r>
              <a:rPr sz="3900" spc="-5" dirty="0"/>
              <a:t>Failure</a:t>
            </a:r>
            <a:endParaRPr sz="3900"/>
          </a:p>
        </p:txBody>
      </p:sp>
      <p:sp>
        <p:nvSpPr>
          <p:cNvPr id="6" name="object 6"/>
          <p:cNvSpPr txBox="1"/>
          <p:nvPr/>
        </p:nvSpPr>
        <p:spPr>
          <a:xfrm>
            <a:off x="537463" y="1735658"/>
            <a:ext cx="7940675" cy="337883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99300"/>
              </a:lnSpc>
              <a:spcBef>
                <a:spcPts val="125"/>
              </a:spcBef>
            </a:pPr>
            <a:r>
              <a:rPr sz="3000" dirty="0">
                <a:latin typeface="Arial MT"/>
                <a:cs typeface="Arial MT"/>
              </a:rPr>
              <a:t>- </a:t>
            </a:r>
            <a:r>
              <a:rPr sz="3000" spc="-5" dirty="0">
                <a:latin typeface="Arial MT"/>
                <a:cs typeface="Arial MT"/>
              </a:rPr>
              <a:t>(</a:t>
            </a:r>
            <a:r>
              <a:rPr sz="2800" b="1" spc="-5" dirty="0">
                <a:latin typeface="Calibri"/>
                <a:cs typeface="Calibri"/>
              </a:rPr>
              <a:t>HF)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major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growing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public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health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problem,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most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common </a:t>
            </a:r>
            <a:r>
              <a:rPr sz="2800" b="1" spc="-10" dirty="0">
                <a:latin typeface="Calibri"/>
                <a:cs typeface="Calibri"/>
              </a:rPr>
              <a:t>reasons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hospital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admission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readmission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among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people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age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65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years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older.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b="1" spc="-5" dirty="0">
                <a:latin typeface="Calibri"/>
                <a:cs typeface="Calibri"/>
              </a:rPr>
              <a:t>-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Syndrome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characterized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specific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symptoms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675"/>
              </a:spcBef>
              <a:buChar char="*"/>
              <a:tabLst>
                <a:tab pos="271780" algn="l"/>
              </a:tabLst>
            </a:pPr>
            <a:r>
              <a:rPr sz="2800" b="1" spc="-5" dirty="0">
                <a:latin typeface="Calibri"/>
                <a:cs typeface="Calibri"/>
              </a:rPr>
              <a:t>Shortness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breath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670"/>
              </a:spcBef>
              <a:buChar char="*"/>
              <a:tabLst>
                <a:tab pos="271780" algn="l"/>
              </a:tabLst>
            </a:pPr>
            <a:r>
              <a:rPr sz="2800" b="1" spc="-5" dirty="0">
                <a:latin typeface="Calibri"/>
                <a:cs typeface="Calibri"/>
              </a:rPr>
              <a:t>Fatigue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675"/>
              </a:spcBef>
              <a:buChar char="*"/>
              <a:tabLst>
                <a:tab pos="271780" algn="l"/>
              </a:tabLst>
            </a:pPr>
            <a:r>
              <a:rPr sz="2800" b="1" spc="-5" dirty="0">
                <a:latin typeface="Calibri"/>
                <a:cs typeface="Calibri"/>
              </a:rPr>
              <a:t>Edema.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8986" y="778890"/>
            <a:ext cx="538480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dirty="0"/>
              <a:t>Heart</a:t>
            </a:r>
            <a:r>
              <a:rPr sz="3900" spc="-25" dirty="0"/>
              <a:t> </a:t>
            </a:r>
            <a:r>
              <a:rPr sz="3900" dirty="0"/>
              <a:t>Failure</a:t>
            </a:r>
            <a:r>
              <a:rPr sz="3900" spc="-30" dirty="0"/>
              <a:t> </a:t>
            </a:r>
            <a:r>
              <a:rPr sz="3900" dirty="0"/>
              <a:t>(HF)</a:t>
            </a:r>
            <a:r>
              <a:rPr sz="3900" spc="-25" dirty="0"/>
              <a:t> </a:t>
            </a:r>
            <a:r>
              <a:rPr sz="3900" spc="-5" dirty="0"/>
              <a:t>(cont’d)</a:t>
            </a:r>
            <a:endParaRPr sz="3900"/>
          </a:p>
        </p:txBody>
      </p:sp>
      <p:sp>
        <p:nvSpPr>
          <p:cNvPr id="3" name="object 3"/>
          <p:cNvSpPr txBox="1"/>
          <p:nvPr/>
        </p:nvSpPr>
        <p:spPr>
          <a:xfrm>
            <a:off x="233273" y="1622981"/>
            <a:ext cx="7731125" cy="3561079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5"/>
              </a:spcBef>
            </a:pPr>
            <a:r>
              <a:rPr sz="3400" b="1" spc="-5" dirty="0">
                <a:latin typeface="Calibri"/>
                <a:cs typeface="Calibri"/>
              </a:rPr>
              <a:t>Nutrition</a:t>
            </a:r>
            <a:r>
              <a:rPr sz="3400" b="1" spc="-25" dirty="0">
                <a:latin typeface="Calibri"/>
                <a:cs typeface="Calibri"/>
              </a:rPr>
              <a:t> </a:t>
            </a:r>
            <a:r>
              <a:rPr sz="3400" b="1" spc="-10" dirty="0">
                <a:latin typeface="Calibri"/>
                <a:cs typeface="Calibri"/>
              </a:rPr>
              <a:t>therapy</a:t>
            </a:r>
            <a:endParaRPr sz="3400">
              <a:latin typeface="Calibri"/>
              <a:cs typeface="Calibri"/>
            </a:endParaRPr>
          </a:p>
          <a:p>
            <a:pPr marL="173990" marR="5080" indent="-161925">
              <a:lnSpc>
                <a:spcPct val="120000"/>
              </a:lnSpc>
              <a:spcBef>
                <a:spcPts val="40"/>
              </a:spcBef>
              <a:buFont typeface="Calibri"/>
              <a:buChar char="-"/>
              <a:tabLst>
                <a:tab pos="203200" algn="l"/>
              </a:tabLst>
            </a:pPr>
            <a:r>
              <a:rPr dirty="0"/>
              <a:t>	</a:t>
            </a:r>
            <a:r>
              <a:rPr sz="2800" b="1" spc="-5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people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risk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HF,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goals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therapy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are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to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control </a:t>
            </a:r>
            <a:r>
              <a:rPr sz="2800" b="1" spc="-10" dirty="0">
                <a:latin typeface="Calibri"/>
                <a:cs typeface="Calibri"/>
              </a:rPr>
              <a:t>underlying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risks.</a:t>
            </a:r>
            <a:endParaRPr sz="2800">
              <a:latin typeface="Calibri"/>
              <a:cs typeface="Calibri"/>
            </a:endParaRPr>
          </a:p>
          <a:p>
            <a:pPr marL="173990" marR="291465" indent="-161925">
              <a:lnSpc>
                <a:spcPct val="100000"/>
              </a:lnSpc>
              <a:spcBef>
                <a:spcPts val="670"/>
              </a:spcBef>
              <a:buFont typeface="Calibri"/>
              <a:buChar char="-"/>
              <a:tabLst>
                <a:tab pos="203200" algn="l"/>
              </a:tabLst>
            </a:pPr>
            <a:r>
              <a:rPr dirty="0"/>
              <a:t>	</a:t>
            </a:r>
            <a:r>
              <a:rPr sz="2800" b="1" spc="-10" dirty="0">
                <a:latin typeface="Calibri"/>
                <a:cs typeface="Calibri"/>
              </a:rPr>
              <a:t>DASH-Sodium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diet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appropriate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people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hypertension.</a:t>
            </a:r>
            <a:endParaRPr sz="2800">
              <a:latin typeface="Calibri"/>
              <a:cs typeface="Calibri"/>
            </a:endParaRPr>
          </a:p>
          <a:p>
            <a:pPr marL="173990" marR="1129030" indent="-161925">
              <a:lnSpc>
                <a:spcPct val="100000"/>
              </a:lnSpc>
              <a:spcBef>
                <a:spcPts val="675"/>
              </a:spcBef>
              <a:buFont typeface="Calibri"/>
              <a:buChar char="-"/>
              <a:tabLst>
                <a:tab pos="203200" algn="l"/>
              </a:tabLst>
            </a:pPr>
            <a:r>
              <a:rPr dirty="0"/>
              <a:t>	</a:t>
            </a:r>
            <a:r>
              <a:rPr sz="2800" b="1" spc="-5" dirty="0">
                <a:latin typeface="Calibri"/>
                <a:cs typeface="Calibri"/>
              </a:rPr>
              <a:t>Regular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exercise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smoking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cessation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are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encouraged.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24909" y="534923"/>
            <a:ext cx="4629785" cy="897255"/>
            <a:chOff x="424909" y="534923"/>
            <a:chExt cx="4629785" cy="8972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4909" y="758004"/>
              <a:ext cx="3160577" cy="39152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23844" y="534923"/>
              <a:ext cx="1280922" cy="89687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73652" y="534923"/>
              <a:ext cx="636270" cy="89687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78808" y="534923"/>
              <a:ext cx="875538" cy="896874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85673" y="625297"/>
            <a:ext cx="44037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Nutrition</a:t>
            </a:r>
            <a:r>
              <a:rPr sz="3200" spc="-65" dirty="0"/>
              <a:t> </a:t>
            </a:r>
            <a:r>
              <a:rPr sz="3200" dirty="0"/>
              <a:t>therapy</a:t>
            </a:r>
            <a:r>
              <a:rPr sz="3200" spc="-50" dirty="0"/>
              <a:t> </a:t>
            </a:r>
            <a:r>
              <a:rPr sz="3200" dirty="0"/>
              <a:t>(cont’d)</a:t>
            </a:r>
            <a:endParaRPr sz="3200"/>
          </a:p>
        </p:txBody>
      </p:sp>
      <p:sp>
        <p:nvSpPr>
          <p:cNvPr id="8" name="object 8"/>
          <p:cNvSpPr txBox="1"/>
          <p:nvPr/>
        </p:nvSpPr>
        <p:spPr>
          <a:xfrm>
            <a:off x="385673" y="1180592"/>
            <a:ext cx="7675245" cy="482663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73990" marR="142875" indent="-161925">
              <a:lnSpc>
                <a:spcPts val="3020"/>
              </a:lnSpc>
              <a:spcBef>
                <a:spcPts val="480"/>
              </a:spcBef>
              <a:buFont typeface="Calibri"/>
              <a:buChar char="-"/>
              <a:tabLst>
                <a:tab pos="203200" algn="l"/>
              </a:tabLst>
            </a:pPr>
            <a:r>
              <a:rPr dirty="0"/>
              <a:t>	</a:t>
            </a:r>
            <a:r>
              <a:rPr sz="2800" b="1" spc="-5" dirty="0">
                <a:latin typeface="Calibri"/>
                <a:cs typeface="Calibri"/>
              </a:rPr>
              <a:t>Stage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heart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failure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defined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structural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heart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disease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prior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current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symptoms </a:t>
            </a:r>
            <a:r>
              <a:rPr sz="2800" b="1" spc="-10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HF</a:t>
            </a:r>
            <a:endParaRPr sz="2800">
              <a:latin typeface="Calibri"/>
              <a:cs typeface="Calibri"/>
            </a:endParaRPr>
          </a:p>
          <a:p>
            <a:pPr marL="203200" indent="-190500">
              <a:lnSpc>
                <a:spcPct val="100000"/>
              </a:lnSpc>
              <a:spcBef>
                <a:spcPts val="465"/>
              </a:spcBef>
              <a:buChar char="-"/>
              <a:tabLst>
                <a:tab pos="203200" algn="l"/>
              </a:tabLst>
            </a:pPr>
            <a:r>
              <a:rPr sz="2800" b="1" spc="-5" dirty="0">
                <a:latin typeface="Calibri"/>
                <a:cs typeface="Calibri"/>
              </a:rPr>
              <a:t>Sodium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limited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to</a:t>
            </a:r>
            <a:r>
              <a:rPr sz="2800" b="1" spc="-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2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sodium/day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less</a:t>
            </a:r>
            <a:endParaRPr sz="2800">
              <a:latin typeface="Calibri"/>
              <a:cs typeface="Calibri"/>
            </a:endParaRPr>
          </a:p>
          <a:p>
            <a:pPr marL="173990" marR="495934" indent="-161925">
              <a:lnSpc>
                <a:spcPts val="3020"/>
              </a:lnSpc>
              <a:spcBef>
                <a:spcPts val="885"/>
              </a:spcBef>
              <a:buFont typeface="Calibri"/>
              <a:buChar char="-"/>
              <a:tabLst>
                <a:tab pos="203200" algn="l"/>
              </a:tabLst>
            </a:pPr>
            <a:r>
              <a:rPr dirty="0"/>
              <a:t>	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fluid</a:t>
            </a:r>
            <a:r>
              <a:rPr sz="2800" b="1" spc="-5" dirty="0">
                <a:latin typeface="Calibri"/>
                <a:cs typeface="Calibri"/>
              </a:rPr>
              <a:t> restriction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1.5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L/day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for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patients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hyponatremia</a:t>
            </a:r>
            <a:endParaRPr sz="2800">
              <a:latin typeface="Calibri"/>
              <a:cs typeface="Calibri"/>
            </a:endParaRPr>
          </a:p>
          <a:p>
            <a:pPr marL="203200" indent="-190500">
              <a:lnSpc>
                <a:spcPts val="3190"/>
              </a:lnSpc>
              <a:spcBef>
                <a:spcPts val="470"/>
              </a:spcBef>
              <a:buChar char="-"/>
              <a:tabLst>
                <a:tab pos="203200" algn="l"/>
              </a:tabLst>
            </a:pP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low-calorie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diet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for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patients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are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overweight</a:t>
            </a:r>
            <a:endParaRPr sz="2800">
              <a:latin typeface="Calibri"/>
              <a:cs typeface="Calibri"/>
            </a:endParaRPr>
          </a:p>
          <a:p>
            <a:pPr marL="203200" indent="-190500">
              <a:lnSpc>
                <a:spcPts val="3190"/>
              </a:lnSpc>
              <a:buChar char="-"/>
              <a:tabLst>
                <a:tab pos="203200" algn="l"/>
              </a:tabLst>
            </a:pPr>
            <a:r>
              <a:rPr sz="2800" b="1" spc="-5" dirty="0">
                <a:latin typeface="Calibri"/>
                <a:cs typeface="Calibri"/>
              </a:rPr>
              <a:t>Small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frequent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meals</a:t>
            </a:r>
            <a:endParaRPr sz="2800">
              <a:latin typeface="Calibri"/>
              <a:cs typeface="Calibri"/>
            </a:endParaRPr>
          </a:p>
          <a:p>
            <a:pPr marL="203200" indent="-190500">
              <a:lnSpc>
                <a:spcPct val="100000"/>
              </a:lnSpc>
              <a:spcBef>
                <a:spcPts val="505"/>
              </a:spcBef>
              <a:buChar char="-"/>
              <a:tabLst>
                <a:tab pos="203200" algn="l"/>
              </a:tabLst>
            </a:pPr>
            <a:r>
              <a:rPr sz="2800" b="1" spc="-5" dirty="0">
                <a:latin typeface="Calibri"/>
                <a:cs typeface="Calibri"/>
              </a:rPr>
              <a:t>Soft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easy-to-chew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foods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for patients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with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fatigue</a:t>
            </a:r>
            <a:endParaRPr sz="2800">
              <a:latin typeface="Calibri"/>
              <a:cs typeface="Calibri"/>
            </a:endParaRPr>
          </a:p>
          <a:p>
            <a:pPr marL="173990" marR="315595" indent="-161925">
              <a:lnSpc>
                <a:spcPts val="3020"/>
              </a:lnSpc>
              <a:spcBef>
                <a:spcPts val="890"/>
              </a:spcBef>
              <a:buFont typeface="Calibri"/>
              <a:buChar char="-"/>
              <a:tabLst>
                <a:tab pos="203200" algn="l"/>
              </a:tabLst>
            </a:pPr>
            <a:r>
              <a:rPr dirty="0"/>
              <a:t>	</a:t>
            </a:r>
            <a:r>
              <a:rPr sz="2800" b="1" spc="-5" dirty="0">
                <a:latin typeface="Calibri"/>
                <a:cs typeface="Calibri"/>
              </a:rPr>
              <a:t>Increased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potassium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intake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for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patients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are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taking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thiazide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(potassium-wasting)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diuretics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digitalis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86785" y="342341"/>
            <a:ext cx="29603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Heart</a:t>
            </a:r>
            <a:r>
              <a:rPr sz="4400" spc="-90" dirty="0"/>
              <a:t> </a:t>
            </a:r>
            <a:r>
              <a:rPr sz="4400" spc="-5" dirty="0"/>
              <a:t>failure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31114" y="1493266"/>
            <a:ext cx="8439785" cy="40373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635" marR="464184" indent="-242570" algn="just">
              <a:lnSpc>
                <a:spcPct val="100000"/>
              </a:lnSpc>
              <a:spcBef>
                <a:spcPts val="95"/>
              </a:spcBef>
            </a:pPr>
            <a:r>
              <a:rPr sz="2800" b="1" spc="-10" dirty="0">
                <a:latin typeface="Calibri"/>
                <a:cs typeface="Calibri"/>
              </a:rPr>
              <a:t>Protein </a:t>
            </a:r>
            <a:r>
              <a:rPr sz="2800" b="1" spc="-5" dirty="0">
                <a:latin typeface="Calibri"/>
                <a:cs typeface="Calibri"/>
              </a:rPr>
              <a:t>fortification, because patients </a:t>
            </a:r>
            <a:r>
              <a:rPr sz="2800" b="1" spc="-10" dirty="0">
                <a:latin typeface="Calibri"/>
                <a:cs typeface="Calibri"/>
              </a:rPr>
              <a:t>with </a:t>
            </a:r>
            <a:r>
              <a:rPr sz="2800" b="1" spc="-5" dirty="0">
                <a:latin typeface="Calibri"/>
                <a:cs typeface="Calibri"/>
              </a:rPr>
              <a:t>HF have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1950" dirty="0">
                <a:solidFill>
                  <a:srgbClr val="330066"/>
                </a:solidFill>
                <a:latin typeface="Calibri"/>
                <a:cs typeface="Calibri"/>
              </a:rPr>
              <a:t>- </a:t>
            </a:r>
            <a:r>
              <a:rPr sz="1950" spc="5" dirty="0">
                <a:solidFill>
                  <a:srgbClr val="330066"/>
                </a:solidFill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protein needs higher than normal (1.12 g/kg not the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RDA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0.8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g/kg).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850">
              <a:latin typeface="Calibri"/>
              <a:cs typeface="Calibri"/>
            </a:endParaRPr>
          </a:p>
          <a:p>
            <a:pPr marL="254635" marR="5080" indent="-242570">
              <a:lnSpc>
                <a:spcPct val="100000"/>
              </a:lnSpc>
            </a:pPr>
            <a:r>
              <a:rPr sz="2800" b="1" spc="-5" dirty="0">
                <a:latin typeface="Calibri"/>
                <a:cs typeface="Calibri"/>
              </a:rPr>
              <a:t>-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Nutritional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supplements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additional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protein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calories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patients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weight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loss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muscle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wasting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(cardiac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cachexia).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Patients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with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cardiac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cachexia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high-calorie,</a:t>
            </a:r>
            <a:r>
              <a:rPr sz="2800" b="1" spc="6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high-protein,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high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nutrient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diet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while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maintaining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low-sodium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diet.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74496" y="38100"/>
            <a:ext cx="4549140" cy="1229360"/>
            <a:chOff x="2174496" y="38100"/>
            <a:chExt cx="4549140" cy="12293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74496" y="380787"/>
              <a:ext cx="360929" cy="39751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87523" y="38100"/>
              <a:ext cx="2033777" cy="122910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95115" y="38100"/>
              <a:ext cx="896874" cy="122910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65803" y="38100"/>
              <a:ext cx="2957322" cy="1229105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155698" y="166496"/>
            <a:ext cx="420052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A</a:t>
            </a:r>
            <a:r>
              <a:rPr sz="4400" spc="-35" dirty="0"/>
              <a:t> </a:t>
            </a:r>
            <a:r>
              <a:rPr sz="4400" spc="-5" dirty="0"/>
              <a:t>DASH-Style</a:t>
            </a:r>
            <a:r>
              <a:rPr sz="4400" spc="-30" dirty="0"/>
              <a:t> </a:t>
            </a:r>
            <a:r>
              <a:rPr sz="4400" spc="-5" dirty="0"/>
              <a:t>Diet</a:t>
            </a:r>
            <a:endParaRPr sz="4400"/>
          </a:p>
        </p:txBody>
      </p:sp>
      <p:grpSp>
        <p:nvGrpSpPr>
          <p:cNvPr id="8" name="object 8"/>
          <p:cNvGrpSpPr/>
          <p:nvPr/>
        </p:nvGrpSpPr>
        <p:grpSpPr>
          <a:xfrm>
            <a:off x="298704" y="1136903"/>
            <a:ext cx="6216015" cy="897255"/>
            <a:chOff x="298704" y="1136903"/>
            <a:chExt cx="6216015" cy="897255"/>
          </a:xfrm>
        </p:grpSpPr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98704" y="1136903"/>
              <a:ext cx="5346954" cy="89687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14544" y="1136903"/>
              <a:ext cx="1399794" cy="896874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98704" y="4282440"/>
            <a:ext cx="7396733" cy="896874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537463" y="1125226"/>
            <a:ext cx="8224520" cy="530352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3200" b="1" spc="-5" dirty="0">
                <a:latin typeface="Calibri"/>
                <a:cs typeface="Calibri"/>
              </a:rPr>
              <a:t>Ideal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cardiovascular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healthy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diet:</a:t>
            </a:r>
            <a:endParaRPr sz="3200">
              <a:latin typeface="Calibri"/>
              <a:cs typeface="Calibri"/>
            </a:endParaRPr>
          </a:p>
          <a:p>
            <a:pPr marL="12700" marR="1383030">
              <a:lnSpc>
                <a:spcPct val="120000"/>
              </a:lnSpc>
              <a:spcBef>
                <a:spcPts val="20"/>
              </a:spcBef>
            </a:pPr>
            <a:r>
              <a:rPr sz="2800" b="1" spc="-5" dirty="0">
                <a:latin typeface="Calibri"/>
                <a:cs typeface="Calibri"/>
              </a:rPr>
              <a:t>4.5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more </a:t>
            </a:r>
            <a:r>
              <a:rPr sz="2800" b="1" spc="-5" dirty="0">
                <a:latin typeface="Calibri"/>
                <a:cs typeface="Calibri"/>
              </a:rPr>
              <a:t>cups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fruits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vegetables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daily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2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dirty="0">
                <a:latin typeface="Calibri"/>
                <a:cs typeface="Calibri"/>
              </a:rPr>
              <a:t> more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3½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oz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servings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fish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/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week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  <a:buAutoNum type="arabicPlain" startAt="3"/>
              <a:tabLst>
                <a:tab pos="274955" algn="l"/>
              </a:tabLst>
            </a:pP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more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oz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equivalent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servings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whole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grains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daily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Fewer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than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1500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mg</a:t>
            </a:r>
            <a:r>
              <a:rPr sz="2800" b="1" spc="-5" dirty="0">
                <a:latin typeface="Calibri"/>
                <a:cs typeface="Calibri"/>
              </a:rPr>
              <a:t> sodium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/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day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b="1" spc="-5" dirty="0">
                <a:latin typeface="Calibri"/>
                <a:cs typeface="Calibri"/>
              </a:rPr>
              <a:t>Less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than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36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oz/week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sugar-sweetened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beverages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b="1" dirty="0">
                <a:latin typeface="Calibri"/>
                <a:cs typeface="Calibri"/>
              </a:rPr>
              <a:t>Secondary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metrics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include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the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following:</a:t>
            </a:r>
            <a:endParaRPr sz="3200">
              <a:latin typeface="Calibri"/>
              <a:cs typeface="Calibri"/>
            </a:endParaRPr>
          </a:p>
          <a:p>
            <a:pPr marL="12700" marR="365760">
              <a:lnSpc>
                <a:spcPct val="120100"/>
              </a:lnSpc>
              <a:spcBef>
                <a:spcPts val="10"/>
              </a:spcBef>
              <a:buAutoNum type="arabicPlain" startAt="4"/>
              <a:tabLst>
                <a:tab pos="274955" algn="l"/>
              </a:tabLst>
            </a:pP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dirty="0">
                <a:latin typeface="Calibri"/>
                <a:cs typeface="Calibri"/>
              </a:rPr>
              <a:t> more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servings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nuts,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legumes,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seeds/week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2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fewer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servings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processed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meats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/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week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2800" b="1" spc="-5" dirty="0">
                <a:latin typeface="Calibri"/>
                <a:cs typeface="Calibri"/>
              </a:rPr>
              <a:t>Less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than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7%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total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calories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from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saturated</a:t>
            </a:r>
            <a:r>
              <a:rPr sz="2800" b="1" spc="65" dirty="0">
                <a:latin typeface="Calibri"/>
                <a:cs typeface="Calibri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fat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75260" y="172212"/>
            <a:ext cx="8792845" cy="6511290"/>
            <a:chOff x="175260" y="172212"/>
            <a:chExt cx="8792845" cy="651129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5260" y="172212"/>
              <a:ext cx="8792718" cy="651129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06267" y="199644"/>
              <a:ext cx="3288029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07511" y="315594"/>
            <a:ext cx="26562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solidFill>
                  <a:srgbClr val="252525"/>
                </a:solidFill>
              </a:rPr>
              <a:t>I</a:t>
            </a:r>
            <a:r>
              <a:rPr sz="4000" spc="-40" dirty="0">
                <a:solidFill>
                  <a:srgbClr val="252525"/>
                </a:solidFill>
              </a:rPr>
              <a:t>n</a:t>
            </a:r>
            <a:r>
              <a:rPr sz="4000" spc="-5" dirty="0">
                <a:solidFill>
                  <a:srgbClr val="252525"/>
                </a:solidFill>
              </a:rPr>
              <a:t>t</a:t>
            </a:r>
            <a:r>
              <a:rPr sz="4000" spc="-60" dirty="0">
                <a:solidFill>
                  <a:srgbClr val="252525"/>
                </a:solidFill>
              </a:rPr>
              <a:t>r</a:t>
            </a:r>
            <a:r>
              <a:rPr sz="4000" spc="-5" dirty="0">
                <a:solidFill>
                  <a:srgbClr val="252525"/>
                </a:solidFill>
              </a:rPr>
              <a:t>oduction</a:t>
            </a:r>
            <a:endParaRPr sz="4000"/>
          </a:p>
        </p:txBody>
      </p:sp>
      <p:sp>
        <p:nvSpPr>
          <p:cNvPr id="7" name="object 7"/>
          <p:cNvSpPr txBox="1"/>
          <p:nvPr/>
        </p:nvSpPr>
        <p:spPr>
          <a:xfrm>
            <a:off x="8705342" y="6353463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3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8863" y="1193571"/>
            <a:ext cx="8498840" cy="3213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3990" marR="5080" indent="-161925">
              <a:lnSpc>
                <a:spcPct val="120100"/>
              </a:lnSpc>
              <a:spcBef>
                <a:spcPts val="100"/>
              </a:spcBef>
              <a:buFont typeface="Calibri"/>
              <a:buChar char="-"/>
              <a:tabLst>
                <a:tab pos="203200" algn="l"/>
              </a:tabLst>
            </a:pPr>
            <a:r>
              <a:rPr dirty="0"/>
              <a:t>	</a:t>
            </a:r>
            <a:r>
              <a:rPr sz="2800" b="1" spc="-15" dirty="0">
                <a:latin typeface="Calibri"/>
                <a:cs typeface="Calibri"/>
              </a:rPr>
              <a:t>Atherosclerosis,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progressive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narrowing,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hardening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blood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vessels.</a:t>
            </a:r>
            <a:endParaRPr sz="2800">
              <a:latin typeface="Calibri"/>
              <a:cs typeface="Calibri"/>
            </a:endParaRPr>
          </a:p>
          <a:p>
            <a:pPr marL="173990" marR="43180" indent="-161925">
              <a:lnSpc>
                <a:spcPct val="120000"/>
              </a:lnSpc>
              <a:spcBef>
                <a:spcPts val="900"/>
              </a:spcBef>
              <a:buFont typeface="Calibri"/>
              <a:buChar char="-"/>
              <a:tabLst>
                <a:tab pos="203200" algn="l"/>
              </a:tabLst>
            </a:pPr>
            <a:r>
              <a:rPr dirty="0"/>
              <a:t>	</a:t>
            </a:r>
            <a:r>
              <a:rPr sz="2800" b="1" spc="-15" dirty="0">
                <a:latin typeface="Calibri"/>
                <a:cs typeface="Calibri"/>
              </a:rPr>
              <a:t>Atherosclerotic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CVD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may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lead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blocked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blood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flow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heart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(myocardial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infarction),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brain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(cerebrovascular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accident),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legs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(peripheral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arterial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disease),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and </a:t>
            </a:r>
            <a:r>
              <a:rPr sz="2800" b="1" spc="-5" dirty="0">
                <a:latin typeface="Calibri"/>
                <a:cs typeface="Calibri"/>
              </a:rPr>
              <a:t> aneurysm</a:t>
            </a:r>
            <a:r>
              <a:rPr sz="2800" spc="-5" dirty="0">
                <a:latin typeface="Arial MT"/>
                <a:cs typeface="Arial MT"/>
              </a:rPr>
              <a:t>.</a:t>
            </a:r>
            <a:endParaRPr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75260" y="172212"/>
            <a:ext cx="8792845" cy="6511290"/>
            <a:chOff x="175260" y="172212"/>
            <a:chExt cx="8792845" cy="651129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5260" y="172212"/>
              <a:ext cx="8792718" cy="651129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90443" y="204216"/>
              <a:ext cx="3499865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091052" y="320421"/>
            <a:ext cx="28657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Hypertension</a:t>
            </a:r>
            <a:endParaRPr sz="4000"/>
          </a:p>
        </p:txBody>
      </p:sp>
      <p:sp>
        <p:nvSpPr>
          <p:cNvPr id="7" name="object 7"/>
          <p:cNvSpPr txBox="1"/>
          <p:nvPr/>
        </p:nvSpPr>
        <p:spPr>
          <a:xfrm>
            <a:off x="8705342" y="6353463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4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4888" y="1468404"/>
            <a:ext cx="8176895" cy="32308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73990" indent="-161925">
              <a:lnSpc>
                <a:spcPct val="100000"/>
              </a:lnSpc>
              <a:spcBef>
                <a:spcPts val="640"/>
              </a:spcBef>
              <a:buSzPct val="107142"/>
              <a:buFont typeface="Calibri"/>
              <a:buChar char="-"/>
              <a:tabLst>
                <a:tab pos="214629" algn="l"/>
              </a:tabLst>
            </a:pPr>
            <a:r>
              <a:rPr dirty="0"/>
              <a:t>	</a:t>
            </a:r>
            <a:r>
              <a:rPr sz="2800" b="1" spc="-10" dirty="0">
                <a:latin typeface="Calibri"/>
                <a:cs typeface="Calibri"/>
              </a:rPr>
              <a:t>Hypertension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symptom,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disease,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arbitrarily</a:t>
            </a:r>
            <a:endParaRPr sz="2800">
              <a:latin typeface="Calibri"/>
              <a:cs typeface="Calibri"/>
            </a:endParaRPr>
          </a:p>
          <a:p>
            <a:pPr marL="255270" marR="203200" indent="-81280">
              <a:lnSpc>
                <a:spcPct val="120100"/>
              </a:lnSpc>
              <a:spcBef>
                <a:spcPts val="30"/>
              </a:spcBef>
            </a:pPr>
            <a:r>
              <a:rPr sz="2800" b="1" spc="-10" dirty="0">
                <a:latin typeface="Calibri"/>
                <a:cs typeface="Calibri"/>
              </a:rPr>
              <a:t>defined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 </a:t>
            </a:r>
            <a:r>
              <a:rPr sz="2800" b="1" spc="-10" dirty="0">
                <a:latin typeface="Calibri"/>
                <a:cs typeface="Calibri"/>
              </a:rPr>
              <a:t>sustained </a:t>
            </a:r>
            <a:r>
              <a:rPr sz="2800" b="1" spc="-20" dirty="0">
                <a:latin typeface="Calibri"/>
                <a:cs typeface="Calibri"/>
              </a:rPr>
              <a:t>elevated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blood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pressure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greater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than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equal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140/90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mmHg.</a:t>
            </a:r>
            <a:endParaRPr sz="2800">
              <a:latin typeface="Calibri"/>
              <a:cs typeface="Calibri"/>
            </a:endParaRPr>
          </a:p>
          <a:p>
            <a:pPr marL="173990" marR="5080" indent="-161925">
              <a:lnSpc>
                <a:spcPct val="120000"/>
              </a:lnSpc>
              <a:spcBef>
                <a:spcPts val="900"/>
              </a:spcBef>
              <a:buFont typeface="Calibri"/>
              <a:buChar char="-"/>
              <a:tabLst>
                <a:tab pos="203835" algn="l"/>
              </a:tabLst>
            </a:pPr>
            <a:r>
              <a:rPr dirty="0"/>
              <a:t>	</a:t>
            </a:r>
            <a:r>
              <a:rPr sz="2800" b="1" spc="-10" dirty="0">
                <a:latin typeface="Calibri"/>
                <a:cs typeface="Calibri"/>
              </a:rPr>
              <a:t>Hypertension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most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important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modifiable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risk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factors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heart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disease,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stroke,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kidney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disease,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peripheral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arterial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disease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(PAD).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75260" y="172212"/>
            <a:ext cx="8792845" cy="6511290"/>
            <a:chOff x="175260" y="172212"/>
            <a:chExt cx="8792845" cy="651129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5260" y="172212"/>
              <a:ext cx="8792718" cy="651129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90443" y="204216"/>
              <a:ext cx="3499865" cy="1116329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091052" y="320421"/>
            <a:ext cx="28657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Hypertension</a:t>
            </a:r>
            <a:endParaRPr sz="4000"/>
          </a:p>
        </p:txBody>
      </p:sp>
      <p:sp>
        <p:nvSpPr>
          <p:cNvPr id="7" name="object 7"/>
          <p:cNvSpPr txBox="1"/>
          <p:nvPr/>
        </p:nvSpPr>
        <p:spPr>
          <a:xfrm>
            <a:off x="8705342" y="6353463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5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80645">
              <a:lnSpc>
                <a:spcPct val="100000"/>
              </a:lnSpc>
              <a:spcBef>
                <a:spcPts val="1005"/>
              </a:spcBef>
            </a:pPr>
            <a:r>
              <a:rPr spc="-10" dirty="0"/>
              <a:t>Hypertension</a:t>
            </a:r>
            <a:r>
              <a:rPr spc="20" dirty="0"/>
              <a:t> </a:t>
            </a:r>
            <a:r>
              <a:rPr spc="-5" dirty="0"/>
              <a:t>is</a:t>
            </a:r>
            <a:r>
              <a:rPr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15" dirty="0"/>
              <a:t>result</a:t>
            </a:r>
            <a:r>
              <a:rPr spc="25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15" dirty="0"/>
              <a:t>environmental</a:t>
            </a:r>
            <a:r>
              <a:rPr spc="10" dirty="0"/>
              <a:t> </a:t>
            </a:r>
            <a:r>
              <a:rPr spc="-15" dirty="0"/>
              <a:t>factors:</a:t>
            </a:r>
          </a:p>
          <a:p>
            <a:pPr marL="80645" marR="1466215">
              <a:lnSpc>
                <a:spcPct val="100000"/>
              </a:lnSpc>
              <a:spcBef>
                <a:spcPts val="905"/>
              </a:spcBef>
            </a:pPr>
            <a:r>
              <a:rPr spc="-15" dirty="0"/>
              <a:t>Diet</a:t>
            </a:r>
            <a:r>
              <a:rPr spc="25" dirty="0"/>
              <a:t> </a:t>
            </a:r>
            <a:r>
              <a:rPr spc="-5" dirty="0"/>
              <a:t>is</a:t>
            </a:r>
            <a:r>
              <a:rPr spc="5" dirty="0"/>
              <a:t> </a:t>
            </a:r>
            <a:r>
              <a:rPr spc="-5" dirty="0"/>
              <a:t>a</a:t>
            </a:r>
            <a:r>
              <a:rPr spc="15" dirty="0"/>
              <a:t> </a:t>
            </a:r>
            <a:r>
              <a:rPr spc="-10" dirty="0"/>
              <a:t>prominent,</a:t>
            </a:r>
            <a:r>
              <a:rPr spc="10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spc="-20" dirty="0"/>
              <a:t>likely</a:t>
            </a:r>
            <a:r>
              <a:rPr spc="15" dirty="0"/>
              <a:t> </a:t>
            </a:r>
            <a:r>
              <a:rPr spc="-15" dirty="0"/>
              <a:t>predominant, </a:t>
            </a:r>
            <a:r>
              <a:rPr spc="-620" dirty="0"/>
              <a:t> </a:t>
            </a:r>
            <a:r>
              <a:rPr spc="-15" dirty="0"/>
              <a:t>environmental</a:t>
            </a:r>
            <a:r>
              <a:rPr spc="25" dirty="0"/>
              <a:t> </a:t>
            </a:r>
            <a:r>
              <a:rPr spc="-50" dirty="0"/>
              <a:t>factor.</a:t>
            </a:r>
          </a:p>
          <a:p>
            <a:pPr marL="80645">
              <a:lnSpc>
                <a:spcPct val="100000"/>
              </a:lnSpc>
              <a:spcBef>
                <a:spcPts val="900"/>
              </a:spcBef>
            </a:pPr>
            <a:r>
              <a:rPr spc="-30" dirty="0"/>
              <a:t>Obesity.</a:t>
            </a:r>
          </a:p>
          <a:p>
            <a:pPr marL="80645" marR="5273675">
              <a:lnSpc>
                <a:spcPct val="126800"/>
              </a:lnSpc>
            </a:pPr>
            <a:r>
              <a:rPr spc="-15" dirty="0"/>
              <a:t>Physical</a:t>
            </a:r>
            <a:r>
              <a:rPr spc="-55" dirty="0"/>
              <a:t> </a:t>
            </a:r>
            <a:r>
              <a:rPr spc="-20" dirty="0"/>
              <a:t>inactivity. </a:t>
            </a:r>
            <a:r>
              <a:rPr spc="-615" dirty="0"/>
              <a:t> </a:t>
            </a:r>
            <a:r>
              <a:rPr spc="-5" dirty="0"/>
              <a:t>Sodium </a:t>
            </a:r>
            <a:r>
              <a:rPr spc="-25" dirty="0"/>
              <a:t>intake </a:t>
            </a:r>
            <a:r>
              <a:rPr spc="-20" dirty="0"/>
              <a:t> </a:t>
            </a:r>
            <a:r>
              <a:rPr spc="-10" dirty="0"/>
              <a:t>Alcohol</a:t>
            </a:r>
            <a:r>
              <a:rPr spc="5" dirty="0"/>
              <a:t> </a:t>
            </a:r>
            <a:r>
              <a:rPr spc="-25" dirty="0"/>
              <a:t>intake.</a:t>
            </a:r>
          </a:p>
          <a:p>
            <a:pPr marL="80645">
              <a:lnSpc>
                <a:spcPct val="100000"/>
              </a:lnSpc>
              <a:spcBef>
                <a:spcPts val="900"/>
              </a:spcBef>
            </a:pPr>
            <a:r>
              <a:rPr spc="-10" dirty="0"/>
              <a:t>Genetic</a:t>
            </a:r>
            <a:r>
              <a:rPr spc="40" dirty="0"/>
              <a:t> </a:t>
            </a:r>
            <a:r>
              <a:rPr spc="-15" dirty="0"/>
              <a:t>factors,</a:t>
            </a:r>
            <a:r>
              <a:rPr spc="25" dirty="0"/>
              <a:t> </a:t>
            </a:r>
            <a:r>
              <a:rPr spc="-5" dirty="0"/>
              <a:t>and</a:t>
            </a:r>
            <a:r>
              <a:rPr dirty="0"/>
              <a:t> </a:t>
            </a:r>
            <a:r>
              <a:rPr spc="-15" dirty="0"/>
              <a:t>interactions</a:t>
            </a:r>
            <a:r>
              <a:rPr spc="20" dirty="0"/>
              <a:t> </a:t>
            </a:r>
            <a:r>
              <a:rPr spc="-5" dirty="0"/>
              <a:t>among</a:t>
            </a:r>
            <a:r>
              <a:rPr dirty="0"/>
              <a:t> </a:t>
            </a:r>
            <a:r>
              <a:rPr spc="-5" dirty="0"/>
              <a:t>these</a:t>
            </a:r>
            <a:r>
              <a:rPr spc="10" dirty="0"/>
              <a:t> </a:t>
            </a:r>
            <a:r>
              <a:rPr spc="-15" dirty="0"/>
              <a:t>factors.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" y="172212"/>
            <a:ext cx="8792718" cy="651129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79954" y="428371"/>
            <a:ext cx="37890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solidFill>
                  <a:srgbClr val="252525"/>
                </a:solidFill>
              </a:rPr>
              <a:t>Nutrition</a:t>
            </a:r>
            <a:r>
              <a:rPr sz="4000" spc="-40" dirty="0">
                <a:solidFill>
                  <a:srgbClr val="252525"/>
                </a:solidFill>
              </a:rPr>
              <a:t> </a:t>
            </a:r>
            <a:r>
              <a:rPr sz="4000" spc="-20" dirty="0">
                <a:solidFill>
                  <a:srgbClr val="252525"/>
                </a:solidFill>
              </a:rPr>
              <a:t>Therapy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537463" y="927979"/>
            <a:ext cx="7870825" cy="5093335"/>
          </a:xfrm>
          <a:prstGeom prst="rect">
            <a:avLst/>
          </a:prstGeom>
        </p:spPr>
        <p:txBody>
          <a:bodyPr vert="horz" wrap="square" lIns="0" tIns="2133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80"/>
              </a:spcBef>
            </a:pP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has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potential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to:</a:t>
            </a:r>
            <a:endParaRPr sz="2800">
              <a:latin typeface="Calibri"/>
              <a:cs typeface="Calibri"/>
            </a:endParaRPr>
          </a:p>
          <a:p>
            <a:pPr marL="12700" marR="100330">
              <a:lnSpc>
                <a:spcPct val="120000"/>
              </a:lnSpc>
              <a:spcBef>
                <a:spcPts val="900"/>
              </a:spcBef>
              <a:buFont typeface="Tahoma"/>
              <a:buChar char="■"/>
              <a:tabLst>
                <a:tab pos="308610" algn="l"/>
              </a:tabLst>
            </a:pPr>
            <a:r>
              <a:rPr sz="2800" b="1" spc="-10" dirty="0">
                <a:latin typeface="Calibri"/>
                <a:cs typeface="Calibri"/>
              </a:rPr>
              <a:t>Lower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blood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pressure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prevent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hypertension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people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who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normotensive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prehypertensive 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(120–139/80–89</a:t>
            </a:r>
            <a:r>
              <a:rPr sz="2800" b="1" spc="6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mmHg)</a:t>
            </a:r>
            <a:endParaRPr sz="2800">
              <a:latin typeface="Calibri"/>
              <a:cs typeface="Calibri"/>
            </a:endParaRPr>
          </a:p>
          <a:p>
            <a:pPr marL="12700" marR="310515">
              <a:lnSpc>
                <a:spcPct val="120000"/>
              </a:lnSpc>
              <a:spcBef>
                <a:spcPts val="900"/>
              </a:spcBef>
              <a:buFont typeface="Tahoma"/>
              <a:buChar char="■"/>
              <a:tabLst>
                <a:tab pos="308610" algn="l"/>
              </a:tabLst>
            </a:pPr>
            <a:r>
              <a:rPr sz="2800" b="1" spc="-10" dirty="0">
                <a:latin typeface="Calibri"/>
                <a:cs typeface="Calibri"/>
              </a:rPr>
              <a:t>Eliminate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medication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people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with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stage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hypertension.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Diet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initial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treatment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before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drug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therapy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introduced.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120100"/>
              </a:lnSpc>
              <a:spcBef>
                <a:spcPts val="894"/>
              </a:spcBef>
              <a:buFont typeface="Tahoma"/>
              <a:buChar char="■"/>
              <a:tabLst>
                <a:tab pos="308610" algn="l"/>
              </a:tabLst>
            </a:pPr>
            <a:r>
              <a:rPr sz="2800" b="1" spc="-5" dirty="0">
                <a:latin typeface="Calibri"/>
                <a:cs typeface="Calibri"/>
              </a:rPr>
              <a:t>Lower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blood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pressure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reduce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dose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medication</a:t>
            </a:r>
            <a:r>
              <a:rPr sz="2800" b="1" spc="-5" dirty="0">
                <a:latin typeface="Calibri"/>
                <a:cs typeface="Calibri"/>
              </a:rPr>
              <a:t> needed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people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who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have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hypertension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30742" y="6339027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6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2063" y="6081471"/>
            <a:ext cx="48456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Calibri"/>
                <a:cs typeface="Calibri"/>
              </a:rPr>
              <a:t>and a</a:t>
            </a:r>
            <a:r>
              <a:rPr sz="2800" b="1" spc="-35" dirty="0">
                <a:latin typeface="Calibri"/>
                <a:cs typeface="Calibri"/>
              </a:rPr>
              <a:t>r</a:t>
            </a:r>
            <a:r>
              <a:rPr sz="2800" b="1" spc="-5" dirty="0">
                <a:latin typeface="Calibri"/>
                <a:cs typeface="Calibri"/>
              </a:rPr>
              <a:t>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</a:t>
            </a:r>
            <a:r>
              <a:rPr sz="2800" b="1" spc="-40" dirty="0">
                <a:latin typeface="Calibri"/>
                <a:cs typeface="Calibri"/>
              </a:rPr>
              <a:t>r</a:t>
            </a:r>
            <a:r>
              <a:rPr sz="2800" b="1" spc="-10" dirty="0">
                <a:latin typeface="Calibri"/>
                <a:cs typeface="Calibri"/>
              </a:rPr>
              <a:t>e</a:t>
            </a:r>
            <a:r>
              <a:rPr sz="2800" b="1" spc="-40" dirty="0">
                <a:latin typeface="Calibri"/>
                <a:cs typeface="Calibri"/>
              </a:rPr>
              <a:t>a</a:t>
            </a:r>
            <a:r>
              <a:rPr sz="2800" b="1" spc="-45" dirty="0">
                <a:latin typeface="Calibri"/>
                <a:cs typeface="Calibri"/>
              </a:rPr>
              <a:t>t</a:t>
            </a:r>
            <a:r>
              <a:rPr sz="2800" b="1" spc="-10" dirty="0">
                <a:latin typeface="Calibri"/>
                <a:cs typeface="Calibri"/>
              </a:rPr>
              <a:t>e</a:t>
            </a:r>
            <a:r>
              <a:rPr sz="2800" b="1" spc="-5" dirty="0">
                <a:latin typeface="Calibri"/>
                <a:cs typeface="Calibri"/>
              </a:rPr>
              <a:t>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</a:t>
            </a:r>
            <a:r>
              <a:rPr sz="2800" b="1" spc="-5" dirty="0">
                <a:latin typeface="Calibri"/>
                <a:cs typeface="Calibri"/>
              </a:rPr>
              <a:t>h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</a:t>
            </a:r>
            <a:r>
              <a:rPr sz="2800" b="1" spc="-459" dirty="0">
                <a:latin typeface="Calibri"/>
                <a:cs typeface="Calibri"/>
              </a:rPr>
              <a:t>d</a:t>
            </a:r>
            <a:r>
              <a:rPr sz="1350" spc="-315" baseline="-30864" dirty="0">
                <a:solidFill>
                  <a:srgbClr val="404040"/>
                </a:solidFill>
                <a:latin typeface="Arial MT"/>
                <a:cs typeface="Arial MT"/>
              </a:rPr>
              <a:t>D</a:t>
            </a:r>
            <a:r>
              <a:rPr sz="2800" b="1" spc="-495" dirty="0">
                <a:latin typeface="Calibri"/>
                <a:cs typeface="Calibri"/>
              </a:rPr>
              <a:t>i</a:t>
            </a:r>
            <a:r>
              <a:rPr sz="1350" baseline="-30864" dirty="0">
                <a:solidFill>
                  <a:srgbClr val="404040"/>
                </a:solidFill>
                <a:latin typeface="Arial MT"/>
                <a:cs typeface="Arial MT"/>
              </a:rPr>
              <a:t>r</a:t>
            </a:r>
            <a:r>
              <a:rPr sz="1350" spc="-97" baseline="-30864" dirty="0">
                <a:solidFill>
                  <a:srgbClr val="404040"/>
                </a:solidFill>
                <a:latin typeface="Arial MT"/>
                <a:cs typeface="Arial MT"/>
              </a:rPr>
              <a:t>.</a:t>
            </a:r>
            <a:r>
              <a:rPr sz="2800" b="1" spc="-865" dirty="0">
                <a:latin typeface="Calibri"/>
                <a:cs typeface="Calibri"/>
              </a:rPr>
              <a:t>c</a:t>
            </a:r>
            <a:r>
              <a:rPr sz="1350" spc="-30" baseline="-30864" dirty="0">
                <a:solidFill>
                  <a:srgbClr val="404040"/>
                </a:solidFill>
                <a:latin typeface="Arial MT"/>
                <a:cs typeface="Arial MT"/>
              </a:rPr>
              <a:t>M</a:t>
            </a:r>
            <a:r>
              <a:rPr sz="1350" spc="-600" baseline="-30864" dirty="0">
                <a:solidFill>
                  <a:srgbClr val="404040"/>
                </a:solidFill>
                <a:latin typeface="Arial MT"/>
                <a:cs typeface="Arial MT"/>
              </a:rPr>
              <a:t>a</a:t>
            </a:r>
            <a:r>
              <a:rPr sz="2800" b="1" spc="-994" dirty="0">
                <a:latin typeface="Calibri"/>
                <a:cs typeface="Calibri"/>
              </a:rPr>
              <a:t>a</a:t>
            </a:r>
            <a:r>
              <a:rPr sz="1350" spc="-7" baseline="-30864" dirty="0">
                <a:solidFill>
                  <a:srgbClr val="404040"/>
                </a:solidFill>
                <a:latin typeface="Arial MT"/>
                <a:cs typeface="Arial MT"/>
              </a:rPr>
              <a:t>la</a:t>
            </a:r>
            <a:r>
              <a:rPr sz="1350" spc="-292" baseline="-30864" dirty="0">
                <a:solidFill>
                  <a:srgbClr val="404040"/>
                </a:solidFill>
                <a:latin typeface="Arial MT"/>
                <a:cs typeface="Arial MT"/>
              </a:rPr>
              <a:t>k</a:t>
            </a:r>
            <a:r>
              <a:rPr sz="2800" b="1" spc="-780" dirty="0">
                <a:latin typeface="Calibri"/>
                <a:cs typeface="Calibri"/>
              </a:rPr>
              <a:t>t</a:t>
            </a:r>
            <a:r>
              <a:rPr sz="1350" spc="-7" baseline="-30864" dirty="0">
                <a:solidFill>
                  <a:srgbClr val="404040"/>
                </a:solidFill>
                <a:latin typeface="Arial MT"/>
                <a:cs typeface="Arial MT"/>
              </a:rPr>
              <a:t>e</a:t>
            </a:r>
            <a:r>
              <a:rPr sz="1350" spc="-359" baseline="-30864" dirty="0">
                <a:solidFill>
                  <a:srgbClr val="404040"/>
                </a:solidFill>
                <a:latin typeface="Arial MT"/>
                <a:cs typeface="Arial MT"/>
              </a:rPr>
              <a:t>h</a:t>
            </a:r>
            <a:r>
              <a:rPr sz="2800" b="1" spc="-5" dirty="0">
                <a:latin typeface="Calibri"/>
                <a:cs typeface="Calibri"/>
              </a:rPr>
              <a:t>i</a:t>
            </a:r>
            <a:r>
              <a:rPr sz="2800" b="1" spc="-15" dirty="0">
                <a:latin typeface="Calibri"/>
                <a:cs typeface="Calibri"/>
              </a:rPr>
              <a:t>o</a:t>
            </a:r>
            <a:r>
              <a:rPr sz="2800" b="1" spc="-5" dirty="0">
                <a:latin typeface="Calibri"/>
                <a:cs typeface="Calibri"/>
              </a:rPr>
              <a:t>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4722" y="436879"/>
            <a:ext cx="319151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-5" dirty="0">
                <a:solidFill>
                  <a:srgbClr val="330066"/>
                </a:solidFill>
                <a:latin typeface="Arial"/>
                <a:cs typeface="Arial"/>
              </a:rPr>
              <a:t>Hy</a:t>
            </a:r>
            <a:r>
              <a:rPr sz="3900" dirty="0">
                <a:solidFill>
                  <a:srgbClr val="330066"/>
                </a:solidFill>
                <a:latin typeface="Arial"/>
                <a:cs typeface="Arial"/>
              </a:rPr>
              <a:t>p</a:t>
            </a:r>
            <a:r>
              <a:rPr sz="3900" spc="-5" dirty="0">
                <a:solidFill>
                  <a:srgbClr val="330066"/>
                </a:solidFill>
                <a:latin typeface="Arial"/>
                <a:cs typeface="Arial"/>
              </a:rPr>
              <a:t>ertension</a:t>
            </a:r>
            <a:endParaRPr sz="39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86212" y="1441703"/>
            <a:ext cx="3001645" cy="897255"/>
            <a:chOff x="186212" y="1441703"/>
            <a:chExt cx="3001645" cy="89725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6212" y="1762279"/>
              <a:ext cx="199837" cy="19988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5072" y="1441703"/>
              <a:ext cx="1154430" cy="89687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11351" y="1441703"/>
              <a:ext cx="1482090" cy="89687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953767" y="1441703"/>
              <a:ext cx="1233678" cy="896874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152501" y="1431409"/>
            <a:ext cx="8456930" cy="351853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294640" indent="-281940">
              <a:lnSpc>
                <a:spcPct val="100000"/>
              </a:lnSpc>
              <a:spcBef>
                <a:spcPts val="894"/>
              </a:spcBef>
              <a:buClr>
                <a:srgbClr val="330066"/>
              </a:buClr>
              <a:buSzPct val="70312"/>
              <a:buFont typeface="Wingdings"/>
              <a:buChar char=""/>
              <a:tabLst>
                <a:tab pos="294640" algn="l"/>
              </a:tabLst>
            </a:pPr>
            <a:r>
              <a:rPr sz="3200" b="1" spc="-5" dirty="0">
                <a:latin typeface="Calibri"/>
                <a:cs typeface="Calibri"/>
              </a:rPr>
              <a:t>The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DASH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Diet</a:t>
            </a:r>
            <a:endParaRPr sz="3200">
              <a:latin typeface="Calibri"/>
              <a:cs typeface="Calibri"/>
            </a:endParaRPr>
          </a:p>
          <a:p>
            <a:pPr marL="765175" lvl="1" indent="-358775">
              <a:lnSpc>
                <a:spcPct val="100000"/>
              </a:lnSpc>
              <a:spcBef>
                <a:spcPts val="690"/>
              </a:spcBef>
              <a:buClr>
                <a:srgbClr val="669999"/>
              </a:buClr>
              <a:buSzPct val="69642"/>
              <a:buFont typeface="Wingdings"/>
              <a:buChar char=""/>
              <a:tabLst>
                <a:tab pos="765175" algn="l"/>
                <a:tab pos="765810" algn="l"/>
              </a:tabLst>
            </a:pPr>
            <a:r>
              <a:rPr sz="2800" b="1" spc="-10" dirty="0">
                <a:latin typeface="Calibri"/>
                <a:cs typeface="Calibri"/>
              </a:rPr>
              <a:t>DASH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=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Dietary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Approaches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to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Stop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Hypertension</a:t>
            </a:r>
            <a:endParaRPr sz="2800">
              <a:latin typeface="Calibri"/>
              <a:cs typeface="Calibri"/>
            </a:endParaRPr>
          </a:p>
          <a:p>
            <a:pPr marL="765175" lvl="1" indent="-358775">
              <a:lnSpc>
                <a:spcPct val="100000"/>
              </a:lnSpc>
              <a:spcBef>
                <a:spcPts val="670"/>
              </a:spcBef>
              <a:buClr>
                <a:srgbClr val="669999"/>
              </a:buClr>
              <a:buSzPct val="69642"/>
              <a:buFont typeface="Wingdings"/>
              <a:buChar char=""/>
              <a:tabLst>
                <a:tab pos="765175" algn="l"/>
                <a:tab pos="765810" algn="l"/>
              </a:tabLst>
            </a:pPr>
            <a:r>
              <a:rPr sz="2800" b="1" spc="-10" dirty="0">
                <a:latin typeface="Calibri"/>
                <a:cs typeface="Calibri"/>
              </a:rPr>
              <a:t>Multicenter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feeding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study</a:t>
            </a:r>
            <a:endParaRPr sz="2800">
              <a:latin typeface="Calibri"/>
              <a:cs typeface="Calibri"/>
            </a:endParaRPr>
          </a:p>
          <a:p>
            <a:pPr marL="765175" marR="7620" lvl="1" indent="-358140">
              <a:lnSpc>
                <a:spcPct val="100000"/>
              </a:lnSpc>
              <a:spcBef>
                <a:spcPts val="675"/>
              </a:spcBef>
              <a:buClr>
                <a:srgbClr val="669999"/>
              </a:buClr>
              <a:buSzPct val="69642"/>
              <a:buFont typeface="Wingdings"/>
              <a:buChar char=""/>
              <a:tabLst>
                <a:tab pos="765175" algn="l"/>
                <a:tab pos="765810" algn="l"/>
                <a:tab pos="1862455" algn="l"/>
                <a:tab pos="2955290" algn="l"/>
                <a:tab pos="4015104" algn="l"/>
                <a:tab pos="5020945" algn="l"/>
                <a:tab pos="6124575" algn="l"/>
                <a:tab pos="6985634" algn="l"/>
              </a:tabLst>
            </a:pPr>
            <a:r>
              <a:rPr sz="2800" b="1" spc="-5" dirty="0">
                <a:latin typeface="Calibri"/>
                <a:cs typeface="Calibri"/>
              </a:rPr>
              <a:t>Eating	</a:t>
            </a:r>
            <a:r>
              <a:rPr sz="2800" b="1" spc="-10" dirty="0">
                <a:latin typeface="Calibri"/>
                <a:cs typeface="Calibri"/>
              </a:rPr>
              <a:t>w</a:t>
            </a:r>
            <a:r>
              <a:rPr sz="2800" b="1" spc="5" dirty="0">
                <a:latin typeface="Calibri"/>
                <a:cs typeface="Calibri"/>
              </a:rPr>
              <a:t>h</a:t>
            </a:r>
            <a:r>
              <a:rPr sz="2800" b="1" spc="-5" dirty="0">
                <a:latin typeface="Calibri"/>
                <a:cs typeface="Calibri"/>
              </a:rPr>
              <a:t>ole</a:t>
            </a:r>
            <a:r>
              <a:rPr sz="2800" b="1" dirty="0">
                <a:latin typeface="Calibri"/>
                <a:cs typeface="Calibri"/>
              </a:rPr>
              <a:t>	“</a:t>
            </a:r>
            <a:r>
              <a:rPr sz="2800" b="1" spc="-10" dirty="0">
                <a:latin typeface="Calibri"/>
                <a:cs typeface="Calibri"/>
              </a:rPr>
              <a:t>r</a:t>
            </a:r>
            <a:r>
              <a:rPr sz="2800" b="1" dirty="0">
                <a:latin typeface="Calibri"/>
                <a:cs typeface="Calibri"/>
              </a:rPr>
              <a:t>e</a:t>
            </a:r>
            <a:r>
              <a:rPr sz="2800" b="1" spc="-5" dirty="0">
                <a:latin typeface="Calibri"/>
                <a:cs typeface="Calibri"/>
              </a:rPr>
              <a:t>al”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food</a:t>
            </a:r>
            <a:r>
              <a:rPr sz="2800" b="1" spc="-5" dirty="0">
                <a:latin typeface="Calibri"/>
                <a:cs typeface="Calibri"/>
              </a:rPr>
              <a:t>s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r</a:t>
            </a:r>
            <a:r>
              <a:rPr sz="2800" b="1" dirty="0">
                <a:latin typeface="Calibri"/>
                <a:cs typeface="Calibri"/>
              </a:rPr>
              <a:t>a</a:t>
            </a:r>
            <a:r>
              <a:rPr sz="2800" b="1" spc="-5" dirty="0">
                <a:latin typeface="Calibri"/>
                <a:cs typeface="Calibri"/>
              </a:rPr>
              <a:t>ther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than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ind</a:t>
            </a:r>
            <a:r>
              <a:rPr sz="2800" b="1" spc="-20" dirty="0">
                <a:latin typeface="Calibri"/>
                <a:cs typeface="Calibri"/>
              </a:rPr>
              <a:t>i</a:t>
            </a:r>
            <a:r>
              <a:rPr sz="2800" b="1" spc="-10" dirty="0">
                <a:latin typeface="Calibri"/>
                <a:cs typeface="Calibri"/>
              </a:rPr>
              <a:t>vidu</a:t>
            </a:r>
            <a:r>
              <a:rPr sz="2800" b="1" spc="5" dirty="0">
                <a:latin typeface="Calibri"/>
                <a:cs typeface="Calibri"/>
              </a:rPr>
              <a:t>a</a:t>
            </a:r>
            <a:r>
              <a:rPr sz="2800" b="1" spc="-5" dirty="0">
                <a:latin typeface="Calibri"/>
                <a:cs typeface="Calibri"/>
              </a:rPr>
              <a:t>l  nutrients</a:t>
            </a:r>
            <a:endParaRPr sz="2800">
              <a:latin typeface="Calibri"/>
              <a:cs typeface="Calibri"/>
            </a:endParaRPr>
          </a:p>
          <a:p>
            <a:pPr marL="765175" marR="5080" lvl="1" indent="-358140">
              <a:lnSpc>
                <a:spcPct val="100000"/>
              </a:lnSpc>
              <a:spcBef>
                <a:spcPts val="675"/>
              </a:spcBef>
              <a:buClr>
                <a:srgbClr val="669999"/>
              </a:buClr>
              <a:buSzPct val="69642"/>
              <a:buFont typeface="Wingdings"/>
              <a:buChar char=""/>
              <a:tabLst>
                <a:tab pos="765175" algn="l"/>
                <a:tab pos="765810" algn="l"/>
                <a:tab pos="2822575" algn="l"/>
                <a:tab pos="4077335" algn="l"/>
                <a:tab pos="5034280" algn="l"/>
                <a:tab pos="6388100" algn="l"/>
                <a:tab pos="7207884" algn="l"/>
              </a:tabLst>
            </a:pPr>
            <a:r>
              <a:rPr sz="2800" b="1" spc="-5" dirty="0">
                <a:latin typeface="Calibri"/>
                <a:cs typeface="Calibri"/>
              </a:rPr>
              <a:t>Si</a:t>
            </a:r>
            <a:r>
              <a:rPr sz="2800" b="1" spc="-20" dirty="0">
                <a:latin typeface="Calibri"/>
                <a:cs typeface="Calibri"/>
              </a:rPr>
              <a:t>g</a:t>
            </a:r>
            <a:r>
              <a:rPr sz="2800" b="1" spc="-5" dirty="0">
                <a:latin typeface="Calibri"/>
                <a:cs typeface="Calibri"/>
              </a:rPr>
              <a:t>ni</a:t>
            </a:r>
            <a:r>
              <a:rPr sz="2800" b="1" dirty="0">
                <a:latin typeface="Calibri"/>
                <a:cs typeface="Calibri"/>
              </a:rPr>
              <a:t>f</a:t>
            </a:r>
            <a:r>
              <a:rPr sz="2800" b="1" spc="-5" dirty="0">
                <a:latin typeface="Calibri"/>
                <a:cs typeface="Calibri"/>
              </a:rPr>
              <a:t>ican</a:t>
            </a:r>
            <a:r>
              <a:rPr sz="2800" b="1" spc="5" dirty="0">
                <a:latin typeface="Calibri"/>
                <a:cs typeface="Calibri"/>
              </a:rPr>
              <a:t>t</a:t>
            </a:r>
            <a:r>
              <a:rPr sz="2800" b="1" spc="-5" dirty="0">
                <a:latin typeface="Calibri"/>
                <a:cs typeface="Calibri"/>
              </a:rPr>
              <a:t>ly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lo</a:t>
            </a:r>
            <a:r>
              <a:rPr sz="2800" b="1" dirty="0">
                <a:latin typeface="Calibri"/>
                <a:cs typeface="Calibri"/>
              </a:rPr>
              <a:t>w</a:t>
            </a:r>
            <a:r>
              <a:rPr sz="2800" b="1" spc="-10" dirty="0">
                <a:latin typeface="Calibri"/>
                <a:cs typeface="Calibri"/>
              </a:rPr>
              <a:t>er</a:t>
            </a:r>
            <a:r>
              <a:rPr sz="2800" b="1" spc="-5" dirty="0">
                <a:latin typeface="Calibri"/>
                <a:cs typeface="Calibri"/>
              </a:rPr>
              <a:t>s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both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sys</a:t>
            </a:r>
            <a:r>
              <a:rPr sz="2800" b="1" dirty="0">
                <a:latin typeface="Calibri"/>
                <a:cs typeface="Calibri"/>
              </a:rPr>
              <a:t>t</a:t>
            </a:r>
            <a:r>
              <a:rPr sz="2800" b="1" spc="-5" dirty="0">
                <a:latin typeface="Calibri"/>
                <a:cs typeface="Calibri"/>
              </a:rPr>
              <a:t>ol</a:t>
            </a:r>
            <a:r>
              <a:rPr sz="2800" b="1" spc="-20" dirty="0">
                <a:latin typeface="Calibri"/>
                <a:cs typeface="Calibri"/>
              </a:rPr>
              <a:t>i</a:t>
            </a:r>
            <a:r>
              <a:rPr sz="2800" b="1" spc="-5" dirty="0">
                <a:latin typeface="Calibri"/>
                <a:cs typeface="Calibri"/>
              </a:rPr>
              <a:t>c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dirty="0">
                <a:latin typeface="Calibri"/>
                <a:cs typeface="Calibri"/>
              </a:rPr>
              <a:t>n</a:t>
            </a:r>
            <a:r>
              <a:rPr sz="2800" b="1" spc="-5" dirty="0">
                <a:latin typeface="Calibri"/>
                <a:cs typeface="Calibri"/>
              </a:rPr>
              <a:t>d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diast</a:t>
            </a:r>
            <a:r>
              <a:rPr sz="2800" b="1" spc="10" dirty="0">
                <a:latin typeface="Calibri"/>
                <a:cs typeface="Calibri"/>
              </a:rPr>
              <a:t>o</a:t>
            </a:r>
            <a:r>
              <a:rPr sz="2800" b="1" spc="-5" dirty="0">
                <a:latin typeface="Calibri"/>
                <a:cs typeface="Calibri"/>
              </a:rPr>
              <a:t>l</a:t>
            </a:r>
            <a:r>
              <a:rPr sz="2800" b="1" dirty="0">
                <a:latin typeface="Calibri"/>
                <a:cs typeface="Calibri"/>
              </a:rPr>
              <a:t>i</a:t>
            </a:r>
            <a:r>
              <a:rPr sz="2800" b="1" spc="-5" dirty="0">
                <a:latin typeface="Calibri"/>
                <a:cs typeface="Calibri"/>
              </a:rPr>
              <a:t>c  blood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pressures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well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cholesterol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16797" y="6291877"/>
            <a:ext cx="21717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7</a:t>
            </a:fld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952034" y="647700"/>
            <a:ext cx="4772660" cy="1116330"/>
            <a:chOff x="1952034" y="647700"/>
            <a:chExt cx="4772660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52034" y="930199"/>
              <a:ext cx="3097944" cy="48298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28972" y="647700"/>
              <a:ext cx="1591818" cy="11163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61660" y="647700"/>
              <a:ext cx="790193" cy="111632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92724" y="647700"/>
              <a:ext cx="931926" cy="1116329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906270" y="764870"/>
            <a:ext cx="46526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Hypertension</a:t>
            </a:r>
            <a:r>
              <a:rPr sz="4000" spc="-40" dirty="0"/>
              <a:t> </a:t>
            </a:r>
            <a:r>
              <a:rPr sz="4000" dirty="0"/>
              <a:t>(cont’d</a:t>
            </a:r>
            <a:r>
              <a:rPr sz="3900" dirty="0">
                <a:solidFill>
                  <a:srgbClr val="330066"/>
                </a:solidFill>
                <a:latin typeface="Arial"/>
                <a:cs typeface="Arial"/>
              </a:rPr>
              <a:t>)</a:t>
            </a:r>
            <a:endParaRPr sz="39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16797" y="6291877"/>
            <a:ext cx="21717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8</a:t>
            </a:fld>
            <a:endParaRPr sz="10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7949" y="1461367"/>
            <a:ext cx="8606790" cy="4507865"/>
          </a:xfrm>
          <a:prstGeom prst="rect">
            <a:avLst/>
          </a:prstGeom>
        </p:spPr>
        <p:txBody>
          <a:bodyPr vert="horz" wrap="square" lIns="0" tIns="226695" rIns="0" bIns="0" rtlCol="0">
            <a:spAutoFit/>
          </a:bodyPr>
          <a:lstStyle/>
          <a:p>
            <a:pPr marL="294640" indent="-281940">
              <a:lnSpc>
                <a:spcPct val="100000"/>
              </a:lnSpc>
              <a:spcBef>
                <a:spcPts val="1785"/>
              </a:spcBef>
              <a:buClr>
                <a:srgbClr val="330066"/>
              </a:buClr>
              <a:buSzPct val="69642"/>
              <a:buFont typeface="Wingdings"/>
              <a:buChar char=""/>
              <a:tabLst>
                <a:tab pos="294640" algn="l"/>
              </a:tabLst>
            </a:pP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DASH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Diet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(cont’d)</a:t>
            </a:r>
            <a:endParaRPr sz="2800">
              <a:latin typeface="Calibri"/>
              <a:cs typeface="Calibri"/>
            </a:endParaRPr>
          </a:p>
          <a:p>
            <a:pPr marL="641985" lvl="1" indent="-287655">
              <a:lnSpc>
                <a:spcPct val="100000"/>
              </a:lnSpc>
              <a:spcBef>
                <a:spcPts val="1685"/>
              </a:spcBef>
              <a:buClr>
                <a:srgbClr val="669999"/>
              </a:buClr>
              <a:buSzPct val="69642"/>
              <a:buFont typeface="Wingdings"/>
              <a:buChar char=""/>
              <a:tabLst>
                <a:tab pos="642620" algn="l"/>
              </a:tabLst>
            </a:pPr>
            <a:r>
              <a:rPr sz="2800" b="1" spc="-10" dirty="0">
                <a:latin typeface="Calibri"/>
                <a:cs typeface="Calibri"/>
              </a:rPr>
              <a:t>DASH-Sodium</a:t>
            </a:r>
            <a:endParaRPr sz="2800">
              <a:latin typeface="Calibri"/>
              <a:cs typeface="Calibri"/>
            </a:endParaRPr>
          </a:p>
          <a:p>
            <a:pPr marL="413384" indent="-343535">
              <a:lnSpc>
                <a:spcPct val="100000"/>
              </a:lnSpc>
              <a:spcBef>
                <a:spcPts val="1680"/>
              </a:spcBef>
              <a:buSzPct val="69642"/>
              <a:buFont typeface="Calibri"/>
              <a:buChar char="o"/>
              <a:tabLst>
                <a:tab pos="413384" algn="l"/>
                <a:tab pos="414020" algn="l"/>
              </a:tabLst>
            </a:pPr>
            <a:r>
              <a:rPr sz="2800" b="1" spc="-5" dirty="0">
                <a:latin typeface="Calibri"/>
                <a:cs typeface="Calibri"/>
              </a:rPr>
              <a:t>Lowering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sodium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lowers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blood pressure</a:t>
            </a:r>
            <a:endParaRPr sz="2800">
              <a:latin typeface="Calibri"/>
              <a:cs typeface="Calibri"/>
            </a:endParaRPr>
          </a:p>
          <a:p>
            <a:pPr marL="413384" marR="5080" indent="-342900" algn="just">
              <a:lnSpc>
                <a:spcPct val="100000"/>
              </a:lnSpc>
              <a:spcBef>
                <a:spcPts val="1680"/>
              </a:spcBef>
              <a:buSzPct val="69642"/>
              <a:buFont typeface="Calibri"/>
              <a:buChar char="o"/>
              <a:tabLst>
                <a:tab pos="414020" algn="l"/>
              </a:tabLst>
            </a:pPr>
            <a:r>
              <a:rPr sz="2800" b="1" dirty="0">
                <a:latin typeface="Calibri"/>
                <a:cs typeface="Calibri"/>
              </a:rPr>
              <a:t>Greatest </a:t>
            </a:r>
            <a:r>
              <a:rPr sz="2800" b="1" spc="-5" dirty="0">
                <a:latin typeface="Calibri"/>
                <a:cs typeface="Calibri"/>
              </a:rPr>
              <a:t>reduction </a:t>
            </a:r>
            <a:r>
              <a:rPr sz="2800" b="1" dirty="0">
                <a:latin typeface="Calibri"/>
                <a:cs typeface="Calibri"/>
              </a:rPr>
              <a:t>in </a:t>
            </a:r>
            <a:r>
              <a:rPr sz="2800" b="1" spc="-5" dirty="0">
                <a:latin typeface="Calibri"/>
                <a:cs typeface="Calibri"/>
              </a:rPr>
              <a:t>blood pressure </a:t>
            </a:r>
            <a:r>
              <a:rPr sz="2800" b="1" dirty="0">
                <a:latin typeface="Calibri"/>
                <a:cs typeface="Calibri"/>
              </a:rPr>
              <a:t>occurred </a:t>
            </a:r>
            <a:r>
              <a:rPr sz="2800" b="1" spc="-5" dirty="0">
                <a:latin typeface="Calibri"/>
                <a:cs typeface="Calibri"/>
              </a:rPr>
              <a:t>at </a:t>
            </a:r>
            <a:r>
              <a:rPr sz="2800" b="1" spc="5" dirty="0">
                <a:latin typeface="Calibri"/>
                <a:cs typeface="Calibri"/>
              </a:rPr>
              <a:t>1,500 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mg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sodium</a:t>
            </a:r>
            <a:endParaRPr sz="2800">
              <a:latin typeface="Calibri"/>
              <a:cs typeface="Calibri"/>
            </a:endParaRPr>
          </a:p>
          <a:p>
            <a:pPr marL="413384" marR="5715" indent="-342900" algn="just">
              <a:lnSpc>
                <a:spcPct val="100000"/>
              </a:lnSpc>
              <a:spcBef>
                <a:spcPts val="1685"/>
              </a:spcBef>
              <a:buSzPct val="69642"/>
              <a:buFont typeface="Calibri"/>
              <a:buChar char="o"/>
              <a:tabLst>
                <a:tab pos="414020" algn="l"/>
              </a:tabLst>
            </a:pPr>
            <a:r>
              <a:rPr sz="2800" b="1" dirty="0">
                <a:latin typeface="Calibri"/>
                <a:cs typeface="Calibri"/>
              </a:rPr>
              <a:t>Greatest </a:t>
            </a:r>
            <a:r>
              <a:rPr sz="2800" b="1" spc="-5" dirty="0">
                <a:latin typeface="Calibri"/>
                <a:cs typeface="Calibri"/>
              </a:rPr>
              <a:t>blood pressure reductions occurred in blacks;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middle-aged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and</a:t>
            </a:r>
            <a:r>
              <a:rPr sz="2800" b="1" spc="-5" dirty="0">
                <a:latin typeface="Calibri"/>
                <a:cs typeface="Calibri"/>
              </a:rPr>
              <a:t> older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people;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and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people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 </a:t>
            </a:r>
            <a:r>
              <a:rPr sz="2800" b="1" spc="-5" dirty="0">
                <a:latin typeface="Calibri"/>
                <a:cs typeface="Calibri"/>
              </a:rPr>
              <a:t> hypertension,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diabetes,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chronic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kidney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disease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8479" y="418591"/>
            <a:ext cx="452691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dirty="0"/>
              <a:t>Hypertension</a:t>
            </a:r>
            <a:r>
              <a:rPr sz="3900" spc="-95" dirty="0"/>
              <a:t> </a:t>
            </a:r>
            <a:r>
              <a:rPr sz="3900" spc="-5" dirty="0"/>
              <a:t>(cont’d)</a:t>
            </a:r>
            <a:endParaRPr sz="3900"/>
          </a:p>
        </p:txBody>
      </p:sp>
      <p:sp>
        <p:nvSpPr>
          <p:cNvPr id="5" name="object 5"/>
          <p:cNvSpPr txBox="1"/>
          <p:nvPr/>
        </p:nvSpPr>
        <p:spPr>
          <a:xfrm>
            <a:off x="8416797" y="6291877"/>
            <a:ext cx="217170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 MT"/>
                <a:cs typeface="Arial MT"/>
              </a:rPr>
              <a:t>9</a:t>
            </a:fld>
            <a:endParaRPr sz="1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7073" y="1452739"/>
            <a:ext cx="8458200" cy="3114040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294640" indent="-282575">
              <a:lnSpc>
                <a:spcPct val="100000"/>
              </a:lnSpc>
              <a:spcBef>
                <a:spcPts val="955"/>
              </a:spcBef>
              <a:buClr>
                <a:srgbClr val="330066"/>
              </a:buClr>
              <a:buSzPct val="69117"/>
              <a:buFont typeface="Wingdings"/>
              <a:buChar char=""/>
              <a:tabLst>
                <a:tab pos="295275" algn="l"/>
              </a:tabLst>
            </a:pPr>
            <a:r>
              <a:rPr sz="3400" b="1" spc="-10" dirty="0">
                <a:latin typeface="Calibri"/>
                <a:cs typeface="Calibri"/>
              </a:rPr>
              <a:t>Weight </a:t>
            </a:r>
            <a:r>
              <a:rPr sz="3400" b="1" spc="-5" dirty="0">
                <a:latin typeface="Calibri"/>
                <a:cs typeface="Calibri"/>
              </a:rPr>
              <a:t>loss</a:t>
            </a:r>
            <a:endParaRPr sz="3400">
              <a:latin typeface="Calibri"/>
              <a:cs typeface="Calibri"/>
            </a:endParaRPr>
          </a:p>
          <a:p>
            <a:pPr marL="1217930" lvl="1" indent="-338455">
              <a:lnSpc>
                <a:spcPct val="100000"/>
              </a:lnSpc>
              <a:spcBef>
                <a:spcPts val="710"/>
              </a:spcBef>
              <a:buClr>
                <a:srgbClr val="CCCC00"/>
              </a:buClr>
              <a:buSzPct val="69642"/>
              <a:buFont typeface="Calibri"/>
              <a:buChar char="o"/>
              <a:tabLst>
                <a:tab pos="1217930" algn="l"/>
                <a:tab pos="1218565" algn="l"/>
              </a:tabLst>
            </a:pPr>
            <a:r>
              <a:rPr sz="2800" b="1" spc="-10" dirty="0">
                <a:latin typeface="Calibri"/>
                <a:cs typeface="Calibri"/>
              </a:rPr>
              <a:t>Weight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directly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related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to blood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pressure</a:t>
            </a:r>
            <a:endParaRPr sz="2800">
              <a:latin typeface="Calibri"/>
              <a:cs typeface="Calibri"/>
            </a:endParaRPr>
          </a:p>
          <a:p>
            <a:pPr marL="1217930" marR="6985" lvl="1" indent="-338455">
              <a:lnSpc>
                <a:spcPct val="100000"/>
              </a:lnSpc>
              <a:spcBef>
                <a:spcPts val="675"/>
              </a:spcBef>
              <a:buClr>
                <a:srgbClr val="CCCC00"/>
              </a:buClr>
              <a:buSzPct val="69642"/>
              <a:buFont typeface="Calibri"/>
              <a:buChar char="o"/>
              <a:tabLst>
                <a:tab pos="1217930" algn="l"/>
                <a:tab pos="1218565" algn="l"/>
                <a:tab pos="2533650" algn="l"/>
                <a:tab pos="3340100" algn="l"/>
                <a:tab pos="4574540" algn="l"/>
                <a:tab pos="5668645" algn="l"/>
                <a:tab pos="7281545" algn="l"/>
                <a:tab pos="8243570" algn="l"/>
              </a:tabLst>
            </a:pPr>
            <a:r>
              <a:rPr sz="2800" b="1" spc="-10" dirty="0">
                <a:latin typeface="Calibri"/>
                <a:cs typeface="Calibri"/>
              </a:rPr>
              <a:t>Weigh</a:t>
            </a:r>
            <a:r>
              <a:rPr sz="2800" b="1" spc="-5" dirty="0">
                <a:latin typeface="Calibri"/>
                <a:cs typeface="Calibri"/>
              </a:rPr>
              <a:t>t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loss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lowe</a:t>
            </a:r>
            <a:r>
              <a:rPr sz="2800" b="1" dirty="0">
                <a:latin typeface="Calibri"/>
                <a:cs typeface="Calibri"/>
              </a:rPr>
              <a:t>r</a:t>
            </a:r>
            <a:r>
              <a:rPr sz="2800" b="1" spc="-5" dirty="0">
                <a:latin typeface="Calibri"/>
                <a:cs typeface="Calibri"/>
              </a:rPr>
              <a:t>s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bl</a:t>
            </a:r>
            <a:r>
              <a:rPr sz="2800" b="1" spc="-15" dirty="0">
                <a:latin typeface="Calibri"/>
                <a:cs typeface="Calibri"/>
              </a:rPr>
              <a:t>o</a:t>
            </a:r>
            <a:r>
              <a:rPr sz="2800" b="1" spc="-5" dirty="0">
                <a:latin typeface="Calibri"/>
                <a:cs typeface="Calibri"/>
              </a:rPr>
              <a:t>od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pressu</a:t>
            </a:r>
            <a:r>
              <a:rPr sz="2800" b="1" spc="5" dirty="0">
                <a:latin typeface="Calibri"/>
                <a:cs typeface="Calibri"/>
              </a:rPr>
              <a:t>r</a:t>
            </a:r>
            <a:r>
              <a:rPr sz="2800" b="1" spc="-5" dirty="0">
                <a:latin typeface="Calibri"/>
                <a:cs typeface="Calibri"/>
              </a:rPr>
              <a:t>e,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e</a:t>
            </a:r>
            <a:r>
              <a:rPr sz="2800" b="1" dirty="0">
                <a:latin typeface="Calibri"/>
                <a:cs typeface="Calibri"/>
              </a:rPr>
              <a:t>v</a:t>
            </a:r>
            <a:r>
              <a:rPr sz="2800" b="1" spc="-10" dirty="0">
                <a:latin typeface="Calibri"/>
                <a:cs typeface="Calibri"/>
              </a:rPr>
              <a:t>e</a:t>
            </a:r>
            <a:r>
              <a:rPr sz="2800" b="1" spc="-5" dirty="0">
                <a:latin typeface="Calibri"/>
                <a:cs typeface="Calibri"/>
              </a:rPr>
              <a:t>n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10" dirty="0">
                <a:latin typeface="Calibri"/>
                <a:cs typeface="Calibri"/>
              </a:rPr>
              <a:t>if  </a:t>
            </a:r>
            <a:r>
              <a:rPr sz="2800" b="1" spc="-5" dirty="0">
                <a:latin typeface="Calibri"/>
                <a:cs typeface="Calibri"/>
              </a:rPr>
              <a:t>healthy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weight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attained</a:t>
            </a:r>
            <a:endParaRPr sz="2800">
              <a:latin typeface="Calibri"/>
              <a:cs typeface="Calibri"/>
            </a:endParaRPr>
          </a:p>
          <a:p>
            <a:pPr marL="765810" marR="5080" indent="-358140">
              <a:lnSpc>
                <a:spcPct val="100000"/>
              </a:lnSpc>
              <a:spcBef>
                <a:spcPts val="710"/>
              </a:spcBef>
              <a:buClr>
                <a:srgbClr val="669999"/>
              </a:buClr>
              <a:buSzPct val="70000"/>
              <a:buFont typeface="Wingdings"/>
              <a:buChar char=""/>
              <a:tabLst>
                <a:tab pos="765175" algn="l"/>
                <a:tab pos="766445" algn="l"/>
                <a:tab pos="1553210" algn="l"/>
                <a:tab pos="2908300" algn="l"/>
                <a:tab pos="3638550" algn="l"/>
                <a:tab pos="4928235" algn="l"/>
                <a:tab pos="5830570" algn="l"/>
                <a:tab pos="6560820" algn="l"/>
                <a:tab pos="7917180" algn="l"/>
              </a:tabLst>
            </a:pPr>
            <a:r>
              <a:rPr sz="3000" b="1" spc="-5" dirty="0">
                <a:latin typeface="Calibri"/>
                <a:cs typeface="Calibri"/>
              </a:rPr>
              <a:t>Th</a:t>
            </a:r>
            <a:r>
              <a:rPr sz="3000" b="1" dirty="0">
                <a:latin typeface="Calibri"/>
                <a:cs typeface="Calibri"/>
              </a:rPr>
              <a:t>e	</a:t>
            </a:r>
            <a:r>
              <a:rPr sz="3000" b="1" spc="-5" dirty="0">
                <a:latin typeface="Calibri"/>
                <a:cs typeface="Calibri"/>
              </a:rPr>
              <a:t>gre</a:t>
            </a:r>
            <a:r>
              <a:rPr sz="3000" b="1" spc="-10" dirty="0">
                <a:latin typeface="Calibri"/>
                <a:cs typeface="Calibri"/>
              </a:rPr>
              <a:t>a</a:t>
            </a:r>
            <a:r>
              <a:rPr sz="3000" b="1" dirty="0">
                <a:latin typeface="Calibri"/>
                <a:cs typeface="Calibri"/>
              </a:rPr>
              <a:t>ter	the	</a:t>
            </a:r>
            <a:r>
              <a:rPr sz="3000" b="1" spc="-5" dirty="0">
                <a:latin typeface="Calibri"/>
                <a:cs typeface="Calibri"/>
              </a:rPr>
              <a:t>we</a:t>
            </a:r>
            <a:r>
              <a:rPr sz="3000" b="1" spc="-10" dirty="0">
                <a:latin typeface="Calibri"/>
                <a:cs typeface="Calibri"/>
              </a:rPr>
              <a:t>i</a:t>
            </a:r>
            <a:r>
              <a:rPr sz="3000" b="1" spc="-5" dirty="0">
                <a:latin typeface="Calibri"/>
                <a:cs typeface="Calibri"/>
              </a:rPr>
              <a:t>gh</a:t>
            </a:r>
            <a:r>
              <a:rPr sz="3000" b="1" dirty="0">
                <a:latin typeface="Calibri"/>
                <a:cs typeface="Calibri"/>
              </a:rPr>
              <a:t>t	l</a:t>
            </a:r>
            <a:r>
              <a:rPr sz="3000" b="1" spc="-15" dirty="0">
                <a:latin typeface="Calibri"/>
                <a:cs typeface="Calibri"/>
              </a:rPr>
              <a:t>o</a:t>
            </a:r>
            <a:r>
              <a:rPr sz="3000" b="1" dirty="0">
                <a:latin typeface="Calibri"/>
                <a:cs typeface="Calibri"/>
              </a:rPr>
              <a:t>ss,	the	</a:t>
            </a:r>
            <a:r>
              <a:rPr sz="3000" b="1" spc="-5" dirty="0">
                <a:latin typeface="Calibri"/>
                <a:cs typeface="Calibri"/>
              </a:rPr>
              <a:t>greate</a:t>
            </a:r>
            <a:r>
              <a:rPr sz="3000" b="1" dirty="0">
                <a:latin typeface="Calibri"/>
                <a:cs typeface="Calibri"/>
              </a:rPr>
              <a:t>r	t</a:t>
            </a:r>
            <a:r>
              <a:rPr sz="3000" b="1" spc="-10" dirty="0">
                <a:latin typeface="Calibri"/>
                <a:cs typeface="Calibri"/>
              </a:rPr>
              <a:t>h</a:t>
            </a:r>
            <a:r>
              <a:rPr sz="3000" b="1" dirty="0">
                <a:latin typeface="Calibri"/>
                <a:cs typeface="Calibri"/>
              </a:rPr>
              <a:t>e  </a:t>
            </a:r>
            <a:r>
              <a:rPr sz="3000" b="1" spc="-5" dirty="0">
                <a:latin typeface="Calibri"/>
                <a:cs typeface="Calibri"/>
              </a:rPr>
              <a:t>reduction</a:t>
            </a:r>
            <a:r>
              <a:rPr sz="3000" b="1" dirty="0">
                <a:latin typeface="Calibri"/>
                <a:cs typeface="Calibri"/>
              </a:rPr>
              <a:t> </a:t>
            </a:r>
            <a:r>
              <a:rPr sz="3000" b="1" spc="-5" dirty="0">
                <a:latin typeface="Calibri"/>
                <a:cs typeface="Calibri"/>
              </a:rPr>
              <a:t>in</a:t>
            </a:r>
            <a:r>
              <a:rPr sz="3000" b="1" spc="15" dirty="0">
                <a:latin typeface="Calibri"/>
                <a:cs typeface="Calibri"/>
              </a:rPr>
              <a:t> </a:t>
            </a:r>
            <a:r>
              <a:rPr sz="3000" b="1" spc="-5" dirty="0">
                <a:latin typeface="Calibri"/>
                <a:cs typeface="Calibri"/>
              </a:rPr>
              <a:t>blood</a:t>
            </a:r>
            <a:r>
              <a:rPr sz="3000" b="1" spc="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pressure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1006</Words>
  <Application>Microsoft Office PowerPoint</Application>
  <PresentationFormat>On-screen Show (4:3)</PresentationFormat>
  <Paragraphs>136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Arial MT</vt:lpstr>
      <vt:lpstr>Calibri</vt:lpstr>
      <vt:lpstr>Tahoma</vt:lpstr>
      <vt:lpstr>Times New Roman</vt:lpstr>
      <vt:lpstr>Wingdings</vt:lpstr>
      <vt:lpstr>Office Theme</vt:lpstr>
      <vt:lpstr>“Nutrition in Health and Illness”  Second Semester 2022-2023</vt:lpstr>
      <vt:lpstr>Introduction</vt:lpstr>
      <vt:lpstr>Introduction</vt:lpstr>
      <vt:lpstr>Hypertension</vt:lpstr>
      <vt:lpstr>Hypertension</vt:lpstr>
      <vt:lpstr>Nutrition Therapy</vt:lpstr>
      <vt:lpstr>Hypertension</vt:lpstr>
      <vt:lpstr>Hypertension (cont’d)</vt:lpstr>
      <vt:lpstr>Hypertension (cont’d)</vt:lpstr>
      <vt:lpstr>Hypertension (cont’d)</vt:lpstr>
      <vt:lpstr>Lower Sodium Intake</vt:lpstr>
      <vt:lpstr>Lower sodium intake</vt:lpstr>
      <vt:lpstr>Atherosclerosis</vt:lpstr>
      <vt:lpstr>PowerPoint Presentation</vt:lpstr>
      <vt:lpstr>- Serum cholesterol and LDL levels can often be</vt:lpstr>
      <vt:lpstr>PowerPoint Presentation</vt:lpstr>
      <vt:lpstr>PowerPoint Presentation</vt:lpstr>
      <vt:lpstr>Dietary Measures</vt:lpstr>
      <vt:lpstr>Controlling Cholesterol Abnormalities</vt:lpstr>
      <vt:lpstr>Physical Activity</vt:lpstr>
      <vt:lpstr>Medications</vt:lpstr>
      <vt:lpstr>Heart Failure</vt:lpstr>
      <vt:lpstr>Heart Failure (HF) (cont’d)</vt:lpstr>
      <vt:lpstr>Nutrition therapy (cont’d)</vt:lpstr>
      <vt:lpstr>Heart failure</vt:lpstr>
      <vt:lpstr>A DASH-Style Diet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Hypertension</dc:title>
  <dc:creator>user</dc:creator>
  <cp:lastModifiedBy>hp</cp:lastModifiedBy>
  <cp:revision>1</cp:revision>
  <dcterms:created xsi:type="dcterms:W3CDTF">2023-05-27T07:06:28Z</dcterms:created>
  <dcterms:modified xsi:type="dcterms:W3CDTF">2023-05-27T07:09:41Z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2023-05-27T00:00:00Z</vt:filetime>
  </property>
</Properties>
</file>