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966" y="121361"/>
            <a:ext cx="3322066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62" y="1500657"/>
            <a:ext cx="8339074" cy="361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50563" y="6466621"/>
            <a:ext cx="64198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15285" y="6460156"/>
            <a:ext cx="21653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212" y="542544"/>
              <a:ext cx="8041005" cy="5756275"/>
            </a:xfrm>
            <a:custGeom>
              <a:avLst/>
              <a:gdLst/>
              <a:ahLst/>
              <a:cxnLst/>
              <a:rect l="l" t="t" r="r" b="b"/>
              <a:pathLst>
                <a:path w="8041005" h="5756275">
                  <a:moveTo>
                    <a:pt x="0" y="5756148"/>
                  </a:moveTo>
                  <a:lnTo>
                    <a:pt x="8040624" y="5756148"/>
                  </a:lnTo>
                  <a:lnTo>
                    <a:pt x="8040624" y="0"/>
                  </a:lnTo>
                  <a:lnTo>
                    <a:pt x="0" y="0"/>
                  </a:lnTo>
                  <a:lnTo>
                    <a:pt x="0" y="575614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28772"/>
              <a:ext cx="685799" cy="606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5819" y="3128772"/>
              <a:ext cx="678179" cy="6065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14855" y="1520952"/>
              <a:ext cx="6113145" cy="3817620"/>
            </a:xfrm>
            <a:custGeom>
              <a:avLst/>
              <a:gdLst/>
              <a:ahLst/>
              <a:cxnLst/>
              <a:rect l="l" t="t" r="r" b="b"/>
              <a:pathLst>
                <a:path w="6113145" h="3817620">
                  <a:moveTo>
                    <a:pt x="0" y="3817620"/>
                  </a:moveTo>
                  <a:lnTo>
                    <a:pt x="6112764" y="3817620"/>
                  </a:lnTo>
                  <a:lnTo>
                    <a:pt x="6112764" y="0"/>
                  </a:lnTo>
                  <a:lnTo>
                    <a:pt x="0" y="0"/>
                  </a:lnTo>
                  <a:lnTo>
                    <a:pt x="0" y="381762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" y="3128772"/>
              <a:ext cx="1664081" cy="6126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9792" y="3128772"/>
              <a:ext cx="1664080" cy="6126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19300" y="3471671"/>
              <a:ext cx="5113655" cy="0"/>
            </a:xfrm>
            <a:custGeom>
              <a:avLst/>
              <a:gdLst/>
              <a:ahLst/>
              <a:cxnLst/>
              <a:rect l="l" t="t" r="r" b="b"/>
              <a:pathLst>
                <a:path w="5113655">
                  <a:moveTo>
                    <a:pt x="0" y="0"/>
                  </a:moveTo>
                  <a:lnTo>
                    <a:pt x="5113401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5236" y="2066924"/>
            <a:ext cx="5990590" cy="2659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3945" marR="5080" indent="-107188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252525"/>
                </a:solidFill>
              </a:rPr>
              <a:t>Nutrition</a:t>
            </a:r>
            <a:r>
              <a:rPr sz="4300" dirty="0">
                <a:solidFill>
                  <a:srgbClr val="252525"/>
                </a:solidFill>
              </a:rPr>
              <a:t> </a:t>
            </a:r>
            <a:r>
              <a:rPr sz="4300" spc="-25" dirty="0">
                <a:solidFill>
                  <a:srgbClr val="252525"/>
                </a:solidFill>
              </a:rPr>
              <a:t>for</a:t>
            </a:r>
            <a:r>
              <a:rPr sz="4300" spc="-15" dirty="0">
                <a:solidFill>
                  <a:srgbClr val="252525"/>
                </a:solidFill>
              </a:rPr>
              <a:t> </a:t>
            </a:r>
            <a:r>
              <a:rPr sz="4300" spc="-25" dirty="0">
                <a:solidFill>
                  <a:srgbClr val="252525"/>
                </a:solidFill>
              </a:rPr>
              <a:t>Patients</a:t>
            </a:r>
            <a:r>
              <a:rPr sz="4300" spc="-15" dirty="0">
                <a:solidFill>
                  <a:srgbClr val="252525"/>
                </a:solidFill>
              </a:rPr>
              <a:t> </a:t>
            </a:r>
            <a:r>
              <a:rPr sz="4300" spc="-10" dirty="0">
                <a:solidFill>
                  <a:srgbClr val="252525"/>
                </a:solidFill>
              </a:rPr>
              <a:t>with </a:t>
            </a:r>
            <a:r>
              <a:rPr sz="4300" spc="-955" dirty="0">
                <a:solidFill>
                  <a:srgbClr val="252525"/>
                </a:solidFill>
              </a:rPr>
              <a:t> </a:t>
            </a:r>
            <a:r>
              <a:rPr sz="4300" spc="-10" dirty="0">
                <a:solidFill>
                  <a:srgbClr val="252525"/>
                </a:solidFill>
              </a:rPr>
              <a:t>Kidney</a:t>
            </a:r>
            <a:r>
              <a:rPr sz="4300" spc="5" dirty="0">
                <a:solidFill>
                  <a:srgbClr val="252525"/>
                </a:solidFill>
              </a:rPr>
              <a:t> </a:t>
            </a:r>
            <a:r>
              <a:rPr sz="4300" spc="-20" dirty="0" smtClean="0">
                <a:solidFill>
                  <a:srgbClr val="252525"/>
                </a:solidFill>
              </a:rPr>
              <a:t>Disorders</a:t>
            </a:r>
            <a:r>
              <a:rPr lang="en-US" sz="4300" spc="-20" dirty="0" smtClean="0">
                <a:solidFill>
                  <a:srgbClr val="252525"/>
                </a:solidFill>
              </a:rPr>
              <a:t/>
            </a:r>
            <a:br>
              <a:rPr lang="en-US" sz="4300" spc="-20" dirty="0" smtClean="0">
                <a:solidFill>
                  <a:srgbClr val="252525"/>
                </a:solidFill>
              </a:rPr>
            </a:br>
            <a:r>
              <a:rPr lang="en-US" sz="4300" spc="-20" dirty="0" smtClean="0">
                <a:solidFill>
                  <a:srgbClr val="252525"/>
                </a:solidFill>
              </a:rPr>
              <a:t>    Presented by:</a:t>
            </a:r>
            <a:br>
              <a:rPr lang="en-US" sz="4300" spc="-20" dirty="0" smtClean="0">
                <a:solidFill>
                  <a:srgbClr val="252525"/>
                </a:solidFill>
              </a:rPr>
            </a:br>
            <a:r>
              <a:rPr lang="en-US" sz="4300" spc="-20" dirty="0" smtClean="0">
                <a:solidFill>
                  <a:srgbClr val="252525"/>
                </a:solidFill>
              </a:rPr>
              <a:t>Dr. Majdi Alhadidi</a:t>
            </a:r>
            <a:endParaRPr sz="4300" dirty="0"/>
          </a:p>
        </p:txBody>
      </p:sp>
      <p:sp>
        <p:nvSpPr>
          <p:cNvPr id="13" name="object 13"/>
          <p:cNvSpPr txBox="1"/>
          <p:nvPr/>
        </p:nvSpPr>
        <p:spPr>
          <a:xfrm>
            <a:off x="7041260" y="508685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1392" y="5097526"/>
            <a:ext cx="6413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Dr.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Malakeh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7463" y="1053082"/>
            <a:ext cx="7626350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buSzPct val="71428"/>
              <a:buFont typeface="Calibri"/>
              <a:buChar char="•"/>
              <a:tabLst>
                <a:tab pos="146685" algn="l"/>
              </a:tabLst>
            </a:pPr>
            <a:r>
              <a:rPr sz="2800" b="1" spc="-10" dirty="0">
                <a:latin typeface="Calibri"/>
                <a:cs typeface="Calibri"/>
              </a:rPr>
              <a:t>Maintain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adequate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calcium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(3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servings/day)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balanced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throughout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 marL="12700" marR="525780">
              <a:lnSpc>
                <a:spcPct val="110000"/>
              </a:lnSpc>
              <a:buSzPct val="96428"/>
              <a:buChar char="•"/>
              <a:tabLst>
                <a:tab pos="190500" algn="l"/>
              </a:tabLst>
            </a:pPr>
            <a:r>
              <a:rPr sz="2800" b="1" spc="-25" dirty="0">
                <a:latin typeface="Calibri"/>
                <a:cs typeface="Calibri"/>
              </a:rPr>
              <a:t>Avoid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animal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(6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oz/day)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sodium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(2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g/day).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42772" y="531876"/>
            <a:ext cx="6148705" cy="1116330"/>
            <a:chOff x="842772" y="531876"/>
            <a:chExt cx="6148705" cy="11163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" y="531876"/>
              <a:ext cx="4418838" cy="11163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80" y="531876"/>
              <a:ext cx="2388870" cy="1116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4320" y="647776"/>
            <a:ext cx="6757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CHRONIC</a:t>
            </a:r>
            <a:r>
              <a:rPr sz="4000" spc="-20" dirty="0"/>
              <a:t> </a:t>
            </a:r>
            <a:r>
              <a:rPr sz="4000" spc="-5" dirty="0"/>
              <a:t>KIDNEY</a:t>
            </a:r>
            <a:r>
              <a:rPr sz="4000" spc="10" dirty="0"/>
              <a:t> </a:t>
            </a:r>
            <a:r>
              <a:rPr sz="4000" spc="-15" dirty="0"/>
              <a:t>DISEASE </a:t>
            </a:r>
            <a:r>
              <a:rPr sz="4000" b="0" spc="-25" dirty="0">
                <a:latin typeface="Calibri Light"/>
                <a:cs typeface="Calibri Light"/>
              </a:rPr>
              <a:t>(CKD)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20000"/>
              </a:lnSpc>
              <a:spcBef>
                <a:spcPts val="10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pc="-5" dirty="0"/>
              <a:t>is</a:t>
            </a:r>
            <a:r>
              <a:rPr dirty="0"/>
              <a:t> </a:t>
            </a:r>
            <a:r>
              <a:rPr spc="-5" dirty="0"/>
              <a:t>a</a:t>
            </a:r>
            <a:r>
              <a:rPr spc="20" dirty="0"/>
              <a:t> </a:t>
            </a:r>
            <a:r>
              <a:rPr spc="-15" dirty="0"/>
              <a:t>syndrome</a:t>
            </a:r>
            <a:r>
              <a:rPr spc="30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15" dirty="0"/>
              <a:t>progressive</a:t>
            </a:r>
            <a:r>
              <a:rPr spc="55" dirty="0"/>
              <a:t> </a:t>
            </a:r>
            <a:r>
              <a:rPr spc="-10" dirty="0"/>
              <a:t>kidney</a:t>
            </a:r>
            <a:r>
              <a:rPr spc="15" dirty="0"/>
              <a:t> </a:t>
            </a:r>
            <a:r>
              <a:rPr spc="-10" dirty="0"/>
              <a:t>damage</a:t>
            </a:r>
            <a:r>
              <a:rPr spc="30" dirty="0"/>
              <a:t>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spc="-5" dirty="0"/>
              <a:t>loss</a:t>
            </a:r>
            <a:r>
              <a:rPr spc="10" dirty="0"/>
              <a:t> </a:t>
            </a:r>
            <a:r>
              <a:rPr spc="-5" dirty="0"/>
              <a:t>of </a:t>
            </a:r>
            <a:r>
              <a:rPr spc="-615" dirty="0"/>
              <a:t> </a:t>
            </a:r>
            <a:r>
              <a:rPr spc="-5" dirty="0"/>
              <a:t>function.</a:t>
            </a:r>
            <a:r>
              <a:rPr dirty="0"/>
              <a:t> </a:t>
            </a:r>
            <a:r>
              <a:rPr spc="-15" dirty="0"/>
              <a:t>Over</a:t>
            </a:r>
            <a:r>
              <a:rPr spc="10" dirty="0"/>
              <a:t> </a:t>
            </a:r>
            <a:r>
              <a:rPr spc="-5" dirty="0"/>
              <a:t>time,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10" dirty="0"/>
              <a:t> </a:t>
            </a:r>
            <a:r>
              <a:rPr spc="-10" dirty="0"/>
              <a:t>decrease</a:t>
            </a:r>
            <a:r>
              <a:rPr spc="2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number</a:t>
            </a:r>
            <a:r>
              <a:rPr dirty="0"/>
              <a:t> </a:t>
            </a:r>
            <a:r>
              <a:rPr spc="-5" dirty="0"/>
              <a:t>of </a:t>
            </a:r>
            <a:r>
              <a:rPr dirty="0"/>
              <a:t> </a:t>
            </a:r>
            <a:r>
              <a:rPr spc="-10" dirty="0"/>
              <a:t>functioning</a:t>
            </a:r>
            <a:r>
              <a:rPr spc="5" dirty="0"/>
              <a:t> </a:t>
            </a:r>
            <a:r>
              <a:rPr spc="-10" dirty="0"/>
              <a:t>nephrons</a:t>
            </a:r>
            <a:r>
              <a:rPr spc="5" dirty="0"/>
              <a:t> </a:t>
            </a:r>
            <a:r>
              <a:rPr spc="-15" dirty="0"/>
              <a:t>overburdens</a:t>
            </a:r>
            <a:r>
              <a:rPr spc="35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10" dirty="0"/>
              <a:t>remaining </a:t>
            </a:r>
            <a:r>
              <a:rPr spc="-5" dirty="0"/>
              <a:t> </a:t>
            </a:r>
            <a:r>
              <a:rPr spc="-10" dirty="0"/>
              <a:t>nephrons,</a:t>
            </a:r>
            <a:r>
              <a:rPr spc="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20" dirty="0"/>
              <a:t>kidney’s</a:t>
            </a:r>
            <a:r>
              <a:rPr spc="35" dirty="0"/>
              <a:t> </a:t>
            </a:r>
            <a:r>
              <a:rPr spc="-5" dirty="0"/>
              <a:t>ability</a:t>
            </a:r>
            <a:r>
              <a:rPr spc="15" dirty="0"/>
              <a:t> </a:t>
            </a:r>
            <a:r>
              <a:rPr spc="-15" dirty="0"/>
              <a:t>to</a:t>
            </a:r>
            <a:r>
              <a:rPr dirty="0"/>
              <a:t> </a:t>
            </a:r>
            <a:r>
              <a:rPr spc="-15" dirty="0"/>
              <a:t>ﬁlter</a:t>
            </a:r>
            <a:r>
              <a:rPr spc="20" dirty="0"/>
              <a:t> </a:t>
            </a:r>
            <a:r>
              <a:rPr spc="-5" dirty="0"/>
              <a:t>blood </a:t>
            </a:r>
            <a:r>
              <a:rPr dirty="0"/>
              <a:t> </a:t>
            </a:r>
            <a:r>
              <a:rPr spc="-20" dirty="0"/>
              <a:t>deteriorates,</a:t>
            </a:r>
            <a:r>
              <a:rPr spc="45" dirty="0"/>
              <a:t> </a:t>
            </a:r>
            <a:r>
              <a:rPr spc="-5" dirty="0"/>
              <a:t>as</a:t>
            </a:r>
            <a:r>
              <a:rPr dirty="0"/>
              <a:t> </a:t>
            </a:r>
            <a:r>
              <a:rPr spc="-10" dirty="0"/>
              <a:t>measured</a:t>
            </a:r>
            <a:r>
              <a:rPr spc="25" dirty="0"/>
              <a:t> </a:t>
            </a:r>
            <a:r>
              <a:rPr spc="-10" dirty="0"/>
              <a:t>by</a:t>
            </a:r>
            <a:r>
              <a:rPr dirty="0"/>
              <a:t> </a:t>
            </a:r>
            <a:r>
              <a:rPr spc="-5" dirty="0"/>
              <a:t>a</a:t>
            </a:r>
            <a:r>
              <a:rPr spc="5" dirty="0"/>
              <a:t> </a:t>
            </a:r>
            <a:r>
              <a:rPr spc="-10" dirty="0"/>
              <a:t>decrease</a:t>
            </a:r>
            <a:r>
              <a:rPr spc="20" dirty="0"/>
              <a:t> </a:t>
            </a:r>
            <a:r>
              <a:rPr spc="-5" dirty="0"/>
              <a:t>in </a:t>
            </a:r>
            <a:r>
              <a:rPr spc="-10" dirty="0"/>
              <a:t>glomerular </a:t>
            </a:r>
            <a:r>
              <a:rPr spc="-5" dirty="0"/>
              <a:t> </a:t>
            </a:r>
            <a:r>
              <a:rPr spc="-15" dirty="0"/>
              <a:t>ﬁltration</a:t>
            </a:r>
            <a:r>
              <a:rPr spc="15" dirty="0"/>
              <a:t> </a:t>
            </a:r>
            <a:r>
              <a:rPr spc="-35" dirty="0"/>
              <a:t>rate</a:t>
            </a:r>
            <a:r>
              <a:rPr spc="15" dirty="0"/>
              <a:t> </a:t>
            </a:r>
            <a:r>
              <a:rPr spc="-5" dirty="0"/>
              <a:t>(GFR).</a:t>
            </a:r>
            <a:r>
              <a:rPr spc="20" dirty="0"/>
              <a:t> </a:t>
            </a:r>
            <a:r>
              <a:rPr spc="-10" dirty="0"/>
              <a:t>CKD</a:t>
            </a:r>
            <a:r>
              <a:rPr spc="25" dirty="0"/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10" dirty="0"/>
              <a:t>associated</a:t>
            </a:r>
            <a:r>
              <a:rPr spc="15" dirty="0"/>
              <a:t> </a:t>
            </a:r>
            <a:r>
              <a:rPr spc="-10" dirty="0"/>
              <a:t>with</a:t>
            </a:r>
            <a:r>
              <a:rPr spc="15" dirty="0"/>
              <a:t> </a:t>
            </a:r>
            <a:r>
              <a:rPr spc="-15" dirty="0"/>
              <a:t>premature </a:t>
            </a:r>
            <a:r>
              <a:rPr spc="-10" dirty="0"/>
              <a:t> mortality</a:t>
            </a:r>
            <a:r>
              <a:rPr spc="2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0" dirty="0"/>
              <a:t>decreased</a:t>
            </a:r>
            <a:r>
              <a:rPr spc="25" dirty="0"/>
              <a:t> </a:t>
            </a:r>
            <a:r>
              <a:rPr spc="-5" dirty="0"/>
              <a:t>quality</a:t>
            </a:r>
            <a:r>
              <a:rPr spc="2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15" dirty="0"/>
              <a:t>life.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40" y="924813"/>
            <a:ext cx="807402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6350" indent="-1727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Smoking</a:t>
            </a:r>
            <a:r>
              <a:rPr sz="2800" b="1" spc="5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cessation,</a:t>
            </a:r>
            <a:r>
              <a:rPr sz="2800" b="1" spc="6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5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increase</a:t>
            </a:r>
            <a:r>
              <a:rPr sz="2800" b="1" spc="6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physical</a:t>
            </a:r>
            <a:r>
              <a:rPr sz="2800" b="1" spc="5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activity,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controlling </a:t>
            </a:r>
            <a:r>
              <a:rPr sz="2800" b="1" dirty="0">
                <a:latin typeface="Calibri"/>
                <a:cs typeface="Calibri"/>
              </a:rPr>
              <a:t>blood </a:t>
            </a:r>
            <a:r>
              <a:rPr sz="2800" b="1" spc="-5" dirty="0">
                <a:latin typeface="Calibri"/>
                <a:cs typeface="Calibri"/>
              </a:rPr>
              <a:t>lipid </a:t>
            </a:r>
            <a:r>
              <a:rPr sz="2800" b="1" spc="-10" dirty="0">
                <a:latin typeface="Calibri"/>
                <a:cs typeface="Calibri"/>
              </a:rPr>
              <a:t>levels are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modiﬁable risk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factors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have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potential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reduce</a:t>
            </a:r>
            <a:r>
              <a:rPr sz="2800" b="1" spc="-5" dirty="0">
                <a:latin typeface="Calibri"/>
                <a:cs typeface="Calibri"/>
              </a:rPr>
              <a:t> CKD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damage.</a:t>
            </a:r>
            <a:endParaRPr sz="2800">
              <a:latin typeface="Calibri"/>
              <a:cs typeface="Calibri"/>
            </a:endParaRPr>
          </a:p>
          <a:p>
            <a:pPr marL="184785" marR="8255" indent="-172720" algn="just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People </a:t>
            </a:r>
            <a:r>
              <a:rPr sz="2800" b="1" spc="-5" dirty="0">
                <a:latin typeface="Calibri"/>
                <a:cs typeface="Calibri"/>
              </a:rPr>
              <a:t>with CKD </a:t>
            </a:r>
            <a:r>
              <a:rPr sz="2800" b="1" spc="-10" dirty="0">
                <a:latin typeface="Calibri"/>
                <a:cs typeface="Calibri"/>
              </a:rPr>
              <a:t>that progresses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5" dirty="0">
                <a:latin typeface="Calibri"/>
                <a:cs typeface="Calibri"/>
              </a:rPr>
              <a:t>stage </a:t>
            </a:r>
            <a:r>
              <a:rPr sz="2800" b="1" spc="-5" dirty="0">
                <a:latin typeface="Calibri"/>
                <a:cs typeface="Calibri"/>
              </a:rPr>
              <a:t>5 </a:t>
            </a:r>
            <a:r>
              <a:rPr sz="2800" b="1" spc="-15" dirty="0">
                <a:latin typeface="Calibri"/>
                <a:cs typeface="Calibri"/>
              </a:rPr>
              <a:t>require </a:t>
            </a:r>
            <a:r>
              <a:rPr sz="2800" b="1" spc="-10" dirty="0">
                <a:latin typeface="Calibri"/>
                <a:cs typeface="Calibri"/>
              </a:rPr>
              <a:t> dialysis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transplant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survival.</a:t>
            </a:r>
            <a:endParaRPr sz="280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Diabetes </a:t>
            </a:r>
            <a:r>
              <a:rPr sz="2800" b="1" dirty="0">
                <a:latin typeface="Calibri"/>
                <a:cs typeface="Calibri"/>
              </a:rPr>
              <a:t>is </a:t>
            </a:r>
            <a:r>
              <a:rPr sz="2800" b="1" spc="-5" dirty="0">
                <a:latin typeface="Calibri"/>
                <a:cs typeface="Calibri"/>
              </a:rPr>
              <a:t>the leading </a:t>
            </a:r>
            <a:r>
              <a:rPr sz="2800" b="1" spc="-10" dirty="0">
                <a:latin typeface="Calibri"/>
                <a:cs typeface="Calibri"/>
              </a:rPr>
              <a:t>cause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0" dirty="0">
                <a:latin typeface="Calibri"/>
                <a:cs typeface="Calibri"/>
              </a:rPr>
              <a:t>CKD, </a:t>
            </a:r>
            <a:r>
              <a:rPr sz="2800" b="1" spc="-5" dirty="0">
                <a:latin typeface="Calibri"/>
                <a:cs typeface="Calibri"/>
              </a:rPr>
              <a:t>accounting </a:t>
            </a:r>
            <a:r>
              <a:rPr sz="2800" b="1" spc="-15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approximately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40%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cases.</a:t>
            </a:r>
            <a:endParaRPr sz="2800">
              <a:latin typeface="Calibri"/>
              <a:cs typeface="Calibri"/>
            </a:endParaRPr>
          </a:p>
          <a:p>
            <a:pPr marL="184785" marR="6350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Other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risk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factors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include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cardiovascular</a:t>
            </a:r>
            <a:r>
              <a:rPr sz="2800" b="1" spc="-5" dirty="0">
                <a:latin typeface="Calibri"/>
                <a:cs typeface="Calibri"/>
              </a:rPr>
              <a:t> disease,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hypertension,</a:t>
            </a:r>
            <a:r>
              <a:rPr sz="2800" b="1" spc="-5" dirty="0">
                <a:latin typeface="Calibri"/>
                <a:cs typeface="Calibri"/>
              </a:rPr>
              <a:t> 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obesity.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Compared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whites, </a:t>
            </a:r>
            <a:r>
              <a:rPr sz="2800" b="1" spc="-5" dirty="0">
                <a:latin typeface="Calibri"/>
                <a:cs typeface="Calibri"/>
              </a:rPr>
              <a:t> African-Americans, </a:t>
            </a:r>
            <a:r>
              <a:rPr sz="2800" b="1" spc="-10" dirty="0">
                <a:latin typeface="Calibri"/>
                <a:cs typeface="Calibri"/>
              </a:rPr>
              <a:t>Native </a:t>
            </a:r>
            <a:r>
              <a:rPr sz="2800" b="1" spc="-5" dirty="0">
                <a:latin typeface="Calibri"/>
                <a:cs typeface="Calibri"/>
              </a:rPr>
              <a:t>Americans,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Hispanics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CKD.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003" y="318515"/>
            <a:ext cx="6122670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6994" y="435051"/>
            <a:ext cx="5493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Goals</a:t>
            </a:r>
            <a:r>
              <a:rPr sz="4000" spc="-10" dirty="0"/>
              <a:t> </a:t>
            </a:r>
            <a:r>
              <a:rPr sz="4000" spc="-5" dirty="0"/>
              <a:t>of</a:t>
            </a:r>
            <a:r>
              <a:rPr sz="4000" spc="-15" dirty="0"/>
              <a:t> </a:t>
            </a:r>
            <a:r>
              <a:rPr sz="4000" spc="-5" dirty="0"/>
              <a:t>nutrition</a:t>
            </a:r>
            <a:r>
              <a:rPr sz="4000" spc="25" dirty="0"/>
              <a:t> </a:t>
            </a:r>
            <a:r>
              <a:rPr sz="4000" spc="-20" dirty="0"/>
              <a:t>therapy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1511325"/>
            <a:ext cx="784987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46685">
              <a:lnSpc>
                <a:spcPct val="110000"/>
              </a:lnSpc>
              <a:spcBef>
                <a:spcPts val="100"/>
              </a:spcBef>
              <a:buSzPct val="71428"/>
              <a:buFont typeface="Calibri"/>
              <a:buChar char="•"/>
              <a:tabLst>
                <a:tab pos="146685" algn="l"/>
              </a:tabLst>
            </a:pPr>
            <a:r>
              <a:rPr sz="2800" b="1" spc="-15" dirty="0">
                <a:latin typeface="Calibri"/>
                <a:cs typeface="Calibri"/>
              </a:rPr>
              <a:t>Reduce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workload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 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delay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prevent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further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damage</a:t>
            </a:r>
            <a:endParaRPr sz="2800">
              <a:latin typeface="Calibri"/>
              <a:cs typeface="Calibri"/>
            </a:endParaRPr>
          </a:p>
          <a:p>
            <a:pPr marL="189865" indent="-177800">
              <a:lnSpc>
                <a:spcPct val="100000"/>
              </a:lnSpc>
              <a:spcBef>
                <a:spcPts val="335"/>
              </a:spcBef>
              <a:buSzPct val="96428"/>
              <a:buChar char="•"/>
              <a:tabLst>
                <a:tab pos="190500" algn="l"/>
              </a:tabLst>
            </a:pPr>
            <a:r>
              <a:rPr sz="2800" b="1" spc="-25" dirty="0">
                <a:latin typeface="Calibri"/>
                <a:cs typeface="Calibri"/>
              </a:rPr>
              <a:t>Restore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0" dirty="0">
                <a:latin typeface="Calibri"/>
                <a:cs typeface="Calibri"/>
              </a:rPr>
              <a:t>maintain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optimal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status</a:t>
            </a:r>
            <a:endParaRPr sz="2800">
              <a:latin typeface="Calibri"/>
              <a:cs typeface="Calibri"/>
            </a:endParaRPr>
          </a:p>
          <a:p>
            <a:pPr marL="271780" marR="224790" indent="-271780">
              <a:lnSpc>
                <a:spcPct val="110000"/>
              </a:lnSpc>
              <a:buSzPct val="96428"/>
              <a:buChar char="•"/>
              <a:tabLst>
                <a:tab pos="271780" algn="l"/>
              </a:tabLst>
            </a:pPr>
            <a:r>
              <a:rPr sz="2800" b="1" spc="-15" dirty="0">
                <a:latin typeface="Calibri"/>
                <a:cs typeface="Calibri"/>
              </a:rPr>
              <a:t>Control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accumulation 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uremic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toxins</a:t>
            </a:r>
            <a:r>
              <a:rPr sz="2800" b="1" spc="-5" dirty="0">
                <a:latin typeface="Calibri"/>
                <a:cs typeface="Calibri"/>
              </a:rPr>
              <a:t> such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urea,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phosphorus,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sodium,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sometimes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potassium.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20" y="1136903"/>
            <a:ext cx="2032635" cy="897255"/>
            <a:chOff x="7620" y="1136903"/>
            <a:chExt cx="2032635" cy="8972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1155191"/>
              <a:ext cx="642366" cy="8404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1" y="1136903"/>
              <a:ext cx="1875282" cy="8968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1140" y="1226261"/>
            <a:ext cx="8007984" cy="393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99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3200" b="1" spc="-10" dirty="0">
                <a:latin typeface="Calibri"/>
                <a:cs typeface="Calibri"/>
              </a:rPr>
              <a:t>Protein. </a:t>
            </a:r>
            <a:r>
              <a:rPr sz="2800" b="1" spc="-10" dirty="0">
                <a:latin typeface="Calibri"/>
                <a:cs typeface="Calibri"/>
              </a:rPr>
              <a:t>Restricting </a:t>
            </a:r>
            <a:r>
              <a:rPr sz="2800" b="1" spc="-15" dirty="0">
                <a:latin typeface="Calibri"/>
                <a:cs typeface="Calibri"/>
              </a:rPr>
              <a:t>protein </a:t>
            </a:r>
            <a:r>
              <a:rPr sz="2800" b="1" spc="-10" dirty="0">
                <a:latin typeface="Calibri"/>
                <a:cs typeface="Calibri"/>
              </a:rPr>
              <a:t>helps </a:t>
            </a:r>
            <a:r>
              <a:rPr sz="2800" b="1" spc="-5" dirty="0">
                <a:latin typeface="Calibri"/>
                <a:cs typeface="Calibri"/>
              </a:rPr>
              <a:t>lessen </a:t>
            </a:r>
            <a:r>
              <a:rPr sz="2800" b="1" spc="-10" dirty="0">
                <a:latin typeface="Calibri"/>
                <a:cs typeface="Calibri"/>
              </a:rPr>
              <a:t>workload </a:t>
            </a:r>
            <a:r>
              <a:rPr sz="2800" b="1" spc="-5" dirty="0">
                <a:latin typeface="Calibri"/>
                <a:cs typeface="Calibri"/>
              </a:rPr>
              <a:t> on 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kidneys.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Restricted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0.6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g/kg/day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helped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delay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progression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 </a:t>
            </a:r>
            <a:r>
              <a:rPr sz="2800" b="1" spc="-5" dirty="0">
                <a:latin typeface="Calibri"/>
                <a:cs typeface="Calibri"/>
              </a:rPr>
              <a:t> disease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 </a:t>
            </a:r>
            <a:r>
              <a:rPr sz="2800" b="1" spc="-5" dirty="0">
                <a:latin typeface="Calibri"/>
                <a:cs typeface="Calibri"/>
              </a:rPr>
              <a:t>41%.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biologic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value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emphasized</a:t>
            </a:r>
            <a:r>
              <a:rPr sz="2800" b="1" spc="-5" dirty="0">
                <a:latin typeface="Calibri"/>
                <a:cs typeface="Calibri"/>
              </a:rPr>
              <a:t> because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provide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higher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percentage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essential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amino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15" dirty="0">
                <a:latin typeface="Calibri"/>
                <a:cs typeface="Calibri"/>
              </a:rPr>
              <a:t> promote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reuse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circulating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essential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amino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synthesis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 </a:t>
            </a:r>
            <a:r>
              <a:rPr sz="2800" b="1" spc="-15" dirty="0">
                <a:latin typeface="Calibri"/>
                <a:cs typeface="Calibri"/>
              </a:rPr>
              <a:t>minimizes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urea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production.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3967" y="425195"/>
            <a:ext cx="210997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366" y="529539"/>
            <a:ext cx="1538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Calories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424457"/>
            <a:ext cx="866775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11150" indent="-1727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Whenever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restricted,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consume </a:t>
            </a:r>
            <a:r>
              <a:rPr sz="2800" b="1" spc="-15" dirty="0">
                <a:latin typeface="Calibri"/>
                <a:cs typeface="Calibri"/>
              </a:rPr>
              <a:t>adequate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spare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-5" dirty="0">
                <a:latin typeface="Calibri"/>
                <a:cs typeface="Calibri"/>
              </a:rPr>
              <a:t> being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energy,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enabling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 </a:t>
            </a:r>
            <a:r>
              <a:rPr sz="2800" b="1" spc="-10" dirty="0">
                <a:latin typeface="Calibri"/>
                <a:cs typeface="Calibri"/>
              </a:rPr>
              <a:t> synthesis.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ct val="120000"/>
              </a:lnSpc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stages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CKD,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recommendations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35 </a:t>
            </a:r>
            <a:r>
              <a:rPr sz="2800" b="1" spc="-5" dirty="0">
                <a:latin typeface="Calibri"/>
                <a:cs typeface="Calibri"/>
              </a:rPr>
              <a:t> cal/kg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adults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under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60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years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age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30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to35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cal/kg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older.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632" y="0"/>
            <a:ext cx="2109978" cy="9745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4030" y="72644"/>
            <a:ext cx="1537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Calories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091" y="1028280"/>
            <a:ext cx="8227695" cy="3665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People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who </a:t>
            </a:r>
            <a:r>
              <a:rPr sz="2800" b="1" spc="-15" dirty="0">
                <a:latin typeface="Calibri"/>
                <a:cs typeface="Calibri"/>
              </a:rPr>
              <a:t>undergo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peritoneal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dialysis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absorb 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large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</a:t>
            </a:r>
            <a:r>
              <a:rPr sz="2800" b="1" spc="-5" dirty="0">
                <a:latin typeface="Calibri"/>
                <a:cs typeface="Calibri"/>
              </a:rPr>
              <a:t> of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daily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through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dialysate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(approximately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340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680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cal/day),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which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be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Calibri"/>
              <a:cs typeface="Calibri"/>
            </a:endParaRPr>
          </a:p>
          <a:p>
            <a:pPr marL="180975" marR="92710">
              <a:lnSpc>
                <a:spcPct val="90000"/>
              </a:lnSpc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best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free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option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choose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rich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monounsaturated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canola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oil,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olive </a:t>
            </a:r>
            <a:r>
              <a:rPr sz="2800" b="1" spc="-5" dirty="0">
                <a:latin typeface="Calibri"/>
                <a:cs typeface="Calibri"/>
              </a:rPr>
              <a:t> oil,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trans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fat–free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margarines.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Sodium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dirty="0"/>
              <a:t>Fluid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731" y="1153109"/>
            <a:ext cx="855980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8064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Sodium </a:t>
            </a:r>
            <a:r>
              <a:rPr sz="2800" b="1" spc="-10" dirty="0">
                <a:latin typeface="Calibri"/>
                <a:cs typeface="Calibri"/>
              </a:rPr>
              <a:t>restriction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begins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when</a:t>
            </a:r>
            <a:r>
              <a:rPr sz="2800" b="1" spc="-10" dirty="0">
                <a:latin typeface="Calibri"/>
                <a:cs typeface="Calibri"/>
              </a:rPr>
              <a:t> ﬂuid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retention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occurs.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recommended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sodium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0" dirty="0">
                <a:latin typeface="Calibri"/>
                <a:cs typeface="Calibri"/>
              </a:rPr>
              <a:t>limited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1500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For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stages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hemodialysis,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1000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3000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mg/day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recommended;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range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2000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4000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mg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peritoneal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dialysis.</a:t>
            </a:r>
            <a:endParaRPr sz="2800">
              <a:latin typeface="Calibri"/>
              <a:cs typeface="Calibri"/>
            </a:endParaRPr>
          </a:p>
          <a:p>
            <a:pPr marL="184785" marR="1974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Fluid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unrestricted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stages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urine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output.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people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hemodialysis,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ﬂuid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allowance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equals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volume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urine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plus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1000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Sodium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dirty="0"/>
              <a:t>Fluid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153109"/>
            <a:ext cx="8536940" cy="344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people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hemodialysis,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ﬂuid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allowance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equals</a:t>
            </a:r>
            <a:r>
              <a:rPr sz="2800" b="1" dirty="0">
                <a:latin typeface="Calibri"/>
                <a:cs typeface="Calibri"/>
              </a:rPr>
              <a:t> the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volume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urine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plus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1000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mL.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Fluid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monitored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gain: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anuric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hemodialysis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approximately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pounds/day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between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treatments.</a:t>
            </a:r>
            <a:endParaRPr sz="2800">
              <a:latin typeface="Calibri"/>
              <a:cs typeface="Calibri"/>
            </a:endParaRPr>
          </a:p>
          <a:p>
            <a:pPr marL="184785" marR="3752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40" dirty="0">
                <a:latin typeface="Calibri"/>
                <a:cs typeface="Calibri"/>
              </a:rPr>
              <a:t>Teaching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clients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why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fluid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restriction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important;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teaching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how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control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their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thirst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3051" y="410971"/>
            <a:ext cx="198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Potassium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427" y="1458594"/>
            <a:ext cx="837945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CKD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stages,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potassium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allowance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based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individual’s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serum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potassium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levels.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Unlike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sodium,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potassium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cannot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tasted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rarely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appears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“Nutrition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Facts”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label,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making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difﬁcult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comply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potassium-restricted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2764" y="539495"/>
            <a:ext cx="451027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3782" y="642950"/>
            <a:ext cx="3944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Nephrotic</a:t>
            </a:r>
            <a:r>
              <a:rPr spc="-50" dirty="0"/>
              <a:t> </a:t>
            </a:r>
            <a:r>
              <a:rPr spc="-15" dirty="0"/>
              <a:t>Syndrome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991" y="2403348"/>
            <a:ext cx="3989070" cy="896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166" y="1381709"/>
            <a:ext cx="8087359" cy="33991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70"/>
              </a:spcBef>
            </a:pPr>
            <a:r>
              <a:rPr sz="2800" b="1" spc="-10" dirty="0">
                <a:latin typeface="Calibri"/>
                <a:cs typeface="Calibri"/>
              </a:rPr>
              <a:t>Nephrotic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syndrome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generic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term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refers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disorder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characterized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-5" dirty="0">
                <a:latin typeface="Calibri"/>
                <a:cs typeface="Calibri"/>
              </a:rPr>
              <a:t> urinary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losses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greater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3.0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g/day.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20"/>
              </a:spcBef>
              <a:buSzPct val="87500"/>
              <a:buChar char="-"/>
              <a:tabLst>
                <a:tab pos="203200" algn="l"/>
              </a:tabLst>
            </a:pPr>
            <a:r>
              <a:rPr sz="3200" b="1" dirty="0">
                <a:latin typeface="Calibri"/>
                <a:cs typeface="Calibri"/>
              </a:rPr>
              <a:t>Signs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Symptoms</a:t>
            </a:r>
            <a:r>
              <a:rPr sz="2800" b="1" spc="-1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2425" lvl="1" indent="-259715">
              <a:lnSpc>
                <a:spcPct val="100000"/>
              </a:lnSpc>
              <a:spcBef>
                <a:spcPts val="135"/>
              </a:spcBef>
              <a:buChar char="*"/>
              <a:tabLst>
                <a:tab pos="353060" algn="l"/>
              </a:tabLst>
            </a:pPr>
            <a:r>
              <a:rPr sz="2800" b="1" spc="-15" dirty="0">
                <a:latin typeface="Calibri"/>
                <a:cs typeface="Calibri"/>
              </a:rPr>
              <a:t>Proteinuria</a:t>
            </a:r>
            <a:endParaRPr sz="2800">
              <a:latin typeface="Calibri"/>
              <a:cs typeface="Calibri"/>
            </a:endParaRPr>
          </a:p>
          <a:p>
            <a:pPr marL="352425" lvl="1" indent="-259715">
              <a:lnSpc>
                <a:spcPct val="100000"/>
              </a:lnSpc>
              <a:spcBef>
                <a:spcPts val="135"/>
              </a:spcBef>
              <a:buChar char="*"/>
              <a:tabLst>
                <a:tab pos="353060" algn="l"/>
              </a:tabLst>
            </a:pPr>
            <a:r>
              <a:rPr sz="2800" b="1" spc="-5" dirty="0">
                <a:latin typeface="Calibri"/>
                <a:cs typeface="Calibri"/>
              </a:rPr>
              <a:t>Hypoalbuminemia</a:t>
            </a:r>
            <a:endParaRPr sz="2800">
              <a:latin typeface="Calibri"/>
              <a:cs typeface="Calibri"/>
            </a:endParaRPr>
          </a:p>
          <a:p>
            <a:pPr marL="352425" lvl="1" indent="-259715">
              <a:lnSpc>
                <a:spcPct val="100000"/>
              </a:lnSpc>
              <a:spcBef>
                <a:spcPts val="130"/>
              </a:spcBef>
              <a:buChar char="*"/>
              <a:tabLst>
                <a:tab pos="353060" algn="l"/>
              </a:tabLst>
            </a:pPr>
            <a:r>
              <a:rPr sz="2800" b="1" spc="-10" dirty="0">
                <a:latin typeface="Calibri"/>
                <a:cs typeface="Calibri"/>
              </a:rPr>
              <a:t>Hyperlipidemia</a:t>
            </a:r>
            <a:endParaRPr sz="2800">
              <a:latin typeface="Calibri"/>
              <a:cs typeface="Calibri"/>
            </a:endParaRPr>
          </a:p>
          <a:p>
            <a:pPr marL="352425" lvl="1" indent="-259715">
              <a:lnSpc>
                <a:spcPct val="100000"/>
              </a:lnSpc>
              <a:spcBef>
                <a:spcPts val="125"/>
              </a:spcBef>
              <a:buChar char="*"/>
              <a:tabLst>
                <a:tab pos="353060" algn="l"/>
              </a:tabLst>
            </a:pPr>
            <a:r>
              <a:rPr sz="2800" b="1" spc="-10" dirty="0">
                <a:latin typeface="Calibri"/>
                <a:cs typeface="Calibri"/>
              </a:rPr>
              <a:t>Edema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142" y="644584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944" y="185928"/>
            <a:ext cx="6680454" cy="12291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0445" y="314909"/>
            <a:ext cx="5978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Strategies</a:t>
            </a:r>
            <a:r>
              <a:rPr sz="4400" spc="-40" dirty="0"/>
              <a:t> </a:t>
            </a:r>
            <a:r>
              <a:rPr sz="4400" spc="-25" dirty="0"/>
              <a:t>to</a:t>
            </a:r>
            <a:r>
              <a:rPr sz="4400" spc="-5" dirty="0"/>
              <a:t> </a:t>
            </a:r>
            <a:r>
              <a:rPr sz="4400" spc="-20" dirty="0"/>
              <a:t>relieve</a:t>
            </a:r>
            <a:r>
              <a:rPr sz="4400" spc="-40" dirty="0"/>
              <a:t> </a:t>
            </a:r>
            <a:r>
              <a:rPr sz="4400" spc="-20" dirty="0"/>
              <a:t>thirst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86639" y="1164412"/>
            <a:ext cx="7968615" cy="50088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4785" marR="5080" indent="-17272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ice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popsicles </a:t>
            </a:r>
            <a:r>
              <a:rPr sz="2800" b="1" dirty="0">
                <a:latin typeface="Calibri"/>
                <a:cs typeface="Calibri"/>
              </a:rPr>
              <a:t>within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fluid </a:t>
            </a:r>
            <a:r>
              <a:rPr sz="2800" b="1" spc="-10" dirty="0">
                <a:latin typeface="Calibri"/>
                <a:cs typeface="Calibri"/>
              </a:rPr>
              <a:t>allowance—very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cold</a:t>
            </a:r>
            <a:r>
              <a:rPr sz="2800" b="1" spc="-5" dirty="0">
                <a:latin typeface="Calibri"/>
                <a:cs typeface="Calibri"/>
              </a:rPr>
              <a:t> things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better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relieving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thirst.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0" dirty="0">
                <a:latin typeface="Calibri"/>
                <a:cs typeface="Calibri"/>
              </a:rPr>
              <a:t>Chew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gum.</a:t>
            </a:r>
            <a:endParaRPr sz="2800">
              <a:latin typeface="Calibri"/>
              <a:cs typeface="Calibri"/>
            </a:endParaRPr>
          </a:p>
          <a:p>
            <a:pPr marL="184785" marR="778510" indent="-172720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Rinse </a:t>
            </a:r>
            <a:r>
              <a:rPr sz="2800" b="1" spc="-10" dirty="0">
                <a:latin typeface="Calibri"/>
                <a:cs typeface="Calibri"/>
              </a:rPr>
              <a:t>your</a:t>
            </a:r>
            <a:r>
              <a:rPr sz="2800" b="1" dirty="0">
                <a:latin typeface="Calibri"/>
                <a:cs typeface="Calibri"/>
              </a:rPr>
              <a:t> mouth </a:t>
            </a:r>
            <a:r>
              <a:rPr sz="2800" b="1" spc="-5" dirty="0">
                <a:latin typeface="Calibri"/>
                <a:cs typeface="Calibri"/>
              </a:rPr>
              <a:t>without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swallowing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using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refrigerated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water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refrigerated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mouthwash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sometimes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Suck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lemon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wedge,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hard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candy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mints..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15" dirty="0">
                <a:latin typeface="Calibri"/>
                <a:cs typeface="Calibri"/>
              </a:rPr>
              <a:t>Control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glucose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appropriate.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0" dirty="0">
                <a:latin typeface="Calibri"/>
                <a:cs typeface="Calibri"/>
              </a:rPr>
              <a:t>Try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frozen</a:t>
            </a:r>
            <a:r>
              <a:rPr sz="2800" b="1" spc="-5" dirty="0">
                <a:latin typeface="Calibri"/>
                <a:cs typeface="Calibri"/>
              </a:rPr>
              <a:t> low-potassium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fruit,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 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grapes.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small</a:t>
            </a:r>
            <a:r>
              <a:rPr sz="2800" b="1" spc="-10" dirty="0">
                <a:latin typeface="Calibri"/>
                <a:cs typeface="Calibri"/>
              </a:rPr>
              <a:t> glasses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instead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large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ones.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5" dirty="0">
                <a:latin typeface="Calibri"/>
                <a:cs typeface="Calibri"/>
              </a:rPr>
              <a:t>Apply </a:t>
            </a:r>
            <a:r>
              <a:rPr sz="2800" b="1" spc="-10" dirty="0">
                <a:latin typeface="Calibri"/>
                <a:cs typeface="Calibri"/>
              </a:rPr>
              <a:t>petroleum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jelly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0563" y="6455765"/>
            <a:ext cx="6419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Dr.</a:t>
            </a:r>
            <a:r>
              <a:rPr sz="900" spc="-40" dirty="0">
                <a:solidFill>
                  <a:srgbClr val="888888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Malakeh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455765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4336" y="289559"/>
            <a:ext cx="6893813" cy="10066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4846" y="394208"/>
            <a:ext cx="6319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Nutrition </a:t>
            </a:r>
            <a:r>
              <a:rPr spc="-20" dirty="0"/>
              <a:t>Therapy</a:t>
            </a:r>
            <a:r>
              <a:rPr spc="-15" dirty="0"/>
              <a:t> </a:t>
            </a:r>
            <a:r>
              <a:rPr spc="-5" dirty="0"/>
              <a:t>During </a:t>
            </a:r>
            <a:r>
              <a:rPr spc="-10" dirty="0"/>
              <a:t>Dialysis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163" y="966495"/>
            <a:ext cx="8470900" cy="565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51815" indent="-161925">
              <a:lnSpc>
                <a:spcPct val="120100"/>
              </a:lnSpc>
              <a:spcBef>
                <a:spcPts val="100"/>
              </a:spcBef>
              <a:buFont typeface="Calibri"/>
              <a:buChar char="-"/>
              <a:tabLst>
                <a:tab pos="215900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Limit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meat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oz/day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oz/day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women.</a:t>
            </a:r>
            <a:endParaRPr sz="2800">
              <a:latin typeface="Calibri"/>
              <a:cs typeface="Calibri"/>
            </a:endParaRPr>
          </a:p>
          <a:p>
            <a:pPr marL="186690" marR="17780" indent="-161925">
              <a:lnSpc>
                <a:spcPct val="120100"/>
              </a:lnSpc>
              <a:spcBef>
                <a:spcPts val="800"/>
              </a:spcBef>
              <a:buFont typeface="Calibri"/>
              <a:buChar char="-"/>
              <a:tabLst>
                <a:tab pos="215900" algn="l"/>
              </a:tabLst>
            </a:pPr>
            <a:r>
              <a:rPr dirty="0"/>
              <a:t>	</a:t>
            </a:r>
            <a:r>
              <a:rPr sz="2800" b="1" spc="-15" dirty="0">
                <a:latin typeface="Calibri"/>
                <a:cs typeface="Calibri"/>
              </a:rPr>
              <a:t>Spread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allowance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over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whole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instead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saving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meal.</a:t>
            </a:r>
            <a:endParaRPr sz="2800">
              <a:latin typeface="Calibri"/>
              <a:cs typeface="Calibri"/>
            </a:endParaRPr>
          </a:p>
          <a:p>
            <a:pPr marL="215900" indent="-190500">
              <a:lnSpc>
                <a:spcPct val="100000"/>
              </a:lnSpc>
              <a:spcBef>
                <a:spcPts val="1465"/>
              </a:spcBef>
              <a:buChar char="-"/>
              <a:tabLst>
                <a:tab pos="215900" algn="l"/>
              </a:tabLst>
            </a:pPr>
            <a:r>
              <a:rPr sz="2800" b="1" spc="-5" dirty="0">
                <a:latin typeface="Calibri"/>
                <a:cs typeface="Calibri"/>
              </a:rPr>
              <a:t>Limit dairy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products.</a:t>
            </a:r>
            <a:endParaRPr sz="2800">
              <a:latin typeface="Calibri"/>
              <a:cs typeface="Calibri"/>
            </a:endParaRPr>
          </a:p>
          <a:p>
            <a:pPr marL="186690" marR="254000" indent="-161925">
              <a:lnSpc>
                <a:spcPct val="120100"/>
              </a:lnSpc>
              <a:spcBef>
                <a:spcPts val="800"/>
              </a:spcBef>
              <a:buFont typeface="Calibri"/>
              <a:buChar char="-"/>
              <a:tabLst>
                <a:tab pos="215900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Limit high-phosphorus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one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serving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 per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 marL="215900" indent="-190500">
              <a:lnSpc>
                <a:spcPct val="100000"/>
              </a:lnSpc>
              <a:spcBef>
                <a:spcPts val="1475"/>
              </a:spcBef>
              <a:buChar char="-"/>
              <a:tabLst>
                <a:tab pos="215900" algn="l"/>
              </a:tabLst>
            </a:pPr>
            <a:r>
              <a:rPr sz="2800" b="1" spc="-5" dirty="0">
                <a:latin typeface="Calibri"/>
                <a:cs typeface="Calibri"/>
              </a:rPr>
              <a:t>Do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salt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cooking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table.</a:t>
            </a:r>
            <a:endParaRPr sz="2800">
              <a:latin typeface="Calibri"/>
              <a:cs typeface="Calibri"/>
            </a:endParaRPr>
          </a:p>
          <a:p>
            <a:pPr marL="186690" marR="630555" indent="-161925">
              <a:lnSpc>
                <a:spcPct val="120000"/>
              </a:lnSpc>
              <a:spcBef>
                <a:spcPts val="795"/>
              </a:spcBef>
              <a:buFont typeface="Calibri"/>
              <a:buChar char="-"/>
              <a:tabLst>
                <a:tab pos="215900" algn="l"/>
              </a:tabLst>
            </a:pPr>
            <a:r>
              <a:rPr dirty="0"/>
              <a:t>	</a:t>
            </a:r>
            <a:r>
              <a:rPr sz="2800" b="1" spc="-25" dirty="0">
                <a:latin typeface="Calibri"/>
                <a:cs typeface="Calibri"/>
              </a:rPr>
              <a:t>Avoid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processed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canned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vegetables, </a:t>
            </a:r>
            <a:r>
              <a:rPr sz="2800" b="1" spc="-10" dirty="0">
                <a:latin typeface="Calibri"/>
                <a:cs typeface="Calibri"/>
              </a:rPr>
              <a:t> c</a:t>
            </a:r>
            <a:r>
              <a:rPr sz="2800" b="1" spc="-815" dirty="0">
                <a:latin typeface="Calibri"/>
                <a:cs typeface="Calibri"/>
              </a:rPr>
              <a:t>o</a:t>
            </a:r>
            <a:r>
              <a:rPr sz="1800" baseline="-20833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800" spc="-825" baseline="-20833" dirty="0">
                <a:solidFill>
                  <a:srgbClr val="888888"/>
                </a:solidFill>
                <a:latin typeface="Arial MT"/>
                <a:cs typeface="Arial MT"/>
              </a:rPr>
              <a:t>1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enc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ds,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775" dirty="0">
                <a:latin typeface="Calibri"/>
                <a:cs typeface="Calibri"/>
              </a:rPr>
              <a:t>e</a:t>
            </a:r>
            <a:r>
              <a:rPr sz="1350" spc="-7" baseline="-21604" dirty="0">
                <a:solidFill>
                  <a:srgbClr val="888888"/>
                </a:solidFill>
                <a:latin typeface="Arial MT"/>
                <a:cs typeface="Arial MT"/>
              </a:rPr>
              <a:t>D</a:t>
            </a:r>
            <a:r>
              <a:rPr sz="1350" spc="-270" baseline="-21604" dirty="0">
                <a:solidFill>
                  <a:srgbClr val="888888"/>
                </a:solidFill>
                <a:latin typeface="Arial MT"/>
                <a:cs typeface="Arial MT"/>
              </a:rPr>
              <a:t>r</a:t>
            </a:r>
            <a:r>
              <a:rPr sz="2800" b="1" spc="-1210" dirty="0">
                <a:latin typeface="Calibri"/>
                <a:cs typeface="Calibri"/>
              </a:rPr>
              <a:t>a</a:t>
            </a:r>
            <a:r>
              <a:rPr sz="1350" baseline="-21604" dirty="0">
                <a:solidFill>
                  <a:srgbClr val="888888"/>
                </a:solidFill>
                <a:latin typeface="Arial MT"/>
                <a:cs typeface="Arial MT"/>
              </a:rPr>
              <a:t>. </a:t>
            </a:r>
            <a:r>
              <a:rPr sz="1350" spc="-82" baseline="-21604" dirty="0">
                <a:solidFill>
                  <a:srgbClr val="888888"/>
                </a:solidFill>
                <a:latin typeface="Arial MT"/>
                <a:cs typeface="Arial MT"/>
              </a:rPr>
              <a:t>M</a:t>
            </a:r>
            <a:r>
              <a:rPr sz="2800" b="1" spc="-1090" dirty="0">
                <a:latin typeface="Calibri"/>
                <a:cs typeface="Calibri"/>
              </a:rPr>
              <a:t>s</a:t>
            </a:r>
            <a:r>
              <a:rPr sz="1350" baseline="-21604" dirty="0">
                <a:solidFill>
                  <a:srgbClr val="888888"/>
                </a:solidFill>
                <a:latin typeface="Arial MT"/>
                <a:cs typeface="Arial MT"/>
              </a:rPr>
              <a:t>a</a:t>
            </a:r>
            <a:r>
              <a:rPr sz="1350" spc="7" baseline="-21604" dirty="0">
                <a:solidFill>
                  <a:srgbClr val="888888"/>
                </a:solidFill>
                <a:latin typeface="Arial MT"/>
                <a:cs typeface="Arial MT"/>
              </a:rPr>
              <a:t>l</a:t>
            </a:r>
            <a:r>
              <a:rPr sz="1350" spc="-195" baseline="-21604" dirty="0">
                <a:solidFill>
                  <a:srgbClr val="888888"/>
                </a:solidFill>
                <a:latin typeface="Arial MT"/>
                <a:cs typeface="Arial MT"/>
              </a:rPr>
              <a:t>a</a:t>
            </a:r>
            <a:r>
              <a:rPr sz="2800" b="1" spc="-1385" dirty="0">
                <a:latin typeface="Calibri"/>
                <a:cs typeface="Calibri"/>
              </a:rPr>
              <a:t>o</a:t>
            </a:r>
            <a:r>
              <a:rPr sz="1350" spc="7" baseline="-21604" dirty="0">
                <a:solidFill>
                  <a:srgbClr val="888888"/>
                </a:solidFill>
                <a:latin typeface="Arial MT"/>
                <a:cs typeface="Arial MT"/>
              </a:rPr>
              <a:t>k</a:t>
            </a:r>
            <a:r>
              <a:rPr sz="1350" baseline="-21604" dirty="0">
                <a:solidFill>
                  <a:srgbClr val="888888"/>
                </a:solidFill>
                <a:latin typeface="Arial MT"/>
                <a:cs typeface="Arial MT"/>
              </a:rPr>
              <a:t>e</a:t>
            </a:r>
            <a:r>
              <a:rPr sz="1350" spc="-127" baseline="-21604" dirty="0">
                <a:solidFill>
                  <a:srgbClr val="888888"/>
                </a:solidFill>
                <a:latin typeface="Arial MT"/>
                <a:cs typeface="Arial MT"/>
              </a:rPr>
              <a:t>h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ain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salt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66" y="433476"/>
            <a:ext cx="753364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 algn="just">
              <a:lnSpc>
                <a:spcPct val="120000"/>
              </a:lnSpc>
              <a:spcBef>
                <a:spcPts val="100"/>
              </a:spcBef>
            </a:pPr>
            <a:r>
              <a:rPr sz="2800" spc="-5" dirty="0"/>
              <a:t>- </a:t>
            </a:r>
            <a:r>
              <a:rPr sz="2800" spc="-25" dirty="0"/>
              <a:t>Eat </a:t>
            </a:r>
            <a:r>
              <a:rPr sz="2800" spc="-10" dirty="0"/>
              <a:t>heart-healthy by choosing </a:t>
            </a:r>
            <a:r>
              <a:rPr sz="2800" spc="-5" dirty="0"/>
              <a:t>lean </a:t>
            </a:r>
            <a:r>
              <a:rPr sz="2800" spc="-10" dirty="0"/>
              <a:t>meats, </a:t>
            </a:r>
            <a:r>
              <a:rPr sz="2800" spc="-20" dirty="0"/>
              <a:t>nonfat </a:t>
            </a:r>
            <a:r>
              <a:rPr sz="2800" spc="-15" dirty="0"/>
              <a:t> </a:t>
            </a:r>
            <a:r>
              <a:rPr sz="2800" spc="-10" dirty="0"/>
              <a:t>milk </a:t>
            </a:r>
            <a:r>
              <a:rPr sz="2800" spc="-5" dirty="0"/>
              <a:t>and dairy </a:t>
            </a:r>
            <a:r>
              <a:rPr sz="2800" spc="-10" dirty="0"/>
              <a:t>products, </a:t>
            </a:r>
            <a:r>
              <a:rPr sz="2800" spc="-15" dirty="0"/>
              <a:t>trans </a:t>
            </a:r>
            <a:r>
              <a:rPr sz="2800" spc="-20" dirty="0"/>
              <a:t>fat–free </a:t>
            </a:r>
            <a:r>
              <a:rPr sz="2800" spc="-15" dirty="0"/>
              <a:t>margarine, </a:t>
            </a:r>
            <a:r>
              <a:rPr sz="2800" spc="-620" dirty="0"/>
              <a:t> </a:t>
            </a:r>
            <a:r>
              <a:rPr sz="2800" spc="-5" dirty="0"/>
              <a:t>and</a:t>
            </a:r>
            <a:r>
              <a:rPr sz="2800" dirty="0"/>
              <a:t> </a:t>
            </a:r>
            <a:r>
              <a:rPr sz="2800" spc="-10" dirty="0"/>
              <a:t>canola</a:t>
            </a:r>
            <a:r>
              <a:rPr sz="2800" spc="5" dirty="0"/>
              <a:t> </a:t>
            </a:r>
            <a:r>
              <a:rPr sz="2800" spc="-5" dirty="0"/>
              <a:t>and</a:t>
            </a:r>
            <a:r>
              <a:rPr sz="2800" spc="5" dirty="0"/>
              <a:t> </a:t>
            </a:r>
            <a:r>
              <a:rPr sz="2800" spc="-15" dirty="0"/>
              <a:t>olive</a:t>
            </a:r>
            <a:r>
              <a:rPr sz="2800" spc="15" dirty="0"/>
              <a:t> </a:t>
            </a:r>
            <a:r>
              <a:rPr sz="2800" spc="-5" dirty="0"/>
              <a:t>oils.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09066" y="2072536"/>
            <a:ext cx="7552055" cy="3813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marR="106045" indent="-161925">
              <a:lnSpc>
                <a:spcPct val="120000"/>
              </a:lnSpc>
              <a:spcBef>
                <a:spcPts val="95"/>
              </a:spcBef>
              <a:buFont typeface="Calibri"/>
              <a:buChar char="-"/>
              <a:tabLst>
                <a:tab pos="203200" algn="l"/>
              </a:tabLst>
            </a:pPr>
            <a:r>
              <a:rPr dirty="0"/>
              <a:t>	</a:t>
            </a:r>
            <a:r>
              <a:rPr sz="2800" b="1" spc="-50" dirty="0">
                <a:latin typeface="Calibri"/>
                <a:cs typeface="Calibri"/>
              </a:rPr>
              <a:t>Try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highly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seasoned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5" dirty="0">
                <a:latin typeface="Calibri"/>
                <a:cs typeface="Calibri"/>
              </a:rPr>
              <a:t>strongly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flavored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uremia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caused 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change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sense 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taste.</a:t>
            </a:r>
            <a:endParaRPr sz="2800">
              <a:latin typeface="Calibri"/>
              <a:cs typeface="Calibri"/>
            </a:endParaRPr>
          </a:p>
          <a:p>
            <a:pPr marL="173990" marR="144145" indent="-161925">
              <a:lnSpc>
                <a:spcPct val="120000"/>
              </a:lnSpc>
              <a:spcBef>
                <a:spcPts val="795"/>
              </a:spcBef>
              <a:buFont typeface="Calibri"/>
              <a:buChar char="-"/>
              <a:tabLst>
                <a:tab pos="203200" algn="l"/>
              </a:tabLst>
            </a:pPr>
            <a:r>
              <a:rPr dirty="0"/>
              <a:t>	</a:t>
            </a:r>
            <a:r>
              <a:rPr sz="2800" b="1" spc="-15" dirty="0">
                <a:latin typeface="Calibri"/>
                <a:cs typeface="Calibri"/>
              </a:rPr>
              <a:t>consistent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carbohydrates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regularly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timed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meals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control</a:t>
            </a:r>
            <a:r>
              <a:rPr sz="2800" b="1" spc="-5" dirty="0">
                <a:latin typeface="Calibri"/>
                <a:cs typeface="Calibri"/>
              </a:rPr>
              <a:t> blood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glucose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levels,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appropriate.</a:t>
            </a:r>
            <a:endParaRPr sz="2800">
              <a:latin typeface="Calibri"/>
              <a:cs typeface="Calibri"/>
            </a:endParaRPr>
          </a:p>
          <a:p>
            <a:pPr marL="173990" marR="5080" indent="-161925">
              <a:lnSpc>
                <a:spcPct val="120100"/>
              </a:lnSpc>
              <a:spcBef>
                <a:spcPts val="800"/>
              </a:spcBef>
              <a:buFont typeface="Calibri"/>
              <a:buChar char="-"/>
              <a:tabLst>
                <a:tab pos="203200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Seek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physician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approval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before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using </a:t>
            </a:r>
            <a:r>
              <a:rPr sz="2800" b="1" spc="-20" dirty="0">
                <a:latin typeface="Calibri"/>
                <a:cs typeface="Calibri"/>
              </a:rPr>
              <a:t>any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vitamin,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mineral,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supplement.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431381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0563" y="6455765"/>
            <a:ext cx="6419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Dr.</a:t>
            </a:r>
            <a:r>
              <a:rPr sz="900" spc="-40" dirty="0">
                <a:solidFill>
                  <a:srgbClr val="888888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Malakeh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608" y="519683"/>
            <a:ext cx="6415277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5482" y="624027"/>
            <a:ext cx="5847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Causes</a:t>
            </a:r>
            <a:r>
              <a:rPr spc="-20" dirty="0"/>
              <a:t> </a:t>
            </a:r>
            <a:r>
              <a:rPr spc="-10" dirty="0"/>
              <a:t>of</a:t>
            </a:r>
            <a:r>
              <a:rPr spc="-20" dirty="0"/>
              <a:t> </a:t>
            </a:r>
            <a:r>
              <a:rPr spc="-5" dirty="0"/>
              <a:t>Nephrotic</a:t>
            </a:r>
            <a:r>
              <a:rPr dirty="0"/>
              <a:t> </a:t>
            </a:r>
            <a:r>
              <a:rPr spc="-15" dirty="0"/>
              <a:t>Syndrome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42" y="644584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68" y="1544472"/>
            <a:ext cx="5209540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33245">
              <a:lnSpc>
                <a:spcPct val="113900"/>
              </a:lnSpc>
              <a:spcBef>
                <a:spcPts val="100"/>
              </a:spcBef>
            </a:pPr>
            <a:r>
              <a:rPr sz="2800" b="1" spc="-15" dirty="0">
                <a:latin typeface="Calibri"/>
                <a:cs typeface="Calibri"/>
              </a:rPr>
              <a:t>Diabetes.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Autoimmune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diseases.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Infection.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b="1" spc="-10" dirty="0">
                <a:latin typeface="Calibri"/>
                <a:cs typeface="Calibri"/>
              </a:rPr>
              <a:t>Certain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chemicals 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medications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6816" y="766317"/>
            <a:ext cx="7694295" cy="44183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73990" marR="111125" indent="-161925">
              <a:lnSpc>
                <a:spcPct val="90000"/>
              </a:lnSpc>
              <a:spcBef>
                <a:spcPts val="430"/>
              </a:spcBef>
              <a:buFont typeface="Calibri"/>
              <a:buChar char="-"/>
              <a:tabLst>
                <a:tab pos="203200" algn="l"/>
              </a:tabLst>
            </a:pPr>
            <a:r>
              <a:rPr dirty="0"/>
              <a:t>	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urinary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losses 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albumin,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transferrin,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immunoglobulins, </a:t>
            </a:r>
            <a:r>
              <a:rPr sz="2800" b="1" spc="-10" dirty="0">
                <a:latin typeface="Calibri"/>
                <a:cs typeface="Calibri"/>
              </a:rPr>
              <a:t>vitamin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D-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binding </a:t>
            </a:r>
            <a:r>
              <a:rPr sz="2800" b="1" spc="-15" dirty="0">
                <a:latin typeface="Calibri"/>
                <a:cs typeface="Calibri"/>
              </a:rPr>
              <a:t>protein,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anti-blood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clotting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proteins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lead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594360" lvl="1" indent="-259715">
              <a:lnSpc>
                <a:spcPct val="100000"/>
              </a:lnSpc>
              <a:spcBef>
                <a:spcPts val="470"/>
              </a:spcBef>
              <a:buChar char="*"/>
              <a:tabLst>
                <a:tab pos="594995" algn="l"/>
              </a:tabLst>
            </a:pPr>
            <a:r>
              <a:rPr sz="2800" b="1" spc="-10" dirty="0">
                <a:latin typeface="Calibri"/>
                <a:cs typeface="Calibri"/>
              </a:rPr>
              <a:t>Protein-calorie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malnutrition.</a:t>
            </a:r>
            <a:endParaRPr sz="2800">
              <a:latin typeface="Calibri"/>
              <a:cs typeface="Calibri"/>
            </a:endParaRPr>
          </a:p>
          <a:p>
            <a:pPr marL="594360" lvl="1" indent="-259715">
              <a:lnSpc>
                <a:spcPct val="100000"/>
              </a:lnSpc>
              <a:spcBef>
                <a:spcPts val="465"/>
              </a:spcBef>
              <a:buChar char="*"/>
              <a:tabLst>
                <a:tab pos="594995" algn="l"/>
              </a:tabLst>
            </a:pPr>
            <a:r>
              <a:rPr sz="2800" b="1" spc="-5" dirty="0">
                <a:latin typeface="Calibri"/>
                <a:cs typeface="Calibri"/>
              </a:rPr>
              <a:t>anemia,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risk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infection.</a:t>
            </a:r>
            <a:endParaRPr sz="2800">
              <a:latin typeface="Calibri"/>
              <a:cs typeface="Calibri"/>
            </a:endParaRPr>
          </a:p>
          <a:p>
            <a:pPr marL="594360" lvl="1" indent="-259715">
              <a:lnSpc>
                <a:spcPct val="100000"/>
              </a:lnSpc>
              <a:spcBef>
                <a:spcPts val="459"/>
              </a:spcBef>
              <a:buChar char="*"/>
              <a:tabLst>
                <a:tab pos="594995" algn="l"/>
              </a:tabLst>
            </a:pPr>
            <a:r>
              <a:rPr sz="2800" b="1" spc="-10" dirty="0">
                <a:latin typeface="Calibri"/>
                <a:cs typeface="Calibri"/>
              </a:rPr>
              <a:t>Vitamin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 deﬁciency.</a:t>
            </a:r>
            <a:endParaRPr sz="2800">
              <a:latin typeface="Calibri"/>
              <a:cs typeface="Calibri"/>
            </a:endParaRPr>
          </a:p>
          <a:p>
            <a:pPr marL="417830">
              <a:lnSpc>
                <a:spcPct val="100000"/>
              </a:lnSpc>
              <a:spcBef>
                <a:spcPts val="470"/>
              </a:spcBef>
            </a:pPr>
            <a:r>
              <a:rPr sz="2800" b="1" spc="-5" dirty="0">
                <a:latin typeface="Calibri"/>
                <a:cs typeface="Calibri"/>
              </a:rPr>
              <a:t>*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clotting.</a:t>
            </a:r>
            <a:endParaRPr sz="2800">
              <a:latin typeface="Calibri"/>
              <a:cs typeface="Calibri"/>
            </a:endParaRPr>
          </a:p>
          <a:p>
            <a:pPr marL="203200" marR="5080" indent="-203200">
              <a:lnSpc>
                <a:spcPts val="3020"/>
              </a:lnSpc>
              <a:spcBef>
                <a:spcPts val="855"/>
              </a:spcBef>
              <a:buChar char="-"/>
              <a:tabLst>
                <a:tab pos="203200" algn="l"/>
              </a:tabLst>
            </a:pPr>
            <a:r>
              <a:rPr sz="2800" b="1" spc="-5" dirty="0">
                <a:latin typeface="Calibri"/>
                <a:cs typeface="Calibri"/>
              </a:rPr>
              <a:t>Hyperlipidemia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cardiovascular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progressive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renal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damage</a:t>
            </a:r>
            <a:r>
              <a:rPr sz="2800" spc="-5" dirty="0">
                <a:solidFill>
                  <a:srgbClr val="00CC00"/>
                </a:solidFill>
                <a:latin typeface="Calibri"/>
                <a:cs typeface="Calibri"/>
              </a:rPr>
              <a:t>.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142" y="644584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4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0228"/>
            <a:ext cx="9144000" cy="6807834"/>
            <a:chOff x="0" y="50228"/>
            <a:chExt cx="9144000" cy="68078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1000"/>
              <a:ext cx="9143999" cy="6476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50228"/>
              <a:ext cx="8382000" cy="38106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2142" y="6466621"/>
            <a:ext cx="1403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Arial MT"/>
                <a:cs typeface="Arial MT"/>
              </a:rPr>
              <a:t>5</a:t>
            </a:fld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076" y="377952"/>
            <a:ext cx="3833622" cy="12291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6577" y="507314"/>
            <a:ext cx="31388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Interventions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82142" y="6466621"/>
            <a:ext cx="1403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Arial MT"/>
                <a:cs typeface="Arial MT"/>
              </a:rPr>
              <a:t>6</a:t>
            </a:fld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5063" y="1496695"/>
            <a:ext cx="8039734" cy="45002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245745">
              <a:lnSpc>
                <a:spcPts val="2810"/>
              </a:lnSpc>
              <a:spcBef>
                <a:spcPts val="455"/>
              </a:spcBef>
              <a:tabLst>
                <a:tab pos="7684134" algn="l"/>
              </a:tabLst>
            </a:pPr>
            <a:r>
              <a:rPr sz="2600" b="1" dirty="0">
                <a:latin typeface="Calibri"/>
                <a:cs typeface="Calibri"/>
              </a:rPr>
              <a:t>IM</a:t>
            </a:r>
            <a:r>
              <a:rPr sz="2600" b="1" spc="5" dirty="0">
                <a:latin typeface="Calibri"/>
                <a:cs typeface="Calibri"/>
              </a:rPr>
              <a:t>P</a:t>
            </a:r>
            <a:r>
              <a:rPr sz="2600" b="1" spc="-5" dirty="0">
                <a:latin typeface="Calibri"/>
                <a:cs typeface="Calibri"/>
              </a:rPr>
              <a:t>O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-21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ANT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</a:t>
            </a:r>
            <a:r>
              <a:rPr sz="2600" b="1" spc="-60" dirty="0">
                <a:latin typeface="Calibri"/>
                <a:cs typeface="Calibri"/>
              </a:rPr>
              <a:t>O</a:t>
            </a:r>
            <a:r>
              <a:rPr sz="2600" b="1" spc="-5" dirty="0">
                <a:latin typeface="Calibri"/>
                <a:cs typeface="Calibri"/>
              </a:rPr>
              <a:t>TE</a:t>
            </a:r>
            <a:r>
              <a:rPr sz="2600" b="1" dirty="0">
                <a:latin typeface="Calibri"/>
                <a:cs typeface="Calibri"/>
              </a:rPr>
              <a:t>: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Hig</a:t>
            </a:r>
            <a:r>
              <a:rPr sz="2600" b="1" spc="-10" dirty="0">
                <a:latin typeface="Calibri"/>
                <a:cs typeface="Calibri"/>
              </a:rPr>
              <a:t>h-</a:t>
            </a:r>
            <a:r>
              <a:rPr sz="2600" b="1" dirty="0">
                <a:latin typeface="Calibri"/>
                <a:cs typeface="Calibri"/>
              </a:rPr>
              <a:t>p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ei</a:t>
            </a:r>
            <a:r>
              <a:rPr sz="2600" b="1" dirty="0">
                <a:latin typeface="Calibri"/>
                <a:cs typeface="Calibri"/>
              </a:rPr>
              <a:t>n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t 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s </a:t>
            </a:r>
            <a:r>
              <a:rPr sz="2600" b="1" spc="-5" dirty="0">
                <a:latin typeface="Calibri"/>
                <a:cs typeface="Calibri"/>
              </a:rPr>
              <a:t>co</a:t>
            </a:r>
            <a:r>
              <a:rPr sz="2600" b="1" spc="-3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6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ai</a:t>
            </a:r>
            <a:r>
              <a:rPr sz="2600" b="1" spc="-1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10" dirty="0">
                <a:latin typeface="Calibri"/>
                <a:cs typeface="Calibri"/>
              </a:rPr>
              <a:t>ic</a:t>
            </a:r>
            <a:r>
              <a:rPr sz="2600" b="1" spc="-30" dirty="0">
                <a:latin typeface="Calibri"/>
                <a:cs typeface="Calibri"/>
              </a:rPr>
              <a:t>a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d	</a:t>
            </a:r>
            <a:r>
              <a:rPr sz="2600" dirty="0">
                <a:latin typeface="Calibri"/>
                <a:cs typeface="Calibri"/>
              </a:rPr>
              <a:t>-  </a:t>
            </a:r>
            <a:r>
              <a:rPr sz="2600" b="1" spc="-5" dirty="0">
                <a:latin typeface="Calibri"/>
                <a:cs typeface="Calibri"/>
              </a:rPr>
              <a:t>because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it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aggravates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urinary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protein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losses,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promoting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further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kidney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damage.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protein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intake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0.7</a:t>
            </a:r>
            <a:r>
              <a:rPr sz="2600" b="1" spc="-15" dirty="0">
                <a:latin typeface="Calibri"/>
                <a:cs typeface="Calibri"/>
              </a:rPr>
              <a:t> to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0.8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25" dirty="0">
                <a:latin typeface="Calibri"/>
                <a:cs typeface="Calibri"/>
              </a:rPr>
              <a:t>g/kg/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day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recommended</a:t>
            </a:r>
            <a:endParaRPr sz="2600">
              <a:latin typeface="Calibri"/>
              <a:cs typeface="Calibri"/>
            </a:endParaRPr>
          </a:p>
          <a:p>
            <a:pPr marL="161925" marR="5080" indent="-149860">
              <a:lnSpc>
                <a:spcPts val="2810"/>
              </a:lnSpc>
              <a:spcBef>
                <a:spcPts val="845"/>
              </a:spcBef>
              <a:buFont typeface="Calibri"/>
              <a:buChar char="-"/>
              <a:tabLst>
                <a:tab pos="189865" algn="l"/>
              </a:tabLst>
            </a:pPr>
            <a:r>
              <a:rPr dirty="0"/>
              <a:t>	</a:t>
            </a:r>
            <a:r>
              <a:rPr sz="2600" b="1" spc="-40" dirty="0">
                <a:latin typeface="Calibri"/>
                <a:cs typeface="Calibri"/>
              </a:rPr>
              <a:t>At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least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half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protein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from</a:t>
            </a:r>
            <a:r>
              <a:rPr sz="2600" b="1" spc="-5" dirty="0">
                <a:latin typeface="Calibri"/>
                <a:cs typeface="Calibri"/>
              </a:rPr>
              <a:t> high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biologic </a:t>
            </a:r>
            <a:r>
              <a:rPr sz="2600" b="1" spc="-10" dirty="0">
                <a:latin typeface="Calibri"/>
                <a:cs typeface="Calibri"/>
              </a:rPr>
              <a:t>value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(HBV)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sources,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such as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meat, fish,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poultry,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milk,</a:t>
            </a:r>
            <a:r>
              <a:rPr sz="2600" b="1" dirty="0">
                <a:latin typeface="Calibri"/>
                <a:cs typeface="Calibri"/>
              </a:rPr>
              <a:t> eggs,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40" dirty="0">
                <a:latin typeface="Calibri"/>
                <a:cs typeface="Calibri"/>
              </a:rPr>
              <a:t>soy.</a:t>
            </a:r>
            <a:endParaRPr sz="2600">
              <a:latin typeface="Calibri"/>
              <a:cs typeface="Calibri"/>
            </a:endParaRPr>
          </a:p>
          <a:p>
            <a:pPr marL="161925" marR="1005840" indent="-149860">
              <a:lnSpc>
                <a:spcPts val="2810"/>
              </a:lnSpc>
              <a:spcBef>
                <a:spcPts val="800"/>
              </a:spcBef>
              <a:buFont typeface="Calibri"/>
              <a:buChar char="-"/>
              <a:tabLst>
                <a:tab pos="189865" algn="l"/>
              </a:tabLst>
            </a:pPr>
            <a:r>
              <a:rPr dirty="0"/>
              <a:t>	</a:t>
            </a:r>
            <a:r>
              <a:rPr sz="2600" b="1" dirty="0">
                <a:latin typeface="Calibri"/>
                <a:cs typeface="Calibri"/>
              </a:rPr>
              <a:t>Soy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protein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may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better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than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other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HBV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protein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sources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at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decreasing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proteinuria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lipid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levels.</a:t>
            </a:r>
            <a:endParaRPr sz="2600">
              <a:latin typeface="Calibri"/>
              <a:cs typeface="Calibri"/>
            </a:endParaRPr>
          </a:p>
          <a:p>
            <a:pPr marL="236220" marR="594995" indent="-149860">
              <a:lnSpc>
                <a:spcPts val="2830"/>
              </a:lnSpc>
              <a:spcBef>
                <a:spcPts val="775"/>
              </a:spcBef>
            </a:pPr>
            <a:r>
              <a:rPr sz="2600" b="1" dirty="0">
                <a:latin typeface="Calibri"/>
                <a:cs typeface="Calibri"/>
              </a:rPr>
              <a:t>-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20" dirty="0">
                <a:latin typeface="Calibri"/>
                <a:cs typeface="Calibri"/>
              </a:rPr>
              <a:t>To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spare </a:t>
            </a:r>
            <a:r>
              <a:rPr sz="2600" b="1" spc="-15" dirty="0">
                <a:latin typeface="Calibri"/>
                <a:cs typeface="Calibri"/>
              </a:rPr>
              <a:t>protein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maintain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weight,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calorie </a:t>
            </a:r>
            <a:r>
              <a:rPr sz="2600" b="1" spc="-25" dirty="0">
                <a:latin typeface="Calibri"/>
                <a:cs typeface="Calibri"/>
              </a:rPr>
              <a:t>intake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should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increased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approximately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35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cal/kg/day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3323" y="565404"/>
            <a:ext cx="3231642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3198" y="668477"/>
            <a:ext cx="2663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Kidney</a:t>
            </a:r>
            <a:r>
              <a:rPr spc="-70" dirty="0"/>
              <a:t> </a:t>
            </a:r>
            <a:r>
              <a:rPr spc="-10" dirty="0"/>
              <a:t>stones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5389" y="6460156"/>
            <a:ext cx="1473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 MT"/>
                <a:cs typeface="Arial MT"/>
              </a:rPr>
              <a:t>7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372" y="1720723"/>
            <a:ext cx="8065770" cy="36804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3970" marR="5080">
              <a:lnSpc>
                <a:spcPct val="90000"/>
              </a:lnSpc>
              <a:spcBef>
                <a:spcPts val="430"/>
              </a:spcBef>
            </a:pPr>
            <a:r>
              <a:rPr sz="2800" b="1" spc="-10" dirty="0">
                <a:latin typeface="Calibri"/>
                <a:cs typeface="Calibri"/>
              </a:rPr>
              <a:t>Kidney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stones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form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insoluble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crystals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precipitate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out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urine.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Approximately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75%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stones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are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made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calcium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oxalate,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remaining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stones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10" dirty="0">
                <a:latin typeface="Calibri"/>
                <a:cs typeface="Calibri"/>
              </a:rPr>
              <a:t> composed</a:t>
            </a:r>
            <a:r>
              <a:rPr sz="2800" b="1" spc="-5" dirty="0">
                <a:latin typeface="Calibri"/>
                <a:cs typeface="Calibri"/>
              </a:rPr>
              <a:t> 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calcium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phosphate,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striates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254635" marR="188595" indent="-242570">
              <a:lnSpc>
                <a:spcPct val="100000"/>
              </a:lnSpc>
              <a:tabLst>
                <a:tab pos="283845" algn="l"/>
              </a:tabLst>
            </a:pPr>
            <a:r>
              <a:rPr sz="2800" b="1" spc="-5" dirty="0">
                <a:latin typeface="Calibri"/>
                <a:cs typeface="Calibri"/>
              </a:rPr>
              <a:t>-		</a:t>
            </a:r>
            <a:r>
              <a:rPr sz="2800" b="1" spc="-10" dirty="0">
                <a:latin typeface="Calibri"/>
                <a:cs typeface="Calibri"/>
              </a:rPr>
              <a:t>Certain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factors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risk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stones, </a:t>
            </a:r>
            <a:r>
              <a:rPr sz="2800" b="1" spc="-5" dirty="0">
                <a:latin typeface="Calibri"/>
                <a:cs typeface="Calibri"/>
              </a:rPr>
              <a:t> including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dehydration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low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urine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volume,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urinary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tract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obstruction,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gout,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chronic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inﬂammation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bowel,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bypass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ostomy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surgery.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9420" y="672083"/>
            <a:ext cx="3231642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9295" y="776985"/>
            <a:ext cx="2662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Kidney</a:t>
            </a:r>
            <a:r>
              <a:rPr spc="-50" dirty="0"/>
              <a:t> </a:t>
            </a:r>
            <a:r>
              <a:rPr spc="-15" dirty="0"/>
              <a:t>stones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5389" y="6460156"/>
            <a:ext cx="1473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 MT"/>
                <a:cs typeface="Arial MT"/>
              </a:rPr>
              <a:t>8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463" y="2113914"/>
            <a:ext cx="79184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Nutritionally,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inadequate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ﬂuid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excessive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intakes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oxalate,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calcium,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sodium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calcium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oxalate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stones</a:t>
            </a:r>
            <a:endParaRPr sz="280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susceptible people.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4147" y="196595"/>
            <a:ext cx="6810375" cy="1500505"/>
            <a:chOff x="1184147" y="196595"/>
            <a:chExt cx="6810375" cy="1500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147" y="196595"/>
              <a:ext cx="6809993" cy="1006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2831" y="690371"/>
              <a:ext cx="6428994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641" y="300939"/>
            <a:ext cx="614426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51130" marR="5080" indent="-139065">
              <a:lnSpc>
                <a:spcPts val="3890"/>
              </a:lnSpc>
              <a:spcBef>
                <a:spcPts val="590"/>
              </a:spcBef>
            </a:pPr>
            <a:r>
              <a:rPr dirty="0"/>
              <a:t>Nutrition </a:t>
            </a:r>
            <a:r>
              <a:rPr spc="-10" dirty="0"/>
              <a:t>Recommendations </a:t>
            </a:r>
            <a:r>
              <a:rPr spc="-15" dirty="0"/>
              <a:t>For </a:t>
            </a:r>
            <a:r>
              <a:rPr spc="-800" dirty="0"/>
              <a:t> </a:t>
            </a:r>
            <a:r>
              <a:rPr spc="-5" dirty="0"/>
              <a:t>Calcium</a:t>
            </a:r>
            <a:r>
              <a:rPr spc="-10" dirty="0"/>
              <a:t> </a:t>
            </a:r>
            <a:r>
              <a:rPr spc="-25" dirty="0"/>
              <a:t>Oxalate</a:t>
            </a:r>
            <a:r>
              <a:rPr spc="-10" dirty="0"/>
              <a:t> </a:t>
            </a:r>
            <a:r>
              <a:rPr spc="-5" dirty="0"/>
              <a:t>Kidney</a:t>
            </a:r>
            <a:r>
              <a:rPr spc="5" dirty="0"/>
              <a:t> </a:t>
            </a:r>
            <a:r>
              <a:rPr spc="-10" dirty="0"/>
              <a:t>Stones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463" y="2906267"/>
            <a:ext cx="4251198" cy="7871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5589" y="1485392"/>
            <a:ext cx="8260080" cy="476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marR="834390" indent="-16192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203200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Drink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3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quarts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ﬂuid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/day,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water.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buChar char="-"/>
              <a:tabLst>
                <a:tab pos="203200" algn="l"/>
              </a:tabLst>
            </a:pPr>
            <a:r>
              <a:rPr sz="2800" b="1" spc="-25" dirty="0">
                <a:latin typeface="Calibri"/>
                <a:cs typeface="Calibri"/>
              </a:rPr>
              <a:t>Avoid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high-oxalate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mega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doses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vitamin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C.</a:t>
            </a:r>
            <a:endParaRPr sz="28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1735"/>
              </a:spcBef>
            </a:pPr>
            <a:r>
              <a:rPr sz="2800" b="1" spc="-10" dirty="0">
                <a:latin typeface="Calibri"/>
                <a:cs typeface="Calibri"/>
              </a:rPr>
              <a:t>FOODS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OXALATE</a:t>
            </a:r>
            <a:endParaRPr sz="2800">
              <a:latin typeface="Calibri"/>
              <a:cs typeface="Calibri"/>
            </a:endParaRPr>
          </a:p>
          <a:p>
            <a:pPr marL="27940" marR="581025">
              <a:lnSpc>
                <a:spcPct val="110000"/>
              </a:lnSpc>
              <a:tabLst>
                <a:tab pos="3783965" algn="l"/>
              </a:tabLst>
            </a:pPr>
            <a:r>
              <a:rPr sz="2800" b="1" spc="-5" dirty="0">
                <a:latin typeface="Calibri"/>
                <a:cs typeface="Calibri"/>
              </a:rPr>
              <a:t>Nuts: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peanuts,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almonds,	</a:t>
            </a:r>
            <a:r>
              <a:rPr sz="2800" b="1" spc="-10" dirty="0">
                <a:latin typeface="Calibri"/>
                <a:cs typeface="Calibri"/>
              </a:rPr>
              <a:t>cashews,</a:t>
            </a:r>
            <a:r>
              <a:rPr sz="2800" b="1" spc="-5" dirty="0">
                <a:latin typeface="Calibri"/>
                <a:cs typeface="Calibri"/>
              </a:rPr>
              <a:t> Nut </a:t>
            </a:r>
            <a:r>
              <a:rPr sz="2800" b="1" spc="-20" dirty="0">
                <a:latin typeface="Calibri"/>
                <a:cs typeface="Calibri"/>
              </a:rPr>
              <a:t>butters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90" dirty="0">
                <a:latin typeface="Calibri"/>
                <a:cs typeface="Calibri"/>
              </a:rPr>
              <a:t>Tea 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Instant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coffee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(more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8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oz/day)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Rhubarb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Beets </a:t>
            </a:r>
            <a:r>
              <a:rPr sz="2800" b="1" spc="-5" dirty="0">
                <a:latin typeface="Calibri"/>
                <a:cs typeface="Calibri"/>
              </a:rPr>
              <a:t> Beans: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green,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wax,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baked,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dried,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kidney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beans,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beans, Berries: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blackberries,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raspberries,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straw-berries,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gooseberries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Chocolate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grapes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Dark </a:t>
            </a:r>
            <a:r>
              <a:rPr sz="2800" b="1" spc="-5" dirty="0">
                <a:latin typeface="Calibri"/>
                <a:cs typeface="Calibri"/>
              </a:rPr>
              <a:t> leafy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greens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Oranges,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Sweet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potatoes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6445846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928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MT</vt:lpstr>
      <vt:lpstr>Calibri</vt:lpstr>
      <vt:lpstr>Calibri Light</vt:lpstr>
      <vt:lpstr>Times New Roman</vt:lpstr>
      <vt:lpstr>Office Theme</vt:lpstr>
      <vt:lpstr>Nutrition for Patients with  Kidney Disorders     Presented by: Dr. Majdi Alhadidi</vt:lpstr>
      <vt:lpstr>Nephrotic Syndrome</vt:lpstr>
      <vt:lpstr>Causes of Nephrotic Syndrome</vt:lpstr>
      <vt:lpstr>PowerPoint Presentation</vt:lpstr>
      <vt:lpstr>PowerPoint Presentation</vt:lpstr>
      <vt:lpstr>Interventions</vt:lpstr>
      <vt:lpstr>Kidney stones</vt:lpstr>
      <vt:lpstr>Kidney stones</vt:lpstr>
      <vt:lpstr>Nutrition Recommendations For  Calcium Oxalate Kidney Stones</vt:lpstr>
      <vt:lpstr>PowerPoint Presentation</vt:lpstr>
      <vt:lpstr>CHRONIC KIDNEY DISEASE (CKD)</vt:lpstr>
      <vt:lpstr>PowerPoint Presentation</vt:lpstr>
      <vt:lpstr>Goals of nutrition therapy</vt:lpstr>
      <vt:lpstr>PowerPoint Presentation</vt:lpstr>
      <vt:lpstr>Calories</vt:lpstr>
      <vt:lpstr>Calories</vt:lpstr>
      <vt:lpstr>Sodium and Fluid</vt:lpstr>
      <vt:lpstr>Sodium and Fluid</vt:lpstr>
      <vt:lpstr>Potassium</vt:lpstr>
      <vt:lpstr>Strategies to relieve thirst</vt:lpstr>
      <vt:lpstr>Nutrition Therapy During Dialysis</vt:lpstr>
      <vt:lpstr>- Eat heart-healthy by choosing lean meats, nonfat  milk and dairy products, trans fat–free margarine,  and canola and olive oils.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user</dc:creator>
  <cp:lastModifiedBy>hp</cp:lastModifiedBy>
  <cp:revision>1</cp:revision>
  <dcterms:created xsi:type="dcterms:W3CDTF">2023-05-27T07:13:26Z</dcterms:created>
  <dcterms:modified xsi:type="dcterms:W3CDTF">2023-05-27T07:15:59Z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2023-05-27T00:00:00Z</vt:filetime>
  </property>
</Properties>
</file>