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288" r:id="rId2"/>
    <p:sldId id="289" r:id="rId3"/>
    <p:sldId id="291" r:id="rId4"/>
    <p:sldId id="355" r:id="rId5"/>
    <p:sldId id="356" r:id="rId6"/>
    <p:sldId id="294" r:id="rId7"/>
    <p:sldId id="313" r:id="rId8"/>
    <p:sldId id="314" r:id="rId9"/>
    <p:sldId id="331" r:id="rId10"/>
    <p:sldId id="332" r:id="rId11"/>
    <p:sldId id="315" r:id="rId12"/>
    <p:sldId id="337" r:id="rId13"/>
    <p:sldId id="316" r:id="rId14"/>
    <p:sldId id="317" r:id="rId15"/>
    <p:sldId id="318" r:id="rId16"/>
    <p:sldId id="357" r:id="rId17"/>
    <p:sldId id="320" r:id="rId18"/>
    <p:sldId id="298" r:id="rId19"/>
    <p:sldId id="338" r:id="rId20"/>
    <p:sldId id="299" r:id="rId21"/>
    <p:sldId id="333" r:id="rId22"/>
    <p:sldId id="334" r:id="rId23"/>
    <p:sldId id="321" r:id="rId24"/>
    <p:sldId id="322" r:id="rId25"/>
    <p:sldId id="323" r:id="rId26"/>
    <p:sldId id="324" r:id="rId27"/>
    <p:sldId id="341" r:id="rId28"/>
    <p:sldId id="325" r:id="rId29"/>
    <p:sldId id="342" r:id="rId30"/>
    <p:sldId id="343" r:id="rId31"/>
    <p:sldId id="344" r:id="rId32"/>
    <p:sldId id="345" r:id="rId33"/>
    <p:sldId id="326" r:id="rId34"/>
    <p:sldId id="335" r:id="rId35"/>
    <p:sldId id="336" r:id="rId36"/>
    <p:sldId id="346" r:id="rId37"/>
    <p:sldId id="347" r:id="rId38"/>
    <p:sldId id="348" r:id="rId39"/>
    <p:sldId id="349" r:id="rId40"/>
    <p:sldId id="329" r:id="rId41"/>
    <p:sldId id="351" r:id="rId42"/>
    <p:sldId id="352" r:id="rId43"/>
    <p:sldId id="353" r:id="rId44"/>
    <p:sldId id="350" r:id="rId45"/>
    <p:sldId id="340" r:id="rId46"/>
    <p:sldId id="354" r:id="rId47"/>
  </p:sldIdLst>
  <p:sldSz cx="9144000" cy="6858000" type="screen4x3"/>
  <p:notesSz cx="6858000" cy="9199563"/>
  <p:defaultTextStyle>
    <a:defPPr>
      <a:defRPr lang="a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D" initials="LD" lastIdx="17" clrIdx="0"/>
  <p:cmAuthor id="1" name="Rist, Beck" initials="RB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3772" autoAdjust="0"/>
  </p:normalViewPr>
  <p:slideViewPr>
    <p:cSldViewPr snapToGrid="0" showGuides="1">
      <p:cViewPr varScale="1">
        <p:scale>
          <a:sx n="68" d="100"/>
          <a:sy n="68" d="100"/>
        </p:scale>
        <p:origin x="1422" y="66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22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notesViewPr>
    <p:cSldViewPr snapToGrid="0" showGuides="1">
      <p:cViewPr varScale="1">
        <p:scale>
          <a:sx n="56" d="100"/>
          <a:sy n="56" d="100"/>
        </p:scale>
        <p:origin x="-1152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DC800D11-CD4D-4601-A89B-E18F7E1644BB}"/>
    <pc:docChg chg="modSld">
      <pc:chgData name="majdi alhadidi" userId="1e98428567b503c7" providerId="LiveId" clId="{DC800D11-CD4D-4601-A89B-E18F7E1644BB}" dt="2023-03-27T15:47:19.304" v="0" actId="20577"/>
      <pc:docMkLst>
        <pc:docMk/>
      </pc:docMkLst>
      <pc:sldChg chg="modSp mod">
        <pc:chgData name="majdi alhadidi" userId="1e98428567b503c7" providerId="LiveId" clId="{DC800D11-CD4D-4601-A89B-E18F7E1644BB}" dt="2023-03-27T15:47:19.304" v="0" actId="20577"/>
        <pc:sldMkLst>
          <pc:docMk/>
          <pc:sldMk cId="0" sldId="288"/>
        </pc:sldMkLst>
        <pc:spChg chg="mod">
          <ac:chgData name="majdi alhadidi" userId="1e98428567b503c7" providerId="LiveId" clId="{DC800D11-CD4D-4601-A89B-E18F7E1644BB}" dt="2023-03-27T15:47:19.304" v="0" actId="20577"/>
          <ac:spMkLst>
            <pc:docMk/>
            <pc:sldMk cId="0" sldId="288"/>
            <ac:spMk id="512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C760DC4-A4EB-4325-9800-0823E2C910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53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43400"/>
            <a:ext cx="5029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B9AA98-07A4-457B-ABC7-515E9648CF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487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623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531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70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682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304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066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593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332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001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65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780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1583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342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00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3963" y="3724275"/>
            <a:ext cx="6692900" cy="838200"/>
          </a:xfrm>
          <a:effectLst/>
        </p:spPr>
        <p:txBody>
          <a:bodyPr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07013"/>
            <a:ext cx="6400800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713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95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9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3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4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072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9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947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67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30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716150"/>
            <a:ext cx="8524875" cy="3889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6718" y="1518677"/>
            <a:ext cx="8613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>
              <a:ea typeface="+mn-ea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Copyright © 2022 Wolters Kluwer · All Rights Reserved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588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14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+mj-lt"/>
          <a:ea typeface="ヒラギノ角ゴ Pro W3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ヒラギノ角ゴ Pro W3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ヒラギノ角ゴ Pro W3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ヒラギノ角ゴ Pro W3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ヒラギノ角ゴ Pro W3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ヒラギノ角ゴ Pro W3" charset="0"/>
          <a:cs typeface="Geneva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23963" y="3328159"/>
            <a:ext cx="6692900" cy="886397"/>
          </a:xfrm>
        </p:spPr>
        <p:txBody>
          <a:bodyPr/>
          <a:lstStyle/>
          <a:p>
            <a:br xmlns:a="http://schemas.openxmlformats.org/drawingml/2006/main"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 xmlns:a="http://schemas.openxmlformats.org/drawingml/2006/main">
              <a:rPr lang="a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بروتين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الإجابة على السؤال رقم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>
                <a:solidFill>
                  <a:srgbClr val="FFC000"/>
                </a:solidFill>
              </a:rPr>
              <a:t>د. </a:t>
            </a:r>
            <a:r xmlns:a="http://schemas.openxmlformats.org/drawingml/2006/main">
              <a:rPr lang="ar" altLang="en-US" dirty="0"/>
              <a:t>يسين</a:t>
            </a:r>
          </a:p>
          <a:p>
            <a:pPr marL="0" indent="0">
              <a:buNone/>
            </a:pPr>
            <a:endParaRPr lang="en-US" altLang="en-US" dirty="0"/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/>
              <a:t>المسوغات: هناك 20 نوعًا من الأحماض الأمينية الشائعة ، 9 منها مصنفة على أنها ضرورية أو لا غنى عنها لأن الجسم لا يستطيع صنعها. يجب توفيرها من خلال النظام الغذائي. تشمل هذه الأحماض الأمينية الأساسية هيستيدين وليوسين وفينيل ألانين وتريبتوفان.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8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كيف يتعامل الجسم مع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الهضم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يبدأ في المعدة.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حمض الهيدروكلوريك يحول الببسينوجين إلى إنزيم البيبسين النشط.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الأمعاء الدقيقة هي الموقع الرئيسي لهضم البروتين.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الإنزيمات الموجودة على سطح الخلايا التي تبطن الأمعاء الدقيقة تكمل عملية الهضم.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9</a:t>
            </a:r>
            <a:endParaRPr xmlns:a="http://schemas.openxmlformats.org/drawingml/2006/main" lang="en-US" dirty="0"/>
          </a:p>
        </p:txBody>
      </p:sp>
      <p:pic>
        <p:nvPicPr>
          <p:cNvPr id="14339" name="Picture 3" descr="This image describes about the Prote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585913"/>
            <a:ext cx="6292010" cy="40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10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sz="2000" b="1" dirty="0"/>
              <a:t>كيف يتعامل الجسم مع البروتين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000" dirty="0"/>
              <a:t>استيعاب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000" dirty="0"/>
              <a:t>يتم امتصاص الأحماض الأمينية ، وأحيانًا عدد قليل من الببتيدات أو الببتيدات الكبيرة ، من خلال الغشاء المخاطي للأمعاء الدقيقة.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000" dirty="0"/>
              <a:t>الاسْتِقْلاب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000" dirty="0"/>
              <a:t>يعمل الكبد كغرفة مقاصة.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sz="2000" dirty="0"/>
              <a:t>يحتفظ بالأحماض الأمينية لصنع خلايا الكبد والأحماض الأمينية غير الأساسية وبروتينات البلازما مثل الهيبارين والبروثرومبين والألبومين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sz="2000" dirty="0"/>
              <a:t>ينظم إفراز الأحماض الأمينية في مجرى الدم</a:t>
            </a:r>
          </a:p>
          <a:p>
            <a:pPr lvl="2"/>
            <a:endParaRPr lang="en-US" altLang="en-US" sz="2000" dirty="0"/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11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كيف يتعامل الجسم مع البروتين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التمثيل الغذائي - (تابع)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يعمل الكبد كغرفة مقاصة. - (تابع)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dirty="0"/>
              <a:t>يزيل النيتروجين من الأحماض الأمينية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dirty="0"/>
              <a:t>يحول البروتين إلى الأحماض الدهنية التي تشكل الدهون الثلاثية لتخزينها في الأنسجة الدهنية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dirty="0"/>
              <a:t>يكوّن اليوريا من المخلفات النيتروجينية للبروتين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12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تخليق البروتين (الابتنائية)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عملية معقدة ولكنها فعالة تجمع الأحماض الأمينية بسرعة في بروتينات يحتاجها الجسم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جزء مما يجعل كل فرد فريدًا هو الفروق الدقيقة في بروتينات الجسم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مفاهيم مهمة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معدل دوران البروتين ، تجمع التمثيل الغذائي ، وتوازن النيتروجين</a:t>
            </a:r>
          </a:p>
          <a:p>
            <a:pPr lvl="4"/>
            <a:endParaRPr lang="en-US" altLang="en-US" dirty="0"/>
          </a:p>
          <a:p>
            <a:pPr lvl="4"/>
            <a:endParaRPr lang="en-US" altLang="en-US" dirty="0"/>
          </a:p>
          <a:p>
            <a:pPr lvl="3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384"/>
            <a:ext cx="8229600" cy="387798"/>
          </a:xfrm>
        </p:spPr>
        <p:txBody>
          <a:bodyPr/>
          <a:lstStyle/>
          <a:p>
            <a:r xmlns:a="http://schemas.openxmlformats.org/drawingml/2006/main">
              <a:rPr lang="ar" altLang="en-US" dirty="0"/>
              <a:t>بروتين # 13</a:t>
            </a:r>
            <a:endParaRPr xmlns:a="http://schemas.openxmlformats.org/drawingml/2006/main"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608824"/>
            <a:ext cx="4040188" cy="639762"/>
          </a:xfrm>
        </p:spPr>
        <p:txBody>
          <a:bodyPr/>
          <a:lstStyle/>
          <a:p>
            <a:r xmlns:a="http://schemas.openxmlformats.org/drawingml/2006/main">
              <a:rPr lang="ar" dirty="0"/>
              <a:t>مفاهيم مهمة</a:t>
            </a:r>
          </a:p>
          <a:p>
            <a:r xmlns:a="http://schemas.openxmlformats.org/drawingml/2006/main">
              <a:rPr lang="ar" altLang="en-US" dirty="0"/>
              <a:t>دوران البروتين</a:t>
            </a:r>
            <a:endParaRPr xmlns:a="http://schemas.openxmlformats.org/drawingml/2006/main"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7315"/>
            <a:ext cx="4040188" cy="1777704"/>
          </a:xfrm>
        </p:spPr>
        <p:txBody>
          <a:bodyPr/>
          <a:lstStyle/>
          <a:p>
            <a:r xmlns:a="http://schemas.openxmlformats.org/drawingml/2006/main">
              <a:rPr lang="ar" altLang="en-US" dirty="0"/>
              <a:t>عملية مستمرة</a:t>
            </a:r>
          </a:p>
          <a:p>
            <a:r xmlns:a="http://schemas.openxmlformats.org/drawingml/2006/main">
              <a:rPr lang="ar" altLang="en-US" dirty="0"/>
              <a:t>تختلف بروتينات الجسم في معدل دورانها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3097"/>
            <a:ext cx="4041775" cy="639762"/>
          </a:xfrm>
        </p:spPr>
        <p:txBody>
          <a:bodyPr/>
          <a:lstStyle/>
          <a:p>
            <a:r xmlns:a="http://schemas.openxmlformats.org/drawingml/2006/main">
              <a:rPr lang="ar" altLang="en-US" dirty="0"/>
              <a:t>تجمع التمثيل الغذائي</a:t>
            </a:r>
            <a:endParaRPr xmlns:a="http://schemas.openxmlformats.org/drawingml/2006/main"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5591"/>
            <a:ext cx="4041775" cy="3951288"/>
          </a:xfrm>
        </p:spPr>
        <p:txBody>
          <a:bodyPr/>
          <a:lstStyle/>
          <a:p>
            <a:r xmlns:a="http://schemas.openxmlformats.org/drawingml/2006/main">
              <a:rPr lang="ar" altLang="en-US" dirty="0"/>
              <a:t>يحتوي على مخزون من كل حمض أميني</a:t>
            </a:r>
          </a:p>
          <a:p>
            <a:r xmlns:a="http://schemas.openxmlformats.org/drawingml/2006/main">
              <a:rPr lang="ar" altLang="en-US" dirty="0"/>
              <a:t>يتكون من الأحماض الأمينية المعاد تدويرها من بروتينات الجسم التي تكسرت وكذلك الأحماض الأمينية من الطعام</a:t>
            </a:r>
          </a:p>
          <a:p>
            <a:r xmlns:a="http://schemas.openxmlformats.org/drawingml/2006/main">
              <a:rPr lang="ar" altLang="en-US" dirty="0"/>
              <a:t>في حالة تدفق مستمر</a:t>
            </a:r>
            <a:endParaRPr xmlns:a="http://schemas.openxmlformats.org/drawingml/2006/main" lang="en-IN" dirty="0"/>
          </a:p>
        </p:txBody>
      </p:sp>
    </p:spTree>
    <p:extLst>
      <p:ext uri="{BB962C8B-B14F-4D97-AF65-F5344CB8AC3E}">
        <p14:creationId xmlns:p14="http://schemas.microsoft.com/office/powerpoint/2010/main" val="391799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14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متابعة مفاهيم مهمة.</a:t>
            </a:r>
          </a:p>
          <a:p>
            <a:r xmlns:a="http://schemas.openxmlformats.org/drawingml/2006/main">
              <a:rPr lang="ar" altLang="en-US" b="1" dirty="0"/>
              <a:t>توازن النيتروجين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يعكس حالة التوازن بين انهيار البروتين وتخليق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تحدد بمقارنة كمية النيتروجين المستهلكة (المدخول) مع كمية النيتروجين المفرز (المخرجات)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يتمتع البالغون الأصحاء بتوازن نيتروجين متعادل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15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توازن النيتروجين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b="1" dirty="0"/>
              <a:t>توازن النيتروجين الإيجابي: </a:t>
            </a:r>
            <a:r xmlns:a="http://schemas.openxmlformats.org/drawingml/2006/main">
              <a:rPr lang="ar" altLang="en-US" dirty="0"/>
              <a:t>عندما يتجاوز تخليق البروتين تكسر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b="1" dirty="0"/>
              <a:t>توازن النيتروجين السلبي: </a:t>
            </a:r>
            <a:r xmlns:a="http://schemas.openxmlformats.org/drawingml/2006/main">
              <a:rPr lang="ar" altLang="en-US" dirty="0"/>
              <a:t>حالة غير مرغوب فيها تحدث عندما يتجاوز تكسير البروتين تخليق البروتين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16</a:t>
            </a:r>
            <a:endParaRPr xmlns:a="http://schemas.openxmlformats.org/drawingml/2006/main" lang="en-US" dirty="0">
              <a:solidFill>
                <a:srgbClr val="FF0000"/>
              </a:solidFill>
            </a:endParaRPr>
          </a:p>
        </p:txBody>
      </p:sp>
      <p:pic>
        <p:nvPicPr>
          <p:cNvPr id="21507" name="Picture 3" descr="This image describes about the Important Concep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3" y="1585913"/>
            <a:ext cx="7432704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716150"/>
            <a:ext cx="8524875" cy="388937"/>
          </a:xfrm>
        </p:spPr>
        <p:txBody>
          <a:bodyPr/>
          <a:lstStyle/>
          <a:p>
            <a:r xmlns:a="http://schemas.openxmlformats.org/drawingml/2006/main">
              <a:rPr lang="ar" altLang="en-US" dirty="0"/>
              <a:t>بروتين # 1</a:t>
            </a:r>
            <a:endParaRPr xmlns:a="http://schemas.openxmlformats.org/drawingml/2006/main"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مكون من كل خلية حية</a:t>
            </a:r>
          </a:p>
          <a:p>
            <a:r xmlns:a="http://schemas.openxmlformats.org/drawingml/2006/main">
              <a:rPr lang="ar" altLang="en-US" dirty="0"/>
              <a:t>تمثل 20٪ من وزن البالغين</a:t>
            </a:r>
          </a:p>
          <a:p>
            <a:r xmlns:a="http://schemas.openxmlformats.org/drawingml/2006/main">
              <a:rPr lang="ar" altLang="en-US" dirty="0"/>
              <a:t>محصن ضد الجدل حول المدخول الأمثل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17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6718" y="1356449"/>
            <a:ext cx="8613775" cy="3686175"/>
          </a:xfrm>
        </p:spPr>
        <p:txBody>
          <a:bodyPr/>
          <a:lstStyle/>
          <a:p>
            <a:r xmlns:a="http://schemas.openxmlformats.org/drawingml/2006/main">
              <a:rPr lang="ar" altLang="en-US" sz="2200" dirty="0"/>
              <a:t>تقويض البروتين للطاقة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في حالة توفر الكربوهيدرات والدهون غير الكافية ، يتم التضحية بالبروتينات الغذائية والجسمية لتوفير الأحماض الأمينية التي يمكن حرقها للحصول على الطاقة.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مع مرور الوقت ، يحدث فقدان أنسجة الجسم الخالية من الدهون.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يسبب فقدان 30٪ من بروتين الجسم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ضعف التنفس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تغيير وظيفة المناعة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وظيفة العضو المتغيرة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الموت في النهاية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السؤال 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/>
              <a:t>هل الحالة التالية صحيحة ام خاطئة؟</a:t>
            </a:r>
          </a:p>
          <a:p>
            <a:pPr marL="0" indent="0">
              <a:buNone/>
            </a:pPr>
            <a:endParaRPr lang="en-US" altLang="en-US" dirty="0"/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/>
              <a:t>يتمتع البالغون الأصحاء بحالة إيجابية من توازن النيتروجين.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الإجابة على السؤال رقم 2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b="1" dirty="0"/>
              <a:t>خطأ شنيع</a:t>
            </a:r>
          </a:p>
          <a:p>
            <a:pPr marL="0" indent="0">
              <a:buNone/>
            </a:pPr>
            <a:endParaRPr lang="en-US" altLang="en-US" dirty="0"/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/>
              <a:t>الأساس المنطقي: يوجد توازن نيتروجين محايد ، أو حالة توازن ، عندما يكون تناول النيتروجين مساويًا لإفراز النيتروجين ، مما يشير إلى أن تخليق البروتين يحدث بنفس معدل تكسير البروتين. يتمتع البالغون الأصحاء بتوازن نيتروجين متعادل.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مصادر البروتين # 1</a:t>
            </a:r>
            <a:endParaRPr xmlns:a="http://schemas.openxmlformats.org/drawingml/2006/main"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جودة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يختلف بناءً على محتوى الأحماض الأمينية الأساسية.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المصطلحات التي تشير إلى جودة البروتين كاملة وغير كاملة.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انظر الجدول 4.3.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مصادر البروتين # 2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بروتينات كاملة وغير مكتملة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بروتينات كاملة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قيمة بيولوجية عالية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توفير كميات ونسب كافية من جميع الأحماض الأمينية الأساسية اللازمة لتخليق البروتين الضروري لدعم نمو الأنسجة وإصلاحها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البروتينات الحيوانية وبروتين الصويا هي بروتينات كاملة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مصادر البروتين # 3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33388" y="1460869"/>
            <a:ext cx="8613775" cy="3686175"/>
          </a:xfrm>
        </p:spPr>
        <p:txBody>
          <a:bodyPr/>
          <a:lstStyle/>
          <a:p>
            <a:r xmlns:a="http://schemas.openxmlformats.org/drawingml/2006/main">
              <a:rPr lang="ar" altLang="en-US" sz="2200" b="1" dirty="0"/>
              <a:t>بروتينات كاملة وغير كاملة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بروتينات غير مكتملة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أنها تفتقر إلى كميات كافية من واحد أو أكثر من الأحماض الأمينية الأساسية.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جميع النباتات هي مصادر للبروتينات غير المكتملة.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الجيلاتين هو أيضًا بروتين غير مكتمل.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البروتينات التكميلية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نوعان من البروتينات عندما يتم الجمع بينهما يوفران كميات ونسبًا كافية من جميع الأحماض الأمينية الأساسية اللازمة لدعم تخليق البروتين.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انظر الإطار 4.4.</a:t>
            </a:r>
          </a:p>
          <a:p>
            <a:pPr lvl="2"/>
            <a:endParaRPr lang="en-US" altLang="en-US" sz="2200" dirty="0"/>
          </a:p>
          <a:p>
            <a:pPr lvl="2"/>
            <a:endParaRPr lang="en-US" altLang="en-US" sz="2200" dirty="0"/>
          </a:p>
          <a:p>
            <a:pPr lvl="2"/>
            <a:endParaRPr lang="en-US" altLang="en-US" sz="2200" dirty="0"/>
          </a:p>
          <a:p>
            <a:endParaRPr lang="en-US" altLang="en-US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المآخذ الغذائية المرجعية # 1</a:t>
            </a:r>
            <a:endParaRPr xmlns:a="http://schemas.openxmlformats.org/drawingml/2006/main" lang="en-US" dirty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البدل الغذائي الموصى به (RDA)</a:t>
            </a:r>
          </a:p>
          <a:p>
            <a:r xmlns:a="http://schemas.openxmlformats.org/drawingml/2006/main">
              <a:rPr lang="ar" altLang="en-US" dirty="0"/>
              <a:t>للبالغين الأصحاء 0.8 جم / كجم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نطاق توزيع المغذيات الكبيرة المقبول للبروتين للبالغين هو 10٪ إلى 35٪ من إجمالي السعرات الحرارية.</a:t>
            </a:r>
          </a:p>
          <a:p>
            <a:r xmlns:a="http://schemas.openxmlformats.org/drawingml/2006/main">
              <a:rPr lang="ar" altLang="en-US" b="1" dirty="0"/>
              <a:t>عندما لا يتم تطبيق قانون التمييز العنصري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مخصص للأشخاص الأصحاء فقط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انظر الجدول 4.2.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انظر الإطار 4.5.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المدخول الغذائي المرجعي # 2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16718" y="1482676"/>
            <a:ext cx="8613775" cy="4894401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نقص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سوء التغذية بالبروتين والطاقة (PEM) أو نقص التغذية بالبروتين والطاقة (PEU)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إنه عجز في السعرات الحرارية بسبب نقص جميع المغذيات الكبيرة - الكربوهيدرات والبروتين والدهون.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يعد نقص المغذيات الدقيقة المصاحب أمرًا شائعًا.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يمكن أن يحدث من مجرد سوء تناول أو ثانوي لظروف أو عقاقير تغير تناول المغذيات أو امتصاصها أو استخدامها أو متطلباتها.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605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المآخذ الغذائية المرجعية # 3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16718" y="1585912"/>
            <a:ext cx="8613775" cy="4404071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نقص البروتين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الأشكال الشائعة من PEM عند الأطفال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كواشيوركور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dirty="0"/>
              <a:t>ناتج عن نقص في البروتين أو عدوى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حاله طبيبة وهي الهزال الشديد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dirty="0"/>
              <a:t>ناتج عن نقص حاد أو ضعف في امتصاص السعرات الحرارية والبروتينات والفيتامينات والمعادن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المآخذ الغذائية المرجعية # 4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33388" y="1373877"/>
            <a:ext cx="8613775" cy="4404071"/>
          </a:xfrm>
        </p:spPr>
        <p:txBody>
          <a:bodyPr/>
          <a:lstStyle/>
          <a:p>
            <a:r xmlns:a="http://schemas.openxmlformats.org/drawingml/2006/main">
              <a:rPr lang="ar" altLang="en-US" sz="2200" b="1" dirty="0"/>
              <a:t>علامات وأعراض بيم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يؤثر على جميع أجهزة الجسم والعديد من أجهزة الجسم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اللامبالاة والتهيج أمر شائع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ضعف القدرة على العمل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نقص مؤقت في اللاكتوز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إسهال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هزال العضلات والدهون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يزيد من خطر الإصابة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التئام الجروح ضعيف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كسور الورك وتقرحات الضغط لدى العميل الأكبر سنًا</a:t>
            </a:r>
          </a:p>
          <a:p>
            <a:pPr lvl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83920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2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أحماض أمينية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اللبنات الأساسية للبروتين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تتكون من ذرات الكربون والهيدروجين والأكسجين والنيتروجين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عشرين من الأحماض الأمينية الشائعة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تسعة تعتبر </a:t>
            </a:r>
            <a:r xmlns:a="http://schemas.openxmlformats.org/drawingml/2006/main">
              <a:rPr lang="ar" altLang="en-US" b="1" i="1" dirty="0"/>
              <a:t>ضرورية</a:t>
            </a:r>
            <a:r xmlns:a="http://schemas.openxmlformats.org/drawingml/2006/main">
              <a:rPr lang="ar" altLang="en-US" b="1" dirty="0"/>
              <a:t> </a:t>
            </a:r>
            <a:r xmlns:a="http://schemas.openxmlformats.org/drawingml/2006/main">
              <a:rPr lang="ar" altLang="en-US" dirty="0"/>
              <a:t>لأن الجسد لا يمكن أن يجعلهم - لا غنى عنها ؛ يجب أن تستهلك من خلال الطعام.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أحد عشر يعتبر </a:t>
            </a:r>
            <a:r xmlns:a="http://schemas.openxmlformats.org/drawingml/2006/main">
              <a:rPr lang="ar" altLang="en-US" b="1" i="1" dirty="0"/>
              <a:t>غير ضروري </a:t>
            </a:r>
            <a:r xmlns:a="http://schemas.openxmlformats.org/drawingml/2006/main">
              <a:rPr lang="ar" altLang="en-US" dirty="0"/>
              <a:t>لأنه يمكن أن يصنعها الجسم - يمكن الاستغناء عنها.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المدخول الغذائي المرجعي # 5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33388" y="1373877"/>
            <a:ext cx="8613775" cy="4404071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مع PEM الحاد أو المزمن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ينخفض النتاج القلبي ، وينخفض ضغط الدم ، وينخفض معدل التنفس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انخفاض حرارة الجسم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فقر دم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الوذمة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اليرقان والنِبرات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فشل الكبد أو الكلى أو القلب</a:t>
            </a:r>
          </a:p>
        </p:txBody>
      </p:sp>
    </p:spTree>
    <p:extLst>
      <p:ext uri="{BB962C8B-B14F-4D97-AF65-F5344CB8AC3E}">
        <p14:creationId xmlns:p14="http://schemas.microsoft.com/office/powerpoint/2010/main" val="1195099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المآخذ الغذائية المرجعية # 6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33388" y="1373877"/>
            <a:ext cx="8613775" cy="4404071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علاج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يتم تحديد العلاج من خلال شدة PEM.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يمكن علاج PEM الخفيف أو المعتدل باتباع نظام غذائي متوازن ، ويفضل تناوله عن طريق الفم.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dirty="0"/>
              <a:t>المكملات السائلة مفيدة إذا كان تناول الطعام الصلب غير كافٍ.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dirty="0"/>
              <a:t>يتم تقييد اللاكتوز إذا استمر الإسهال.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dirty="0"/>
              <a:t>يتم إعطاء مكملات الفيتامينات.</a:t>
            </a:r>
          </a:p>
        </p:txBody>
      </p:sp>
    </p:spTree>
    <p:extLst>
      <p:ext uri="{BB962C8B-B14F-4D97-AF65-F5344CB8AC3E}">
        <p14:creationId xmlns:p14="http://schemas.microsoft.com/office/powerpoint/2010/main" val="87445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المآخذ الغذائية المرجعية # 7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33388" y="1300137"/>
            <a:ext cx="8613775" cy="4404071"/>
          </a:xfrm>
        </p:spPr>
        <p:txBody>
          <a:bodyPr/>
          <a:lstStyle/>
          <a:p>
            <a:r xmlns:a="http://schemas.openxmlformats.org/drawingml/2006/main">
              <a:rPr lang="ar" altLang="en-US" sz="2200" b="1" dirty="0"/>
              <a:t>علاج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في PEM الشديد أو الجوع المزمن.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تصحيح اختلالات السوائل والكهارل.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يتم علاج الالتهابات.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في الأطفال المصابين بالإسهال ، قد تتأخر التغذية لمدة 24 إلى 48 ساعة لتجنب تفاقم الإسهال.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200" dirty="0"/>
              <a:t>عادة ليس من الضروري تأخير الرضاعة عند البالغين.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التغذية الفموية أو المعوية.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يتقدم المدخول كما هو مسموح به.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مكملات الفيتامينات.</a:t>
            </a:r>
          </a:p>
        </p:txBody>
      </p:sp>
    </p:spTree>
    <p:extLst>
      <p:ext uri="{BB962C8B-B14F-4D97-AF65-F5344CB8AC3E}">
        <p14:creationId xmlns:p14="http://schemas.microsoft.com/office/powerpoint/2010/main" val="231692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المآخذ الغذائية المرجعية # 8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16718" y="1503929"/>
            <a:ext cx="8613775" cy="3686175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فائض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لا توجد مخاطر مؤكدة من تناول فائض من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بيانات متضاربة حول ما إذا كانت النظم الغذائية عالية البروتين تزيد من مخاطر الإصابة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هشاشة العظام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حصوات كلوية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انظر الإطار 4.6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السؤال 3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/>
              <a:t>في بعض الأحيان ، لا تنطبق RDAs على نظام غذائي. لماذا هذا صحيح؟</a:t>
            </a:r>
          </a:p>
          <a:p>
            <a:pPr xmlns:a="http://schemas.openxmlformats.org/drawingml/2006/main" marL="457200" indent="-457200">
              <a:buFont typeface="+mj-lt"/>
              <a:buAutoNum type="alphaLcPeriod"/>
              <a:bidi/>
            </a:pPr>
            <a:r xmlns:a="http://schemas.openxmlformats.org/drawingml/2006/main">
              <a:rPr lang="ar" altLang="en-US" dirty="0"/>
              <a:t>لا يتوافق الجميع مع ما يعتبر "طبيعيًا".</a:t>
            </a:r>
          </a:p>
          <a:p>
            <a:pPr xmlns:a="http://schemas.openxmlformats.org/drawingml/2006/main" marL="457200" indent="-457200">
              <a:buFont typeface="+mj-lt"/>
              <a:buAutoNum type="alphaLcPeriod"/>
              <a:bidi/>
            </a:pPr>
            <a:r xmlns:a="http://schemas.openxmlformats.org/drawingml/2006/main">
              <a:rPr lang="ar" altLang="en-US" dirty="0"/>
              <a:t>عندما يكون الجسم فائضًا من البروتين ، فلا داعي للالتزام بـ RDAs.</a:t>
            </a:r>
          </a:p>
          <a:p>
            <a:pPr xmlns:a="http://schemas.openxmlformats.org/drawingml/2006/main" marL="457200" indent="-457200">
              <a:buFont typeface="+mj-lt"/>
              <a:buAutoNum type="alphaLcPeriod"/>
              <a:bidi/>
            </a:pPr>
            <a:r xmlns:a="http://schemas.openxmlformats.org/drawingml/2006/main">
              <a:rPr lang="ar" altLang="en-US" dirty="0"/>
              <a:t>تهدف RDAs إلى الأشخاص الأصحاء وأيضًا الأشخاص المعرضين لخطر الإصابة بأمراض مزمنة.</a:t>
            </a:r>
          </a:p>
          <a:p>
            <a:pPr xmlns:a="http://schemas.openxmlformats.org/drawingml/2006/main" marL="457200" indent="-457200">
              <a:buFont typeface="+mj-lt"/>
              <a:buAutoNum type="alphaLcPeriod"/>
              <a:bidi/>
            </a:pPr>
            <a:r xmlns:a="http://schemas.openxmlformats.org/drawingml/2006/main">
              <a:rPr lang="ar" altLang="en-US" dirty="0"/>
              <a:t>تم تصميم RDAs لمساعدة المرضى على التعافي.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الإجابة على السؤال رقم 3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ج. </a:t>
            </a:r>
            <a:r xmlns:a="http://schemas.openxmlformats.org/drawingml/2006/main">
              <a:rPr lang="ar" altLang="en-US" dirty="0"/>
              <a:t>تهدف RDAs إلى الأشخاص الأصحاء وأيضًا الأشخاص المعرضين لخطر الإصابة بأمراض مزمنة.</a:t>
            </a:r>
          </a:p>
          <a:p>
            <a:pPr marL="0" indent="0">
              <a:buNone/>
            </a:pPr>
            <a:endParaRPr lang="en-US" altLang="en-US" dirty="0"/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/>
              <a:t>الأساس المنطقي: تستهدف RDAs الأشخاص الأصحاء وأيضًا الأشخاص المعرضين لخطر الإصابة بأمراض مزمنة.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1</a:t>
            </a:r>
            <a:endParaRPr xmlns:a="http://schemas.openxmlformats.org/drawingml/2006/main"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16718" y="1541668"/>
            <a:ext cx="8613775" cy="4502150"/>
          </a:xfrm>
        </p:spPr>
        <p:txBody>
          <a:bodyPr/>
          <a:lstStyle/>
          <a:p>
            <a:r xmlns:a="http://schemas.openxmlformats.org/drawingml/2006/main">
              <a:rPr lang="ar" altLang="en-US" sz="2200" dirty="0"/>
              <a:t>تحث الإرشادات الغذائية للأمريكيين الناس على اتباع نمط أكل صحي يتضمن مجموعة متنوعة من الأطعمة البروتينية في أشكال كثيفة المغذيات.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يجب استهلاك اللحوم والدواجن طازجة أو مجمدة أو معلبة بدلاً من المنتجات المصنعة ، وأن تكون الاختيارات قليلة الدسم أو قليلة الدسم.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200" dirty="0"/>
              <a:t>انظر الإطار 4.6.</a:t>
            </a:r>
          </a:p>
          <a:p>
            <a:r xmlns:a="http://schemas.openxmlformats.org/drawingml/2006/main">
              <a:rPr lang="ar" altLang="en-US" sz="2200" dirty="0"/>
              <a:t>تشير توصيات الكلية الأمريكية لأمراض القلب / جمعية القلب الأمريكية للوقاية الأولية من أمراض القلب والأوعية الدموية إلى أن البالغين يستهلكون البروتينات النباتية أو الحيوانية الخالية من الدهون ، والأسماك ، ويقللون من تناول اللحوم الحمراء والمعالجة.</a:t>
            </a:r>
          </a:p>
          <a:p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06505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2</a:t>
            </a:r>
            <a:endParaRPr xmlns:a="http://schemas.openxmlformats.org/drawingml/2006/main"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16718" y="1585912"/>
            <a:ext cx="8613775" cy="4502150"/>
          </a:xfrm>
        </p:spPr>
        <p:txBody>
          <a:bodyPr/>
          <a:lstStyle/>
          <a:p>
            <a:r xmlns:a="http://schemas.openxmlformats.org/drawingml/2006/main">
              <a:rPr lang="ar" altLang="en-US" dirty="0"/>
              <a:t>توصي جمعية السرطان الأمريكية بالحد من اللحوم المصنعة واللحوم الحمراء </a:t>
            </a:r>
            <a:r xmlns:a="http://schemas.openxmlformats.org/drawingml/2006/main">
              <a:rPr lang="ar" altLang="en-US" dirty="0">
                <a:solidFill>
                  <a:srgbClr val="FF0000"/>
                </a:solidFill>
              </a:rPr>
              <a:t>.</a:t>
            </a:r>
            <a:r xmlns:a="http://schemas.openxmlformats.org/drawingml/2006/main">
              <a:rPr lang="ar" altLang="en-US" dirty="0"/>
              <a:t> </a:t>
            </a:r>
          </a:p>
          <a:p>
            <a:r xmlns:a="http://schemas.openxmlformats.org/drawingml/2006/main">
              <a:rPr lang="ar" altLang="en-US" dirty="0"/>
              <a:t>ينصح المعهد الأمريكي لأبحاث السرطان المستهلكين بالحد من استهلاك اللحوم الحمراء بكميات معتدلة وتناول القليل من اللحوم المصنعة ، إن وجدت.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0433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3</a:t>
            </a:r>
            <a:endParaRPr xmlns:a="http://schemas.openxmlformats.org/drawingml/2006/main"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16718" y="1541668"/>
            <a:ext cx="8613775" cy="4502150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مجموعة البروتين الغذائي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تشير الأطعمة التي تحتوي على البروتين إلى مجموعة من الأطعمة التي توفر بروتينًا مهمًا بالإضافة إلى الدهون و / أو الكربوهيدرات والمغذيات الدقيقة.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تشمل المجموعات الفرعية ضمن مجموعة الأطعمة البروتينية اللحوم والدواجن والبيض. مأكولات بحرية؛ المكسرات والبذور ومنتجات الصويا. والفاصوليا والبازلاء والعدس.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بينما يأكل الأمريكيون ما يكفي من البروتين المغذي ويقتربون من الكميات المستهدفة لمجموعة البروتين الغذائي ، فإن العديد من الأشخاص لا يستوفون التوصيات الخاصة بمجموعات فرعية محددة من البروتين.</a:t>
            </a:r>
          </a:p>
        </p:txBody>
      </p:sp>
    </p:spTree>
    <p:extLst>
      <p:ext uri="{BB962C8B-B14F-4D97-AF65-F5344CB8AC3E}">
        <p14:creationId xmlns:p14="http://schemas.microsoft.com/office/powerpoint/2010/main" val="2379558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4</a:t>
            </a:r>
            <a:endParaRPr xmlns:a="http://schemas.openxmlformats.org/drawingml/2006/main"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33388" y="1515374"/>
            <a:ext cx="8613775" cy="4502150"/>
          </a:xfrm>
        </p:spPr>
        <p:txBody>
          <a:bodyPr/>
          <a:lstStyle/>
          <a:p>
            <a:r xmlns:a="http://schemas.openxmlformats.org/drawingml/2006/main">
              <a:rPr lang="ar" altLang="en-US" sz="2000" b="1" dirty="0"/>
              <a:t>مجموعة البروتينات الغذائية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000" dirty="0"/>
              <a:t>مأكولات بحرية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000" dirty="0"/>
              <a:t>يوفر أحماض أوميغا 3 الدهنية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000" dirty="0"/>
              <a:t>العناصر الغذائية الأخرى بما في ذلك البروتين والسيلينيوم والحديد والزنك واليود وفيتامين ب </a:t>
            </a:r>
            <a:r xmlns:a="http://schemas.openxmlformats.org/drawingml/2006/main">
              <a:rPr lang="ar" altLang="en-US" sz="2000" baseline="-25000" dirty="0"/>
              <a:t>12 </a:t>
            </a:r>
            <a:r xmlns:a="http://schemas.openxmlformats.org/drawingml/2006/main">
              <a:rPr lang="ar" altLang="en-US" sz="2000" dirty="0"/>
              <a:t>وفيتامين د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000" dirty="0"/>
              <a:t>يوصى بأنماط الأكل الصحي التي تتضمن التركيز على الأسماك لتقليل أمراض القلب والأوعية الدموية الناتجة عن تصلب الشرايين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sz="2000" dirty="0"/>
              <a:t>ننصح الأمريكيين باستهلاك ما لا يقل عن ثمانية أونصات من المأكولات البحرية في الأسبوع</a:t>
            </a:r>
          </a:p>
          <a:p>
            <a:pPr xmlns:a="http://schemas.openxmlformats.org/drawingml/2006/main" lvl="4">
              <a:bidi/>
            </a:pPr>
            <a:r xmlns:a="http://schemas.openxmlformats.org/drawingml/2006/main">
              <a:rPr lang="ar" altLang="en-US" sz="2000" dirty="0"/>
              <a:t>يوصى به للحد من التعرض لميثيل الزئبق</a:t>
            </a:r>
          </a:p>
        </p:txBody>
      </p:sp>
    </p:spTree>
    <p:extLst>
      <p:ext uri="{BB962C8B-B14F-4D97-AF65-F5344CB8AC3E}">
        <p14:creationId xmlns:p14="http://schemas.microsoft.com/office/powerpoint/2010/main" val="291906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720118"/>
            <a:ext cx="8229600" cy="387798"/>
          </a:xfrm>
        </p:spPr>
        <p:txBody>
          <a:bodyPr/>
          <a:lstStyle/>
          <a:p>
            <a:r xmlns:a="http://schemas.openxmlformats.org/drawingml/2006/main">
              <a:rPr lang="ar" dirty="0"/>
              <a:t>بروتين # 3</a:t>
            </a:r>
            <a:endParaRPr xmlns:a="http://schemas.openxmlformats.org/drawingml/2006/main"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الأحماض الأمينية الأساسية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الهيستيدين</a:t>
            </a:r>
          </a:p>
          <a:p>
            <a:r xmlns:a="http://schemas.openxmlformats.org/drawingml/2006/main">
              <a:rPr lang="ar" altLang="en-US" dirty="0"/>
              <a:t>إيسولوسين</a:t>
            </a:r>
          </a:p>
          <a:p>
            <a:r xmlns:a="http://schemas.openxmlformats.org/drawingml/2006/main">
              <a:rPr lang="ar" altLang="en-US" dirty="0"/>
              <a:t>يسين</a:t>
            </a:r>
          </a:p>
          <a:p>
            <a:r xmlns:a="http://schemas.openxmlformats.org/drawingml/2006/main">
              <a:rPr lang="ar" altLang="en-US" dirty="0"/>
              <a:t>ليسين</a:t>
            </a:r>
          </a:p>
          <a:p>
            <a:endParaRPr lang="en-US" altLang="en-US" dirty="0"/>
          </a:p>
          <a:p>
            <a:r xmlns:a="http://schemas.openxmlformats.org/drawingml/2006/main">
              <a:rPr lang="ar" altLang="en-US" dirty="0"/>
              <a:t>انظر الإطار 4.1.</a:t>
            </a:r>
            <a:endParaRPr xmlns:a="http://schemas.openxmlformats.org/drawingml/2006/main"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ميثيونين</a:t>
            </a:r>
          </a:p>
          <a:p>
            <a:r xmlns:a="http://schemas.openxmlformats.org/drawingml/2006/main">
              <a:rPr lang="ar" altLang="en-US" dirty="0"/>
              <a:t>فينيل ألانين</a:t>
            </a:r>
          </a:p>
          <a:p>
            <a:r xmlns:a="http://schemas.openxmlformats.org/drawingml/2006/main">
              <a:rPr lang="ar" altLang="en-US" dirty="0"/>
              <a:t>ثريونين</a:t>
            </a:r>
          </a:p>
          <a:p>
            <a:r xmlns:a="http://schemas.openxmlformats.org/drawingml/2006/main">
              <a:rPr lang="ar" altLang="en-US" dirty="0"/>
              <a:t>تريبتوفان</a:t>
            </a:r>
          </a:p>
          <a:p>
            <a:r xmlns:a="http://schemas.openxmlformats.org/drawingml/2006/main">
              <a:rPr lang="ar" altLang="en-US" dirty="0"/>
              <a:t>فالين</a:t>
            </a:r>
            <a:endParaRPr xmlns:a="http://schemas.openxmlformats.org/drawingml/2006/main" lang="en-IN" dirty="0"/>
          </a:p>
        </p:txBody>
      </p:sp>
    </p:spTree>
    <p:extLst>
      <p:ext uri="{BB962C8B-B14F-4D97-AF65-F5344CB8AC3E}">
        <p14:creationId xmlns:p14="http://schemas.microsoft.com/office/powerpoint/2010/main" val="525334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5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16718" y="1512172"/>
            <a:ext cx="8613775" cy="4629358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نباتية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أنماط الأكل النباتية التي تقيد الأطعمة الحيوانية (مثل اللحوم والدواجن والمأكولات البحرية ومنتجات الألبان والبيض) والمنتجات المصنوعة منها (انظر الإطار 4.7)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الفوائد تأتي من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تناول كميات أقل من بعض المواد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تناول المزيد من الآخرين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أو مزيج من الاثنين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الأطعمة النباتية منخفضة أيضًا في كثافة السعرات الحرارية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6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33388" y="1458703"/>
            <a:ext cx="8613775" cy="5604705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نباتية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2000" dirty="0"/>
              <a:t>أنماط الأكل النباتية النباتية واللبنية والبيضية المخططة بشكل صحيح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000" dirty="0"/>
              <a:t>صحية وكافية من الناحية التغذوية خلال جميع مراحل دورة الحياة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sz="2000" dirty="0"/>
              <a:t>بما في ذلك الحمل والرضاعة والرضاعة والطفولة والمراهقة وكبار السن والرياضيين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sz="2000" dirty="0"/>
              <a:t>تحسين العديد من عوامل الخطر القابلة للتعديل ل</a:t>
            </a:r>
          </a:p>
          <a:p>
            <a:pPr xmlns:a="http://schemas.openxmlformats.org/drawingml/2006/main" lvl="3">
              <a:bidi/>
            </a:pPr>
            <a:r xmlns:a="http://schemas.openxmlformats.org/drawingml/2006/main">
              <a:rPr lang="ar" altLang="en-US" sz="2000" dirty="0"/>
              <a:t>مرض قلبي</a:t>
            </a:r>
          </a:p>
          <a:p>
            <a:pPr xmlns:a="http://schemas.openxmlformats.org/drawingml/2006/main" lvl="4">
              <a:bidi/>
            </a:pPr>
            <a:r xmlns:a="http://schemas.openxmlformats.org/drawingml/2006/main">
              <a:rPr lang="ar" altLang="en-US" sz="2000" dirty="0"/>
              <a:t>بما في ذلك السمنة في منطقة البطن وضغط الدم ودهون الدم وجلوكوز الدم بالإضافة إلى خفض البروتين التفاعلي C</a:t>
            </a:r>
          </a:p>
        </p:txBody>
      </p:sp>
    </p:spTree>
    <p:extLst>
      <p:ext uri="{BB962C8B-B14F-4D97-AF65-F5344CB8AC3E}">
        <p14:creationId xmlns:p14="http://schemas.microsoft.com/office/powerpoint/2010/main" val="3226590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7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33388" y="1458703"/>
            <a:ext cx="8613775" cy="5604705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نباتية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يمكن أن توفر فوائد صحية في الوقاية والعلاج من بعض الحالات الصحية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altLang="en-US" dirty="0"/>
              <a:t>أمراض القلب الإقفارية ، ومرض السكري من النوع 2 ، وأنواع معينة من السرطان.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بالمقارنة مع آكلي اللحوم ، يأكل النباتيون كميات أقل من الدهون الكلية والدهون المشبعة والكوليسترول والمزيد من الألياف.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تعتبر الزيادات المتبادلة في تناول الأطعمة الصحية ، مثل البقوليات والخضروات والفواكه والحبوب ، مهمة أيضًا.</a:t>
            </a:r>
          </a:p>
        </p:txBody>
      </p:sp>
    </p:spTree>
    <p:extLst>
      <p:ext uri="{BB962C8B-B14F-4D97-AF65-F5344CB8AC3E}">
        <p14:creationId xmlns:p14="http://schemas.microsoft.com/office/powerpoint/2010/main" val="4236926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8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33388" y="1458703"/>
            <a:ext cx="8613775" cy="5604705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نباتية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أنماط الأكل ليست أكثر صحة من الأنماط غير النباتية.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قد تفتقر أنماط الأكل النباتي سيئة التخطيط إلى بعض العناصر الغذائية الأساسية.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يمكن أن يكون تناول الدهون والكوليسترول مفرطًا.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انظر الإطار 4.8.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8722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9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33388" y="1547230"/>
            <a:ext cx="8613775" cy="3686175"/>
          </a:xfrm>
        </p:spPr>
        <p:txBody>
          <a:bodyPr/>
          <a:lstStyle/>
          <a:p>
            <a:r xmlns:a="http://schemas.openxmlformats.org/drawingml/2006/main">
              <a:rPr lang="ar" altLang="en-US" b="1" dirty="0"/>
              <a:t>العناصر الغذائية المثيرة للقلق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تلبي معظم الأنظمة الغذائية النباتية أو تتجاوز RDA للبروتين وتكون كافية من الناحية التغذوية طوال دورة الحياة.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يعد الحديد والزنك والكالسيوم وفيتامين د وحمض أوميغا 3 الدهني واليود من العناصر الغذائية المثيرة للقلق.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يعتبر فيتامين ب 12 مصدر قلق لأنه لا يوجد بشكل طبيعي في النباتات.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انظر الجدول 4.5.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7599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10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b="1" dirty="0"/>
              <a:t>بروتين لبناء العضلات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dirty="0"/>
              <a:t>إن بناء العضلات ليس مجرد مسألة زيادة تناول البروتين.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dirty="0"/>
              <a:t>لزيادة كتلة العضلات ، من الضروري كل من تمارين المقاومة وتناول الطعام بشكل عام.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dirty="0"/>
              <a:t>عادة ما تتراوح التوصيات الخاصة بتناول البروتين من 1.2 إلى 2.0 جم بروتين / كجم / يوم.</a:t>
            </a:r>
          </a:p>
          <a:p>
            <a:pPr xmlns:a="http://schemas.openxmlformats.org/drawingml/2006/main" lvl="2">
              <a:bidi/>
            </a:pPr>
            <a:r xmlns:a="http://schemas.openxmlformats.org/drawingml/2006/main">
              <a:rPr lang="ar" dirty="0"/>
              <a:t>يمكن تلبية هذه الكمية من البروتين بشكل عام من خلال الطعام وحده ، دون الحاجة إلى مكملات البروتين أو الأحماض الأمينية.</a:t>
            </a:r>
          </a:p>
          <a:p>
            <a:pPr xmlns:a="http://schemas.openxmlformats.org/drawingml/2006/main" marL="457200" lvl="1" indent="0">
              <a:buNone/>
              <a:bidi/>
            </a:pPr>
            <a:r xmlns:a="http://schemas.openxmlformats.org/drawingml/2006/main">
              <a:rPr lang="ar" dirty="0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البروتين في تعزيز الصحة # 11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b="1" dirty="0"/>
              <a:t>بروتين لبناء العضلات </a:t>
            </a:r>
            <a:r xmlns:a="http://schemas.openxmlformats.org/drawingml/2006/main">
              <a:rPr lang="ar" altLang="en-US" b="1" dirty="0"/>
              <a:t>- (تابع)</a:t>
            </a:r>
            <a:endParaRPr xmlns:a="http://schemas.openxmlformats.org/drawingml/2006/main" lang="en-US" b="1" dirty="0"/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dirty="0"/>
              <a:t>قد يؤدي التوزيع المتساوي لتناول البروتين بعد التمرين وعلى مدار اليوم إلى تحسين تخليق البروتين العضلي.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dirty="0"/>
              <a:t>مكملات الفيتامينات والمعادن غير ضرورية للرياضيين الذين يستهلكون سعرات حرارية كافية من مجموعة متنوعة من الأطعمة الغنية بالعناصر الغذائية.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dirty="0"/>
              <a:t>استخدام المكملات الرياضية اختيار شخصي ومثير للجدل.</a:t>
            </a:r>
          </a:p>
        </p:txBody>
      </p:sp>
    </p:spTree>
    <p:extLst>
      <p:ext uri="{BB962C8B-B14F-4D97-AF65-F5344CB8AC3E}">
        <p14:creationId xmlns:p14="http://schemas.microsoft.com/office/powerpoint/2010/main" val="324128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4" y="720132"/>
            <a:ext cx="8229600" cy="387798"/>
          </a:xfrm>
        </p:spPr>
        <p:txBody>
          <a:bodyPr/>
          <a:lstStyle/>
          <a:p>
            <a:r xmlns:a="http://schemas.openxmlformats.org/drawingml/2006/main">
              <a:rPr lang="ar" dirty="0"/>
              <a:t>بروتين # 4</a:t>
            </a:r>
            <a:endParaRPr xmlns:a="http://schemas.openxmlformats.org/drawingml/2006/main"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869"/>
            <a:ext cx="6002594" cy="639762"/>
          </a:xfrm>
        </p:spPr>
        <p:txBody>
          <a:bodyPr/>
          <a:lstStyle/>
          <a:p>
            <a:r xmlns:a="http://schemas.openxmlformats.org/drawingml/2006/main">
              <a:rPr lang="ar" dirty="0"/>
              <a:t>أحماض أمينية غير أساسية</a:t>
            </a:r>
            <a:endParaRPr xmlns:a="http://schemas.openxmlformats.org/drawingml/2006/main"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ألانين</a:t>
            </a:r>
          </a:p>
          <a:p>
            <a:r xmlns:a="http://schemas.openxmlformats.org/drawingml/2006/main">
              <a:rPr lang="ar" altLang="en-US" dirty="0"/>
              <a:t>أرجينين</a:t>
            </a:r>
          </a:p>
          <a:p>
            <a:r xmlns:a="http://schemas.openxmlformats.org/drawingml/2006/main">
              <a:rPr lang="ar" altLang="en-US" dirty="0"/>
              <a:t>الهليون</a:t>
            </a:r>
          </a:p>
          <a:p>
            <a:r xmlns:a="http://schemas.openxmlformats.org/drawingml/2006/main">
              <a:rPr lang="ar" altLang="en-US" dirty="0"/>
              <a:t>حمض الأسبارتيك</a:t>
            </a:r>
          </a:p>
          <a:p>
            <a:r xmlns:a="http://schemas.openxmlformats.org/drawingml/2006/main">
              <a:rPr lang="ar" altLang="en-US" dirty="0"/>
              <a:t>سيستين (سيستين)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حمض الجلوتاميك</a:t>
            </a:r>
          </a:p>
          <a:p>
            <a:r xmlns:a="http://schemas.openxmlformats.org/drawingml/2006/main">
              <a:rPr lang="ar" altLang="en-US" dirty="0"/>
              <a:t>الجلوتامين</a:t>
            </a:r>
          </a:p>
          <a:p>
            <a:r xmlns:a="http://schemas.openxmlformats.org/drawingml/2006/main">
              <a:rPr lang="ar" altLang="en-US" dirty="0"/>
              <a:t>جليكاين</a:t>
            </a:r>
          </a:p>
          <a:p>
            <a:r xmlns:a="http://schemas.openxmlformats.org/drawingml/2006/main">
              <a:rPr lang="ar" altLang="en-US" dirty="0"/>
              <a:t>البرولين</a:t>
            </a:r>
          </a:p>
          <a:p>
            <a:r xmlns:a="http://schemas.openxmlformats.org/drawingml/2006/main">
              <a:rPr lang="ar" altLang="en-US" dirty="0"/>
              <a:t>سيرين</a:t>
            </a:r>
          </a:p>
          <a:p>
            <a:r xmlns:a="http://schemas.openxmlformats.org/drawingml/2006/main">
              <a:rPr lang="ar" altLang="en-US" dirty="0"/>
              <a:t>تيروزين</a:t>
            </a:r>
            <a:endParaRPr xmlns:a="http://schemas.openxmlformats.org/drawingml/2006/main" lang="en-IN" dirty="0"/>
          </a:p>
        </p:txBody>
      </p:sp>
    </p:spTree>
    <p:extLst>
      <p:ext uri="{BB962C8B-B14F-4D97-AF65-F5344CB8AC3E}">
        <p14:creationId xmlns:p14="http://schemas.microsoft.com/office/powerpoint/2010/main" val="180289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5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هيكل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يحتوي معظمها على عشرات إلى عدة مئات من الأحماض الأمينية.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الشكل يحدد الوظيفة.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وهي مصممة لتنتهي برابطة الببتيد.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6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وظائف البروتين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المكون الهيكلي والوظيفي الرئيسي لكل خلية حية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بنية الجسم وهيكله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الانزيمات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إفرازات وسوائل الجسم الأخرى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التوازن الحمضي القاعدي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جزيئات النقل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/>
              <a:t>بروتين # 7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b="1" dirty="0"/>
              <a:t>وظائف البروتين - (تابع)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مركبات أخرى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بعض الأحماض الأمينية لها وظائف محددة داخل الجسم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تأجيج الجسم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dirty="0"/>
              <a:t>انظر الإطار 4.2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dirty="0"/>
              <a:t>السؤال رقم 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en-US" dirty="0"/>
              <a:t>تصنف الأحماض الأمينية ، وهي اللبنات الأساسية للبروتين ، على أنها أساسية أو غير أساسية. أي من هذه الأحماض الأمينية الأساسية؟</a:t>
            </a:r>
          </a:p>
          <a:p>
            <a:pPr xmlns:a="http://schemas.openxmlformats.org/drawingml/2006/main" marL="457200" indent="-457200">
              <a:buFont typeface="+mj-lt"/>
              <a:buAutoNum type="alphaLcPeriod"/>
              <a:bidi/>
            </a:pPr>
            <a:r xmlns:a="http://schemas.openxmlformats.org/drawingml/2006/main">
              <a:rPr lang="ar" altLang="en-US" dirty="0"/>
              <a:t>جليكاين</a:t>
            </a:r>
          </a:p>
          <a:p>
            <a:pPr xmlns:a="http://schemas.openxmlformats.org/drawingml/2006/main" marL="457200" indent="-457200">
              <a:buFont typeface="+mj-lt"/>
              <a:buAutoNum type="alphaLcPeriod"/>
              <a:bidi/>
            </a:pPr>
            <a:r xmlns:a="http://schemas.openxmlformats.org/drawingml/2006/main">
              <a:rPr lang="ar" altLang="en-US" dirty="0"/>
              <a:t>حمض الأسبارتيك</a:t>
            </a:r>
          </a:p>
          <a:p>
            <a:pPr xmlns:a="http://schemas.openxmlformats.org/drawingml/2006/main" marL="457200" indent="-457200">
              <a:buFont typeface="+mj-lt"/>
              <a:buAutoNum type="alphaLcPeriod"/>
              <a:bidi/>
            </a:pPr>
            <a:r xmlns:a="http://schemas.openxmlformats.org/drawingml/2006/main">
              <a:rPr lang="ar" altLang="en-US" dirty="0"/>
              <a:t>تيروزين</a:t>
            </a:r>
          </a:p>
          <a:p>
            <a:pPr xmlns:a="http://schemas.openxmlformats.org/drawingml/2006/main" marL="457200" indent="-457200">
              <a:buFont typeface="+mj-lt"/>
              <a:buAutoNum type="alphaLcPeriod"/>
              <a:bidi/>
            </a:pPr>
            <a:r xmlns:a="http://schemas.openxmlformats.org/drawingml/2006/main">
              <a:rPr lang="ar" altLang="en-US" dirty="0"/>
              <a:t>يسين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G:\Q299xx.LWW\LWW TEMPLATE.ppt</Template>
  <TotalTime>2124</TotalTime>
  <Words>2249</Words>
  <Application>Microsoft Office PowerPoint</Application>
  <PresentationFormat>On-screen Show (4:3)</PresentationFormat>
  <Paragraphs>299</Paragraphs>
  <Slides>46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Courier New</vt:lpstr>
      <vt:lpstr>Times New Roman</vt:lpstr>
      <vt:lpstr>Verdana</vt:lpstr>
      <vt:lpstr>Wingdings</vt:lpstr>
      <vt:lpstr>LWW TEMPLATE</vt:lpstr>
      <vt:lpstr> Protein</vt:lpstr>
      <vt:lpstr>Protein #1</vt:lpstr>
      <vt:lpstr>Protein #2</vt:lpstr>
      <vt:lpstr>Protein #3</vt:lpstr>
      <vt:lpstr>Protein #4</vt:lpstr>
      <vt:lpstr>Protein #5</vt:lpstr>
      <vt:lpstr>Protein #6</vt:lpstr>
      <vt:lpstr>Protein #7</vt:lpstr>
      <vt:lpstr>Question #1</vt:lpstr>
      <vt:lpstr>Answer to Question #1</vt:lpstr>
      <vt:lpstr>Protein #8</vt:lpstr>
      <vt:lpstr>Protein #9</vt:lpstr>
      <vt:lpstr>Protein #10</vt:lpstr>
      <vt:lpstr>Protein #11</vt:lpstr>
      <vt:lpstr>Protein #12</vt:lpstr>
      <vt:lpstr>Protein #13</vt:lpstr>
      <vt:lpstr>Protein #14</vt:lpstr>
      <vt:lpstr>Protein #15</vt:lpstr>
      <vt:lpstr>Protein #16</vt:lpstr>
      <vt:lpstr>Protein #17</vt:lpstr>
      <vt:lpstr>Question #2</vt:lpstr>
      <vt:lpstr>Answer to Question #2</vt:lpstr>
      <vt:lpstr>Sources of Protein #1</vt:lpstr>
      <vt:lpstr>Sources of Protein #2</vt:lpstr>
      <vt:lpstr>Sources of Protein #3</vt:lpstr>
      <vt:lpstr>Dietary Reference Intakes #1</vt:lpstr>
      <vt:lpstr>Dietary Reference Intakes #2</vt:lpstr>
      <vt:lpstr>Dietary Reference Intakes #3</vt:lpstr>
      <vt:lpstr>Dietary Reference Intakes #4</vt:lpstr>
      <vt:lpstr>Dietary Reference Intakes #5</vt:lpstr>
      <vt:lpstr>Dietary Reference Intakes #6</vt:lpstr>
      <vt:lpstr>Dietary Reference Intakes #7</vt:lpstr>
      <vt:lpstr>Dietary Reference Intakes #8</vt:lpstr>
      <vt:lpstr>Question #3</vt:lpstr>
      <vt:lpstr>Answer to Question #3</vt:lpstr>
      <vt:lpstr>Protein in Health Promotion #1</vt:lpstr>
      <vt:lpstr>Protein in Health Promotion #2</vt:lpstr>
      <vt:lpstr>Protein in Health Promotion #3</vt:lpstr>
      <vt:lpstr>Protein in Health Promotion #4</vt:lpstr>
      <vt:lpstr>Protein in Health Promotion #5</vt:lpstr>
      <vt:lpstr>Protein in Health Promotion #6</vt:lpstr>
      <vt:lpstr>Protein in Health Promotion #7</vt:lpstr>
      <vt:lpstr>Protein in Health Promotion #8</vt:lpstr>
      <vt:lpstr>Protein in Health Promotion #9</vt:lpstr>
      <vt:lpstr>Protein in Health Promotion #10</vt:lpstr>
      <vt:lpstr>Protein in Health Promotion #11</vt:lpstr>
    </vt:vector>
  </TitlesOfParts>
  <Company>Wolters Kluwer Health - Lippincott Williams &amp; Wilkins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Protein</dc:title>
  <dc:creator>Dale Gray</dc:creator>
  <cp:lastModifiedBy>majdi alhadidi</cp:lastModifiedBy>
  <cp:revision>258</cp:revision>
  <cp:lastPrinted>2001-01-03T19:47:24Z</cp:lastPrinted>
  <dcterms:created xsi:type="dcterms:W3CDTF">2001-02-15T19:07:27Z</dcterms:created>
  <dcterms:modified xsi:type="dcterms:W3CDTF">2023-03-27T15:47:22Z</dcterms:modified>
</cp:coreProperties>
</file>