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41"/>
  </p:notesMasterIdLst>
  <p:handoutMasterIdLst>
    <p:handoutMasterId r:id="rId42"/>
  </p:handoutMasterIdLst>
  <p:sldIdLst>
    <p:sldId id="288" r:id="rId2"/>
    <p:sldId id="311" r:id="rId3"/>
    <p:sldId id="289" r:id="rId4"/>
    <p:sldId id="291" r:id="rId5"/>
    <p:sldId id="356" r:id="rId6"/>
    <p:sldId id="292" r:id="rId7"/>
    <p:sldId id="312" r:id="rId8"/>
    <p:sldId id="314" r:id="rId9"/>
    <p:sldId id="315" r:id="rId10"/>
    <p:sldId id="316" r:id="rId11"/>
    <p:sldId id="357" r:id="rId12"/>
    <p:sldId id="360" r:id="rId13"/>
    <p:sldId id="358" r:id="rId14"/>
    <p:sldId id="323" r:id="rId15"/>
    <p:sldId id="324" r:id="rId16"/>
    <p:sldId id="325" r:id="rId17"/>
    <p:sldId id="293" r:id="rId18"/>
    <p:sldId id="361" r:id="rId19"/>
    <p:sldId id="326" r:id="rId20"/>
    <p:sldId id="327" r:id="rId21"/>
    <p:sldId id="294" r:id="rId22"/>
    <p:sldId id="322" r:id="rId23"/>
    <p:sldId id="328" r:id="rId24"/>
    <p:sldId id="355" r:id="rId25"/>
    <p:sldId id="354" r:id="rId26"/>
    <p:sldId id="329" r:id="rId27"/>
    <p:sldId id="296" r:id="rId28"/>
    <p:sldId id="330" r:id="rId29"/>
    <p:sldId id="331" r:id="rId30"/>
    <p:sldId id="333" r:id="rId31"/>
    <p:sldId id="334" r:id="rId32"/>
    <p:sldId id="336" r:id="rId33"/>
    <p:sldId id="345" r:id="rId34"/>
    <p:sldId id="346" r:id="rId35"/>
    <p:sldId id="344" r:id="rId36"/>
    <p:sldId id="347" r:id="rId37"/>
    <p:sldId id="350" r:id="rId38"/>
    <p:sldId id="351" r:id="rId39"/>
    <p:sldId id="353" r:id="rId40"/>
  </p:sldIdLst>
  <p:sldSz cx="9144000" cy="6858000" type="screen4x3"/>
  <p:notesSz cx="6858000" cy="9199563"/>
  <p:defaultTextStyle>
    <a:defPPr>
      <a:defRPr lang="a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7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97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D" initials="LD" lastIdx="20" clrIdx="0"/>
  <p:cmAuthor id="1" name="Rist, Beck" initials="RB" lastIdx="1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74CF"/>
    <a:srgbClr val="1B7EE1"/>
    <a:srgbClr val="1973CD"/>
    <a:srgbClr val="1666B6"/>
    <a:srgbClr val="0C66C0"/>
    <a:srgbClr val="0066CC"/>
    <a:srgbClr val="0099FF"/>
    <a:srgbClr val="186E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3772" autoAdjust="0"/>
  </p:normalViewPr>
  <p:slideViewPr>
    <p:cSldViewPr snapToGrid="0" showGuides="1">
      <p:cViewPr varScale="1">
        <p:scale>
          <a:sx n="64" d="100"/>
          <a:sy n="64" d="100"/>
        </p:scale>
        <p:origin x="1530" y="72"/>
      </p:cViewPr>
      <p:guideLst>
        <p:guide orient="horz" pos="2160"/>
        <p:guide pos="2880"/>
        <p:guide pos="2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56" d="100"/>
          <a:sy n="56" d="100"/>
        </p:scale>
        <p:origin x="-1152" y="-90"/>
      </p:cViewPr>
      <p:guideLst>
        <p:guide orient="horz" pos="2897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t" anchorCtr="0" compatLnSpc="1">
            <a:prstTxWarp prst="textNoShape">
              <a:avLst/>
            </a:prstTxWarp>
          </a:bodyPr>
          <a:lstStyle>
            <a:lvl1pPr algn="l" defTabSz="931863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7788" y="0"/>
            <a:ext cx="29702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9188"/>
            <a:ext cx="29702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b" anchorCtr="0" compatLnSpc="1">
            <a:prstTxWarp prst="textNoShape">
              <a:avLst/>
            </a:prstTxWarp>
          </a:bodyPr>
          <a:lstStyle>
            <a:lvl1pPr algn="l" defTabSz="931863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7788" y="8739188"/>
            <a:ext cx="29702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62253803-D98C-402F-A876-78E67DDBE80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37748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t" anchorCtr="0" compatLnSpc="1">
            <a:prstTxWarp prst="textNoShape">
              <a:avLst/>
            </a:prstTxWarp>
          </a:bodyPr>
          <a:lstStyle>
            <a:lvl1pPr algn="l" defTabSz="931863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7788" y="0"/>
            <a:ext cx="29702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5063" y="688975"/>
            <a:ext cx="4595812" cy="344646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38200" y="4343400"/>
            <a:ext cx="5029200" cy="414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39188"/>
            <a:ext cx="29702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b" anchorCtr="0" compatLnSpc="1">
            <a:prstTxWarp prst="textNoShape">
              <a:avLst/>
            </a:prstTxWarp>
          </a:bodyPr>
          <a:lstStyle>
            <a:lvl1pPr algn="l" defTabSz="931863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7788" y="8739188"/>
            <a:ext cx="29702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9F264A9-8E77-4438-B247-061BEE4C4FE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302508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ヒラギノ角ゴ Pro W3" charset="0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Geneva" charset="0"/>
        <a:cs typeface="Geneva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40250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52356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75050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453078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508968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842684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8843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68246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ppt_opener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1265" name="Rectangle 17"/>
          <p:cNvSpPr>
            <a:spLocks noGrp="1" noChangeArrowheads="1"/>
          </p:cNvSpPr>
          <p:nvPr>
            <p:ph type="ctrTitle"/>
          </p:nvPr>
        </p:nvSpPr>
        <p:spPr>
          <a:xfrm>
            <a:off x="1223963" y="3724275"/>
            <a:ext cx="6692900" cy="838200"/>
          </a:xfrm>
          <a:effectLst/>
        </p:spPr>
        <p:txBody>
          <a:bodyPr anchorCtr="1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1266" name="Rectangle 1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07013"/>
            <a:ext cx="6400800" cy="533400"/>
          </a:xfrm>
        </p:spPr>
        <p:txBody>
          <a:bodyPr lIns="91440" tIns="45720" rIns="91440" bIns="45720"/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51693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65179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9263" y="1611313"/>
            <a:ext cx="2155825" cy="44211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200" y="1611313"/>
            <a:ext cx="6316663" cy="44211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2313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7045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553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200" y="2346325"/>
            <a:ext cx="4230688" cy="3686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3288" y="2346325"/>
            <a:ext cx="4230687" cy="3686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0734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39982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73471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82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64245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7848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3388" y="702703"/>
            <a:ext cx="8524875" cy="388937"/>
          </a:xfrm>
          <a:prstGeom prst="rect">
            <a:avLst/>
          </a:prstGeom>
          <a:noFill/>
          <a:ln>
            <a:noFill/>
          </a:ln>
          <a:effectLst>
            <a:outerShdw blurRad="63500" dist="17961" dir="2700000" algn="ctr" rotWithShape="0">
              <a:schemeClr val="bg2">
                <a:alpha val="74998"/>
              </a:schemeClr>
            </a:outerShdw>
          </a:effectLst>
          <a:extLst>
            <a:ext uri="{FAA26D3D-D897-4be2-8F04-BA451C77F1D7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16718" y="1572465"/>
            <a:ext cx="8613775" cy="36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Text Box 8"/>
          <p:cNvSpPr txBox="1">
            <a:spLocks noChangeArrowheads="1"/>
          </p:cNvSpPr>
          <p:nvPr userDrawn="1"/>
        </p:nvSpPr>
        <p:spPr bwMode="auto">
          <a:xfrm>
            <a:off x="6003925" y="6089650"/>
            <a:ext cx="2820988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dirty="0">
              <a:ea typeface="+mn-ea"/>
            </a:endParaRPr>
          </a:p>
        </p:txBody>
      </p:sp>
      <p:sp>
        <p:nvSpPr>
          <p:cNvPr id="1030" name="Text Box 11"/>
          <p:cNvSpPr txBox="1">
            <a:spLocks noChangeArrowheads="1"/>
          </p:cNvSpPr>
          <p:nvPr userDrawn="1"/>
        </p:nvSpPr>
        <p:spPr bwMode="auto">
          <a:xfrm>
            <a:off x="303213" y="6581775"/>
            <a:ext cx="8840787" cy="2698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endParaRPr lang="en-US" sz="1000" dirty="0">
              <a:ea typeface="+mn-ea"/>
            </a:endParaRPr>
          </a:p>
        </p:txBody>
      </p:sp>
      <p:sp>
        <p:nvSpPr>
          <p:cNvPr id="6" name="Text Box 13"/>
          <p:cNvSpPr txBox="1">
            <a:spLocks noChangeArrowheads="1"/>
          </p:cNvSpPr>
          <p:nvPr userDrawn="1"/>
        </p:nvSpPr>
        <p:spPr bwMode="auto">
          <a:xfrm>
            <a:off x="0" y="6588125"/>
            <a:ext cx="9144000" cy="269875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algn="l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n-US" sz="10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Copyright © 2022 Wolters Kluwer · All Rights Reserved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158875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32" name="Picture 14" descr="WK_CMYK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600825"/>
            <a:ext cx="131762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76" r:id="rId1"/>
    <p:sldLayoutId id="2147483966" r:id="rId2"/>
    <p:sldLayoutId id="2147483967" r:id="rId3"/>
    <p:sldLayoutId id="2147483968" r:id="rId4"/>
    <p:sldLayoutId id="2147483969" r:id="rId5"/>
    <p:sldLayoutId id="2147483970" r:id="rId6"/>
    <p:sldLayoutId id="2147483971" r:id="rId7"/>
    <p:sldLayoutId id="2147483972" r:id="rId8"/>
    <p:sldLayoutId id="2147483973" r:id="rId9"/>
    <p:sldLayoutId id="2147483974" r:id="rId10"/>
    <p:sldLayoutId id="214748397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+mj-lt"/>
          <a:ea typeface="ヒラギノ角ゴ Pro W3" charset="0"/>
          <a:cs typeface="Geneva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  <a:ea typeface="ヒラギノ角ゴ Pro W3" charset="0"/>
          <a:cs typeface="Geneva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  <a:ea typeface="ヒラギノ角ゴ Pro W3" charset="0"/>
          <a:cs typeface="Geneva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  <a:ea typeface="ヒラギノ角ゴ Pro W3" charset="0"/>
          <a:cs typeface="Geneva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  <a:ea typeface="ヒラギノ角ゴ Pro W3" charset="0"/>
          <a:cs typeface="Geneva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</a:defRPr>
      </a:lvl9pPr>
    </p:titleStyle>
    <p:bodyStyle>
      <a:lvl1pPr marL="280988" indent="-280988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Font typeface="Wingdings" panose="05000000000000000000" pitchFamily="2" charset="2"/>
        <a:buChar char="v"/>
        <a:defRPr sz="2400">
          <a:solidFill>
            <a:schemeClr val="tx1"/>
          </a:solidFill>
          <a:latin typeface="+mn-lt"/>
          <a:ea typeface="ヒラギノ角ゴ Pro W3" charset="0"/>
          <a:cs typeface="Geneva" charset="0"/>
        </a:defRPr>
      </a:lvl1pPr>
      <a:lvl2pPr marL="862013" indent="-404813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Font typeface="Courier New" panose="02070309020205020404" pitchFamily="49" charset="0"/>
        <a:buChar char="o"/>
        <a:defRPr sz="2400">
          <a:solidFill>
            <a:schemeClr val="tx1"/>
          </a:solidFill>
          <a:latin typeface="+mn-lt"/>
          <a:ea typeface="Geneva" charset="0"/>
          <a:cs typeface="Geneva" charset="0"/>
        </a:defRPr>
      </a:lvl2pPr>
      <a:lvl3pPr marL="1204913" indent="-228600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Geneva" charset="0"/>
          <a:cs typeface="Geneva" charset="0"/>
        </a:defRPr>
      </a:lvl3pPr>
      <a:lvl4pPr marL="1714500" indent="-342900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Font typeface="Wingdings" panose="05000000000000000000" pitchFamily="2" charset="2"/>
        <a:buChar char="Ø"/>
        <a:defRPr sz="2400">
          <a:solidFill>
            <a:schemeClr val="tx1"/>
          </a:solidFill>
          <a:latin typeface="+mn-lt"/>
          <a:ea typeface="Geneva" charset="0"/>
          <a:cs typeface="Geneva" charset="0"/>
        </a:defRPr>
      </a:lvl4pPr>
      <a:lvl5pPr marL="2057400" indent="-228600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400">
          <a:solidFill>
            <a:schemeClr val="tx1"/>
          </a:solidFill>
          <a:latin typeface="+mn-lt"/>
          <a:ea typeface="Geneva" charset="0"/>
          <a:cs typeface="Geneva" charset="0"/>
        </a:defRPr>
      </a:lvl5pPr>
      <a:lvl6pPr marL="2514600" indent="-228600" algn="l" rtl="0" fontAlgn="base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</a:defRPr>
      </a:lvl6pPr>
      <a:lvl7pPr marL="2971800" indent="-228600" algn="l" rtl="0" fontAlgn="base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</a:defRPr>
      </a:lvl7pPr>
      <a:lvl8pPr marL="3429000" indent="-228600" algn="l" rtl="0" fontAlgn="base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</a:defRPr>
      </a:lvl8pPr>
      <a:lvl9pPr marL="3886200" indent="-228600" algn="l" rtl="0" fontAlgn="base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225550" y="2920397"/>
            <a:ext cx="6692900" cy="1329595"/>
          </a:xfrm>
        </p:spPr>
        <p:txBody>
          <a:bodyPr/>
          <a:lstStyle/>
          <a:p>
            <a:r xmlns:a="http://schemas.openxmlformats.org/drawingml/2006/main">
              <a:rPr lang="a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الفصل 5 </a:t>
            </a:r>
            <a:br xmlns:a="http://schemas.openxmlformats.org/drawingml/2006/main"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br xmlns:a="http://schemas.openxmlformats.org/drawingml/2006/main"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 xmlns:a="http://schemas.openxmlformats.org/drawingml/2006/main">
              <a:rPr lang="a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الدهون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الدهون الثلاثية # 8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547648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sz="2000" b="1" dirty="0"/>
              <a:t>أحماض دهنية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000" b="1" dirty="0"/>
              <a:t>درجة التشبع - (تابع)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000" b="1" dirty="0"/>
              <a:t>دهون غير مشبعة - (تابع)</a:t>
            </a:r>
          </a:p>
          <a:p>
            <a:pPr xmlns:a="http://schemas.openxmlformats.org/drawingml/2006/main" lvl="3">
              <a:bidi/>
            </a:pPr>
            <a:r xmlns:a="http://schemas.openxmlformats.org/drawingml/2006/main">
              <a:rPr lang="ar" altLang="en-US" sz="2000" dirty="0"/>
              <a:t>تُعرف باسم "الدهون الجيدة" لأنها عندما تؤكل بدلاً من الدهون المشبعة ، فإنها تخفض كوليسترول البروتين الدهني منخفض الكثافة وترفع نسبة الكوليسترول الحميد.</a:t>
            </a:r>
          </a:p>
          <a:p>
            <a:pPr xmlns:a="http://schemas.openxmlformats.org/drawingml/2006/main" lvl="3">
              <a:bidi/>
            </a:pPr>
            <a:r xmlns:a="http://schemas.openxmlformats.org/drawingml/2006/main">
              <a:rPr lang="ar" altLang="en-US" sz="2000" dirty="0"/>
              <a:t>موقف الرابطة المزدوجة</a:t>
            </a:r>
          </a:p>
          <a:p>
            <a:pPr xmlns:a="http://schemas.openxmlformats.org/drawingml/2006/main" lvl="4">
              <a:bidi/>
            </a:pPr>
            <a:r xmlns:a="http://schemas.openxmlformats.org/drawingml/2006/main">
              <a:rPr lang="ar" altLang="en-US" sz="2000" dirty="0"/>
              <a:t>يتم تحديد جزء من هوية الأحماض الدهنية غير المشبعة من خلال موقع الرابطة المزدوجة الأولى أو الوحيدة على طول سلسلة الكربون.</a:t>
            </a:r>
          </a:p>
          <a:p>
            <a:pPr xmlns:a="http://schemas.openxmlformats.org/drawingml/2006/main" lvl="4">
              <a:bidi/>
            </a:pPr>
            <a:r xmlns:a="http://schemas.openxmlformats.org/drawingml/2006/main">
              <a:rPr lang="ar" altLang="en-US" sz="2000" dirty="0"/>
              <a:t>موقع أول رابطة مزدوجة مهم.</a:t>
            </a:r>
          </a:p>
          <a:p>
            <a:pPr xmlns:a="http://schemas.openxmlformats.org/drawingml/2006/main" lvl="4">
              <a:bidi/>
            </a:pPr>
            <a:r xmlns:a="http://schemas.openxmlformats.org/drawingml/2006/main">
              <a:rPr lang="ar" altLang="en-US" sz="2000" dirty="0"/>
              <a:t>يحدد أهمية الأحماض الدهنية.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الدهون الثلاثية # 9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400168"/>
            <a:ext cx="8613775" cy="4444041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أحماض دهنية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b="1" dirty="0"/>
              <a:t>مزيد من تصنيف الأحماض الدهنية غير المشبعة بناءً على الرابطة المزدوجة الأولى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يمكن تصنيف الأحماض الدهنية غير المشبعة وفقًا لـ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موقع روابطهم المزدوجة على طول سلسلة الكربون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عدد ذرات الكربون من نهاية الميثيل (CH </a:t>
            </a:r>
            <a:r xmlns:a="http://schemas.openxmlformats.org/drawingml/2006/main">
              <a:rPr lang="ar" altLang="en-US" baseline="-25000" dirty="0"/>
              <a:t>3 </a:t>
            </a:r>
            <a:r xmlns:a="http://schemas.openxmlformats.org/drawingml/2006/main">
              <a:rPr lang="ar" altLang="en-US" dirty="0"/>
              <a:t>) ، كما هو مشار إليه بالمصطلح " </a:t>
            </a:r>
            <a:r xmlns:a="http://schemas.openxmlformats.org/drawingml/2006/main">
              <a:rPr lang="ar" altLang="en-US" i="1" dirty="0"/>
              <a:t>n </a:t>
            </a:r>
            <a:r xmlns:a="http://schemas.openxmlformats.org/drawingml/2006/main">
              <a:rPr lang="ar" altLang="en-US" dirty="0"/>
              <a:t>" أو "omega"</a:t>
            </a:r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37207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الدهون الثلاثية # 10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400168"/>
            <a:ext cx="8613775" cy="4444041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مزيد من تصنيف الأحماض الدهنية غير المشبعة بناءً على الرابطة المزدوجة الأولى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أحماض أوميغا 3 الدهنية ( </a:t>
            </a:r>
            <a:r xmlns:a="http://schemas.openxmlformats.org/drawingml/2006/main">
              <a:rPr lang="ar" altLang="en-US" i="1" dirty="0"/>
              <a:t>ن </a:t>
            </a:r>
            <a:r xmlns:a="http://schemas.openxmlformats.org/drawingml/2006/main">
              <a:rPr lang="ar" altLang="en-US" dirty="0"/>
              <a:t>-3) (ALA)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أحماض أوميغا 6 الدهنية ( </a:t>
            </a:r>
            <a:r xmlns:a="http://schemas.openxmlformats.org/drawingml/2006/main">
              <a:rPr lang="ar" altLang="en-US" i="1" dirty="0"/>
              <a:t>ن </a:t>
            </a:r>
            <a:r xmlns:a="http://schemas.openxmlformats.org/drawingml/2006/main">
              <a:rPr lang="ar" altLang="en-US" dirty="0"/>
              <a:t>-6) (بوفا)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حمض اللينوليك (LA) وحمض الأراكيدونيك (ARA)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أوميغا 9 ( </a:t>
            </a:r>
            <a:r xmlns:a="http://schemas.openxmlformats.org/drawingml/2006/main">
              <a:rPr lang="ar" altLang="en-US" i="1" dirty="0"/>
              <a:t>ن </a:t>
            </a:r>
            <a:r xmlns:a="http://schemas.openxmlformats.org/drawingml/2006/main">
              <a:rPr lang="ar" altLang="en-US" dirty="0"/>
              <a:t>-9) الأحماض الدهنية (MUFA)</a:t>
            </a:r>
          </a:p>
        </p:txBody>
      </p:sp>
    </p:spTree>
    <p:extLst>
      <p:ext uri="{BB962C8B-B14F-4D97-AF65-F5344CB8AC3E}">
        <p14:creationId xmlns:p14="http://schemas.microsoft.com/office/powerpoint/2010/main" val="16394487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الدهون الثلاثية # 11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395489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أحماض دهنية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b="1" dirty="0"/>
              <a:t>الأحماض الدهنية الأساسية</a:t>
            </a:r>
          </a:p>
          <a:p>
            <a:pPr xmlns:a="http://schemas.openxmlformats.org/drawingml/2006/main" lvl="3">
              <a:bidi/>
            </a:pPr>
            <a:r xmlns:a="http://schemas.openxmlformats.org/drawingml/2006/main">
              <a:rPr lang="ar" altLang="en-US" dirty="0"/>
              <a:t>حمض اللينوليك</a:t>
            </a:r>
          </a:p>
          <a:p>
            <a:pPr xmlns:a="http://schemas.openxmlformats.org/drawingml/2006/main" lvl="4">
              <a:bidi/>
            </a:pPr>
            <a:r xmlns:a="http://schemas.openxmlformats.org/drawingml/2006/main">
              <a:rPr lang="ar" altLang="en-US" dirty="0"/>
              <a:t>الأساسية </a:t>
            </a:r>
            <a:r xmlns:a="http://schemas.openxmlformats.org/drawingml/2006/main">
              <a:rPr lang="ar" altLang="en-US" i="1" dirty="0"/>
              <a:t>n </a:t>
            </a:r>
            <a:r xmlns:a="http://schemas.openxmlformats.org/drawingml/2006/main">
              <a:rPr lang="ar" altLang="en-US" dirty="0"/>
              <a:t>-6</a:t>
            </a:r>
          </a:p>
          <a:p>
            <a:pPr xmlns:a="http://schemas.openxmlformats.org/drawingml/2006/main" lvl="4">
              <a:bidi/>
            </a:pPr>
            <a:r xmlns:a="http://schemas.openxmlformats.org/drawingml/2006/main">
              <a:rPr lang="ar" altLang="en-US" dirty="0"/>
              <a:t>وفيرة بشكل خاص في الزيوت النباتية</a:t>
            </a:r>
          </a:p>
          <a:p>
            <a:pPr xmlns:a="http://schemas.openxmlformats.org/drawingml/2006/main" lvl="3">
              <a:bidi/>
            </a:pPr>
            <a:r xmlns:a="http://schemas.openxmlformats.org/drawingml/2006/main">
              <a:rPr lang="ar" altLang="en-US" dirty="0"/>
              <a:t>حمض ألفا لينولينيك</a:t>
            </a:r>
          </a:p>
          <a:p>
            <a:pPr xmlns:a="http://schemas.openxmlformats.org/drawingml/2006/main" lvl="4">
              <a:bidi/>
            </a:pPr>
            <a:r xmlns:a="http://schemas.openxmlformats.org/drawingml/2006/main">
              <a:rPr lang="ar" altLang="en-US" dirty="0"/>
              <a:t>الأساسية </a:t>
            </a:r>
            <a:r xmlns:a="http://schemas.openxmlformats.org/drawingml/2006/main">
              <a:rPr lang="ar" altLang="en-US" i="1" dirty="0"/>
              <a:t>ن </a:t>
            </a:r>
            <a:r xmlns:a="http://schemas.openxmlformats.org/drawingml/2006/main">
              <a:rPr lang="ar" altLang="en-US" dirty="0"/>
              <a:t>-3</a:t>
            </a:r>
          </a:p>
          <a:p>
            <a:pPr xmlns:a="http://schemas.openxmlformats.org/drawingml/2006/main" lvl="4">
              <a:bidi/>
            </a:pPr>
            <a:r xmlns:a="http://schemas.openxmlformats.org/drawingml/2006/main">
              <a:rPr lang="ar" altLang="en-US" dirty="0"/>
              <a:t>توجد في زيوت بذور الكتان والكانولا وفول الصويا والجوز وفي المكسرات وخاصة الجوز</a:t>
            </a:r>
          </a:p>
        </p:txBody>
      </p:sp>
    </p:spTree>
    <p:extLst>
      <p:ext uri="{BB962C8B-B14F-4D97-AF65-F5344CB8AC3E}">
        <p14:creationId xmlns:p14="http://schemas.microsoft.com/office/powerpoint/2010/main" val="3574077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الدهون الثلاثية # 12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571164"/>
            <a:ext cx="8613775" cy="4629358"/>
          </a:xfrm>
        </p:spPr>
        <p:txBody>
          <a:bodyPr/>
          <a:lstStyle/>
          <a:p>
            <a:r xmlns:a="http://schemas.openxmlformats.org/drawingml/2006/main">
              <a:rPr lang="ar" altLang="en-US" sz="2000" b="1" dirty="0"/>
              <a:t>أحماض دهنية - (تابع)</a:t>
            </a:r>
          </a:p>
          <a:p>
            <a:r xmlns:a="http://schemas.openxmlformats.org/drawingml/2006/main">
              <a:rPr lang="ar" altLang="en-US" sz="2000" b="1" dirty="0"/>
              <a:t>الأحماض الدهنية غير المشبعة</a:t>
            </a:r>
            <a:r xmlns:a="http://schemas.openxmlformats.org/drawingml/2006/main">
              <a:rPr lang="ar" altLang="en-US" sz="2000" dirty="0"/>
              <a:t> 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000" dirty="0"/>
              <a:t>يشير إلى موضع ذرات الهيدروجين فيما يتعلق بروابط الكربون المزدوجة.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000" dirty="0"/>
              <a:t>توجد كميات قليلة فقط من الدهون المتحولة بشكل طبيعي في بعض الأطعمة الحيوانية.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000" dirty="0"/>
              <a:t>كانت المصادر الاصطناعية للدهون غير المشبعة منتشرة في الإمدادات الغذائية من الزيوت المهدرجة جزئيًا.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1800" dirty="0"/>
              <a:t>إنها ضارة بالصحة عن طريق زيادة الكوليسترول الضار وزيادة خطر الإصابة </a:t>
            </a:r>
            <a:r xmlns:a="http://schemas.openxmlformats.org/drawingml/2006/main">
              <a:rPr lang="ar" sz="1800" dirty="0"/>
              <a:t>بأمراض القلب والأوعية الدموية (CVD).</a:t>
            </a:r>
            <a:endParaRPr xmlns:a="http://schemas.openxmlformats.org/drawingml/2006/main" lang="en-US" altLang="en-US" sz="1800" dirty="0"/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1800" dirty="0"/>
              <a:t>زيت النخيل ، زيت النخيل المهدرج بالكامل ، أو مزيج من الزيوت.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dirty="0"/>
              <a:t>السؤال رقم 1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 marL="0" indent="0">
              <a:buNone/>
              <a:bidi/>
            </a:pPr>
            <a:r xmlns:a="http://schemas.openxmlformats.org/drawingml/2006/main">
              <a:rPr lang="ar" altLang="en-US" dirty="0"/>
              <a:t>عملية الهدرجة تفعل ما الدهون؟</a:t>
            </a:r>
          </a:p>
          <a:p>
            <a:pPr xmlns:a="http://schemas.openxmlformats.org/drawingml/2006/main" marL="457200" indent="-457200">
              <a:buFont typeface="+mj-lt"/>
              <a:buAutoNum type="alphaLcPeriod"/>
              <a:bidi/>
            </a:pPr>
            <a:r xmlns:a="http://schemas.openxmlformats.org/drawingml/2006/main">
              <a:rPr lang="ar" altLang="en-US" dirty="0"/>
              <a:t>يجعلهم في الأحماض الدهنية الأساسية</a:t>
            </a:r>
          </a:p>
          <a:p>
            <a:pPr xmlns:a="http://schemas.openxmlformats.org/drawingml/2006/main" marL="457200" indent="-457200">
              <a:buFont typeface="+mj-lt"/>
              <a:buAutoNum type="alphaLcPeriod"/>
              <a:bidi/>
            </a:pPr>
            <a:r xmlns:a="http://schemas.openxmlformats.org/drawingml/2006/main">
              <a:rPr lang="ar" altLang="en-US" dirty="0"/>
              <a:t>يغير موضع ذرات الهيدروجين</a:t>
            </a:r>
          </a:p>
          <a:p>
            <a:pPr xmlns:a="http://schemas.openxmlformats.org/drawingml/2006/main" marL="457200" indent="-457200">
              <a:buFont typeface="+mj-lt"/>
              <a:buAutoNum type="alphaLcPeriod"/>
              <a:bidi/>
            </a:pPr>
            <a:r xmlns:a="http://schemas.openxmlformats.org/drawingml/2006/main">
              <a:rPr lang="ar" altLang="en-US" dirty="0"/>
              <a:t>يحول الدهون من الدهون المتحولة إلى الدهون المهدرجة</a:t>
            </a:r>
          </a:p>
          <a:p>
            <a:pPr xmlns:a="http://schemas.openxmlformats.org/drawingml/2006/main" marL="457200" indent="-457200">
              <a:buFont typeface="+mj-lt"/>
              <a:buAutoNum type="alphaLcPeriod"/>
              <a:bidi/>
            </a:pPr>
            <a:r xmlns:a="http://schemas.openxmlformats.org/drawingml/2006/main">
              <a:rPr lang="ar" altLang="en-US" dirty="0"/>
              <a:t>يحول الدهون من الحالة السائلة إلى الحالة الصلبة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dirty="0"/>
              <a:t>الإجابة على السؤال رقم 1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 marL="0" indent="0">
              <a:buNone/>
              <a:bidi/>
            </a:pPr>
            <a:r xmlns:a="http://schemas.openxmlformats.org/drawingml/2006/main">
              <a:rPr lang="ar" altLang="en-US" dirty="0">
                <a:solidFill>
                  <a:srgbClr val="FFC000"/>
                </a:solidFill>
              </a:rPr>
              <a:t>ب. </a:t>
            </a:r>
            <a:r xmlns:a="http://schemas.openxmlformats.org/drawingml/2006/main">
              <a:rPr lang="ar" altLang="en-US" dirty="0"/>
              <a:t>يغير موضع ذرات الهيدروجين</a:t>
            </a:r>
          </a:p>
          <a:p>
            <a:pPr marL="0" indent="0">
              <a:buNone/>
            </a:pPr>
            <a:endParaRPr lang="en-US" altLang="en-US" dirty="0"/>
          </a:p>
          <a:p>
            <a:pPr xmlns:a="http://schemas.openxmlformats.org/drawingml/2006/main" marL="0" indent="0">
              <a:buNone/>
              <a:bidi/>
            </a:pPr>
            <a:r xmlns:a="http://schemas.openxmlformats.org/drawingml/2006/main">
              <a:rPr lang="ar" altLang="en-US" dirty="0"/>
              <a:t>الأساس المنطقي: تغير عملية الهدرجة موضع ذرات الهيدروجين حول الروابط المزدوجة المتبقية من موضع </a:t>
            </a:r>
            <a:r xmlns:a="http://schemas.openxmlformats.org/drawingml/2006/main">
              <a:rPr lang="ar" altLang="en-US" b="1" dirty="0"/>
              <a:t>رابطة الدول المستقلة الطبيعي إلى موضع </a:t>
            </a:r>
            <a:r xmlns:a="http://schemas.openxmlformats.org/drawingml/2006/main">
              <a:rPr lang="ar" altLang="en-US" b="1" dirty="0"/>
              <a:t>الانتقال </a:t>
            </a:r>
            <a:r xmlns:a="http://schemas.openxmlformats.org/drawingml/2006/main">
              <a:rPr lang="ar" altLang="en-US" dirty="0"/>
              <a:t>النادر </a:t>
            </a:r>
            <a:r xmlns:a="http://schemas.openxmlformats.org/drawingml/2006/main">
              <a:rPr lang="ar" altLang="en-US" dirty="0"/>
              <a:t>.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الدهون الغذائية</a:t>
            </a:r>
            <a:endParaRPr xmlns:a="http://schemas.openxmlformats.org/drawingml/2006/main" lang="en-US" dirty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تحتوي جميع الدهون الغذائية على خليط من الأحماض الدهنية المشبعة والأحادية غير المشبعة والمتعددة غير المشبعة.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"غير المشبعة" و "المشبعة" ليست شروط مطلقة.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هي الأوصاف النسبية التي تشير إلى أنواع الأحماض الدهنية الموجودة بأكبر نسبة.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الدهون الأخرى # 1</a:t>
            </a:r>
            <a:endParaRPr xmlns:a="http://schemas.openxmlformats.org/drawingml/2006/main" lang="en-US" dirty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16718" y="1439733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الفوسفوليبيد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تحتوي الفسفوليبيدات على عمود فقري من الجلسرين مع الأحماض الدهنية المرتبطة مثل الدهون الثلاثية.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الفرق هو أن مجموعة الفوسفات تحل محل أحد الأحماض الدهنية.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كلاهما قابل للذوبان في الدهون (بسبب الأحماض الدهنية) وقابل للذوبان في الماء (بسبب مجموعة الفوسفات)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تمكنهم من العمل كمستحلبات.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المكونات الهيكلية لأغشية الخلايا التي تسهل نقل المواد التي تذوب في الدهون عبر أغشية الخلايا.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191336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الدهون الأخرى # 2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557717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الفوسفوليبيدات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سلائف البروستاجلاندين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الليسيثين هو أشهر أنواع الفوسفوليبيد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ملاحق غير ضرورية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ليس من المغذيات الأساسية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dirty="0"/>
              <a:t>الدهون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ثلاث فئات من الدهون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الدهون الثلاثية (الدهون والزيوت)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الفسفوليبيدات (مثل الليسيثين)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الستيرولات (مثل الكوليسترول)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الدهون الأخرى # 3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 xmlns:a="http://schemas.openxmlformats.org/drawingml/2006/main">
              <a:rPr lang="ar" altLang="en-US" b="1" dirty="0"/>
              <a:t>الكوليسترول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ستيرول (يشمل أيضًا الأحماض الصفراوية وهرمونات قشر الكظر والجنس وفيتامين د)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مادة شمعية يتم ترتيب جزيئات الكربون والهيدروجين والأكسجين في حلقة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يحدث في أنسجة جميع الحيوانات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توجد في جميع أغشية الخلايا وفي المايلين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توجد حصريًا في الحيوانات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يعد الكبد وصفار البيض من أغنى المصادر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الدهون الأخرى # 4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rPr lang="ar" altLang="en-US" b="1" dirty="0"/>
              <a:t>كوليسترول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تشير الكوليسترول "الجيد" و "الضار" إلى حزم البروتين الدهني التي تنقل الكوليسترول في الدم.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ليس من المغذيات الأساسية.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يزيد الكوليسترول الغذائي من الكوليسترول الكلي والكوليسترول الضار.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يصنع الجسم الأحماض الصفراوية وهرمونات الستيرويد وفيتامين د من الكوليسترول.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وظائف الدهون في الجسم # 1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 xmlns:a="http://schemas.openxmlformats.org/drawingml/2006/main">
              <a:rPr lang="ar" altLang="en-US" b="1" dirty="0"/>
              <a:t>وظائف الدهون في الجسم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الوظيفة الأساسية للدهون هي تغذية الجسم.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وظائف أخرى مهمة في الجسم: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عزل وتبطين الأعضاء الداخلية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تساعد على تنظيم درجة حرارة الجسم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تسهيل امتصاص الفيتامينات القابلة للذوبان في الدهون A و D و E و K عند تناولها في نفس الوجبة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وظائف الدهون في الجسم # 2</a:t>
            </a:r>
            <a:endParaRPr xmlns:a="http://schemas.openxmlformats.org/drawingml/2006/main"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3480" y="1549357"/>
            <a:ext cx="8613775" cy="4046262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الوظيفة الأساسية للدهون هي تغذية الجسم.</a:t>
            </a:r>
          </a:p>
          <a:p>
            <a:r xmlns:a="http://schemas.openxmlformats.org/drawingml/2006/main">
              <a:rPr lang="ar" altLang="en-US" dirty="0"/>
              <a:t>في حالة الراحة ، توفر الدهون حوالي 60٪ من احتياجات الجسم من السعرات الحرارية.</a:t>
            </a:r>
          </a:p>
          <a:p>
            <a:r xmlns:a="http://schemas.openxmlformats.org/drawingml/2006/main">
              <a:rPr lang="ar" altLang="en-US" dirty="0"/>
              <a:t>توفر جميع الدهون 9 كالوري / غرام.</a:t>
            </a:r>
          </a:p>
          <a:p>
            <a:r xmlns:a="http://schemas.openxmlformats.org/drawingml/2006/main">
              <a:rPr lang="ar" altLang="en-US" dirty="0"/>
              <a:t>لا تستطيع الدهون تلبية جميع احتياجات الجسم من الطاقة لأن بعض الخلايا تعتمد فقط على الجلوكوز للحصول على الطاقة.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وظائف الدهون في الجسم # 3</a:t>
            </a:r>
            <a:endParaRPr xmlns:a="http://schemas.openxmlformats.org/drawingml/2006/main"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3480" y="1505113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كيف يتعامل الجسم مع الدهون</a:t>
            </a:r>
            <a:endParaRPr xmlns:a="http://schemas.openxmlformats.org/drawingml/2006/main" lang="en-US" altLang="en-US" dirty="0"/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تعمل رواسب الدهون على عزل الأعضاء الداخلية وتوسيدها لحمايتها من الإصابات الميكانيكية.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تساعد الدهون الموجودة تحت الجلد على تنظيم درجة حرارة الجسم.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تسهل الدهون الغذائية امتصاص الفيتامينات القابلة للذوبان في الدهون A و D و E و K عند تناولها في نفس الوجبة.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انظر الجدول 5.1.</a:t>
            </a:r>
          </a:p>
        </p:txBody>
      </p:sp>
    </p:spTree>
    <p:extLst>
      <p:ext uri="{BB962C8B-B14F-4D97-AF65-F5344CB8AC3E}">
        <p14:creationId xmlns:p14="http://schemas.microsoft.com/office/powerpoint/2010/main" val="31747471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وظائف الدهون في الجسم # 4</a:t>
            </a:r>
            <a:endParaRPr xmlns:a="http://schemas.openxmlformats.org/drawingml/2006/main"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2976" y="1357633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كيف يتعامل الجسم مع الدهون - (تابع)</a:t>
            </a:r>
          </a:p>
          <a:p>
            <a:r xmlns:a="http://schemas.openxmlformats.org/drawingml/2006/main">
              <a:rPr lang="ar" altLang="en-US" b="1" dirty="0"/>
              <a:t>الهضم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تحدث كمية قليلة من الهضم الكيميائي للدهون في الفم والمعدة من خلال عمل الليباز اللساني والليباز المعدي ، على التوالي.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الاثنا عشري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يحفز إفراز هرمون كوليسيستوكينين</a:t>
            </a:r>
          </a:p>
          <a:p>
            <a:pPr xmlns:a="http://schemas.openxmlformats.org/drawingml/2006/main" lvl="3">
              <a:bidi/>
            </a:pPr>
            <a:r xmlns:a="http://schemas.openxmlformats.org/drawingml/2006/main">
              <a:rPr lang="ar" altLang="en-US" dirty="0"/>
              <a:t>يحفز المرارة على إفراز الصفراء</a:t>
            </a:r>
          </a:p>
          <a:p>
            <a:pPr xmlns:a="http://schemas.openxmlformats.org/drawingml/2006/main" lvl="4">
              <a:bidi/>
            </a:pPr>
            <a:r xmlns:a="http://schemas.openxmlformats.org/drawingml/2006/main">
              <a:rPr lang="ar" altLang="en-US" dirty="0"/>
              <a:t>يجهز الدهون لعملية الهضم</a:t>
            </a:r>
          </a:p>
        </p:txBody>
      </p:sp>
    </p:spTree>
    <p:extLst>
      <p:ext uri="{BB962C8B-B14F-4D97-AF65-F5344CB8AC3E}">
        <p14:creationId xmlns:p14="http://schemas.microsoft.com/office/powerpoint/2010/main" val="22306495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وظائف الدهون في الجسم # 5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542969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كيف يتعامل الجسم مع الدهون - (تابع)</a:t>
            </a:r>
          </a:p>
          <a:p>
            <a:r xmlns:a="http://schemas.openxmlformats.org/drawingml/2006/main">
              <a:rPr lang="ar" altLang="en-US" b="1" dirty="0"/>
              <a:t>الهضم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تحدث معظم عمليات هضم الدهون في الأمعاء الدقيقة.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يتم امتصاص المنتجات النهائية لعملية الهضم في الخلايا المعوية.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كمية صغيرة تفرز في البراز.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هضم الفوسفوليبيد مشابه.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لا يخضع الكوليسترول لعملية الهضم. يتم امتصاصه كما هو.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وظائف الدهون في الجسم # 6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16718" y="1541950"/>
            <a:ext cx="8613775" cy="3907113"/>
          </a:xfrm>
        </p:spPr>
        <p:txBody>
          <a:bodyPr/>
          <a:lstStyle/>
          <a:p>
            <a:r xmlns:a="http://schemas.openxmlformats.org/drawingml/2006/main">
              <a:rPr lang="ar" altLang="en-US" sz="2000" b="1" dirty="0"/>
              <a:t>كيف يتعامل الجسم مع الدهون - (تابع)</a:t>
            </a:r>
          </a:p>
          <a:p>
            <a:r xmlns:a="http://schemas.openxmlformats.org/drawingml/2006/main">
              <a:rPr lang="ar" altLang="en-US" sz="2000" b="1" dirty="0"/>
              <a:t>استيعاب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000" dirty="0"/>
              <a:t>يتم امتصاص حوالي 95٪ من الدهون المستهلكة.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000" dirty="0"/>
              <a:t>يتم امتصاص جزيئات الدهون الصغيرة مباشرة من خلال الخلايا المخاطية في الشعيرات الدموية.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000" dirty="0"/>
              <a:t>يعد امتصاص جزيئات الدهون الأكبر - أي أحادي الجليسريد والأحماض الدهنية طويلة السلسلة - أكثر تعقيدًا.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000" dirty="0"/>
              <a:t>بنية خيطية.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000" dirty="0"/>
              <a:t>أعد تجميعه في الدهون الثلاثية </a:t>
            </a:r>
            <a:r xmlns:a="http://schemas.openxmlformats.org/drawingml/2006/main">
              <a:rPr lang="ar" altLang="en-US" sz="2000" dirty="0">
                <a:solidFill>
                  <a:srgbClr val="FF0000"/>
                </a:solidFill>
              </a:rPr>
              <a:t>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000" dirty="0"/>
              <a:t>توزع Chylomicrons الدهون الغذائية في جميع أنحاء الجسم.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وظائف الدهون في الجسم # 7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469229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sz="2200" b="1" dirty="0"/>
              <a:t>كيف يتعامل الجسم مع الدهون - (تابع)</a:t>
            </a:r>
          </a:p>
          <a:p>
            <a:r xmlns:a="http://schemas.openxmlformats.org/drawingml/2006/main">
              <a:rPr lang="ar" altLang="en-US" sz="2200" b="1" dirty="0"/>
              <a:t>تقويض الدهون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يزداد تقويض الأحماض الدهنية عندما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200" dirty="0"/>
              <a:t>تناول الكربوهيدرات غير كافٍ (على سبيل المثال ، أثناء اتباع نظام غذائي منخفض السعرات الحرارية) ،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200" dirty="0"/>
              <a:t>أو عدم توفر هدم للأحماض الدهنية (على سبيل المثال ، في حالة مرض السكري غير المنضبط) ،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200" dirty="0"/>
              <a:t>تتشكل الكيتونات.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لا يمكن إعادة تجميع الأحماض الدهنية لصنع الجلوكوز.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اختيار غير فعال للوقود لخلايا المخ التي تعتمد على الجلوكوز والخلايا العصبية وخلايا الدم الحمراء.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وظائف الدهون في الجسم # 8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572465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sz="2200" b="1" dirty="0"/>
              <a:t>كيف يتعامل الجسم مع الدهون - (تابع)</a:t>
            </a:r>
          </a:p>
          <a:p>
            <a:r xmlns:a="http://schemas.openxmlformats.org/drawingml/2006/main">
              <a:rPr lang="ar" altLang="en-US" sz="2200" b="1" dirty="0"/>
              <a:t>ابتناء الدهون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تتحد معظم الأحماض الدهنية الممتصة حديثًا مع الجلسرين لتشكيل الدهون الثلاثية التي يتم تخزينها في الأنسجة الدهنية.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تمثل الدهون المخزنة في الأنسجة الدهنية احتياطي الطاقة الأكبر والأكثر كفاءة في الجسم.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تتمتع الخلايا الدهنية بقدرة غير محدودة تقريبًا على تخزين الدهون.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احتياطيات الدهون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200" dirty="0"/>
              <a:t>رطل واحد من الدهون يوفر 3500 سعرة حرارية.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dirty="0"/>
              <a:t>الدهون الثلاثية </a:t>
            </a:r>
            <a:r xmlns:a="http://schemas.openxmlformats.org/drawingml/2006/main">
              <a:rPr lang="ar" altLang="en-US" dirty="0"/>
              <a:t># 1</a:t>
            </a:r>
            <a:r xmlns:a="http://schemas.openxmlformats.org/drawingml/2006/main">
              <a:rPr lang="ar" dirty="0"/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مصنوعة من نفس عناصر الكربوهيدرات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الكربون والهيدروجين والأكسجين.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بسبب زيادة ذرات الكربون والهيدروجين بشكل متناسب مع ذرات الأكسجين ، ينتج عن الدهون الثلاثية سعرات حرارية لكل جرام أكثر من الكربوهيدرات.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يتألف من ثلاثة ذرة كربون العمود الفقري الجلسرين مع ثلاثة أحماض دهنية ملحقة.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قد يحتوي جزيء ثلاثي الجليسريد الفردي على نوع واحد أو اثنين أو ثلاثة أنواع مختلفة من الأحماض الدهنية.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702703"/>
            <a:ext cx="8524875" cy="388937"/>
          </a:xfrm>
        </p:spPr>
        <p:txBody>
          <a:bodyPr/>
          <a:lstStyle/>
          <a:p>
            <a:r xmlns:a="http://schemas.openxmlformats.org/drawingml/2006/main">
              <a:rPr lang="ar" dirty="0"/>
              <a:t>السؤال 2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572465"/>
            <a:ext cx="8613775" cy="3686175"/>
          </a:xfrm>
        </p:spPr>
        <p:txBody>
          <a:bodyPr/>
          <a:lstStyle/>
          <a:p>
            <a:pPr xmlns:a="http://schemas.openxmlformats.org/drawingml/2006/main" marL="0" indent="0">
              <a:buNone/>
              <a:bidi/>
            </a:pPr>
            <a:r xmlns:a="http://schemas.openxmlformats.org/drawingml/2006/main">
              <a:rPr lang="ar" altLang="en-US" dirty="0"/>
              <a:t>ماذا يحدث للمنتجات النهائية لعملية التمثيل الغذائي للدهون؟ هم</a:t>
            </a:r>
          </a:p>
          <a:p>
            <a:pPr xmlns:a="http://schemas.openxmlformats.org/drawingml/2006/main" marL="457200" indent="-457200">
              <a:buFont typeface="+mj-lt"/>
              <a:buAutoNum type="alphaLcPeriod"/>
              <a:bidi/>
            </a:pPr>
            <a:r xmlns:a="http://schemas.openxmlformats.org/drawingml/2006/main">
              <a:rPr lang="ar" altLang="en-US" dirty="0"/>
              <a:t>مخزنة في الأنسجة الدهنية.</a:t>
            </a:r>
          </a:p>
          <a:p>
            <a:pPr xmlns:a="http://schemas.openxmlformats.org/drawingml/2006/main" marL="457200" indent="-457200">
              <a:buFont typeface="+mj-lt"/>
              <a:buAutoNum type="alphaLcPeriod"/>
              <a:bidi/>
            </a:pPr>
            <a:r xmlns:a="http://schemas.openxmlformats.org/drawingml/2006/main">
              <a:rPr lang="ar" altLang="en-US" dirty="0"/>
              <a:t>مخزنة في الكبد.</a:t>
            </a:r>
          </a:p>
          <a:p>
            <a:pPr xmlns:a="http://schemas.openxmlformats.org/drawingml/2006/main" marL="457200" indent="-457200">
              <a:buFont typeface="+mj-lt"/>
              <a:buAutoNum type="alphaLcPeriod"/>
              <a:bidi/>
            </a:pPr>
            <a:r xmlns:a="http://schemas.openxmlformats.org/drawingml/2006/main">
              <a:rPr lang="ar" altLang="en-US" dirty="0"/>
              <a:t>يمتص في الخلايا المعوية.</a:t>
            </a:r>
          </a:p>
          <a:p>
            <a:pPr xmlns:a="http://schemas.openxmlformats.org/drawingml/2006/main" marL="457200" indent="-457200">
              <a:buFont typeface="+mj-lt"/>
              <a:buAutoNum type="alphaLcPeriod"/>
              <a:bidi/>
            </a:pPr>
            <a:r xmlns:a="http://schemas.openxmlformats.org/drawingml/2006/main">
              <a:rPr lang="ar" altLang="en-US" dirty="0"/>
              <a:t>يمتص في مجرى الدم.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dirty="0"/>
              <a:t>الإجابة على السؤال رقم 2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 marL="0" indent="0">
              <a:buNone/>
              <a:bidi/>
            </a:pPr>
            <a:r xmlns:a="http://schemas.openxmlformats.org/drawingml/2006/main">
              <a:rPr lang="ar" altLang="en-US" dirty="0">
                <a:solidFill>
                  <a:schemeClr val="accent2"/>
                </a:solidFill>
              </a:rPr>
              <a:t>ج. </a:t>
            </a:r>
            <a:r xmlns:a="http://schemas.openxmlformats.org/drawingml/2006/main">
              <a:rPr lang="ar" altLang="en-US" dirty="0"/>
              <a:t>يمتص في الخلايا المعوية.</a:t>
            </a:r>
          </a:p>
          <a:p>
            <a:pPr marL="0" indent="0">
              <a:buNone/>
            </a:pPr>
            <a:endParaRPr lang="en-US" altLang="en-US" dirty="0"/>
          </a:p>
          <a:p>
            <a:pPr xmlns:a="http://schemas.openxmlformats.org/drawingml/2006/main" marL="0" indent="0">
              <a:buNone/>
              <a:bidi/>
            </a:pPr>
            <a:r xmlns:a="http://schemas.openxmlformats.org/drawingml/2006/main">
              <a:rPr lang="ar" altLang="en-US" dirty="0"/>
              <a:t>الأساس المنطقي: تقوم الميسيلات بإيصال الدهون إلى خلايا الأمعاء.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مصادر الدهون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585912"/>
            <a:ext cx="8613775" cy="4934158"/>
          </a:xfrm>
        </p:spPr>
        <p:txBody>
          <a:bodyPr/>
          <a:lstStyle/>
          <a:p>
            <a:pPr xmlns:a="http://schemas.openxmlformats.org/drawingml/2006/main" marL="0" indent="0">
              <a:buNone/>
              <a:bidi/>
            </a:pPr>
            <a:r xmlns:a="http://schemas.openxmlformats.org/drawingml/2006/main">
              <a:rPr lang="ar" altLang="en-US" sz="2000" dirty="0"/>
              <a:t>بشكل عام ، توفر مجموعات الطعام MyPlate القليل من الدهون أو لا توفر على الإطلاق.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000" dirty="0"/>
              <a:t>الخضروات والفواكه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000" dirty="0"/>
              <a:t>كل الحبوب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000" dirty="0"/>
              <a:t>مأكولات بحرية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000" dirty="0"/>
              <a:t>بيض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000" dirty="0"/>
              <a:t>الفول والبازلاء والعدس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000" dirty="0"/>
              <a:t>المكسرات والبذور غير المملحة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000" dirty="0"/>
              <a:t>منتجات الألبان منزوعة الدسم وقليلة الدسم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000" dirty="0"/>
              <a:t>اللحوم والدواجن الخالية من الدهون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000" dirty="0"/>
              <a:t>انظر الجدول 5.2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dirty="0"/>
              <a:t>السؤال 3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 marL="0" indent="0">
              <a:buNone/>
              <a:bidi/>
            </a:pPr>
            <a:r xmlns:a="http://schemas.openxmlformats.org/drawingml/2006/main">
              <a:rPr lang="ar" altLang="en-US" dirty="0"/>
              <a:t>هل الحالة التالية صحيحة ام خاطئة؟</a:t>
            </a:r>
          </a:p>
          <a:p>
            <a:endParaRPr lang="en-US" altLang="en-US" dirty="0"/>
          </a:p>
          <a:p>
            <a:pPr xmlns:a="http://schemas.openxmlformats.org/drawingml/2006/main" marL="0" indent="0">
              <a:buNone/>
              <a:bidi/>
            </a:pPr>
            <a:r xmlns:a="http://schemas.openxmlformats.org/drawingml/2006/main">
              <a:rPr lang="ar" altLang="en-US" dirty="0"/>
              <a:t>حجم 1 أوقية من اللحوم المذكورة في MyPlate هو مجرد مرجع.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dirty="0"/>
              <a:t>الإجابة على السؤال رقم 3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 marL="0" indent="0">
              <a:buNone/>
              <a:bidi/>
            </a:pPr>
            <a:r xmlns:a="http://schemas.openxmlformats.org/drawingml/2006/main">
              <a:rPr lang="ar" altLang="en-US" b="1" dirty="0"/>
              <a:t>حقيقي</a:t>
            </a:r>
            <a:endParaRPr xmlns:a="http://schemas.openxmlformats.org/drawingml/2006/main"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xmlns:a="http://schemas.openxmlformats.org/drawingml/2006/main" marL="0" indent="0">
              <a:buNone/>
              <a:bidi/>
            </a:pPr>
            <a:r xmlns:a="http://schemas.openxmlformats.org/drawingml/2006/main">
              <a:rPr lang="ar" altLang="en-US" dirty="0"/>
              <a:t>الأساس المنطقي: حجم 1 أوقية المذكور في MyPlate هو مجرد مرجع ، وليس حجم حصة أو حجم جزء.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المآخذ الغذائية المرجعية # 1</a:t>
            </a:r>
            <a:endParaRPr xmlns:a="http://schemas.openxmlformats.org/drawingml/2006/main" lang="en-US" dirty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556416"/>
            <a:ext cx="8613775" cy="4502150"/>
          </a:xfrm>
        </p:spPr>
        <p:txBody>
          <a:bodyPr/>
          <a:lstStyle/>
          <a:p>
            <a:r xmlns:a="http://schemas.openxmlformats.org/drawingml/2006/main">
              <a:rPr lang="ar" altLang="en-US" sz="2000" dirty="0"/>
              <a:t>الدهون التي يمكن أن يصنعها الجسم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000" dirty="0"/>
              <a:t>الأحماض الدهنية المشبعة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000" dirty="0"/>
              <a:t>الكوليسترول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000" dirty="0"/>
              <a:t>لا تحتاج إلى أن تستهلك من خلال الطعام.</a:t>
            </a:r>
          </a:p>
          <a:p>
            <a:r xmlns:a="http://schemas.openxmlformats.org/drawingml/2006/main">
              <a:rPr lang="ar" altLang="en-US" sz="2000" dirty="0"/>
              <a:t>لا تقدم الدهون المتحولة أي فوائد صحية معروفة ، وبالتالي فهي ليست ضرورية.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000" dirty="0"/>
              <a:t>لا يوجد </a:t>
            </a:r>
            <a:r xmlns:a="http://schemas.openxmlformats.org/drawingml/2006/main">
              <a:rPr lang="ar" sz="2000" dirty="0"/>
              <a:t>كمية كافية (AI) </a:t>
            </a:r>
            <a:r xmlns:a="http://schemas.openxmlformats.org/drawingml/2006/main">
              <a:rPr lang="ar" altLang="en-US" sz="2000" dirty="0"/>
              <a:t>ولا </a:t>
            </a:r>
            <a:r xmlns:a="http://schemas.openxmlformats.org/drawingml/2006/main">
              <a:rPr lang="ar" sz="2000" dirty="0"/>
              <a:t>بدل غذائي موصى به (RDA) </a:t>
            </a:r>
            <a:r xmlns:a="http://schemas.openxmlformats.org/drawingml/2006/main">
              <a:rPr lang="ar" altLang="en-US" sz="2000" dirty="0"/>
              <a:t>لأي من هذه الدهون.</a:t>
            </a:r>
          </a:p>
          <a:p>
            <a:r xmlns:a="http://schemas.openxmlformats.org/drawingml/2006/main">
              <a:rPr lang="ar" altLang="en-US" sz="2000" dirty="0"/>
              <a:t>يحدد المربع 5.1 مؤشر الاختلاف المباشر (DRI) للبالغين لإجمالي الدهون وأنواع محددة من الدهون.</a:t>
            </a:r>
            <a:endParaRPr xmlns:a="http://schemas.openxmlformats.org/drawingml/2006/main" lang="en-US" altLang="en-US" sz="2000" dirty="0">
              <a:highlight>
                <a:srgbClr val="00FF00"/>
              </a:highlight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المدخول الغذائي المرجعي # 2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 xmlns:a="http://schemas.openxmlformats.org/drawingml/2006/main">
              <a:rPr lang="ar" altLang="en-US" b="1" dirty="0"/>
              <a:t>إجمالي نسبة الدهون الموصى بها ومتوسط المدخول</a:t>
            </a:r>
            <a:r xmlns:a="http://schemas.openxmlformats.org/drawingml/2006/main">
              <a:rPr lang="ar" altLang="en-US" dirty="0"/>
              <a:t> 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نطاق </a:t>
            </a:r>
            <a:r xmlns:a="http://schemas.openxmlformats.org/drawingml/2006/main">
              <a:rPr lang="ar" dirty="0"/>
              <a:t>توزيع المغذيات الكبيرة المقبول ( </a:t>
            </a:r>
            <a:r xmlns:a="http://schemas.openxmlformats.org/drawingml/2006/main">
              <a:rPr lang="ar" altLang="en-US" dirty="0"/>
              <a:t>AMDR) لإجمالي تناول الدهون بنسبة 20٪ إلى 35٪ من إجمالي السعرات الحرارية للبالغين.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يستهلك الأمريكيون أكثر من AMDR للدهون.</a:t>
            </a:r>
          </a:p>
          <a:p>
            <a:pPr lvl="1"/>
            <a:endParaRPr lang="en-US" alt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الدهون في تعزيز الصحة # 1</a:t>
            </a:r>
            <a:endParaRPr xmlns:a="http://schemas.openxmlformats.org/drawingml/2006/main" lang="en-US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512172"/>
            <a:ext cx="8613775" cy="4761879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كانت رسالة تناول كميات أقل من الدهون مفرطة في التبسيط.</a:t>
            </a:r>
          </a:p>
          <a:p>
            <a:r xmlns:a="http://schemas.openxmlformats.org/drawingml/2006/main">
              <a:rPr lang="ar" altLang="en-US" dirty="0"/>
              <a:t>تركز النصائح الغذائية المتعلقة بتناول الدهون بشكل عام بشكل خاص على محتوى الدهون المشبعة وعلى أنماط الأكل الصحي بشكل عام.</a:t>
            </a:r>
          </a:p>
          <a:p>
            <a:r xmlns:a="http://schemas.openxmlformats.org/drawingml/2006/main">
              <a:rPr lang="ar" altLang="en-US" b="1" dirty="0"/>
              <a:t>الحد من تناول الدهون المشبعة </a:t>
            </a:r>
            <a:r xmlns:a="http://schemas.openxmlformats.org/drawingml/2006/main">
              <a:rPr lang="ar" altLang="en-US" dirty="0"/>
              <a:t>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قلل من تناولك لأقل من 10٪ من إجمالي السعرات الحرارية لجميع الأشخاص في سن 2 وما فوق.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استبدل الدهون المشبعة بالدهون غير المشبعة ، وخاصة الدهون المتعددة غير المشبعة.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توجد الدهون المشبعة في اللحوم الخالية من الدهون والدواجن والبيض والمكسرات والبذور والحبوب والزيوت.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الدهون في تعزيز الصحة # 2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482676"/>
            <a:ext cx="8613775" cy="4722123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الحد من تناول الدهون المشبعة - (تابع </a:t>
            </a:r>
            <a:r xmlns:a="http://schemas.openxmlformats.org/drawingml/2006/main">
              <a:rPr lang="ar" altLang="en-US" dirty="0"/>
              <a:t>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تشمل الأطعمة التي تحتوي على نسبة عالية من الدهون المشبعة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اللحوم الدهنية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حليب كامل الدسم ولبن وجبن وآيس كريم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سمنة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الزيوت الاستوائية هي زيت جوز الهند وزيت نواة النخيل وزيت النخيل.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قلل من تناول الدهون الحيوانية والأطعمة المصنعة التي تحتوي على زيوت مهدرجة.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انظر الإطار 5.2.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أنماط الأكل الصحية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482676"/>
            <a:ext cx="8613775" cy="4722123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تؤكد توصيات المدخول على أنماط وأنواع الطعام الصحي بدلاً من العناصر الغذائية الفردية.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يمكن أن يساعد استبدال الدهون المشبعة بالدهون الأحادية غير المشبعة والدهون المتعددة غير المشبعة في تقليل مخاطر ASCVD.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انظر الإطار 5.2.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يمكن أن يكون تقليل تناول الكوليسترول مفيدًا لتقليل مخاطر ASCVD.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قلل من تناول اللحوم المصنعة.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تجنب تناول الدهون المتحولة.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47967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الدهون الثلاثية # 2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388937" y="1307616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أحماض دهنية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سلاسل من ذرات الكربون مع ذرات الهيدروجين متصلة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في أحد طرفي السلسلة توجد مجموعة الميثيل ( </a:t>
            </a:r>
            <a:r xmlns:a="http://schemas.openxmlformats.org/drawingml/2006/main">
              <a:rPr lang="ar" dirty="0"/>
              <a:t>CH </a:t>
            </a:r>
            <a:r xmlns:a="http://schemas.openxmlformats.org/drawingml/2006/main">
              <a:rPr lang="ar" baseline="-25000" dirty="0"/>
              <a:t>3 </a:t>
            </a:r>
            <a:r xmlns:a="http://schemas.openxmlformats.org/drawingml/2006/main">
              <a:rPr lang="ar" altLang="en-US" dirty="0"/>
              <a:t>) وفي الطرف الآخر توجد مجموعة حمض (COOH).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ترتبط الأحماض الدهنية بجزيئات الجلسرين بنسب وتركيبات مختلفة لتشكيل مجموعة متنوعة من الدهون الثلاثية داخل دهون غذائية واحدة.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تؤثر أنواع ونسب الأحماض الدهنية الموجودة على الخصائص الحسية والوظيفية للدهون الغذائية.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الدهون الثلاثية # 3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18433" y="1410852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أحماض دهنية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b="1" dirty="0"/>
              <a:t>طول سلسلة الكربون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تختلف في طول سلسلة الكربون الخاصة بهم ودرجة عدم التشبع.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تحتوي جميع الأحماض الدهنية تقريبًا على عدد زوجي من ذرات الكربون في سلسلتها.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تحتوي الأحماض الدهنية طويلة السلسلة على أكثر من 12 ذرة كربون.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سلسلة متوسطة (8-12 ذرة كربون).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أحماض دهنية قصيرة السلسلة (حتى 6 ذرات كربون).</a:t>
            </a:r>
          </a:p>
        </p:txBody>
      </p:sp>
    </p:spTree>
    <p:extLst>
      <p:ext uri="{BB962C8B-B14F-4D97-AF65-F5344CB8AC3E}">
        <p14:creationId xmlns:p14="http://schemas.microsoft.com/office/powerpoint/2010/main" val="2754957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الدهون الثلاثية # 4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rPr lang="ar" altLang="en-US" b="1" dirty="0"/>
              <a:t>أحماض دهنية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b="1" dirty="0"/>
              <a:t>درجة التشبع </a:t>
            </a:r>
            <a:r xmlns:a="http://schemas.openxmlformats.org/drawingml/2006/main">
              <a:rPr lang="ar" altLang="en-US" dirty="0"/>
              <a:t>(انظر الجدول 5.1)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عندما تحتوي كل ذرات الكربون في حمض دهني على أربع روابط مفردة لكل منها ، يُقال إن الحمض الدهني "مشبع" بذرات الهيدروجين.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لا يحتوي الأحماض الدهنية "غير المشبعة" على كل ذرات الهيدروجين التي يمكن أن يحتفظ بها ؛ لذلك ، تتشكل رابطة مزدوجة واحدة أو أكثر بين ذرات الكربون في السلسلة.</a:t>
            </a:r>
          </a:p>
          <a:p>
            <a:pPr xmlns:a="http://schemas.openxmlformats.org/drawingml/2006/main" lvl="3">
              <a:bidi/>
            </a:pPr>
            <a:r xmlns:a="http://schemas.openxmlformats.org/drawingml/2006/main">
              <a:rPr lang="ar" altLang="en-US" dirty="0"/>
              <a:t>أحادي غير مشبع</a:t>
            </a:r>
          </a:p>
          <a:p>
            <a:pPr xmlns:a="http://schemas.openxmlformats.org/drawingml/2006/main" lvl="3">
              <a:bidi/>
            </a:pPr>
            <a:r xmlns:a="http://schemas.openxmlformats.org/drawingml/2006/main">
              <a:rPr lang="ar" altLang="en-US" dirty="0"/>
              <a:t>المشبعة المتعددة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الدهون الثلاثية # 5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 xmlns:a="http://schemas.openxmlformats.org/drawingml/2006/main">
              <a:rPr lang="ar" altLang="en-US" b="1" dirty="0"/>
              <a:t>أحماض دهنية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b="1" dirty="0"/>
              <a:t>درجة التشبع - (تابع)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يمكن أن ترتبط الأحماض الدهنية بجزيئات الجلسرين.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تؤثر أنواع ونسب الأحماض الدهنية الموجودة على الخصائص الحسية والوظيفية للدهون الغذائية.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تحتوي جميع الدهون الغذائية على خليط من الأحماض الدهنية المشبعة والأحادية غير المشبعة والمتعددة غير المشبعة.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الدهون الثلاثية # 6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 xmlns:a="http://schemas.openxmlformats.org/drawingml/2006/main">
              <a:rPr lang="ar" altLang="en-US" b="1" dirty="0"/>
              <a:t>أحماض دهنية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b="1" dirty="0"/>
              <a:t>درجة التشبع - (تابع)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b="1" dirty="0"/>
              <a:t>الدهون المشبعة - (تابع)</a:t>
            </a:r>
          </a:p>
          <a:p>
            <a:pPr xmlns:a="http://schemas.openxmlformats.org/drawingml/2006/main" lvl="3">
              <a:bidi/>
            </a:pPr>
            <a:r xmlns:a="http://schemas.openxmlformats.org/drawingml/2006/main">
              <a:rPr lang="ar" altLang="en-US" dirty="0"/>
              <a:t>تميل إلى أن تكون صلبة في درجة حرارة الغرفة</a:t>
            </a:r>
          </a:p>
          <a:p>
            <a:pPr xmlns:a="http://schemas.openxmlformats.org/drawingml/2006/main" lvl="3">
              <a:bidi/>
            </a:pPr>
            <a:r xmlns:a="http://schemas.openxmlformats.org/drawingml/2006/main">
              <a:rPr lang="ar" altLang="en-US" dirty="0"/>
              <a:t>تُعرف باسم الدهون "السيئة" لأنها ترفع مستويات الكوليسترول في الدم</a:t>
            </a:r>
          </a:p>
          <a:p>
            <a:pPr xmlns:a="http://schemas.openxmlformats.org/drawingml/2006/main" lvl="3">
              <a:bidi/>
            </a:pPr>
            <a:r xmlns:a="http://schemas.openxmlformats.org/drawingml/2006/main">
              <a:rPr lang="ar" altLang="en-US" dirty="0"/>
              <a:t>يرفع مستويات كوليسترول البروتين الدهني الكلي ومنخفض الكثافة (LDL)</a:t>
            </a:r>
          </a:p>
          <a:p>
            <a:pPr xmlns:a="http://schemas.openxmlformats.org/drawingml/2006/main" lvl="3">
              <a:bidi/>
            </a:pPr>
            <a:r xmlns:a="http://schemas.openxmlformats.org/drawingml/2006/main">
              <a:rPr lang="ar" altLang="en-US" dirty="0"/>
              <a:t>مع ارتفاع المستويات ، يرتفع خطر الإصابة بأمراض القلب التاجية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الدهون الثلاثية # 7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365993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أحماض دهنية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b="1" dirty="0"/>
              <a:t>درجة التشبع - (تابع)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الدهون غير المشبعة</a:t>
            </a:r>
          </a:p>
          <a:p>
            <a:pPr xmlns:a="http://schemas.openxmlformats.org/drawingml/2006/main" lvl="3">
              <a:bidi/>
            </a:pPr>
            <a:r xmlns:a="http://schemas.openxmlformats.org/drawingml/2006/main">
              <a:rPr lang="ar" altLang="en-US" dirty="0"/>
              <a:t>سائل في درجة حرارة الغرفة</a:t>
            </a:r>
          </a:p>
          <a:p>
            <a:pPr xmlns:a="http://schemas.openxmlformats.org/drawingml/2006/main" lvl="4">
              <a:bidi/>
            </a:pPr>
            <a:r xmlns:a="http://schemas.openxmlformats.org/drawingml/2006/main">
              <a:rPr lang="ar" altLang="en-US" dirty="0"/>
              <a:t>الدهون الأحادية غير المشبعة هي الدهون السائدة في الزيتون وزيت الزيتون وزيت الكانولا وزيت الفول السوداني والأفوكادو والكاجو واللوز ومعظم المكسرات الأخرى.</a:t>
            </a:r>
          </a:p>
          <a:p>
            <a:pPr xmlns:a="http://schemas.openxmlformats.org/drawingml/2006/main" lvl="4">
              <a:bidi/>
            </a:pPr>
            <a:r xmlns:a="http://schemas.openxmlformats.org/drawingml/2006/main">
              <a:rPr lang="ar" altLang="en-US" dirty="0"/>
              <a:t>الدهون المتعددة غير المشبعة هي الدهون السائدة في زيوت الذرة وفول الصويا والقرطم وبذور القطن والأسماك.</a:t>
            </a:r>
          </a:p>
          <a:p>
            <a:pPr lvl="4"/>
            <a:endParaRPr lang="en-US" altLang="en-US" dirty="0"/>
          </a:p>
          <a:p>
            <a:endParaRPr lang="en-US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WW TEMPLATE">
  <a:themeElements>
    <a:clrScheme name="">
      <a:dk1>
        <a:srgbClr val="000000"/>
      </a:dk1>
      <a:lt1>
        <a:srgbClr val="FFFFFF"/>
      </a:lt1>
      <a:dk2>
        <a:srgbClr val="006B76"/>
      </a:dk2>
      <a:lt2>
        <a:srgbClr val="000000"/>
      </a:lt2>
      <a:accent1>
        <a:srgbClr val="186EC4"/>
      </a:accent1>
      <a:accent2>
        <a:srgbClr val="CC9900"/>
      </a:accent2>
      <a:accent3>
        <a:srgbClr val="FFFFFF"/>
      </a:accent3>
      <a:accent4>
        <a:srgbClr val="000000"/>
      </a:accent4>
      <a:accent5>
        <a:srgbClr val="ABBADE"/>
      </a:accent5>
      <a:accent6>
        <a:srgbClr val="B98A00"/>
      </a:accent6>
      <a:hlink>
        <a:srgbClr val="FF0000"/>
      </a:hlink>
      <a:folHlink>
        <a:srgbClr val="009900"/>
      </a:folHlink>
    </a:clrScheme>
    <a:fontScheme name="LWW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WW TEMPLAT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WW TEMPLAT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WW TEMPLAT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WW TEMPLAT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WW TEMPLAT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WW TEMPLAT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WW TEMPLAT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G:\Q299xx.LWW\LWW TEMPLATE.ppt</Template>
  <TotalTime>2503</TotalTime>
  <Words>2226</Words>
  <Application>Microsoft Office PowerPoint</Application>
  <PresentationFormat>On-screen Show (4:3)</PresentationFormat>
  <Paragraphs>258</Paragraphs>
  <Slides>39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Arial</vt:lpstr>
      <vt:lpstr>Courier New</vt:lpstr>
      <vt:lpstr>Times New Roman</vt:lpstr>
      <vt:lpstr>Verdana</vt:lpstr>
      <vt:lpstr>Wingdings</vt:lpstr>
      <vt:lpstr>LWW TEMPLATE</vt:lpstr>
      <vt:lpstr>Chapter 5  Lipids</vt:lpstr>
      <vt:lpstr>Lipids</vt:lpstr>
      <vt:lpstr>Triglycerides #1 </vt:lpstr>
      <vt:lpstr>Triglycerides #2</vt:lpstr>
      <vt:lpstr>Triglycerides #3</vt:lpstr>
      <vt:lpstr>Triglycerides #4</vt:lpstr>
      <vt:lpstr>Triglycerides #5</vt:lpstr>
      <vt:lpstr>Triglycerides #6</vt:lpstr>
      <vt:lpstr>Triglycerides #7</vt:lpstr>
      <vt:lpstr>Triglycerides #8</vt:lpstr>
      <vt:lpstr>Triglycerides #9</vt:lpstr>
      <vt:lpstr>Triglycerides #10</vt:lpstr>
      <vt:lpstr>Triglycerides #11</vt:lpstr>
      <vt:lpstr>Triglycerides #12</vt:lpstr>
      <vt:lpstr>Question #1</vt:lpstr>
      <vt:lpstr>Answer to Question #1</vt:lpstr>
      <vt:lpstr>Food Fats</vt:lpstr>
      <vt:lpstr>Other Lipids #1</vt:lpstr>
      <vt:lpstr>Other Lipids #2</vt:lpstr>
      <vt:lpstr>Other Lipids #3</vt:lpstr>
      <vt:lpstr>Other Lipids #4</vt:lpstr>
      <vt:lpstr>Functions of Fat in the Body #1</vt:lpstr>
      <vt:lpstr>Functions of Fat in the Body #2</vt:lpstr>
      <vt:lpstr>Functions of Fat in the Body #3</vt:lpstr>
      <vt:lpstr>Functions of Fat in the Body #4</vt:lpstr>
      <vt:lpstr>Functions of Fat in the Body #5</vt:lpstr>
      <vt:lpstr>Functions of Fat in the Body #6</vt:lpstr>
      <vt:lpstr>Functions of Fat in the Body #7</vt:lpstr>
      <vt:lpstr>Functions of Fat in the Body #8</vt:lpstr>
      <vt:lpstr>Question #2</vt:lpstr>
      <vt:lpstr>Answer to Question #2</vt:lpstr>
      <vt:lpstr>Sources of Fat</vt:lpstr>
      <vt:lpstr>Question #3</vt:lpstr>
      <vt:lpstr>Answer to Question #3</vt:lpstr>
      <vt:lpstr>Dietary Reference Intakes #1</vt:lpstr>
      <vt:lpstr>Dietary Reference Intakes #2</vt:lpstr>
      <vt:lpstr>Fat in Health Promotion #1</vt:lpstr>
      <vt:lpstr>Fat in Health Promotion #2</vt:lpstr>
      <vt:lpstr>Healthy Eating Patterns</vt:lpstr>
    </vt:vector>
  </TitlesOfParts>
  <Company>Wolters Kluwer Health - Lippincott Williams &amp; Wilkins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5: Lipids</dc:title>
  <dc:creator>Dale Gray</dc:creator>
  <cp:lastModifiedBy>majdi alhadidi</cp:lastModifiedBy>
  <cp:revision>340</cp:revision>
  <cp:lastPrinted>2001-01-03T19:47:24Z</cp:lastPrinted>
  <dcterms:created xsi:type="dcterms:W3CDTF">2001-02-15T19:07:27Z</dcterms:created>
  <dcterms:modified xsi:type="dcterms:W3CDTF">2023-04-03T15:03:24Z</dcterms:modified>
</cp:coreProperties>
</file>