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8"/>
  </p:notesMasterIdLst>
  <p:handoutMasterIdLst>
    <p:handoutMasterId r:id="rId49"/>
  </p:handoutMasterIdLst>
  <p:sldIdLst>
    <p:sldId id="288" r:id="rId2"/>
    <p:sldId id="310" r:id="rId3"/>
    <p:sldId id="311" r:id="rId4"/>
    <p:sldId id="289" r:id="rId5"/>
    <p:sldId id="291" r:id="rId6"/>
    <p:sldId id="292" r:id="rId7"/>
    <p:sldId id="313" r:id="rId8"/>
    <p:sldId id="312" r:id="rId9"/>
    <p:sldId id="314" r:id="rId10"/>
    <p:sldId id="315" r:id="rId11"/>
    <p:sldId id="316" r:id="rId12"/>
    <p:sldId id="340" r:id="rId13"/>
    <p:sldId id="341" r:id="rId14"/>
    <p:sldId id="295" r:id="rId15"/>
    <p:sldId id="317" r:id="rId16"/>
    <p:sldId id="318" r:id="rId17"/>
    <p:sldId id="319" r:id="rId18"/>
    <p:sldId id="294" r:id="rId19"/>
    <p:sldId id="322" r:id="rId20"/>
    <p:sldId id="323" r:id="rId21"/>
    <p:sldId id="324" r:id="rId22"/>
    <p:sldId id="325" r:id="rId23"/>
    <p:sldId id="326" r:id="rId24"/>
    <p:sldId id="296" r:id="rId25"/>
    <p:sldId id="327" r:id="rId26"/>
    <p:sldId id="297" r:id="rId27"/>
    <p:sldId id="298" r:id="rId28"/>
    <p:sldId id="299" r:id="rId29"/>
    <p:sldId id="300" r:id="rId30"/>
    <p:sldId id="293" r:id="rId31"/>
    <p:sldId id="301" r:id="rId32"/>
    <p:sldId id="302" r:id="rId33"/>
    <p:sldId id="329" r:id="rId34"/>
    <p:sldId id="303" r:id="rId35"/>
    <p:sldId id="330" r:id="rId36"/>
    <p:sldId id="331" r:id="rId37"/>
    <p:sldId id="332" r:id="rId38"/>
    <p:sldId id="342" r:id="rId39"/>
    <p:sldId id="343" r:id="rId40"/>
    <p:sldId id="344" r:id="rId41"/>
    <p:sldId id="305" r:id="rId42"/>
    <p:sldId id="345" r:id="rId43"/>
    <p:sldId id="346" r:id="rId44"/>
    <p:sldId id="347" r:id="rId45"/>
    <p:sldId id="333" r:id="rId46"/>
    <p:sldId id="348" r:id="rId47"/>
  </p:sldIdLst>
  <p:sldSz cx="9144000" cy="6858000" type="screen4x3"/>
  <p:notesSz cx="6858000" cy="9199563"/>
  <p:defaultTextStyle>
    <a:defPPr>
      <a:defRPr lang="a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D" initials="LD" lastIdx="20" clrIdx="0"/>
  <p:cmAuthor id="1" name="Rist, Beck" initials="RB" lastIdx="1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CF"/>
    <a:srgbClr val="1B7EE1"/>
    <a:srgbClr val="1973CD"/>
    <a:srgbClr val="1666B6"/>
    <a:srgbClr val="0C66C0"/>
    <a:srgbClr val="0066CC"/>
    <a:srgbClr val="0099FF"/>
    <a:srgbClr val="186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128" autoAdjust="0"/>
  </p:normalViewPr>
  <p:slideViewPr>
    <p:cSldViewPr snapToGrid="0" showGuides="1">
      <p:cViewPr varScale="1">
        <p:scale>
          <a:sx n="64" d="100"/>
          <a:sy n="64" d="100"/>
        </p:scale>
        <p:origin x="1536" y="78"/>
      </p:cViewPr>
      <p:guideLst>
        <p:guide orient="horz" pos="2160"/>
        <p:guide pos="2880"/>
        <p:guide pos="273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1152" y="-90"/>
      </p:cViewPr>
      <p:guideLst>
        <p:guide orient="horz" pos="289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B09CDD3B-A7F7-4A7A-97E5-74086E11A5B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866728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95812" cy="34464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4343400"/>
            <a:ext cx="50292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5C4215C-B797-4513-AFA6-D7F34E05074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072340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762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47354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41139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256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982016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5367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2218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29418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0211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pt_open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6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223963" y="3724275"/>
            <a:ext cx="6692900" cy="838200"/>
          </a:xfrm>
          <a:effectLst/>
        </p:spPr>
        <p:txBody>
          <a:bodyPr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8126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07013"/>
            <a:ext cx="6400800" cy="5334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3924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582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611313"/>
            <a:ext cx="2155825" cy="4421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611313"/>
            <a:ext cx="6316663" cy="4421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571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065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6704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6926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6854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31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920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2106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63329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3388" y="702703"/>
            <a:ext cx="8524875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0212" y="1431925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dirty="0"/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endParaRPr lang="en-US" sz="1000" dirty="0"/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0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Copyright © 2022 Wolters Kluwer · All Rights Reserved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58875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2" name="Picture 14" descr="WK_CMYK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600825"/>
            <a:ext cx="13176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78" r:id="rId2"/>
    <p:sldLayoutId id="2147483979" r:id="rId3"/>
    <p:sldLayoutId id="2147483980" r:id="rId4"/>
    <p:sldLayoutId id="2147483981" r:id="rId5"/>
    <p:sldLayoutId id="2147483982" r:id="rId6"/>
    <p:sldLayoutId id="2147483983" r:id="rId7"/>
    <p:sldLayoutId id="2147483984" r:id="rId8"/>
    <p:sldLayoutId id="2147483985" r:id="rId9"/>
    <p:sldLayoutId id="2147483986" r:id="rId10"/>
    <p:sldLayoutId id="21474839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+mn-lt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25550" y="2858084"/>
            <a:ext cx="6692900" cy="1329595"/>
          </a:xfrm>
        </p:spPr>
        <p:txBody>
          <a:bodyPr/>
          <a:lstStyle/>
          <a:p>
            <a:r xmlns:a="http://schemas.openxmlformats.org/drawingml/2006/main">
              <a:rPr lang="ar" altLang="en-US" sz="3200" dirty="0">
                <a:solidFill>
                  <a:schemeClr val="bg2">
                    <a:lumMod val="85000"/>
                    <a:lumOff val="15000"/>
                  </a:schemeClr>
                </a:solidFill>
              </a:rPr>
              <a:t>الفصل السادس </a:t>
            </a:r>
            <a:br xmlns:a="http://schemas.openxmlformats.org/drawingml/2006/main">
              <a:rPr lang="en-US" altLang="en-US" sz="3200" dirty="0">
                <a:solidFill>
                  <a:schemeClr val="bg2">
                    <a:lumMod val="85000"/>
                    <a:lumOff val="15000"/>
                  </a:schemeClr>
                </a:solidFill>
              </a:rPr>
            </a:br>
            <a:br xmlns:a="http://schemas.openxmlformats.org/drawingml/2006/main">
              <a:rPr lang="en-US" altLang="en-US" sz="3200" dirty="0">
                <a:solidFill>
                  <a:schemeClr val="bg2">
                    <a:lumMod val="85000"/>
                    <a:lumOff val="15000"/>
                  </a:schemeClr>
                </a:solidFill>
              </a:rPr>
            </a:br>
            <a:r xmlns:a="http://schemas.openxmlformats.org/drawingml/2006/main">
              <a:rPr lang="ar" altLang="en-US" sz="3200" dirty="0">
                <a:solidFill>
                  <a:schemeClr val="bg2">
                    <a:lumMod val="85000"/>
                    <a:lumOff val="15000"/>
                  </a:schemeClr>
                </a:solidFill>
              </a:rPr>
              <a:t>الفيتامينات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3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0566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فيتامين أ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تم العثور على فيتامين أ المشكل في المصادر الحيوانية فقط.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يشمل أيضًا بروفيتامين أ كاروتينات: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توجد أصباغ نباتية طبيعية في الفواكه والخضروات ذات اللون الأصفر والبرتقالي الغامق ومعظم الخضروات ذات الأوراق الخضراء الداكنة.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البيتا كاروتين ، اللوتين ، والليكوبين هي من بين الكاروتينات الأكثر شيوعًا.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9091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فيتامين أ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يشتهر بأدواره في الرؤية الطبيعية والتكاثر والنمو وعمل الجهاز المناعي.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للجسم تخزين ما يصل إلى عام من فيتامين أ.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90٪ مخزنة في الكبد.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قد يستغرق ظهور أعراض النقص من سنة إلى سنتين.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يعتبر فيتامين أ المشكل فقط سامًا في الجرعات العالية.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5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20413"/>
            <a:ext cx="8613775" cy="4504418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أ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يمكن أن يؤدي تناول فيتامين (أ) المفرط المزمن إلى تغيرات في الجهاز العصبي المركزي (CNS) ، وتغيرات في العظام والجلد ، وتشوهات الكبد التي تتراوح من قابلة للعكس إلى مميتة.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تحدث السمية عادة بسبب تناول الكثير من فيتامين أ من المكملات.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في الجرعات العالية أثناء الحمل (ثلاث إلى أربع مرات المدخول الموصى به) ، يكون فيتامين (أ) ماسخًا.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لا ينصح بالمكملات خلال الأشهر الثلاثة الأولى من الحمل ما لم يكن هناك دليل محدد على نقص فيتامين أ.</a:t>
            </a:r>
          </a:p>
        </p:txBody>
      </p:sp>
    </p:spTree>
    <p:extLst>
      <p:ext uri="{BB962C8B-B14F-4D97-AF65-F5344CB8AC3E}">
        <p14:creationId xmlns:p14="http://schemas.microsoft.com/office/powerpoint/2010/main" val="1261699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6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46673"/>
            <a:ext cx="8613775" cy="4504418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أ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بيتا كاروتين غير سام.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مخزنة بشكل أساسي في الأنسجة الدهنية: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قد يتراكم تحت الجلد لدرجة أنه يتسبب في تحول لون الجلد إلى اللون البرتقالي المصفر: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sz="2200" dirty="0"/>
              <a:t>حالة غير ضارة وقابلة للعكس تعرف باسم كاروتينوديرميا.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لا ينطبق مستوى المدخول الأعلى المسموح به (UL) لفيتامين أ على فيتامين أ المشتق من الكاروتينات.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بيتا كاروتين هو أحد مضادات الأكسدة الرئيسية في الجسم.</a:t>
            </a:r>
            <a:endParaRPr xmlns:a="http://schemas.openxmlformats.org/drawingml/2006/main" lang="it-IT" altLang="en-US" sz="2200" dirty="0"/>
          </a:p>
        </p:txBody>
      </p:sp>
    </p:spTree>
    <p:extLst>
      <p:ext uri="{BB962C8B-B14F-4D97-AF65-F5344CB8AC3E}">
        <p14:creationId xmlns:p14="http://schemas.microsoft.com/office/powerpoint/2010/main" val="1598512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7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30212" y="143192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د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فريد من نوعه من حيث أن الجسم لديه القدرة على إنتاج كل فيتامين د الذي يحتاجه إذا كان التعرض لأشعة الشمس هو الأمثل ووظائف الكبد والكلى طبيعية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شكلين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D </a:t>
            </a:r>
            <a:r xmlns:a="http://schemas.openxmlformats.org/drawingml/2006/main">
              <a:rPr lang="ar" altLang="en-US" sz="2200" baseline="-25000" dirty="0"/>
              <a:t>3 </a:t>
            </a:r>
            <a:r xmlns:a="http://schemas.openxmlformats.org/drawingml/2006/main">
              <a:rPr lang="ar" altLang="en-US" sz="2200" dirty="0"/>
              <a:t>(كولي كالسيفيرول)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D </a:t>
            </a:r>
            <a:r xmlns:a="http://schemas.openxmlformats.org/drawingml/2006/main">
              <a:rPr lang="ar" altLang="en-US" sz="2200" baseline="-25000" dirty="0"/>
              <a:t>2 </a:t>
            </a:r>
            <a:r xmlns:a="http://schemas.openxmlformats.org/drawingml/2006/main">
              <a:rPr lang="ar" altLang="en-US" sz="2200" dirty="0"/>
              <a:t>(إرغوكالسيفيرول)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يعمل كهرمون لأنه يتم تصنيعه في جزء واحد من الجسم (الجلد) ويحفز النشاط الوظيفي في مكان آخر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يحدث بشكل طبيعي في عدد قليل جدًا من الأطعمة ؛ الأطعمة المدعمة هي المصدر الغذائي الرئيسي (انظر الإطار 6.1)</a:t>
            </a:r>
          </a:p>
          <a:p>
            <a:pPr lvl="1"/>
            <a:endParaRPr lang="en-US" alt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8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9091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د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تتمثل الوظيفة الأساسية لفيتامين د في الحفاظ على التركيزات الطبيعية للكالسيوم والفوسفور في الدم.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فيتامين د مهم لوظيفة المناعة.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على الرغم من صعوبة تحديد مقدار التعرض للشمس المناسب ، يقترح بعض الخبراء أن من 5 إلى 30 دقيقة من التعرض للشمس بين الساعة 10 صباحًا و 3 مساءً على الأقل مرتين في الأسبوع للوجه أو الذراعين أو الساقين أو الظهر بدون واقي من الشمس.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يرتبط الشتاء ، والعيش في خطوط العرض الشمالية ، والعرق الأسود وكبر السن ، بانخفاض تخليق فيتامين (د).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39034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9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9091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د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يعتبر المصدر الغذائي ضروريًا لأن قلة من الناس تتوفر لديهم الشروط المثلى.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يوجد فيتامين د بشكل طبيعي في عدد قليل من الأطعمة فقط.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يعتقد العديد من الخبراء أن الكمية الكافية (AI) من فيتامين (د) منخفضة للغاية.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يؤدي النقص الصريح لفيتامين (د) إلى ضعف امتصاص الكالسيوم.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الكساح وتلين العظام.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تم تحديد الحد الأقصى الحالي لفيتامين (د) عند 100 ميكروغرام / يوم (4000 وحدة دولية / يوم) للأعمار من 9 سنوات فما فوق.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10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0566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فيتامين هـ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مصطلح عام يصف مجموعة مكونة من ثمانية مركبات طبيعية على الأقل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يعتبر ألفا توكوفيرول أكثر أشكال فيتامين إي نشاطًا بيولوجيًا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يعمل كمضاد أكسدة أساسي قابل للذوبان في الدهون في الجسم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يحمي الأحماض الدهنية المتعددة غير المشبعة (PUFAs) وجزيئات الدهون الأخرى ، مثل </a:t>
            </a:r>
            <a:r xmlns:a="http://schemas.openxmlformats.org/drawingml/2006/main">
              <a:rPr lang="ar" dirty="0"/>
              <a:t>كوليسترول البروتين الدهني منخفض الكثافة ( </a:t>
            </a:r>
            <a:r xmlns:a="http://schemas.openxmlformats.org/drawingml/2006/main">
              <a:rPr lang="ar" altLang="en-US" dirty="0"/>
              <a:t>LDL) ، من التلف التأكسدي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11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430212" y="149091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فيتامين هـ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تزداد الحاجة مع زيادة تناول PUFA.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قد تساعد الجرعات الضخمة في الحماية من تصلب الشرايين ، وبعض أنواع السرطان ، وإعتام عدسة العين ، والتنكس البقعي المرتبط بالعمر ، ومرض باركنسون ، ومرض الزهايمر.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أن يحدث النقص في حالات محددة للغاية.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الاطفال الخدج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قد تحدث بشكل ثانوي لخلل وراثي أو متلازمات سوء الامتصاص مثل التليف الكيسي ومتلازمة الأمعاء القصيرة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12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6142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هـ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تشمل علامات وأعراض النقص الاعتلال العصبي المحيطي ، والرنح ، وضعف الرؤية والكلام.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يمكن أن تتداخل الكميات الكبيرة من فيتامين هـ مع عمل فيتامين ك (تخثر الدم) وتزيد من تأثيرات أدوية منع تجلط الدم ، مما يزيد من خطر الإصابة بالنزيف.</a:t>
            </a:r>
          </a:p>
          <a:p>
            <a:r xmlns:a="http://schemas.openxmlformats.org/drawingml/2006/main">
              <a:rPr lang="ar" altLang="en-US" sz="2200" dirty="0"/>
              <a:t>فيتامين ك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يحدث بشكل طبيعي في شكلين.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Phylloquinone ، الموجود في النباتات.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الميناكينونات ، التي تصنعها البكتيريا في الأمعاء.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فيتامينات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4990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في عام 1913 ، تم اكتشاف الثيامين كأول فيتامين ، "الأمين الحيوي" الضروري للوقاية من نقص مرض البري بري.</a:t>
            </a:r>
          </a:p>
          <a:p>
            <a:r xmlns:a="http://schemas.openxmlformats.org/drawingml/2006/main">
              <a:rPr lang="ar" altLang="en-US" dirty="0"/>
              <a:t>اليوم ، تم تحديد 13 نوعًا من الفيتامينات باعتبارها مهمة لتغذية الإنسان.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13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dirty="0"/>
              <a:t>فيتامين ك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أنزيم ضروري لتخليق البروثرومبين.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يُعرَّف نقص فيتامين K المهم سريريًا على أنه نقص بروثرومبين الدم المستجيب لفيتامين K.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تتميز بزيادة زمن البروثرومبين.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لا يحدث النقص بسبب عدم كفاية المدخول ولكن قد يحدث بشكل ثانوي لمتلازمات سوء الامتصاص أو استخدام بعض الأدوية التي تتداخل مع استقلاب فيتامين K أو تخليقه ، مثل مضادات التخثر والمضادات الحيوية.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الأطفال حديثو الولادة عرضة لنقص فيتامين ك.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- 14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b="1" dirty="0"/>
              <a:t>الفيتامينات القابلة للذوبان في الماء </a:t>
            </a:r>
            <a:r xmlns:a="http://schemas.openxmlformats.org/drawingml/2006/main">
              <a:rPr lang="ar" altLang="en-US" dirty="0"/>
              <a:t>(انظر الجدول 6.1)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الثيامين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أنزيم في عملية التمثيل الغذائي للكربوهيدرات والأحماض الأمينية متفرعة السلسلة.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تم القضاء على Beriberi فعليًا.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عادة ما يظهر النقص فقط في مدمني الكحول المزمنين.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يضعف تناول الثيامين والامتصاص والتمثيل الغذائي.</a:t>
            </a:r>
          </a:p>
          <a:p>
            <a:pPr xmlns:a="http://schemas.openxmlformats.org/drawingml/2006/main" lvl="3">
              <a:bidi/>
            </a:pPr>
            <a:r xmlns:a="http://schemas.openxmlformats.org/drawingml/2006/main">
              <a:rPr lang="ar" altLang="en-US" dirty="0"/>
              <a:t>يمكن أن تكون المضاعفات القلبية والكلى قاتلة.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15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4990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الريبوفلافين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2 </a:t>
            </a:r>
            <a:r xmlns:a="http://schemas.openxmlformats.org/drawingml/2006/main">
              <a:rPr lang="ar" altLang="en-US" dirty="0"/>
              <a:t>هو أحد المكونات الأساسية للأنزيمات المساعدة فلافين أدينين ثنائي النوكليوتيد (FAD) وفلافين أحادي النوكليوتيد (FMN) التي تعمل على إطلاق الطاقة من العناصر الغذائية في جميع خلايا الجسم.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يساهم الحليب ومنتجات الألبان بأكبر قدر من الريبوفلافين في النظام الغذائي.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39034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16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7940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ريبوفلافين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يمكن أن تظهر العلامات البيوكيميائية لحالة الريبوفلافين غير الكافية بعد أيام قليلة فقط من تناول الطعام السيئ.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كبار السن والمراهقون هم الأكثر عرضة للإصابة بنقص الريبوفلافين.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يتعارض نقص الريبوفلافين مع مناولة الحديد ويساهم في الإصابة بفقر الدم عندما يكون تناول الحديد منخفضًا.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تؤدي بعض الأمراض ، مثل السرطان وأمراض القلب والسكري ، إلى تعجيل أو تفاقم نقص الريبوفلافين.</a:t>
            </a:r>
          </a:p>
          <a:p>
            <a:pPr lvl="2"/>
            <a:endParaRPr lang="en-US" altLang="en-US" sz="22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17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النياسين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فيتامين ب </a:t>
            </a:r>
            <a:r xmlns:a="http://schemas.openxmlformats.org/drawingml/2006/main">
              <a:rPr lang="ar" altLang="en-US" sz="2200" baseline="-25000" dirty="0"/>
              <a:t>3 </a:t>
            </a:r>
            <a:r xmlns:a="http://schemas.openxmlformats.org/drawingml/2006/main">
              <a:rPr lang="ar" altLang="en-US" sz="2200" dirty="0"/>
              <a:t>في صورة حمض النيكوتينيك والنيكوتيناميد.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يمكن للجسم أن يصنعه من حمض التريبتوفان الأميني.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يتم تحديد متطلبات النياسين في معادلات النياسين (NEs).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جزء من الإنزيمات المساعدة نيكوتيناميد الأدينين ثنائي النوكليوتيد (NAD) والنيكوتيناميد الأدينين ثنائي النوكليوتيد الفوسفات (NADP) ، والتي تشارك في تفاعلات نقل الطاقة في استقلاب الجلوكوز والدهون والكحول في جميع خلايا الجسم.</a:t>
            </a:r>
          </a:p>
          <a:p>
            <a:endParaRPr lang="en-US" altLang="en-US" sz="22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18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4667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النياسين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يعد مرض البلاجرا ، وهو الاضطراب الناجم عن نقص حاد في النياسين ، نادرًا في الولايات المتحدة وعادة ما يظهر فقط في مدمني الكحول.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يمكن علاج نقص النياسين بالنياسين أو التربتوفان أو كليهما.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تستخدم </a:t>
            </a:r>
            <a:r xmlns:a="http://schemas.openxmlformats.org/drawingml/2006/main">
              <a:rPr lang="ar" altLang="en-US" dirty="0"/>
              <a:t>جرعات كبيرة من النياسين على شكل حمض النيكوتينيك (1000-2000 </a:t>
            </a:r>
            <a:r xmlns:a="http://schemas.openxmlformats.org/drawingml/2006/main">
              <a:rPr lang="ar" dirty="0"/>
              <a:t>مجم / يوم) علاجيًا لخفض الكوليسترول الكلي وكوليسترول LDL ورفع كوليسترول البروتين الدهني عالي الكثافة (HDL).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19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6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6 </a:t>
            </a:r>
            <a:r xmlns:a="http://schemas.openxmlformats.org/drawingml/2006/main">
              <a:rPr lang="ar" altLang="en-US" dirty="0"/>
              <a:t>وبيريدوكسين أسماء جماعية لستة مركبات ذات صلة تشمل البيريدوكسين والبيريدوكسال والبيريدوكسامين.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يلعب دورًا في تخليق وتقويض ونقل الأحماض الأمينية وفي تحويل التربتوفان إلى النياسين.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20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430212" y="152041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6 </a:t>
            </a:r>
            <a:r xmlns:a="http://schemas.openxmlformats.org/drawingml/2006/main">
              <a:rPr lang="ar" altLang="en-US" dirty="0"/>
              <a:t>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نقص فيتامين ب </a:t>
            </a:r>
            <a:r xmlns:a="http://schemas.openxmlformats.org/drawingml/2006/main">
              <a:rPr lang="ar" altLang="en-US" baseline="-25000" dirty="0"/>
              <a:t>6 </a:t>
            </a:r>
            <a:r xmlns:a="http://schemas.openxmlformats.org/drawingml/2006/main">
              <a:rPr lang="ar" altLang="en-US" dirty="0"/>
              <a:t>وحمض الفوليك وفيتامين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إلى زيادة مستويات الهوموسيستين في الدم.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مكملات فيتامين ب </a:t>
            </a:r>
            <a:r xmlns:a="http://schemas.openxmlformats.org/drawingml/2006/main">
              <a:rPr lang="ar" altLang="en-US" baseline="-25000" dirty="0"/>
              <a:t>6 </a:t>
            </a:r>
            <a:r xmlns:a="http://schemas.openxmlformats.org/drawingml/2006/main">
              <a:rPr lang="ar" altLang="en-US" dirty="0"/>
              <a:t>لمجموعة متنوعة من الحالات الأخرى ، على الرغم من عدم وجود أدلة داعمة.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إن تناول كميات كبيرة من فيتامين ب </a:t>
            </a:r>
            <a:r xmlns:a="http://schemas.openxmlformats.org/drawingml/2006/main">
              <a:rPr lang="ar" altLang="en-US" baseline="-25000" dirty="0"/>
              <a:t>6 </a:t>
            </a:r>
            <a:r xmlns:a="http://schemas.openxmlformats.org/drawingml/2006/main">
              <a:rPr lang="ar" altLang="en-US" dirty="0"/>
              <a:t>من الطعام لا يشكل أي خطر.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21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30212" y="156465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فيتامين ب </a:t>
            </a:r>
            <a:r xmlns:a="http://schemas.openxmlformats.org/drawingml/2006/main">
              <a:rPr lang="ar" altLang="en-US" sz="2200" baseline="-25000" dirty="0"/>
              <a:t>6 </a:t>
            </a:r>
            <a:r xmlns:a="http://schemas.openxmlformats.org/drawingml/2006/main">
              <a:rPr lang="ar" altLang="en-US" sz="2200" dirty="0"/>
              <a:t>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يؤدي تناول كميات كبيرة من فيتامين ب </a:t>
            </a:r>
            <a:r xmlns:a="http://schemas.openxmlformats.org/drawingml/2006/main">
              <a:rPr lang="ar" altLang="en-US" sz="2200" baseline="-25000" dirty="0"/>
              <a:t>6 التكميلي </a:t>
            </a:r>
            <a:r xmlns:a="http://schemas.openxmlformats.org/drawingml/2006/main">
              <a:rPr lang="ar" altLang="en-US" sz="2200" dirty="0"/>
              <a:t>( </a:t>
            </a:r>
            <a:r xmlns:a="http://schemas.openxmlformats.org/drawingml/2006/main">
              <a:rPr lang="ar" sz="2200" dirty="0"/>
              <a:t>1-6 </a:t>
            </a:r>
            <a:r xmlns:a="http://schemas.openxmlformats.org/drawingml/2006/main">
              <a:rPr lang="ar" altLang="en-US" sz="2200" dirty="0"/>
              <a:t>جرام عن طريق الفم / يوم لمدة 12-40 </a:t>
            </a:r>
            <a:r xmlns:a="http://schemas.openxmlformats.org/drawingml/2006/main">
              <a:rPr lang="ar" sz="2200" dirty="0"/>
              <a:t>شهرًا </a:t>
            </a:r>
            <a:r xmlns:a="http://schemas.openxmlformats.org/drawingml/2006/main">
              <a:rPr lang="ar" altLang="en-US" sz="2200" dirty="0"/>
              <a:t>) إلى اعتلال عصبي حسي حاد ومتطور يتميز بالرنح.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نقص فيتامين ب </a:t>
            </a:r>
            <a:r xmlns:a="http://schemas.openxmlformats.org/drawingml/2006/main">
              <a:rPr lang="ar" altLang="en-US" sz="2200" baseline="-25000" dirty="0"/>
              <a:t>6 </a:t>
            </a:r>
            <a:r xmlns:a="http://schemas.openxmlformats.org/drawingml/2006/main">
              <a:rPr lang="ar" altLang="en-US" sz="2200" dirty="0"/>
              <a:t>غير شائع ولكنه عادة ما يكون مصحوبًا بنقص في فيتامينات ب الأخرى.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ترتبط أوجه القصور الثانوية بتعاطي الكحول والعلاجات الدوائية الأخرى مثل إيزونيازيد ، وهو عقار مضاد لمرض السل يعمل كمضاد لفيتامين ب </a:t>
            </a:r>
            <a:r xmlns:a="http://schemas.openxmlformats.org/drawingml/2006/main">
              <a:rPr lang="ar" altLang="en-US" sz="2200" baseline="-25000" dirty="0"/>
              <a:t>6 </a:t>
            </a:r>
            <a:r xmlns:a="http://schemas.openxmlformats.org/drawingml/2006/main">
              <a:rPr lang="ar" altLang="en-US" sz="2200" dirty="0"/>
              <a:t>.</a:t>
            </a:r>
          </a:p>
          <a:p>
            <a:pPr lvl="2"/>
            <a:endParaRPr lang="en-US" altLang="en-US" sz="2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22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430212" y="156465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حمض الفوليك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مصطلح عام لفيتامين ب هذا يتضمن كلاً من حمض الفوليك الاصطناعي الموجود في مكملات الفيتامينات والأطعمة المدعمة وحمض الفوليك الموجود بشكل طبيعي في الأطعمة مثل الخضار الورقية والبازلاء والفاصوليا المجففة والبذور والكبد وعصير البرتقال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717451"/>
            <a:ext cx="8524875" cy="38893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فهم الفيتامينات # 1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7940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المركبات العضوية المكونة من الكربون والهيدروجين والأكسجين وأحيانًا النيتروجين أو عناصر أخرى</a:t>
            </a:r>
          </a:p>
          <a:p>
            <a:r xmlns:a="http://schemas.openxmlformats.org/drawingml/2006/main">
              <a:rPr lang="ar" altLang="en-US" dirty="0"/>
              <a:t>تسهيل التفاعلات الكيميائية الحيوية داخل الخلايا</a:t>
            </a:r>
          </a:p>
          <a:p>
            <a:r xmlns:a="http://schemas.openxmlformats.org/drawingml/2006/main">
              <a:rPr lang="ar" altLang="en-US" dirty="0"/>
              <a:t>ضروري للحياة</a:t>
            </a:r>
          </a:p>
          <a:p>
            <a:r xmlns:a="http://schemas.openxmlformats.org/drawingml/2006/main">
              <a:rPr lang="ar" altLang="en-US" dirty="0"/>
              <a:t>الجزيئات الفردية</a:t>
            </a:r>
          </a:p>
          <a:p>
            <a:r xmlns:a="http://schemas.openxmlformats.org/drawingml/2006/main">
              <a:rPr lang="ar" altLang="en-US" dirty="0"/>
              <a:t>لا توفر الطاقة (السعرات الحرارية) ، لكنها ضرورية لعملية التمثيل الغذائي للطاقة</a:t>
            </a:r>
          </a:p>
          <a:p>
            <a:r xmlns:a="http://schemas.openxmlformats.org/drawingml/2006/main">
              <a:rPr lang="ar" altLang="en-US" dirty="0"/>
              <a:t>مطلوب بكميات ميكروغرام أو مليغرام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23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430212" y="152041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حمض الفوليك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الوظيفة الرئيسية هي تخليق الحمض النووي.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يتم إعادة تدوير حمض الفوليك من خلال الأمعاء.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يضعف نقص حمض الفوليك تخليق الحمض النووي وانقسام الخلايا وينتج عنه فقر دم كبير الكريات وأعراض سريرية أخرى.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24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30212" y="157940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حمض الفوليك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إن تناول كميات كافية من حمض الفوليك قبل الحمل وخلال الأشهر الثلاثة الأولى من الحمل يقلل من مخاطر عيوب الأنبوب العصبي.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الحد الأعلى لحمض الفوليك 1000 ميكروجرام / يوم.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تناول كميات كبيرة من حمض الفوليك باستمرار يمكن أن يخفي نقص 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25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30212" y="1476169"/>
            <a:ext cx="8613775" cy="4315732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12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كوبالامين.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دورًا مهمًا في الحفاظ على غمد الميالين حول الأعصاب.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يمكن لجرعات كبيرة من حمض الفوليك أن تخفف من فقر الدم الناجم عن نقص 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(وظيفة من كلا الفيتامينات) ، ولكن حمض الفوليك لا يمكنه إيقاف التدهور العصبي التدريجي الذي لا يمكن إلا لفيتامين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علاجه.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26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2041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فقط فيتامين قابل للذوبان في الماء ولا يوجد بشكل طبيعي في النباتات.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يتطلب عاملا جوهريا.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قد تستغرق أعراض النقص من 5 إلى 10 سنوات أو أكثر حتى تظهر.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يحتاج الأشخاص المصابون بفقر الدم الخبيث إلى حقن بالحقن من 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27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30212" y="156465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ب </a:t>
            </a:r>
            <a:r xmlns:a="http://schemas.openxmlformats.org/drawingml/2006/main">
              <a:rPr lang="ar" altLang="en-US" baseline="-25000" dirty="0"/>
              <a:t>12 </a:t>
            </a:r>
            <a:r xmlns:a="http://schemas.openxmlformats.org/drawingml/2006/main">
              <a:rPr lang="ar" altLang="en-US" dirty="0"/>
              <a:t>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أوصى بأن يحصل الأشخاص الذين تزيد أعمارهم عن 50 عامًا على معظم احتياجاتهم من الأطعمة أو المكملات الغذائية المدعمة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فيتامينات ب أخرى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حمض البانتوثنيك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البيوتين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الكولين</a:t>
            </a:r>
          </a:p>
          <a:p>
            <a:pPr lvl="2"/>
            <a:endParaRPr lang="en-US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28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20413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فيتامين سي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حمض الاسكوربيك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توجد في الحمضيات والعصائر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يمنع داء الاسقربوط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مضادات الأكسدة القابلة للذوبان في الماء والتي تحمي فيتامين أ وفيتامين هـ والحديد من التلف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29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32868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فيتامينات قابلة للذوبان في الماء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فيتامين ج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أحدث </a:t>
            </a:r>
            <a:r xmlns:a="http://schemas.openxmlformats.org/drawingml/2006/main">
              <a:rPr lang="ar" sz="2200" dirty="0"/>
              <a:t>بدل غذائي موصى به (RDA) </a:t>
            </a:r>
            <a:r xmlns:a="http://schemas.openxmlformats.org/drawingml/2006/main">
              <a:rPr lang="ar" altLang="en-US" sz="2200" dirty="0"/>
              <a:t>لفيتامين سي يمثل زيادة عن التوصية السابقة.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لا يوجد دليل واضح ومقنع على أن الجرعات الكبيرة من فيتامين سي تقي من نزلات البرد.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المواد الكيميائية النباتية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الكيماويات النباتية حرفيا.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200" dirty="0"/>
              <a:t>عند تناولها في "عبوة" الفاكهة أو الخضار أو الحبوب الكاملة أو المكسرات ، تعمل هذه المواد الكيميائية جنبًا إلى جنب مع العناصر الغذائية والألياف لتعزيز الصحة.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1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6465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i="1" dirty="0"/>
              <a:t>غذائية </a:t>
            </a:r>
            <a:r xmlns:a="http://schemas.openxmlformats.org/drawingml/2006/main">
              <a:rPr lang="ar" altLang="en-US" i="1" dirty="0"/>
              <a:t>للأمريكيين ، </a:t>
            </a:r>
            <a:r xmlns:a="http://schemas.openxmlformats.org/drawingml/2006/main">
              <a:rPr lang="ar" i="1" dirty="0"/>
              <a:t>2020-2025</a:t>
            </a:r>
            <a:r xmlns:a="http://schemas.openxmlformats.org/drawingml/2006/main">
              <a:rPr lang="ar" altLang="en-US" dirty="0"/>
              <a:t> 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يجب تلبية الاحتياجات الغذائية بشكل أساسي من الأطعمة والمشروبات الغنية بالعناصر الغذائية ، وليس من المكملات الغذائية.</a:t>
            </a:r>
          </a:p>
          <a:p>
            <a:r xmlns:a="http://schemas.openxmlformats.org/drawingml/2006/main">
              <a:rPr lang="ar" altLang="en-US" dirty="0"/>
              <a:t>توجد الفيتامينات في جميع مجموعات الأطعمة MyPlate.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تختلف العناصر داخل كل مجموعة في نوع وكمية الفيتامينات التي تقدمها.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2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6142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نقص الفيتامينات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متوسط تناول فيتامين أ وفيتامين د وفيتامين هـ وفيتامين ج والكولين بين كل من الرجال والنساء الذين يبلغون من العمر 20 عامًا أو أكثر أقل من المراجع الغذائية.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فيتامين أ: </a:t>
            </a:r>
            <a:r xmlns:a="http://schemas.openxmlformats.org/drawingml/2006/main">
              <a:rPr lang="ar" altLang="en-US" sz="2000" dirty="0"/>
              <a:t>فواكه برتقالية ، وخضروات ، وخضروات داكنة ، ومنتجات ألبان مدعمة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فيتامين د: </a:t>
            </a:r>
            <a:r xmlns:a="http://schemas.openxmlformats.org/drawingml/2006/main">
              <a:rPr lang="ar" altLang="en-US" sz="2000" dirty="0"/>
              <a:t>منتجات الألبان المدعمة والمأكولات البحرية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فيتامين هـ: </a:t>
            </a:r>
            <a:r xmlns:a="http://schemas.openxmlformats.org/drawingml/2006/main">
              <a:rPr lang="ar" altLang="en-US" sz="2000" dirty="0"/>
              <a:t>زيوت ، حبوب كاملة ، خضروات داكنة اللون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فيتامين ج: </a:t>
            </a:r>
            <a:r xmlns:a="http://schemas.openxmlformats.org/drawingml/2006/main">
              <a:rPr lang="ar" altLang="en-US" sz="2000" dirty="0"/>
              <a:t>الفواكه والخضروات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b="1" dirty="0"/>
              <a:t>الكولين: </a:t>
            </a:r>
            <a:r xmlns:a="http://schemas.openxmlformats.org/drawingml/2006/main">
              <a:rPr lang="ar" altLang="en-US" sz="2000" dirty="0"/>
              <a:t>منتجات الألبان وخضروات معينة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1819854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3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0566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أنماط الأكل الغنية بالفيتامينات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تشجيع النظم الغذائية النباتية التي تركز على الفواكه والخضروات والفاصوليا والبازلاء والعدس والمكسرات والحبوب الكاملة والمأكولات البحرية والبروتينات الخالية من الدهون - وكلها في أشكال كثيفة المغذيات ؛ و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تروج للحد من الأطعمة التي تفتقر إلى العناصر الغذائية ، مثل المشروبات المحلاة بالسكر واللحوم المصنعة.</a:t>
            </a:r>
          </a:p>
        </p:txBody>
      </p:sp>
    </p:spTree>
    <p:extLst>
      <p:ext uri="{BB962C8B-B14F-4D97-AF65-F5344CB8AC3E}">
        <p14:creationId xmlns:p14="http://schemas.microsoft.com/office/powerpoint/2010/main" val="1961151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712046"/>
            <a:ext cx="8524875" cy="38893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فهم الفيتامينات # 2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يتم تعريف الفيتامينات كيميائيا.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مواد كيميائية معقدة للغاية.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تختلف معدلات امتصاص الفيتامينات الطبيعية والاصطناعية أحيانًا بسبب الأشكال الكيميائية المختلفة لنفس الفيتامين.</a:t>
            </a:r>
          </a:p>
          <a:p>
            <a:r xmlns:a="http://schemas.openxmlformats.org/drawingml/2006/main">
              <a:rPr lang="ar" altLang="en-US" b="1" dirty="0"/>
              <a:t>الفيتامينات عرضة للتدمير.</a:t>
            </a:r>
            <a:r xmlns:a="http://schemas.openxmlformats.org/drawingml/2006/main">
              <a:rPr lang="ar" altLang="en-US" dirty="0"/>
              <a:t> 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الفيتامينات الموجودة في الطعام عرضة للتلف وفقدان الوظيفة لاحقًا.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4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أنماط الأكل الغنية بالفيتامينات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000" dirty="0"/>
              <a:t>يجب أن تستهلك استراتيجيات زيادة تناول المغذيات التي تعاني من نقص وتحسين المدخول بشكل عام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المزيد من الخضروات من جميع المجموعات الفرعية ، مع التركيز على التنوع (انظر الإطار 6.2)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المزيد من الفاكهة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المزيد من الحبوب الكاملة بدلاً من الحبوب المكررة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المزيد من منتجات الألبان الخالية من الدسم وقليلة الدسم ، خاصة تلك المدعمة بفيتامينات A و D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مجموعة متنوعة أكبر من العناصر الغنية بالعناصر الغذائية ضمن مجموعة الأطعمة البروتينية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sz="2000" dirty="0"/>
              <a:t>استبدل الدهون الصلبة بالزيوت ، مما يحسن تناول فيتامين هـ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134919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5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30212" y="1431925"/>
            <a:ext cx="8613775" cy="5055961"/>
          </a:xfrm>
        </p:spPr>
        <p:txBody>
          <a:bodyPr/>
          <a:lstStyle/>
          <a:p>
            <a:r xmlns:a="http://schemas.openxmlformats.org/drawingml/2006/main">
              <a:rPr lang="ar" altLang="en-US" sz="2200" b="1" dirty="0"/>
              <a:t>مكملات الفيتامينات</a:t>
            </a:r>
          </a:p>
          <a:p>
            <a:r xmlns:a="http://schemas.openxmlformats.org/drawingml/2006/main">
              <a:rPr lang="ar" altLang="en-US" sz="2200" dirty="0"/>
              <a:t>مكملات الفيتامينات والمعادن (MVM) هي المكملات الغذائية الأكثر استخدامًا بين البالغين الأمريكيين في الولايات المتحدة.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يزيد استخدام المكملات الغذائية مع تقدم العمر.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النساء أكثر عرضة من الرجال لاستخدام المكملات.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الاستخدام هو الأعلى بين البالغين البيض غير اللاتينيين.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استخدام المكملات الغذائية هو الأعلى بين الأكثر تعليما.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sz="2200" dirty="0"/>
              <a:t>غالبًا ما يبلغ المستخدمون المكملون عن حالتهم الصحية على أنها ممتازة.</a:t>
            </a:r>
          </a:p>
          <a:p>
            <a:pPr lvl="1"/>
            <a:endParaRPr lang="en-US" altLang="en-US" sz="22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6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30212" y="1431925"/>
            <a:ext cx="8613775" cy="5055961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مكملات الفيتامينات </a:t>
            </a:r>
            <a:r xmlns:a="http://schemas.openxmlformats.org/drawingml/2006/main">
              <a:rPr lang="ar" altLang="en-US" dirty="0"/>
              <a:t>- ( </a:t>
            </a:r>
            <a:r xmlns:a="http://schemas.openxmlformats.org/drawingml/2006/main">
              <a:rPr lang="ar" altLang="en-US" b="1" dirty="0"/>
              <a:t>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لا يأكل العديد من الأمريكيين كمية وأنواع الأطعمة اللازمة لتلبية مدخول العناصر الغذائية الموصى بها. يمكن لمكملات MVM سد الفجوة في تلبية تلك الاحتياجات الغذائية.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على الرغم من أن MVM يمكن أن يساعد الأمريكيين على استهلاك كمية كافية من العناصر الغذائية ، إلا أنها لا تضمن صحة جيدة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لم تظهر المكملات فعاليتها في الحد من مخاطر الإصابة بالأمراض المزمنة لدى الأشخاص الأصحاء بشكل عام.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انظر الجدول 6.4.</a:t>
            </a:r>
          </a:p>
        </p:txBody>
      </p:sp>
    </p:spTree>
    <p:extLst>
      <p:ext uri="{BB962C8B-B14F-4D97-AF65-F5344CB8AC3E}">
        <p14:creationId xmlns:p14="http://schemas.microsoft.com/office/powerpoint/2010/main" val="10875044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7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30212" y="1417177"/>
            <a:ext cx="8613775" cy="5055961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مكملات الفيتامينات </a:t>
            </a:r>
            <a:r xmlns:a="http://schemas.openxmlformats.org/drawingml/2006/main">
              <a:rPr lang="ar" altLang="en-US" dirty="0"/>
              <a:t>- ( </a:t>
            </a:r>
            <a:r xmlns:a="http://schemas.openxmlformats.org/drawingml/2006/main">
              <a:rPr lang="ar" altLang="en-US" b="1" dirty="0"/>
              <a:t>تابع)</a:t>
            </a:r>
          </a:p>
          <a:p>
            <a:r xmlns:a="http://schemas.openxmlformats.org/drawingml/2006/main">
              <a:rPr lang="ar" altLang="en-US" dirty="0"/>
              <a:t>تشمل المجموعات التي قد تستفيد من مكمل متعدد الفيتامينات ما يلي: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أخصائيو الحميات الذين يستهلكون أقل من 1200 كالوري في اليوم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النباتيون ، الذين لا يأكلون أي منتجات حيوانية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الأشخاص الذين يعانون من ضعف الشهية أو المرض أو أولئك الذين قاموا عمدًا بإلغاء مجموعة أو أكثر من مجموعات الطعام من نظامهم الغذائي بشكل منتظم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كبار السن مع عوامل الخطر المعروفة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النساء في سن الإنجاب اللاتي قد يصبحن حوامل</a:t>
            </a:r>
          </a:p>
        </p:txBody>
      </p:sp>
    </p:spTree>
    <p:extLst>
      <p:ext uri="{BB962C8B-B14F-4D97-AF65-F5344CB8AC3E}">
        <p14:creationId xmlns:p14="http://schemas.microsoft.com/office/powerpoint/2010/main" val="14827469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8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430212" y="1520413"/>
            <a:ext cx="8613775" cy="5055961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مكملات الفيتامينات </a:t>
            </a:r>
            <a:r xmlns:a="http://schemas.openxmlformats.org/drawingml/2006/main">
              <a:rPr lang="ar" altLang="en-US" dirty="0"/>
              <a:t>- ( </a:t>
            </a:r>
            <a:r xmlns:a="http://schemas.openxmlformats.org/drawingml/2006/main">
              <a:rPr lang="ar" altLang="en-US" b="1" dirty="0"/>
              <a:t>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الأشخاص المدمنون على الكحول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الأشخاص الذين يعانون من انعدام الأمن الغذائي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الأشخاص المصابون بمرض مزمن أو استخدام مزمن للأدوية التي تضعف امتصاص العناصر الغذائية أو تزيد من التمثيل الغذائي للمغذيات أو إفرازها</a:t>
            </a:r>
          </a:p>
        </p:txBody>
      </p:sp>
    </p:spTree>
    <p:extLst>
      <p:ext uri="{BB962C8B-B14F-4D97-AF65-F5344CB8AC3E}">
        <p14:creationId xmlns:p14="http://schemas.microsoft.com/office/powerpoint/2010/main" val="245582955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9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46673"/>
            <a:ext cx="8613775" cy="4838246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اختيار المكمل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على الرغم من قلة الأدلة العلمية التي تشير إلى أن مكملات الفيتامينات يمكن أن تفيد الشخص العادي ، إلا أن هناك أيضًا القليل من الأدلة على الضرر الناجم عن جرعات منخفضة من الفيتامينات المتعددة أو مكملات الفيتامينات المتعددة والمعادن.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تعمل الفيتامينات بشكل أفضل معًا وبنسب متوازنة.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المكملات ليست بدائل عن الغذاء الصحي: "المكمل" يعني "إضافة إلى" وليس "استبدال".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 xmlns:a="http://schemas.openxmlformats.org/drawingml/2006/main">
              <a:rPr lang="ar" altLang="en-US" dirty="0"/>
              <a:t>الفيتامينات في تعزيز الصحة # 10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31925"/>
            <a:ext cx="8613775" cy="4838246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اختيار ملحق - (تابع)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إدارة </a:t>
            </a:r>
            <a:r xmlns:a="http://schemas.openxmlformats.org/drawingml/2006/main">
              <a:rPr lang="ar" dirty="0"/>
              <a:t>الغذاء والدواء (FDA) </a:t>
            </a:r>
            <a:r xmlns:a="http://schemas.openxmlformats.org/drawingml/2006/main">
              <a:rPr lang="ar" altLang="en-US" dirty="0"/>
              <a:t>تسمية "حقائق المكملات" الموحدة على جميع المكملات.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يمكن استخدام "الفعالية العالية" لوصف الفيتامينات أو المعادن الفردية الموجودة بنسبة 100٪ أو أكثر من المآخذ اليومية المرجعية.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اختر نموذجًا للقراءة والكتابة مصممًا بشكل مناسب للعمر أو الجنس أو الحالة ، مثل الحمل.</a:t>
            </a:r>
          </a:p>
        </p:txBody>
      </p:sp>
    </p:spTree>
    <p:extLst>
      <p:ext uri="{BB962C8B-B14F-4D97-AF65-F5344CB8AC3E}">
        <p14:creationId xmlns:p14="http://schemas.microsoft.com/office/powerpoint/2010/main" val="2876523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33388" y="712085"/>
            <a:ext cx="8524875" cy="387798"/>
          </a:xfrm>
        </p:spPr>
        <p:txBody>
          <a:bodyPr/>
          <a:lstStyle/>
          <a:p>
            <a:r xmlns:a="http://schemas.openxmlformats.org/drawingml/2006/main">
              <a:rPr lang="ar" altLang="en-US" dirty="0">
                <a:latin typeface="Verdana" pitchFamily="34" charset="0"/>
              </a:rPr>
              <a:t>فهم الفيتامينات # 3</a:t>
            </a:r>
            <a:endParaRPr xmlns:a="http://schemas.openxmlformats.org/drawingml/2006/main" lang="en-US" dirty="0"/>
          </a:p>
        </p:txBody>
      </p:sp>
      <p:sp>
        <p:nvSpPr>
          <p:cNvPr id="7170" name="Content Placeholder 2"/>
          <p:cNvSpPr>
            <a:spLocks noGrp="1"/>
          </p:cNvSpPr>
          <p:nvPr>
            <p:ph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قد توجد الفيتامينات في أكثر من شكل.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تؤدي الأشكال المختلفة وظائف مختلفة في الجسم.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بروفيتامينات.</a:t>
            </a:r>
          </a:p>
          <a:p>
            <a:r xmlns:a="http://schemas.openxmlformats.org/drawingml/2006/main">
              <a:rPr lang="ar" altLang="en-US" b="1" dirty="0"/>
              <a:t>الفيتامينات ضرورية.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مع استثناءات قليلة ، لا يستطيع الجسم صنع الفيتامينات.</a:t>
            </a:r>
          </a:p>
          <a:p>
            <a:r xmlns:a="http://schemas.openxmlformats.org/drawingml/2006/main">
              <a:rPr lang="ar" altLang="en-US" dirty="0"/>
              <a:t> </a:t>
            </a:r>
            <a:r xmlns:a="http://schemas.openxmlformats.org/drawingml/2006/main">
              <a:rPr lang="ar" altLang="en-US" b="1" dirty="0"/>
              <a:t>بعض الفيتامينات هي أنزيمات مساعدة.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لا يمكن للعديد من الإنزيمات أن تعمل بدون أنزيم ، والعديد من الإنزيمات المساعدة عبارة عن فيتامينات.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33388" y="717451"/>
            <a:ext cx="8524875" cy="38893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فهم الفيتامينات # 4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30212" y="1535161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تعتبر بعض الفيتامينات من مضادات الأكسدة.</a:t>
            </a:r>
            <a:r xmlns:a="http://schemas.openxmlformats.org/drawingml/2006/main">
              <a:rPr lang="ar" altLang="en-US" dirty="0"/>
              <a:t> 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يتم إنتاج الجذور الحرة بشكل مستمر في الخلايا لأنها تحرق الأكسجين أثناء التمثيل الغذائي الطبيعي.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أكسدة خلايا الجسم والحمض النووي الريبي منقوص الأكسجين (DNA) في سعيهم للحصول على إلكترون ويصبح مستقرًا.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تحمي مضادات الأكسدة خلايا الجسم من التأكسد (التدمير) بواسطة الجذور الحرة.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مضادات الأكسدة الرئيسية هي فيتامين ج وفيتامين هـ وبيتا كاروتين.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717451"/>
            <a:ext cx="8524875" cy="38893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فهم الفيتامينات # 5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64657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تستخدم بعض الفيتامينات كمضافات غذائية.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تحتوي بعض الأطعمة على فيتامينات مضافة إليها ببساطة لزيادة محتواها الغذائي.</a:t>
            </a:r>
          </a:p>
          <a:p>
            <a:r xmlns:a="http://schemas.openxmlformats.org/drawingml/2006/main">
              <a:rPr lang="ar" altLang="en-US" b="1" dirty="0"/>
              <a:t>الفيتامينات كأدوية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في الجرعات الكبيرة ، تعمل الفيتامينات مثل الأدوية وليس المغذيات.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رقم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431925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الفيتامينات التي تذوب في الدهون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صفات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المصادر هي جزء الدهون والزيت في الأطعمة.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الامتصاص: دهن مغلف بالكيلوميكرونات التي تدخل الجهاز اللمفاوي قبل أن تنتشر في مجرى الدم.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يحدث النقل عن طريق الدم عن طريق الالتصاق بناقلات البروتين لأن الدهون غير قابلة للذوبان في الدم المائي.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عند تناولها بكميات زائدة ، يتم تخزينها في المقام الأول في الكبد والأنسجة الدهنية.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324286"/>
            <a:ext cx="8524875" cy="775597"/>
          </a:xfrm>
        </p:spPr>
        <p:txBody>
          <a:bodyPr/>
          <a:lstStyle/>
          <a:p>
            <a:r xmlns:a="http://schemas.openxmlformats.org/drawingml/2006/main">
              <a:rPr lang="ar" altLang="en-US" dirty="0"/>
              <a:t>تصنيفات الفيتامينات على أساس الذوبان #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0212" y="1549909"/>
            <a:ext cx="8613775" cy="3686175"/>
          </a:xfrm>
        </p:spPr>
        <p:txBody>
          <a:bodyPr/>
          <a:lstStyle/>
          <a:p>
            <a:r xmlns:a="http://schemas.openxmlformats.org/drawingml/2006/main">
              <a:rPr lang="ar" altLang="en-US" b="1" dirty="0"/>
              <a:t>الفيتامينات التي تذوب في الدهون</a:t>
            </a:r>
          </a:p>
          <a:p>
            <a:pPr xmlns:a="http://schemas.openxmlformats.org/drawingml/2006/main" lvl="1">
              <a:bidi/>
            </a:pPr>
            <a:r xmlns:a="http://schemas.openxmlformats.org/drawingml/2006/main">
              <a:rPr lang="ar" altLang="en-US" dirty="0"/>
              <a:t>الخصائص - (تابع)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يمكن أن تكون سامة إذا تناولت كميات كبيرة من خلال المكملات الغذائية.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لا يجب أن تستهلك يوميا لأن الجسم يمكن أن يسترجعها من التخزين حسب الحاجة.</a:t>
            </a:r>
          </a:p>
          <a:p>
            <a:pPr xmlns:a="http://schemas.openxmlformats.org/drawingml/2006/main" lvl="2">
              <a:bidi/>
            </a:pPr>
            <a:r xmlns:a="http://schemas.openxmlformats.org/drawingml/2006/main">
              <a:rPr lang="ar" altLang="en-US" dirty="0"/>
              <a:t>انظر الجدول 6.2.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G:\Q299xx.LWW\LWW TEMPLATE.ppt</Template>
  <TotalTime>2152</TotalTime>
  <Words>3080</Words>
  <Application>Microsoft Office PowerPoint</Application>
  <PresentationFormat>On-screen Show (4:3)</PresentationFormat>
  <Paragraphs>291</Paragraphs>
  <Slides>46</Slides>
  <Notes>46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Courier New</vt:lpstr>
      <vt:lpstr>Times New Roman</vt:lpstr>
      <vt:lpstr>Verdana</vt:lpstr>
      <vt:lpstr>Wingdings</vt:lpstr>
      <vt:lpstr>LWW TEMPLATE</vt:lpstr>
      <vt:lpstr>Chapter 6  Vitamins</vt:lpstr>
      <vt:lpstr>Vitamins</vt:lpstr>
      <vt:lpstr>Understanding Vitamins #1</vt:lpstr>
      <vt:lpstr>Understanding Vitamins #2</vt:lpstr>
      <vt:lpstr>Understanding Vitamins #3</vt:lpstr>
      <vt:lpstr>Understanding Vitamins #4</vt:lpstr>
      <vt:lpstr>Understanding Vitamins #5</vt:lpstr>
      <vt:lpstr>Vitamin Classifications Based on Solubility #1</vt:lpstr>
      <vt:lpstr>Vitamin Classifications Based on Solubility #2</vt:lpstr>
      <vt:lpstr>Vitamin Classifications Based on Solubility #3</vt:lpstr>
      <vt:lpstr>Vitamin Classifications Based on Solubility #4</vt:lpstr>
      <vt:lpstr>Vitamin Classifications Based on Solubility #5</vt:lpstr>
      <vt:lpstr>Vitamin Classifications Based on Solubility #6</vt:lpstr>
      <vt:lpstr>Vitamin Classifications Based on Solubility #7</vt:lpstr>
      <vt:lpstr>Vitamin Classifications Based on Solubility #8</vt:lpstr>
      <vt:lpstr>Vitamin Classifications Based on Solubility #9</vt:lpstr>
      <vt:lpstr>Vitamin Classifications Based on Solubility #10</vt:lpstr>
      <vt:lpstr>Vitamin Classifications Based on Solubility #11</vt:lpstr>
      <vt:lpstr>Vitamin Classifications Based on Solubility #12</vt:lpstr>
      <vt:lpstr>Vitamin Classifications Based on Solubility #13</vt:lpstr>
      <vt:lpstr>Vitamin Classifications Based on Solubility—14</vt:lpstr>
      <vt:lpstr>Vitamin Classifications Based on Solubility #15</vt:lpstr>
      <vt:lpstr>Vitamin Classifications Based on Solubility #16</vt:lpstr>
      <vt:lpstr>Vitamin Classifications Based on Solubility #17</vt:lpstr>
      <vt:lpstr>Vitamin Classifications Based on Solubility #18</vt:lpstr>
      <vt:lpstr>Vitamin Classifications Based on Solubility #19</vt:lpstr>
      <vt:lpstr>Vitamin Classifications Based on Solubility #20</vt:lpstr>
      <vt:lpstr>Vitamin Classifications Based on Solubility #21</vt:lpstr>
      <vt:lpstr>Vitamin Classifications Based on Solubility #22</vt:lpstr>
      <vt:lpstr>Vitamin Classifications Based on Solubility #23</vt:lpstr>
      <vt:lpstr>Vitamin Classifications Based on Solubility #24</vt:lpstr>
      <vt:lpstr>Vitamin Classifications Based on Solubility #25</vt:lpstr>
      <vt:lpstr>Vitamin Classifications Based on Solubility #26</vt:lpstr>
      <vt:lpstr>Vitamin Classifications Based on Solubility #27</vt:lpstr>
      <vt:lpstr>Vitamin Classifications Based on Solubility #28</vt:lpstr>
      <vt:lpstr>Vitamin Classifications Based on Solubility #29</vt:lpstr>
      <vt:lpstr>Vitamins in Health Promotion #1</vt:lpstr>
      <vt:lpstr>Vitamins in Health Promotion #2</vt:lpstr>
      <vt:lpstr>Vitamins in Health Promotion #3</vt:lpstr>
      <vt:lpstr>Vitamins in Health Promotion #4</vt:lpstr>
      <vt:lpstr>Vitamins in Health Promotion #5</vt:lpstr>
      <vt:lpstr>Vitamins in Health Promotion #6</vt:lpstr>
      <vt:lpstr>Vitamins in Health Promotion #7</vt:lpstr>
      <vt:lpstr>Vitamins in Health Promotion #8</vt:lpstr>
      <vt:lpstr>Vitamins in Health Promotion #9</vt:lpstr>
      <vt:lpstr>Vitamins in Health Promotion #10</vt:lpstr>
    </vt:vector>
  </TitlesOfParts>
  <Company>Wolters Kluwer Health - Lippincott Williams &amp; Wilkins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6: Vitamins</dc:title>
  <dc:creator>Dale Gray</dc:creator>
  <cp:lastModifiedBy>majdi alhadidi</cp:lastModifiedBy>
  <cp:revision>372</cp:revision>
  <cp:lastPrinted>2001-01-03T19:47:24Z</cp:lastPrinted>
  <dcterms:created xsi:type="dcterms:W3CDTF">2001-02-15T19:07:27Z</dcterms:created>
  <dcterms:modified xsi:type="dcterms:W3CDTF">2023-04-10T15:37:50Z</dcterms:modified>
</cp:coreProperties>
</file>