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144000" cy="6858000"/>
  <p:defaultTextStyle>
    <a:defPPr>
      <a:defRPr lang="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di alhadidi" userId="1e98428567b503c7" providerId="LiveId" clId="{307BA91F-5DDA-47CC-AC35-0FE24D06FB7C}"/>
    <pc:docChg chg="undo custSel modSld">
      <pc:chgData name="majdi alhadidi" userId="1e98428567b503c7" providerId="LiveId" clId="{307BA91F-5DDA-47CC-AC35-0FE24D06FB7C}" dt="2023-04-17T16:06:56.578" v="39" actId="20577"/>
      <pc:docMkLst>
        <pc:docMk/>
      </pc:docMkLst>
      <pc:sldChg chg="modSp mod">
        <pc:chgData name="majdi alhadidi" userId="1e98428567b503c7" providerId="LiveId" clId="{307BA91F-5DDA-47CC-AC35-0FE24D06FB7C}" dt="2023-04-17T16:06:56.578" v="39" actId="20577"/>
        <pc:sldMkLst>
          <pc:docMk/>
          <pc:sldMk cId="0" sldId="256"/>
        </pc:sldMkLst>
        <pc:spChg chg="mod">
          <ac:chgData name="majdi alhadidi" userId="1e98428567b503c7" providerId="LiveId" clId="{307BA91F-5DDA-47CC-AC35-0FE24D06FB7C}" dt="2023-04-17T16:06:56.578" v="39" actId="20577"/>
          <ac:spMkLst>
            <pc:docMk/>
            <pc:sldMk cId="0" sldId="256"/>
            <ac:spMk id="1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5171" y="384124"/>
            <a:ext cx="6153657" cy="1123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740" y="1483867"/>
            <a:ext cx="7658100" cy="4156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77995" y="6479844"/>
            <a:ext cx="590550" cy="140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Dr</a:t>
            </a:r>
            <a:r>
              <a:rPr dirty="0"/>
              <a:t>.</a:t>
            </a:r>
            <a:r>
              <a:rPr spc="-15" dirty="0"/>
              <a:t> 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ke</a:t>
            </a:r>
            <a:r>
              <a:rPr dirty="0"/>
              <a:t>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975218" y="6479844"/>
            <a:ext cx="461645" cy="140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4/7/2023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7542" y="6445846"/>
            <a:ext cx="2216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1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4533" y="6444236"/>
            <a:ext cx="2552700" cy="200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>
              <a:lnSpc>
                <a:spcPts val="1555"/>
              </a:lnSpc>
              <a:tabLst>
                <a:tab pos="1602105" algn="l"/>
              </a:tabLst>
              <a:bidi/>
            </a:pPr>
            <a:r xmlns:a="http://schemas.openxmlformats.org/drawingml/2006/main">
              <a:rPr sz="1400" dirty="0">
                <a:latin typeface="Arial MT"/>
                <a:cs typeface="Arial MT"/>
              </a:rPr>
              <a:t>1 </a:t>
            </a:r>
            <a:r xmlns:a="http://schemas.openxmlformats.org/drawingml/2006/main">
              <a:rPr sz="1400" spc="-10" dirty="0">
                <a:latin typeface="Arial MT"/>
                <a:cs typeface="Arial MT"/>
              </a:rPr>
              <a:t>د </a:t>
            </a:r>
            <a:r xmlns:a="http://schemas.openxmlformats.org/drawingml/2006/main">
              <a:rPr sz="1400" spc="-75" dirty="0">
                <a:latin typeface="Arial MT"/>
                <a:cs typeface="Arial MT"/>
              </a:rPr>
              <a:t>ص </a:t>
            </a:r>
            <a:r xmlns:a="http://schemas.openxmlformats.org/drawingml/2006/main">
              <a:rPr sz="1400" dirty="0">
                <a:latin typeface="Arial MT"/>
                <a:cs typeface="Arial MT"/>
              </a:rPr>
              <a:t>.</a:t>
            </a:r>
            <a:r xmlns:a="http://schemas.openxmlformats.org/drawingml/2006/main">
              <a:rPr sz="1400" spc="-15" dirty="0">
                <a:latin typeface="Arial MT"/>
                <a:cs typeface="Arial MT"/>
              </a:rPr>
              <a:t> </a:t>
            </a:r>
            <a:r xmlns:a="http://schemas.openxmlformats.org/drawingml/2006/main">
              <a:rPr sz="1400" spc="-5" dirty="0">
                <a:latin typeface="Arial MT"/>
                <a:cs typeface="Arial MT"/>
              </a:rPr>
              <a:t>م </a:t>
            </a:r>
            <a:r xmlns:a="http://schemas.openxmlformats.org/drawingml/2006/main">
              <a:rPr sz="1400" dirty="0">
                <a:latin typeface="Arial MT"/>
                <a:cs typeface="Arial MT"/>
              </a:rPr>
              <a:t>alakeh</a:t>
            </a:r>
            <a:endParaRPr xmlns:a="http://schemas.openxmlformats.org/drawingml/2006/main" sz="1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879840" cy="6858000"/>
            <a:chOff x="0" y="0"/>
            <a:chExt cx="887984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879305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6916" y="781812"/>
              <a:ext cx="970026" cy="12291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0755" y="781812"/>
              <a:ext cx="3542538" cy="12291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2160" y="1452372"/>
              <a:ext cx="4847082" cy="12291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63055" y="1452372"/>
              <a:ext cx="970026" cy="122910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1644" y="2122932"/>
              <a:ext cx="4816602" cy="122910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52059" y="2122932"/>
              <a:ext cx="1860041" cy="122910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85915" y="2122932"/>
              <a:ext cx="896874" cy="122910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56603" y="2122932"/>
              <a:ext cx="1858518" cy="1229106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95780" y="910793"/>
            <a:ext cx="6555105" cy="2038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092835" marR="1089025" indent="1905" algn="ctr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spc="-5" dirty="0"/>
              <a:t>”التغذية </a:t>
            </a:r>
            <a:r xmlns:a="http://schemas.openxmlformats.org/drawingml/2006/main">
              <a:rPr sz="4400" dirty="0"/>
              <a:t>في</a:t>
            </a:r>
            <a:r xmlns:a="http://schemas.openxmlformats.org/drawingml/2006/main">
              <a:rPr sz="4400" spc="5" dirty="0"/>
              <a:t> </a:t>
            </a:r>
            <a:r xmlns:a="http://schemas.openxmlformats.org/drawingml/2006/main">
              <a:rPr sz="4400" dirty="0"/>
              <a:t>صحة</a:t>
            </a:r>
            <a:r xmlns:a="http://schemas.openxmlformats.org/drawingml/2006/main">
              <a:rPr sz="4400" spc="-30" dirty="0"/>
              <a:t> </a:t>
            </a:r>
            <a:r xmlns:a="http://schemas.openxmlformats.org/drawingml/2006/main">
              <a:rPr sz="4400" spc="-5" dirty="0"/>
              <a:t>و</a:t>
            </a:r>
            <a:r xmlns:a="http://schemas.openxmlformats.org/drawingml/2006/main">
              <a:rPr sz="4400" spc="-25" dirty="0"/>
              <a:t> </a:t>
            </a:r>
            <a:r xmlns:a="http://schemas.openxmlformats.org/drawingml/2006/main">
              <a:rPr sz="4400" spc="-5" dirty="0"/>
              <a:t>مرض"</a:t>
            </a:r>
            <a:endParaRPr xmlns:a="http://schemas.openxmlformats.org/drawingml/2006/main" sz="4400"/>
          </a:p>
          <a:p>
            <a:pPr xmlns:a="http://schemas.openxmlformats.org/drawingml/2006/main" algn="ctr">
              <a:lnSpc>
                <a:spcPct val="100000"/>
              </a:lnSpc>
              <a:spcBef>
                <a:spcPts val="5"/>
              </a:spcBef>
              <a:bidi/>
            </a:pPr>
            <a:r xmlns:a="http://schemas.openxmlformats.org/drawingml/2006/main">
              <a:rPr sz="4400" spc="-5" dirty="0"/>
              <a:t>ثانية</a:t>
            </a:r>
            <a:r xmlns:a="http://schemas.openxmlformats.org/drawingml/2006/main">
              <a:rPr sz="4400" spc="-30" dirty="0"/>
              <a:t> </a:t>
            </a:r>
            <a:r xmlns:a="http://schemas.openxmlformats.org/drawingml/2006/main">
              <a:rPr sz="4400" spc="-15" dirty="0"/>
              <a:t>نصف السنة</a:t>
            </a:r>
            <a:r xmlns:a="http://schemas.openxmlformats.org/drawingml/2006/main">
              <a:rPr sz="4400" spc="-75" dirty="0"/>
              <a:t> </a:t>
            </a:r>
            <a:r xmlns:a="http://schemas.openxmlformats.org/drawingml/2006/main">
              <a:rPr sz="4400" spc="-5" dirty="0"/>
              <a:t>2022-2023</a:t>
            </a:r>
            <a:endParaRPr xmlns:a="http://schemas.openxmlformats.org/drawingml/2006/main" sz="4400"/>
          </a:p>
        </p:txBody>
      </p:sp>
      <p:grpSp>
        <p:nvGrpSpPr>
          <p:cNvPr id="14" name="object 14"/>
          <p:cNvGrpSpPr/>
          <p:nvPr/>
        </p:nvGrpSpPr>
        <p:grpSpPr>
          <a:xfrm>
            <a:off x="2740151" y="4869179"/>
            <a:ext cx="3687445" cy="787400"/>
            <a:chOff x="2740151" y="4869179"/>
            <a:chExt cx="3687445" cy="787400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40151" y="4869179"/>
              <a:ext cx="962405" cy="78714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35451" y="4869179"/>
              <a:ext cx="1745742" cy="78714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14087" y="4869179"/>
              <a:ext cx="994410" cy="78714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41391" y="4869179"/>
              <a:ext cx="1386077" cy="787145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286000" y="4948885"/>
            <a:ext cx="4495799" cy="17742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800" b="1" spc="-85" dirty="0">
                <a:latin typeface="Calibri"/>
                <a:cs typeface="Calibri"/>
              </a:rPr>
              <a:t>دكتور.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ملكة.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ز.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ملاك</a:t>
            </a:r>
            <a:endParaRPr xmlns:a="http://schemas.openxmlformats.org/drawingml/2006/main" lang="en-US" sz="2800" b="1" spc="-10" dirty="0">
              <a:latin typeface="Calibri"/>
              <a:cs typeface="Calibri"/>
            </a:endParaRPr>
          </a:p>
          <a:p>
            <a:pPr xmlns:a="http://schemas.openxmlformats.org/drawingml/2006/main" marL="12700" algn="ctr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lang="ar" sz="2800" b="1" spc="-10" dirty="0">
                <a:latin typeface="Calibri"/>
                <a:cs typeface="Calibri"/>
              </a:rPr>
              <a:t>قدم بواسطة: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2800" b="1" spc="-10" dirty="0">
              <a:latin typeface="Calibri"/>
              <a:cs typeface="Calibri"/>
            </a:endParaRPr>
          </a:p>
          <a:p>
            <a:pPr xmlns:a="http://schemas.openxmlformats.org/drawingml/2006/main" marL="12700" algn="ctr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lang="ar" sz="2800" b="1" spc="-10" dirty="0">
                <a:latin typeface="Calibri"/>
                <a:cs typeface="Calibri"/>
              </a:rPr>
              <a:t>د. مجدي الحديدي</a:t>
            </a:r>
            <a:endParaRPr xmlns:a="http://schemas.openxmlformats.org/drawingml/2006/main" sz="28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07847" y="2991611"/>
            <a:ext cx="8035290" cy="1229360"/>
            <a:chOff x="307847" y="2991611"/>
            <a:chExt cx="8035290" cy="1229360"/>
          </a:xfrm>
        </p:grpSpPr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7847" y="2991611"/>
              <a:ext cx="1009650" cy="122910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1311" y="2991611"/>
              <a:ext cx="7751826" cy="122910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41705" y="3121533"/>
            <a:ext cx="73342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b="1" spc="-5" dirty="0">
                <a:latin typeface="Calibri"/>
                <a:cs typeface="Calibri"/>
              </a:rPr>
              <a:t>7) المبادئ التوجيهية</a:t>
            </a:r>
            <a:r xmlns:a="http://schemas.openxmlformats.org/drawingml/2006/main">
              <a:rPr sz="44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1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44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1" spc="-15" dirty="0">
                <a:latin typeface="Calibri"/>
                <a:cs typeface="Calibri"/>
              </a:rPr>
              <a:t>صحيح</a:t>
            </a:r>
            <a:r xmlns:a="http://schemas.openxmlformats.org/drawingml/2006/main">
              <a:rPr sz="44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1" spc="-20" dirty="0">
                <a:latin typeface="Calibri"/>
                <a:cs typeface="Calibri"/>
              </a:rPr>
              <a:t>يتناول الطعام</a:t>
            </a:r>
            <a:endParaRPr xmlns:a="http://schemas.openxmlformats.org/drawingml/2006/main" sz="4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75218" y="6451193"/>
            <a:ext cx="46164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4/7/2023</a:t>
            </a:r>
            <a:endParaRPr xmlns:a="http://schemas.openxmlformats.org/drawingml/2006/main"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492123"/>
            <a:ext cx="7945120" cy="39319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xmlns:a="http://schemas.openxmlformats.org/drawingml/2006/main" marL="184785" marR="5080" indent="-172720" algn="just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20" dirty="0">
                <a:latin typeface="Calibri"/>
                <a:cs typeface="Calibri"/>
              </a:rPr>
              <a:t>العديد من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الوكالات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الحكومية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والصحية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تصدر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صحية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تناول المبادئ التوجيهية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على أساس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نهج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المجموعة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الغذائية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يتناول الطعام.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أي،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صحيح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الناس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2020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marR="630555" indent="-172720">
              <a:lnSpc>
                <a:spcPts val="3020"/>
              </a:lnSpc>
              <a:spcBef>
                <a:spcPts val="81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يمارس،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معظم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بارز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أدوات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مساعدة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تحضير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حكيم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طعام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اختيارات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نكون: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marR="82550" indent="-172720">
              <a:lnSpc>
                <a:spcPts val="3030"/>
              </a:lnSpc>
              <a:spcBef>
                <a:spcPts val="805"/>
              </a:spcBef>
              <a:buFont typeface="Calibri"/>
              <a:buChar char="-"/>
              <a:tabLst>
                <a:tab pos="18542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ذو علاقة بالحمية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القواعد الارشادية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الأمريكيون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إنه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رفيق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أداة.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405"/>
              </a:spcBef>
              <a:buFont typeface="Calibri"/>
              <a:buChar char="-"/>
              <a:tabLst>
                <a:tab pos="18542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طبقي.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470"/>
              </a:spcBef>
              <a:buFont typeface="Calibri"/>
              <a:buChar char="-"/>
              <a:tabLst>
                <a:tab pos="18542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الأمريكي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قلب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منظمة.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6265" y="620809"/>
            <a:ext cx="4844288" cy="42814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64994" y="464565"/>
            <a:ext cx="4879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10" dirty="0"/>
              <a:t>صحيح</a:t>
            </a:r>
            <a:r xmlns:a="http://schemas.openxmlformats.org/drawingml/2006/main">
              <a:rPr spc="-35" dirty="0"/>
              <a:t> </a:t>
            </a:r>
            <a:r xmlns:a="http://schemas.openxmlformats.org/drawingml/2006/main">
              <a:rPr spc="-20" dirty="0"/>
              <a:t>يتناول الطعام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5" dirty="0"/>
              <a:t>القواعد الارشادية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7542" y="6445846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10</a:t>
            </a:r>
            <a:endParaRPr xmlns:a="http://schemas.openxmlformats.org/drawingml/2006/main"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د </a:t>
            </a:r>
            <a:r xmlns:a="http://schemas.openxmlformats.org/drawingml/2006/main">
              <a:rPr dirty="0"/>
              <a:t>.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M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l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ke </a:t>
            </a:r>
            <a:r xmlns:a="http://schemas.openxmlformats.org/drawingml/2006/main">
              <a:rPr dirty="0"/>
              <a:t>h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351769"/>
            <a:ext cx="7959090" cy="351282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xmlns:a="http://schemas.openxmlformats.org/drawingml/2006/main" marL="184785" indent="-172720">
              <a:lnSpc>
                <a:spcPct val="100000"/>
              </a:lnSpc>
              <a:spcBef>
                <a:spcPts val="59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20" dirty="0">
                <a:latin typeface="Calibri"/>
                <a:cs typeface="Calibri"/>
              </a:rPr>
              <a:t>تنص على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الأمريكيون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يأكل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صحي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نظام عذائي: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ct val="89800"/>
              </a:lnSpc>
              <a:spcBef>
                <a:spcPts val="840"/>
              </a:spcBef>
              <a:buFont typeface="Arial"/>
              <a:buChar char="■"/>
              <a:tabLst>
                <a:tab pos="309245" algn="l"/>
              </a:tabLst>
              <a:bidi/>
            </a:pPr>
            <a:r xmlns:a="http://schemas.openxmlformats.org/drawingml/2006/main">
              <a:rPr sz="2800" b="1" spc="-25" dirty="0">
                <a:latin typeface="Calibri"/>
                <a:cs typeface="Calibri"/>
              </a:rPr>
              <a:t>أكل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متنوع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كثافة المغذيات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الأطعمة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داخل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عير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طعام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مجموعات،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خصوصاً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جميع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بقوليات،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الفاكهة،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خضروات،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قليل الدهن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خالي من الدهون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لبن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لبن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منتجات،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نحيف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البروتينات.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 marR="954405">
              <a:lnSpc>
                <a:spcPts val="3000"/>
              </a:lnSpc>
              <a:spcBef>
                <a:spcPts val="890"/>
              </a:spcBef>
              <a:buFont typeface="Arial"/>
              <a:buChar char="■"/>
              <a:tabLst>
                <a:tab pos="309245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الحد من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المدخول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مشبع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سمين،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عبر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سمين،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الكوليسترول ،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مضاف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السكريات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صوديوم،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كحول.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08610" indent="-296545">
              <a:lnSpc>
                <a:spcPct val="100000"/>
              </a:lnSpc>
              <a:spcBef>
                <a:spcPts val="445"/>
              </a:spcBef>
              <a:buFont typeface="Arial"/>
              <a:buChar char="■"/>
              <a:tabLst>
                <a:tab pos="309245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توازن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السعرات الحرارية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المدخول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السعرات الحرارية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يحتاج.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02051" y="505968"/>
            <a:ext cx="4745355" cy="1007110"/>
            <a:chOff x="2702051" y="505968"/>
            <a:chExt cx="4745355" cy="1007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67310" y="783808"/>
              <a:ext cx="232957" cy="3324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051" y="505968"/>
              <a:ext cx="3818382" cy="10066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5311" y="505968"/>
              <a:ext cx="1521714" cy="100660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40279" y="610057"/>
            <a:ext cx="44075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2)</a:t>
            </a:r>
            <a:r xmlns:a="http://schemas.openxmlformats.org/drawingml/2006/main">
              <a:rPr spc="-20" dirty="0"/>
              <a:t> </a:t>
            </a:r>
            <a:r xmlns:a="http://schemas.openxmlformats.org/drawingml/2006/main">
              <a:rPr spc="-10" dirty="0"/>
              <a:t>صحيح</a:t>
            </a:r>
            <a:r xmlns:a="http://schemas.openxmlformats.org/drawingml/2006/main">
              <a:rPr spc="-20" dirty="0"/>
              <a:t> </a:t>
            </a:r>
            <a:r xmlns:a="http://schemas.openxmlformats.org/drawingml/2006/main">
              <a:rPr spc="-15" dirty="0"/>
              <a:t>الناس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5" dirty="0"/>
              <a:t>2020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7542" y="6445846"/>
            <a:ext cx="17526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sz="1200" spc="-85" dirty="0">
                <a:solidFill>
                  <a:srgbClr val="888888"/>
                </a:solidFill>
                <a:latin typeface="Arial MT"/>
                <a:cs typeface="Arial MT"/>
              </a:rPr>
              <a:t>11</a:t>
            </a:r>
            <a:endParaRPr xmlns:a="http://schemas.openxmlformats.org/drawingml/2006/main"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د </a:t>
            </a:r>
            <a:r xmlns:a="http://schemas.openxmlformats.org/drawingml/2006/main">
              <a:rPr dirty="0"/>
              <a:t>.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M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l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ke </a:t>
            </a:r>
            <a:r xmlns:a="http://schemas.openxmlformats.org/drawingml/2006/main">
              <a:rPr dirty="0"/>
              <a:t>h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796923"/>
            <a:ext cx="8042275" cy="29610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xmlns:a="http://schemas.openxmlformats.org/drawingml/2006/main" marL="184785" marR="69850" indent="-172720" algn="just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تضم 23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توصية 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رئيسية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مع 6 توصيات إضافية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التوصيات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محدد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سكان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مجموعات.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marR="5080" indent="-172720" algn="just">
              <a:lnSpc>
                <a:spcPts val="3030"/>
              </a:lnSpc>
              <a:spcBef>
                <a:spcPts val="800"/>
              </a:spcBef>
              <a:buFont typeface="Arial MT"/>
              <a:buChar char="•"/>
              <a:tabLst>
                <a:tab pos="266065" algn="l"/>
              </a:tabLst>
              <a:bidi/>
            </a:pPr>
            <a:r xmlns:a="http://schemas.openxmlformats.org/drawingml/2006/main">
              <a:rPr dirty="0"/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المبدأ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الأساسي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هو أن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الاحتياجات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الغذائية يجب أن تكون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بالدرجة الأولى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التقى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يتناول الطعام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طعام.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marR="43180" indent="-172720" algn="just">
              <a:lnSpc>
                <a:spcPct val="90000"/>
              </a:lnSpc>
              <a:spcBef>
                <a:spcPts val="75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الموضوعات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الرئيسية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هي الحفاظ على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توازن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السعرات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الحرارية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لتحقيق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والحفاظ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وزن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صحي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والتركيز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عليها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يتناول الطعام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كثافة المغذيات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طعام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0080" y="513587"/>
            <a:ext cx="8124190" cy="1007110"/>
            <a:chOff x="640080" y="513587"/>
            <a:chExt cx="8124190" cy="1007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906" y="791428"/>
              <a:ext cx="228389" cy="3324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80" y="513587"/>
              <a:ext cx="7197090" cy="10066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2048" y="513587"/>
              <a:ext cx="1521713" cy="100660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8891" y="616965"/>
            <a:ext cx="7787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3) </a:t>
            </a:r>
            <a:r xmlns:a="http://schemas.openxmlformats.org/drawingml/2006/main">
              <a:rPr spc="-10" dirty="0"/>
              <a:t>النظام الغذائي</a:t>
            </a:r>
            <a:r xmlns:a="http://schemas.openxmlformats.org/drawingml/2006/main">
              <a:rPr spc="-20" dirty="0"/>
              <a:t> </a:t>
            </a:r>
            <a:r xmlns:a="http://schemas.openxmlformats.org/drawingml/2006/main">
              <a:rPr spc="-5" dirty="0"/>
              <a:t>القواعد الارشادية</a:t>
            </a:r>
            <a:r xmlns:a="http://schemas.openxmlformats.org/drawingml/2006/main">
              <a:rPr spc="20" dirty="0"/>
              <a:t> </a:t>
            </a:r>
            <a:r xmlns:a="http://schemas.openxmlformats.org/drawingml/2006/main">
              <a:rPr spc="-20" dirty="0"/>
              <a:t>للأمريكيين </a:t>
            </a:r>
            <a:r xmlns:a="http://schemas.openxmlformats.org/drawingml/2006/main">
              <a:rPr spc="-5" dirty="0"/>
              <a:t>_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2010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dirty="0"/>
              <a:t>12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د </a:t>
            </a:r>
            <a:r xmlns:a="http://schemas.openxmlformats.org/drawingml/2006/main">
              <a:rPr dirty="0"/>
              <a:t>.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M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l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ke </a:t>
            </a:r>
            <a:r xmlns:a="http://schemas.openxmlformats.org/drawingml/2006/main">
              <a:rPr dirty="0"/>
              <a:t>h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84785" indent="-172720">
              <a:lnSpc>
                <a:spcPts val="3260"/>
              </a:lnSpc>
              <a:spcBef>
                <a:spcPts val="95"/>
              </a:spcBef>
              <a:buFont typeface="Calibri"/>
              <a:buChar char="-"/>
              <a:tabLst>
                <a:tab pos="185420" algn="l"/>
              </a:tabLst>
              <a:bidi/>
            </a:pPr>
            <a:r xmlns:a="http://schemas.openxmlformats.org/drawingml/2006/main">
              <a:rPr spc="-5" dirty="0"/>
              <a:t>موازنة السعرات الحرارية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15" dirty="0"/>
              <a:t>للإدارة </a:t>
            </a:r>
            <a:r xmlns:a="http://schemas.openxmlformats.org/drawingml/2006/main">
              <a:rPr spc="-5" dirty="0"/>
              <a:t>_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25" dirty="0"/>
              <a:t>وزن.</a:t>
            </a:r>
          </a:p>
          <a:p>
            <a:pPr xmlns:a="http://schemas.openxmlformats.org/drawingml/2006/main" marL="184785" indent="-172720">
              <a:lnSpc>
                <a:spcPts val="3150"/>
              </a:lnSpc>
              <a:buFont typeface="Calibri"/>
              <a:buChar char="-"/>
              <a:tabLst>
                <a:tab pos="185420" algn="l"/>
              </a:tabLst>
              <a:bidi/>
            </a:pPr>
            <a:r xmlns:a="http://schemas.openxmlformats.org/drawingml/2006/main">
              <a:rPr spc="-15" dirty="0"/>
              <a:t>الأطعمة </a:t>
            </a:r>
            <a:r xmlns:a="http://schemas.openxmlformats.org/drawingml/2006/main">
              <a:rPr spc="-5" dirty="0"/>
              <a:t>و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20" dirty="0"/>
              <a:t>طعام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مكونات </a:t>
            </a:r>
            <a:r xmlns:a="http://schemas.openxmlformats.org/drawingml/2006/main">
              <a:rPr spc="-10" dirty="0"/>
              <a:t>لتقليل </a:t>
            </a:r>
            <a:r xmlns:a="http://schemas.openxmlformats.org/drawingml/2006/main">
              <a:rPr spc="-15" dirty="0"/>
              <a:t>: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10" dirty="0"/>
              <a:t>ملح</a:t>
            </a:r>
          </a:p>
          <a:p>
            <a:pPr xmlns:a="http://schemas.openxmlformats.org/drawingml/2006/main" marL="184785" marR="5080" indent="-172720">
              <a:lnSpc>
                <a:spcPct val="70100"/>
              </a:lnSpc>
              <a:spcBef>
                <a:spcPts val="894"/>
              </a:spcBef>
              <a:buFont typeface="Calibri"/>
              <a:buChar char="-"/>
              <a:tabLst>
                <a:tab pos="185420" algn="l"/>
              </a:tabLst>
              <a:bidi/>
            </a:pPr>
            <a:r xmlns:a="http://schemas.openxmlformats.org/drawingml/2006/main">
              <a:rPr spc="-15" dirty="0"/>
              <a:t>أغذية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5" dirty="0"/>
              <a:t>و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10" dirty="0"/>
              <a:t>العناصر الغذائية</a:t>
            </a:r>
            <a:r xmlns:a="http://schemas.openxmlformats.org/drawingml/2006/main">
              <a:rPr spc="20" dirty="0"/>
              <a:t> </a:t>
            </a:r>
            <a:r xmlns:a="http://schemas.openxmlformats.org/drawingml/2006/main">
              <a:rPr spc="-15" dirty="0"/>
              <a:t>ل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5" dirty="0"/>
              <a:t>يزيد.</a:t>
            </a:r>
            <a:r xmlns:a="http://schemas.openxmlformats.org/drawingml/2006/main">
              <a:rPr spc="25" dirty="0"/>
              <a:t> </a:t>
            </a:r>
            <a:r xmlns:a="http://schemas.openxmlformats.org/drawingml/2006/main">
              <a:rPr spc="-5" dirty="0"/>
              <a:t>جميع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قمح،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10" dirty="0"/>
              <a:t>فاكهة</a:t>
            </a:r>
            <a:r xmlns:a="http://schemas.openxmlformats.org/drawingml/2006/main">
              <a:rPr spc="-615" dirty="0"/>
              <a:t> </a:t>
            </a:r>
            <a:r xmlns:a="http://schemas.openxmlformats.org/drawingml/2006/main">
              <a:rPr spc="-5" dirty="0"/>
              <a:t>&amp; نباتي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/>
          </a:p>
          <a:p>
            <a:pPr xmlns:a="http://schemas.openxmlformats.org/drawingml/2006/main"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u="heavy" spc="-15" dirty="0">
                <a:uFill>
                  <a:solidFill>
                    <a:srgbClr val="000000"/>
                  </a:solidFill>
                </a:uFill>
              </a:rPr>
              <a:t>التوصيات</a:t>
            </a:r>
            <a:r xmlns:a="http://schemas.openxmlformats.org/drawingml/2006/main">
              <a:rPr u="heavy" spc="35" dirty="0">
                <a:uFill>
                  <a:solidFill>
                    <a:srgbClr val="000000"/>
                  </a:solidFill>
                </a:uFill>
              </a:rPr>
              <a:t> </a:t>
            </a:r>
            <a:r xmlns:a="http://schemas.openxmlformats.org/drawingml/2006/main">
              <a:rPr u="heavy" spc="-15" dirty="0">
                <a:uFill>
                  <a:solidFill>
                    <a:srgbClr val="000000"/>
                  </a:solidFill>
                </a:uFill>
              </a:rPr>
              <a:t>ل</a:t>
            </a:r>
            <a:r xmlns:a="http://schemas.openxmlformats.org/drawingml/2006/main">
              <a:rPr u="heavy" spc="5" dirty="0">
                <a:uFill>
                  <a:solidFill>
                    <a:srgbClr val="000000"/>
                  </a:solidFill>
                </a:uFill>
              </a:rPr>
              <a:t> </a:t>
            </a:r>
            <a:r xmlns:a="http://schemas.openxmlformats.org/drawingml/2006/main">
              <a:rPr u="heavy" spc="-10" dirty="0">
                <a:uFill>
                  <a:solidFill>
                    <a:srgbClr val="000000"/>
                  </a:solidFill>
                </a:uFill>
              </a:rPr>
              <a:t>محدد</a:t>
            </a:r>
            <a:r xmlns:a="http://schemas.openxmlformats.org/drawingml/2006/main">
              <a:rPr u="heavy" spc="15" dirty="0">
                <a:uFill>
                  <a:solidFill>
                    <a:srgbClr val="000000"/>
                  </a:solidFill>
                </a:uFill>
              </a:rPr>
              <a:t> </a:t>
            </a:r>
            <a:r xmlns:a="http://schemas.openxmlformats.org/drawingml/2006/main">
              <a:rPr u="heavy" spc="-15" dirty="0">
                <a:uFill>
                  <a:solidFill>
                    <a:srgbClr val="000000"/>
                  </a:solidFill>
                </a:uFill>
              </a:rPr>
              <a:t>سكان</a:t>
            </a:r>
            <a:r xmlns:a="http://schemas.openxmlformats.org/drawingml/2006/main">
              <a:rPr u="heavy" spc="20" dirty="0">
                <a:uFill>
                  <a:solidFill>
                    <a:srgbClr val="000000"/>
                  </a:solidFill>
                </a:uFill>
              </a:rPr>
              <a:t> </a:t>
            </a:r>
            <a:r xmlns:a="http://schemas.openxmlformats.org/drawingml/2006/main">
              <a:rPr u="heavy" spc="-10" dirty="0">
                <a:uFill>
                  <a:solidFill>
                    <a:srgbClr val="000000"/>
                  </a:solidFill>
                </a:uFill>
              </a:rPr>
              <a:t>مجموعات:</a:t>
            </a: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125"/>
              </a:spcBef>
              <a:buFont typeface="Calibri"/>
              <a:buChar char="-"/>
              <a:tabLst>
                <a:tab pos="185420" algn="l"/>
              </a:tabLst>
              <a:bidi/>
            </a:pPr>
            <a:r xmlns:a="http://schemas.openxmlformats.org/drawingml/2006/main">
              <a:rPr spc="-30" dirty="0"/>
              <a:t>نحيف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قادر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ل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10" dirty="0"/>
              <a:t>أن تصبح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10" dirty="0"/>
              <a:t>حامل</a:t>
            </a:r>
            <a:r xmlns:a="http://schemas.openxmlformats.org/drawingml/2006/main">
              <a:rPr spc="35" dirty="0"/>
              <a:t> </a:t>
            </a:r>
            <a:r xmlns:a="http://schemas.openxmlformats.org/drawingml/2006/main">
              <a:rPr i="0" spc="-5" dirty="0">
                <a:latin typeface="Calibri"/>
                <a:cs typeface="Calibri"/>
              </a:rPr>
              <a:t>.</a:t>
            </a: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130"/>
              </a:spcBef>
              <a:buFont typeface="Calibri"/>
              <a:buChar char="-"/>
              <a:tabLst>
                <a:tab pos="185420" algn="l"/>
              </a:tabLst>
              <a:bidi/>
            </a:pPr>
            <a:r xmlns:a="http://schemas.openxmlformats.org/drawingml/2006/main">
              <a:rPr spc="-30" dirty="0"/>
              <a:t>نحيف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من هم</a:t>
            </a:r>
            <a:r xmlns:a="http://schemas.openxmlformats.org/drawingml/2006/main">
              <a:rPr spc="15" dirty="0"/>
              <a:t> </a:t>
            </a:r>
            <a:r xmlns:a="http://schemas.openxmlformats.org/drawingml/2006/main">
              <a:rPr spc="-10" dirty="0"/>
              <a:t>حامل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5" dirty="0"/>
              <a:t>أو </a:t>
            </a:r>
            <a:r xmlns:a="http://schemas.openxmlformats.org/drawingml/2006/main">
              <a:rPr spc="-10" dirty="0"/>
              <a:t>الرضاعة الطبيعية</a:t>
            </a:r>
            <a:r xmlns:a="http://schemas.openxmlformats.org/drawingml/2006/main">
              <a:rPr spc="40" dirty="0"/>
              <a:t> </a:t>
            </a:r>
            <a:r xmlns:a="http://schemas.openxmlformats.org/drawingml/2006/main">
              <a:rPr i="0" spc="-5" dirty="0">
                <a:latin typeface="Calibri"/>
                <a:cs typeface="Calibri"/>
              </a:rPr>
              <a:t>.</a:t>
            </a: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135"/>
              </a:spcBef>
              <a:buFont typeface="Calibri"/>
              <a:buChar char="-"/>
              <a:tabLst>
                <a:tab pos="185420" algn="l"/>
              </a:tabLst>
              <a:bidi/>
            </a:pPr>
            <a:r xmlns:a="http://schemas.openxmlformats.org/drawingml/2006/main">
              <a:rPr spc="-5" dirty="0"/>
              <a:t>فرادى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5" dirty="0"/>
              <a:t>الأعمار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5" dirty="0"/>
              <a:t>50</a:t>
            </a:r>
            <a:r xmlns:a="http://schemas.openxmlformats.org/drawingml/2006/main">
              <a:rPr spc="15" dirty="0"/>
              <a:t> </a:t>
            </a:r>
            <a:r xmlns:a="http://schemas.openxmlformats.org/drawingml/2006/main">
              <a:rPr spc="-50" dirty="0"/>
              <a:t>سنين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وأكبر </a:t>
            </a:r>
            <a:r xmlns:a="http://schemas.openxmlformats.org/drawingml/2006/main">
              <a:rPr spc="-40" dirty="0"/>
              <a:t>سنا.</a:t>
            </a: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120"/>
              </a:spcBef>
              <a:buFont typeface="Calibri"/>
              <a:buChar char="-"/>
              <a:tabLst>
                <a:tab pos="185420" algn="l"/>
              </a:tabLst>
              <a:bidi/>
            </a:pPr>
            <a:r xmlns:a="http://schemas.openxmlformats.org/drawingml/2006/main">
              <a:rPr spc="-5" dirty="0"/>
              <a:t>بناء </a:t>
            </a:r>
            <a:r xmlns:a="http://schemas.openxmlformats.org/drawingml/2006/main">
              <a:rPr spc="-10" dirty="0"/>
              <a:t>صحي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10" dirty="0"/>
              <a:t>يتناول الطعام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20" dirty="0"/>
              <a:t>أنماط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31161" y="541561"/>
            <a:ext cx="5909945" cy="1299210"/>
            <a:chOff x="1731161" y="541561"/>
            <a:chExt cx="5909945" cy="12992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1161" y="541561"/>
              <a:ext cx="5909551" cy="4281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2991" y="833627"/>
              <a:ext cx="3344417" cy="10066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2287" y="833627"/>
              <a:ext cx="1521714" cy="100660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xmlns:a="http://schemas.openxmlformats.org/drawingml/2006/main" marL="1391285" marR="5080" indent="-1169670">
              <a:lnSpc>
                <a:spcPct val="100600"/>
              </a:lnSpc>
              <a:spcBef>
                <a:spcPts val="75"/>
              </a:spcBef>
              <a:bidi/>
            </a:pPr>
            <a:r xmlns:a="http://schemas.openxmlformats.org/drawingml/2006/main">
              <a:rPr dirty="0"/>
              <a:t>ملخص</a:t>
            </a:r>
            <a:r xmlns:a="http://schemas.openxmlformats.org/drawingml/2006/main">
              <a:rPr spc="-35" dirty="0"/>
              <a:t> </a:t>
            </a:r>
            <a:r xmlns:a="http://schemas.openxmlformats.org/drawingml/2006/main">
              <a:rPr dirty="0"/>
              <a:t>ل</a:t>
            </a:r>
            <a:r xmlns:a="http://schemas.openxmlformats.org/drawingml/2006/main">
              <a:rPr spc="-35" dirty="0"/>
              <a:t> </a:t>
            </a:r>
            <a:r xmlns:a="http://schemas.openxmlformats.org/drawingml/2006/main">
              <a:rPr spc="-10" dirty="0"/>
              <a:t>ذو علاقة بالحمية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5" dirty="0"/>
              <a:t>القواعد الارشادية</a:t>
            </a:r>
            <a:r xmlns:a="http://schemas.openxmlformats.org/drawingml/2006/main">
              <a:rPr spc="-800" dirty="0"/>
              <a:t> </a:t>
            </a:r>
            <a:r xmlns:a="http://schemas.openxmlformats.org/drawingml/2006/main">
              <a:rPr spc="-20" dirty="0"/>
              <a:t>للأمريكيين </a:t>
            </a:r>
            <a:r xmlns:a="http://schemas.openxmlformats.org/drawingml/2006/main">
              <a:rPr spc="-5" dirty="0"/>
              <a:t>_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5" dirty="0"/>
              <a:t>2010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dirty="0"/>
              <a:t>13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د </a:t>
            </a:r>
            <a:r xmlns:a="http://schemas.openxmlformats.org/drawingml/2006/main">
              <a:rPr dirty="0"/>
              <a:t>.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M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l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ke </a:t>
            </a:r>
            <a:r xmlns:a="http://schemas.openxmlformats.org/drawingml/2006/main">
              <a:rPr dirty="0"/>
              <a:t>h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78305"/>
            <a:ext cx="7768590" cy="32435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xmlns:a="http://schemas.openxmlformats.org/drawingml/2006/main" marL="184785" marR="882015" indent="-172720">
              <a:lnSpc>
                <a:spcPct val="90000"/>
              </a:lnSpc>
              <a:spcBef>
                <a:spcPts val="434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20" dirty="0">
                <a:latin typeface="Calibri"/>
                <a:cs typeface="Calibri"/>
              </a:rPr>
              <a:t>يخطب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عادي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بدني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نشاط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يقلل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كَسُول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أنشطة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يرقي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صحة،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نفسي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رفاهية</a:t>
            </a:r>
            <a:r xmlns:a="http://schemas.openxmlformats.org/drawingml/2006/main">
              <a:rPr sz="2800" b="1" spc="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صحيح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جسم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وزن.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marR="5080" indent="-172720" algn="just">
              <a:lnSpc>
                <a:spcPct val="90000"/>
              </a:lnSpc>
              <a:spcBef>
                <a:spcPts val="80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تحقيق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اللياقة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البدنية من خلال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تضمين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القلب والأوعية الدموية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التكييف وتمارين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التمدد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من أجل المرونة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مقاومة</a:t>
            </a:r>
            <a:r xmlns:a="http://schemas.openxmlformats.org/drawingml/2006/main">
              <a:rPr sz="2800" b="1" spc="6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تمارين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عضلة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قوة</a:t>
            </a:r>
            <a:r xmlns:a="http://schemas.openxmlformats.org/drawingml/2006/main">
              <a:rPr sz="2800" b="1" spc="6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تَحمُّل.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175" y="747301"/>
            <a:ext cx="5840970" cy="42814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592023"/>
            <a:ext cx="58559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القواعد الارشادية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20" dirty="0"/>
              <a:t>لفيزيائية </a:t>
            </a:r>
            <a:r xmlns:a="http://schemas.openxmlformats.org/drawingml/2006/main">
              <a:rPr spc="-15" dirty="0"/>
              <a:t>_</a:t>
            </a:r>
            <a:r xmlns:a="http://schemas.openxmlformats.org/drawingml/2006/main">
              <a:rPr spc="-20" dirty="0"/>
              <a:t> </a:t>
            </a:r>
            <a:r xmlns:a="http://schemas.openxmlformats.org/drawingml/2006/main">
              <a:rPr dirty="0"/>
              <a:t>نشاط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dirty="0"/>
              <a:t>14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د </a:t>
            </a:r>
            <a:r xmlns:a="http://schemas.openxmlformats.org/drawingml/2006/main">
              <a:rPr dirty="0"/>
              <a:t>.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M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l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ke </a:t>
            </a:r>
            <a:r xmlns:a="http://schemas.openxmlformats.org/drawingml/2006/main">
              <a:rPr dirty="0"/>
              <a:t>h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715769"/>
            <a:ext cx="7768590" cy="29610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xmlns:a="http://schemas.openxmlformats.org/drawingml/2006/main" marL="184785" marR="5080" indent="-172720" algn="just">
              <a:lnSpc>
                <a:spcPct val="90000"/>
              </a:lnSpc>
              <a:spcBef>
                <a:spcPts val="43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تستهلك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كافٍ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كمية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الفاكهة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الخضار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والحليب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لبن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المنتجات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جميع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بقوليات،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بينما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البقاء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داخل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طاقة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يحتاج.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marR="5715" indent="-172720" algn="just">
              <a:lnSpc>
                <a:spcPts val="3020"/>
              </a:lnSpc>
              <a:spcBef>
                <a:spcPts val="85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اختر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مجموعة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متنوعة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الفواكه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والخضروات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كل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يوم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الجميع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الخضروات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مجموعات فرعية.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marR="5715" indent="-172720" algn="just">
              <a:lnSpc>
                <a:spcPts val="3020"/>
              </a:lnSpc>
              <a:spcBef>
                <a:spcPts val="81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يختار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النصف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على الأقل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قمح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التحديدات</a:t>
            </a:r>
            <a:r xmlns:a="http://schemas.openxmlformats.org/drawingml/2006/main">
              <a:rPr sz="2800" b="1" spc="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الكل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بقوليات.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05457" y="662940"/>
            <a:ext cx="6821170" cy="1007110"/>
            <a:chOff x="705457" y="662940"/>
            <a:chExt cx="6821170" cy="1007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457" y="922561"/>
              <a:ext cx="918516" cy="3507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0179" y="662940"/>
              <a:ext cx="1885949" cy="10066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6163" y="662940"/>
              <a:ext cx="994410" cy="10066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39084" y="662940"/>
              <a:ext cx="2571750" cy="10066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20868" y="662940"/>
              <a:ext cx="1978914" cy="100660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04659" y="662940"/>
              <a:ext cx="721614" cy="100660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64565" y="766317"/>
            <a:ext cx="6562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15" dirty="0"/>
              <a:t>طعام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spc="-15" dirty="0"/>
              <a:t>مجموعات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20" dirty="0"/>
              <a:t>ل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20" dirty="0"/>
              <a:t>يشجع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dirty="0"/>
              <a:t>يشمل: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dirty="0"/>
              <a:t>15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د </a:t>
            </a:r>
            <a:r xmlns:a="http://schemas.openxmlformats.org/drawingml/2006/main">
              <a:rPr dirty="0"/>
              <a:t>.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M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l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ke </a:t>
            </a:r>
            <a:r xmlns:a="http://schemas.openxmlformats.org/drawingml/2006/main">
              <a:rPr dirty="0"/>
              <a:t>h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2587" y="1267408"/>
            <a:ext cx="8074025" cy="439737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xmlns:a="http://schemas.openxmlformats.org/drawingml/2006/main" marL="184785" marR="8255" indent="-172720" algn="just">
              <a:lnSpc>
                <a:spcPct val="90000"/>
              </a:lnSpc>
              <a:spcBef>
                <a:spcPts val="41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600" b="1" spc="-5" dirty="0">
                <a:latin typeface="Calibri"/>
                <a:cs typeface="Calibri"/>
              </a:rPr>
              <a:t>تستهلك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أقل من 10٪ من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السعرات الحرارية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600" b="1" spc="-20" dirty="0">
                <a:latin typeface="Calibri"/>
                <a:cs typeface="Calibri"/>
              </a:rPr>
              <a:t>الدهون المشبعة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الأحماض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وأقل من 300 ملغ / يوم من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الكوليسترول ،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والحفاظ </a:t>
            </a:r>
            <a:r xmlns:a="http://schemas.openxmlformats.org/drawingml/2006/main">
              <a:rPr sz="2600" b="1" spc="-20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ترانس</a:t>
            </a:r>
            <a:r xmlns:a="http://schemas.openxmlformats.org/drawingml/2006/main">
              <a:rPr sz="26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20" dirty="0">
                <a:latin typeface="Calibri"/>
                <a:cs typeface="Calibri"/>
              </a:rPr>
              <a:t>دهني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حامض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استهلاك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قليل</a:t>
            </a:r>
            <a:r xmlns:a="http://schemas.openxmlformats.org/drawingml/2006/main">
              <a:rPr sz="2600" b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ممكن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600">
              <a:latin typeface="Calibri"/>
              <a:cs typeface="Calibri"/>
            </a:endParaRPr>
          </a:p>
          <a:p>
            <a:pPr xmlns:a="http://schemas.openxmlformats.org/drawingml/2006/main" marL="184785" marR="5080" indent="-172720" algn="just">
              <a:lnSpc>
                <a:spcPct val="9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600" b="1" spc="-15" dirty="0">
                <a:latin typeface="Calibri"/>
                <a:cs typeface="Calibri"/>
              </a:rPr>
              <a:t>حافظ على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إجمالي </a:t>
            </a:r>
            <a:r xmlns:a="http://schemas.openxmlformats.org/drawingml/2006/main">
              <a:rPr sz="2600" b="1" spc="-25" dirty="0">
                <a:latin typeface="Calibri"/>
                <a:cs typeface="Calibri"/>
              </a:rPr>
              <a:t>تناول الدهون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بين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20٪ و 35٪ من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السعرات الحرارية ،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مع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معظم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الدهون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تأتي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من مصادر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متعددة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غير مشبعة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أحادي غير مشبع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الدهون ،</a:t>
            </a:r>
            <a:r xmlns:a="http://schemas.openxmlformats.org/drawingml/2006/main">
              <a:rPr sz="2600" b="1" spc="5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هذه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السمك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والمكسرات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600" b="1" spc="-5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الخضروات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زيوت.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3650">
              <a:latin typeface="Calibri"/>
              <a:cs typeface="Calibri"/>
            </a:endParaRPr>
          </a:p>
          <a:p>
            <a:pPr xmlns:a="http://schemas.openxmlformats.org/drawingml/2006/main" marL="184785" marR="6985" indent="-172720" algn="just">
              <a:lnSpc>
                <a:spcPts val="2810"/>
              </a:lnSpc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600" b="1" spc="-5" dirty="0">
                <a:latin typeface="Calibri"/>
                <a:cs typeface="Calibri"/>
              </a:rPr>
              <a:t>يختار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نحيف،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قليل الدهن،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اللحوم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الخالية من الدهون ،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20" dirty="0">
                <a:latin typeface="Calibri"/>
                <a:cs typeface="Calibri"/>
              </a:rPr>
              <a:t>دواجن،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جاف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فول،</a:t>
            </a:r>
            <a:r xmlns:a="http://schemas.openxmlformats.org/drawingml/2006/main">
              <a:rPr sz="26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حليب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لبن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منتجات.</a:t>
            </a:r>
            <a:endParaRPr xmlns:a="http://schemas.openxmlformats.org/drawingml/2006/main" sz="2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127" y="361188"/>
            <a:ext cx="5545074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2587" y="464565"/>
            <a:ext cx="4974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القواعد الارشادية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20" dirty="0"/>
              <a:t>ل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30" dirty="0"/>
              <a:t>الدهون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dirty="0"/>
              <a:t>يشمل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dirty="0"/>
              <a:t>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د </a:t>
            </a:r>
            <a:r xmlns:a="http://schemas.openxmlformats.org/drawingml/2006/main">
              <a:rPr dirty="0"/>
              <a:t>.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M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l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ke </a:t>
            </a:r>
            <a:r xmlns:a="http://schemas.openxmlformats.org/drawingml/2006/main">
              <a:rPr dirty="0"/>
              <a:t>h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931669"/>
            <a:ext cx="8071484" cy="202057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xmlns:a="http://schemas.openxmlformats.org/drawingml/2006/main" marL="184785" marR="55880" indent="-172720">
              <a:lnSpc>
                <a:spcPts val="2690"/>
              </a:lnSpc>
              <a:spcBef>
                <a:spcPts val="74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يختار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غنية بالألياف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الفاكهة،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خضروات،</a:t>
            </a:r>
            <a:r xmlns:a="http://schemas.openxmlformats.org/drawingml/2006/main">
              <a:rPr sz="2800" b="1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جميع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بقوليات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غالباً.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500">
              <a:latin typeface="Calibri"/>
              <a:cs typeface="Calibri"/>
            </a:endParaRPr>
          </a:p>
          <a:p>
            <a:pPr xmlns:a="http://schemas.openxmlformats.org/drawingml/2006/main" marL="184785" marR="5080" indent="-172720">
              <a:lnSpc>
                <a:spcPts val="2690"/>
              </a:lnSpc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يختار</a:t>
            </a:r>
            <a:r xmlns:a="http://schemas.openxmlformats.org/drawingml/2006/main">
              <a:rPr sz="2800" b="1" spc="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يحضر</a:t>
            </a:r>
            <a:r xmlns:a="http://schemas.openxmlformats.org/drawingml/2006/main">
              <a:rPr sz="2800" b="1" spc="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الأطعمة</a:t>
            </a:r>
            <a:r xmlns:a="http://schemas.openxmlformats.org/drawingml/2006/main">
              <a:rPr sz="2800" b="1" spc="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800" b="1" spc="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قليل</a:t>
            </a:r>
            <a:r xmlns:a="http://schemas.openxmlformats.org/drawingml/2006/main">
              <a:rPr sz="2800" b="1" spc="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مضاف</a:t>
            </a:r>
            <a:r xmlns:a="http://schemas.openxmlformats.org/drawingml/2006/main">
              <a:rPr sz="2800" b="1" spc="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السكريات</a:t>
            </a:r>
            <a:r xmlns:a="http://schemas.openxmlformats.org/drawingml/2006/main">
              <a:rPr sz="2800" b="1" spc="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سعرات حرارية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المحليات.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931" y="925609"/>
            <a:ext cx="7005363" cy="42814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2140" y="769365"/>
            <a:ext cx="7026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القواعد الارشادية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20" dirty="0"/>
              <a:t>تشمل </a:t>
            </a:r>
            <a:r xmlns:a="http://schemas.openxmlformats.org/drawingml/2006/main">
              <a:rPr spc="-25" dirty="0"/>
              <a:t>الكربوهيدرات </a:t>
            </a:r>
            <a:r xmlns:a="http://schemas.openxmlformats.org/drawingml/2006/main">
              <a:rPr dirty="0"/>
              <a:t>_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dirty="0"/>
              <a:t>17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د </a:t>
            </a:r>
            <a:r xmlns:a="http://schemas.openxmlformats.org/drawingml/2006/main">
              <a:rPr dirty="0"/>
              <a:t>.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M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l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ke </a:t>
            </a:r>
            <a:r xmlns:a="http://schemas.openxmlformats.org/drawingml/2006/main">
              <a:rPr dirty="0"/>
              <a:t>h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196" y="1445717"/>
            <a:ext cx="8074659" cy="41141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xmlns:a="http://schemas.openxmlformats.org/drawingml/2006/main" marL="184785" marR="7620" indent="-172720" algn="just">
              <a:lnSpc>
                <a:spcPct val="90000"/>
              </a:lnSpc>
              <a:spcBef>
                <a:spcPts val="434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استهلك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كمية كافية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 الفاكهة والخضروات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مع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البقاء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ضمن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احتياجات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الطاقة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. 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كوبان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الفاكهة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و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2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ونصف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كوب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الخضار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يوميا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مرجع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2000 كالوري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المدخول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أعلى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أدنى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كميات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حسب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السعرات الحرارية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مستوى.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xmlns:a="http://schemas.openxmlformats.org/drawingml/2006/main" marL="184785" marR="5080" indent="-172720" algn="just">
              <a:lnSpc>
                <a:spcPts val="3020"/>
              </a:lnSpc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اختر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مجموعة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متنوعة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الفواكه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والخضروات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كل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يوم 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.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خاص،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يختار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الجميع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خمسة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مجموعات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فرعية نباتية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(مظلم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أخضر،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البرتقالي،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البقوليات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نشوي</a:t>
            </a:r>
            <a:r xmlns:a="http://schemas.openxmlformats.org/drawingml/2006/main">
              <a:rPr sz="2800" b="1" spc="5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الخضار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آخر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خضروات)</a:t>
            </a:r>
            <a:r xmlns:a="http://schemas.openxmlformats.org/drawingml/2006/main">
              <a:rPr sz="2800" b="1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عديد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مرات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أسبوع.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256" y="620809"/>
            <a:ext cx="8315041" cy="42814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2587" y="464565"/>
            <a:ext cx="8338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القواعد الارشادية</a:t>
            </a:r>
            <a:r xmlns:a="http://schemas.openxmlformats.org/drawingml/2006/main">
              <a:rPr spc="15" dirty="0"/>
              <a:t> </a:t>
            </a:r>
            <a:r xmlns:a="http://schemas.openxmlformats.org/drawingml/2006/main">
              <a:rPr spc="-20" dirty="0"/>
              <a:t>ل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dirty="0"/>
              <a:t>الفاكهة</a:t>
            </a:r>
            <a:r xmlns:a="http://schemas.openxmlformats.org/drawingml/2006/main">
              <a:rPr spc="-20" dirty="0"/>
              <a:t> </a:t>
            </a:r>
            <a:r xmlns:a="http://schemas.openxmlformats.org/drawingml/2006/main">
              <a:rPr dirty="0"/>
              <a:t>و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30" dirty="0"/>
              <a:t>خضروات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dirty="0"/>
              <a:t>يشمل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dirty="0"/>
              <a:t>18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د </a:t>
            </a:r>
            <a:r xmlns:a="http://schemas.openxmlformats.org/drawingml/2006/main">
              <a:rPr dirty="0"/>
              <a:t>.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M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l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ke </a:t>
            </a:r>
            <a:r xmlns:a="http://schemas.openxmlformats.org/drawingml/2006/main">
              <a:rPr dirty="0"/>
              <a:t>h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2587" y="1752980"/>
            <a:ext cx="8072120" cy="202057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xmlns:a="http://schemas.openxmlformats.org/drawingml/2006/main" marL="184785" marR="5080" indent="-172720">
              <a:lnSpc>
                <a:spcPts val="2690"/>
              </a:lnSpc>
              <a:spcBef>
                <a:spcPts val="740"/>
              </a:spcBef>
              <a:buFont typeface="Arial MT"/>
              <a:buChar char="•"/>
              <a:tabLst>
                <a:tab pos="185420" algn="l"/>
                <a:tab pos="1833880" algn="l"/>
                <a:tab pos="2661285" algn="l"/>
                <a:tab pos="3620135" algn="l"/>
                <a:tab pos="4621530" algn="l"/>
                <a:tab pos="5356225" algn="l"/>
                <a:tab pos="787908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كونسوني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أقل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2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3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0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0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جم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(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a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p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p 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r 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o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xim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a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t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ely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1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ملعقة صغيرة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ملح)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صوديوم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لكل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يوم.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يختار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يحضر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الأطعمة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قليل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ملح.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marR="5080" indent="-172720">
              <a:lnSpc>
                <a:spcPts val="2690"/>
              </a:lnSpc>
              <a:spcBef>
                <a:spcPts val="780"/>
              </a:spcBef>
              <a:buFont typeface="Arial MT"/>
              <a:buChar char="•"/>
              <a:tabLst>
                <a:tab pos="185420" algn="l"/>
                <a:tab pos="1732914" algn="l"/>
                <a:tab pos="4101465" algn="l"/>
                <a:tab pos="5193030" algn="l"/>
                <a:tab pos="6043930" algn="l"/>
                <a:tab pos="6540500" algn="l"/>
                <a:tab pos="750062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كونسوني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بو 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ر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أسيوم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-ريك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ح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و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س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د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هذه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أ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ق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الفاكهة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والخضروات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. </a:t>
            </a:r>
            <a:endParaRPr xmlns:a="http://schemas.openxmlformats.org/drawingml/2006/main" sz="2800">
              <a:latin typeface="Calibri"/>
              <a:cs typeface="Calibri"/>
            </a:endParaRPr>
            <a:r xmlns:a="http://schemas.openxmlformats.org/drawingml/2006/main">
              <a:rPr sz="2800" b="1" dirty="0">
                <a:latin typeface="Calibri"/>
                <a:cs typeface="Calibri"/>
              </a:rPr>
              <a:t>_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30" y="544609"/>
            <a:ext cx="8571065" cy="35071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340" y="388365"/>
            <a:ext cx="8594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القواعد الارشادية</a:t>
            </a:r>
            <a:r xmlns:a="http://schemas.openxmlformats.org/drawingml/2006/main">
              <a:rPr spc="20" dirty="0"/>
              <a:t> </a:t>
            </a:r>
            <a:r xmlns:a="http://schemas.openxmlformats.org/drawingml/2006/main">
              <a:rPr spc="-20" dirty="0"/>
              <a:t>ل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5" dirty="0"/>
              <a:t>صوديوم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dirty="0"/>
              <a:t>و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15" dirty="0"/>
              <a:t>البوتاسيوم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dirty="0"/>
              <a:t>يشمل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dirty="0"/>
              <a:t>19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د </a:t>
            </a:r>
            <a:r xmlns:a="http://schemas.openxmlformats.org/drawingml/2006/main">
              <a:rPr dirty="0"/>
              <a:t>.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M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l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ke </a:t>
            </a:r>
            <a:r xmlns:a="http://schemas.openxmlformats.org/drawingml/2006/main">
              <a:rPr dirty="0"/>
              <a:t>h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9486" y="1123315"/>
            <a:ext cx="8452485" cy="4663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469900" marR="915035" indent="-457200">
              <a:lnSpc>
                <a:spcPct val="100000"/>
              </a:lnSpc>
              <a:spcBef>
                <a:spcPts val="95"/>
              </a:spcBef>
              <a:buClr>
                <a:srgbClr val="538235"/>
              </a:buClr>
              <a:buSzPct val="128571"/>
              <a:buFont typeface="Arial MT"/>
              <a:buChar char="•"/>
              <a:tabLst>
                <a:tab pos="469265" algn="l"/>
                <a:tab pos="46990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صحيح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نظام عذائي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يوفر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كافٍ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الجميع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المغذيات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الأساسية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يتجنب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أوجه القصور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لكن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مُبَالَغ فيه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كميات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يمكن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يزيد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مخاطرة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العناصر الغذائية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السمية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مزمن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الأمراض.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marR="5080" indent="-457200" algn="just">
              <a:lnSpc>
                <a:spcPct val="100000"/>
              </a:lnSpc>
              <a:spcBef>
                <a:spcPts val="975"/>
              </a:spcBef>
              <a:buClr>
                <a:srgbClr val="538235"/>
              </a:buClr>
              <a:buSzPct val="128571"/>
              <a:buFont typeface="Arial MT"/>
              <a:buChar char="•"/>
              <a:tabLst>
                <a:tab pos="46990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يجب أن تشمل مجموعة متنوعة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الأطعمة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المغذية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كافٍ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المدخول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الجميع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العناصر الغذائية،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مشتمل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الفيتامينات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المعادن.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538235"/>
              </a:buClr>
              <a:buFont typeface="Arial MT"/>
              <a:buChar char="•"/>
            </a:pPr>
            <a:endParaRPr sz="2800">
              <a:latin typeface="Calibri"/>
              <a:cs typeface="Calibri"/>
            </a:endParaRPr>
          </a:p>
          <a:p>
            <a:pPr xmlns:a="http://schemas.openxmlformats.org/drawingml/2006/main" marL="469900" marR="344170" indent="-457200">
              <a:lnSpc>
                <a:spcPct val="100000"/>
              </a:lnSpc>
              <a:spcBef>
                <a:spcPts val="1889"/>
              </a:spcBef>
              <a:buClr>
                <a:srgbClr val="538235"/>
              </a:buClr>
              <a:buSzPct val="128571"/>
              <a:buFont typeface="Arial MT"/>
              <a:buChar char="•"/>
              <a:tabLst>
                <a:tab pos="469265" algn="l"/>
                <a:tab pos="46990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صحيح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يتناول الطعام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عادي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يمارس</a:t>
            </a:r>
            <a:r xmlns:a="http://schemas.openxmlformats.org/drawingml/2006/main">
              <a:rPr sz="2800" b="1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ضروري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تقليص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مخاطرة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المزمنة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مرض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44495" y="265175"/>
            <a:ext cx="4078985" cy="111632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45994" y="382269"/>
            <a:ext cx="34467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b="0" dirty="0">
                <a:latin typeface="Arial Black"/>
                <a:cs typeface="Arial Black"/>
              </a:rPr>
              <a:t>مقدمة</a:t>
            </a:r>
            <a:endParaRPr xmlns:a="http://schemas.openxmlformats.org/drawingml/2006/main" sz="4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2142" y="6479844"/>
            <a:ext cx="13462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z="900" dirty="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د </a:t>
            </a:r>
            <a:r xmlns:a="http://schemas.openxmlformats.org/drawingml/2006/main">
              <a:rPr dirty="0"/>
              <a:t>.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M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l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ke </a:t>
            </a:r>
            <a:r xmlns:a="http://schemas.openxmlformats.org/drawingml/2006/main">
              <a:rPr dirty="0"/>
              <a:t>h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8323"/>
            <a:ext cx="7716520" cy="285877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xmlns:a="http://schemas.openxmlformats.org/drawingml/2006/main" marL="184785" marR="5080" indent="-172720">
              <a:lnSpc>
                <a:spcPct val="90000"/>
              </a:lnSpc>
              <a:spcBef>
                <a:spcPts val="43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طبقي: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مبكر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2011 ،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استبدال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MyPyramid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جديد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رسم بياني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أيّ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ذو علاقة بالحمية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القواعد الارشادية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الأمريكيون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مترجم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داخل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طعام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اختيارات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صحيح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فرادى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اكبر سنا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2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سنين.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marR="18415" indent="-172720">
              <a:lnSpc>
                <a:spcPct val="90000"/>
              </a:lnSpc>
              <a:spcBef>
                <a:spcPts val="80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ك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المجموع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نظام عذائي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يقترب،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أغلفة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الجميع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وجوه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نظام عذائي،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سعرات حرارية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سمين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خاص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أنواع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الخضروات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المجموعات الفرعية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جميع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بقوليات.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34740" y="361188"/>
            <a:ext cx="2418080" cy="1007110"/>
            <a:chOff x="3634740" y="361188"/>
            <a:chExt cx="2418080" cy="1007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0862" y="643583"/>
              <a:ext cx="251228" cy="3279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4740" y="361188"/>
              <a:ext cx="2417826" cy="100660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74490" y="464565"/>
            <a:ext cx="2079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4)</a:t>
            </a:r>
            <a:r xmlns:a="http://schemas.openxmlformats.org/drawingml/2006/main">
              <a:rPr spc="-80" dirty="0"/>
              <a:t> </a:t>
            </a:r>
            <a:r xmlns:a="http://schemas.openxmlformats.org/drawingml/2006/main">
              <a:rPr spc="-15" dirty="0"/>
              <a:t>طبقي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7542" y="6445846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20</a:t>
            </a:r>
            <a:endParaRPr xmlns:a="http://schemas.openxmlformats.org/drawingml/2006/main"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د </a:t>
            </a:r>
            <a:r xmlns:a="http://schemas.openxmlformats.org/drawingml/2006/main">
              <a:rPr dirty="0"/>
              <a:t>.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M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l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ke </a:t>
            </a:r>
            <a:r xmlns:a="http://schemas.openxmlformats.org/drawingml/2006/main">
              <a:rPr dirty="0"/>
              <a:t>h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750" y="233172"/>
            <a:ext cx="8496300" cy="6537959"/>
            <a:chOff x="309750" y="233172"/>
            <a:chExt cx="8496300" cy="65379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750" y="1048700"/>
              <a:ext cx="8495924" cy="57222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899" y="233172"/>
              <a:ext cx="2170938" cy="10066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9716" y="233172"/>
              <a:ext cx="686562" cy="10066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91156" y="233172"/>
              <a:ext cx="778001" cy="10066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77667" y="233172"/>
              <a:ext cx="1521713" cy="10066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04259" y="233172"/>
              <a:ext cx="735329" cy="100660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44467" y="233172"/>
              <a:ext cx="4956810" cy="100660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93444" y="337565"/>
            <a:ext cx="7304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40" dirty="0"/>
              <a:t>MyPlate's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5" dirty="0"/>
              <a:t>2000 كالوري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dirty="0"/>
              <a:t>يوميًا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dirty="0"/>
              <a:t>خطة </a:t>
            </a:r>
            <a:r xmlns:a="http://schemas.openxmlformats.org/drawingml/2006/main">
              <a:rPr spc="-15" dirty="0"/>
              <a:t>الطعام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2142" y="6479844"/>
            <a:ext cx="192405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z="900" dirty="0">
                <a:solidFill>
                  <a:srgbClr val="888888"/>
                </a:solidFill>
                <a:latin typeface="Calibri"/>
                <a:cs typeface="Calibri"/>
              </a:rPr>
              <a:t>21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د </a:t>
            </a:r>
            <a:r xmlns:a="http://schemas.openxmlformats.org/drawingml/2006/main">
              <a:rPr dirty="0"/>
              <a:t>.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M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l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ke </a:t>
            </a:r>
            <a:r xmlns:a="http://schemas.openxmlformats.org/drawingml/2006/main">
              <a:rPr dirty="0"/>
              <a:t>h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2142" y="6479844"/>
            <a:ext cx="192405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z="900" dirty="0">
                <a:solidFill>
                  <a:srgbClr val="888888"/>
                </a:solidFill>
                <a:latin typeface="Calibri"/>
                <a:cs typeface="Calibri"/>
              </a:rPr>
              <a:t>22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د </a:t>
            </a:r>
            <a:r xmlns:a="http://schemas.openxmlformats.org/drawingml/2006/main">
              <a:rPr dirty="0"/>
              <a:t>.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M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l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ke </a:t>
            </a:r>
            <a:r xmlns:a="http://schemas.openxmlformats.org/drawingml/2006/main">
              <a:rPr dirty="0"/>
              <a:t>h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2095" y="217931"/>
            <a:ext cx="8914765" cy="6478905"/>
            <a:chOff x="172095" y="217931"/>
            <a:chExt cx="8914765" cy="6478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095" y="990600"/>
              <a:ext cx="8914539" cy="57059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1300" y="217931"/>
              <a:ext cx="1401318" cy="100660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7496" y="217931"/>
              <a:ext cx="1998726" cy="10066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4732" y="217931"/>
              <a:ext cx="1658873" cy="100660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51175" y="322579"/>
            <a:ext cx="3298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ال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15" dirty="0"/>
              <a:t>أكل ويل </a:t>
            </a:r>
            <a:r xmlns:a="http://schemas.openxmlformats.org/drawingml/2006/main">
              <a:rPr spc="-20" dirty="0"/>
              <a:t>لوحة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2142" y="6479844"/>
            <a:ext cx="192405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z="900" dirty="0">
                <a:solidFill>
                  <a:srgbClr val="888888"/>
                </a:solidFill>
                <a:latin typeface="Calibri"/>
                <a:cs typeface="Calibri"/>
              </a:rPr>
              <a:t>23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د </a:t>
            </a:r>
            <a:r xmlns:a="http://schemas.openxmlformats.org/drawingml/2006/main">
              <a:rPr dirty="0"/>
              <a:t>.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M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l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ke </a:t>
            </a:r>
            <a:r xmlns:a="http://schemas.openxmlformats.org/drawingml/2006/main">
              <a:rPr dirty="0"/>
              <a:t>h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17931"/>
            <a:ext cx="8915400" cy="6614159"/>
            <a:chOff x="0" y="217931"/>
            <a:chExt cx="8915400" cy="66141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66798"/>
              <a:ext cx="8915400" cy="57652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1300" y="217931"/>
              <a:ext cx="3211829" cy="100660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51175" y="322579"/>
            <a:ext cx="2643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15" dirty="0"/>
              <a:t>طعام</a:t>
            </a:r>
            <a:r xmlns:a="http://schemas.openxmlformats.org/drawingml/2006/main">
              <a:rPr spc="-65" dirty="0"/>
              <a:t> </a:t>
            </a:r>
            <a:r xmlns:a="http://schemas.openxmlformats.org/drawingml/2006/main">
              <a:rPr spc="-10" dirty="0"/>
              <a:t>هرم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2142" y="6479844"/>
            <a:ext cx="192405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z="900" dirty="0">
                <a:solidFill>
                  <a:srgbClr val="888888"/>
                </a:solidFill>
                <a:latin typeface="Calibri"/>
                <a:cs typeface="Calibri"/>
              </a:rPr>
              <a:t>24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د </a:t>
            </a:r>
            <a:r xmlns:a="http://schemas.openxmlformats.org/drawingml/2006/main">
              <a:rPr dirty="0"/>
              <a:t>.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M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l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ke </a:t>
            </a:r>
            <a:r xmlns:a="http://schemas.openxmlformats.org/drawingml/2006/main">
              <a:rPr dirty="0"/>
              <a:t>h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9251" y="780832"/>
            <a:ext cx="6656138" cy="4738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4450" y="610869"/>
            <a:ext cx="66840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spc="-10" dirty="0"/>
              <a:t>ال</a:t>
            </a:r>
            <a:r xmlns:a="http://schemas.openxmlformats.org/drawingml/2006/main">
              <a:rPr sz="4000" spc="-15" dirty="0"/>
              <a:t> </a:t>
            </a:r>
            <a:r xmlns:a="http://schemas.openxmlformats.org/drawingml/2006/main">
              <a:rPr sz="4000" spc="-10" dirty="0"/>
              <a:t>أهمية</a:t>
            </a:r>
            <a:r xmlns:a="http://schemas.openxmlformats.org/drawingml/2006/main">
              <a:rPr sz="4000" spc="20" dirty="0"/>
              <a:t> </a:t>
            </a:r>
            <a:r xmlns:a="http://schemas.openxmlformats.org/drawingml/2006/main">
              <a:rPr sz="4000" spc="-5" dirty="0"/>
              <a:t>ل</a:t>
            </a:r>
            <a:r xmlns:a="http://schemas.openxmlformats.org/drawingml/2006/main">
              <a:rPr sz="4000" spc="-10" dirty="0"/>
              <a:t> </a:t>
            </a:r>
            <a:r xmlns:a="http://schemas.openxmlformats.org/drawingml/2006/main">
              <a:rPr sz="4000" spc="-15" dirty="0"/>
              <a:t>صحيح</a:t>
            </a:r>
            <a:r xmlns:a="http://schemas.openxmlformats.org/drawingml/2006/main">
              <a:rPr sz="4000" spc="15" dirty="0"/>
              <a:t> </a:t>
            </a:r>
            <a:r xmlns:a="http://schemas.openxmlformats.org/drawingml/2006/main">
              <a:rPr sz="4000" spc="-20" dirty="0"/>
              <a:t>طعام</a:t>
            </a:r>
            <a:endParaRPr xmlns:a="http://schemas.openxmlformats.org/drawingml/2006/main" sz="4000"/>
          </a:p>
        </p:txBody>
      </p:sp>
      <p:sp>
        <p:nvSpPr>
          <p:cNvPr id="4" name="object 4"/>
          <p:cNvSpPr txBox="1"/>
          <p:nvPr/>
        </p:nvSpPr>
        <p:spPr>
          <a:xfrm>
            <a:off x="535940" y="1568323"/>
            <a:ext cx="7569834" cy="1219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xmlns:a="http://schemas.openxmlformats.org/drawingml/2006/main" marL="184785" marR="5080" indent="-17272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4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10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قيادة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الأسباب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موت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متحد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تنص على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مرتبط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ذو علاقة بالحمية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تجاوزات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 قلب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مرض،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سرطان،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سكتة دماغية،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السكري).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600" y="3177539"/>
            <a:ext cx="2692530" cy="27111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5400" y="3250692"/>
            <a:ext cx="2622550" cy="261975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82142" y="6479844"/>
            <a:ext cx="13462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z="900" dirty="0">
                <a:solidFill>
                  <a:srgbClr val="888888"/>
                </a:solidFill>
                <a:latin typeface="Calibri"/>
                <a:cs typeface="Calibri"/>
              </a:rPr>
              <a:t>3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د </a:t>
            </a:r>
            <a:r xmlns:a="http://schemas.openxmlformats.org/drawingml/2006/main">
              <a:rPr dirty="0"/>
              <a:t>.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M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l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ke </a:t>
            </a:r>
            <a:r xmlns:a="http://schemas.openxmlformats.org/drawingml/2006/main">
              <a:rPr dirty="0"/>
              <a:t>h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83435"/>
            <a:ext cx="8186420" cy="5157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10000"/>
              </a:lnSpc>
              <a:spcBef>
                <a:spcPts val="105"/>
              </a:spcBef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ان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مناسب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نظام عذائي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يوفر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متوازن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المدخول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الجميع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ضروري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العناصر الغذائية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ملائم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كميات.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لكن،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ماذا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يشكل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مناسب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نظام عذائي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أقل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بديهي.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أدوات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تخطيط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تقييم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نظام عذائي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قدرة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يشمل: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50">
              <a:latin typeface="Calibri"/>
              <a:cs typeface="Calibri"/>
            </a:endParaRPr>
          </a:p>
          <a:p>
            <a:pPr xmlns:a="http://schemas.openxmlformats.org/drawingml/2006/main" marL="527685" indent="-515620">
              <a:lnSpc>
                <a:spcPct val="100000"/>
              </a:lnSpc>
              <a:buClr>
                <a:srgbClr val="538235"/>
              </a:buClr>
              <a:buSzPct val="128571"/>
              <a:buFont typeface="Arial MT"/>
              <a:buChar char="•"/>
              <a:tabLst>
                <a:tab pos="527685" algn="l"/>
                <a:tab pos="52832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ذو علاقة بالحمية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مرجع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مآخذ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(DRIs).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608330" indent="-596265">
              <a:lnSpc>
                <a:spcPct val="100000"/>
              </a:lnSpc>
              <a:spcBef>
                <a:spcPts val="335"/>
              </a:spcBef>
              <a:buClr>
                <a:srgbClr val="538235"/>
              </a:buClr>
              <a:buSzPct val="128571"/>
              <a:buFont typeface="Arial MT"/>
              <a:buChar char="•"/>
              <a:tabLst>
                <a:tab pos="608330" algn="l"/>
                <a:tab pos="608965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صحيح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الناس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2020.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527685" indent="-515620">
              <a:lnSpc>
                <a:spcPct val="100000"/>
              </a:lnSpc>
              <a:spcBef>
                <a:spcPts val="340"/>
              </a:spcBef>
              <a:buClr>
                <a:srgbClr val="538235"/>
              </a:buClr>
              <a:buSzPct val="128571"/>
              <a:buFont typeface="Arial MT"/>
              <a:buChar char="•"/>
              <a:tabLst>
                <a:tab pos="527685" algn="l"/>
                <a:tab pos="52832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ذو علاقة بالحمية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القواعد الارشادية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الأمريكيون.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527685" indent="-515620">
              <a:lnSpc>
                <a:spcPct val="100000"/>
              </a:lnSpc>
              <a:spcBef>
                <a:spcPts val="335"/>
              </a:spcBef>
              <a:buClr>
                <a:srgbClr val="538235"/>
              </a:buClr>
              <a:buSzPct val="128571"/>
              <a:buFont typeface="Arial MT"/>
              <a:buChar char="•"/>
              <a:tabLst>
                <a:tab pos="527685" algn="l"/>
                <a:tab pos="52832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طبقي.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527685" marR="983615" indent="-515620">
              <a:lnSpc>
                <a:spcPct val="110000"/>
              </a:lnSpc>
              <a:spcBef>
                <a:spcPts val="5"/>
              </a:spcBef>
              <a:buClr>
                <a:srgbClr val="538235"/>
              </a:buClr>
              <a:buSzPct val="128571"/>
              <a:buFont typeface="Arial MT"/>
              <a:buChar char="•"/>
              <a:tabLst>
                <a:tab pos="527685" algn="l"/>
                <a:tab pos="528320" algn="l"/>
              </a:tabLst>
              <a:bidi/>
            </a:pPr>
            <a:r xmlns:a="http://schemas.openxmlformats.org/drawingml/2006/main">
              <a:rPr sz="2800" b="1" spc="-25" dirty="0">
                <a:latin typeface="Calibri"/>
                <a:cs typeface="Calibri"/>
              </a:rPr>
              <a:t>المدخول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التوصيات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القيادة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صحة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وكالات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.</a:t>
            </a:r>
            <a:endParaRPr xmlns:a="http://schemas.openxmlformats.org/drawingml/2006/main" sz="2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6293" y="328188"/>
            <a:ext cx="5092533" cy="46931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7794" y="153669"/>
            <a:ext cx="5116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spc="-15" dirty="0"/>
              <a:t>مناسب</a:t>
            </a:r>
            <a:r xmlns:a="http://schemas.openxmlformats.org/drawingml/2006/main">
              <a:rPr sz="4000" spc="-20" dirty="0"/>
              <a:t> </a:t>
            </a:r>
            <a:r xmlns:a="http://schemas.openxmlformats.org/drawingml/2006/main">
              <a:rPr sz="4000" spc="-10" dirty="0"/>
              <a:t>نظام عذائي</a:t>
            </a:r>
            <a:r xmlns:a="http://schemas.openxmlformats.org/drawingml/2006/main">
              <a:rPr sz="4000" spc="-25" dirty="0"/>
              <a:t> </a:t>
            </a:r>
            <a:r xmlns:a="http://schemas.openxmlformats.org/drawingml/2006/main">
              <a:rPr sz="4000" spc="-5" dirty="0"/>
              <a:t>اختيار</a:t>
            </a:r>
            <a:endParaRPr xmlns:a="http://schemas.openxmlformats.org/drawingml/2006/main" sz="4000"/>
          </a:p>
        </p:txBody>
      </p:sp>
      <p:sp>
        <p:nvSpPr>
          <p:cNvPr id="5" name="object 5"/>
          <p:cNvSpPr txBox="1"/>
          <p:nvPr/>
        </p:nvSpPr>
        <p:spPr>
          <a:xfrm>
            <a:off x="682142" y="6479844"/>
            <a:ext cx="13462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z="900" dirty="0">
                <a:solidFill>
                  <a:srgbClr val="888888"/>
                </a:solidFill>
                <a:latin typeface="Calibri"/>
                <a:cs typeface="Calibri"/>
              </a:rPr>
              <a:t>4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د </a:t>
            </a:r>
            <a:r xmlns:a="http://schemas.openxmlformats.org/drawingml/2006/main">
              <a:rPr dirty="0"/>
              <a:t>.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M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l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ke </a:t>
            </a:r>
            <a:r xmlns:a="http://schemas.openxmlformats.org/drawingml/2006/main">
              <a:rPr dirty="0"/>
              <a:t>h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0994"/>
            <a:ext cx="7966709" cy="3632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74625" indent="-162560">
              <a:lnSpc>
                <a:spcPts val="3535"/>
              </a:lnSpc>
              <a:buClr>
                <a:srgbClr val="538235"/>
              </a:buClr>
              <a:buSzPct val="125000"/>
              <a:buFont typeface="Arial MT"/>
              <a:buChar char="•"/>
              <a:tabLst>
                <a:tab pos="17526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تعيين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أربعة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المغذيات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مرجع</a:t>
            </a:r>
            <a:r xmlns:a="http://schemas.openxmlformats.org/drawingml/2006/main">
              <a:rPr sz="2800" b="1" spc="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قيم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مستخدم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ts val="3279"/>
              </a:lnSpc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يخطط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يقيم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الحميات.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74625" indent="-162560">
              <a:lnSpc>
                <a:spcPct val="100000"/>
              </a:lnSpc>
              <a:spcBef>
                <a:spcPts val="170"/>
              </a:spcBef>
              <a:buClr>
                <a:srgbClr val="538235"/>
              </a:buClr>
              <a:buSzPct val="125000"/>
              <a:buFont typeface="Arial MT"/>
              <a:buChar char="•"/>
              <a:tabLst>
                <a:tab pos="17526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يشمل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أربعة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متفرق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مرجع</a:t>
            </a:r>
            <a:r xmlns:a="http://schemas.openxmlformats.org/drawingml/2006/main">
              <a:rPr sz="2800" b="1" spc="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قيم: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07975" indent="-295910">
              <a:lnSpc>
                <a:spcPct val="100000"/>
              </a:lnSpc>
              <a:spcBef>
                <a:spcPts val="840"/>
              </a:spcBef>
              <a:buFont typeface="Arial"/>
              <a:buChar char="■"/>
              <a:tabLst>
                <a:tab pos="308610" algn="l"/>
              </a:tabLst>
              <a:bidi/>
            </a:pPr>
            <a:r xmlns:a="http://schemas.openxmlformats.org/drawingml/2006/main">
              <a:rPr sz="2800" b="1" spc="-20" dirty="0">
                <a:latin typeface="Calibri"/>
                <a:cs typeface="Calibri"/>
              </a:rPr>
              <a:t>RDAs </a:t>
            </a:r>
            <a:endParaRPr xmlns:a="http://schemas.openxmlformats.org/drawingml/2006/main" sz="2800">
              <a:latin typeface="Calibri"/>
              <a:cs typeface="Calibri"/>
            </a:endParaRP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المحدثة</a:t>
            </a:r>
          </a:p>
          <a:p>
            <a:pPr xmlns:a="http://schemas.openxmlformats.org/drawingml/2006/main" marL="307975" indent="-295910">
              <a:lnSpc>
                <a:spcPct val="100000"/>
              </a:lnSpc>
              <a:spcBef>
                <a:spcPts val="969"/>
              </a:spcBef>
              <a:buFont typeface="Arial"/>
              <a:buChar char="■"/>
              <a:tabLst>
                <a:tab pos="30861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مُقدَّر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متوسط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متطلبات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(أذن)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07975" indent="-295910">
              <a:lnSpc>
                <a:spcPct val="100000"/>
              </a:lnSpc>
              <a:spcBef>
                <a:spcPts val="975"/>
              </a:spcBef>
              <a:buFont typeface="Arial"/>
              <a:buChar char="■"/>
              <a:tabLst>
                <a:tab pos="30861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مناسب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المدخول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(منظمة العفو الدولية)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07975" indent="-295910">
              <a:lnSpc>
                <a:spcPct val="100000"/>
              </a:lnSpc>
              <a:spcBef>
                <a:spcPts val="969"/>
              </a:spcBef>
              <a:buFont typeface="Arial"/>
              <a:buChar char="■"/>
              <a:tabLst>
                <a:tab pos="308610" algn="l"/>
              </a:tabLst>
              <a:bidi/>
            </a:pPr>
            <a:r xmlns:a="http://schemas.openxmlformats.org/drawingml/2006/main">
              <a:rPr sz="2800" b="1" spc="-40" dirty="0">
                <a:latin typeface="Calibri"/>
                <a:cs typeface="Calibri"/>
              </a:rPr>
              <a:t>محتمل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العلوي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المدخول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مستوى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(ماي)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79676" y="515112"/>
            <a:ext cx="5697855" cy="1007110"/>
            <a:chOff x="1979676" y="515112"/>
            <a:chExt cx="5697855" cy="1007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8637" y="797507"/>
              <a:ext cx="214686" cy="3279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9676" y="515112"/>
              <a:ext cx="5697474" cy="100660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17522" y="619455"/>
            <a:ext cx="53657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1)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5" dirty="0"/>
              <a:t>ذو علاقة بالحمية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20" dirty="0"/>
              <a:t>مرجع</a:t>
            </a:r>
            <a:r xmlns:a="http://schemas.openxmlformats.org/drawingml/2006/main">
              <a:rPr spc="-45" dirty="0"/>
              <a:t> </a:t>
            </a:r>
            <a:r xmlns:a="http://schemas.openxmlformats.org/drawingml/2006/main">
              <a:rPr spc="-25" dirty="0"/>
              <a:t>مآخذ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2142" y="6479844"/>
            <a:ext cx="13462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z="900" dirty="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د </a:t>
            </a:r>
            <a:r xmlns:a="http://schemas.openxmlformats.org/drawingml/2006/main">
              <a:rPr dirty="0"/>
              <a:t>.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M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l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ke </a:t>
            </a:r>
            <a:r xmlns:a="http://schemas.openxmlformats.org/drawingml/2006/main">
              <a:rPr dirty="0"/>
              <a:t>h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242" y="6492544"/>
            <a:ext cx="4135120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>
              <a:lnSpc>
                <a:spcPts val="855"/>
              </a:lnSpc>
              <a:tabLst>
                <a:tab pos="3569970" algn="l"/>
              </a:tabLst>
              <a:bidi/>
            </a:pPr>
            <a:r xmlns:a="http://schemas.openxmlformats.org/drawingml/2006/main">
              <a:rPr sz="900" dirty="0">
                <a:solidFill>
                  <a:srgbClr val="888888"/>
                </a:solidFill>
                <a:latin typeface="Calibri"/>
                <a:cs typeface="Calibri"/>
              </a:rPr>
              <a:t>6 </a:t>
            </a:r>
            <a:r xmlns:a="http://schemas.openxmlformats.org/drawingml/2006/main"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د </a:t>
            </a:r>
            <a:r xmlns:a="http://schemas.openxmlformats.org/drawingml/2006/main">
              <a:rPr sz="900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 xmlns:a="http://schemas.openxmlformats.org/drawingml/2006/main">
              <a:rPr sz="9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M </a:t>
            </a:r>
            <a:r xmlns:a="http://schemas.openxmlformats.org/drawingml/2006/main">
              <a:rPr sz="900" dirty="0">
                <a:solidFill>
                  <a:srgbClr val="888888"/>
                </a:solidFill>
                <a:latin typeface="Calibri"/>
                <a:cs typeface="Calibri"/>
              </a:rPr>
              <a:t>a </a:t>
            </a:r>
            <a:r xmlns:a="http://schemas.openxmlformats.org/drawingml/2006/main"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l </a:t>
            </a:r>
            <a:r xmlns:a="http://schemas.openxmlformats.org/drawingml/2006/main">
              <a:rPr sz="900" dirty="0">
                <a:solidFill>
                  <a:srgbClr val="888888"/>
                </a:solidFill>
                <a:latin typeface="Calibri"/>
                <a:cs typeface="Calibri"/>
              </a:rPr>
              <a:t>a </a:t>
            </a:r>
            <a:r xmlns:a="http://schemas.openxmlformats.org/drawingml/2006/main"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ke </a:t>
            </a:r>
            <a:r xmlns:a="http://schemas.openxmlformats.org/drawingml/2006/main">
              <a:rPr sz="900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endParaRPr xmlns:a="http://schemas.openxmlformats.org/drawingml/2006/main" sz="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450" y="170033"/>
            <a:ext cx="8216130" cy="66879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975218" y="6451193"/>
            <a:ext cx="46164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4/7/2023</a:t>
            </a:r>
            <a:endParaRPr xmlns:a="http://schemas.openxmlformats.org/drawingml/2006/main"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" y="361188"/>
            <a:ext cx="8591550" cy="10066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64565"/>
            <a:ext cx="8019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10" dirty="0"/>
              <a:t>مُستَحسَن</a:t>
            </a:r>
            <a:r xmlns:a="http://schemas.openxmlformats.org/drawingml/2006/main">
              <a:rPr spc="-30" dirty="0"/>
              <a:t> </a:t>
            </a:r>
            <a:r xmlns:a="http://schemas.openxmlformats.org/drawingml/2006/main">
              <a:rPr spc="-10" dirty="0"/>
              <a:t>ذو علاقة بالحمية</a:t>
            </a:r>
            <a:r xmlns:a="http://schemas.openxmlformats.org/drawingml/2006/main">
              <a:rPr spc="-20" dirty="0"/>
              <a:t> </a:t>
            </a:r>
            <a:r xmlns:a="http://schemas.openxmlformats.org/drawingml/2006/main">
              <a:rPr spc="-5" dirty="0"/>
              <a:t>البدلات </a:t>
            </a:r>
            <a:r xmlns:a="http://schemas.openxmlformats.org/drawingml/2006/main">
              <a:rPr spc="-15" dirty="0"/>
              <a:t>(RDAs)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565" y="3632250"/>
            <a:ext cx="7218486" cy="4327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5940" y="1224153"/>
            <a:ext cx="8058150" cy="5060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721995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المتوسط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يوميًا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ذو علاقة بالحمية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المدخول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مستوى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كافٍ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يقابل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العناصر الغذائية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متطلبات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97٪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98٪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صحيح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فرادى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خاص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حياة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منصة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جنس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مجموعة.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5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bidi/>
            </a:pPr>
            <a:r xmlns:a="http://schemas.openxmlformats.org/drawingml/2006/main">
              <a:rPr sz="3600" b="1" spc="-40" dirty="0">
                <a:latin typeface="Calibri"/>
                <a:cs typeface="Calibri"/>
              </a:rPr>
              <a:t>المتوسط </a:t>
            </a:r>
            <a:r xmlns:a="http://schemas.openxmlformats.org/drawingml/2006/main">
              <a:rPr sz="3600" b="1" spc="-15" dirty="0">
                <a:latin typeface="Calibri"/>
                <a:cs typeface="Calibri"/>
              </a:rPr>
              <a:t>المقدر</a:t>
            </a:r>
            <a:r xmlns:a="http://schemas.openxmlformats.org/drawingml/2006/main">
              <a:rPr sz="36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15" dirty="0">
                <a:latin typeface="Calibri"/>
                <a:cs typeface="Calibri"/>
              </a:rPr>
              <a:t>المتطلبات (EAR)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ct val="100000"/>
              </a:lnSpc>
              <a:spcBef>
                <a:spcPts val="750"/>
              </a:spcBef>
              <a:bidi/>
            </a:pPr>
            <a:r xmlns:a="http://schemas.openxmlformats.org/drawingml/2006/main">
              <a:rPr sz="2800" b="1" spc="-30" dirty="0">
                <a:latin typeface="Calibri"/>
                <a:cs typeface="Calibri"/>
              </a:rPr>
              <a:t>قيم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مستخدم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يحدد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قانون التمييز العنصري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قيم؛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هم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مستخدم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قائمة بذاتها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مرجع.</a:t>
            </a:r>
            <a:r xmlns:a="http://schemas.openxmlformats.org/drawingml/2006/main">
              <a:rPr sz="2800" b="1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أذن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كمية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العناصر الغذائية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مُقدَّر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يقابل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متطلبات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نصف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صحي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الناس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أسلوب الحياة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جنس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مجموعة.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2142" y="6479844"/>
            <a:ext cx="13462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z="900" dirty="0">
                <a:solidFill>
                  <a:srgbClr val="888888"/>
                </a:solidFill>
                <a:latin typeface="Calibri"/>
                <a:cs typeface="Calibri"/>
              </a:rPr>
              <a:t>7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د </a:t>
            </a:r>
            <a:r xmlns:a="http://schemas.openxmlformats.org/drawingml/2006/main">
              <a:rPr dirty="0"/>
              <a:t>.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M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l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ke </a:t>
            </a:r>
            <a:r xmlns:a="http://schemas.openxmlformats.org/drawingml/2006/main">
              <a:rPr dirty="0"/>
              <a:t>h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9590" y="587298"/>
            <a:ext cx="3920790" cy="4327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1194" y="435305"/>
            <a:ext cx="39458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30" dirty="0"/>
              <a:t>كمية </a:t>
            </a:r>
            <a:r xmlns:a="http://schemas.openxmlformats.org/drawingml/2006/main">
              <a:rPr spc="-15" dirty="0"/>
              <a:t>كافية</a:t>
            </a:r>
            <a:r xmlns:a="http://schemas.openxmlformats.org/drawingml/2006/main">
              <a:rPr spc="-35" dirty="0"/>
              <a:t> </a:t>
            </a:r>
            <a:r xmlns:a="http://schemas.openxmlformats.org/drawingml/2006/main">
              <a:rPr dirty="0"/>
              <a:t>(منظمة العفو الدولية)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9732" y="2865678"/>
            <a:ext cx="6276659" cy="4327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42671" y="1367790"/>
            <a:ext cx="8001000" cy="358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05410" marR="508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تعيين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عندما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قانون التمييز العنصري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لا تستطيع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عازم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حق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نقص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يكفي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بيانات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متطلبات.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50">
              <a:latin typeface="Calibri"/>
              <a:cs typeface="Calibri"/>
            </a:endParaRPr>
          </a:p>
          <a:p>
            <a:pPr xmlns:a="http://schemas.openxmlformats.org/drawingml/2006/main" marL="715645">
              <a:lnSpc>
                <a:spcPct val="100000"/>
              </a:lnSpc>
              <a:spcBef>
                <a:spcPts val="5"/>
              </a:spcBef>
              <a:bidi/>
            </a:pPr>
            <a:r xmlns:a="http://schemas.openxmlformats.org/drawingml/2006/main">
              <a:rPr sz="3600" b="1" spc="-45" dirty="0">
                <a:latin typeface="Calibri"/>
                <a:cs typeface="Calibri"/>
              </a:rPr>
              <a:t>محتمل</a:t>
            </a:r>
            <a:r xmlns:a="http://schemas.openxmlformats.org/drawingml/2006/main">
              <a:rPr sz="36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dirty="0">
                <a:latin typeface="Calibri"/>
                <a:cs typeface="Calibri"/>
              </a:rPr>
              <a:t>العلوي</a:t>
            </a:r>
            <a:r xmlns:a="http://schemas.openxmlformats.org/drawingml/2006/main">
              <a:rPr sz="36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30" dirty="0">
                <a:latin typeface="Calibri"/>
                <a:cs typeface="Calibri"/>
              </a:rPr>
              <a:t>المدخول</a:t>
            </a:r>
            <a:r xmlns:a="http://schemas.openxmlformats.org/drawingml/2006/main">
              <a:rPr sz="36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10" dirty="0">
                <a:latin typeface="Calibri"/>
                <a:cs typeface="Calibri"/>
              </a:rPr>
              <a:t>مستوى</a:t>
            </a:r>
            <a:r xmlns:a="http://schemas.openxmlformats.org/drawingml/2006/main">
              <a:rPr sz="36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dirty="0">
                <a:latin typeface="Calibri"/>
                <a:cs typeface="Calibri"/>
              </a:rPr>
              <a:t>(ماي)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12700" marR="549910" algn="just">
              <a:lnSpc>
                <a:spcPct val="100000"/>
              </a:lnSpc>
              <a:spcBef>
                <a:spcPts val="2985"/>
              </a:spcBef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أعلى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متوسط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مستوى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مدخول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يومي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المغذيات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من المحتمل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ألا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تشكل أي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خطر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على معظم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الأفراد في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مجموعة.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2142" y="6479844"/>
            <a:ext cx="13462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z="900" dirty="0">
                <a:solidFill>
                  <a:srgbClr val="888888"/>
                </a:solidFill>
                <a:latin typeface="Calibri"/>
                <a:cs typeface="Calibri"/>
              </a:rPr>
              <a:t>8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د </a:t>
            </a:r>
            <a:r xmlns:a="http://schemas.openxmlformats.org/drawingml/2006/main">
              <a:rPr dirty="0"/>
              <a:t>.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M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l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ke </a:t>
            </a:r>
            <a:r xmlns:a="http://schemas.openxmlformats.org/drawingml/2006/main">
              <a:rPr dirty="0"/>
              <a:t>h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4/7/2023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8323"/>
            <a:ext cx="5621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84785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AMDRs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الكبار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يتبع: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351" y="2362200"/>
            <a:ext cx="7824322" cy="377764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520918" y="543857"/>
            <a:ext cx="6025515" cy="1280160"/>
            <a:chOff x="1520918" y="543857"/>
            <a:chExt cx="6025515" cy="12801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0918" y="543857"/>
              <a:ext cx="6025213" cy="4431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7711" y="813816"/>
              <a:ext cx="4636770" cy="100965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056640" marR="5080" indent="-1044575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pc="-2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dirty="0">
                <a:latin typeface="Times New Roman"/>
                <a:cs typeface="Times New Roman"/>
              </a:rPr>
              <a:t>مقبول</a:t>
            </a:r>
            <a:r xmlns:a="http://schemas.openxmlformats.org/drawingml/2006/main">
              <a:rPr spc="-2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pc="-10" dirty="0">
                <a:latin typeface="Times New Roman"/>
                <a:cs typeface="Times New Roman"/>
              </a:rPr>
              <a:t>المغذيات الكبيرة</a:t>
            </a:r>
            <a:r xmlns:a="http://schemas.openxmlformats.org/drawingml/2006/main">
              <a:rPr spc="-88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pc="-5" dirty="0">
                <a:latin typeface="Times New Roman"/>
                <a:cs typeface="Times New Roman"/>
              </a:rPr>
              <a:t>نطاقات التوزيع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2142" y="6479844"/>
            <a:ext cx="13462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z="900" dirty="0">
                <a:solidFill>
                  <a:srgbClr val="888888"/>
                </a:solidFill>
                <a:latin typeface="Calibri"/>
                <a:cs typeface="Calibri"/>
              </a:rPr>
              <a:t>9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د </a:t>
            </a:r>
            <a:r xmlns:a="http://schemas.openxmlformats.org/drawingml/2006/main">
              <a:rPr dirty="0"/>
              <a:t>.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M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l </a:t>
            </a:r>
            <a:r xmlns:a="http://schemas.openxmlformats.org/drawingml/2006/main">
              <a:rPr dirty="0"/>
              <a:t>a </a:t>
            </a:r>
            <a:r xmlns:a="http://schemas.openxmlformats.org/drawingml/2006/main">
              <a:rPr spc="-5" dirty="0"/>
              <a:t>ke </a:t>
            </a:r>
            <a:r xmlns:a="http://schemas.openxmlformats.org/drawingml/2006/main">
              <a:rPr dirty="0"/>
              <a:t>h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955"/>
              </a:lnSpc>
              <a:bidi/>
            </a:pPr>
            <a:r xmlns:a="http://schemas.openxmlformats.org/drawingml/2006/main">
              <a:rPr spc="-5" dirty="0"/>
              <a:t>4/7/2023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1195</Words>
  <Application>Microsoft Office PowerPoint</Application>
  <PresentationFormat>On-screen Show (4:3)</PresentationFormat>
  <Paragraphs>168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Arial MT</vt:lpstr>
      <vt:lpstr>Calibri</vt:lpstr>
      <vt:lpstr>Times New Roman</vt:lpstr>
      <vt:lpstr>Office Theme</vt:lpstr>
      <vt:lpstr>“Nutrition in  Health and Illness” Second Semester 2022-2023</vt:lpstr>
      <vt:lpstr>Introduction</vt:lpstr>
      <vt:lpstr>The importance of healthy food</vt:lpstr>
      <vt:lpstr>Adequate Diet Selection</vt:lpstr>
      <vt:lpstr>1) Dietary Reference Intakes</vt:lpstr>
      <vt:lpstr>PowerPoint Presentation</vt:lpstr>
      <vt:lpstr>Recommended Dietary Allowances (RDAs)</vt:lpstr>
      <vt:lpstr>Adequate Intake (AI)</vt:lpstr>
      <vt:lpstr>The Acceptable Macronutrient  Distribution Ranges</vt:lpstr>
      <vt:lpstr>Healthy Eating Guidelines</vt:lpstr>
      <vt:lpstr>2) Healthy People 2020</vt:lpstr>
      <vt:lpstr>3) Dietary Guidelines for Americans 2010</vt:lpstr>
      <vt:lpstr>Summary of Dietary Guidelines  for Americans 2010</vt:lpstr>
      <vt:lpstr>Guidelines for Physical Activity</vt:lpstr>
      <vt:lpstr>Food groups to encourage include:</vt:lpstr>
      <vt:lpstr>Guidelines for fats include</vt:lpstr>
      <vt:lpstr>Guidelines for Carbohydrates include</vt:lpstr>
      <vt:lpstr>Guidelines for Fruits and Vegetables include</vt:lpstr>
      <vt:lpstr>Guidelines for Sodium and Potassium include</vt:lpstr>
      <vt:lpstr>4) MyPlate</vt:lpstr>
      <vt:lpstr>MyPlate’s 2000-Calorie daily food plan</vt:lpstr>
      <vt:lpstr>PowerPoint Presentation</vt:lpstr>
      <vt:lpstr>The eatwell Plate</vt:lpstr>
      <vt:lpstr>Food Pyramid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majdi alhadidi</cp:lastModifiedBy>
  <cp:revision>1</cp:revision>
  <dcterms:created xsi:type="dcterms:W3CDTF">2023-04-17T16:04:39Z</dcterms:created>
  <dcterms:modified xsi:type="dcterms:W3CDTF">2023-04-17T16:07:04Z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2023-04-17T00:00:00Z</vt:filetime>
  </property>
</Properties>
</file>