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90960985-3BAE-4D40-A4AC-2FB0AA4659C7}"/>
    <pc:docChg chg="undo custSel modSld">
      <pc:chgData name="majdi alhadidi" userId="1e98428567b503c7" providerId="LiveId" clId="{90960985-3BAE-4D40-A4AC-2FB0AA4659C7}" dt="2023-05-01T19:21:10.856" v="63" actId="21"/>
      <pc:docMkLst>
        <pc:docMk/>
      </pc:docMkLst>
      <pc:sldChg chg="delSp modSp mod">
        <pc:chgData name="majdi alhadidi" userId="1e98428567b503c7" providerId="LiveId" clId="{90960985-3BAE-4D40-A4AC-2FB0AA4659C7}" dt="2023-05-01T19:21:10.856" v="63" actId="21"/>
        <pc:sldMkLst>
          <pc:docMk/>
          <pc:sldMk cId="0" sldId="256"/>
        </pc:sldMkLst>
        <pc:spChg chg="mod">
          <ac:chgData name="majdi alhadidi" userId="1e98428567b503c7" providerId="LiveId" clId="{90960985-3BAE-4D40-A4AC-2FB0AA4659C7}" dt="2023-05-01T19:20:33.423" v="61" actId="1076"/>
          <ac:spMkLst>
            <pc:docMk/>
            <pc:sldMk cId="0" sldId="256"/>
            <ac:spMk id="18" creationId="{00000000-0000-0000-0000-000000000000}"/>
          </ac:spMkLst>
        </pc:spChg>
        <pc:grpChg chg="del mod">
          <ac:chgData name="majdi alhadidi" userId="1e98428567b503c7" providerId="LiveId" clId="{90960985-3BAE-4D40-A4AC-2FB0AA4659C7}" dt="2023-05-01T19:21:10.856" v="63" actId="21"/>
          <ac:grpSpMkLst>
            <pc:docMk/>
            <pc:sldMk cId="0" sldId="256"/>
            <ac:grpSpMk id="13" creationId="{00000000-0000-0000-0000-000000000000}"/>
          </ac:grpSpMkLst>
        </pc:grpChg>
        <pc:picChg chg="mod">
          <ac:chgData name="majdi alhadidi" userId="1e98428567b503c7" providerId="LiveId" clId="{90960985-3BAE-4D40-A4AC-2FB0AA4659C7}" dt="2023-05-01T19:20:24.740" v="60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9988" y="656335"/>
            <a:ext cx="476402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540" y="4257294"/>
            <a:ext cx="780034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35755"/>
            <a:ext cx="7611745" cy="132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259" y="2448890"/>
            <a:ext cx="7750175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96129" y="6256889"/>
            <a:ext cx="269875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5" y="-940536"/>
            <a:ext cx="9144000" cy="7354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7665" y="6260413"/>
            <a:ext cx="9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550"/>
              </a:lnSpc>
              <a:bidi/>
            </a:pPr>
            <a:r xmlns:a="http://schemas.openxmlformats.org/drawingml/2006/main">
              <a:rPr sz="1400" b="1" dirty="0">
                <a:latin typeface="Arial"/>
                <a:cs typeface="Arial"/>
              </a:rPr>
              <a:t>1</a:t>
            </a:r>
            <a:endParaRPr xmlns:a="http://schemas.openxmlformats.org/drawingml/2006/main"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311" y="1002791"/>
            <a:ext cx="8151495" cy="1899920"/>
            <a:chOff x="210311" y="1002791"/>
            <a:chExt cx="8151495" cy="1899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002791"/>
              <a:ext cx="970026" cy="12291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2" y="1002791"/>
              <a:ext cx="7663433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002791"/>
              <a:ext cx="970026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2" y="1673351"/>
              <a:ext cx="4816602" cy="1229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0308" y="1673351"/>
              <a:ext cx="1860041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4164" y="1673351"/>
              <a:ext cx="896874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4852" y="1673351"/>
              <a:ext cx="1858518" cy="122910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3864" y="1133094"/>
            <a:ext cx="74510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62280" marR="5080" indent="-44958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1" dirty="0">
                <a:latin typeface="Calibri"/>
                <a:cs typeface="Calibri"/>
              </a:rPr>
              <a:t>"تَغذِيَة</a:t>
            </a:r>
            <a:r xmlns:a="http://schemas.openxmlformats.org/drawingml/2006/main">
              <a:rPr sz="44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44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44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10" dirty="0">
                <a:latin typeface="Calibri"/>
                <a:cs typeface="Calibri"/>
              </a:rPr>
              <a:t>المرض "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الثانية</a:t>
            </a:r>
            <a:r xmlns:a="http://schemas.openxmlformats.org/drawingml/2006/main">
              <a:rPr sz="44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نصف السنة</a:t>
            </a:r>
            <a:r xmlns:a="http://schemas.openxmlformats.org/drawingml/2006/main">
              <a:rPr sz="4400" b="1" spc="-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10" dirty="0">
                <a:latin typeface="Calibri"/>
                <a:cs typeface="Calibri"/>
              </a:rPr>
              <a:t>2022-2023 </a:t>
            </a:r>
            <a:r xmlns:a="http://schemas.openxmlformats.org/drawingml/2006/main">
              <a:rPr sz="4400" b="1" spc="-20" dirty="0">
                <a:latin typeface="Calibri"/>
                <a:cs typeface="Calibri"/>
              </a:rPr>
              <a:t>_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2490" y="4816422"/>
            <a:ext cx="324675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70" dirty="0">
                <a:latin typeface="Calibri"/>
                <a:cs typeface="Calibri"/>
              </a:rPr>
              <a:t>دكتور.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ملكة.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Z.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ملاك</a:t>
            </a:r>
            <a:endParaRPr xmlns:a="http://schemas.openxmlformats.org/drawingml/2006/main" lang="en-US" sz="2800" b="1" spc="-2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20" dirty="0">
                <a:latin typeface="Calibri"/>
                <a:cs typeface="Calibri"/>
              </a:rPr>
              <a:t>قدم بواسطة: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20" dirty="0">
                <a:latin typeface="Calibri"/>
                <a:cs typeface="Calibri"/>
              </a:rPr>
              <a:t>     </a:t>
            </a:r>
            <a:r xmlns:a="http://schemas.openxmlformats.org/drawingml/2006/main">
              <a:rPr lang="ar" sz="2800" b="1" spc="-20" dirty="0" err="1">
                <a:latin typeface="Calibri"/>
                <a:cs typeface="Calibri"/>
              </a:rPr>
              <a:t>دكتور </a:t>
            </a:r>
            <a:r xmlns:a="http://schemas.openxmlformats.org/drawingml/2006/main">
              <a:rPr lang="ar" sz="2800" b="1" spc="-20" dirty="0">
                <a:latin typeface="Calibri"/>
                <a:cs typeface="Calibri"/>
              </a:rPr>
              <a:t>مجدي الحديدي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82723" y="2997707"/>
            <a:ext cx="5923280" cy="1502410"/>
            <a:chOff x="1982723" y="2997707"/>
            <a:chExt cx="5923280" cy="150241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2723" y="2997707"/>
              <a:ext cx="1232153" cy="15019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0195" y="2997707"/>
              <a:ext cx="5575554" cy="150190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392807" y="3158998"/>
            <a:ext cx="5064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5400" b="1" dirty="0">
                <a:latin typeface="Calibri"/>
                <a:cs typeface="Calibri"/>
              </a:rPr>
              <a:t>9)</a:t>
            </a:r>
            <a:r xmlns:a="http://schemas.openxmlformats.org/drawingml/2006/main">
              <a:rPr sz="54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54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54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5400" b="1" spc="-10" dirty="0">
                <a:latin typeface="Calibri"/>
                <a:cs typeface="Calibri"/>
              </a:rPr>
              <a:t>توازن</a:t>
            </a:r>
            <a:endParaRPr xmlns:a="http://schemas.openxmlformats.org/drawingml/2006/main"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504314"/>
            <a:ext cx="7880984" cy="27990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xmlns:a="http://schemas.openxmlformats.org/drawingml/2006/main" marL="195580" marR="5080" indent="-182880">
              <a:lnSpc>
                <a:spcPct val="98800"/>
              </a:lnSpc>
              <a:spcBef>
                <a:spcPts val="185"/>
              </a:spcBef>
              <a:tabLst>
                <a:tab pos="2871470" algn="l"/>
              </a:tabLst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جسدي</a:t>
            </a:r>
            <a:r xmlns:a="http://schemas.openxmlformats.org/drawingml/2006/main">
              <a:rPr sz="2800" b="1" i="1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النشاط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: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تطوعي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عضلي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النشاط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والحسابات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30٪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السعرات الحرارية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المستخدمة ،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بالرغم من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20٪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الناس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المستقرة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50٪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نشيط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جدا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4190"/>
              </a:lnSpc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فِعلي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أنفقت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السلطة الفلسطينية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257294"/>
            <a:ext cx="78003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يعتمد على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شدة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مدة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النشاط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شخص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نشاط.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9172" y="524255"/>
            <a:ext cx="4137025" cy="1007110"/>
            <a:chOff x="2519172" y="524255"/>
            <a:chExt cx="4137025" cy="1007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9172" y="524255"/>
              <a:ext cx="82677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820" y="524255"/>
              <a:ext cx="3905250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89047" y="627634"/>
            <a:ext cx="3566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b="1" dirty="0">
                <a:latin typeface="Calibri"/>
                <a:cs typeface="Calibri"/>
              </a:rPr>
              <a:t>2)</a:t>
            </a:r>
            <a:r xmlns:a="http://schemas.openxmlformats.org/drawingml/2006/main">
              <a:rPr sz="36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36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نشاط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653" y="1718563"/>
            <a:ext cx="7927340" cy="14122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xmlns:a="http://schemas.openxmlformats.org/drawingml/2006/main" marL="195580" marR="5080" indent="-183515">
              <a:lnSpc>
                <a:spcPct val="97700"/>
              </a:lnSpc>
              <a:spcBef>
                <a:spcPts val="235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حراري</a:t>
            </a:r>
            <a:r xmlns:a="http://schemas.openxmlformats.org/drawingml/2006/main">
              <a:rPr sz="2800" b="1" i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تأثير</a:t>
            </a:r>
            <a:r xmlns:a="http://schemas.openxmlformats.org/drawingml/2006/main">
              <a:rPr sz="2800" b="1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i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طعام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: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تقدير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استوعب،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تمتص،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النقل ، التمثيل الغذائي ،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محل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العناصر الغذائية.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3288" y="551687"/>
            <a:ext cx="5327650" cy="1007110"/>
            <a:chOff x="1923288" y="551687"/>
            <a:chExt cx="532765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288" y="551687"/>
              <a:ext cx="826769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936" y="551687"/>
              <a:ext cx="366141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1223" y="551687"/>
              <a:ext cx="1088898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551687"/>
              <a:ext cx="1535429" cy="10066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651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3)</a:t>
            </a:r>
            <a:r xmlns:a="http://schemas.openxmlformats.org/drawingml/2006/main">
              <a:rPr spc="-50" dirty="0"/>
              <a:t> </a:t>
            </a:r>
            <a:r xmlns:a="http://schemas.openxmlformats.org/drawingml/2006/main">
              <a:rPr dirty="0"/>
              <a:t>حراري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تأثير</a:t>
            </a:r>
            <a:r xmlns:a="http://schemas.openxmlformats.org/drawingml/2006/main">
              <a:rPr spc="-5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20" dirty="0"/>
              <a:t>طعام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0928" y="6262023"/>
            <a:ext cx="1778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5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4314"/>
            <a:ext cx="7866380" cy="41440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xmlns:a="http://schemas.openxmlformats.org/drawingml/2006/main" marL="241300" marR="5080" indent="-182880">
              <a:lnSpc>
                <a:spcPct val="98500"/>
              </a:lnSpc>
              <a:spcBef>
                <a:spcPts val="200"/>
              </a:spcBef>
              <a:bidi/>
            </a:pPr>
            <a:r xmlns:a="http://schemas.openxmlformats.org/drawingml/2006/main">
              <a:rPr sz="3600" spc="-3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غير دقيق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مُقدَّر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باستخدام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تنبؤي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المعادلات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200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ديك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نشرت.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الاحتياجات.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تقديرات العائد ،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دقيق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قياسات.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156845" indent="295910">
              <a:lnSpc>
                <a:spcPct val="99700"/>
              </a:lnSpc>
              <a:spcBef>
                <a:spcPts val="705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بسيط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معادلة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كيلوغرام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الجسم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وزن،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25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كالوري / كغ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30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كال / كغ ،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غالبا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عدم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سمنة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الكبار.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155575" indent="295910">
              <a:lnSpc>
                <a:spcPts val="3340"/>
              </a:lnSpc>
              <a:spcBef>
                <a:spcPts val="815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معيار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القوائم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مُقدَّر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اليومية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قائم على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جنس،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عمر،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نشاط.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396240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512825"/>
            <a:ext cx="7607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0" dirty="0"/>
              <a:t>تقدير</a:t>
            </a:r>
            <a:r xmlns:a="http://schemas.openxmlformats.org/drawingml/2006/main">
              <a:rPr sz="4000" spc="-135" dirty="0"/>
              <a:t> </a:t>
            </a:r>
            <a:r xmlns:a="http://schemas.openxmlformats.org/drawingml/2006/main">
              <a:rPr sz="4000" spc="-70" dirty="0"/>
              <a:t>المجموع</a:t>
            </a:r>
            <a:r xmlns:a="http://schemas.openxmlformats.org/drawingml/2006/main">
              <a:rPr sz="4000" spc="-155" dirty="0"/>
              <a:t> </a:t>
            </a:r>
            <a:r xmlns:a="http://schemas.openxmlformats.org/drawingml/2006/main">
              <a:rPr sz="4000" dirty="0"/>
              <a:t>طاقة</a:t>
            </a:r>
            <a:r xmlns:a="http://schemas.openxmlformats.org/drawingml/2006/main">
              <a:rPr sz="4000" spc="-140" dirty="0"/>
              <a:t> </a:t>
            </a:r>
            <a:r xmlns:a="http://schemas.openxmlformats.org/drawingml/2006/main">
              <a:rPr sz="4000" spc="-10" dirty="0"/>
              <a:t>المصروفات</a:t>
            </a:r>
            <a:endParaRPr xmlns:a="http://schemas.openxmlformats.org/drawingml/2006/main"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802" y="6274723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598"/>
              <a:ext cx="9067800" cy="62483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0"/>
              <a:ext cx="8915399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12391"/>
            <a:ext cx="8077200" cy="4864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271272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295"/>
              </a:spcBef>
              <a:bidi/>
            </a:pPr>
            <a:r xmlns:a="http://schemas.openxmlformats.org/drawingml/2006/main">
              <a:rPr sz="4000" spc="-10" dirty="0"/>
              <a:t>تقدير</a:t>
            </a:r>
            <a:r xmlns:a="http://schemas.openxmlformats.org/drawingml/2006/main">
              <a:rPr sz="4000" spc="-125" dirty="0"/>
              <a:t> </a:t>
            </a:r>
            <a:r xmlns:a="http://schemas.openxmlformats.org/drawingml/2006/main">
              <a:rPr sz="4000" spc="-65" dirty="0"/>
              <a:t>المجموع</a:t>
            </a:r>
            <a:r xmlns:a="http://schemas.openxmlformats.org/drawingml/2006/main">
              <a:rPr sz="4000" spc="-160" dirty="0"/>
              <a:t> </a:t>
            </a:r>
            <a:r xmlns:a="http://schemas.openxmlformats.org/drawingml/2006/main">
              <a:rPr sz="4000" dirty="0"/>
              <a:t>طاقة</a:t>
            </a:r>
            <a:r xmlns:a="http://schemas.openxmlformats.org/drawingml/2006/main">
              <a:rPr sz="4000" spc="-140" dirty="0"/>
              <a:t> </a:t>
            </a:r>
            <a:r xmlns:a="http://schemas.openxmlformats.org/drawingml/2006/main">
              <a:rPr sz="4000" spc="-10" dirty="0"/>
              <a:t>المصروفات</a:t>
            </a:r>
            <a:endParaRPr xmlns:a="http://schemas.openxmlformats.org/drawingml/2006/main" sz="4000"/>
          </a:p>
          <a:p>
            <a:pPr xmlns:a="http://schemas.openxmlformats.org/drawingml/2006/main" marL="17145">
              <a:lnSpc>
                <a:spcPct val="100000"/>
              </a:lnSpc>
              <a:spcBef>
                <a:spcPts val="835"/>
              </a:spcBef>
              <a:bidi/>
            </a:pPr>
            <a:r xmlns:a="http://schemas.openxmlformats.org/drawingml/2006/main">
              <a:rPr sz="2800" dirty="0"/>
              <a:t>يستخدم</a:t>
            </a:r>
            <a:r xmlns:a="http://schemas.openxmlformats.org/drawingml/2006/main">
              <a:rPr sz="2800" spc="-40" dirty="0"/>
              <a:t> </a:t>
            </a:r>
            <a:r xmlns:a="http://schemas.openxmlformats.org/drawingml/2006/main">
              <a:rPr sz="2800" dirty="0"/>
              <a:t>ال</a:t>
            </a:r>
            <a:r xmlns:a="http://schemas.openxmlformats.org/drawingml/2006/main">
              <a:rPr sz="2800" spc="-35" dirty="0"/>
              <a:t> </a:t>
            </a:r>
            <a:r xmlns:a="http://schemas.openxmlformats.org/drawingml/2006/main">
              <a:rPr sz="2800" spc="-20" dirty="0"/>
              <a:t>قواعد</a:t>
            </a:r>
            <a:endParaRPr xmlns:a="http://schemas.openxmlformats.org/drawingml/2006/main"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1529" y="6256889"/>
            <a:ext cx="2063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5"/>
              </a:spcBef>
              <a:bidi/>
            </a:pPr>
            <a:r xmlns:a="http://schemas.openxmlformats.org/drawingml/2006/main">
              <a:rPr sz="1200" b="1" spc="-25" dirty="0">
                <a:solidFill>
                  <a:srgbClr val="7E7E7E"/>
                </a:solidFill>
                <a:latin typeface="Trebuchet MS"/>
                <a:cs typeface="Trebuchet MS"/>
              </a:rPr>
              <a:t>14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38912"/>
            <a:ext cx="8610600" cy="571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796795"/>
            <a:ext cx="8077200" cy="3852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271272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295"/>
              </a:spcBef>
              <a:bidi/>
            </a:pPr>
            <a:r xmlns:a="http://schemas.openxmlformats.org/drawingml/2006/main">
              <a:rPr sz="4000" spc="-10" dirty="0"/>
              <a:t>تقدير</a:t>
            </a:r>
            <a:r xmlns:a="http://schemas.openxmlformats.org/drawingml/2006/main">
              <a:rPr sz="4000" spc="-125" dirty="0"/>
              <a:t> </a:t>
            </a:r>
            <a:r xmlns:a="http://schemas.openxmlformats.org/drawingml/2006/main">
              <a:rPr sz="4000" spc="-65" dirty="0"/>
              <a:t>المجموع</a:t>
            </a:r>
            <a:r xmlns:a="http://schemas.openxmlformats.org/drawingml/2006/main">
              <a:rPr sz="4000" spc="-160" dirty="0"/>
              <a:t> </a:t>
            </a:r>
            <a:r xmlns:a="http://schemas.openxmlformats.org/drawingml/2006/main">
              <a:rPr sz="4000" dirty="0"/>
              <a:t>طاقة</a:t>
            </a:r>
            <a:r xmlns:a="http://schemas.openxmlformats.org/drawingml/2006/main">
              <a:rPr sz="4000" spc="-140" dirty="0"/>
              <a:t> </a:t>
            </a:r>
            <a:r xmlns:a="http://schemas.openxmlformats.org/drawingml/2006/main">
              <a:rPr sz="4000" spc="-10" dirty="0"/>
              <a:t>المصروفات</a:t>
            </a:r>
            <a:endParaRPr xmlns:a="http://schemas.openxmlformats.org/drawingml/2006/main" sz="4000"/>
          </a:p>
          <a:p>
            <a:pPr xmlns:a="http://schemas.openxmlformats.org/drawingml/2006/main" marL="17145">
              <a:lnSpc>
                <a:spcPct val="100000"/>
              </a:lnSpc>
              <a:spcBef>
                <a:spcPts val="835"/>
              </a:spcBef>
              <a:bidi/>
            </a:pPr>
            <a:r xmlns:a="http://schemas.openxmlformats.org/drawingml/2006/main">
              <a:rPr sz="2800" dirty="0"/>
              <a:t>يستخدم</a:t>
            </a:r>
            <a:r xmlns:a="http://schemas.openxmlformats.org/drawingml/2006/main">
              <a:rPr sz="2800" spc="-40" dirty="0"/>
              <a:t> </a:t>
            </a:r>
            <a:r xmlns:a="http://schemas.openxmlformats.org/drawingml/2006/main">
              <a:rPr sz="2800" dirty="0"/>
              <a:t>ال</a:t>
            </a:r>
            <a:r xmlns:a="http://schemas.openxmlformats.org/drawingml/2006/main">
              <a:rPr sz="2800" spc="-35" dirty="0"/>
              <a:t> </a:t>
            </a:r>
            <a:r xmlns:a="http://schemas.openxmlformats.org/drawingml/2006/main">
              <a:rPr sz="2800" spc="-20" dirty="0"/>
              <a:t>قواعد</a:t>
            </a:r>
            <a:endParaRPr xmlns:a="http://schemas.openxmlformats.org/drawingml/2006/main"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2" y="891539"/>
            <a:ext cx="5298185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1557" rIns="0" bIns="0" rtlCol="0">
            <a:spAutoFit/>
          </a:bodyPr>
          <a:lstStyle/>
          <a:p>
            <a:pPr xmlns:a="http://schemas.openxmlformats.org/drawingml/2006/main" marL="13589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التقييم</a:t>
            </a:r>
            <a:r xmlns:a="http://schemas.openxmlformats.org/drawingml/2006/main">
              <a:rPr spc="-145" dirty="0"/>
              <a:t> </a:t>
            </a:r>
            <a:r xmlns:a="http://schemas.openxmlformats.org/drawingml/2006/main">
              <a:rPr dirty="0"/>
              <a:t>وزن</a:t>
            </a:r>
            <a:r xmlns:a="http://schemas.openxmlformats.org/drawingml/2006/main">
              <a:rPr spc="-130" dirty="0"/>
              <a:t> </a:t>
            </a:r>
            <a:r xmlns:a="http://schemas.openxmlformats.org/drawingml/2006/main">
              <a:rPr spc="-10" dirty="0"/>
              <a:t>حالة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69188" y="2448890"/>
            <a:ext cx="3583304" cy="157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527685" indent="-515620">
              <a:lnSpc>
                <a:spcPts val="3620"/>
              </a:lnSpc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مثالي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وزن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10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كتلة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فِهرِس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وَسَط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محيط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070813"/>
            <a:ext cx="3864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1) مثالي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جسم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20" dirty="0"/>
              <a:t>وزن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29259" y="2144394"/>
            <a:ext cx="8140700" cy="293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19380" marR="5080" indent="190500">
              <a:lnSpc>
                <a:spcPct val="100000"/>
              </a:lnSpc>
              <a:spcBef>
                <a:spcPts val="95"/>
              </a:spcBef>
              <a:buChar char="-"/>
              <a:tabLst>
                <a:tab pos="30988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نحيف: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100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جنيه أو رطل للوزن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أولاً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5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قدم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الارتفاع +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5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جنيه أو رطل للوزن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بوصة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ارتفاع.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19380" marR="272415" indent="190500">
              <a:lnSpc>
                <a:spcPct val="100000"/>
              </a:lnSpc>
              <a:spcBef>
                <a:spcPts val="675"/>
              </a:spcBef>
              <a:buChar char="-"/>
              <a:tabLst>
                <a:tab pos="30988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الرجال: 106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جنيه أو رطل للوزن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أولاً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5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قدم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الارتفاع +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6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جنيهات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بوصة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ارتفاع.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600" b="1" dirty="0">
                <a:latin typeface="Calibri"/>
                <a:cs typeface="Calibri"/>
              </a:rPr>
              <a:t>2)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مؤشر </a:t>
            </a:r>
            <a:endParaRPr xmlns:a="http://schemas.openxmlformats.org/drawingml/2006/main" sz="3600">
              <a:latin typeface="Calibri"/>
              <a:cs typeface="Calibri"/>
            </a:endParaRPr>
            <a:r xmlns:a="http://schemas.openxmlformats.org/drawingml/2006/main">
              <a:rPr sz="3600" b="1" dirty="0">
                <a:latin typeface="Calibri"/>
                <a:cs typeface="Calibri"/>
              </a:rPr>
              <a:t>الكتلة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467613"/>
            <a:ext cx="78625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35280" marR="5080" indent="-32321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3)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وَسَط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محيط: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يغض النظر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جنس،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الناس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توزيع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البطني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سمين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659" y="1299413"/>
            <a:ext cx="7397750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35"/>
              </a:spcBef>
              <a:bidi/>
            </a:pPr>
            <a:r xmlns:a="http://schemas.openxmlformats.org/drawingml/2006/main">
              <a:rPr b="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dirty="0"/>
              <a:t>(على سبيل المثال ،</a:t>
            </a:r>
            <a:r xmlns:a="http://schemas.openxmlformats.org/drawingml/2006/main">
              <a:rPr sz="2800" spc="-100" dirty="0"/>
              <a:t> </a:t>
            </a:r>
            <a:r xmlns:a="http://schemas.openxmlformats.org/drawingml/2006/main">
              <a:rPr sz="2800" spc="-10" dirty="0"/>
              <a:t>"تفاح")</a:t>
            </a:r>
            <a:r xmlns:a="http://schemas.openxmlformats.org/drawingml/2006/main">
              <a:rPr sz="2800" spc="-85" dirty="0"/>
              <a:t> </a:t>
            </a:r>
            <a:r xmlns:a="http://schemas.openxmlformats.org/drawingml/2006/main">
              <a:rPr sz="2800" dirty="0"/>
              <a:t>يملك</a:t>
            </a:r>
            <a:r xmlns:a="http://schemas.openxmlformats.org/drawingml/2006/main">
              <a:rPr sz="2800" spc="-90" dirty="0"/>
              <a:t> </a:t>
            </a:r>
            <a:r xmlns:a="http://schemas.openxmlformats.org/drawingml/2006/main">
              <a:rPr sz="2800" dirty="0"/>
              <a:t>أ</a:t>
            </a:r>
            <a:r xmlns:a="http://schemas.openxmlformats.org/drawingml/2006/main">
              <a:rPr sz="2800" spc="-110" dirty="0"/>
              <a:t> </a:t>
            </a:r>
            <a:r xmlns:a="http://schemas.openxmlformats.org/drawingml/2006/main">
              <a:rPr sz="2800" dirty="0"/>
              <a:t>أكبر</a:t>
            </a:r>
            <a:r xmlns:a="http://schemas.openxmlformats.org/drawingml/2006/main">
              <a:rPr sz="2800" spc="-70" dirty="0"/>
              <a:t> </a:t>
            </a:r>
            <a:r xmlns:a="http://schemas.openxmlformats.org/drawingml/2006/main">
              <a:rPr sz="2800" dirty="0"/>
              <a:t>نسبي</a:t>
            </a:r>
            <a:r xmlns:a="http://schemas.openxmlformats.org/drawingml/2006/main">
              <a:rPr sz="2800" spc="-70" dirty="0"/>
              <a:t> </a:t>
            </a:r>
            <a:r xmlns:a="http://schemas.openxmlformats.org/drawingml/2006/main">
              <a:rPr sz="2800" dirty="0"/>
              <a:t>صحة</a:t>
            </a:r>
            <a:r xmlns:a="http://schemas.openxmlformats.org/drawingml/2006/main">
              <a:rPr sz="2800" spc="-90" dirty="0"/>
              <a:t> </a:t>
            </a:r>
            <a:r xmlns:a="http://schemas.openxmlformats.org/drawingml/2006/main">
              <a:rPr sz="2800" spc="-20" dirty="0"/>
              <a:t>مخاطرة</a:t>
            </a:r>
            <a:endParaRPr xmlns:a="http://schemas.openxmlformats.org/drawingml/2006/main"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1833498"/>
            <a:ext cx="779462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95580" marR="31051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إفراط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سمين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خَواصِر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الفخذين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(أي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"إجاص").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5080" indent="-182880">
              <a:lnSpc>
                <a:spcPct val="95500"/>
              </a:lnSpc>
              <a:spcBef>
                <a:spcPts val="7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حاضِر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وَسَط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محيط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معروف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البطن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بدانة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متحد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تنص على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40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بوصة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أو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>
              <a:lnSpc>
                <a:spcPct val="100000"/>
              </a:lnSpc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رجال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35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بوصة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نحيف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436362"/>
            <a:ext cx="5257800" cy="24216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715000" cy="3505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4568" y="826008"/>
            <a:ext cx="7732395" cy="1555750"/>
            <a:chOff x="734568" y="826008"/>
            <a:chExt cx="7732395" cy="15557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8" y="826008"/>
              <a:ext cx="7732014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8" y="1374648"/>
              <a:ext cx="3391662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4112" y="930402"/>
            <a:ext cx="7059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131060" marR="5080" indent="-211899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طاقة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dirty="0"/>
              <a:t>توازن: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dirty="0"/>
              <a:t>السعرات الحرارية</a:t>
            </a:r>
            <a:r xmlns:a="http://schemas.openxmlformats.org/drawingml/2006/main">
              <a:rPr spc="-70" dirty="0"/>
              <a:t> </a:t>
            </a:r>
            <a:r xmlns:a="http://schemas.openxmlformats.org/drawingml/2006/main">
              <a:rPr dirty="0"/>
              <a:t>المدخول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spc="-10" dirty="0"/>
              <a:t>مقابل </a:t>
            </a:r>
            <a:r xmlns:a="http://schemas.openxmlformats.org/drawingml/2006/main">
              <a:rPr dirty="0"/>
              <a:t>السعرات الحرارية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انتاج |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9" y="1153109"/>
            <a:ext cx="755904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العلاقة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مستهلك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المبلغ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أنفقت.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802" y="6274723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225540" cy="3104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030467"/>
            <a:ext cx="6530340" cy="451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1731"/>
            <a:ext cx="9042654" cy="1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6367" y="271094"/>
            <a:ext cx="83794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44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44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44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44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10" dirty="0">
                <a:latin typeface="Calibri"/>
                <a:cs typeface="Calibri"/>
              </a:rPr>
              <a:t>ترقية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296156" cy="3505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455" y="734568"/>
            <a:ext cx="4343400" cy="914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190999" cy="8869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05000"/>
            <a:ext cx="4223003" cy="3505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25"/>
              </a:lnSpc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423" y="815339"/>
            <a:ext cx="3091433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5357" rIns="0" bIns="0" rtlCol="0">
            <a:spAutoFit/>
          </a:bodyPr>
          <a:lstStyle/>
          <a:p>
            <a:pPr xmlns:a="http://schemas.openxmlformats.org/drawingml/2006/main" marL="260604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طعام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10" dirty="0"/>
              <a:t>اختيارات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1529" y="6256889"/>
            <a:ext cx="2063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5"/>
              </a:spcBef>
              <a:bidi/>
            </a:pPr>
            <a:r xmlns:a="http://schemas.openxmlformats.org/drawingml/2006/main">
              <a:rPr sz="1200" b="1" spc="-25" dirty="0">
                <a:solidFill>
                  <a:srgbClr val="7E7E7E"/>
                </a:solidFill>
                <a:latin typeface="Trebuchet MS"/>
                <a:cs typeface="Trebuchet MS"/>
              </a:rPr>
              <a:t>22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527685" indent="-515620">
              <a:lnSpc>
                <a:spcPts val="3620"/>
              </a:lnSpc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/>
              <a:t>يختار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25" dirty="0"/>
              <a:t>المغذيات - </a:t>
            </a:r>
            <a:r xmlns:a="http://schemas.openxmlformats.org/drawingml/2006/main">
              <a:rPr dirty="0"/>
              <a:t>كثيفة ،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لا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dirty="0"/>
              <a:t>السعرات </a:t>
            </a:r>
            <a:r xmlns:a="http://schemas.openxmlformats.org/drawingml/2006/main">
              <a:rPr spc="-25" dirty="0"/>
              <a:t>الحرارية - كثيفة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أغراض</a:t>
            </a: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10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/>
              <a:t>يأكل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dirty="0"/>
              <a:t>فقط</a:t>
            </a:r>
            <a:r xmlns:a="http://schemas.openxmlformats.org/drawingml/2006/main">
              <a:rPr spc="-9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70" dirty="0"/>
              <a:t> </a:t>
            </a:r>
            <a:r xmlns:a="http://schemas.openxmlformats.org/drawingml/2006/main">
              <a:rPr spc="-10" dirty="0"/>
              <a:t>يخفّف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spc="-10" dirty="0"/>
              <a:t>جوع</a:t>
            </a: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/>
              <a:t>يحافظ على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10" dirty="0"/>
              <a:t>ثابت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dirty="0"/>
              <a:t>يتناول الطعام</a:t>
            </a:r>
            <a:r xmlns:a="http://schemas.openxmlformats.org/drawingml/2006/main">
              <a:rPr spc="-114" dirty="0"/>
              <a:t> </a:t>
            </a:r>
            <a:r xmlns:a="http://schemas.openxmlformats.org/drawingml/2006/main">
              <a:rPr spc="-10" dirty="0"/>
              <a:t>نمط.</a:t>
            </a: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/>
              <a:t>يمين</a:t>
            </a:r>
            <a:r xmlns:a="http://schemas.openxmlformats.org/drawingml/2006/main">
              <a:rPr spc="-114" dirty="0"/>
              <a:t> </a:t>
            </a:r>
            <a:r xmlns:a="http://schemas.openxmlformats.org/drawingml/2006/main">
              <a:rPr dirty="0"/>
              <a:t>جزء</a:t>
            </a:r>
            <a:r xmlns:a="http://schemas.openxmlformats.org/drawingml/2006/main">
              <a:rPr spc="-114" dirty="0"/>
              <a:t> </a:t>
            </a:r>
            <a:r xmlns:a="http://schemas.openxmlformats.org/drawingml/2006/main">
              <a:rPr spc="-20" dirty="0"/>
              <a:t>الأحجام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0147" y="175260"/>
            <a:ext cx="3091433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658" y="279019"/>
            <a:ext cx="252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طعام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10" dirty="0"/>
              <a:t>اختيارات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6263764"/>
            <a:ext cx="448945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spc="-25" dirty="0">
                <a:solidFill>
                  <a:srgbClr val="7E7E7E"/>
                </a:solidFill>
                <a:latin typeface="Trebuchet MS"/>
                <a:cs typeface="Trebuchet MS"/>
              </a:rPr>
              <a:t>أماه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2343" y="1457325"/>
          <a:ext cx="8181340" cy="517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7364">
                <a:tc>
                  <a:txBody>
                    <a:bodyPr/>
                    <a:lstStyle/>
                    <a:p>
                      <a:pPr xmlns:a="http://schemas.openxmlformats.org/drawingml/2006/main" marL="103505" marR="1164590">
                        <a:lnSpc>
                          <a:spcPct val="100000"/>
                        </a:lnSpc>
                        <a:spcBef>
                          <a:spcPts val="11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Trebuchet MS"/>
                          <a:cs typeface="Trebuchet MS"/>
                        </a:rPr>
                        <a:t>أغذية</a:t>
                      </a:r>
                      <a:r xmlns:a="http://schemas.openxmlformats.org/drawingml/2006/main">
                        <a:rPr sz="2800" b="1" spc="-175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dirty="0">
                          <a:latin typeface="Trebuchet MS"/>
                          <a:cs typeface="Trebuchet MS"/>
                        </a:rPr>
                        <a:t>يرتبط </a:t>
                      </a:r>
                      <a:r xmlns:a="http://schemas.openxmlformats.org/drawingml/2006/main">
                        <a:rPr sz="2800" b="1" spc="-10" dirty="0">
                          <a:latin typeface="Trebuchet MS"/>
                          <a:cs typeface="Trebuchet MS"/>
                        </a:rPr>
                        <a:t>بقوة</a:t>
                      </a:r>
                      <a:r xmlns:a="http://schemas.openxmlformats.org/drawingml/2006/main">
                        <a:rPr sz="2800" b="1" spc="-150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spc="-20" dirty="0">
                          <a:latin typeface="Trebuchet MS"/>
                          <a:cs typeface="Trebuchet MS"/>
                        </a:rPr>
                        <a:t>مع </a:t>
                      </a:r>
                      <a:r xmlns:a="http://schemas.openxmlformats.org/drawingml/2006/main">
                        <a:rPr sz="2800" b="1" dirty="0">
                          <a:latin typeface="Trebuchet MS"/>
                          <a:cs typeface="Trebuchet MS"/>
                        </a:rPr>
                        <a:t>الوزن</a:t>
                      </a:r>
                      <a:r xmlns:a="http://schemas.openxmlformats.org/drawingml/2006/main">
                        <a:rPr sz="2800" b="1" spc="-90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spc="-20" dirty="0">
                          <a:latin typeface="Trebuchet MS"/>
                          <a:cs typeface="Trebuchet MS"/>
                        </a:rPr>
                        <a:t>يكسب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075" marR="106045">
                        <a:lnSpc>
                          <a:spcPct val="100000"/>
                        </a:lnSpc>
                        <a:spcBef>
                          <a:spcPts val="110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latin typeface="Trebuchet MS"/>
                          <a:cs typeface="Trebuchet MS"/>
                        </a:rPr>
                        <a:t>أغذية</a:t>
                      </a:r>
                      <a:r xmlns:a="http://schemas.openxmlformats.org/drawingml/2006/main">
                        <a:rPr sz="2800" b="1" spc="-175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latin typeface="Trebuchet MS"/>
                          <a:cs typeface="Trebuchet MS"/>
                        </a:rPr>
                        <a:t>عكسيا </a:t>
                      </a:r>
                      <a:r xmlns:a="http://schemas.openxmlformats.org/drawingml/2006/main">
                        <a:rPr sz="2800" b="1" dirty="0">
                          <a:latin typeface="Trebuchet MS"/>
                          <a:cs typeface="Trebuchet MS"/>
                        </a:rPr>
                        <a:t>_</a:t>
                      </a:r>
                      <a:r xmlns:a="http://schemas.openxmlformats.org/drawingml/2006/main">
                        <a:rPr sz="2800" b="1" spc="-100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dirty="0">
                          <a:latin typeface="Trebuchet MS"/>
                          <a:cs typeface="Trebuchet MS"/>
                        </a:rPr>
                        <a:t>مع</a:t>
                      </a:r>
                      <a:r xmlns:a="http://schemas.openxmlformats.org/drawingml/2006/main">
                        <a:rPr sz="2800" b="1" spc="-110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b="1" spc="-20" dirty="0">
                          <a:latin typeface="Trebuchet MS"/>
                          <a:cs typeface="Trebuchet MS"/>
                        </a:rPr>
                        <a:t>زيادة 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  <a:r xmlns:a="http://schemas.openxmlformats.org/drawingml/2006/main">
                        <a:rPr sz="2800" b="1" spc="-10" dirty="0">
                          <a:latin typeface="Trebuchet MS"/>
                          <a:cs typeface="Trebuchet MS"/>
                        </a:rPr>
                        <a:t>الوزن</a:t>
                      </a: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04">
                <a:tc>
                  <a:txBody>
                    <a:bodyPr/>
                    <a:lstStyle/>
                    <a:p>
                      <a:pPr xmlns:a="http://schemas.openxmlformats.org/drawingml/2006/main" marL="103505" marR="1783714">
                        <a:lnSpc>
                          <a:spcPct val="100000"/>
                        </a:lnSpc>
                        <a:spcBef>
                          <a:spcPts val="27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البطاطس</a:t>
                      </a:r>
                      <a:r xmlns:a="http://schemas.openxmlformats.org/drawingml/2006/main">
                        <a:rPr sz="2800" spc="-170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شيبس بطاطس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</a:p>
                    <a:p>
                      <a:pPr xmlns:a="http://schemas.openxmlformats.org/drawingml/2006/main" marL="103505" marR="1021080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المشروبات المحلاة </a:t>
                      </a:r>
                      <a:r xmlns:a="http://schemas.openxmlformats.org/drawingml/2006/main">
                        <a:rPr sz="2800" spc="-20" dirty="0">
                          <a:latin typeface="Trebuchet MS"/>
                          <a:cs typeface="Trebuchet MS"/>
                        </a:rPr>
                        <a:t>بالسكر </a:t>
                      </a:r>
                      <a:r xmlns:a="http://schemas.openxmlformats.org/drawingml/2006/main">
                        <a:rPr sz="2800" dirty="0">
                          <a:latin typeface="Trebuchet MS"/>
                          <a:cs typeface="Trebuchet MS"/>
                        </a:rPr>
                        <a:t>غير المصنعة</a:t>
                      </a:r>
                      <a:r xmlns:a="http://schemas.openxmlformats.org/drawingml/2006/main">
                        <a:rPr sz="2800" spc="-195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اللحوم 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  <a:r xmlns:a="http://schemas.openxmlformats.org/drawingml/2006/main">
                        <a:rPr sz="2800" spc="-25" dirty="0">
                          <a:latin typeface="Trebuchet MS"/>
                          <a:cs typeface="Trebuchet MS"/>
                        </a:rPr>
                        <a:t>الحمراء</a:t>
                      </a:r>
                    </a:p>
                    <a:p>
                      <a:pPr xmlns:a="http://schemas.openxmlformats.org/drawingml/2006/main" marL="103505" marR="149225">
                        <a:lnSpc>
                          <a:spcPts val="3325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معالجتها</a:t>
                      </a:r>
                      <a:r xmlns:a="http://schemas.openxmlformats.org/drawingml/2006/main">
                        <a:rPr sz="2800" spc="-175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اللحوم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</a:p>
                    <a:p>
                      <a:pPr xmlns:a="http://schemas.openxmlformats.org/drawingml/2006/main">
                        <a:lnSpc>
                          <a:spcPts val="1405"/>
                        </a:lnSpc>
                        <a:tabLst>
                          <a:tab pos="3655060" algn="l"/>
                        </a:tabLst>
                        <a:bidi/>
                      </a:pPr>
                      <a:r xmlns:a="http://schemas.openxmlformats.org/drawingml/2006/main">
                        <a:rPr sz="1650" b="1" spc="-15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ليكه</a:t>
                      </a:r>
                      <a:r xmlns:a="http://schemas.openxmlformats.org/drawingml/2006/main"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1200" b="1" spc="-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xmlns:a="http://schemas.openxmlformats.org/drawingml/2006/main" sz="12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075" marR="1865630">
                        <a:lnSpc>
                          <a:spcPct val="100000"/>
                        </a:lnSpc>
                        <a:spcBef>
                          <a:spcPts val="27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خضروات </a:t>
                      </a:r>
                      <a:r xmlns:a="http://schemas.openxmlformats.org/drawingml/2006/main">
                        <a:rPr sz="2800" dirty="0">
                          <a:latin typeface="Trebuchet MS"/>
                          <a:cs typeface="Trebuchet MS"/>
                        </a:rPr>
                        <a:t>كاملة</a:t>
                      </a:r>
                      <a:r xmlns:a="http://schemas.openxmlformats.org/drawingml/2006/main">
                        <a:rPr sz="2800" spc="-95" dirty="0"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Trebuchet MS"/>
                          <a:cs typeface="Trebuchet MS"/>
                        </a:rPr>
                        <a:t>حبوب فواكه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</a:p>
                    <a:p>
                      <a:pPr xmlns:a="http://schemas.openxmlformats.org/drawingml/2006/main" marL="92075" marR="2896235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20" dirty="0">
                          <a:latin typeface="Trebuchet MS"/>
                          <a:cs typeface="Trebuchet MS"/>
                        </a:rPr>
                        <a:t>زبادي </a:t>
                      </a:r>
                      <a:r xmlns:a="http://schemas.openxmlformats.org/drawingml/2006/main">
                        <a:rPr sz="2800" spc="-70" dirty="0">
                          <a:latin typeface="Trebuchet MS"/>
                          <a:cs typeface="Trebuchet MS"/>
                        </a:rPr>
                        <a:t>مكسرات</a:t>
                      </a:r>
                      <a:endParaRPr xmlns:a="http://schemas.openxmlformats.org/drawingml/2006/main"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461517"/>
            <a:ext cx="7075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نشاط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اختيارات: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يتحرك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dirty="0"/>
              <a:t>أكثر،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اجلس </a:t>
            </a:r>
            <a:r xmlns:a="http://schemas.openxmlformats.org/drawingml/2006/main">
              <a:rPr spc="-20" dirty="0"/>
              <a:t>أقل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6102" y="624758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488" y="1234262"/>
            <a:ext cx="8103870" cy="1920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8895" algn="just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3200" b="1" spc="-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نشاط</a:t>
            </a:r>
            <a:r xmlns:a="http://schemas.openxmlformats.org/drawingml/2006/main">
              <a:rPr sz="3200" b="1" spc="-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(PA)</a:t>
            </a:r>
            <a:r xmlns:a="http://schemas.openxmlformats.org/drawingml/2006/main">
              <a:rPr sz="32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القواعد الارشادية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95580" marR="5080" indent="-182880" algn="just">
              <a:lnSpc>
                <a:spcPct val="97700"/>
              </a:lnSpc>
              <a:spcBef>
                <a:spcPts val="29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الكبار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الأقل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150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النعناع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(2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ساعة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&amp;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30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دقيقة)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أسبوع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شدة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معتدلة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75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النعناع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(1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ساعة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15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النعناع)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أسبوع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قوي-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شدة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الهوائية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السلطة الفلسطينية.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488" y="3146298"/>
            <a:ext cx="11918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35"/>
              </a:spcBef>
              <a:bidi/>
            </a:pPr>
            <a:r xmlns:a="http://schemas.openxmlformats.org/drawingml/2006/main"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الكبار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567" y="3252978"/>
            <a:ext cx="669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240790" algn="l"/>
                <a:tab pos="2702560" algn="l"/>
                <a:tab pos="3647440" algn="l"/>
                <a:tab pos="4979670" algn="l"/>
                <a:tab pos="5595620" algn="l"/>
                <a:tab pos="614426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الهوائية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السلطة الفلسطينية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300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488" y="3679393"/>
            <a:ext cx="8101965" cy="270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95580" marR="635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دقائق</a:t>
            </a:r>
            <a:r xmlns:a="http://schemas.openxmlformats.org/drawingml/2006/main">
              <a:rPr sz="2800" b="1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(5</a:t>
            </a:r>
            <a:r xmlns:a="http://schemas.openxmlformats.org/drawingml/2006/main">
              <a:rPr sz="2800" b="1" spc="1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ساعات)</a:t>
            </a:r>
            <a:r xmlns:a="http://schemas.openxmlformats.org/drawingml/2006/main">
              <a:rPr sz="2800" b="1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أسبوع</a:t>
            </a:r>
            <a:r xmlns:a="http://schemas.openxmlformats.org/drawingml/2006/main">
              <a:rPr sz="2800" b="1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شدة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معتدلة</a:t>
            </a:r>
            <a:r xmlns:a="http://schemas.openxmlformats.org/drawingml/2006/main">
              <a:rPr sz="2800" b="1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150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نعناع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أسبوع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قوي-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شدة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الهوائية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السلطة الفلسطينية.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5080" indent="-182880" algn="just">
              <a:lnSpc>
                <a:spcPct val="98500"/>
              </a:lnSpc>
              <a:spcBef>
                <a:spcPts val="240"/>
              </a:spcBef>
              <a:bidi/>
            </a:pPr>
            <a:r xmlns:a="http://schemas.openxmlformats.org/drawingml/2006/main">
              <a:rPr sz="360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 xmlns:a="http://schemas.openxmlformats.org/drawingml/2006/main">
              <a:rPr sz="3600" spc="-235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الكبار</a:t>
            </a:r>
            <a:r xmlns:a="http://schemas.openxmlformats.org/drawingml/2006/main">
              <a:rPr sz="2800" b="1" spc="2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26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spc="26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26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تقوية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العضلات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2800" b="1" spc="7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7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7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معتدل</a:t>
            </a:r>
            <a:r xmlns:a="http://schemas.openxmlformats.org/drawingml/2006/main">
              <a:rPr sz="2800" b="1" spc="7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7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7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شدة</a:t>
            </a:r>
            <a:r xmlns:a="http://schemas.openxmlformats.org/drawingml/2006/main">
              <a:rPr sz="2800" b="1" spc="7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يتضمن</a:t>
            </a:r>
            <a:r xmlns:a="http://schemas.openxmlformats.org/drawingml/2006/main">
              <a:rPr sz="2800" b="1" spc="2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2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رئيسي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2800" b="1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مجموعات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2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أيام</a:t>
            </a:r>
            <a:r xmlns:a="http://schemas.openxmlformats.org/drawingml/2006/main">
              <a:rPr sz="2800" b="1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أسبوع.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دكتور.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ملكة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0"/>
            <a:ext cx="8108442" cy="9075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972" y="3759"/>
            <a:ext cx="7547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السعرات الحرارية / ساعة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أنفقت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في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dirty="0"/>
              <a:t>شائع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50" dirty="0"/>
              <a:t>السلطة الفلسطينية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50" y="649477"/>
          <a:ext cx="8699500" cy="600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معتدل</a:t>
                      </a:r>
                      <a:r xmlns:a="http://schemas.openxmlformats.org/drawingml/2006/main"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بدني</a:t>
                      </a:r>
                      <a:r xmlns:a="http://schemas.openxmlformats.org/drawingml/2006/main">
                        <a:rPr sz="2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نشاط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802640" marR="144780" indent="-64643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تقريبي</a:t>
                      </a:r>
                      <a:r xmlns:a="http://schemas.openxmlformats.org/drawingml/2006/main"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السعرات الحرارية / ساعة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مقابل</a:t>
                      </a:r>
                      <a:r xmlns:a="http://schemas.openxmlformats.org/drawingml/2006/main"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70 كجم</a:t>
                      </a:r>
                      <a:r xmlns:a="http://schemas.openxmlformats.org/drawingml/2006/main"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شخص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جولة على الأقدام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370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ضوء</a:t>
                      </a:r>
                      <a:r xmlns:a="http://schemas.openxmlformats.org/drawingml/2006/main"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البستنة / ساحة</a:t>
                      </a:r>
                      <a:r xmlns:a="http://schemas.openxmlformats.org/drawingml/2006/main"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عمل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xmlns:a="http://schemas.openxmlformats.org/drawingml/2006/main"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الرقص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2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8321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الجولف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(المشي</a:t>
                      </a: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و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حمل</a:t>
                      </a:r>
                      <a:r xmlns:a="http://schemas.openxmlformats.org/drawingml/2006/main"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النوادي)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ركوب الدراجات</a:t>
                      </a:r>
                      <a:r xmlns:a="http://schemas.openxmlformats.org/drawingml/2006/main"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(&lt;10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ميلا في الساعة)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290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xmlns:a="http://schemas.openxmlformats.org/drawingml/2006/main" marL="1207135">
                        <a:lnSpc>
                          <a:spcPct val="100000"/>
                        </a:lnSpc>
                        <a:spcBef>
                          <a:spcPts val="530"/>
                        </a:spcBef>
                        <a:bidi/>
                      </a:pP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المشي</a:t>
                      </a:r>
                      <a:r xmlns:a="http://schemas.openxmlformats.org/drawingml/2006/main"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(3.5</a:t>
                      </a:r>
                      <a:r xmlns:a="http://schemas.openxmlformats.org/drawingml/2006/main"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ميلا في الساعة)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280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0269">
                <a:tc>
                  <a:txBody>
                    <a:bodyPr/>
                    <a:lstStyle/>
                    <a:p>
                      <a:pPr xmlns:a="http://schemas.openxmlformats.org/drawingml/2006/main" marL="1798955" marR="652780" indent="-1142365">
                        <a:lnSpc>
                          <a:spcPct val="100000"/>
                        </a:lnSpc>
                        <a:spcBef>
                          <a:spcPts val="815"/>
                        </a:spcBef>
                        <a:bidi/>
                      </a:pP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وزن</a:t>
                      </a:r>
                      <a:r xmlns:a="http://schemas.openxmlformats.org/drawingml/2006/main"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رفع</a:t>
                      </a:r>
                      <a:r xmlns:a="http://schemas.openxmlformats.org/drawingml/2006/main"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(عام</a:t>
                      </a:r>
                      <a:r xmlns:a="http://schemas.openxmlformats.org/drawingml/2006/main"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تجريب 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خفيف )</a:t>
                      </a:r>
                    </a:p>
                  </a:txBody>
                  <a:tcPr marL="0" marR="0" marT="1035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220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xmlns:a="http://schemas.openxmlformats.org/drawingml/2006/main" marL="320040">
                        <a:lnSpc>
                          <a:spcPts val="2380"/>
                        </a:lnSpc>
                        <a:tabLst>
                          <a:tab pos="1729739" algn="l"/>
                          <a:tab pos="4404995" algn="l"/>
                        </a:tabLst>
                        <a:bidi/>
                      </a:pPr>
                      <a:r xmlns:a="http://schemas.openxmlformats.org/drawingml/2006/main"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دكتور.</a:t>
                      </a:r>
                      <a:r xmlns:a="http://schemas.openxmlformats.org/drawingml/2006/main">
                        <a:rPr sz="1650" b="1" spc="-7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1650" b="1" spc="-15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ملكة</a:t>
                      </a:r>
                      <a:r xmlns:a="http://schemas.openxmlformats.org/drawingml/2006/main"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3600" spc="-15" baseline="-24305" dirty="0">
                          <a:latin typeface="Times New Roman"/>
                          <a:cs typeface="Times New Roman"/>
                        </a:rPr>
                        <a:t>تمتد</a:t>
                      </a:r>
                      <a:r xmlns:a="http://schemas.openxmlformats.org/drawingml/2006/main">
                        <a:rPr sz="3600" baseline="-2430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1200" b="1" spc="-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endParaRPr xmlns:a="http://schemas.openxmlformats.org/drawingml/2006/main"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53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180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0"/>
            <a:ext cx="8108442" cy="9944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91566"/>
            <a:ext cx="7538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السعرات الحرارية / ساعة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dirty="0"/>
              <a:t>أنفقت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dirty="0"/>
              <a:t>في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شائع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65" dirty="0"/>
              <a:t>السلطة الفلسطينية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50" y="1004316"/>
          <a:ext cx="8858250" cy="569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10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قوي</a:t>
                      </a:r>
                      <a:r xmlns:a="http://schemas.openxmlformats.org/drawingml/2006/main"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بدني</a:t>
                      </a:r>
                      <a:r xmlns:a="http://schemas.openxmlformats.org/drawingml/2006/main">
                        <a:rPr sz="2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نشاط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075" marR="494030">
                        <a:lnSpc>
                          <a:spcPct val="100000"/>
                        </a:lnSpc>
                        <a:spcBef>
                          <a:spcPts val="14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تقريبي</a:t>
                      </a:r>
                      <a:r xmlns:a="http://schemas.openxmlformats.org/drawingml/2006/main"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السعرات الحرارية / ساعة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مقابل</a:t>
                      </a:r>
                      <a:r xmlns:a="http://schemas.openxmlformats.org/drawingml/2006/main">
                        <a:rPr sz="2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Times New Roman"/>
                          <a:cs typeface="Times New Roman"/>
                        </a:rPr>
                        <a:t>70 كجم</a:t>
                      </a:r>
                      <a:r xmlns:a="http://schemas.openxmlformats.org/drawingml/2006/main"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Times New Roman"/>
                          <a:cs typeface="Times New Roman"/>
                        </a:rPr>
                        <a:t>شخص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الجري / الركض</a:t>
                      </a:r>
                      <a:r xmlns:a="http://schemas.openxmlformats.org/drawingml/2006/main"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(5</a:t>
                      </a:r>
                      <a:r xmlns:a="http://schemas.openxmlformats.org/drawingml/2006/main"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ميلا في الساعة)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590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ركوب الدراجات</a:t>
                      </a:r>
                      <a:r xmlns:a="http://schemas.openxmlformats.org/drawingml/2006/main"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(&gt; 10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ميلا في الساعة)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590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سباحة</a:t>
                      </a:r>
                      <a:r xmlns:a="http://schemas.openxmlformats.org/drawingml/2006/main"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(بطيء</a:t>
                      </a:r>
                      <a:r xmlns:a="http://schemas.openxmlformats.org/drawingml/2006/main"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حرة</a:t>
                      </a:r>
                      <a:r xmlns:a="http://schemas.openxmlformats.org/drawingml/2006/main"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لفات)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510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أيروبيكس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480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المشي</a:t>
                      </a:r>
                      <a:r xmlns:a="http://schemas.openxmlformats.org/drawingml/2006/main"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(4.5</a:t>
                      </a:r>
                      <a:r xmlns:a="http://schemas.openxmlformats.org/drawingml/2006/main"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ميلا في الساعة)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460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10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ثقيل</a:t>
                      </a:r>
                      <a:r xmlns:a="http://schemas.openxmlformats.org/drawingml/2006/main"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حديقة منزل</a:t>
                      </a:r>
                      <a:r xmlns:a="http://schemas.openxmlformats.org/drawingml/2006/main"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عمل</a:t>
                      </a:r>
                      <a:r xmlns:a="http://schemas.openxmlformats.org/drawingml/2006/main"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(تقطيع</a:t>
                      </a:r>
                      <a:r xmlns:a="http://schemas.openxmlformats.org/drawingml/2006/main">
                        <a:rPr sz="2400" spc="-9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خشب)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0" dirty="0">
                          <a:latin typeface="Times New Roman"/>
                          <a:cs typeface="Times New Roman"/>
                        </a:rPr>
                        <a:t>وزن</a:t>
                      </a:r>
                      <a:r xmlns:a="http://schemas.openxmlformats.org/drawingml/2006/main"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رفع</a:t>
                      </a:r>
                      <a:r xmlns:a="http://schemas.openxmlformats.org/drawingml/2006/main"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(قوي</a:t>
                      </a:r>
                      <a:r xmlns:a="http://schemas.openxmlformats.org/drawingml/2006/main"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جهد)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xmlns:a="http://schemas.openxmlformats.org/drawingml/2006/main" marL="90805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4404995" algn="l"/>
                        </a:tabLst>
                        <a:bidi/>
                      </a:pP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ب </a:t>
                      </a:r>
                      <a:r xmlns:a="http://schemas.openxmlformats.org/drawingml/2006/main">
                        <a:rPr sz="2400" spc="-869" dirty="0">
                          <a:latin typeface="Times New Roman"/>
                          <a:cs typeface="Times New Roman"/>
                        </a:rPr>
                        <a:t>أ </a:t>
                      </a:r>
                      <a:r xmlns:a="http://schemas.openxmlformats.org/drawingml/2006/main"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د </a:t>
                      </a:r>
                      <a:r xmlns:a="http://schemas.openxmlformats.org/drawingml/2006/main">
                        <a:rPr sz="1650" b="1" spc="-472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ص </a:t>
                      </a:r>
                      <a:r xmlns:a="http://schemas.openxmlformats.org/drawingml/2006/main"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. </a:t>
                      </a:r>
                      <a:r xmlns:a="http://schemas.openxmlformats.org/drawingml/2006/main">
                        <a:rPr sz="2400" spc="-630" dirty="0">
                          <a:latin typeface="Times New Roman"/>
                          <a:cs typeface="Times New Roman"/>
                        </a:rPr>
                        <a:t>_</a:t>
                      </a:r>
                      <a:r xmlns:a="http://schemas.openxmlformats.org/drawingml/2006/main">
                        <a:rPr sz="1650" b="1" spc="-165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 xmlns:a="http://schemas.openxmlformats.org/drawingml/2006/main">
                        <a:rPr sz="2400" spc="-1090" dirty="0">
                          <a:latin typeface="Times New Roman"/>
                          <a:cs typeface="Times New Roman"/>
                        </a:rPr>
                        <a:t>k </a:t>
                      </a:r>
                      <a:r xmlns:a="http://schemas.openxmlformats.org/drawingml/2006/main"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M </a:t>
                      </a:r>
                      <a:r xmlns:a="http://schemas.openxmlformats.org/drawingml/2006/main">
                        <a:rPr sz="1650" b="1" spc="-494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 xmlns:a="http://schemas.openxmlformats.org/drawingml/2006/main">
                        <a:rPr sz="2400" spc="-740" dirty="0">
                          <a:latin typeface="Times New Roman"/>
                          <a:cs typeface="Times New Roman"/>
                        </a:rPr>
                        <a:t>e </a:t>
                      </a:r>
                      <a:r xmlns:a="http://schemas.openxmlformats.org/drawingml/2006/main"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l </a:t>
                      </a:r>
                      <a:r xmlns:a="http://schemas.openxmlformats.org/drawingml/2006/main">
                        <a:rPr sz="1650" b="1" spc="-270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 xmlns:a="http://schemas.openxmlformats.org/drawingml/2006/main">
                        <a:rPr sz="2400" spc="-490" dirty="0">
                          <a:latin typeface="Times New Roman"/>
                          <a:cs typeface="Times New Roman"/>
                        </a:rPr>
                        <a:t>t </a:t>
                      </a:r>
                      <a:r xmlns:a="http://schemas.openxmlformats.org/drawingml/2006/main">
                        <a:rPr sz="1650" b="1" spc="-179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k </a:t>
                      </a:r>
                      <a:r xmlns:a="http://schemas.openxmlformats.org/drawingml/2006/main">
                        <a:rPr sz="2400" spc="-1095" dirty="0">
                          <a:latin typeface="Times New Roman"/>
                          <a:cs typeface="Times New Roman"/>
                        </a:rPr>
                        <a:t>b </a:t>
                      </a:r>
                      <a:r xmlns:a="http://schemas.openxmlformats.org/drawingml/2006/main"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 xmlns:a="http://schemas.openxmlformats.org/drawingml/2006/main">
                        <a:rPr sz="1650" b="1" spc="-300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h 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all</a:t>
                      </a:r>
                      <a:r xmlns:a="http://schemas.openxmlformats.org/drawingml/2006/main"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Times New Roman"/>
                          <a:cs typeface="Times New Roman"/>
                        </a:rPr>
                        <a:t>(قوي)</a:t>
                      </a:r>
                      <a:r xmlns:a="http://schemas.openxmlformats.org/drawingml/2006/main"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 xmlns:a="http://schemas.openxmlformats.org/drawingml/2006/main">
                        <a:rPr sz="1800" b="1" spc="-37" baseline="64814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endParaRPr xmlns:a="http://schemas.openxmlformats.org/drawingml/2006/main" sz="1800" baseline="64814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  <a:bidi/>
                      </a:pPr>
                      <a:r xmlns:a="http://schemas.openxmlformats.org/drawingml/2006/main"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xmlns:a="http://schemas.openxmlformats.org/drawingml/2006/main"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19" y="662940"/>
            <a:ext cx="7732395" cy="1555750"/>
            <a:chOff x="845819" y="662940"/>
            <a:chExt cx="7732395" cy="1555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19" y="662940"/>
              <a:ext cx="7732014" cy="1006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180" y="1211580"/>
              <a:ext cx="3391662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583" y="766317"/>
            <a:ext cx="7068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131695" marR="5080" indent="-211899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طاقة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dirty="0"/>
              <a:t>توازن: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السعرات الحرارية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dirty="0"/>
              <a:t>المدخول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10" dirty="0"/>
              <a:t>مقابل </a:t>
            </a:r>
            <a:r xmlns:a="http://schemas.openxmlformats.org/drawingml/2006/main">
              <a:rPr dirty="0"/>
              <a:t>السعرات الحرارية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انتاج |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672" y="2286000"/>
            <a:ext cx="8458200" cy="38084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644" y="541019"/>
              <a:ext cx="2963418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358" rIns="0" bIns="0" rtlCol="0">
            <a:spAutoFit/>
          </a:bodyPr>
          <a:lstStyle/>
          <a:p>
            <a:pPr xmlns:a="http://schemas.openxmlformats.org/drawingml/2006/main" marL="246126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مقدمة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88391" y="1656968"/>
            <a:ext cx="7894320" cy="3259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xmlns:a="http://schemas.openxmlformats.org/drawingml/2006/main" marL="469265" marR="10160" indent="-456565">
              <a:lnSpc>
                <a:spcPct val="101099"/>
              </a:lnSpc>
              <a:spcBef>
                <a:spcPts val="6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رفع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درجة حرارة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كلغ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ماء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1 </a:t>
            </a:r>
            <a:r xmlns:a="http://schemas.openxmlformats.org/drawingml/2006/main">
              <a:rPr sz="2800" b="1" spc="-20" dirty="0">
                <a:latin typeface="Tahoma"/>
                <a:cs typeface="Tahoma"/>
              </a:rPr>
              <a:t>درجة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مئوية.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265" marR="5080" indent="-456565">
              <a:lnSpc>
                <a:spcPct val="100000"/>
              </a:lnSpc>
              <a:spcBef>
                <a:spcPts val="9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تَغذِيَة،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يقيس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المبلغ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طعام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للوقود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نشاط.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265" marR="850265" indent="-456565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وظيفة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المدخول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مقابل</a:t>
            </a:r>
            <a:r xmlns:a="http://schemas.openxmlformats.org/drawingml/2006/main">
              <a:rPr sz="2800" b="1" spc="-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-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انتاج.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38130"/>
            <a:ext cx="7950834" cy="45999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241300" marR="48895" indent="-182880">
              <a:lnSpc>
                <a:spcPct val="104099"/>
              </a:lnSpc>
              <a:spcBef>
                <a:spcPts val="19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يأتي</a:t>
            </a:r>
            <a:r xmlns:a="http://schemas.openxmlformats.org/drawingml/2006/main">
              <a:rPr sz="2800" b="1" spc="-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الكربوهيدرات ،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بروتين،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سمين،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والكحول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1300" marR="5080" indent="-182880">
              <a:lnSpc>
                <a:spcPct val="104099"/>
              </a:lnSpc>
              <a:spcBef>
                <a:spcPts val="3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طعام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يقدر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874394" indent="356870">
              <a:lnSpc>
                <a:spcPct val="110000"/>
              </a:lnSpc>
              <a:spcBef>
                <a:spcPts val="675"/>
              </a:spcBef>
              <a:buAutoNum type="arabicPeriod"/>
              <a:tabLst>
                <a:tab pos="36957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تتضاعف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جرامات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المناسب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غرام.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260985" indent="356870">
              <a:lnSpc>
                <a:spcPct val="110000"/>
              </a:lnSpc>
              <a:spcBef>
                <a:spcPts val="670"/>
              </a:spcBef>
              <a:buAutoNum type="arabicPeriod"/>
              <a:tabLst>
                <a:tab pos="36957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تتضاعف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حصص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متوسط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المبلغ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خدمة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ثم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يضيف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السعرات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الحرارية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مجموعة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يحصل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6089" y="5955893"/>
            <a:ext cx="34086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81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تل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مستهلك. </a:t>
            </a:r>
            <a:r xmlns:a="http://schemas.openxmlformats.org/drawingml/2006/main">
              <a:rPr sz="1800" b="1" spc="-15" baseline="-32407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xmlns:a="http://schemas.openxmlformats.org/drawingml/2006/main" sz="1800" baseline="-3240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655" y="423671"/>
            <a:ext cx="3978402" cy="111633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264" y="540766"/>
            <a:ext cx="334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dirty="0"/>
              <a:t>طاقة</a:t>
            </a:r>
            <a:r xmlns:a="http://schemas.openxmlformats.org/drawingml/2006/main">
              <a:rPr sz="4000" spc="-225" dirty="0"/>
              <a:t> </a:t>
            </a:r>
            <a:r xmlns:a="http://schemas.openxmlformats.org/drawingml/2006/main">
              <a:rPr sz="4000" spc="-30" dirty="0"/>
              <a:t>تناول</a:t>
            </a:r>
            <a:endParaRPr xmlns:a="http://schemas.openxmlformats.org/drawingml/2006/main" sz="4000"/>
          </a:p>
        </p:txBody>
      </p:sp>
      <p:sp>
        <p:nvSpPr>
          <p:cNvPr id="6" name="object 6"/>
          <p:cNvSpPr txBox="1"/>
          <p:nvPr/>
        </p:nvSpPr>
        <p:spPr>
          <a:xfrm>
            <a:off x="510540" y="6040323"/>
            <a:ext cx="855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81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100" b="1" spc="-715" dirty="0">
                <a:solidFill>
                  <a:srgbClr val="7E7E7E"/>
                </a:solidFill>
                <a:latin typeface="Trebuchet MS"/>
                <a:cs typeface="Trebuchet MS"/>
              </a:rPr>
              <a:t>د </a:t>
            </a:r>
            <a:r xmlns:a="http://schemas.openxmlformats.org/drawingml/2006/main">
              <a:rPr sz="4200" b="1" spc="-405" baseline="12896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1100" b="1" spc="-220" dirty="0">
                <a:solidFill>
                  <a:srgbClr val="7E7E7E"/>
                </a:solidFill>
                <a:latin typeface="Trebuchet MS"/>
                <a:cs typeface="Trebuchet MS"/>
              </a:rPr>
              <a:t>ح </a:t>
            </a:r>
            <a:r xmlns:a="http://schemas.openxmlformats.org/drawingml/2006/main">
              <a:rPr sz="4200" b="1" spc="-1972" baseline="12896" dirty="0">
                <a:latin typeface="Calibri"/>
                <a:cs typeface="Calibri"/>
              </a:rPr>
              <a:t>ح 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r xmlns:a="http://schemas.openxmlformats.org/drawingml/2006/main">
              <a:rPr sz="1100" b="1" spc="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100" b="1" spc="-280" dirty="0">
                <a:solidFill>
                  <a:srgbClr val="7E7E7E"/>
                </a:solidFill>
                <a:latin typeface="Trebuchet MS"/>
                <a:cs typeface="Trebuchet MS"/>
              </a:rPr>
              <a:t>M </a:t>
            </a:r>
            <a:r xmlns:a="http://schemas.openxmlformats.org/drawingml/2006/main">
              <a:rPr sz="4200" b="1" spc="-1732" baseline="12896" dirty="0">
                <a:latin typeface="Calibri"/>
                <a:cs typeface="Calibri"/>
              </a:rPr>
              <a:t>e 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ala </a:t>
            </a:r>
            <a:r xmlns:a="http://schemas.openxmlformats.org/drawingml/2006/main">
              <a:rPr sz="1100" b="1" spc="-340" dirty="0">
                <a:solidFill>
                  <a:srgbClr val="7E7E7E"/>
                </a:solidFill>
                <a:latin typeface="Trebuchet MS"/>
                <a:cs typeface="Trebuchet MS"/>
              </a:rPr>
              <a:t>k </a:t>
            </a:r>
            <a:r xmlns:a="http://schemas.openxmlformats.org/drawingml/2006/main">
              <a:rPr sz="4200" b="1" spc="-989" baseline="12896" dirty="0">
                <a:latin typeface="Calibri"/>
                <a:cs typeface="Calibri"/>
              </a:rPr>
              <a:t>t </a:t>
            </a:r>
            <a:r xmlns:a="http://schemas.openxmlformats.org/drawingml/2006/main">
              <a:rPr sz="1100" b="1" spc="-20" dirty="0">
                <a:solidFill>
                  <a:srgbClr val="7E7E7E"/>
                </a:solidFill>
                <a:latin typeface="Trebuchet MS"/>
                <a:cs typeface="Trebuchet MS"/>
              </a:rPr>
              <a:t>e </a:t>
            </a:r>
            <a:r xmlns:a="http://schemas.openxmlformats.org/drawingml/2006/main">
              <a:rPr sz="4200" b="1" spc="-2279" baseline="12896" dirty="0">
                <a:latin typeface="Calibri"/>
                <a:cs typeface="Calibri"/>
              </a:rPr>
              <a:t>o </a:t>
            </a:r>
            <a:r xmlns:a="http://schemas.openxmlformats.org/drawingml/2006/main"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h</a:t>
            </a:r>
            <a:endParaRPr xmlns:a="http://schemas.openxmlformats.org/drawingml/2006/main"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165" y="1198829"/>
            <a:ext cx="7793990" cy="39947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xmlns:a="http://schemas.openxmlformats.org/drawingml/2006/main" marL="241300" marR="5080" indent="-182880">
              <a:lnSpc>
                <a:spcPct val="95500"/>
              </a:lnSpc>
              <a:spcBef>
                <a:spcPts val="33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الاستخدامات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طوعي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وهادف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السلطة الفلسطينية.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1300" marR="672465" indent="-182880">
              <a:lnSpc>
                <a:spcPct val="95500"/>
              </a:lnSpc>
              <a:spcBef>
                <a:spcPts val="7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النفقات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يمثل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الرقم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شخص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الاستخدامات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7785">
              <a:lnSpc>
                <a:spcPts val="4195"/>
              </a:lnSpc>
              <a:bidi/>
            </a:pPr>
            <a:r xmlns:a="http://schemas.openxmlformats.org/drawingml/2006/main"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تشمل: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295"/>
              </a:lnSpc>
              <a:spcBef>
                <a:spcPts val="509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-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بصل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الأيض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معدل.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1300" indent="-183515">
              <a:lnSpc>
                <a:spcPts val="4115"/>
              </a:lnSpc>
              <a:buClr>
                <a:srgbClr val="C3250C"/>
              </a:buClr>
              <a:buSzPct val="128571"/>
              <a:buFont typeface="Calibri"/>
              <a:buChar char="-"/>
              <a:tabLst>
                <a:tab pos="2413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نشاط.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1300" indent="-183515">
              <a:lnSpc>
                <a:spcPts val="4175"/>
              </a:lnSpc>
              <a:buClr>
                <a:srgbClr val="C3250C"/>
              </a:buClr>
              <a:buSzPct val="128571"/>
              <a:buFont typeface="Calibri"/>
              <a:buChar char="-"/>
              <a:tabLst>
                <a:tab pos="24130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حراري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تأثير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طعام.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347472"/>
            <a:ext cx="5410961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092" y="464566"/>
            <a:ext cx="4778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0" dirty="0"/>
              <a:t>طاقة</a:t>
            </a:r>
            <a:r xmlns:a="http://schemas.openxmlformats.org/drawingml/2006/main">
              <a:rPr sz="4000" spc="-175" dirty="0"/>
              <a:t> </a:t>
            </a:r>
            <a:r xmlns:a="http://schemas.openxmlformats.org/drawingml/2006/main">
              <a:rPr sz="4000" spc="-10" dirty="0"/>
              <a:t>المصروفات</a:t>
            </a:r>
            <a:endParaRPr xmlns:a="http://schemas.openxmlformats.org/drawingml/2006/main"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dirty="0">
              <a:solidFill>
                <a:srgbClr val="88888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915413"/>
            <a:ext cx="8201659" cy="33661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xmlns:a="http://schemas.openxmlformats.org/drawingml/2006/main" marL="195580" marR="13970" indent="-182880" algn="just">
              <a:lnSpc>
                <a:spcPct val="97700"/>
              </a:lnSpc>
              <a:spcBef>
                <a:spcPts val="235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بصل</a:t>
            </a:r>
            <a:r xmlns:a="http://schemas.openxmlformats.org/drawingml/2006/main">
              <a:rPr sz="2800" b="1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التمثيل الغذائي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: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للوقود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طوعي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استراحة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بعد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12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ساعة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سريع.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5080" indent="-182880" algn="just">
              <a:lnSpc>
                <a:spcPct val="95500"/>
              </a:lnSpc>
              <a:spcBef>
                <a:spcPts val="365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 أجل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الناس،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BMR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حسابات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حوالي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60٪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70٪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أنفقت.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 marR="457200" indent="-182880" algn="just">
              <a:lnSpc>
                <a:spcPct val="95500"/>
              </a:lnSpc>
              <a:spcBef>
                <a:spcPts val="370"/>
              </a:spcBef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مُقدَّر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ضرب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بالجنيه)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10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نحيف،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11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رجال.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1975" y="510540"/>
            <a:ext cx="6358890" cy="1007110"/>
            <a:chOff x="1331975" y="510540"/>
            <a:chExt cx="63588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5" y="510540"/>
              <a:ext cx="826769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3" y="510540"/>
              <a:ext cx="6127241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862" rIns="0" bIns="0" rtlCol="0">
            <a:spAutoFit/>
          </a:bodyPr>
          <a:lstStyle/>
          <a:p>
            <a:pPr xmlns:a="http://schemas.openxmlformats.org/drawingml/2006/main" marL="925194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1)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بصل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dirty="0"/>
              <a:t>الأيض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dirty="0"/>
              <a:t>معدل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10" dirty="0"/>
              <a:t>(BMR)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dirty="0">
              <a:solidFill>
                <a:srgbClr val="88888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1728" y="6274723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25"/>
              </a:lnSpc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609598"/>
              <a:ext cx="9067799" cy="62483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0"/>
              <a:ext cx="5791200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1728" y="6274723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25"/>
              </a:lnSpc>
              <a:bidi/>
            </a:pPr>
            <a:r xmlns:a="http://schemas.openxmlformats.org/drawingml/2006/main"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xmlns:a="http://schemas.openxmlformats.org/drawingml/2006/main"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42998"/>
              <a:ext cx="9144000" cy="571499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200" y="0"/>
            <a:ext cx="9067800" cy="1143000"/>
            <a:chOff x="76200" y="0"/>
            <a:chExt cx="9067800" cy="1143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0"/>
              <a:ext cx="5791200" cy="609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609600"/>
              <a:ext cx="9067799" cy="5334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5"/>
              </a:spcBef>
              <a:bidi/>
            </a:pPr>
            <a:r xmlns:a="http://schemas.openxmlformats.org/drawingml/2006/main">
              <a:rPr dirty="0"/>
              <a:t>دكتور.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ملكة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1076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MT</vt:lpstr>
      <vt:lpstr>Calibri</vt:lpstr>
      <vt:lpstr>Georgia</vt:lpstr>
      <vt:lpstr>Tahoma</vt:lpstr>
      <vt:lpstr>Times New Roman</vt:lpstr>
      <vt:lpstr>Trebuchet MS</vt:lpstr>
      <vt:lpstr>Office Theme</vt:lpstr>
      <vt:lpstr>PowerPoint Presentation</vt:lpstr>
      <vt:lpstr>Energy Balance: Calorie Intake versus Calorie Output</vt:lpstr>
      <vt:lpstr>Energy Balance: Calorie Intake versus Calorie Output</vt:lpstr>
      <vt:lpstr>Introduction</vt:lpstr>
      <vt:lpstr>ENERGY INTAKE</vt:lpstr>
      <vt:lpstr>ENERGY EXPENDITURE</vt:lpstr>
      <vt:lpstr>1) Basal Metabolic Rate (BMR)</vt:lpstr>
      <vt:lpstr>PowerPoint Presentation</vt:lpstr>
      <vt:lpstr>PowerPoint Presentation</vt:lpstr>
      <vt:lpstr>PowerPoint Presentation</vt:lpstr>
      <vt:lpstr>3) Thermic Effect of Food</vt:lpstr>
      <vt:lpstr>Estimating Total Energy Expenditure</vt:lpstr>
      <vt:lpstr>PowerPoint Presentation</vt:lpstr>
      <vt:lpstr>Estimating Total Energy Expenditure Use the rules</vt:lpstr>
      <vt:lpstr>PowerPoint Presentation</vt:lpstr>
      <vt:lpstr>Estimating Total Energy Expenditure Use the rules</vt:lpstr>
      <vt:lpstr>Evaluating Weight Status</vt:lpstr>
      <vt:lpstr>1)Ideal Body Weight</vt:lpstr>
      <vt:lpstr>*(i.e., “apples”) have a greater relative health risk</vt:lpstr>
      <vt:lpstr>PowerPoint Presentation</vt:lpstr>
      <vt:lpstr>PowerPoint Presentation</vt:lpstr>
      <vt:lpstr>Food Choices</vt:lpstr>
      <vt:lpstr>Food Choices</vt:lpstr>
      <vt:lpstr>Activity Choices: Move More, Sit Less</vt:lpstr>
      <vt:lpstr>Calories/Hour Expended in Common PA</vt:lpstr>
      <vt:lpstr>Calories/Hour Expended in Common 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2023-05-01T17:13:41Z</dcterms:created>
  <dcterms:modified xsi:type="dcterms:W3CDTF">2023-05-01T19:21:14Z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2023-05-01T00:00:00Z</vt:filetime>
  </property>
  <property fmtid="{D5CDD505-2E9C-101B-9397-08002B2CF9AE}" pid="5" name="Producer">
    <vt:lpwstr>Microsoft® PowerPoint® 2016</vt:lpwstr>
  </property>
</Properties>
</file>