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5B57D7DF-B908-48E1-AEE1-F7929F95C06E}"/>
    <pc:docChg chg="custSel modSld">
      <pc:chgData name="majdi alhadidi" userId="1e98428567b503c7" providerId="LiveId" clId="{5B57D7DF-B908-48E1-AEE1-F7929F95C06E}" dt="2023-05-15T19:31:02.186" v="52" actId="21"/>
      <pc:docMkLst>
        <pc:docMk/>
      </pc:docMkLst>
      <pc:sldChg chg="delSp modSp mod">
        <pc:chgData name="majdi alhadidi" userId="1e98428567b503c7" providerId="LiveId" clId="{5B57D7DF-B908-48E1-AEE1-F7929F95C06E}" dt="2023-05-15T19:31:02.186" v="52" actId="21"/>
        <pc:sldMkLst>
          <pc:docMk/>
          <pc:sldMk cId="0" sldId="256"/>
        </pc:sldMkLst>
        <pc:spChg chg="mod">
          <ac:chgData name="majdi alhadidi" userId="1e98428567b503c7" providerId="LiveId" clId="{5B57D7DF-B908-48E1-AEE1-F7929F95C06E}" dt="2023-05-15T19:30:49.026" v="51" actId="20577"/>
          <ac:spMkLst>
            <pc:docMk/>
            <pc:sldMk cId="0" sldId="256"/>
            <ac:spMk id="18" creationId="{00000000-0000-0000-0000-000000000000}"/>
          </ac:spMkLst>
        </pc:spChg>
        <pc:grpChg chg="del">
          <ac:chgData name="majdi alhadidi" userId="1e98428567b503c7" providerId="LiveId" clId="{5B57D7DF-B908-48E1-AEE1-F7929F95C06E}" dt="2023-05-15T19:31:02.186" v="52" actId="21"/>
          <ac:grpSpMkLst>
            <pc:docMk/>
            <pc:sldMk cId="0" sldId="256"/>
            <ac:grpSpMk id="1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959357"/>
            <a:ext cx="7614919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90898" y="6262023"/>
            <a:ext cx="221614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10" Type="http://schemas.openxmlformats.org/officeDocument/2006/relationships/image" Target="../media/image51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1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10" Type="http://schemas.openxmlformats.org/officeDocument/2006/relationships/image" Target="../media/image51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1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46.png"/><Relationship Id="rId5" Type="http://schemas.openxmlformats.org/officeDocument/2006/relationships/image" Target="../media/image13.png"/><Relationship Id="rId10" Type="http://schemas.openxmlformats.org/officeDocument/2006/relationships/image" Target="../media/image67.png"/><Relationship Id="rId4" Type="http://schemas.openxmlformats.org/officeDocument/2006/relationships/image" Target="../media/image12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72.png"/><Relationship Id="rId5" Type="http://schemas.openxmlformats.org/officeDocument/2006/relationships/image" Target="../media/image13.png"/><Relationship Id="rId10" Type="http://schemas.openxmlformats.org/officeDocument/2006/relationships/image" Target="../media/image71.png"/><Relationship Id="rId4" Type="http://schemas.openxmlformats.org/officeDocument/2006/relationships/image" Target="../media/image12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png"/><Relationship Id="rId7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11" Type="http://schemas.openxmlformats.org/officeDocument/2006/relationships/image" Target="../media/image85.png"/><Relationship Id="rId5" Type="http://schemas.openxmlformats.org/officeDocument/2006/relationships/image" Target="../media/image13.png"/><Relationship Id="rId10" Type="http://schemas.openxmlformats.org/officeDocument/2006/relationships/image" Target="../media/image84.png"/><Relationship Id="rId4" Type="http://schemas.openxmlformats.org/officeDocument/2006/relationships/image" Target="../media/image12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3" Type="http://schemas.openxmlformats.org/officeDocument/2006/relationships/image" Target="../media/image11.pn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13.png"/><Relationship Id="rId10" Type="http://schemas.openxmlformats.org/officeDocument/2006/relationships/image" Target="../media/image49.png"/><Relationship Id="rId4" Type="http://schemas.openxmlformats.org/officeDocument/2006/relationships/image" Target="../media/image12.png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7664" y="6260413"/>
            <a:ext cx="3909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550"/>
              </a:lnSpc>
              <a:tabLst>
                <a:tab pos="3809365" algn="l"/>
              </a:tabLst>
              <a:bidi/>
            </a:pPr>
            <a:r xmlns:a="http://schemas.openxmlformats.org/drawingml/2006/main">
              <a:rPr sz="1400" b="1" spc="-10" dirty="0">
                <a:latin typeface="Arial"/>
                <a:cs typeface="Arial"/>
              </a:rPr>
              <a:t>د </a:t>
            </a:r>
            <a:r xmlns:a="http://schemas.openxmlformats.org/drawingml/2006/main">
              <a:rPr sz="1400" b="1" spc="-70" dirty="0">
                <a:latin typeface="Arial"/>
                <a:cs typeface="Arial"/>
              </a:rPr>
              <a:t>ص </a:t>
            </a:r>
            <a:r xmlns:a="http://schemas.openxmlformats.org/drawingml/2006/main">
              <a:rPr sz="1400" b="1" dirty="0">
                <a:latin typeface="Arial"/>
                <a:cs typeface="Arial"/>
              </a:rPr>
              <a:t>.</a:t>
            </a:r>
            <a:r xmlns:a="http://schemas.openxmlformats.org/drawingml/2006/main">
              <a:rPr sz="1400" b="1" spc="-15" dirty="0">
                <a:latin typeface="Arial"/>
                <a:cs typeface="Arial"/>
              </a:rPr>
              <a:t> </a:t>
            </a:r>
            <a:r xmlns:a="http://schemas.openxmlformats.org/drawingml/2006/main">
              <a:rPr sz="1400" b="1" spc="15" dirty="0">
                <a:latin typeface="Arial"/>
                <a:cs typeface="Arial"/>
              </a:rPr>
              <a:t>م </a:t>
            </a:r>
            <a:r xmlns:a="http://schemas.openxmlformats.org/drawingml/2006/main">
              <a:rPr sz="1400" b="1" dirty="0">
                <a:latin typeface="Arial"/>
                <a:cs typeface="Arial"/>
              </a:rPr>
              <a:t>على </a:t>
            </a:r>
            <a:r xmlns:a="http://schemas.openxmlformats.org/drawingml/2006/main">
              <a:rPr sz="1400" b="1" spc="-15" dirty="0">
                <a:latin typeface="Arial"/>
                <a:cs typeface="Arial"/>
              </a:rPr>
              <a:t>ك </a:t>
            </a:r>
            <a:r xmlns:a="http://schemas.openxmlformats.org/drawingml/2006/main">
              <a:rPr sz="1400" b="1" dirty="0">
                <a:latin typeface="Arial"/>
                <a:cs typeface="Arial"/>
              </a:rPr>
              <a:t>إيه 1</a:t>
            </a:r>
            <a:endParaRPr xmlns:a="http://schemas.openxmlformats.org/drawingml/2006/main"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31291" y="830580"/>
            <a:ext cx="8151495" cy="1899920"/>
            <a:chOff x="431291" y="830580"/>
            <a:chExt cx="8151495" cy="1899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91" y="830580"/>
              <a:ext cx="970026" cy="12291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131" y="830580"/>
              <a:ext cx="7663433" cy="12291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2380" y="830580"/>
              <a:ext cx="970026" cy="12291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531" y="1501140"/>
              <a:ext cx="4816602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8947" y="1501140"/>
              <a:ext cx="1860042" cy="12291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2803" y="1501140"/>
              <a:ext cx="896874" cy="1229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3491" y="1501140"/>
              <a:ext cx="1858518" cy="122910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789940" marR="5080" indent="-777875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/>
              <a:t>"تَغذِيَة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في</a:t>
            </a:r>
            <a:r xmlns:a="http://schemas.openxmlformats.org/drawingml/2006/main">
              <a:rPr spc="-30" dirty="0"/>
              <a:t> </a:t>
            </a:r>
            <a:r xmlns:a="http://schemas.openxmlformats.org/drawingml/2006/main">
              <a:rPr dirty="0"/>
              <a:t>صحة</a:t>
            </a:r>
            <a:r xmlns:a="http://schemas.openxmlformats.org/drawingml/2006/main">
              <a:rPr spc="-30" dirty="0"/>
              <a:t> </a:t>
            </a:r>
            <a:r xmlns:a="http://schemas.openxmlformats.org/drawingml/2006/main">
              <a:rPr dirty="0"/>
              <a:t>و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مرض"</a:t>
            </a:r>
            <a:r xmlns:a="http://schemas.openxmlformats.org/drawingml/2006/main">
              <a:rPr spc="-980" dirty="0"/>
              <a:t> </a:t>
            </a:r>
            <a:r xmlns:a="http://schemas.openxmlformats.org/drawingml/2006/main">
              <a:rPr spc="-5" dirty="0"/>
              <a:t>ثانية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5" dirty="0"/>
              <a:t>نصف السنة</a:t>
            </a:r>
            <a:r xmlns:a="http://schemas.openxmlformats.org/drawingml/2006/main">
              <a:rPr spc="-75" dirty="0"/>
              <a:t> </a:t>
            </a:r>
            <a:r xmlns:a="http://schemas.openxmlformats.org/drawingml/2006/main">
              <a:rPr spc="-5" dirty="0"/>
              <a:t>2022-2023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94534" y="3689764"/>
            <a:ext cx="3245485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85" dirty="0">
                <a:latin typeface="Calibri"/>
                <a:cs typeface="Calibri"/>
              </a:rPr>
              <a:t>دكتور.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ملكة.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ز.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ملاك</a:t>
            </a:r>
            <a:endParaRPr xmlns:a="http://schemas.openxmlformats.org/drawingml/2006/main" lang="en-US" sz="2800" b="1" spc="-10" dirty="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lang="ar" sz="2800" b="1" spc="-10" dirty="0">
                <a:latin typeface="Calibri"/>
                <a:cs typeface="Calibri"/>
              </a:rPr>
              <a:t>قدم بواسطة: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lang="ar" sz="2800" b="1" spc="-10" dirty="0">
                <a:latin typeface="Calibri"/>
                <a:cs typeface="Calibri"/>
              </a:rPr>
              <a:t>د. مجدي الحديدي</a:t>
            </a:r>
            <a:endParaRPr xmlns:a="http://schemas.openxmlformats.org/drawingml/2006/main" sz="28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1895" y="2389632"/>
            <a:ext cx="7684770" cy="111633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93139" y="2507056"/>
            <a:ext cx="70523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1" spc="-15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40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20" dirty="0">
                <a:latin typeface="Calibri"/>
                <a:cs typeface="Calibri"/>
              </a:rPr>
              <a:t>يتناول الطعام</a:t>
            </a:r>
            <a:r xmlns:a="http://schemas.openxmlformats.org/drawingml/2006/main">
              <a:rPr sz="40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0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15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40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5" dirty="0">
                <a:latin typeface="Calibri"/>
                <a:cs typeface="Calibri"/>
              </a:rPr>
              <a:t>أطفال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9069070" cy="1007110"/>
            <a:chOff x="0" y="440436"/>
            <a:chExt cx="9069070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535162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222473"/>
            <a:ext cx="8441690" cy="5884545"/>
          </a:xfrm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xmlns:a="http://schemas.openxmlformats.org/drawingml/2006/main" marL="584200" indent="-571500">
              <a:lnSpc>
                <a:spcPct val="100000"/>
              </a:lnSpc>
              <a:spcBef>
                <a:spcPts val="2630"/>
              </a:spcBef>
              <a:buFont typeface="Wingdings"/>
              <a:buChar char=""/>
              <a:tabLst>
                <a:tab pos="584200" algn="l"/>
              </a:tabLst>
              <a:bidi/>
            </a:pPr>
            <a:r xmlns:a="http://schemas.openxmlformats.org/drawingml/2006/main">
              <a:rPr sz="3600" b="1" spc="-10" dirty="0">
                <a:latin typeface="Calibri"/>
                <a:cs typeface="Calibri"/>
              </a:rPr>
              <a:t>فسيولوجي</a:t>
            </a:r>
            <a:r xmlns:a="http://schemas.openxmlformats.org/drawingml/2006/main">
              <a:rPr sz="3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التغييرات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20" dirty="0">
                <a:latin typeface="Calibri"/>
                <a:cs typeface="Calibri"/>
              </a:rPr>
              <a:t>متعلق ب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210185">
              <a:lnSpc>
                <a:spcPct val="100000"/>
              </a:lnSpc>
              <a:spcBef>
                <a:spcPts val="2260"/>
              </a:spcBef>
              <a:bidi/>
            </a:pPr>
            <a:r xmlns:a="http://schemas.openxmlformats.org/drawingml/2006/main">
              <a:rPr sz="3200" b="1" spc="-20" dirty="0">
                <a:latin typeface="Calibri"/>
                <a:cs typeface="Calibri"/>
              </a:rPr>
              <a:t>أنماط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يكسب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93700" marR="407034" lvl="1" indent="-182880">
              <a:lnSpc>
                <a:spcPct val="95500"/>
              </a:lnSpc>
              <a:spcBef>
                <a:spcPts val="385"/>
              </a:spcBef>
              <a:buSzPct val="125000"/>
              <a:buFont typeface="Wingdings"/>
              <a:buChar char=""/>
              <a:tabLst>
                <a:tab pos="422909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امرأة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مكاسب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مهم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مؤشر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جنيني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نمو.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700" marR="301625" lvl="1" indent="-182880">
              <a:lnSpc>
                <a:spcPct val="95500"/>
              </a:lnSpc>
              <a:spcBef>
                <a:spcPts val="370"/>
              </a:spcBef>
              <a:buSzPct val="125000"/>
              <a:buFont typeface="Wingdings"/>
              <a:buChar char=""/>
              <a:tabLst>
                <a:tab pos="422909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سمين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يكسب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الأقل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15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 أو رطل للوزن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حمل.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700" marR="433070" lvl="1" indent="-182880">
              <a:lnSpc>
                <a:spcPct val="98800"/>
              </a:lnSpc>
              <a:spcBef>
                <a:spcPts val="225"/>
              </a:spcBef>
              <a:buSzPct val="125000"/>
              <a:buFont typeface="Wingdings"/>
              <a:buChar char=""/>
              <a:tabLst>
                <a:tab pos="422909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2-4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يكسب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أولاً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الثلث.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يكسب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الوزن الطبيعي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1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جنيه/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أسبوع،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زيادة الوزن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يكسب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0.66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جنيه / أسبوع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نقص الوزن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يكسب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جنيه / أسبوع.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0898" y="6262023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99488" y="59435"/>
            <a:ext cx="4356735" cy="1007110"/>
            <a:chOff x="1999488" y="59435"/>
            <a:chExt cx="4356735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9488" y="85343"/>
              <a:ext cx="962406" cy="9349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1176" y="59435"/>
              <a:ext cx="3804666" cy="100660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6859" y="49282"/>
            <a:ext cx="8098155" cy="602170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xmlns:a="http://schemas.openxmlformats.org/drawingml/2006/main" marL="2557145" indent="-572135">
              <a:lnSpc>
                <a:spcPct val="100000"/>
              </a:lnSpc>
              <a:spcBef>
                <a:spcPts val="990"/>
              </a:spcBef>
              <a:buFont typeface="Wingdings"/>
              <a:buChar char=""/>
              <a:tabLst>
                <a:tab pos="2557780" algn="l"/>
              </a:tabLst>
              <a:bidi/>
            </a:pPr>
            <a:r xmlns:a="http://schemas.openxmlformats.org/drawingml/2006/main">
              <a:rPr sz="3600" b="1" spc="-15" dirty="0">
                <a:latin typeface="Calibri"/>
                <a:cs typeface="Calibri"/>
              </a:rPr>
              <a:t>الأم</a:t>
            </a:r>
            <a:r xmlns:a="http://schemas.openxmlformats.org/drawingml/2006/main">
              <a:rPr sz="36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30" dirty="0">
                <a:latin typeface="Calibri"/>
                <a:cs typeface="Calibri"/>
              </a:rPr>
              <a:t>وزن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428625" indent="-416559">
              <a:lnSpc>
                <a:spcPct val="100000"/>
              </a:lnSpc>
              <a:spcBef>
                <a:spcPts val="1055"/>
              </a:spcBef>
              <a:buSzPct val="126562"/>
              <a:buFont typeface="Wingdings"/>
              <a:buChar char=""/>
              <a:tabLst>
                <a:tab pos="429259" algn="l"/>
              </a:tabLst>
              <a:bidi/>
            </a:pPr>
            <a:r xmlns:a="http://schemas.openxmlformats.org/drawingml/2006/main">
              <a:rPr sz="3200" b="1" spc="-2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يكسب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3279"/>
              </a:lnSpc>
              <a:spcBef>
                <a:spcPts val="464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مُستَحسَن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مكاسب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24154" indent="-212090">
              <a:lnSpc>
                <a:spcPts val="4075"/>
              </a:lnSpc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نقص الوزن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امرأة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&lt;18.5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مؤشر كتلة الجسم: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28-40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 أو رطل للوزن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24154" indent="-212090">
              <a:lnSpc>
                <a:spcPts val="3995"/>
              </a:lnSpc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امرأة 18.5-24.9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مؤشر كتلة الجسم: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25-35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 أو رطل للوزن.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24154" indent="-212090">
              <a:lnSpc>
                <a:spcPts val="3995"/>
              </a:lnSpc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زيادة الوزن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امرأة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24.9-29.9</a:t>
            </a:r>
            <a:r xmlns:a="http://schemas.openxmlformats.org/drawingml/2006/main">
              <a:rPr sz="2800" b="1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مؤشر كتلة الجسم: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15-25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 أو رطل للوزن.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24154" indent="-212090">
              <a:lnSpc>
                <a:spcPts val="3995"/>
              </a:lnSpc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سمين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امرأة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 xmlns:a="http://schemas.openxmlformats.org/drawingml/2006/main"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30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مؤشر كتلة الجسم: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15 جنيها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الحد الأدنى.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24154" indent="-212090">
              <a:lnSpc>
                <a:spcPts val="3995"/>
              </a:lnSpc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امرأة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حامل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التوائم: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35-45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 أو رطل للوزن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76555" indent="-364490">
              <a:lnSpc>
                <a:spcPts val="4160"/>
              </a:lnSpc>
              <a:buSzPct val="125000"/>
              <a:buFont typeface="Wingdings"/>
              <a:buChar char=""/>
              <a:tabLst>
                <a:tab pos="37719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زيادة الوزن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أنماط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04800" indent="-292735">
              <a:lnSpc>
                <a:spcPts val="3279"/>
              </a:lnSpc>
              <a:spcBef>
                <a:spcPts val="475"/>
              </a:spcBef>
              <a:buSzPct val="128571"/>
              <a:buFont typeface="Wingdings"/>
              <a:buChar char=""/>
              <a:tabLst>
                <a:tab pos="305435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3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1/2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أولا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نصف السنة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24154" indent="-212090">
              <a:lnSpc>
                <a:spcPts val="4240"/>
              </a:lnSpc>
              <a:buSzPct val="128571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1 باوند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لكل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أسبوع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بعد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0898" y="6262023"/>
            <a:ext cx="17780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sz="1200" b="1" spc="-7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440436"/>
            <a:ext cx="9144000" cy="6265545"/>
            <a:chOff x="0" y="440436"/>
            <a:chExt cx="9144000" cy="6265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1091184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213104"/>
              <a:ext cx="1879854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" y="440436"/>
              <a:ext cx="8480298" cy="100660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5740" y="467702"/>
            <a:ext cx="8438515" cy="58661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xmlns:a="http://schemas.openxmlformats.org/drawingml/2006/main" marL="609600" indent="-571500">
              <a:lnSpc>
                <a:spcPct val="100000"/>
              </a:lnSpc>
              <a:spcBef>
                <a:spcPts val="700"/>
              </a:spcBef>
              <a:buFont typeface="Wingdings"/>
              <a:buChar char=""/>
              <a:tabLst>
                <a:tab pos="609600" algn="l"/>
              </a:tabLst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3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3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419100" marR="675640" lvl="1" indent="-182880">
              <a:lnSpc>
                <a:spcPct val="98300"/>
              </a:lnSpc>
              <a:spcBef>
                <a:spcPts val="790"/>
              </a:spcBef>
              <a:buSzPct val="126562"/>
              <a:buFont typeface="Wingdings"/>
              <a:buChar char=""/>
              <a:tabLst>
                <a:tab pos="479425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السعرات الحرارية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.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اثنين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الثلث 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طبيعي-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تقريبًا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300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سعرات حراريه / يوم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تقريبًا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15٪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المرأة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طبيعي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متطلبات.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19100" marR="379730" lvl="1" indent="-182880">
              <a:lnSpc>
                <a:spcPct val="95500"/>
              </a:lnSpc>
              <a:spcBef>
                <a:spcPts val="370"/>
              </a:spcBef>
              <a:buSzPct val="125000"/>
              <a:buFont typeface="Wingdings"/>
              <a:buChar char=""/>
              <a:tabLst>
                <a:tab pos="448309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يحدث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حتى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بداية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ثانية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الثلث.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19100" marR="407034" lvl="1" indent="-182880">
              <a:lnSpc>
                <a:spcPct val="98800"/>
              </a:lnSpc>
              <a:spcBef>
                <a:spcPts val="229"/>
              </a:spcBef>
              <a:buSzPct val="125000"/>
              <a:buFont typeface="Wingdings"/>
              <a:buChar char=""/>
              <a:tabLst>
                <a:tab pos="448309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الرضاعة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500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 </a:t>
            </a:r>
            <a:r xmlns:a="http://schemas.openxmlformats.org/drawingml/2006/main">
              <a:rPr sz="2775" b="1" spc="-15" baseline="25525" dirty="0">
                <a:latin typeface="Calibri"/>
                <a:cs typeface="Calibri"/>
              </a:rPr>
              <a:t>ش</a:t>
            </a:r>
            <a:r xmlns:a="http://schemas.openxmlformats.org/drawingml/2006/main">
              <a:rPr sz="2775" b="1" spc="367" baseline="255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6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شهور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400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2 </a:t>
            </a:r>
            <a:r xmlns:a="http://schemas.openxmlformats.org/drawingml/2006/main">
              <a:rPr sz="2775" b="1" spc="7" baseline="2552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775" b="1" spc="315" baseline="255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6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شهور.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الرضاعة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حمل.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(ثانية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الثلث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+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340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سعرات حرارية،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ثالث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الثلث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450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سعرة حرارية).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440436"/>
            <a:ext cx="9144000" cy="6265545"/>
            <a:chOff x="0" y="440436"/>
            <a:chExt cx="9144000" cy="6265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1395983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517903"/>
              <a:ext cx="1875282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8" y="4398264"/>
              <a:ext cx="2343150" cy="896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440436"/>
              <a:ext cx="8480298" cy="100660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1140" y="543814"/>
            <a:ext cx="8387715" cy="488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4200" indent="-5715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200" algn="l"/>
              </a:tabLst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3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3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93700" marR="287655" lvl="1" indent="-182880">
              <a:lnSpc>
                <a:spcPct val="98700"/>
              </a:lnSpc>
              <a:spcBef>
                <a:spcPts val="3175"/>
              </a:spcBef>
              <a:buSzPct val="126562"/>
              <a:buFont typeface="Wingdings"/>
              <a:buChar char=""/>
              <a:tabLst>
                <a:tab pos="454025" algn="l"/>
              </a:tabLst>
              <a:bidi/>
            </a:pPr>
            <a:r xmlns:a="http://schemas.openxmlformats.org/drawingml/2006/main">
              <a:rPr sz="3200" b="1" spc="-10" dirty="0">
                <a:latin typeface="Calibri"/>
                <a:cs typeface="Calibri"/>
              </a:rPr>
              <a:t>بروتين.</a:t>
            </a:r>
            <a:r xmlns:a="http://schemas.openxmlformats.org/drawingml/2006/main">
              <a:rPr sz="3200" b="1" spc="-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قانون التمييز العنصري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1.1 جم / كجم / يوم ،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أ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يوميًا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25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ز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فوق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طبيعي.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الغذائية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غير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حامل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امرأة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(19-30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سنين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قديم)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46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ز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الوقت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71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ز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حمل.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طعام،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المكملات.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har char=""/>
            </a:pPr>
            <a:endParaRPr sz="2800">
              <a:latin typeface="Calibri"/>
              <a:cs typeface="Calibri"/>
            </a:endParaRPr>
          </a:p>
          <a:p>
            <a:pPr xmlns:a="http://schemas.openxmlformats.org/drawingml/2006/main" marL="393700" marR="419734" lvl="1" indent="-182880">
              <a:lnSpc>
                <a:spcPct val="100400"/>
              </a:lnSpc>
              <a:spcBef>
                <a:spcPts val="1955"/>
              </a:spcBef>
              <a:buSzPct val="112500"/>
              <a:buFont typeface="Wingdings"/>
              <a:buChar char=""/>
              <a:tabLst>
                <a:tab pos="503555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ب</a:t>
            </a:r>
            <a:r xmlns:a="http://schemas.openxmlformats.org/drawingml/2006/main">
              <a:rPr sz="32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فيتامينات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حمض الفوليك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50٪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حمل.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الحاجة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12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9013825" cy="1007110"/>
            <a:chOff x="0" y="440436"/>
            <a:chExt cx="9013825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480298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543814"/>
            <a:ext cx="8387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4200" indent="-5715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200" algn="l"/>
              </a:tabLst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3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3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dirty="0"/>
              <a:t>15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93700" y="1520444"/>
          <a:ext cx="8286750" cy="431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فيتامين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 marR="164465">
                        <a:lnSpc>
                          <a:spcPct val="100600"/>
                        </a:lnSpc>
                        <a:spcBef>
                          <a:spcPts val="16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عدم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p </a:t>
                      </a:r>
                      <a:r xmlns:a="http://schemas.openxmlformats.org/drawingml/2006/main">
                        <a:rPr sz="2800" b="1" spc="-35" dirty="0">
                          <a:latin typeface="Calibri"/>
                          <a:cs typeface="Calibri"/>
                        </a:rPr>
                        <a:t>r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eg </a:t>
                      </a: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n </a:t>
                      </a: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a </a:t>
                      </a:r>
                      <a:r xmlns:a="http://schemas.openxmlformats.org/drawingml/2006/main">
                        <a:rPr sz="2800" b="1" spc="-30" dirty="0">
                          <a:latin typeface="Calibri"/>
                          <a:cs typeface="Calibri"/>
                        </a:rPr>
                        <a:t>n </a:t>
                      </a: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t </a:t>
                      </a: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woman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حمل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980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الرضاعة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42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فيت</a:t>
                      </a:r>
                      <a:r xmlns:a="http://schemas.openxmlformats.org/drawingml/2006/main"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B12 </a:t>
                      </a: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(ميكروغرام)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1.3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1.9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27990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2.0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19"/>
                        </a:spcBef>
                        <a:tabLst>
                          <a:tab pos="1163320" algn="l"/>
                        </a:tabLst>
                        <a:bidi/>
                      </a:pPr>
                      <a:r xmlns:a="http://schemas.openxmlformats.org/drawingml/2006/main">
                        <a:rPr sz="2800" b="1" spc="-25" dirty="0">
                          <a:latin typeface="Calibri"/>
                          <a:cs typeface="Calibri"/>
                        </a:rPr>
                        <a:t>حمض الفوليك </a:t>
                      </a:r>
                      <a:r xmlns:a="http://schemas.openxmlformats.org/drawingml/2006/main">
                        <a:rPr sz="2800" b="1" spc="-15" dirty="0">
                          <a:latin typeface="Calibri"/>
                          <a:cs typeface="Calibri"/>
                        </a:rPr>
                        <a:t>(ميكروجرام)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400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600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32434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500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فيت</a:t>
                      </a:r>
                      <a:r xmlns:a="http://schemas.openxmlformats.org/drawingml/2006/main"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ب 6</a:t>
                      </a:r>
                      <a:r xmlns:a="http://schemas.openxmlformats.org/drawingml/2006/main"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(ملغ)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1.3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1.9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508634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2.0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42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النياسين </a:t>
                      </a: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(ملغ)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14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18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9339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17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الريبوفلافين</a:t>
                      </a:r>
                      <a:r xmlns:a="http://schemas.openxmlformats.org/drawingml/2006/main"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(ملغ)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1.1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1.4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34925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1.6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8987790" cy="1007110"/>
            <a:chOff x="0" y="440436"/>
            <a:chExt cx="8987790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454390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543814"/>
            <a:ext cx="8362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4200" indent="-5715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200" algn="l"/>
              </a:tabLst>
              <a:bidi/>
            </a:pPr>
            <a:r xmlns:a="http://schemas.openxmlformats.org/drawingml/2006/main">
              <a:rPr sz="3600" b="1" i="1" spc="-10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3600" b="1" i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i="1" spc="-10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3600" b="1" i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i="1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3600" b="1" i="1" spc="-5" dirty="0">
                <a:latin typeface="Calibri"/>
                <a:cs typeface="Calibri"/>
              </a:rPr>
              <a:t>الحمل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dirty="0"/>
              <a:t>16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7050" y="1390650"/>
          <a:ext cx="8172450" cy="431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فيتامين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 marR="306070">
                        <a:lnSpc>
                          <a:spcPct val="100499"/>
                        </a:lnSpc>
                        <a:spcBef>
                          <a:spcPts val="16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عدم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p </a:t>
                      </a:r>
                      <a:r xmlns:a="http://schemas.openxmlformats.org/drawingml/2006/main">
                        <a:rPr sz="2800" b="1" spc="-35" dirty="0">
                          <a:latin typeface="Calibri"/>
                          <a:cs typeface="Calibri"/>
                        </a:rPr>
                        <a:t>r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eg </a:t>
                      </a: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n </a:t>
                      </a: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a </a:t>
                      </a:r>
                      <a:r xmlns:a="http://schemas.openxmlformats.org/drawingml/2006/main">
                        <a:rPr sz="2800" b="1" spc="-30" dirty="0">
                          <a:latin typeface="Calibri"/>
                          <a:cs typeface="Calibri"/>
                        </a:rPr>
                        <a:t>n </a:t>
                      </a: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t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woman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حمل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980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الرضاعة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42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الثيامين</a:t>
                      </a:r>
                      <a:r xmlns:a="http://schemas.openxmlformats.org/drawingml/2006/main"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(ملغ)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1.1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1.4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342265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1.4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فيت</a:t>
                      </a:r>
                      <a:r xmlns:a="http://schemas.openxmlformats.org/drawingml/2006/main"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ج</a:t>
                      </a:r>
                      <a:r xmlns:a="http://schemas.openxmlformats.org/drawingml/2006/main"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(ملغ)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75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85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327660">
                        <a:lnSpc>
                          <a:spcPct val="10000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120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فيت</a:t>
                      </a:r>
                      <a:r xmlns:a="http://schemas.openxmlformats.org/drawingml/2006/main"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أ </a:t>
                      </a:r>
                      <a:r xmlns:a="http://schemas.openxmlformats.org/drawingml/2006/main">
                        <a:rPr sz="2800" b="1" spc="-15" dirty="0">
                          <a:latin typeface="Calibri"/>
                          <a:cs typeface="Calibri"/>
                        </a:rPr>
                        <a:t>(ميكروجرام)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700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770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6606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1300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فيت</a:t>
                      </a:r>
                      <a:r xmlns:a="http://schemas.openxmlformats.org/drawingml/2006/main"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د</a:t>
                      </a:r>
                      <a:r xmlns:a="http://schemas.openxmlformats.org/drawingml/2006/main"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latin typeface="Calibri"/>
                          <a:cs typeface="Calibri"/>
                        </a:rPr>
                        <a:t>(ميكروغرام)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38989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317"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فيت</a:t>
                      </a:r>
                      <a:r xmlns:a="http://schemas.openxmlformats.org/drawingml/2006/main"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ه</a:t>
                      </a:r>
                      <a:r xmlns:a="http://schemas.openxmlformats.org/drawingml/2006/main"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(ملغ)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Calibri"/>
                          <a:cs typeface="Calibri"/>
                        </a:rPr>
                        <a:t>15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334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15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09575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latin typeface="Calibri"/>
                          <a:cs typeface="Calibri"/>
                        </a:rPr>
                        <a:t>19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440436"/>
            <a:ext cx="9144000" cy="6265545"/>
            <a:chOff x="0" y="440436"/>
            <a:chExt cx="9144000" cy="6265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1167384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289303"/>
              <a:ext cx="1975866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3070859"/>
              <a:ext cx="870966" cy="1070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291" y="3192780"/>
              <a:ext cx="1216914" cy="8968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440436"/>
              <a:ext cx="8480298" cy="100660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1140" y="401861"/>
            <a:ext cx="8387715" cy="482219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xmlns:a="http://schemas.openxmlformats.org/drawingml/2006/main" marL="584200" indent="-571500">
              <a:lnSpc>
                <a:spcPct val="100000"/>
              </a:lnSpc>
              <a:spcBef>
                <a:spcPts val="1215"/>
              </a:spcBef>
              <a:buFont typeface="Wingdings"/>
              <a:buChar char=""/>
              <a:tabLst>
                <a:tab pos="584200" algn="l"/>
              </a:tabLst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3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3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93700" marR="463550" lvl="1" indent="-182880">
              <a:lnSpc>
                <a:spcPct val="98400"/>
              </a:lnSpc>
              <a:spcBef>
                <a:spcPts val="1390"/>
              </a:spcBef>
              <a:buSzPct val="126562"/>
              <a:buFont typeface="Wingdings"/>
              <a:buChar char=""/>
              <a:tabLst>
                <a:tab pos="454025" algn="l"/>
                <a:tab pos="3333750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الكالسيوم.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RDA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أم لا وأثناءه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الرضاعة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1000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ملغ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RDA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حمل). 1300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ملغ /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يوم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المراهقات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الحوامل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مسن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14-18.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700" marR="478155" lvl="1" indent="-182880">
              <a:lnSpc>
                <a:spcPct val="97600"/>
              </a:lnSpc>
              <a:spcBef>
                <a:spcPts val="220"/>
              </a:spcBef>
              <a:buSzPct val="126562"/>
              <a:buFont typeface="Wingdings"/>
              <a:buChar char=""/>
              <a:tabLst>
                <a:tab pos="454025" algn="l"/>
              </a:tabLst>
              <a:bidi/>
            </a:pPr>
            <a:r xmlns:a="http://schemas.openxmlformats.org/drawingml/2006/main">
              <a:rPr sz="3200" b="1" spc="-10" dirty="0">
                <a:latin typeface="Calibri"/>
                <a:cs typeface="Calibri"/>
              </a:rPr>
              <a:t>حديد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.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غير حامل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المرأة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18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ملغ 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27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ملغ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حامل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نحيف،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9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ملغ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الرضاعة.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22275" lvl="1" indent="-212725">
              <a:lnSpc>
                <a:spcPct val="100000"/>
              </a:lnSpc>
              <a:spcBef>
                <a:spcPts val="175"/>
              </a:spcBef>
              <a:buSzPct val="125000"/>
              <a:buFont typeface="Wingdings"/>
              <a:buChar char=""/>
              <a:tabLst>
                <a:tab pos="422909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محصن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الحبوب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بارِز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مصدر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فوليك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حامض.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59435"/>
            <a:ext cx="9144000" cy="6646545"/>
            <a:chOff x="0" y="59435"/>
            <a:chExt cx="9144000" cy="6646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199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5" y="998219"/>
              <a:ext cx="820674" cy="10066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110996"/>
              <a:ext cx="3201161" cy="843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487" y="2886456"/>
              <a:ext cx="3035045" cy="8435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5" y="3756659"/>
              <a:ext cx="820674" cy="10066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291" y="3869435"/>
              <a:ext cx="3571494" cy="8435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5487" y="5248656"/>
              <a:ext cx="2163318" cy="8435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6759" y="85343"/>
              <a:ext cx="962405" cy="9349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8447" y="59435"/>
              <a:ext cx="6944106" cy="10066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29259" y="162814"/>
            <a:ext cx="7971790" cy="605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15189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152525" algn="l"/>
              </a:tabLst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إرشادات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غذائية</a:t>
            </a:r>
            <a:r xmlns:a="http://schemas.openxmlformats.org/drawingml/2006/main">
              <a:rPr sz="3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الحمل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95580" marR="65405" indent="-182880">
              <a:lnSpc>
                <a:spcPct val="98500"/>
              </a:lnSpc>
              <a:spcBef>
                <a:spcPts val="2990"/>
              </a:spcBef>
              <a:buSzPct val="126666"/>
              <a:buFont typeface="Wingdings"/>
              <a:buChar char=""/>
              <a:tabLst>
                <a:tab pos="240029" algn="l"/>
              </a:tabLst>
              <a:bidi/>
            </a:pPr>
            <a:r xmlns:a="http://schemas.openxmlformats.org/drawingml/2006/main">
              <a:rPr sz="3000" b="1" spc="-5" dirty="0">
                <a:latin typeface="Calibri"/>
                <a:cs typeface="Calibri"/>
              </a:rPr>
              <a:t>المغذيات </a:t>
            </a:r>
            <a:r xmlns:a="http://schemas.openxmlformats.org/drawingml/2006/main">
              <a:rPr sz="3000" b="1" spc="-30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الأطعمة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الغنية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بالعناصر الغذائية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(كل الحبوب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الخبز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الحبوب.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فواكه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طازجة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خضروات؛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مجففة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فول</a:t>
            </a:r>
            <a:r xmlns:a="http://schemas.openxmlformats.org/drawingml/2006/main">
              <a:rPr sz="26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والبازلاء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سمين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خالي من الدهون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ألبان</a:t>
            </a:r>
            <a:r xmlns:a="http://schemas.openxmlformats.org/drawingml/2006/main">
              <a:rPr sz="2600" b="1" spc="-5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منتجات؛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اللحوم.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المكسرات.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95580" marR="5080" indent="-182880">
              <a:lnSpc>
                <a:spcPct val="100800"/>
              </a:lnSpc>
              <a:spcBef>
                <a:spcPts val="965"/>
              </a:spcBef>
              <a:buSzPct val="111666"/>
              <a:buFont typeface="Wingdings"/>
              <a:buChar char=""/>
              <a:tabLst>
                <a:tab pos="284480" algn="l"/>
              </a:tabLst>
              <a:bidi/>
            </a:pPr>
            <a:r xmlns:a="http://schemas.openxmlformats.org/drawingml/2006/main">
              <a:rPr sz="3000" b="1" dirty="0">
                <a:latin typeface="Calibri"/>
                <a:cs typeface="Calibri"/>
              </a:rPr>
              <a:t>وجبة</a:t>
            </a:r>
            <a:r xmlns:a="http://schemas.openxmlformats.org/drawingml/2006/main">
              <a:rPr sz="30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التردد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.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يتجنب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فترات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جوع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يتناول الطعام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ثلاثة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وجبات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اثنين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ثلاثة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مغذي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وجبات خفيفة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5" dirty="0">
                <a:latin typeface="Calibri"/>
                <a:cs typeface="Calibri"/>
              </a:rPr>
              <a:t>يوم.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95580" marR="131445" indent="-182880" algn="just">
              <a:lnSpc>
                <a:spcPct val="97700"/>
              </a:lnSpc>
              <a:spcBef>
                <a:spcPts val="200"/>
              </a:spcBef>
              <a:buSzPct val="126666"/>
              <a:buFont typeface="Wingdings"/>
              <a:buChar char=""/>
              <a:tabLst>
                <a:tab pos="240029" algn="l"/>
              </a:tabLst>
              <a:bidi/>
            </a:pPr>
            <a:r xmlns:a="http://schemas.openxmlformats.org/drawingml/2006/main">
              <a:rPr sz="3000" b="1" spc="-5" dirty="0">
                <a:latin typeface="Calibri"/>
                <a:cs typeface="Calibri"/>
              </a:rPr>
              <a:t>استهلاك السوائل.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تحتاج المرأة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الحامل إلى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8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أكواب</a:t>
            </a:r>
            <a:r xmlns:a="http://schemas.openxmlformats.org/drawingml/2006/main">
              <a:rPr sz="2600" b="1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السوائل </a:t>
            </a:r>
            <a:r xmlns:a="http://schemas.openxmlformats.org/drawingml/2006/main">
              <a:rPr sz="2600" b="1" spc="-30" dirty="0">
                <a:latin typeface="Calibri"/>
                <a:cs typeface="Calibri"/>
              </a:rPr>
              <a:t>يوميًا ،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ويفضل أن يكون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شكل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ماء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وعصير </a:t>
            </a:r>
            <a:r xmlns:a="http://schemas.openxmlformats.org/drawingml/2006/main">
              <a:rPr sz="2600" b="1" spc="-50" dirty="0">
                <a:latin typeface="Calibri"/>
                <a:cs typeface="Calibri"/>
              </a:rPr>
              <a:t>فواكه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600" b="1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او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حليب.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95580" marR="1050925" indent="-182880" algn="just">
              <a:lnSpc>
                <a:spcPct val="100800"/>
              </a:lnSpc>
              <a:spcBef>
                <a:spcPts val="960"/>
              </a:spcBef>
              <a:buSzPct val="111666"/>
              <a:buFont typeface="Wingdings"/>
              <a:buChar char=""/>
              <a:tabLst>
                <a:tab pos="284480" algn="l"/>
              </a:tabLst>
              <a:bidi/>
            </a:pPr>
            <a:r xmlns:a="http://schemas.openxmlformats.org/drawingml/2006/main">
              <a:rPr sz="3000" b="1" spc="-25" dirty="0">
                <a:latin typeface="Calibri"/>
                <a:cs typeface="Calibri"/>
              </a:rPr>
              <a:t>تناول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الملح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كمية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معتدلة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الملح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المعالج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باليود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600" b="1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مُستَحسَن.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440436"/>
            <a:ext cx="9144000" cy="6265545"/>
            <a:chOff x="0" y="440436"/>
            <a:chExt cx="9144000" cy="6265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1167384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289303"/>
              <a:ext cx="3284982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1060" y="466344"/>
              <a:ext cx="962405" cy="9349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2747" y="440436"/>
              <a:ext cx="6944106" cy="10066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3072384"/>
              <a:ext cx="870966" cy="1070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91" y="3194303"/>
              <a:ext cx="3053334" cy="8968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108" y="4671059"/>
              <a:ext cx="2736342" cy="89687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29259" y="401861"/>
            <a:ext cx="8169275" cy="530288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xmlns:a="http://schemas.openxmlformats.org/drawingml/2006/main" marL="1266190" indent="-572135">
              <a:lnSpc>
                <a:spcPct val="100000"/>
              </a:lnSpc>
              <a:spcBef>
                <a:spcPts val="1215"/>
              </a:spcBef>
              <a:buFont typeface="Wingdings"/>
              <a:buChar char=""/>
              <a:tabLst>
                <a:tab pos="1266825" algn="l"/>
              </a:tabLst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إرشادات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غذائية</a:t>
            </a:r>
            <a:r xmlns:a="http://schemas.openxmlformats.org/drawingml/2006/main">
              <a:rPr sz="3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الحمل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95580" marR="725805" indent="-182880">
              <a:lnSpc>
                <a:spcPct val="98400"/>
              </a:lnSpc>
              <a:spcBef>
                <a:spcPts val="1390"/>
              </a:spcBef>
              <a:buSzPct val="126562"/>
              <a:buFont typeface="Wingdings"/>
              <a:buChar char=""/>
              <a:tabLst>
                <a:tab pos="255904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32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مادة الكافيين.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معتدل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قهوة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مادة الكافيين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(&lt;300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ملغ / يوم).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مآخذ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 ان يكون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تجنبها.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معتدل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ثقيل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سبب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تلقائي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إجهاض.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 marR="66675" indent="-182880">
              <a:lnSpc>
                <a:spcPct val="97600"/>
              </a:lnSpc>
              <a:spcBef>
                <a:spcPts val="235"/>
              </a:spcBef>
              <a:buSzPct val="126562"/>
              <a:buFont typeface="Wingdings"/>
              <a:buChar char=""/>
              <a:tabLst>
                <a:tab pos="255904" algn="l"/>
                <a:tab pos="4381500" algn="l"/>
              </a:tabLst>
              <a:bidi/>
            </a:pPr>
            <a:r xmlns:a="http://schemas.openxmlformats.org/drawingml/2006/main">
              <a:rPr sz="3200" b="1" spc="-20" dirty="0">
                <a:latin typeface="Calibri"/>
                <a:cs typeface="Calibri"/>
              </a:rPr>
              <a:t>يتجنب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كحول.</a:t>
            </a:r>
            <a:r xmlns:a="http://schemas.openxmlformats.org/drawingml/2006/main">
              <a:rPr sz="32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مزمن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كحول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استهلاك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خطر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عقلي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تخلف،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تعلُّم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إعاقات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ولادة كبرى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عيوب.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 marR="5080" indent="-182880">
              <a:lnSpc>
                <a:spcPct val="100499"/>
              </a:lnSpc>
              <a:spcBef>
                <a:spcPts val="1030"/>
              </a:spcBef>
              <a:buSzPct val="112500"/>
              <a:buFont typeface="Wingdings"/>
              <a:buChar char=""/>
              <a:tabLst>
                <a:tab pos="305435" algn="l"/>
              </a:tabLst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المكملات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الفيتامينات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المكملات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المعدنية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عشبي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المكملات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5768213"/>
            <a:ext cx="4646295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2755"/>
              </a:lnSpc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حذرا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يعتبر.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R="1176020" algn="r">
              <a:lnSpc>
                <a:spcPct val="100000"/>
              </a:lnSpc>
              <a:spcBef>
                <a:spcPts val="1115"/>
              </a:spcBef>
              <a:bidi/>
            </a:pPr>
            <a:r xmlns:a="http://schemas.openxmlformats.org/drawingml/2006/main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19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3700" y="516636"/>
            <a:ext cx="2963418" cy="1006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03575" y="620014"/>
            <a:ext cx="2395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b="1" spc="-10" dirty="0">
                <a:latin typeface="Calibri"/>
                <a:cs typeface="Calibri"/>
              </a:rPr>
              <a:t>مقدمة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859" y="1381709"/>
            <a:ext cx="7686040" cy="8820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800"/>
              </a:lnSpc>
              <a:spcBef>
                <a:spcPts val="70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الغذائية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حالة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مباشر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تأثير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دورة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إنه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حصيلة.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600" y="3070860"/>
            <a:ext cx="5548884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ملكة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1529" y="6247587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b="1" spc="5" dirty="0">
                <a:solidFill>
                  <a:srgbClr val="7E7E7E"/>
                </a:solidFill>
                <a:latin typeface="Trebuchet MS"/>
                <a:cs typeface="Trebuchet MS"/>
              </a:rPr>
              <a:t>20</a:t>
            </a:r>
            <a:endParaRPr xmlns:a="http://schemas.openxmlformats.org/drawingml/2006/main" sz="12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457200"/>
            <a:ext cx="8305800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1319783"/>
            <a:ext cx="9144000" cy="5386070"/>
            <a:chOff x="0" y="1319783"/>
            <a:chExt cx="9144000" cy="53860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199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508" y="1319783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591" y="1441703"/>
              <a:ext cx="5302758" cy="8968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90898" y="624758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1060" y="440436"/>
            <a:ext cx="7496175" cy="1007110"/>
            <a:chOff x="861060" y="440436"/>
            <a:chExt cx="7496175" cy="100711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1060" y="466344"/>
              <a:ext cx="962405" cy="9349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2748" y="440436"/>
              <a:ext cx="6944106" cy="100660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43559" y="269428"/>
            <a:ext cx="7867650" cy="391223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xmlns:a="http://schemas.openxmlformats.org/drawingml/2006/main" marL="1151890" indent="-572135">
              <a:lnSpc>
                <a:spcPct val="100000"/>
              </a:lnSpc>
              <a:spcBef>
                <a:spcPts val="2260"/>
              </a:spcBef>
              <a:buFont typeface="Wingdings"/>
              <a:buChar char=""/>
              <a:tabLst>
                <a:tab pos="1152525" algn="l"/>
              </a:tabLst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إرشادات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غذائية</a:t>
            </a:r>
            <a:r xmlns:a="http://schemas.openxmlformats.org/drawingml/2006/main">
              <a:rPr sz="3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الحمل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95580" marR="5080" indent="-182880">
              <a:lnSpc>
                <a:spcPct val="99000"/>
              </a:lnSpc>
              <a:spcBef>
                <a:spcPts val="2560"/>
              </a:spcBef>
              <a:buSzPct val="126562"/>
              <a:buFont typeface="Wingdings"/>
              <a:buChar char=""/>
              <a:tabLst>
                <a:tab pos="255904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استخدام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المحليات الصناعية.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 على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المرأة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يعتبر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بحرص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السكرين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لأن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يعبر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المشيمة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بقايا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جنيني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مناديل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بسبب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بطيء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جنيني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تخليص.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15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ملغم / كغم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مقابل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10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محلي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الحزم).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ملكة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1529" y="6247587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b="1" spc="5" dirty="0">
                <a:solidFill>
                  <a:srgbClr val="7E7E7E"/>
                </a:solidFill>
                <a:latin typeface="Trebuchet MS"/>
                <a:cs typeface="Trebuchet MS"/>
              </a:rPr>
              <a:t>22</a:t>
            </a:r>
            <a:endParaRPr xmlns:a="http://schemas.openxmlformats.org/drawingml/2006/main" sz="12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609600"/>
            <a:ext cx="83058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03598" y="6274723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325"/>
              </a:lnSpc>
              <a:bidi/>
            </a:pPr>
            <a:r xmlns:a="http://schemas.openxmlformats.org/drawingml/2006/main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23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1295398"/>
            <a:ext cx="8458200" cy="54864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53339"/>
            <a:ext cx="8632825" cy="1561465"/>
            <a:chOff x="0" y="53339"/>
            <a:chExt cx="8632825" cy="156146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79247"/>
              <a:ext cx="941069" cy="9349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351" y="53339"/>
              <a:ext cx="4164329" cy="10066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9559" y="53339"/>
              <a:ext cx="735329" cy="10066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9767" y="53339"/>
              <a:ext cx="4392930" cy="10066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4595" y="608076"/>
              <a:ext cx="2568702" cy="100660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28701" y="156717"/>
            <a:ext cx="8000365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420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835" algn="l"/>
              </a:tabLst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شائع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متعلق بالتغذية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مخاوف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298825">
              <a:lnSpc>
                <a:spcPct val="100000"/>
              </a:lnSpc>
              <a:spcBef>
                <a:spcPts val="45"/>
              </a:spcBef>
              <a:bidi/>
            </a:pPr>
            <a:r xmlns:a="http://schemas.openxmlformats.org/drawingml/2006/main">
              <a:rPr sz="36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90016" y="440436"/>
            <a:ext cx="6976109" cy="1007110"/>
            <a:chOff x="890016" y="440436"/>
            <a:chExt cx="6976109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0016" y="466344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0180" y="440436"/>
              <a:ext cx="6425946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07593" y="543814"/>
            <a:ext cx="7792084" cy="364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1539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216025" algn="l"/>
              </a:tabLst>
              <a:bidi/>
            </a:pPr>
            <a:r xmlns:a="http://schemas.openxmlformats.org/drawingml/2006/main">
              <a:rPr sz="3600" b="1" spc="-10" dirty="0">
                <a:latin typeface="Calibri"/>
                <a:cs typeface="Calibri"/>
              </a:rPr>
              <a:t>إمساك</a:t>
            </a:r>
            <a:r xmlns:a="http://schemas.openxmlformats.org/drawingml/2006/main">
              <a:rPr sz="36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بواسير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3460"/>
              </a:spcBef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التخفيف</a:t>
            </a:r>
            <a:r xmlns:a="http://schemas.openxmlformats.org/drawingml/2006/main">
              <a:rPr sz="32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الاستراتيجيات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أطعمة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الألياف</a:t>
            </a:r>
          </a:p>
          <a:p>
            <a:pPr xmlns:a="http://schemas.openxmlformats.org/drawingml/2006/main"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يمارس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بانتظام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ثمانية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نظارات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السوائل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لكل منهما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يوم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يرد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حالا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يحث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يتغوط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35"/>
              </a:spcBef>
              <a:buFont typeface="Wingdings"/>
              <a:buChar char="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استخدم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المسهلات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فقط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عند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وصفه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الأطباء.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ملكة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6129" y="6256889"/>
            <a:ext cx="2571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24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822448" y="440436"/>
            <a:ext cx="3110230" cy="1007110"/>
            <a:chOff x="2822448" y="440436"/>
            <a:chExt cx="3110230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2448" y="466344"/>
              <a:ext cx="962405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2612" y="440436"/>
              <a:ext cx="2559558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5940" y="543814"/>
            <a:ext cx="7487284" cy="50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119755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120390" algn="l"/>
              </a:tabLst>
              <a:bidi/>
            </a:pPr>
            <a:r xmlns:a="http://schemas.openxmlformats.org/drawingml/2006/main">
              <a:rPr sz="3600" b="1" dirty="0">
                <a:latin typeface="Calibri"/>
                <a:cs typeface="Calibri"/>
              </a:rPr>
              <a:t>حرقة في المعدة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التخفيف</a:t>
            </a:r>
            <a:r xmlns:a="http://schemas.openxmlformats.org/drawingml/2006/main">
              <a:rPr sz="32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الاستراتيجيات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يستريح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يأكل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ببطء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مضغ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الطعام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جيدا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يأكل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صغير،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متكرر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وجبات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يشرب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السوائل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بين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وجبات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يتجنب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حار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دهني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يجلس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بينما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يتناول الطعام؛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رفع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رأس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بينما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نائم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30" dirty="0">
                <a:latin typeface="Calibri"/>
                <a:cs typeface="Calibri"/>
              </a:rPr>
              <a:t>انتظر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ساعة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بعد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يتناول الطعام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يكذب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40"/>
              </a:spcBef>
              <a:buFont typeface="Wingdings"/>
              <a:buChar char="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30" dirty="0">
                <a:latin typeface="Calibri"/>
                <a:cs typeface="Calibri"/>
              </a:rPr>
              <a:t>انتظر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اثنين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ساعات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بعد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يتناول الطعام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ممارسة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ملكة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6129" y="6256889"/>
            <a:ext cx="2571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25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1600200"/>
            <a:ext cx="9144000" cy="5105400"/>
            <a:chOff x="0" y="1600200"/>
            <a:chExt cx="9144000" cy="51054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068" y="2683763"/>
              <a:ext cx="855726" cy="8328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" y="2660903"/>
              <a:ext cx="1236726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891" y="2660903"/>
              <a:ext cx="656082" cy="896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6776" y="2660903"/>
              <a:ext cx="2650998" cy="8968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07" y="4139183"/>
              <a:ext cx="870966" cy="1070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91" y="4261104"/>
              <a:ext cx="1306830" cy="89687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2671" y="259079"/>
            <a:ext cx="5673090" cy="897255"/>
            <a:chOff x="42671" y="259079"/>
            <a:chExt cx="5673090" cy="89725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671" y="281940"/>
              <a:ext cx="855726" cy="8328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5884" y="259079"/>
              <a:ext cx="5119878" cy="89687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63753" y="240870"/>
            <a:ext cx="8357234" cy="54806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xmlns:a="http://schemas.openxmlformats.org/drawingml/2006/main" marL="584200" indent="-572135">
              <a:lnSpc>
                <a:spcPct val="100000"/>
              </a:lnSpc>
              <a:spcBef>
                <a:spcPts val="960"/>
              </a:spcBef>
              <a:buFont typeface="Wingdings"/>
              <a:buChar char=""/>
              <a:tabLst>
                <a:tab pos="584200" algn="l"/>
                <a:tab pos="584835" algn="l"/>
              </a:tabLst>
              <a:bidi/>
            </a:pPr>
            <a:r xmlns:a="http://schemas.openxmlformats.org/drawingml/2006/main">
              <a:rPr sz="3200" b="1" spc="-20" dirty="0">
                <a:latin typeface="Calibri"/>
                <a:cs typeface="Calibri"/>
              </a:rPr>
              <a:t>اشتهاء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الطعام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النفور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599440" lvl="1" indent="-457834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598805" algn="l"/>
                <a:tab pos="59944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شائع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99440" lvl="1" indent="-457834">
              <a:lnSpc>
                <a:spcPct val="100000"/>
              </a:lnSpc>
              <a:buFont typeface="Arial MT"/>
              <a:buChar char="•"/>
              <a:tabLst>
                <a:tab pos="598805" algn="l"/>
                <a:tab pos="59944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تفكر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حقيقي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الاحتياجات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الفسيولوجية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99440" marR="5080" lvl="1" indent="-457834">
              <a:lnSpc>
                <a:spcPct val="100000"/>
              </a:lnSpc>
              <a:buFont typeface="Arial MT"/>
              <a:buChar char="•"/>
              <a:tabLst>
                <a:tab pos="598805" algn="l"/>
                <a:tab pos="59944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يسببها الهرمون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التغييرات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حساسية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ذوق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يشم.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704215" indent="-572770">
              <a:lnSpc>
                <a:spcPct val="100000"/>
              </a:lnSpc>
              <a:spcBef>
                <a:spcPts val="885"/>
              </a:spcBef>
              <a:buFont typeface="Wingdings"/>
              <a:buChar char=""/>
              <a:tabLst>
                <a:tab pos="704215" algn="l"/>
                <a:tab pos="704850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عدم-</a:t>
            </a:r>
            <a:r xmlns:a="http://schemas.openxmlformats.org/drawingml/2006/main">
              <a:rPr sz="32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شغف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b="1" spc="-15" dirty="0">
                <a:latin typeface="Calibri"/>
                <a:cs typeface="Calibri"/>
              </a:rPr>
              <a:t>الطعام</a:t>
            </a:r>
          </a:p>
          <a:p>
            <a:pPr xmlns:a="http://schemas.openxmlformats.org/drawingml/2006/main" marL="589280" indent="-457834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589280" algn="l"/>
                <a:tab pos="58991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بيكا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89280" indent="-457834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589280" algn="l"/>
                <a:tab pos="58991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حديد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نقص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60680" marR="361315" indent="-182880">
              <a:lnSpc>
                <a:spcPct val="97500"/>
              </a:lnSpc>
              <a:spcBef>
                <a:spcPts val="1165"/>
              </a:spcBef>
              <a:buSzPct val="126562"/>
              <a:buFont typeface="Wingdings"/>
              <a:buChar char=""/>
              <a:tabLst>
                <a:tab pos="421005" algn="l"/>
              </a:tabLst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بيكا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نفسية سلوكية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اضطراب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تتميز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ابتلاع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غير الغذائية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مواد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التراب،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فخار،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نشاء،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جليد.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ملكة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6129" y="6256889"/>
            <a:ext cx="2571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26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711708"/>
            <a:ext cx="9144000" cy="5994400"/>
            <a:chOff x="0" y="711708"/>
            <a:chExt cx="9144000" cy="59944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37616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711708"/>
              <a:ext cx="2568702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283208"/>
              <a:ext cx="698754" cy="9425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1324356"/>
              <a:ext cx="5296662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460" y="815466"/>
            <a:ext cx="8453120" cy="458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69088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690880" algn="l"/>
              </a:tabLst>
              <a:bidi/>
            </a:pPr>
            <a:r xmlns:a="http://schemas.openxmlformats.org/drawingml/2006/main">
              <a:rPr sz="36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565785" indent="-447675">
              <a:lnSpc>
                <a:spcPct val="100000"/>
              </a:lnSpc>
              <a:spcBef>
                <a:spcPts val="400"/>
              </a:spcBef>
              <a:buSzPct val="112500"/>
              <a:buFont typeface="Arial MT"/>
              <a:buChar char="•"/>
              <a:tabLst>
                <a:tab pos="565785" algn="l"/>
                <a:tab pos="566420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تَغذِيَة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تصور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94945" marR="433070" indent="-182880" algn="just">
              <a:lnSpc>
                <a:spcPct val="97700"/>
              </a:lnSpc>
              <a:spcBef>
                <a:spcPts val="1200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والرضيع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لديهم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القدرة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الاستفادة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عندما يتم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تحقيق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التغذية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المثلى للأم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قبل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ذلك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تصور.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4945" marR="95885" indent="-182880" algn="just">
              <a:lnSpc>
                <a:spcPct val="95500"/>
              </a:lnSpc>
              <a:spcBef>
                <a:spcPts val="365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بالنسبة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للأم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فإن التغذية المثلى لها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القدرة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ذلك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يمد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قصير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طويل الأمد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فوائد.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4945" marR="5080" indent="-182880" algn="just">
              <a:lnSpc>
                <a:spcPct val="95500"/>
              </a:lnSpc>
              <a:spcBef>
                <a:spcPts val="365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بالنسبة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للرضيع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يمكن أن تقلل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الحالة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التغذوية المثلى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ولادة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عيوب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مزمن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لاحقاً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حياة.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510540"/>
            <a:ext cx="9144000" cy="6195060"/>
            <a:chOff x="0" y="510540"/>
            <a:chExt cx="9144000" cy="61950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112" y="536448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510540"/>
              <a:ext cx="2590038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587" y="1082040"/>
              <a:ext cx="718566" cy="9425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312" y="1123188"/>
              <a:ext cx="5296662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2768" y="613917"/>
            <a:ext cx="8178165" cy="433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664845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665480" algn="l"/>
              </a:tabLst>
              <a:bidi/>
            </a:pPr>
            <a:r xmlns:a="http://schemas.openxmlformats.org/drawingml/2006/main">
              <a:rPr sz="3600" b="1" i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539750" indent="-447040">
              <a:lnSpc>
                <a:spcPct val="100000"/>
              </a:lnSpc>
              <a:spcBef>
                <a:spcPts val="400"/>
              </a:spcBef>
              <a:buSzPct val="112500"/>
              <a:buFont typeface="Arial MT"/>
              <a:buChar char="•"/>
              <a:tabLst>
                <a:tab pos="539750" algn="l"/>
                <a:tab pos="540385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تَغذِيَة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تصور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95580" marR="67310" indent="-182880">
              <a:lnSpc>
                <a:spcPct val="96100"/>
              </a:lnSpc>
              <a:spcBef>
                <a:spcPts val="1889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حمض الفوليك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(فوليك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حمض) و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تَغذِيَة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خاص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هَم.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13995" marR="5080" indent="-182880">
              <a:lnSpc>
                <a:spcPct val="98500"/>
              </a:lnSpc>
              <a:spcBef>
                <a:spcPts val="1885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43840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تستهلك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كميات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فوليك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حامض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تصور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هُم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نأخذ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طفل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عصبي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خلل،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يطور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18-30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أيام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بعد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الحمل </a:t>
            </a:r>
            <a:r xmlns:a="http://schemas.openxmlformats.org/drawingml/2006/main"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xmlns:a="http://schemas.openxmlformats.org/drawingml/2006/main"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205740"/>
            <a:ext cx="9144000" cy="6499860"/>
            <a:chOff x="0" y="205740"/>
            <a:chExt cx="9144000" cy="64998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095" y="231648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260" y="205740"/>
              <a:ext cx="2590038" cy="10066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047" y="777240"/>
              <a:ext cx="718566" cy="9425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772" y="818388"/>
              <a:ext cx="3426714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5914" y="309117"/>
            <a:ext cx="7962900" cy="552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420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835" algn="l"/>
              </a:tabLst>
              <a:bidi/>
            </a:pPr>
            <a:r xmlns:a="http://schemas.openxmlformats.org/drawingml/2006/main">
              <a:rPr sz="3600" b="1" i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459105" indent="-447040">
              <a:lnSpc>
                <a:spcPct val="100000"/>
              </a:lnSpc>
              <a:spcBef>
                <a:spcPts val="400"/>
              </a:spcBef>
              <a:buSzPct val="112500"/>
              <a:buFont typeface="Arial MT"/>
              <a:buChar char="•"/>
              <a:tabLst>
                <a:tab pos="459105" algn="l"/>
                <a:tab pos="459740" algn="l"/>
              </a:tabLst>
              <a:bidi/>
            </a:pPr>
            <a:r xmlns:a="http://schemas.openxmlformats.org/drawingml/2006/main">
              <a:rPr sz="3200" b="1" i="1" spc="-5" dirty="0">
                <a:latin typeface="Calibri"/>
                <a:cs typeface="Calibri"/>
              </a:rPr>
              <a:t>الأم</a:t>
            </a:r>
            <a:r xmlns:a="http://schemas.openxmlformats.org/drawingml/2006/main">
              <a:rPr sz="3200" b="1" i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i="1" spc="-25" dirty="0">
                <a:latin typeface="Calibri"/>
                <a:cs typeface="Calibri"/>
              </a:rPr>
              <a:t>وزن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98120" marR="5080" indent="-182880">
              <a:lnSpc>
                <a:spcPct val="97700"/>
              </a:lnSpc>
              <a:spcBef>
                <a:spcPts val="905"/>
              </a:spcBef>
              <a:buSzPct val="125000"/>
              <a:buFont typeface="Wingdings"/>
              <a:buChar char=""/>
              <a:tabLst>
                <a:tab pos="227965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تحقيق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صحي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يصنع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تصور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أسهل،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يحسن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النتائج ،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يسهل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الرضاعة الطبيعية.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27329" indent="-212725">
              <a:lnSpc>
                <a:spcPct val="100000"/>
              </a:lnSpc>
              <a:spcBef>
                <a:spcPts val="170"/>
              </a:spcBef>
              <a:buSzPct val="125000"/>
              <a:buFont typeface="Wingdings"/>
              <a:buChar char=""/>
              <a:tabLst>
                <a:tab pos="227965" algn="l"/>
              </a:tabLst>
              <a:bidi/>
            </a:pPr>
            <a:r xmlns:a="http://schemas.openxmlformats.org/drawingml/2006/main"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نقص الوزن: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8120" marR="231140" indent="-182880">
              <a:lnSpc>
                <a:spcPct val="97700"/>
              </a:lnSpc>
              <a:spcBef>
                <a:spcPts val="115"/>
              </a:spcBef>
              <a:buSzPct val="128571"/>
              <a:buFont typeface="Arial MT"/>
              <a:buChar char="•"/>
              <a:tabLst>
                <a:tab pos="198755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نقص الوزن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ينزع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الأصغر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أطفال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أدنى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ولادة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أطفال.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8120" marR="631825" indent="-182880">
              <a:lnSpc>
                <a:spcPct val="95500"/>
              </a:lnSpc>
              <a:spcBef>
                <a:spcPts val="365"/>
              </a:spcBef>
              <a:buSzPct val="128571"/>
              <a:buFont typeface="Arial MT"/>
              <a:buChar char="•"/>
              <a:tabLst>
                <a:tab pos="198755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معدلات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الخدج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(&lt;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38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أسابيع)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الرضع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رضيع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حالات الوفاة.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815339"/>
            <a:ext cx="9144000" cy="5890260"/>
            <a:chOff x="0" y="815339"/>
            <a:chExt cx="9144000" cy="58902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199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311" y="841247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815339"/>
              <a:ext cx="2590038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788" y="1386839"/>
              <a:ext cx="718566" cy="9425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512" y="1427987"/>
              <a:ext cx="3426714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6859" y="918413"/>
            <a:ext cx="8413115" cy="419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76708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767715" algn="l"/>
              </a:tabLst>
              <a:bidi/>
            </a:pPr>
            <a:r xmlns:a="http://schemas.openxmlformats.org/drawingml/2006/main">
              <a:rPr sz="3600" b="1" i="1" spc="-5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641985" indent="-447040">
              <a:lnSpc>
                <a:spcPct val="100000"/>
              </a:lnSpc>
              <a:spcBef>
                <a:spcPts val="405"/>
              </a:spcBef>
              <a:buSzPct val="112500"/>
              <a:buFont typeface="Arial MT"/>
              <a:buChar char="•"/>
              <a:tabLst>
                <a:tab pos="641985" algn="l"/>
                <a:tab pos="642620" algn="l"/>
              </a:tabLst>
              <a:bidi/>
            </a:pPr>
            <a:r xmlns:a="http://schemas.openxmlformats.org/drawingml/2006/main">
              <a:rPr sz="3200" b="1" i="1" spc="-5" dirty="0">
                <a:latin typeface="Calibri"/>
                <a:cs typeface="Calibri"/>
              </a:rPr>
              <a:t>الأم</a:t>
            </a:r>
            <a:r xmlns:a="http://schemas.openxmlformats.org/drawingml/2006/main">
              <a:rPr sz="3200" b="1" i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i="1" spc="-25" dirty="0">
                <a:latin typeface="Calibri"/>
                <a:cs typeface="Calibri"/>
              </a:rPr>
              <a:t>وزن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95580" marR="23495" indent="-182880">
              <a:lnSpc>
                <a:spcPct val="95500"/>
              </a:lnSpc>
              <a:spcBef>
                <a:spcPts val="2510"/>
              </a:spcBef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زيادة الوزن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بدانة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المرض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رضيع.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 marR="5080" indent="-182880">
              <a:lnSpc>
                <a:spcPct val="98700"/>
              </a:lnSpc>
              <a:spcBef>
                <a:spcPts val="229"/>
              </a:spcBef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السمنة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الحمل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ارتفاع ضغط الدم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الحمل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السكري،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صعب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تَعَب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توصيل،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الناجم عن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تَعَب،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ولادة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صدمة،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قيصرية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قسم.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6388" y="498348"/>
            <a:ext cx="3885565" cy="1514475"/>
            <a:chOff x="56388" y="498348"/>
            <a:chExt cx="3885565" cy="15144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" y="525780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498348"/>
              <a:ext cx="2590038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" y="1069848"/>
              <a:ext cx="718566" cy="9425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111" y="1110996"/>
              <a:ext cx="3426714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460" y="602741"/>
            <a:ext cx="8648065" cy="445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76708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767080" algn="l"/>
              </a:tabLst>
              <a:bidi/>
            </a:pPr>
            <a:r xmlns:a="http://schemas.openxmlformats.org/drawingml/2006/main">
              <a:rPr sz="3600" b="1" i="1" spc="-5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641985" indent="-447675">
              <a:lnSpc>
                <a:spcPct val="100000"/>
              </a:lnSpc>
              <a:spcBef>
                <a:spcPts val="400"/>
              </a:spcBef>
              <a:buSzPct val="112500"/>
              <a:buFont typeface="Arial MT"/>
              <a:buChar char="•"/>
              <a:tabLst>
                <a:tab pos="641985" algn="l"/>
                <a:tab pos="642620" algn="l"/>
              </a:tabLst>
              <a:bidi/>
            </a:pPr>
            <a:r xmlns:a="http://schemas.openxmlformats.org/drawingml/2006/main">
              <a:rPr sz="3200" b="1" i="1" spc="-5" dirty="0">
                <a:latin typeface="Calibri"/>
                <a:cs typeface="Calibri"/>
              </a:rPr>
              <a:t>الأم</a:t>
            </a:r>
            <a:r xmlns:a="http://schemas.openxmlformats.org/drawingml/2006/main">
              <a:rPr sz="3200" b="1" i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i="1" spc="-25" dirty="0">
                <a:latin typeface="Calibri"/>
                <a:cs typeface="Calibri"/>
              </a:rPr>
              <a:t>وزن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94945" marR="183515" indent="-182880">
              <a:lnSpc>
                <a:spcPct val="98500"/>
              </a:lnSpc>
              <a:spcBef>
                <a:spcPts val="1040"/>
              </a:spcBef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الرضع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وُلِدّ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سمنة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أمهات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عملقة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(أكبر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9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جنيه أو رطل للوزن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ولادة)،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ينزع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ولد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بعد انتهاء المدة&gt; 42</a:t>
            </a:r>
            <a:r xmlns:a="http://schemas.openxmlformats.org/drawingml/2006/main">
              <a:rPr sz="28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أسابيع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أبغار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درجات،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كتف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عسر الولادة 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طفولة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بدانة.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4945" marR="5080" indent="-182880">
              <a:lnSpc>
                <a:spcPct val="98100"/>
              </a:lnSpc>
              <a:spcBef>
                <a:spcPts val="250"/>
              </a:spcBef>
              <a:buSzPct val="125000"/>
              <a:buFont typeface="Wingdings"/>
              <a:buChar char=""/>
              <a:tabLst>
                <a:tab pos="22479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بدانة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عصبي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أنبوب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عيوب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قلب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عيوب،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أيضًا،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صعوبة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اعداد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الرضاعة الطبيعية.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9069070" cy="1007110"/>
            <a:chOff x="0" y="440436"/>
            <a:chExt cx="9069070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535162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363165"/>
            <a:ext cx="8441690" cy="598932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xmlns:a="http://schemas.openxmlformats.org/drawingml/2006/main" marL="584200" indent="-571500">
              <a:lnSpc>
                <a:spcPct val="100000"/>
              </a:lnSpc>
              <a:spcBef>
                <a:spcPts val="1520"/>
              </a:spcBef>
              <a:buFont typeface="Wingdings"/>
              <a:buChar char=""/>
              <a:tabLst>
                <a:tab pos="584200" algn="l"/>
              </a:tabLst>
              <a:bidi/>
            </a:pPr>
            <a:r xmlns:a="http://schemas.openxmlformats.org/drawingml/2006/main">
              <a:rPr sz="3600" b="1" spc="-10" dirty="0">
                <a:latin typeface="Calibri"/>
                <a:cs typeface="Calibri"/>
              </a:rPr>
              <a:t>فسيولوجي</a:t>
            </a:r>
            <a:r xmlns:a="http://schemas.openxmlformats.org/drawingml/2006/main">
              <a:rPr sz="3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التغييرات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20" dirty="0">
                <a:latin typeface="Calibri"/>
                <a:cs typeface="Calibri"/>
              </a:rPr>
              <a:t>متعلق ب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93700" marR="663575" lvl="1" indent="-182880" algn="just">
              <a:lnSpc>
                <a:spcPct val="97700"/>
              </a:lnSpc>
              <a:spcBef>
                <a:spcPts val="1575"/>
              </a:spcBef>
              <a:buSzPct val="125000"/>
              <a:buFont typeface="Wingdings"/>
              <a:buChar char=""/>
              <a:tabLst>
                <a:tab pos="422909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المتغير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معدّل الأيض الأساسي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بمقدار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الرابع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شهر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الحمل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وترتفع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15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20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أعلاه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طبيعي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شرط.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700" marR="492759" lvl="1" indent="-182880" algn="just">
              <a:lnSpc>
                <a:spcPct val="97700"/>
              </a:lnSpc>
              <a:spcBef>
                <a:spcPts val="275"/>
              </a:spcBef>
              <a:buSzPct val="125000"/>
              <a:buFont typeface="Wingdings"/>
              <a:buChar char=""/>
              <a:tabLst>
                <a:tab pos="422909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التغيرات المعدية المعوية.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الغثيان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والقيء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شائع في الأشهر الثلاثة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الأولى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الشهية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والعطش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شائع.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700" marR="274320" lvl="1" indent="-182880">
              <a:lnSpc>
                <a:spcPct val="99000"/>
              </a:lnSpc>
              <a:spcBef>
                <a:spcPts val="219"/>
              </a:spcBef>
              <a:buSzPct val="125000"/>
              <a:buFont typeface="Wingdings"/>
              <a:buChar char=""/>
              <a:tabLst>
                <a:tab pos="422909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دم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مقدار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التغييرات.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ماء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يزيد.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مقدار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يتجاوز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أحمر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خلايا الدم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إنتاج،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الناتج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تمييع الدم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فسيولوجي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فقر دم.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صغير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الوذمة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يعتبر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طبيعي.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9120505" cy="1007110"/>
            <a:chOff x="0" y="440436"/>
            <a:chExt cx="9120505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586978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401861"/>
            <a:ext cx="8495665" cy="151574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xmlns:a="http://schemas.openxmlformats.org/drawingml/2006/main" marL="584200" indent="-571500">
              <a:lnSpc>
                <a:spcPct val="100000"/>
              </a:lnSpc>
              <a:spcBef>
                <a:spcPts val="1215"/>
              </a:spcBef>
              <a:buFont typeface="Wingdings"/>
              <a:buChar char=""/>
              <a:tabLst>
                <a:tab pos="584200" algn="l"/>
              </a:tabLst>
              <a:bidi/>
            </a:pPr>
            <a:r xmlns:a="http://schemas.openxmlformats.org/drawingml/2006/main">
              <a:rPr sz="3600" b="1" i="1" spc="-10" dirty="0">
                <a:latin typeface="Calibri"/>
                <a:cs typeface="Calibri"/>
              </a:rPr>
              <a:t>فسيولوجي</a:t>
            </a:r>
            <a:r xmlns:a="http://schemas.openxmlformats.org/drawingml/2006/main">
              <a:rPr sz="3600" b="1" i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i="1" dirty="0">
                <a:latin typeface="Calibri"/>
                <a:cs typeface="Calibri"/>
              </a:rPr>
              <a:t>التغييرات</a:t>
            </a:r>
            <a:r xmlns:a="http://schemas.openxmlformats.org/drawingml/2006/main">
              <a:rPr sz="3600" b="1" i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i="1" spc="-10" dirty="0">
                <a:latin typeface="Calibri"/>
                <a:cs typeface="Calibri"/>
              </a:rPr>
              <a:t>متعلق ب</a:t>
            </a:r>
            <a:r xmlns:a="http://schemas.openxmlformats.org/drawingml/2006/main">
              <a:rPr sz="3600" b="1" i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i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b="1" i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i="1" spc="-5" dirty="0">
                <a:latin typeface="Calibri"/>
                <a:cs typeface="Calibri"/>
              </a:rPr>
              <a:t>حمل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453390" lvl="1" indent="-243840">
              <a:lnSpc>
                <a:spcPct val="100000"/>
              </a:lnSpc>
              <a:spcBef>
                <a:spcPts val="1310"/>
              </a:spcBef>
              <a:buSzPct val="126562"/>
              <a:buFont typeface="Wingdings"/>
              <a:buChar char=""/>
              <a:tabLst>
                <a:tab pos="454025" algn="l"/>
              </a:tabLst>
              <a:bidi/>
            </a:pPr>
            <a:r xmlns:a="http://schemas.openxmlformats.org/drawingml/2006/main">
              <a:rPr sz="3200" b="1" spc="-2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32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ربح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1981200"/>
            <a:ext cx="8001000" cy="42672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1301</Words>
  <Application>Microsoft Office PowerPoint</Application>
  <PresentationFormat>On-screen Show (4:3)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Trebuchet MS</vt:lpstr>
      <vt:lpstr>Wingdings</vt:lpstr>
      <vt:lpstr>Office Theme</vt:lpstr>
      <vt:lpstr>“Nutrition in Health and Illness”  Second Semester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majdi alhadidi</cp:lastModifiedBy>
  <cp:revision>1</cp:revision>
  <dcterms:created xsi:type="dcterms:W3CDTF">2023-05-15T19:28:14Z</dcterms:created>
  <dcterms:modified xsi:type="dcterms:W3CDTF">2023-05-15T19:31:12Z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2023-05-15T00:00:00Z</vt:filetime>
  </property>
</Properties>
</file>