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di alhadidi" userId="1e98428567b503c7" providerId="LiveId" clId="{E26AE6E5-8B3C-4D97-B9E4-1966E78BA738}"/>
    <pc:docChg chg="undo custSel modSld">
      <pc:chgData name="majdi alhadidi" userId="1e98428567b503c7" providerId="LiveId" clId="{E26AE6E5-8B3C-4D97-B9E4-1966E78BA738}" dt="2023-05-15T19:34:32.174" v="53" actId="21"/>
      <pc:docMkLst>
        <pc:docMk/>
      </pc:docMkLst>
      <pc:sldChg chg="delSp modSp mod">
        <pc:chgData name="majdi alhadidi" userId="1e98428567b503c7" providerId="LiveId" clId="{E26AE6E5-8B3C-4D97-B9E4-1966E78BA738}" dt="2023-05-15T19:34:32.174" v="53" actId="21"/>
        <pc:sldMkLst>
          <pc:docMk/>
          <pc:sldMk cId="0" sldId="256"/>
        </pc:sldMkLst>
        <pc:spChg chg="mod">
          <ac:chgData name="majdi alhadidi" userId="1e98428567b503c7" providerId="LiveId" clId="{E26AE6E5-8B3C-4D97-B9E4-1966E78BA738}" dt="2023-05-15T19:34:26.414" v="51" actId="20577"/>
          <ac:spMkLst>
            <pc:docMk/>
            <pc:sldMk cId="0" sldId="256"/>
            <ac:spMk id="18" creationId="{00000000-0000-0000-0000-000000000000}"/>
          </ac:spMkLst>
        </pc:spChg>
        <pc:grpChg chg="del mod">
          <ac:chgData name="majdi alhadidi" userId="1e98428567b503c7" providerId="LiveId" clId="{E26AE6E5-8B3C-4D97-B9E4-1966E78BA738}" dt="2023-05-15T19:34:32.174" v="53" actId="21"/>
          <ac:grpSpMkLst>
            <pc:docMk/>
            <pc:sldMk cId="0" sldId="256"/>
            <ac:grpSpMk id="13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4666" y="910793"/>
            <a:ext cx="7614666" cy="1368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4000" y="386842"/>
            <a:ext cx="609600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289" y="1796923"/>
            <a:ext cx="8821420" cy="296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7146" y="6444236"/>
            <a:ext cx="4327525" cy="200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>
              <a:lnSpc>
                <a:spcPts val="1555"/>
              </a:lnSpc>
              <a:tabLst>
                <a:tab pos="4227195" algn="l"/>
              </a:tabLst>
              <a:bidi/>
            </a:pPr>
            <a:r xmlns:a="http://schemas.openxmlformats.org/drawingml/2006/main">
              <a:rPr sz="1400" spc="-10" dirty="0">
                <a:latin typeface="Arial MT"/>
                <a:cs typeface="Arial MT"/>
              </a:rPr>
              <a:t>د </a:t>
            </a:r>
            <a:r xmlns:a="http://schemas.openxmlformats.org/drawingml/2006/main">
              <a:rPr sz="1400" spc="-75" dirty="0">
                <a:latin typeface="Arial MT"/>
                <a:cs typeface="Arial MT"/>
              </a:rPr>
              <a:t>ص </a:t>
            </a:r>
            <a:r xmlns:a="http://schemas.openxmlformats.org/drawingml/2006/main">
              <a:rPr sz="1400" dirty="0">
                <a:latin typeface="Arial MT"/>
                <a:cs typeface="Arial MT"/>
              </a:rPr>
              <a:t>.</a:t>
            </a:r>
            <a:r xmlns:a="http://schemas.openxmlformats.org/drawingml/2006/main">
              <a:rPr sz="1400" spc="-15" dirty="0">
                <a:latin typeface="Arial MT"/>
                <a:cs typeface="Arial MT"/>
              </a:rPr>
              <a:t> </a:t>
            </a:r>
            <a:r xmlns:a="http://schemas.openxmlformats.org/drawingml/2006/main">
              <a:rPr sz="1400" spc="-5" dirty="0">
                <a:latin typeface="Arial MT"/>
                <a:cs typeface="Arial MT"/>
              </a:rPr>
              <a:t>م </a:t>
            </a:r>
            <a:r xmlns:a="http://schemas.openxmlformats.org/drawingml/2006/main">
              <a:rPr sz="1400" dirty="0">
                <a:latin typeface="Arial MT"/>
                <a:cs typeface="Arial MT"/>
              </a:rPr>
              <a:t>العلاكة 1</a:t>
            </a:r>
            <a:endParaRPr xmlns:a="http://schemas.openxmlformats.org/drawingml/2006/main" sz="1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8879840" cy="6858000"/>
            <a:chOff x="0" y="0"/>
            <a:chExt cx="887984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8879305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4359" y="781812"/>
              <a:ext cx="970026" cy="12291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8200" y="781812"/>
              <a:ext cx="7663433" cy="122910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775447" y="781812"/>
              <a:ext cx="970026" cy="12291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88136" y="1452372"/>
              <a:ext cx="4775454" cy="122910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37403" y="1452372"/>
              <a:ext cx="1860042" cy="122910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71259" y="1452372"/>
              <a:ext cx="896874" cy="122910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41947" y="1452372"/>
              <a:ext cx="1858518" cy="1229105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668655" marR="5080" indent="-49403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"التغذية </a:t>
            </a:r>
            <a:r xmlns:a="http://schemas.openxmlformats.org/drawingml/2006/main">
              <a:rPr dirty="0"/>
              <a:t>في الصحة والمرض </a:t>
            </a:r>
            <a:r xmlns:a="http://schemas.openxmlformats.org/drawingml/2006/main">
              <a:rPr spc="-5" dirty="0"/>
              <a:t>"</a:t>
            </a:r>
            <a:r xmlns:a="http://schemas.openxmlformats.org/drawingml/2006/main">
              <a:rPr spc="-980" dirty="0"/>
              <a:t> </a:t>
            </a:r>
            <a:r xmlns:a="http://schemas.openxmlformats.org/drawingml/2006/main">
              <a:rPr spc="-15" dirty="0"/>
              <a:t>الفصل </a:t>
            </a:r>
            <a:r xmlns:a="http://schemas.openxmlformats.org/drawingml/2006/main">
              <a:rPr spc="-5" dirty="0"/>
              <a:t>الثاني</a:t>
            </a:r>
            <a:r xmlns:a="http://schemas.openxmlformats.org/drawingml/2006/main">
              <a:rPr spc="-80" dirty="0"/>
              <a:t> </a:t>
            </a:r>
            <a:r xmlns:a="http://schemas.openxmlformats.org/drawingml/2006/main">
              <a:rPr spc="-5" dirty="0"/>
              <a:t>2022-2023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902997" y="4046845"/>
            <a:ext cx="3153030" cy="13304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85" dirty="0">
                <a:latin typeface="Calibri"/>
                <a:cs typeface="Calibri"/>
              </a:rPr>
              <a:t>دكتور.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ملكة.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 err="1">
                <a:latin typeface="Calibri"/>
                <a:cs typeface="Calibri"/>
              </a:rPr>
              <a:t>ز. </a:t>
            </a:r>
            <a:r xmlns:a="http://schemas.openxmlformats.org/drawingml/2006/main">
              <a:rPr sz="2800" b="1" spc="-10" dirty="0" err="1">
                <a:latin typeface="Calibri"/>
                <a:cs typeface="Calibri"/>
              </a:rPr>
              <a:t>ملاك</a:t>
            </a:r>
            <a:endParaRPr xmlns:a="http://schemas.openxmlformats.org/drawingml/2006/main" lang="en-US" sz="2800" b="1" spc="-10" dirty="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lang="ar" sz="2800" b="1" spc="-10" dirty="0">
                <a:latin typeface="Calibri"/>
                <a:cs typeface="Calibri"/>
              </a:rPr>
              <a:t>قدم بواسطة:</a:t>
            </a:r>
          </a:p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lang="ar" sz="2800" b="1" spc="-10" dirty="0">
                <a:latin typeface="Calibri"/>
                <a:cs typeface="Calibri"/>
              </a:rPr>
              <a:t>د. مجدي الحديدي</a:t>
            </a:r>
            <a:endParaRPr xmlns:a="http://schemas.openxmlformats.org/drawingml/2006/main" sz="28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57783" y="2398776"/>
            <a:ext cx="8061325" cy="1725930"/>
            <a:chOff x="557783" y="2398776"/>
            <a:chExt cx="8061325" cy="172593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7783" y="2398776"/>
              <a:ext cx="2711957" cy="111632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0611" y="2398776"/>
              <a:ext cx="6008370" cy="111632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60548" y="3008376"/>
              <a:ext cx="3210305" cy="111633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859027" y="2515946"/>
            <a:ext cx="731075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2315210" marR="5080" indent="-230314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1" spc="-10" dirty="0">
                <a:latin typeface="Calibri"/>
                <a:cs typeface="Calibri"/>
              </a:rPr>
              <a:t>تَغذِيَة</a:t>
            </a:r>
            <a:r xmlns:a="http://schemas.openxmlformats.org/drawingml/2006/main">
              <a:rPr sz="40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40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20" dirty="0">
                <a:latin typeface="Calibri"/>
                <a:cs typeface="Calibri"/>
              </a:rPr>
              <a:t>الرضع ،</a:t>
            </a:r>
            <a:r xmlns:a="http://schemas.openxmlformats.org/drawingml/2006/main">
              <a:rPr sz="40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15" dirty="0">
                <a:latin typeface="Calibri"/>
                <a:cs typeface="Calibri"/>
              </a:rPr>
              <a:t>أطفال،</a:t>
            </a:r>
            <a:r xmlns:a="http://schemas.openxmlformats.org/drawingml/2006/main">
              <a:rPr sz="40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4000" b="1" spc="-8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1" spc="-5" dirty="0">
                <a:latin typeface="Calibri"/>
                <a:cs typeface="Calibri"/>
              </a:rPr>
              <a:t>المراهقون </a:t>
            </a:r>
            <a:r xmlns:a="http://schemas.openxmlformats.org/drawingml/2006/main">
              <a:rPr sz="4000" spc="-5" dirty="0">
                <a:latin typeface="Calibri"/>
                <a:cs typeface="Calibri"/>
              </a:rPr>
              <a:t>.</a:t>
            </a:r>
            <a:endParaRPr xmlns:a="http://schemas.openxmlformats.org/drawingml/2006/main"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805942"/>
            <a:ext cx="8693150" cy="4658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ts val="319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تكميلي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الفيتامينات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المنصوص عليها.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06045" indent="-172720">
              <a:lnSpc>
                <a:spcPct val="90000"/>
              </a:lnSpc>
              <a:spcBef>
                <a:spcPts val="165"/>
              </a:spcBef>
              <a:buSzPct val="96428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30" dirty="0">
                <a:latin typeface="Calibri"/>
                <a:cs typeface="Calibri"/>
              </a:rPr>
              <a:t>عمومًا،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صلب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قدَّم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قبل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تنمويًا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مستعد،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4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6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شهور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4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مدعم بالحديد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رقائق الذرة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أولاً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قدَّم،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ثم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خضروات،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الفاكهة،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اللحوم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ثم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ts val="2805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كمية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صلب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مأخوذ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تغذية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يتغير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ts val="3190"/>
              </a:lnSpc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 ملعقة صغيرة.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Calibri"/>
              <a:cs typeface="Calibri"/>
            </a:endParaRPr>
          </a:p>
          <a:p>
            <a:pPr xmlns:a="http://schemas.openxmlformats.org/drawingml/2006/main" marL="184785" marR="276225" indent="-172720">
              <a:lnSpc>
                <a:spcPts val="3030"/>
              </a:lnSpc>
              <a:buSzPct val="96428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جديد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قدَّم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فترة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7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أيام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لذلك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الحساسية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رد فعل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بسهولة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المحددة.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40394" y="6431381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939" y="843766"/>
            <a:ext cx="8620760" cy="3867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إيجابي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عائلة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تاريخ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الحساسية 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لبن،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بيض،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قمح،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الفاكهة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قدَّم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بحرص.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الفول السوداني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الفول السوداني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سمنة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تجنبها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الرضع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حساسية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عائلة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تاريخ.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53035" indent="-172720">
              <a:lnSpc>
                <a:spcPts val="5040"/>
              </a:lnSpc>
              <a:spcBef>
                <a:spcPts val="25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بنسبة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سنة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عمر،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طاولة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طعام.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مدعم بالحديد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مُستَحسَن.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51063" y="6431381"/>
            <a:ext cx="1752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spc="-85" dirty="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188" y="1534794"/>
            <a:ext cx="8708390" cy="3562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69900" marR="182245" indent="-457834">
              <a:lnSpc>
                <a:spcPct val="100000"/>
              </a:lnSpc>
              <a:spcBef>
                <a:spcPts val="95"/>
              </a:spcBef>
              <a:buSzPct val="128571"/>
              <a:buFont typeface="Wingdings"/>
              <a:buChar char=""/>
              <a:tabLst>
                <a:tab pos="469900" algn="l"/>
                <a:tab pos="470534" algn="l"/>
                <a:tab pos="657796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Durin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g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s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t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a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g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e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g 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r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o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w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th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65" dirty="0">
                <a:latin typeface="Calibri"/>
                <a:cs typeface="Calibri"/>
              </a:rPr>
              <a:t>ص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أ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ه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سلو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ث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Nutriti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o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nal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l </a:t>
            </a:r>
            <a:r xmlns:a="http://schemas.openxmlformats.org/drawingml/2006/main">
              <a:rPr sz="2800" b="1" spc="-180" dirty="0">
                <a:latin typeface="Calibri"/>
                <a:cs typeface="Calibri"/>
              </a:rPr>
              <a:t>y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الأطفال الصغار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أطفال ما قبل المدرسة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يستطيع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يٌطعم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أنفسهم،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يلفظ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الإعجابات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يكره،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أحياناً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يتلَاعب 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آباء.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080" indent="-457834">
              <a:lnSpc>
                <a:spcPct val="100000"/>
              </a:lnSpc>
              <a:spcBef>
                <a:spcPts val="975"/>
              </a:spcBef>
              <a:buSzPct val="128571"/>
              <a:buFont typeface="Wingdings"/>
              <a:buChar char="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دراماتيكي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معدل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ينعكس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نقص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اهتمام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الطعام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(شهية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بشكل كبير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النقصان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يصبح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منتظم) 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"فسيولوجية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فقدان الشهية "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حق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لخفض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كيلوغرام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وزن.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59354" y="498348"/>
            <a:ext cx="5963285" cy="1116330"/>
            <a:chOff x="1659354" y="498348"/>
            <a:chExt cx="596328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9354" y="789960"/>
              <a:ext cx="1799759" cy="3872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3072" y="498348"/>
              <a:ext cx="1570481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54423" y="498348"/>
              <a:ext cx="3467862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44523" y="615442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5" dirty="0"/>
              <a:t>الأطفال الصغار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ومرحلة </a:t>
            </a:r>
            <a:r xmlns:a="http://schemas.openxmlformats.org/drawingml/2006/main">
              <a:rPr spc="-15" dirty="0"/>
              <a:t>ما قبل المدرسة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21838" y="498348"/>
            <a:ext cx="5963285" cy="1116330"/>
            <a:chOff x="1721838" y="498348"/>
            <a:chExt cx="596328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1838" y="789960"/>
              <a:ext cx="1799759" cy="3872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05555" y="498348"/>
              <a:ext cx="1570481" cy="11163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6907" y="498348"/>
              <a:ext cx="3467862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07260" y="615442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5" dirty="0"/>
              <a:t>الأطفال الصغار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spc="-15" dirty="0"/>
              <a:t>أطفال ما قبل المدرسة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3877" y="1991994"/>
            <a:ext cx="8508365" cy="1855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69900" marR="5080" indent="-457200">
              <a:lnSpc>
                <a:spcPct val="100000"/>
              </a:lnSpc>
              <a:spcBef>
                <a:spcPts val="95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مناسب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(أي،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يعاقب،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جائزة،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يوصَِل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حب)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يقود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غير مناسب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الاتجاهات.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3340" indent="-457200">
              <a:lnSpc>
                <a:spcPct val="100000"/>
              </a:lnSpc>
              <a:spcBef>
                <a:spcPts val="975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محتوى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طفولة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الحميات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مشابه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بالغ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الحميات.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991994"/>
            <a:ext cx="8660765" cy="3015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69900" marR="60960" indent="-457200">
              <a:lnSpc>
                <a:spcPct val="100000"/>
              </a:lnSpc>
              <a:spcBef>
                <a:spcPts val="95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sz="2800" b="1" spc="-50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5" dirty="0">
                <a:latin typeface="Calibri"/>
                <a:cs typeface="Calibri"/>
              </a:rPr>
              <a:t>سنة،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جميع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لبن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يصبح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رئيسي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مصدر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العناصر الغذائية.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لبن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يزيد عن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 درجات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أكواب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يوم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لأن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مستوى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تهجير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غنية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بالحديد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يرقي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فقر الدم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 الحليب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080" indent="-457200">
              <a:lnSpc>
                <a:spcPts val="3379"/>
              </a:lnSpc>
              <a:spcBef>
                <a:spcPts val="90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قليل الدهن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غير دهن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الحليب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بدأت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حتى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بعد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2.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74238" y="803148"/>
            <a:ext cx="5963285" cy="1116330"/>
            <a:chOff x="1874238" y="803148"/>
            <a:chExt cx="596328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74238" y="1094760"/>
              <a:ext cx="1799759" cy="3872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57955" y="803148"/>
              <a:ext cx="1570481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69307" y="803148"/>
              <a:ext cx="3467862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59660" y="919937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5" dirty="0"/>
              <a:t>الأطفال الصغار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ومرحلة </a:t>
            </a:r>
            <a:r xmlns:a="http://schemas.openxmlformats.org/drawingml/2006/main">
              <a:rPr spc="-15" dirty="0"/>
              <a:t>ما قبل المدرسة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209" y="1610994"/>
            <a:ext cx="8627745" cy="21621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xmlns:a="http://schemas.openxmlformats.org/drawingml/2006/main" marL="469900" marR="5080" indent="-457834">
              <a:lnSpc>
                <a:spcPct val="100200"/>
              </a:lnSpc>
              <a:spcBef>
                <a:spcPts val="90"/>
              </a:spcBef>
              <a:buSzPct val="128571"/>
              <a:buFont typeface="Wingdings"/>
              <a:buChar char="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حتى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4 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شاب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أطفال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الاختناق.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الاختناق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صعب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مضغ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ابتلاع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 ان 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تجنبها.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وجبات خفيفة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تحت إشراف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مُعد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أشكال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سهل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مضغ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ابتلاع.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69438" y="574548"/>
            <a:ext cx="5963285" cy="1116330"/>
            <a:chOff x="1569438" y="574548"/>
            <a:chExt cx="596328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69438" y="866160"/>
              <a:ext cx="1799759" cy="3872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3155" y="574548"/>
              <a:ext cx="1570482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4507" y="574548"/>
              <a:ext cx="3467862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554861" y="691642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5" dirty="0"/>
              <a:t>الأطفال الصغار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spc="-15" dirty="0"/>
              <a:t>أطفال ما قبل المدرسة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58186" y="41148"/>
            <a:ext cx="5963285" cy="1116330"/>
            <a:chOff x="1458186" y="41148"/>
            <a:chExt cx="596328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8186" y="332760"/>
              <a:ext cx="1799759" cy="3872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1903" y="41148"/>
              <a:ext cx="1570482" cy="11163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53255" y="41148"/>
              <a:ext cx="3467861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4497" y="158242"/>
            <a:ext cx="55251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5" dirty="0"/>
              <a:t>الأطفال الصغار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-10" dirty="0"/>
              <a:t> </a:t>
            </a:r>
            <a:r xmlns:a="http://schemas.openxmlformats.org/drawingml/2006/main">
              <a:rPr spc="-15" dirty="0"/>
              <a:t>أطفال ما قبل المدرسة</a:t>
            </a: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2500" y="970788"/>
            <a:ext cx="7133082" cy="100660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222044" y="1073861"/>
            <a:ext cx="65608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b="1" spc="-15" dirty="0">
                <a:latin typeface="Calibri"/>
                <a:cs typeface="Calibri"/>
              </a:rPr>
              <a:t>أغذية</a:t>
            </a:r>
            <a:r xmlns:a="http://schemas.openxmlformats.org/drawingml/2006/main">
              <a:rPr sz="3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1" spc="-15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3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1" spc="-15" dirty="0">
                <a:latin typeface="Calibri"/>
                <a:cs typeface="Calibri"/>
              </a:rPr>
              <a:t>غالبا </a:t>
            </a:r>
            <a:r xmlns:a="http://schemas.openxmlformats.org/drawingml/2006/main">
              <a:rPr sz="3600" b="1" spc="-5" dirty="0">
                <a:latin typeface="Calibri"/>
                <a:cs typeface="Calibri"/>
              </a:rPr>
              <a:t>ما تسبب</a:t>
            </a:r>
            <a:r xmlns:a="http://schemas.openxmlformats.org/drawingml/2006/main">
              <a:rPr sz="3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600" b="1" spc="-5" dirty="0">
                <a:latin typeface="Calibri"/>
                <a:cs typeface="Calibri"/>
              </a:rPr>
              <a:t>الاختناق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61617" y="1723466"/>
            <a:ext cx="1986280" cy="2674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224154" indent="-212090">
              <a:lnSpc>
                <a:spcPts val="3620"/>
              </a:lnSpc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حار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كلاب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حلويات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المكسرات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العنب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خام</a:t>
            </a:r>
            <a:r xmlns:a="http://schemas.openxmlformats.org/drawingml/2006/main">
              <a:rPr sz="2800" b="1" spc="-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جزر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9748" y="1727707"/>
            <a:ext cx="3738879" cy="2674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224154" indent="-212090">
              <a:lnSpc>
                <a:spcPts val="3615"/>
              </a:lnSpc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صعب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لحمة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كرفس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الفشار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الفول السوداني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سمنة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  <a:bidi/>
            </a:pPr>
            <a:r xmlns:a="http://schemas.openxmlformats.org/drawingml/2006/main">
              <a:rPr sz="2800" b="1" spc="-25" dirty="0">
                <a:latin typeface="Calibri"/>
                <a:cs typeface="Calibri"/>
              </a:rPr>
              <a:t>بطيخ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بذور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68507" y="437387"/>
            <a:ext cx="4311650" cy="1007110"/>
            <a:chOff x="2768507" y="437387"/>
            <a:chExt cx="4311650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68507" y="697009"/>
              <a:ext cx="1250156" cy="350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0" y="437387"/>
              <a:ext cx="735329" cy="100660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74007" y="437387"/>
              <a:ext cx="3205734" cy="100660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45994" y="540765"/>
            <a:ext cx="4031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في سن المدرسة</a:t>
            </a:r>
            <a:r xmlns:a="http://schemas.openxmlformats.org/drawingml/2006/main">
              <a:rPr sz="3600" spc="-60" dirty="0"/>
              <a:t> </a:t>
            </a:r>
            <a:r xmlns:a="http://schemas.openxmlformats.org/drawingml/2006/main">
              <a:rPr sz="3600" spc="-10" dirty="0"/>
              <a:t>أطفال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/>
          <p:nvPr/>
        </p:nvSpPr>
        <p:spPr>
          <a:xfrm>
            <a:off x="231140" y="1339037"/>
            <a:ext cx="8587740" cy="334581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6-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12 سنة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طفل لديه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متفاوتة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فردي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أحيانا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غريب الأطوار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نمط.</a:t>
            </a:r>
            <a:r xmlns:a="http://schemas.openxmlformats.org/drawingml/2006/main">
              <a:rPr sz="2800" b="1" spc="9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أطفال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ينمو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في.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يكسب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جنيه أو رطل للوزن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متوسط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65" dirty="0">
                <a:latin typeface="Calibri"/>
                <a:cs typeface="Calibri"/>
              </a:rPr>
              <a:t>سنة.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60655" indent="-172720" algn="just">
              <a:lnSpc>
                <a:spcPts val="3020"/>
              </a:lnSpc>
              <a:spcBef>
                <a:spcPts val="850"/>
              </a:spcBef>
              <a:buSzPct val="96428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30" dirty="0">
                <a:latin typeface="Calibri"/>
                <a:cs typeface="Calibri"/>
              </a:rPr>
              <a:t>عادةً ما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يأكل الطفل الأكبر حجمًا أكثر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الطفل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الأصغر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الطفل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النشط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يأكل أكثر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الهدوء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والطفل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السعيد 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محتوى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يأكل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الطفل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قلق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 algn="just">
              <a:lnSpc>
                <a:spcPct val="10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60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تدريجياً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طفولة.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262837"/>
            <a:ext cx="8126095" cy="334581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xmlns:a="http://schemas.openxmlformats.org/drawingml/2006/main" marL="184785" marR="5080" indent="-172720" algn="just">
              <a:lnSpc>
                <a:spcPts val="3030"/>
              </a:lnSpc>
              <a:spcBef>
                <a:spcPts val="47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وجبات خفيفة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خصوصاً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محلى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المشروبات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محدود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كَسُول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أنشطة.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985" indent="-172720" algn="just">
              <a:lnSpc>
                <a:spcPct val="90000"/>
              </a:lnSpc>
              <a:spcBef>
                <a:spcPts val="75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تشمل الإنذارات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المهمة أثناء الطفولة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المتطرفة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مآخذ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سمين،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خصوصاً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مشبع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سمين.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 algn="just">
              <a:lnSpc>
                <a:spcPct val="90000"/>
              </a:lnSpc>
              <a:spcBef>
                <a:spcPts val="80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من المرجح أن يتم استهلاك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العناصر الغذائية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بشكل غير كافٍ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كميات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الكالسيوم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الفيبر،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فيتامين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هـ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المغنيسيوم،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البوتاسيوم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6311" y="269747"/>
            <a:ext cx="4344162" cy="111632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98191" y="386842"/>
            <a:ext cx="37122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سيء</a:t>
            </a:r>
            <a:r xmlns:a="http://schemas.openxmlformats.org/drawingml/2006/main">
              <a:rPr spc="-35" dirty="0"/>
              <a:t> </a:t>
            </a:r>
            <a:r xmlns:a="http://schemas.openxmlformats.org/drawingml/2006/main">
              <a:rPr spc="-20" dirty="0"/>
              <a:t>يتناول الطعام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عادات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35107" y="513587"/>
            <a:ext cx="4311650" cy="1007110"/>
            <a:chOff x="2235107" y="513587"/>
            <a:chExt cx="4311650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35107" y="773209"/>
              <a:ext cx="1250156" cy="350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00400" y="513587"/>
              <a:ext cx="735329" cy="100660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40607" y="513587"/>
              <a:ext cx="3205734" cy="100660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12594" y="616965"/>
            <a:ext cx="4031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5" dirty="0"/>
              <a:t>في سن المدرسة</a:t>
            </a:r>
            <a:r xmlns:a="http://schemas.openxmlformats.org/drawingml/2006/main">
              <a:rPr sz="3600" spc="-60" dirty="0"/>
              <a:t> </a:t>
            </a:r>
            <a:r xmlns:a="http://schemas.openxmlformats.org/drawingml/2006/main">
              <a:rPr sz="3600" spc="-10" dirty="0"/>
              <a:t>أطفال</a:t>
            </a:r>
            <a:endParaRPr xmlns:a="http://schemas.openxmlformats.org/drawingml/2006/main" sz="3600"/>
          </a:p>
        </p:txBody>
      </p:sp>
      <p:sp>
        <p:nvSpPr>
          <p:cNvPr id="7" name="object 7"/>
          <p:cNvSpPr txBox="1"/>
          <p:nvPr/>
        </p:nvSpPr>
        <p:spPr>
          <a:xfrm>
            <a:off x="459740" y="1720723"/>
            <a:ext cx="8027034" cy="32429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التغذية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تداعيات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 سن المدرسة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طفل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ركز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صحة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ترقية.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في ازدياد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طاقة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متوازن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عالي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الغذائية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قيمة.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8260" indent="-172720">
              <a:lnSpc>
                <a:spcPct val="90000"/>
              </a:lnSpc>
              <a:spcBef>
                <a:spcPts val="805"/>
              </a:spcBef>
              <a:buSzPct val="96428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شهية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يحسن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ما زال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غير عادي.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آباء'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دور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منظم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يقلل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دعاية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تأثير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 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طفل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اختيارات.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621541"/>
            <a:ext cx="7633334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marR="510540" indent="-172720" algn="just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تناول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التغذية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الكافية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عند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الأطفال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فترة المراهقين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تعزز الجسدية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المثلى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اجتماعي،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ذهني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تطوير.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 algn="just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يزداد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سوء التغذية عند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الأطفال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والمراهقين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خطر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الاعتلال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الصحي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مثل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نقص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الحديد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فقر دم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تخلف.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4196" y="773209"/>
            <a:ext cx="2346990" cy="35071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03575" y="616965"/>
            <a:ext cx="2395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مقدمة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7556" y="866160"/>
            <a:ext cx="2566418" cy="3872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79775" y="691642"/>
            <a:ext cx="25774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Adolesc </a:t>
            </a:r>
            <a:r xmlns:a="http://schemas.openxmlformats.org/drawingml/2006/main">
              <a:rPr spc="5" dirty="0"/>
              <a:t>e </a:t>
            </a:r>
            <a:r xmlns:a="http://schemas.openxmlformats.org/drawingml/2006/main">
              <a:rPr spc="-40" dirty="0"/>
              <a:t>n </a:t>
            </a:r>
            <a:r xmlns:a="http://schemas.openxmlformats.org/drawingml/2006/main">
              <a:rPr spc="-5" dirty="0"/>
              <a:t>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1687194"/>
            <a:ext cx="8592185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69900" marR="5080" indent="-4572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مرحلة المراهقة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فترة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بدني،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عاطفي،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اجتماعي،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جنسي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إنضاج.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تقريبًا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15٪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20٪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بالغ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 50٪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بالغ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المكتسبة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مرحلة المراهقة.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40" dirty="0">
                <a:latin typeface="Calibri"/>
                <a:cs typeface="Calibri"/>
              </a:rPr>
              <a:t>سمين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توزيع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التحولات 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النضج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الجنسي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يحدث.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19430" indent="-457200">
              <a:lnSpc>
                <a:spcPct val="100000"/>
              </a:lnSpc>
              <a:buFont typeface="Wingdings"/>
              <a:buChar char=""/>
              <a:tabLst>
                <a:tab pos="469265" algn="l"/>
                <a:tab pos="469900" algn="l"/>
              </a:tabLst>
              <a:bidi/>
            </a:pPr>
            <a:r xmlns:a="http://schemas.openxmlformats.org/drawingml/2006/main">
              <a:rPr sz="2800" b="1" spc="-30" dirty="0">
                <a:latin typeface="Calibri"/>
                <a:cs typeface="Calibri"/>
              </a:rPr>
              <a:t>عمومًا،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أعلى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مرحلة المراهقة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حياة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دورة،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استثناء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حمل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الرضاعة.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5156" y="713760"/>
            <a:ext cx="2566418" cy="3872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7375" y="539242"/>
            <a:ext cx="25774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Adolesc </a:t>
            </a:r>
            <a:r xmlns:a="http://schemas.openxmlformats.org/drawingml/2006/main">
              <a:rPr spc="5" dirty="0"/>
              <a:t>e </a:t>
            </a:r>
            <a:r xmlns:a="http://schemas.openxmlformats.org/drawingml/2006/main">
              <a:rPr spc="-40" dirty="0"/>
              <a:t>n </a:t>
            </a:r>
            <a:r xmlns:a="http://schemas.openxmlformats.org/drawingml/2006/main">
              <a:rPr spc="-5" dirty="0"/>
              <a:t>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381709"/>
            <a:ext cx="803592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69900" marR="5080" indent="-457834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مقترح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باعتدال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نشيط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إناث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12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18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2000 ،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ذكور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نطاقات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2200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2800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658495" indent="-457834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  <a:tab pos="470534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خصوصاً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بروتين،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الكالسيوم 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حديد،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دعم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النمو.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958342"/>
            <a:ext cx="7931784" cy="449897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المراهقون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حديد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متعلق ب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توسيع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مقدار،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يعلو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الهيموغلوبين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تركيز،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عضلة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كتلة.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10540" indent="-172720">
              <a:lnSpc>
                <a:spcPts val="3020"/>
              </a:lnSpc>
              <a:spcBef>
                <a:spcPts val="85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الأولاد ،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الذروة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حديد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يحدث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14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18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كتلة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العضلات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يتوسع.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0005" indent="-172720">
              <a:lnSpc>
                <a:spcPct val="90100"/>
              </a:lnSpc>
              <a:spcBef>
                <a:spcPts val="76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حديد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فتيات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8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15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ملغ / يوم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14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حساب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الحيض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خسائر.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فتيات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الحيض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14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متطلبات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الحديد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10.5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ملغ / يوم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ليس 15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ملغ / يوم.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فتيات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ينزع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يطور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حديد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نقص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ببطء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بعد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بلوغ،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1621541"/>
            <a:ext cx="7694295" cy="3226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marR="128905" indent="-172720" algn="just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يصبح الوعي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بالوزن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قهريًا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1 من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100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مراهقة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فتيات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نتائج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الأكل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الاضطرابات.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 algn="just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يتميز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فقدان الشهية العصبي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وهو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اضطراب في الأكل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عن طريق فقدان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الوزن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الشديد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 وهزال العضلات ،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ورفض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الأكل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غريب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40394" y="6431381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23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642" y="1186637"/>
            <a:ext cx="8073390" cy="324358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xmlns:a="http://schemas.openxmlformats.org/drawingml/2006/main" marL="184785" marR="5080" indent="-172720" algn="just">
              <a:lnSpc>
                <a:spcPct val="9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الشره المرضي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اضطراب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تتميز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عن طريق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التهام</a:t>
            </a:r>
            <a:r xmlns:a="http://schemas.openxmlformats.org/drawingml/2006/main">
              <a:rPr sz="2800" b="1" spc="6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يتبع</a:t>
            </a:r>
            <a:r xmlns:a="http://schemas.openxmlformats.org/drawingml/2006/main">
              <a:rPr sz="2800" b="1" spc="6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تطهير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عصام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القيء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مدرات البول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المسهلات ،</a:t>
            </a:r>
            <a:r xmlns:a="http://schemas.openxmlformats.org/drawingml/2006/main">
              <a:rPr sz="2800" b="1" spc="6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spc="6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يصبح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شائع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مجموعة.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غير صحي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58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الممارسات</a:t>
            </a:r>
            <a:r xmlns:a="http://schemas.openxmlformats.org/drawingml/2006/main">
              <a:rPr sz="2800" b="1" spc="5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5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صيام،</a:t>
            </a:r>
            <a:r xmlns:a="http://schemas.openxmlformats.org/drawingml/2006/main">
              <a:rPr sz="2800" b="1" spc="59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6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9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5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حبوب،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ملين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إساءة.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8255" indent="-172720" algn="just">
              <a:lnSpc>
                <a:spcPts val="3030"/>
              </a:lnSpc>
              <a:spcBef>
                <a:spcPts val="84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غالبًا ما يأكل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المراهقون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طعامهم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بسرعة ،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مما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يؤدي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إلى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استهلاك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من قبل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تخمة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ذوي الخبرة.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40394" y="6431381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24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xmlns:a="http://schemas.openxmlformats.org/drawingml/2006/main" marL="463550" marR="588645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spc="-10" dirty="0"/>
              <a:t>مراهق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حمل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يكون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0" dirty="0"/>
              <a:t>مرتبط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مع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فسيولوجي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5" dirty="0"/>
              <a:t>الاجتماعية والاقتصادية ،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5" dirty="0"/>
              <a:t>سلوكي</a:t>
            </a:r>
            <a:r xmlns:a="http://schemas.openxmlformats.org/drawingml/2006/main">
              <a:rPr spc="40" dirty="0"/>
              <a:t> </a:t>
            </a:r>
            <a:r xmlns:a="http://schemas.openxmlformats.org/drawingml/2006/main">
              <a:rPr spc="-20" dirty="0"/>
              <a:t>عوامل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الذي - التي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زيادة </a:t>
            </a:r>
            <a:r xmlns:a="http://schemas.openxmlformats.org/drawingml/2006/main">
              <a:rPr spc="-5" dirty="0"/>
              <a:t>الصحة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المخاطر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20" dirty="0"/>
              <a:t>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كلاهما</a:t>
            </a:r>
          </a:p>
          <a:p>
            <a:pPr xmlns:a="http://schemas.openxmlformats.org/drawingml/2006/main" marL="463550" marR="5080">
              <a:lnSpc>
                <a:spcPts val="3020"/>
              </a:lnSpc>
              <a:spcBef>
                <a:spcPts val="815"/>
              </a:spcBef>
              <a:buAutoNum type="arabicPlain"/>
              <a:tabLst>
                <a:tab pos="836294" algn="l"/>
              </a:tabLst>
              <a:bidi/>
            </a:pPr>
            <a:r xmlns:a="http://schemas.openxmlformats.org/drawingml/2006/main">
              <a:rPr spc="-20" dirty="0"/>
              <a:t>الرضع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(قليل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ولادة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وزن،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20" dirty="0"/>
              <a:t>الخدج</a:t>
            </a:r>
            <a:r xmlns:a="http://schemas.openxmlformats.org/drawingml/2006/main">
              <a:rPr spc="50" dirty="0"/>
              <a:t> </a:t>
            </a:r>
            <a:r xmlns:a="http://schemas.openxmlformats.org/drawingml/2006/main">
              <a:rPr spc="-5" dirty="0"/>
              <a:t>ولادة،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نكون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5" dirty="0"/>
              <a:t>أكثر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20" dirty="0"/>
              <a:t>محتمل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موت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داخل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20" dirty="0"/>
              <a:t>أولاً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20" dirty="0"/>
              <a:t>سنة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15" dirty="0"/>
              <a:t>حياة</a:t>
            </a:r>
          </a:p>
          <a:p>
            <a:pPr xmlns:a="http://schemas.openxmlformats.org/drawingml/2006/main" marL="463550" marR="295275">
              <a:lnSpc>
                <a:spcPts val="3030"/>
              </a:lnSpc>
              <a:spcBef>
                <a:spcPts val="805"/>
              </a:spcBef>
              <a:buAutoNum type="arabicPlain"/>
              <a:tabLst>
                <a:tab pos="836294" algn="l"/>
              </a:tabLst>
              <a:bidi/>
            </a:pPr>
            <a:r xmlns:a="http://schemas.openxmlformats.org/drawingml/2006/main">
              <a:rPr spc="-10" dirty="0"/>
              <a:t>الأم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(فقر دم،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عالي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دم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5" dirty="0"/>
              <a:t>ضغط،</a:t>
            </a:r>
            <a:r xmlns:a="http://schemas.openxmlformats.org/drawingml/2006/main">
              <a:rPr spc="50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25" dirty="0"/>
              <a:t>مُبَالَغ فيه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10" dirty="0"/>
              <a:t>بعد الولادة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5" dirty="0"/>
              <a:t>وزن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20" dirty="0"/>
              <a:t>حفظ)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07106" y="1018560"/>
            <a:ext cx="4678373" cy="47387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8794" y="843737"/>
            <a:ext cx="46780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مراهق</a:t>
            </a:r>
            <a:r xmlns:a="http://schemas.openxmlformats.org/drawingml/2006/main">
              <a:rPr spc="-50" dirty="0"/>
              <a:t> </a:t>
            </a:r>
            <a:r xmlns:a="http://schemas.openxmlformats.org/drawingml/2006/main">
              <a:rPr spc="-15" dirty="0"/>
              <a:t>حمل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30906" y="866160"/>
            <a:ext cx="4678373" cy="47387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2594" y="691642"/>
            <a:ext cx="46774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/>
              <a:t>مراهق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spc="-15" dirty="0"/>
              <a:t>حمل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1873123"/>
            <a:ext cx="8249920" cy="314071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كافٍ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المخازن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لأن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بحاجة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كبير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كميات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ملك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النمو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تطوير.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أنثى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مراهق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مكتمل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15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سنين،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النضج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الجسدي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17.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33095" indent="-172720">
              <a:lnSpc>
                <a:spcPts val="3030"/>
              </a:lnSpc>
              <a:spcBef>
                <a:spcPts val="4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يكسب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مؤشر كتلة الجسم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اكبر سنا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نحيف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يحسن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ولادة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النتائج.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ts val="2975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يعطي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قليل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أولوية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صحيح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يتناول الطعام.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497024"/>
            <a:ext cx="8126095" cy="372935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xmlns:a="http://schemas.openxmlformats.org/drawingml/2006/main" marL="184785" marR="5080" indent="-172720" algn="just">
              <a:lnSpc>
                <a:spcPct val="9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الأطفال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تخطي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بانتظام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إفطار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مآخذ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الفيتامينات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المعادن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الآخرين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أيضا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محتمل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مرارًا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يأكل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غير صحي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وجبات خفيفة.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985" indent="-172720" algn="just">
              <a:lnSpc>
                <a:spcPts val="3030"/>
              </a:lnSpc>
              <a:spcBef>
                <a:spcPts val="84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إفطار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التخطي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كان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ذكرت</a:t>
            </a:r>
            <a:r xmlns:a="http://schemas.openxmlformats.org/drawingml/2006/main">
              <a:rPr sz="2800" b="1" spc="6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6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مرتبط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أعلى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مؤشر كتلة الجسم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أطفال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 algn="just">
              <a:lnSpc>
                <a:spcPct val="90000"/>
              </a:lnSpc>
              <a:spcBef>
                <a:spcPts val="75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فشل ربان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الإفطار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البالغ من العمر 10 سنوات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تلبية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2/3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المعايير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المرجعية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للفيتامينات 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أ ،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ب 6 ، 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د ،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ريبوفلافين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حمض الفوليك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الكالسيوم 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الحديد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والمغنيسيوم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الفوسفور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الريبوفلافين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الزنك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15672" y="345947"/>
            <a:ext cx="4323080" cy="1116330"/>
            <a:chOff x="2715672" y="345947"/>
            <a:chExt cx="4323080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15672" y="633004"/>
              <a:ext cx="1969988" cy="39185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69891" y="345947"/>
              <a:ext cx="2568702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69794" y="463042"/>
            <a:ext cx="3920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25" dirty="0"/>
              <a:t>إفطار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التخطي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1694180"/>
            <a:ext cx="7346315" cy="294132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وجبة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التخطي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ثلاثة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أسبوع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متكرر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إفطار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التخطي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سريع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ثلاثة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أسبوع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فقط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مجموعة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sz="2800" b="1" spc="-15" dirty="0">
                <a:latin typeface="Calibri"/>
                <a:cs typeface="Calibri"/>
              </a:rPr>
              <a:t>طعام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واحدة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فقير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شهية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مرارًا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يتناول الطعام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بدون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عائلة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إشراف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2514" y="556804"/>
            <a:ext cx="5647584" cy="39185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2545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20" dirty="0"/>
              <a:t>المؤشرات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-20" dirty="0"/>
              <a:t> </a:t>
            </a:r>
            <a:r xmlns:a="http://schemas.openxmlformats.org/drawingml/2006/main">
              <a:rPr spc="-5" dirty="0"/>
              <a:t>تَغذِيَة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مخاطرة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1773941"/>
            <a:ext cx="7878445" cy="3226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الإفراط في التغذية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أطفال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المراهقين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بدانة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التي تؤدي إلى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مزمن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الأمراض.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81330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زيادة الوزن</a:t>
            </a:r>
            <a:r xmlns:a="http://schemas.openxmlformats.org/drawingml/2006/main">
              <a:rPr sz="2800" b="1" spc="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طفل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2-4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سنين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قديم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لديه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خمسة أضعاف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أعلى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زيادة الوزن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12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سنين.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4196" y="1001809"/>
            <a:ext cx="2346990" cy="35071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03575" y="845565"/>
            <a:ext cx="2395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0" dirty="0"/>
              <a:t>مقدمة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514" y="1219098"/>
            <a:ext cx="7884159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333375" indent="-172720">
              <a:lnSpc>
                <a:spcPct val="150100"/>
              </a:lnSpc>
              <a:spcBef>
                <a:spcPts val="10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أولاً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سنة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حياة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أسرع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حياة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دورة.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41959" indent="-172720">
              <a:lnSpc>
                <a:spcPts val="5040"/>
              </a:lnSpc>
              <a:spcBef>
                <a:spcPts val="44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ولادة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زوجي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بنسبة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4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6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شهور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ثلاث مرات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أولاً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عيد ميلاد.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5040"/>
              </a:lnSpc>
              <a:buSzPct val="96428"/>
              <a:buFont typeface="Wingdings"/>
              <a:buChar char=""/>
              <a:tabLst>
                <a:tab pos="26606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طول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تقريبًا</a:t>
            </a:r>
            <a:r xmlns:a="http://schemas.openxmlformats.org/drawingml/2006/main">
              <a:rPr sz="2800" b="1" spc="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10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أولاً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65" dirty="0">
                <a:latin typeface="Calibri"/>
                <a:cs typeface="Calibri"/>
              </a:rPr>
              <a:t>سنة.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06207" y="132587"/>
            <a:ext cx="4751705" cy="1007110"/>
            <a:chOff x="2406207" y="132587"/>
            <a:chExt cx="4751705" cy="10071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06207" y="387654"/>
              <a:ext cx="3052242" cy="43270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5420" y="132587"/>
              <a:ext cx="930401" cy="100660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00700" y="132587"/>
              <a:ext cx="1556766" cy="1006602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64994" y="235965"/>
            <a:ext cx="4492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5" dirty="0"/>
              <a:t>الطفولة </a:t>
            </a:r>
            <a:r xmlns:a="http://schemas.openxmlformats.org/drawingml/2006/main">
              <a:rPr sz="3600" spc="-5" dirty="0"/>
              <a:t>(الميلاد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15" dirty="0"/>
              <a:t>ل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dirty="0"/>
              <a:t>1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65" dirty="0"/>
              <a:t>سنة)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5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5414" y="1392453"/>
            <a:ext cx="810704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299085" marR="31115" indent="-287020">
              <a:lnSpc>
                <a:spcPct val="150000"/>
              </a:lnSpc>
              <a:spcBef>
                <a:spcPts val="100"/>
              </a:spcBef>
              <a:buFont typeface="Wingdings"/>
              <a:buChar char=""/>
              <a:tabLst>
                <a:tab pos="29972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الحديد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المخازن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حاضر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ولادة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يبدأ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لتصبح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مستنفد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4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شهور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عمر.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المناعة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30" dirty="0">
                <a:latin typeface="Calibri"/>
                <a:cs typeface="Calibri"/>
              </a:rPr>
              <a:t>نظام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ينضج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4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6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شهور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2425" marR="5080" indent="-340360">
              <a:lnSpc>
                <a:spcPct val="150000"/>
              </a:lnSpc>
              <a:buFont typeface="Wingdings"/>
              <a:buChar char=""/>
              <a:tabLst>
                <a:tab pos="352425" algn="l"/>
                <a:tab pos="35306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الرضع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كبير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طاقة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العناصر الغذائية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وقود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هُم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العمليات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نمو.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06207" y="591312"/>
            <a:ext cx="4751705" cy="1007110"/>
            <a:chOff x="2406207" y="591312"/>
            <a:chExt cx="4751705" cy="10071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06207" y="846378"/>
              <a:ext cx="3052242" cy="43270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5420" y="591312"/>
              <a:ext cx="930401" cy="100660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00700" y="591312"/>
              <a:ext cx="1556766" cy="1006601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64994" y="696214"/>
            <a:ext cx="4492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5" dirty="0"/>
              <a:t>الطفولة </a:t>
            </a:r>
            <a:r xmlns:a="http://schemas.openxmlformats.org/drawingml/2006/main">
              <a:rPr sz="3600" spc="-5" dirty="0"/>
              <a:t>(الميلاد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15" dirty="0"/>
              <a:t>ل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dirty="0"/>
              <a:t>1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65" dirty="0"/>
              <a:t>سنة)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79161"/>
            <a:ext cx="8041640" cy="5020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84785" marR="570865" indent="-172720">
              <a:lnSpc>
                <a:spcPct val="14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600" b="1" spc="-5" dirty="0">
                <a:latin typeface="Calibri"/>
                <a:cs typeface="Calibri"/>
              </a:rPr>
              <a:t>التغذية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6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لكل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وحدة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جسم</a:t>
            </a:r>
            <a:r xmlns:a="http://schemas.openxmlformats.org/drawingml/2006/main">
              <a:rPr sz="26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20" dirty="0">
                <a:latin typeface="Calibri"/>
                <a:cs typeface="Calibri"/>
              </a:rPr>
              <a:t>أكبر</a:t>
            </a:r>
            <a:r xmlns:a="http://schemas.openxmlformats.org/drawingml/2006/main">
              <a:rPr sz="2600" b="1" spc="-5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وقت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حياة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دورة.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464184" indent="-172720">
              <a:lnSpc>
                <a:spcPts val="4370"/>
              </a:lnSpc>
              <a:spcBef>
                <a:spcPts val="3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600" b="1" dirty="0">
                <a:latin typeface="Calibri"/>
                <a:cs typeface="Calibri"/>
              </a:rPr>
              <a:t>يوصى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بالرضاعة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الطبيعية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كمصدر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رئيسي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لـ</a:t>
            </a:r>
            <a:r xmlns:a="http://schemas.openxmlformats.org/drawingml/2006/main">
              <a:rPr sz="2600" b="1" spc="-5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تَغذِيَة</a:t>
            </a:r>
            <a:r xmlns:a="http://schemas.openxmlformats.org/drawingml/2006/main">
              <a:rPr sz="26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أول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6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12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شهور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العمر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89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600" b="1" dirty="0">
                <a:latin typeface="Calibri"/>
                <a:cs typeface="Calibri"/>
              </a:rPr>
              <a:t>لو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يرضع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يستلم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466090">
              <a:lnSpc>
                <a:spcPct val="140000"/>
              </a:lnSpc>
              <a:spcBef>
                <a:spcPts val="5"/>
              </a:spcBef>
              <a:bidi/>
            </a:pPr>
            <a:r xmlns:a="http://schemas.openxmlformats.org/drawingml/2006/main">
              <a:rPr sz="2600" b="1" dirty="0">
                <a:latin typeface="Calibri"/>
                <a:cs typeface="Calibri"/>
              </a:rPr>
              <a:t>أحد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الرضّع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المحضّر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تجارياً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والمدعّم بالحديد</a:t>
            </a:r>
            <a:r xmlns:a="http://schemas.openxmlformats.org/drawingml/2006/main">
              <a:rPr sz="2600" b="1" spc="-5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الصيغ.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4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sz="2600" b="1" dirty="0">
                <a:latin typeface="Calibri"/>
                <a:cs typeface="Calibri"/>
              </a:rPr>
              <a:t>البقرة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لبن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لا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ينصح</a:t>
            </a:r>
            <a:r xmlns:a="http://schemas.openxmlformats.org/drawingml/2006/main">
              <a:rPr sz="26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5" dirty="0">
                <a:latin typeface="Calibri"/>
                <a:cs typeface="Calibri"/>
              </a:rPr>
              <a:t>الرضع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تحت</a:t>
            </a:r>
            <a:r xmlns:a="http://schemas.openxmlformats.org/drawingml/2006/main">
              <a:rPr sz="26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6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عمر</a:t>
            </a:r>
            <a:r xmlns:a="http://schemas.openxmlformats.org/drawingml/2006/main">
              <a:rPr sz="2600" b="1" spc="-5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600" b="1" spc="-10" dirty="0">
                <a:latin typeface="Calibri"/>
                <a:cs typeface="Calibri"/>
              </a:rPr>
              <a:t> سنة </a:t>
            </a:r>
            <a:r xmlns:a="http://schemas.openxmlformats.org/drawingml/2006/main">
              <a:rPr sz="2600" b="1" dirty="0">
                <a:latin typeface="Calibri"/>
                <a:cs typeface="Calibri"/>
              </a:rPr>
              <a:t>واحدة </a:t>
            </a:r>
            <a:r xmlns:a="http://schemas.openxmlformats.org/drawingml/2006/main">
              <a:rPr sz="2600" b="1" spc="-55" dirty="0">
                <a:latin typeface="Calibri"/>
                <a:cs typeface="Calibri"/>
              </a:rPr>
              <a:t>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82407" y="361188"/>
            <a:ext cx="4751705" cy="1007110"/>
            <a:chOff x="2482407" y="361188"/>
            <a:chExt cx="4751705" cy="10071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2407" y="616254"/>
              <a:ext cx="3052242" cy="4327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41620" y="361188"/>
              <a:ext cx="930401" cy="100660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76900" y="361188"/>
              <a:ext cx="1556766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441194" y="464565"/>
            <a:ext cx="4492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z="3600" spc="-15" dirty="0"/>
              <a:t>الطفولة </a:t>
            </a:r>
            <a:r xmlns:a="http://schemas.openxmlformats.org/drawingml/2006/main">
              <a:rPr sz="3600" spc="-5" dirty="0"/>
              <a:t>(الميلاد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15" dirty="0"/>
              <a:t>ل</a:t>
            </a:r>
            <a:r xmlns:a="http://schemas.openxmlformats.org/drawingml/2006/main">
              <a:rPr sz="3600" spc="-20" dirty="0"/>
              <a:t> </a:t>
            </a:r>
            <a:r xmlns:a="http://schemas.openxmlformats.org/drawingml/2006/main">
              <a:rPr sz="3600" dirty="0"/>
              <a:t>1</a:t>
            </a:r>
            <a:r xmlns:a="http://schemas.openxmlformats.org/drawingml/2006/main">
              <a:rPr sz="3600" spc="-10" dirty="0"/>
              <a:t> </a:t>
            </a:r>
            <a:r xmlns:a="http://schemas.openxmlformats.org/drawingml/2006/main">
              <a:rPr sz="3600" spc="-65" dirty="0"/>
              <a:t>سنة)</a:t>
            </a:r>
            <a:endParaRPr xmlns:a="http://schemas.openxmlformats.org/drawingml/2006/main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097168"/>
            <a:ext cx="8213090" cy="5404485"/>
          </a:xfrm>
          <a:prstGeom prst="rect">
            <a:avLst/>
          </a:prstGeom>
        </p:spPr>
        <p:txBody>
          <a:bodyPr vert="horz" wrap="square" lIns="0" tIns="184150" rIns="0" bIns="0" rtlCol="0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450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صدر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لبن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الأفضل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التغذية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مولود جديد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40000"/>
              </a:lnSpc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20" dirty="0">
                <a:latin typeface="Calibri"/>
                <a:cs typeface="Calibri"/>
              </a:rPr>
              <a:t>صدر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لبن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فوائد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(3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أشهر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أكثر):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المخاطر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التهاب الأذن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وسائط،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العلوي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تنفسي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المسالك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عدوى،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تنفسي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المسالك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عدوى،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الربو،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تأتبي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التهاب الجلد 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التهاب المعدة والأمعاء ،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بدانة،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مرض الاضطرابات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الهضمية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السكري،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تأكيد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أنواع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سرطان الدم،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مفاجئ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رضيع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موت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متلازمة.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79070" indent="-172720">
              <a:lnSpc>
                <a:spcPct val="14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  <a:bidi/>
            </a:pPr>
            <a:r xmlns:a="http://schemas.openxmlformats.org/drawingml/2006/main">
              <a:rPr sz="2800" b="1" spc="-15" dirty="0">
                <a:latin typeface="Calibri"/>
                <a:cs typeface="Calibri"/>
              </a:rPr>
              <a:t>الرضاعة الطبيعية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يكمل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الأقل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أولاً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12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شهور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عمر.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629542" y="193547"/>
            <a:ext cx="2821305" cy="1116330"/>
            <a:chOff x="3629542" y="193547"/>
            <a:chExt cx="282130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29542" y="507942"/>
              <a:ext cx="1328057" cy="36451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36591" y="193547"/>
              <a:ext cx="1713738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84575" y="310642"/>
            <a:ext cx="2416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25" dirty="0"/>
              <a:t>صدر</a:t>
            </a:r>
            <a:r xmlns:a="http://schemas.openxmlformats.org/drawingml/2006/main">
              <a:rPr spc="-40" dirty="0"/>
              <a:t> </a:t>
            </a:r>
            <a:r xmlns:a="http://schemas.openxmlformats.org/drawingml/2006/main">
              <a:rPr spc="-10" dirty="0"/>
              <a:t>لبن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43124"/>
            <a:ext cx="9143999" cy="621487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6743" y="262127"/>
            <a:ext cx="6017773" cy="2133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71363"/>
            <a:ext cx="9144000" cy="6586855"/>
            <a:chOff x="0" y="271363"/>
            <a:chExt cx="9144000" cy="6586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19197"/>
              <a:ext cx="9143999" cy="56387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271363"/>
              <a:ext cx="8445540" cy="94783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1555</Words>
  <Application>Microsoft Office PowerPoint</Application>
  <PresentationFormat>On-screen Show (4:3)</PresentationFormat>
  <Paragraphs>112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 MT</vt:lpstr>
      <vt:lpstr>Calibri</vt:lpstr>
      <vt:lpstr>Wingdings</vt:lpstr>
      <vt:lpstr>Office Theme</vt:lpstr>
      <vt:lpstr>“Nutrition in Health and Illness”  Second semester 2022-2023</vt:lpstr>
      <vt:lpstr>Introduction</vt:lpstr>
      <vt:lpstr>Introduction</vt:lpstr>
      <vt:lpstr>Infancy (Birth to 1 Year)</vt:lpstr>
      <vt:lpstr>Infancy (Birth to 1 Year)</vt:lpstr>
      <vt:lpstr>Infancy (Birth to 1 Year)</vt:lpstr>
      <vt:lpstr>Breast Milk</vt:lpstr>
      <vt:lpstr>PowerPoint Presentation</vt:lpstr>
      <vt:lpstr>PowerPoint Presentation</vt:lpstr>
      <vt:lpstr>PowerPoint Presentation</vt:lpstr>
      <vt:lpstr>PowerPoint Presentation</vt:lpstr>
      <vt:lpstr>Toddlers and Preschoolers</vt:lpstr>
      <vt:lpstr>Toddlers and Preschoolers</vt:lpstr>
      <vt:lpstr>Toddlers and Preschoolers</vt:lpstr>
      <vt:lpstr>Toddlers and Preschoolers</vt:lpstr>
      <vt:lpstr>Toddlers and Preschoolers</vt:lpstr>
      <vt:lpstr>School-aged Children</vt:lpstr>
      <vt:lpstr>Bad Eating Habits</vt:lpstr>
      <vt:lpstr>School-aged Children</vt:lpstr>
      <vt:lpstr>Adolescents</vt:lpstr>
      <vt:lpstr>Adolescents</vt:lpstr>
      <vt:lpstr>PowerPoint Presentation</vt:lpstr>
      <vt:lpstr>PowerPoint Presentation</vt:lpstr>
      <vt:lpstr>PowerPoint Presentation</vt:lpstr>
      <vt:lpstr>Adolescent Pregnancy</vt:lpstr>
      <vt:lpstr>Adolescent Pregnancy</vt:lpstr>
      <vt:lpstr>Breakfast Skipping</vt:lpstr>
      <vt:lpstr>Indicators of Nutrition Risk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majdi alhadidi</cp:lastModifiedBy>
  <cp:revision>1</cp:revision>
  <dcterms:created xsi:type="dcterms:W3CDTF">2023-05-15T19:32:50Z</dcterms:created>
  <dcterms:modified xsi:type="dcterms:W3CDTF">2023-05-15T19:34:35Z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2023-05-15T00:00:00Z</vt:filetime>
  </property>
</Properties>
</file>