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9144000" cy="6858000"/>
  <p:defaultTextStyle>
    <a:defPPr>
      <a:defRPr lang="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di alhadidi" userId="1e98428567b503c7" providerId="LiveId" clId="{FCED9BBC-CBC7-4C75-85E7-ED42A541FCE1}"/>
    <pc:docChg chg="undo custSel modSld">
      <pc:chgData name="majdi alhadidi" userId="1e98428567b503c7" providerId="LiveId" clId="{FCED9BBC-CBC7-4C75-85E7-ED42A541FCE1}" dt="2023-05-20T08:54:10.359" v="56"/>
      <pc:docMkLst>
        <pc:docMk/>
      </pc:docMkLst>
      <pc:sldChg chg="delSp modSp mod">
        <pc:chgData name="majdi alhadidi" userId="1e98428567b503c7" providerId="LiveId" clId="{FCED9BBC-CBC7-4C75-85E7-ED42A541FCE1}" dt="2023-05-20T08:53:30.401" v="53" actId="20577"/>
        <pc:sldMkLst>
          <pc:docMk/>
          <pc:sldMk cId="0" sldId="256"/>
        </pc:sldMkLst>
        <pc:spChg chg="del mod">
          <ac:chgData name="majdi alhadidi" userId="1e98428567b503c7" providerId="LiveId" clId="{FCED9BBC-CBC7-4C75-85E7-ED42A541FCE1}" dt="2023-05-20T08:52:20.126" v="6" actId="21"/>
          <ac:spMkLst>
            <pc:docMk/>
            <pc:sldMk cId="0" sldId="256"/>
            <ac:spMk id="2" creationId="{00000000-0000-0000-0000-000000000000}"/>
          </ac:spMkLst>
        </pc:spChg>
        <pc:spChg chg="mod">
          <ac:chgData name="majdi alhadidi" userId="1e98428567b503c7" providerId="LiveId" clId="{FCED9BBC-CBC7-4C75-85E7-ED42A541FCE1}" dt="2023-05-20T08:53:30.401" v="53" actId="20577"/>
          <ac:spMkLst>
            <pc:docMk/>
            <pc:sldMk cId="0" sldId="256"/>
            <ac:spMk id="18" creationId="{00000000-0000-0000-0000-000000000000}"/>
          </ac:spMkLst>
        </pc:spChg>
        <pc:grpChg chg="mod">
          <ac:chgData name="majdi alhadidi" userId="1e98428567b503c7" providerId="LiveId" clId="{FCED9BBC-CBC7-4C75-85E7-ED42A541FCE1}" dt="2023-05-20T08:53:18.669" v="45" actId="1076"/>
          <ac:grpSpMkLst>
            <pc:docMk/>
            <pc:sldMk cId="0" sldId="256"/>
            <ac:grpSpMk id="3" creationId="{00000000-0000-0000-0000-000000000000}"/>
          </ac:grpSpMkLst>
        </pc:grpChg>
        <pc:grpChg chg="del mod">
          <ac:chgData name="majdi alhadidi" userId="1e98428567b503c7" providerId="LiveId" clId="{FCED9BBC-CBC7-4C75-85E7-ED42A541FCE1}" dt="2023-05-20T08:53:09.274" v="43" actId="21"/>
          <ac:grpSpMkLst>
            <pc:docMk/>
            <pc:sldMk cId="0" sldId="256"/>
            <ac:grpSpMk id="13" creationId="{00000000-0000-0000-0000-000000000000}"/>
          </ac:grpSpMkLst>
        </pc:grpChg>
      </pc:sldChg>
      <pc:sldChg chg="delSp modSp mod">
        <pc:chgData name="majdi alhadidi" userId="1e98428567b503c7" providerId="LiveId" clId="{FCED9BBC-CBC7-4C75-85E7-ED42A541FCE1}" dt="2023-05-20T08:54:10.359" v="56"/>
        <pc:sldMkLst>
          <pc:docMk/>
          <pc:sldMk cId="0" sldId="257"/>
        </pc:sldMkLst>
        <pc:spChg chg="del mod">
          <ac:chgData name="majdi alhadidi" userId="1e98428567b503c7" providerId="LiveId" clId="{FCED9BBC-CBC7-4C75-85E7-ED42A541FCE1}" dt="2023-05-20T08:54:10.359" v="56"/>
          <ac:spMkLst>
            <pc:docMk/>
            <pc:sldMk cId="0" sldId="257"/>
            <ac:spMk id="1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E5277-6400-4FB5-AB6E-FD2A926350EC}" type="datetimeFigureOut">
              <a:rPr lang="en-US" smtClean="0"/>
              <a:t>5/20/2023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E097F-08D2-4DD0-BDF4-EBBFE081D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42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5" dirty="0"/>
              <a:t>Dr</a:t>
            </a:r>
            <a:r>
              <a:rPr dirty="0"/>
              <a:t>.</a:t>
            </a:r>
            <a:r>
              <a:rPr spc="-15" dirty="0"/>
              <a:t> </a:t>
            </a:r>
            <a:r>
              <a:rPr spc="-5" dirty="0"/>
              <a:t>M</a:t>
            </a:r>
            <a:r>
              <a:rPr dirty="0"/>
              <a:t>a</a:t>
            </a:r>
            <a:r>
              <a:rPr spc="-5" dirty="0"/>
              <a:t>l</a:t>
            </a:r>
            <a:r>
              <a:rPr dirty="0"/>
              <a:t>a</a:t>
            </a:r>
            <a:r>
              <a:rPr spc="-5" dirty="0"/>
              <a:t>ke</a:t>
            </a:r>
            <a:r>
              <a:rPr dirty="0"/>
              <a:t>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5" dirty="0"/>
              <a:t>Dr</a:t>
            </a:r>
            <a:r>
              <a:rPr dirty="0"/>
              <a:t>.</a:t>
            </a:r>
            <a:r>
              <a:rPr spc="-15" dirty="0"/>
              <a:t> </a:t>
            </a:r>
            <a:r>
              <a:rPr spc="-5" dirty="0"/>
              <a:t>M</a:t>
            </a:r>
            <a:r>
              <a:rPr dirty="0"/>
              <a:t>a</a:t>
            </a:r>
            <a:r>
              <a:rPr spc="-5" dirty="0"/>
              <a:t>l</a:t>
            </a:r>
            <a:r>
              <a:rPr dirty="0"/>
              <a:t>a</a:t>
            </a:r>
            <a:r>
              <a:rPr spc="-5" dirty="0"/>
              <a:t>ke</a:t>
            </a:r>
            <a:r>
              <a:rPr dirty="0"/>
              <a:t>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5" dirty="0"/>
              <a:t>Dr</a:t>
            </a:r>
            <a:r>
              <a:rPr dirty="0"/>
              <a:t>.</a:t>
            </a:r>
            <a:r>
              <a:rPr spc="-15" dirty="0"/>
              <a:t> </a:t>
            </a:r>
            <a:r>
              <a:rPr spc="-5" dirty="0"/>
              <a:t>M</a:t>
            </a:r>
            <a:r>
              <a:rPr dirty="0"/>
              <a:t>a</a:t>
            </a:r>
            <a:r>
              <a:rPr spc="-5" dirty="0"/>
              <a:t>l</a:t>
            </a:r>
            <a:r>
              <a:rPr dirty="0"/>
              <a:t>a</a:t>
            </a:r>
            <a:r>
              <a:rPr spc="-5" dirty="0"/>
              <a:t>ke</a:t>
            </a:r>
            <a:r>
              <a:rPr dirty="0"/>
              <a:t>h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5" dirty="0"/>
              <a:t>Dr</a:t>
            </a:r>
            <a:r>
              <a:rPr dirty="0"/>
              <a:t>.</a:t>
            </a:r>
            <a:r>
              <a:rPr spc="-15" dirty="0"/>
              <a:t> </a:t>
            </a:r>
            <a:r>
              <a:rPr spc="-5" dirty="0"/>
              <a:t>M</a:t>
            </a:r>
            <a:r>
              <a:rPr dirty="0"/>
              <a:t>a</a:t>
            </a:r>
            <a:r>
              <a:rPr spc="-5" dirty="0"/>
              <a:t>l</a:t>
            </a:r>
            <a:r>
              <a:rPr dirty="0"/>
              <a:t>a</a:t>
            </a:r>
            <a:r>
              <a:rPr spc="-5" dirty="0"/>
              <a:t>ke</a:t>
            </a:r>
            <a:r>
              <a:rPr dirty="0"/>
              <a:t>h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5" dirty="0"/>
              <a:t>Dr</a:t>
            </a:r>
            <a:r>
              <a:rPr dirty="0"/>
              <a:t>.</a:t>
            </a:r>
            <a:r>
              <a:rPr spc="-15" dirty="0"/>
              <a:t> </a:t>
            </a:r>
            <a:r>
              <a:rPr spc="-5" dirty="0"/>
              <a:t>M</a:t>
            </a:r>
            <a:r>
              <a:rPr dirty="0"/>
              <a:t>a</a:t>
            </a:r>
            <a:r>
              <a:rPr spc="-5" dirty="0"/>
              <a:t>l</a:t>
            </a:r>
            <a:r>
              <a:rPr dirty="0"/>
              <a:t>a</a:t>
            </a:r>
            <a:r>
              <a:rPr spc="-5" dirty="0"/>
              <a:t>ke</a:t>
            </a:r>
            <a:r>
              <a:rPr dirty="0"/>
              <a:t>h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46810" y="687069"/>
            <a:ext cx="7471409" cy="1249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3540" y="1061555"/>
            <a:ext cx="8249284" cy="44646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77995" y="6479844"/>
            <a:ext cx="590550" cy="1403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5" dirty="0"/>
              <a:t>Dr</a:t>
            </a:r>
            <a:r>
              <a:rPr dirty="0"/>
              <a:t>.</a:t>
            </a:r>
            <a:r>
              <a:rPr spc="-15" dirty="0"/>
              <a:t> </a:t>
            </a:r>
            <a:r>
              <a:rPr spc="-5" dirty="0"/>
              <a:t>M</a:t>
            </a:r>
            <a:r>
              <a:rPr dirty="0"/>
              <a:t>a</a:t>
            </a:r>
            <a:r>
              <a:rPr spc="-5" dirty="0"/>
              <a:t>l</a:t>
            </a:r>
            <a:r>
              <a:rPr dirty="0"/>
              <a:t>a</a:t>
            </a:r>
            <a:r>
              <a:rPr spc="-5" dirty="0"/>
              <a:t>ke</a:t>
            </a:r>
            <a:r>
              <a:rPr dirty="0"/>
              <a:t>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07542" y="6479844"/>
            <a:ext cx="461644" cy="1403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lang="en-US" spc="-5"/>
              <a:t>5/5/2023</a:t>
            </a:r>
            <a:endParaRPr spc="-5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269858" y="6479844"/>
            <a:ext cx="192404" cy="1403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95885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ft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254" y="-167768"/>
            <a:ext cx="8879840" cy="6858000"/>
            <a:chOff x="0" y="0"/>
            <a:chExt cx="8879840" cy="6858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8879305" cy="685799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4904" y="934211"/>
              <a:ext cx="970026" cy="122910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8744" y="934211"/>
              <a:ext cx="7663433" cy="1229106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55992" y="934211"/>
              <a:ext cx="970026" cy="122910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61644" y="1604772"/>
              <a:ext cx="4816602" cy="122910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052059" y="1604772"/>
              <a:ext cx="1860041" cy="122910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185915" y="1604772"/>
              <a:ext cx="896874" cy="1229105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356603" y="1604772"/>
              <a:ext cx="1858518" cy="1229105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707542" y="1063193"/>
            <a:ext cx="7451725" cy="1368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598805" marR="5080" indent="-58674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4400" spc="-5" dirty="0"/>
              <a:t>"التغذية </a:t>
            </a:r>
            <a:r xmlns:a="http://schemas.openxmlformats.org/drawingml/2006/main">
              <a:rPr sz="4400" dirty="0"/>
              <a:t>في الصحة والمرض </a:t>
            </a:r>
            <a:r xmlns:a="http://schemas.openxmlformats.org/drawingml/2006/main">
              <a:rPr sz="4400" spc="-5" dirty="0"/>
              <a:t>"</a:t>
            </a:r>
            <a:r xmlns:a="http://schemas.openxmlformats.org/drawingml/2006/main">
              <a:rPr sz="4400" spc="-980" dirty="0"/>
              <a:t> </a:t>
            </a:r>
            <a:r xmlns:a="http://schemas.openxmlformats.org/drawingml/2006/main">
              <a:rPr sz="4400" spc="-5" dirty="0"/>
              <a:t>ثانية</a:t>
            </a:r>
            <a:r xmlns:a="http://schemas.openxmlformats.org/drawingml/2006/main">
              <a:rPr sz="4400" spc="-25" dirty="0"/>
              <a:t> </a:t>
            </a:r>
            <a:r xmlns:a="http://schemas.openxmlformats.org/drawingml/2006/main">
              <a:rPr sz="4400" spc="-15" dirty="0"/>
              <a:t>نصف السنة</a:t>
            </a:r>
            <a:r xmlns:a="http://schemas.openxmlformats.org/drawingml/2006/main">
              <a:rPr sz="4400" spc="-75" dirty="0"/>
              <a:t> </a:t>
            </a:r>
            <a:r xmlns:a="http://schemas.openxmlformats.org/drawingml/2006/main">
              <a:rPr sz="4400" spc="-5" dirty="0"/>
              <a:t>2022-2023</a:t>
            </a:r>
            <a:endParaRPr xmlns:a="http://schemas.openxmlformats.org/drawingml/2006/main" sz="4400"/>
          </a:p>
        </p:txBody>
      </p:sp>
      <p:sp>
        <p:nvSpPr>
          <p:cNvPr id="18" name="object 18"/>
          <p:cNvSpPr txBox="1"/>
          <p:nvPr/>
        </p:nvSpPr>
        <p:spPr>
          <a:xfrm>
            <a:off x="2916066" y="3701720"/>
            <a:ext cx="3245485" cy="13304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2800" b="1" spc="-85" dirty="0">
                <a:latin typeface="Calibri"/>
                <a:cs typeface="Calibri"/>
              </a:rPr>
              <a:t>دكتور.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ملكة.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ز.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ملاك</a:t>
            </a:r>
            <a:endParaRPr xmlns:a="http://schemas.openxmlformats.org/drawingml/2006/main" lang="en-US" sz="2800" b="1" spc="-10" dirty="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lang="ar" sz="2800" b="1" spc="-10" dirty="0">
                <a:latin typeface="Calibri"/>
                <a:cs typeface="Calibri"/>
              </a:rPr>
              <a:t>قدم بواسطة:</a:t>
            </a:r>
          </a:p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lang="ar" sz="2800" b="1" spc="-10" dirty="0">
                <a:latin typeface="Calibri"/>
                <a:cs typeface="Calibri"/>
              </a:rPr>
              <a:t>د. مجدي الحديدي</a:t>
            </a:r>
            <a:endParaRPr xmlns:a="http://schemas.openxmlformats.org/drawingml/2006/main" sz="2800" dirty="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415796" y="2508504"/>
            <a:ext cx="6082030" cy="1116330"/>
            <a:chOff x="1415796" y="2508504"/>
            <a:chExt cx="6082030" cy="1116330"/>
          </a:xfrm>
        </p:grpSpPr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415796" y="2508504"/>
              <a:ext cx="2711957" cy="1116330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468624" y="2508504"/>
              <a:ext cx="1379981" cy="1116330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189475" y="2508504"/>
              <a:ext cx="3307841" cy="1116330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1717294" y="2626232"/>
            <a:ext cx="544576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4000" b="1" spc="-5" dirty="0">
                <a:latin typeface="Calibri"/>
                <a:cs typeface="Calibri"/>
              </a:rPr>
              <a:t>تَغذِيَة</a:t>
            </a:r>
            <a:r xmlns:a="http://schemas.openxmlformats.org/drawingml/2006/main">
              <a:rPr sz="40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1" spc="-2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40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1" spc="-10" dirty="0">
                <a:latin typeface="Calibri"/>
                <a:cs typeface="Calibri"/>
              </a:rPr>
              <a:t>كبار </a:t>
            </a:r>
            <a:r xmlns:a="http://schemas.openxmlformats.org/drawingml/2006/main">
              <a:rPr sz="4000" b="1" spc="-5" dirty="0">
                <a:latin typeface="Calibri"/>
                <a:cs typeface="Calibri"/>
              </a:rPr>
              <a:t>السن</a:t>
            </a:r>
            <a:endParaRPr xmlns:a="http://schemas.openxmlformats.org/drawingml/2006/main" sz="40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07542" y="6451193"/>
            <a:ext cx="461645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5/5/2023</a:t>
            </a:r>
            <a:endParaRPr xmlns:a="http://schemas.openxmlformats.org/drawingml/2006/main" sz="900">
              <a:latin typeface="Calibri"/>
              <a:cs typeface="Calibri"/>
            </a:endParaRPr>
          </a:p>
        </p:txBody>
      </p:sp>
      <p:sp>
        <p:nvSpPr>
          <p:cNvPr id="25" name="Date Placeholder 24">
            <a:extLst>
              <a:ext uri="{FF2B5EF4-FFF2-40B4-BE49-F238E27FC236}">
                <a16:creationId xmlns:a16="http://schemas.microsoft.com/office/drawing/2014/main" id="{ED8E38B7-2F15-F6A8-014C-9AE8BB7220CB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xmlns:a="http://schemas.openxmlformats.org/drawingml/2006/main" marL="12700">
              <a:lnSpc>
                <a:spcPts val="955"/>
              </a:lnSpc>
              <a:bidi/>
            </a:pPr>
            <a:r xmlns:a="http://schemas.openxmlformats.org/drawingml/2006/main">
              <a:rPr lang="ar" spc="-5"/>
              <a:t>5/5/2023</a:t>
            </a:r>
            <a:endParaRPr xmlns:a="http://schemas.openxmlformats.org/drawingml/2006/main" lang="en-US" spc="-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11815" y="650748"/>
            <a:ext cx="2416810" cy="1116330"/>
            <a:chOff x="511815" y="650748"/>
            <a:chExt cx="2416810" cy="11163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1815" y="901402"/>
              <a:ext cx="374621" cy="35530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9996" y="650748"/>
              <a:ext cx="2198370" cy="1116329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320751" y="767537"/>
            <a:ext cx="7897495" cy="52844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723265" indent="-572770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723900" algn="l"/>
              </a:tabLst>
              <a:bidi/>
            </a:pPr>
            <a:r xmlns:a="http://schemas.openxmlformats.org/drawingml/2006/main">
              <a:rPr sz="4000" b="1" spc="-25" dirty="0">
                <a:latin typeface="Calibri"/>
                <a:cs typeface="Calibri"/>
              </a:rPr>
              <a:t>بروتين</a:t>
            </a:r>
            <a:endParaRPr xmlns:a="http://schemas.openxmlformats.org/drawingml/2006/main" sz="4000">
              <a:latin typeface="Calibri"/>
              <a:cs typeface="Calibri"/>
            </a:endParaRPr>
          </a:p>
          <a:p>
            <a:pPr xmlns:a="http://schemas.openxmlformats.org/drawingml/2006/main" marL="184785" marR="312420" indent="-172720">
              <a:lnSpc>
                <a:spcPct val="150000"/>
              </a:lnSpc>
              <a:spcBef>
                <a:spcPts val="132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وأوصى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ذو علاقة بالحمية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مخصص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(قانون التمييز العنصري)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للبروتين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بقايا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ثابت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0.8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ز / كجم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كلاهما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رجال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نحيف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عمر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19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اكبر سنا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الكبار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يحتاج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أكثر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بروتين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اصغر سنا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الكبار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بروتين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المدخول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بين</a:t>
            </a:r>
            <a:r xmlns:a="http://schemas.openxmlformats.org/drawingml/2006/main">
              <a:rPr sz="2800" b="1" spc="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1.0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1.6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جم / كجم / يوم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آمن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مناسب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يقابل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يحتاج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صحيح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اكبر سنا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الكبار.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955"/>
              </a:lnSpc>
              <a:bidi/>
            </a:pPr>
            <a:r xmlns:a="http://schemas.openxmlformats.org/drawingml/2006/main">
              <a:rPr lang="ar" spc="-5"/>
              <a:t>5/5/2023</a:t>
            </a:r>
            <a:endParaRPr xmlns:a="http://schemas.openxmlformats.org/drawingml/2006/main" spc="-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9415" y="781812"/>
            <a:ext cx="2416810" cy="1116330"/>
            <a:chOff x="359415" y="781812"/>
            <a:chExt cx="2416810" cy="11163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9415" y="1028541"/>
              <a:ext cx="374621" cy="360921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7596" y="781812"/>
              <a:ext cx="2198370" cy="1116330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31140" y="898398"/>
            <a:ext cx="8331200" cy="32327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660400" indent="-571500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660400" algn="l"/>
              </a:tabLst>
              <a:bidi/>
            </a:pPr>
            <a:r xmlns:a="http://schemas.openxmlformats.org/drawingml/2006/main">
              <a:rPr sz="4000" b="1" spc="-20" dirty="0">
                <a:latin typeface="Calibri"/>
                <a:cs typeface="Calibri"/>
              </a:rPr>
              <a:t>بروتين</a:t>
            </a:r>
            <a:endParaRPr xmlns:a="http://schemas.openxmlformats.org/drawingml/2006/main" sz="40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29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25" dirty="0">
                <a:latin typeface="Calibri"/>
                <a:cs typeface="Calibri"/>
              </a:rPr>
              <a:t>عوامل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يساهم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للحد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_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بروتين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المدخول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يشمل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يكلف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عالي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بروتين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الأطعمة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انخفاض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القدرة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مضغ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اللحوم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أدنى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إجمالي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المدخول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طعام،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التغييرات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الهضم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معدي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تفريغ.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955"/>
              </a:lnSpc>
              <a:bidi/>
            </a:pPr>
            <a:r xmlns:a="http://schemas.openxmlformats.org/drawingml/2006/main">
              <a:rPr lang="ar" spc="-5"/>
              <a:t>5/5/2023</a:t>
            </a:r>
            <a:endParaRPr xmlns:a="http://schemas.openxmlformats.org/drawingml/2006/main" spc="-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480" y="396240"/>
            <a:ext cx="2498725" cy="1116330"/>
            <a:chOff x="30480" y="396240"/>
            <a:chExt cx="2498725" cy="11163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480" y="428244"/>
              <a:ext cx="1009650" cy="103403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7596" y="396240"/>
              <a:ext cx="1951482" cy="1116329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31140" y="185578"/>
            <a:ext cx="8392795" cy="6101080"/>
          </a:xfrm>
          <a:prstGeom prst="rect">
            <a:avLst/>
          </a:prstGeom>
        </p:spPr>
        <p:txBody>
          <a:bodyPr vert="horz" wrap="square" lIns="0" tIns="340360" rIns="0" bIns="0" rtlCol="0">
            <a:spAutoFit/>
          </a:bodyPr>
          <a:lstStyle/>
          <a:p>
            <a:pPr xmlns:a="http://schemas.openxmlformats.org/drawingml/2006/main" marL="660400" indent="-571500">
              <a:lnSpc>
                <a:spcPct val="100000"/>
              </a:lnSpc>
              <a:spcBef>
                <a:spcPts val="2680"/>
              </a:spcBef>
              <a:buFont typeface="Wingdings"/>
              <a:buChar char=""/>
              <a:tabLst>
                <a:tab pos="660400" algn="l"/>
              </a:tabLst>
              <a:bidi/>
            </a:pPr>
            <a:r xmlns:a="http://schemas.openxmlformats.org/drawingml/2006/main">
              <a:rPr sz="4000" b="1" spc="-55" dirty="0">
                <a:latin typeface="Calibri"/>
                <a:cs typeface="Calibri"/>
              </a:rPr>
              <a:t>ماء</a:t>
            </a:r>
            <a:endParaRPr xmlns:a="http://schemas.openxmlformats.org/drawingml/2006/main" sz="4000">
              <a:latin typeface="Calibri"/>
              <a:cs typeface="Calibri"/>
            </a:endParaRPr>
          </a:p>
          <a:p>
            <a:pPr xmlns:a="http://schemas.openxmlformats.org/drawingml/2006/main" marL="184785" marR="193675" indent="-172720">
              <a:lnSpc>
                <a:spcPct val="150000"/>
              </a:lnSpc>
              <a:spcBef>
                <a:spcPts val="12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مناسب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المدخول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(AI) لـ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ماء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3.7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لتر / يوم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رجال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2.7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لتر / يوم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نحيف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العمر 19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-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70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سنين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قديم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أكثر.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رقم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فسيولوجي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التغييرات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آخر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عوامل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يزيد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مخاطرة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تجفيف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كبير،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مشتمل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ضعف السمع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إحساس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عطش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التعديلات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عقلي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حالة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معرفة،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سلبي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تأثيرات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الأدوية ،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ضعف السمع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إمكانية التنقل.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40394" y="6445846"/>
            <a:ext cx="2216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1430"/>
              </a:lnSpc>
              <a:bidi/>
            </a:pPr>
            <a:r xmlns:a="http://schemas.openxmlformats.org/drawingml/2006/main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12</a:t>
            </a:r>
            <a:endParaRPr xmlns:a="http://schemas.openxmlformats.org/drawingml/2006/main"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955"/>
              </a:lnSpc>
              <a:bidi/>
            </a:pPr>
            <a:r xmlns:a="http://schemas.openxmlformats.org/drawingml/2006/main">
              <a:rPr lang="ar" spc="-5"/>
              <a:t>5/5/2023</a:t>
            </a:r>
            <a:endParaRPr xmlns:a="http://schemas.openxmlformats.org/drawingml/2006/main" spc="-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9415" y="726948"/>
            <a:ext cx="2169795" cy="1116330"/>
            <a:chOff x="359415" y="726948"/>
            <a:chExt cx="2169795" cy="11163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9415" y="977602"/>
              <a:ext cx="374621" cy="35530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7596" y="726948"/>
              <a:ext cx="1951482" cy="1116329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67106" y="843737"/>
            <a:ext cx="8337550" cy="35928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624205" indent="-572135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624840" algn="l"/>
              </a:tabLst>
              <a:bidi/>
            </a:pPr>
            <a:r xmlns:a="http://schemas.openxmlformats.org/drawingml/2006/main">
              <a:rPr sz="4000" b="1" spc="-55" dirty="0">
                <a:latin typeface="Calibri"/>
                <a:cs typeface="Calibri"/>
              </a:rPr>
              <a:t>ماء</a:t>
            </a:r>
            <a:endParaRPr xmlns:a="http://schemas.openxmlformats.org/drawingml/2006/main" sz="40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3125"/>
              </a:spcBef>
              <a:buFont typeface="Wingdings"/>
              <a:buChar char=""/>
              <a:tabLst>
                <a:tab pos="266065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يخاف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سلس البول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ألم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التهاب المفاصل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سبب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تطوعي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تقييد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سائل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المدخول.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تجفيف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يستطيع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يساهم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إمساك،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ذهني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تلف،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وظيفي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انخفاض،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موت.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40394" y="6445846"/>
            <a:ext cx="2216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1430"/>
              </a:lnSpc>
              <a:bidi/>
            </a:pPr>
            <a:r xmlns:a="http://schemas.openxmlformats.org/drawingml/2006/main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13</a:t>
            </a:r>
            <a:endParaRPr xmlns:a="http://schemas.openxmlformats.org/drawingml/2006/main"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955"/>
              </a:lnSpc>
              <a:bidi/>
            </a:pPr>
            <a:r xmlns:a="http://schemas.openxmlformats.org/drawingml/2006/main">
              <a:rPr lang="ar" spc="-5"/>
              <a:t>5/5/2023</a:t>
            </a:r>
            <a:endParaRPr xmlns:a="http://schemas.openxmlformats.org/drawingml/2006/main" spc="-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480" y="658368"/>
            <a:ext cx="2273300" cy="1116330"/>
            <a:chOff x="30480" y="658368"/>
            <a:chExt cx="2273300" cy="11163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480" y="690372"/>
              <a:ext cx="1009650" cy="103403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7596" y="658368"/>
              <a:ext cx="1725930" cy="1116329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31140" y="775208"/>
            <a:ext cx="8402955" cy="45497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660400" indent="-571500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660400" algn="l"/>
              </a:tabLst>
              <a:bidi/>
            </a:pPr>
            <a:r xmlns:a="http://schemas.openxmlformats.org/drawingml/2006/main">
              <a:rPr sz="4000" b="1" spc="-5" dirty="0">
                <a:latin typeface="Calibri"/>
                <a:cs typeface="Calibri"/>
              </a:rPr>
              <a:t>الفيبر</a:t>
            </a:r>
            <a:endParaRPr xmlns:a="http://schemas.openxmlformats.org/drawingml/2006/main" sz="4000">
              <a:latin typeface="Calibri"/>
              <a:cs typeface="Calibri"/>
            </a:endParaRPr>
          </a:p>
          <a:p>
            <a:pPr xmlns:a="http://schemas.openxmlformats.org/drawingml/2006/main" marL="184785" marR="715010" indent="-172720">
              <a:lnSpc>
                <a:spcPct val="150000"/>
              </a:lnSpc>
              <a:spcBef>
                <a:spcPts val="57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منظمة العفو الدولية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الفيبر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قائم على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على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الوسيط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المدخول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المستويات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التي لوحظت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يحمي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ضد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الشريان التاجي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قلب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(CHD).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منظمة العفو الدولية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عمر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واحد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سنة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الفيبر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تعيين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14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ز / 1000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المدخول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منظمة العفو الدولية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الفيبر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38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ز / يوم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رجال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خلال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عمر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50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30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ز / يوم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بعد ذلك.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40394" y="6445846"/>
            <a:ext cx="2216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1430"/>
              </a:lnSpc>
              <a:bidi/>
            </a:pPr>
            <a:r xmlns:a="http://schemas.openxmlformats.org/drawingml/2006/main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14</a:t>
            </a:r>
            <a:endParaRPr xmlns:a="http://schemas.openxmlformats.org/drawingml/2006/main"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955"/>
              </a:lnSpc>
              <a:bidi/>
            </a:pPr>
            <a:r xmlns:a="http://schemas.openxmlformats.org/drawingml/2006/main">
              <a:rPr lang="ar" spc="-5"/>
              <a:t>5/5/2023</a:t>
            </a:r>
            <a:endParaRPr xmlns:a="http://schemas.openxmlformats.org/drawingml/2006/main" spc="-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480" y="574548"/>
            <a:ext cx="2273300" cy="1116330"/>
            <a:chOff x="30480" y="574548"/>
            <a:chExt cx="2273300" cy="11163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480" y="606552"/>
              <a:ext cx="1009650" cy="103403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7596" y="574548"/>
              <a:ext cx="1725930" cy="1116329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307340" y="422989"/>
            <a:ext cx="8105140" cy="4079240"/>
          </a:xfrm>
          <a:prstGeom prst="rect">
            <a:avLst/>
          </a:prstGeom>
        </p:spPr>
        <p:txBody>
          <a:bodyPr vert="horz" wrap="square" lIns="0" tIns="280670" rIns="0" bIns="0" rtlCol="0">
            <a:spAutoFit/>
          </a:bodyPr>
          <a:lstStyle/>
          <a:p>
            <a:pPr xmlns:a="http://schemas.openxmlformats.org/drawingml/2006/main" marL="584200" indent="-571500">
              <a:lnSpc>
                <a:spcPct val="100000"/>
              </a:lnSpc>
              <a:spcBef>
                <a:spcPts val="2210"/>
              </a:spcBef>
              <a:buFont typeface="Wingdings"/>
              <a:buChar char=""/>
              <a:tabLst>
                <a:tab pos="584200" algn="l"/>
              </a:tabLst>
              <a:bidi/>
            </a:pPr>
            <a:r xmlns:a="http://schemas.openxmlformats.org/drawingml/2006/main">
              <a:rPr sz="4000" b="1" spc="-5" dirty="0">
                <a:latin typeface="Calibri"/>
                <a:cs typeface="Calibri"/>
              </a:rPr>
              <a:t>الفيبر</a:t>
            </a:r>
            <a:endParaRPr xmlns:a="http://schemas.openxmlformats.org/drawingml/2006/main" sz="4000">
              <a:latin typeface="Calibri"/>
              <a:cs typeface="Calibri"/>
            </a:endParaRPr>
          </a:p>
          <a:p>
            <a:pPr xmlns:a="http://schemas.openxmlformats.org/drawingml/2006/main" marL="184785" marR="91440" indent="-172720">
              <a:lnSpc>
                <a:spcPts val="5040"/>
              </a:lnSpc>
              <a:spcBef>
                <a:spcPts val="24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إناث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منظمة العفو الدولية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25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ز / يوم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19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حتى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50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سنين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21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ز / يوم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بعد ذلك.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23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في ازدياد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الفيبر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المدخول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 قبل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الكبار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يساعد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يمنع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>
              <a:lnSpc>
                <a:spcPct val="150000"/>
              </a:lnSpc>
              <a:spcBef>
                <a:spcPts val="5"/>
              </a:spcBef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إمساك،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يحسن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نسبة السكر في الدم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يتحكم،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يقلل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مصل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الكوليسترول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المستويات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مرض الزهايمر.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40394" y="6445846"/>
            <a:ext cx="2216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1430"/>
              </a:lnSpc>
              <a:bidi/>
            </a:pPr>
            <a:r xmlns:a="http://schemas.openxmlformats.org/drawingml/2006/main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15</a:t>
            </a:r>
            <a:endParaRPr xmlns:a="http://schemas.openxmlformats.org/drawingml/2006/main"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955"/>
              </a:lnSpc>
              <a:bidi/>
            </a:pPr>
            <a:r xmlns:a="http://schemas.openxmlformats.org/drawingml/2006/main">
              <a:rPr lang="ar" spc="-5"/>
              <a:t>5/5/2023</a:t>
            </a:r>
            <a:endParaRPr xmlns:a="http://schemas.openxmlformats.org/drawingml/2006/main" spc="-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98725" y="650748"/>
            <a:ext cx="5609590" cy="1116330"/>
            <a:chOff x="298725" y="650748"/>
            <a:chExt cx="5609590" cy="11163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8725" y="901402"/>
              <a:ext cx="375669" cy="35530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6636" y="650748"/>
              <a:ext cx="5391150" cy="1116329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45465" y="767537"/>
            <a:ext cx="8399145" cy="54597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584200" indent="-571500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584200" algn="l"/>
              </a:tabLst>
              <a:bidi/>
            </a:pPr>
            <a:r xmlns:a="http://schemas.openxmlformats.org/drawingml/2006/main">
              <a:rPr sz="4000" b="1" spc="-10" dirty="0">
                <a:latin typeface="Calibri"/>
                <a:cs typeface="Calibri"/>
              </a:rPr>
              <a:t>الفيتامينات </a:t>
            </a:r>
            <a:r xmlns:a="http://schemas.openxmlformats.org/drawingml/2006/main">
              <a:rPr sz="40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40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1" spc="-15" dirty="0">
                <a:latin typeface="Calibri"/>
                <a:cs typeface="Calibri"/>
              </a:rPr>
              <a:t>المعادن</a:t>
            </a:r>
            <a:endParaRPr xmlns:a="http://schemas.openxmlformats.org/drawingml/2006/main" sz="4000">
              <a:latin typeface="Calibri"/>
              <a:cs typeface="Calibri"/>
            </a:endParaRPr>
          </a:p>
          <a:p>
            <a:pPr xmlns:a="http://schemas.openxmlformats.org/drawingml/2006/main" marL="184785" marR="144145" indent="-172720">
              <a:lnSpc>
                <a:spcPct val="150000"/>
              </a:lnSpc>
              <a:spcBef>
                <a:spcPts val="2700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معظم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مُستَحسَن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المستويات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المدخول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الفيتامينات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المعادن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يفعل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يتغير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شيخوخة،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يستثني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الكالسيوم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فيتامين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د،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حديد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التوصيات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نحيف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5"/>
              </a:spcBef>
              <a:buSzPct val="96428"/>
              <a:buFont typeface="Wingdings"/>
              <a:buChar char=""/>
              <a:tabLst>
                <a:tab pos="266065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متعلق ب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فيت.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B12 ،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الناس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زيادة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50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سنين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نصح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تستهلك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محصن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طعام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 المكملات الغذائية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لأن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10٪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إلى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30٪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اكبر سنا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الكبار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قادر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تمتص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فيتامين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طبيعي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 12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طعام.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40394" y="6445846"/>
            <a:ext cx="2216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1430"/>
              </a:lnSpc>
              <a:bidi/>
            </a:pPr>
            <a:r xmlns:a="http://schemas.openxmlformats.org/drawingml/2006/main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16</a:t>
            </a:r>
            <a:endParaRPr xmlns:a="http://schemas.openxmlformats.org/drawingml/2006/main"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955"/>
              </a:lnSpc>
              <a:bidi/>
            </a:pPr>
            <a:r xmlns:a="http://schemas.openxmlformats.org/drawingml/2006/main">
              <a:rPr lang="ar" spc="-5"/>
              <a:t>5/5/2023</a:t>
            </a:r>
            <a:endParaRPr xmlns:a="http://schemas.openxmlformats.org/drawingml/2006/main" spc="-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7073" y="1629415"/>
            <a:ext cx="8076565" cy="3866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84785" marR="257810" indent="-172720">
              <a:lnSpc>
                <a:spcPct val="150000"/>
              </a:lnSpc>
              <a:spcBef>
                <a:spcPts val="9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اجتماعي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عزل: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يتناول الطعام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وحيد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مخاطرة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عامل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فقير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الغذائية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حالة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ضمن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اكبر سنا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الكبار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تعدد الأدوية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: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كبير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مخاطرة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تطوير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المخدرات التي يسببها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العناصر الغذائية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أوجه القصور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لأن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هم</a:t>
            </a:r>
            <a:r xmlns:a="http://schemas.openxmlformats.org/drawingml/2006/main">
              <a:rPr sz="2800" b="1" spc="-6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يملك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أكثر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مزمن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الأمراض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كثير من الأحيان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طويل الأمد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دواء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مُعَالَجَة،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كثرة الأدوية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يزيد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عمر.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919" y="744240"/>
            <a:ext cx="4660109" cy="38729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060194" y="569722"/>
            <a:ext cx="46970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pc="-5" dirty="0"/>
              <a:t>وظيفي</a:t>
            </a:r>
            <a:r xmlns:a="http://schemas.openxmlformats.org/drawingml/2006/main">
              <a:rPr spc="-35" dirty="0"/>
              <a:t> </a:t>
            </a:r>
            <a:r xmlns:a="http://schemas.openxmlformats.org/drawingml/2006/main">
              <a:rPr spc="-10" dirty="0"/>
              <a:t>محددات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955"/>
              </a:lnSpc>
              <a:bidi/>
            </a:pPr>
            <a:r xmlns:a="http://schemas.openxmlformats.org/drawingml/2006/main">
              <a:rPr lang="ar" spc="-5"/>
              <a:t>5/5/2023</a:t>
            </a:r>
            <a:endParaRPr xmlns:a="http://schemas.openxmlformats.org/drawingml/2006/main" spc="-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50240" y="1726676"/>
            <a:ext cx="2905125" cy="245618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57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التهاب المفاصل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هشاشة العظام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6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ساركوبينيا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59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بدانة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مرض الزهايمر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988975" y="569976"/>
            <a:ext cx="7884795" cy="1731010"/>
            <a:chOff x="988975" y="569976"/>
            <a:chExt cx="7884795" cy="173101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88975" y="866145"/>
              <a:ext cx="1905963" cy="38274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78608" y="569976"/>
              <a:ext cx="814578" cy="111632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34056" y="569976"/>
              <a:ext cx="6139434" cy="111632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694175" y="1184148"/>
              <a:ext cx="2015489" cy="1116329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xmlns:a="http://schemas.openxmlformats.org/drawingml/2006/main" marL="3060700" marR="5080" indent="-3048635">
              <a:lnSpc>
                <a:spcPct val="100800"/>
              </a:lnSpc>
              <a:spcBef>
                <a:spcPts val="55"/>
              </a:spcBef>
              <a:bidi/>
            </a:pPr>
            <a:r xmlns:a="http://schemas.openxmlformats.org/drawingml/2006/main">
              <a:rPr spc="-15" dirty="0"/>
              <a:t>متعلق بالتغذية</a:t>
            </a:r>
            <a:r xmlns:a="http://schemas.openxmlformats.org/drawingml/2006/main">
              <a:rPr spc="55" dirty="0"/>
              <a:t> </a:t>
            </a:r>
            <a:r xmlns:a="http://schemas.openxmlformats.org/drawingml/2006/main">
              <a:rPr spc="-10" dirty="0"/>
              <a:t>مخاوف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في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10" dirty="0"/>
              <a:t>اكبر سنا</a:t>
            </a:r>
            <a:r xmlns:a="http://schemas.openxmlformats.org/drawingml/2006/main">
              <a:rPr spc="-890" dirty="0"/>
              <a:t> </a:t>
            </a:r>
            <a:r xmlns:a="http://schemas.openxmlformats.org/drawingml/2006/main">
              <a:rPr spc="-5" dirty="0"/>
              <a:t>الكبار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955"/>
              </a:lnSpc>
              <a:bidi/>
            </a:pPr>
            <a:r xmlns:a="http://schemas.openxmlformats.org/drawingml/2006/main">
              <a:rPr lang="ar" spc="-5"/>
              <a:t>5/5/2023</a:t>
            </a:r>
            <a:endParaRPr xmlns:a="http://schemas.openxmlformats.org/drawingml/2006/main" spc="-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1442953"/>
            <a:ext cx="8278495" cy="3227705"/>
          </a:xfrm>
          <a:prstGeom prst="rect">
            <a:avLst/>
          </a:prstGeom>
        </p:spPr>
        <p:txBody>
          <a:bodyPr vert="horz" wrap="square" lIns="0" tIns="226695" rIns="0" bIns="0" rtlCol="0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78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منع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سوء التغذية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جودة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حياة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مشكلة.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تحسين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طعام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سائل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المدخول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كل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وجبة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ووجبة 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خفيفة.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68580" indent="-172720">
              <a:lnSpc>
                <a:spcPts val="5040"/>
              </a:lnSpc>
              <a:spcBef>
                <a:spcPts val="450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وجبة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وقت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صنع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ممتع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خبرة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بقدر الإمكان.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23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يشجع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استقلال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يتناول الطعام،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29921" y="713760"/>
            <a:ext cx="5051389" cy="47387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983994" y="539242"/>
            <a:ext cx="51022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pc="-20" dirty="0"/>
              <a:t>منع</a:t>
            </a:r>
            <a:r xmlns:a="http://schemas.openxmlformats.org/drawingml/2006/main">
              <a:rPr spc="-15" dirty="0"/>
              <a:t> </a:t>
            </a:r>
            <a:r xmlns:a="http://schemas.openxmlformats.org/drawingml/2006/main">
              <a:rPr spc="-10" dirty="0"/>
              <a:t>سوء التغذية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955"/>
              </a:lnSpc>
              <a:bidi/>
            </a:pPr>
            <a:r xmlns:a="http://schemas.openxmlformats.org/drawingml/2006/main">
              <a:rPr lang="ar" spc="-5"/>
              <a:t>5/5/2023</a:t>
            </a:r>
            <a:endParaRPr xmlns:a="http://schemas.openxmlformats.org/drawingml/2006/main" spc="-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7659" y="3896867"/>
            <a:ext cx="1820545" cy="787400"/>
            <a:chOff x="327659" y="3896867"/>
            <a:chExt cx="1820545" cy="7874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7659" y="3896867"/>
              <a:ext cx="834390" cy="78714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94943" y="3896867"/>
              <a:ext cx="584454" cy="78714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12291" y="3896867"/>
              <a:ext cx="1335786" cy="787145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535940" y="1083386"/>
            <a:ext cx="7975600" cy="431990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xmlns:a="http://schemas.openxmlformats.org/drawingml/2006/main" marL="184785" marR="336550" indent="-172720">
              <a:lnSpc>
                <a:spcPct val="90000"/>
              </a:lnSpc>
              <a:spcBef>
                <a:spcPts val="434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شيخوخة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تدريجي،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معتاد،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معقد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عملية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تدريجي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فسيولوجي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الخلوية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ثقافي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النفسية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التغييرات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يبدأ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تصور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نهاية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موت.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26606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الخلايا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عمر،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هم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خضع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تنكسي</a:t>
            </a:r>
            <a:r xmlns:a="http://schemas.openxmlformats.org/drawingml/2006/main">
              <a:rPr sz="2800" b="1" spc="6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التغييرات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بناء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وظيفة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أخيراً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يقود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تلف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أعضاء 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مناديل،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جسم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تسيير.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430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الأردن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15-64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سنين: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60٪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9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65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سنين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أكثر: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5.1٪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مسن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53170" y="6451193"/>
            <a:ext cx="83820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900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endParaRPr xmlns:a="http://schemas.openxmlformats.org/drawingml/2006/main" sz="9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01367" y="117347"/>
            <a:ext cx="5522213" cy="1116329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101976" y="234442"/>
            <a:ext cx="48926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pc="-5" dirty="0"/>
              <a:t>الشيخوخة و</a:t>
            </a:r>
            <a:r xmlns:a="http://schemas.openxmlformats.org/drawingml/2006/main">
              <a:rPr spc="-10" dirty="0"/>
              <a:t> </a:t>
            </a:r>
            <a:r xmlns:a="http://schemas.openxmlformats.org/drawingml/2006/main">
              <a:rPr spc="-5" dirty="0"/>
              <a:t>اكبر سنا</a:t>
            </a:r>
            <a:r xmlns:a="http://schemas.openxmlformats.org/drawingml/2006/main">
              <a:rPr spc="-20" dirty="0"/>
              <a:t> </a:t>
            </a:r>
            <a:r xmlns:a="http://schemas.openxmlformats.org/drawingml/2006/main">
              <a:rPr dirty="0"/>
              <a:t>الكبار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707542" y="6451193"/>
            <a:ext cx="461645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5/5/2023</a:t>
            </a:r>
            <a:endParaRPr xmlns:a="http://schemas.openxmlformats.org/drawingml/2006/main" sz="900">
              <a:latin typeface="Calibri"/>
              <a:cs typeface="Calibri"/>
            </a:endParaRP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9521507-A0B4-16D2-46DD-5E00DB6E9DCB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xmlns:a="http://schemas.openxmlformats.org/drawingml/2006/main" marL="12700">
              <a:lnSpc>
                <a:spcPts val="955"/>
              </a:lnSpc>
              <a:bidi/>
            </a:pPr>
            <a:r xmlns:a="http://schemas.openxmlformats.org/drawingml/2006/main">
              <a:rPr lang="ar" spc="-5"/>
              <a:t>5/5/2023</a:t>
            </a:r>
            <a:endParaRPr xmlns:a="http://schemas.openxmlformats.org/drawingml/2006/main" lang="en-US" spc="-5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90695" y="6492544"/>
            <a:ext cx="4133215" cy="1149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>
              <a:lnSpc>
                <a:spcPts val="855"/>
              </a:lnSpc>
              <a:tabLst>
                <a:tab pos="4017010" algn="l"/>
              </a:tabLst>
              <a:bidi/>
            </a:pPr>
            <a:r xmlns:a="http://schemas.openxmlformats.org/drawingml/2006/main"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د </a:t>
            </a:r>
            <a:r xmlns:a="http://schemas.openxmlformats.org/drawingml/2006/main">
              <a:rPr sz="900" dirty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 xmlns:a="http://schemas.openxmlformats.org/drawingml/2006/main">
              <a:rPr sz="900" spc="-1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20 </a:t>
            </a:r>
            <a:r xmlns:a="http://schemas.openxmlformats.org/drawingml/2006/main">
              <a:rPr sz="900" dirty="0">
                <a:solidFill>
                  <a:srgbClr val="888888"/>
                </a:solidFill>
                <a:latin typeface="Calibri"/>
                <a:cs typeface="Calibri"/>
              </a:rPr>
              <a:t>_ </a:t>
            </a:r>
            <a:r xmlns:a="http://schemas.openxmlformats.org/drawingml/2006/main"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_ </a:t>
            </a:r>
            <a:r xmlns:a="http://schemas.openxmlformats.org/drawingml/2006/main">
              <a:rPr sz="900" dirty="0">
                <a:solidFill>
                  <a:srgbClr val="888888"/>
                </a:solidFill>
                <a:latin typeface="Calibri"/>
                <a:cs typeface="Calibri"/>
              </a:rPr>
              <a:t>_ </a:t>
            </a:r>
            <a:r xmlns:a="http://schemas.openxmlformats.org/drawingml/2006/main"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_ </a:t>
            </a:r>
            <a:r xmlns:a="http://schemas.openxmlformats.org/drawingml/2006/main">
              <a:rPr sz="900" dirty="0">
                <a:solidFill>
                  <a:srgbClr val="888888"/>
                </a:solidFill>
                <a:latin typeface="Calibri"/>
                <a:cs typeface="Calibri"/>
              </a:rPr>
              <a:t>_ </a:t>
            </a:r>
            <a:r xmlns:a="http://schemas.openxmlformats.org/drawingml/2006/main"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_</a:t>
            </a:r>
            <a:endParaRPr xmlns:a="http://schemas.openxmlformats.org/drawingml/2006/main" sz="9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07542" y="6451193"/>
            <a:ext cx="461645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5/5/2023</a:t>
            </a:r>
            <a:endParaRPr xmlns:a="http://schemas.openxmlformats.org/drawingml/2006/main" sz="900">
              <a:latin typeface="Calibri"/>
              <a:cs typeface="Calibri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020E99-1344-8B86-D54E-5128033C70E5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xmlns:a="http://schemas.openxmlformats.org/drawingml/2006/main" marL="12700">
              <a:lnSpc>
                <a:spcPts val="955"/>
              </a:lnSpc>
              <a:bidi/>
            </a:pPr>
            <a:r xmlns:a="http://schemas.openxmlformats.org/drawingml/2006/main">
              <a:rPr lang="ar" spc="-5"/>
              <a:t>5/5/2023</a:t>
            </a:r>
            <a:endParaRPr xmlns:a="http://schemas.openxmlformats.org/drawingml/2006/main" lang="en-US" spc="-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9740" y="2168779"/>
            <a:ext cx="7219950" cy="192722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xmlns:a="http://schemas.openxmlformats.org/drawingml/2006/main" marL="469900" marR="5080" indent="-457834">
              <a:lnSpc>
                <a:spcPts val="3460"/>
              </a:lnSpc>
              <a:spcBef>
                <a:spcPts val="535"/>
              </a:spcBef>
              <a:buFont typeface="Wingdings"/>
              <a:buChar char=""/>
              <a:tabLst>
                <a:tab pos="470534" algn="l"/>
              </a:tabLst>
              <a:bidi/>
            </a:pPr>
            <a:r xmlns:a="http://schemas.openxmlformats.org/drawingml/2006/main">
              <a:rPr sz="3200" b="1" dirty="0">
                <a:latin typeface="Calibri"/>
                <a:cs typeface="Calibri"/>
              </a:rPr>
              <a:t>جسم</a:t>
            </a:r>
            <a:r xmlns:a="http://schemas.openxmlformats.org/drawingml/2006/main">
              <a:rPr sz="32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dirty="0">
                <a:latin typeface="Calibri"/>
                <a:cs typeface="Calibri"/>
              </a:rPr>
              <a:t>تعبير</a:t>
            </a:r>
            <a:r xmlns:a="http://schemas.openxmlformats.org/drawingml/2006/main">
              <a:rPr sz="3200" b="1" spc="-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dirty="0">
                <a:latin typeface="Calibri"/>
                <a:cs typeface="Calibri"/>
              </a:rPr>
              <a:t>/ </a:t>
            </a:r>
            <a:r xmlns:a="http://schemas.openxmlformats.org/drawingml/2006/main">
              <a:rPr sz="3200" b="1" spc="-10" dirty="0">
                <a:latin typeface="Calibri"/>
                <a:cs typeface="Calibri"/>
              </a:rPr>
              <a:t>طاقة</a:t>
            </a:r>
            <a:r xmlns:a="http://schemas.openxmlformats.org/drawingml/2006/main">
              <a:rPr sz="3200" b="1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5" dirty="0">
                <a:latin typeface="Calibri"/>
                <a:cs typeface="Calibri"/>
              </a:rPr>
              <a:t>المصروفات</a:t>
            </a:r>
            <a:r xmlns:a="http://schemas.openxmlformats.org/drawingml/2006/main">
              <a:rPr sz="3200" b="1" spc="-7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10" dirty="0">
                <a:latin typeface="Calibri"/>
                <a:cs typeface="Calibri"/>
              </a:rPr>
              <a:t>التغييرات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2700" marR="793750">
              <a:lnSpc>
                <a:spcPts val="3829"/>
              </a:lnSpc>
              <a:spcBef>
                <a:spcPts val="55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1-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ينقص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نحيف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جسم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كتلة،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BMR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والسلطة </a:t>
            </a:r>
            <a:r xmlns:a="http://schemas.openxmlformats.org/drawingml/2006/main">
              <a:rPr sz="2800" b="1" spc="-200" dirty="0">
                <a:latin typeface="Calibri"/>
                <a:cs typeface="Calibri"/>
              </a:rPr>
              <a:t>الفلسطينية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2-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يزيد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سمين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منديل.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3448" y="943897"/>
            <a:ext cx="6665275" cy="428147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145844" y="789178"/>
            <a:ext cx="66789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10" dirty="0"/>
              <a:t>التغييرات</a:t>
            </a:r>
            <a:r xmlns:a="http://schemas.openxmlformats.org/drawingml/2006/main">
              <a:rPr sz="3600" spc="-25" dirty="0"/>
              <a:t> </a:t>
            </a:r>
            <a:r xmlns:a="http://schemas.openxmlformats.org/drawingml/2006/main">
              <a:rPr sz="3600" spc="-10" dirty="0"/>
              <a:t>الذي - التي</a:t>
            </a:r>
            <a:r xmlns:a="http://schemas.openxmlformats.org/drawingml/2006/main">
              <a:rPr sz="3600" spc="-5" dirty="0"/>
              <a:t> </a:t>
            </a:r>
            <a:r xmlns:a="http://schemas.openxmlformats.org/drawingml/2006/main">
              <a:rPr sz="3600" spc="-25" dirty="0"/>
              <a:t>يمكن</a:t>
            </a:r>
            <a:r xmlns:a="http://schemas.openxmlformats.org/drawingml/2006/main">
              <a:rPr sz="3600" spc="-45" dirty="0"/>
              <a:t> </a:t>
            </a:r>
            <a:r xmlns:a="http://schemas.openxmlformats.org/drawingml/2006/main">
              <a:rPr sz="3600" dirty="0"/>
              <a:t>يحدث</a:t>
            </a:r>
            <a:r xmlns:a="http://schemas.openxmlformats.org/drawingml/2006/main">
              <a:rPr sz="3600" spc="-5" dirty="0"/>
              <a:t> </a:t>
            </a:r>
            <a:r xmlns:a="http://schemas.openxmlformats.org/drawingml/2006/main">
              <a:rPr sz="3600" dirty="0"/>
              <a:t>مع</a:t>
            </a:r>
            <a:r xmlns:a="http://schemas.openxmlformats.org/drawingml/2006/main">
              <a:rPr sz="3600" spc="-15" dirty="0"/>
              <a:t> </a:t>
            </a:r>
            <a:r xmlns:a="http://schemas.openxmlformats.org/drawingml/2006/main">
              <a:rPr sz="3600" dirty="0"/>
              <a:t>شيخوخة</a:t>
            </a:r>
            <a:endParaRPr xmlns:a="http://schemas.openxmlformats.org/drawingml/2006/main" sz="3600"/>
          </a:p>
        </p:txBody>
      </p:sp>
      <p:sp>
        <p:nvSpPr>
          <p:cNvPr id="5" name="object 5"/>
          <p:cNvSpPr txBox="1"/>
          <p:nvPr/>
        </p:nvSpPr>
        <p:spPr>
          <a:xfrm>
            <a:off x="6513830" y="6445846"/>
            <a:ext cx="1612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3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3</a:t>
            </a:fld>
            <a:endParaRPr sz="120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955"/>
              </a:lnSpc>
              <a:bidi/>
            </a:pPr>
            <a:r xmlns:a="http://schemas.openxmlformats.org/drawingml/2006/main">
              <a:rPr lang="ar" spc="-5"/>
              <a:t>5/5/2023</a:t>
            </a:r>
            <a:endParaRPr xmlns:a="http://schemas.openxmlformats.org/drawingml/2006/main" spc="-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76486" y="1085088"/>
            <a:ext cx="4098290" cy="897255"/>
            <a:chOff x="776486" y="1085088"/>
            <a:chExt cx="4098290" cy="89725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76486" y="1303648"/>
              <a:ext cx="278112" cy="318582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6404" y="1085088"/>
              <a:ext cx="1332737" cy="89687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48027" y="1085088"/>
              <a:ext cx="3126486" cy="896874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728268" y="1050165"/>
            <a:ext cx="7729855" cy="5356860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xmlns:a="http://schemas.openxmlformats.org/drawingml/2006/main" marL="469900" indent="-457200">
              <a:lnSpc>
                <a:spcPct val="100000"/>
              </a:lnSpc>
              <a:spcBef>
                <a:spcPts val="1085"/>
              </a:spcBef>
              <a:buFont typeface="Wingdings"/>
              <a:buChar char=""/>
              <a:tabLst>
                <a:tab pos="469900" algn="l"/>
              </a:tabLst>
              <a:bidi/>
            </a:pPr>
            <a:r xmlns:a="http://schemas.openxmlformats.org/drawingml/2006/main">
              <a:rPr sz="3200" b="1" spc="-20" dirty="0">
                <a:latin typeface="Calibri"/>
                <a:cs typeface="Calibri"/>
              </a:rPr>
              <a:t>شفوي</a:t>
            </a:r>
            <a:r xmlns:a="http://schemas.openxmlformats.org/drawingml/2006/main">
              <a:rPr sz="3200" b="1" spc="-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dirty="0">
                <a:latin typeface="Calibri"/>
                <a:cs typeface="Calibri"/>
              </a:rPr>
              <a:t>و</a:t>
            </a:r>
            <a:r xmlns:a="http://schemas.openxmlformats.org/drawingml/2006/main">
              <a:rPr sz="3200" b="1" spc="-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5" dirty="0">
                <a:latin typeface="Calibri"/>
                <a:cs typeface="Calibri"/>
              </a:rPr>
              <a:t>GI</a:t>
            </a:r>
            <a:r xmlns:a="http://schemas.openxmlformats.org/drawingml/2006/main">
              <a:rPr sz="32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10" dirty="0">
                <a:latin typeface="Calibri"/>
                <a:cs typeface="Calibri"/>
              </a:rPr>
              <a:t>التغييرات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85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هضمي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الاضطرابات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يحدث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انخفض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601345">
              <a:lnSpc>
                <a:spcPct val="140000"/>
              </a:lnSpc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إفراز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حمض الهيدروكلوريك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معدة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إنزيمات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الجهاز الهضمي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انخفض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GI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الحركية.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انخفض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عضو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وظيفة.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34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انتشار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ضامر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التهاب المعدة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يزيد.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40000"/>
              </a:lnSpc>
              <a:spcBef>
                <a:spcPts val="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العناصر الغذائية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استيعاب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ينقص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لأن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انخفض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الغشاء المخاطي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كتلة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انخفض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تدفق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الدم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إلى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الغشاء المخاطي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الزغابات المعوية.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52500" y="178307"/>
            <a:ext cx="7250430" cy="1006602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222044" y="281685"/>
            <a:ext cx="66789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10" dirty="0"/>
              <a:t>التغييرات</a:t>
            </a:r>
            <a:r xmlns:a="http://schemas.openxmlformats.org/drawingml/2006/main">
              <a:rPr sz="3600" spc="-25" dirty="0"/>
              <a:t> </a:t>
            </a:r>
            <a:r xmlns:a="http://schemas.openxmlformats.org/drawingml/2006/main">
              <a:rPr sz="3600" spc="-10" dirty="0"/>
              <a:t>الذي - التي</a:t>
            </a:r>
            <a:r xmlns:a="http://schemas.openxmlformats.org/drawingml/2006/main">
              <a:rPr sz="3600" spc="-5" dirty="0"/>
              <a:t> </a:t>
            </a:r>
            <a:r xmlns:a="http://schemas.openxmlformats.org/drawingml/2006/main">
              <a:rPr sz="3600" spc="-25" dirty="0"/>
              <a:t>يمكن</a:t>
            </a:r>
            <a:r xmlns:a="http://schemas.openxmlformats.org/drawingml/2006/main">
              <a:rPr sz="3600" spc="-45" dirty="0"/>
              <a:t> </a:t>
            </a:r>
            <a:r xmlns:a="http://schemas.openxmlformats.org/drawingml/2006/main">
              <a:rPr sz="3600" dirty="0"/>
              <a:t>يحدث</a:t>
            </a:r>
            <a:r xmlns:a="http://schemas.openxmlformats.org/drawingml/2006/main">
              <a:rPr sz="3600" spc="-5" dirty="0"/>
              <a:t> </a:t>
            </a:r>
            <a:r xmlns:a="http://schemas.openxmlformats.org/drawingml/2006/main">
              <a:rPr sz="3600" dirty="0"/>
              <a:t>مع</a:t>
            </a:r>
            <a:r xmlns:a="http://schemas.openxmlformats.org/drawingml/2006/main">
              <a:rPr sz="3600" spc="-15" dirty="0"/>
              <a:t> </a:t>
            </a:r>
            <a:r xmlns:a="http://schemas.openxmlformats.org/drawingml/2006/main">
              <a:rPr sz="3600" dirty="0"/>
              <a:t>شيخوخة</a:t>
            </a:r>
            <a:endParaRPr xmlns:a="http://schemas.openxmlformats.org/drawingml/2006/main" sz="3600"/>
          </a:p>
        </p:txBody>
      </p:sp>
      <p:sp>
        <p:nvSpPr>
          <p:cNvPr id="9" name="object 9"/>
          <p:cNvSpPr txBox="1"/>
          <p:nvPr/>
        </p:nvSpPr>
        <p:spPr>
          <a:xfrm>
            <a:off x="6513830" y="6445846"/>
            <a:ext cx="1612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3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4</a:t>
            </a:fld>
            <a:endParaRPr sz="1200">
              <a:latin typeface="Arial MT"/>
              <a:cs typeface="Arial MT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955"/>
              </a:lnSpc>
              <a:bidi/>
            </a:pPr>
            <a:r xmlns:a="http://schemas.openxmlformats.org/drawingml/2006/main">
              <a:rPr lang="ar" spc="-5"/>
              <a:t>5/5/2023</a:t>
            </a:r>
            <a:endParaRPr xmlns:a="http://schemas.openxmlformats.org/drawingml/2006/main" spc="-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573" y="1310785"/>
            <a:ext cx="8073390" cy="3183255"/>
          </a:xfrm>
          <a:prstGeom prst="rect">
            <a:avLst/>
          </a:prstGeom>
        </p:spPr>
        <p:txBody>
          <a:bodyPr vert="horz" wrap="square" lIns="0" tIns="185420" rIns="0" bIns="0" rtlCol="0">
            <a:spAutoFit/>
          </a:bodyPr>
          <a:lstStyle/>
          <a:p>
            <a:pPr xmlns:a="http://schemas.openxmlformats.org/drawingml/2006/main" marL="336550" indent="-324485">
              <a:lnSpc>
                <a:spcPct val="100000"/>
              </a:lnSpc>
              <a:spcBef>
                <a:spcPts val="1460"/>
              </a:spcBef>
              <a:buSzPct val="96875"/>
              <a:buFont typeface="Wingdings"/>
              <a:buChar char=""/>
              <a:tabLst>
                <a:tab pos="337185" algn="l"/>
              </a:tabLst>
              <a:bidi/>
            </a:pPr>
            <a:r xmlns:a="http://schemas.openxmlformats.org/drawingml/2006/main">
              <a:rPr sz="3200" b="1" spc="-10" dirty="0">
                <a:latin typeface="Calibri"/>
                <a:cs typeface="Calibri"/>
              </a:rPr>
              <a:t>الأيض</a:t>
            </a:r>
            <a:r xmlns:a="http://schemas.openxmlformats.org/drawingml/2006/main">
              <a:rPr sz="3200" b="1" spc="-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10" dirty="0">
                <a:latin typeface="Calibri"/>
                <a:cs typeface="Calibri"/>
              </a:rPr>
              <a:t>التغييرات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180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تغيير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الجلوكوز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تسامح؛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الكامنة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سبب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يمكن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82295">
              <a:lnSpc>
                <a:spcPct val="150000"/>
              </a:lnSpc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ينقص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الأنسولين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إفراز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ينقص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منديل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حساسية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الأنسولين.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توليف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فيتامين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جلد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النقصان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عمر.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87748" y="680245"/>
            <a:ext cx="6665275" cy="428147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260728" y="524383"/>
            <a:ext cx="66789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10" dirty="0"/>
              <a:t>التغييرات</a:t>
            </a:r>
            <a:r xmlns:a="http://schemas.openxmlformats.org/drawingml/2006/main">
              <a:rPr sz="3600" spc="-25" dirty="0"/>
              <a:t> </a:t>
            </a:r>
            <a:r xmlns:a="http://schemas.openxmlformats.org/drawingml/2006/main">
              <a:rPr sz="3600" spc="-10" dirty="0"/>
              <a:t>الذي - التي</a:t>
            </a:r>
            <a:r xmlns:a="http://schemas.openxmlformats.org/drawingml/2006/main">
              <a:rPr sz="3600" spc="-5" dirty="0"/>
              <a:t> </a:t>
            </a:r>
            <a:r xmlns:a="http://schemas.openxmlformats.org/drawingml/2006/main">
              <a:rPr sz="3600" spc="-25" dirty="0"/>
              <a:t>يمكن</a:t>
            </a:r>
            <a:r xmlns:a="http://schemas.openxmlformats.org/drawingml/2006/main">
              <a:rPr sz="3600" spc="-45" dirty="0"/>
              <a:t> </a:t>
            </a:r>
            <a:r xmlns:a="http://schemas.openxmlformats.org/drawingml/2006/main">
              <a:rPr sz="3600" dirty="0"/>
              <a:t>يحدث</a:t>
            </a:r>
            <a:r xmlns:a="http://schemas.openxmlformats.org/drawingml/2006/main">
              <a:rPr sz="3600" spc="-5" dirty="0"/>
              <a:t> </a:t>
            </a:r>
            <a:r xmlns:a="http://schemas.openxmlformats.org/drawingml/2006/main">
              <a:rPr sz="3600" dirty="0"/>
              <a:t>مع</a:t>
            </a:r>
            <a:r xmlns:a="http://schemas.openxmlformats.org/drawingml/2006/main">
              <a:rPr sz="3600" spc="-15" dirty="0"/>
              <a:t> </a:t>
            </a:r>
            <a:r xmlns:a="http://schemas.openxmlformats.org/drawingml/2006/main">
              <a:rPr sz="3600" dirty="0"/>
              <a:t>شيخوخة</a:t>
            </a:r>
            <a:endParaRPr xmlns:a="http://schemas.openxmlformats.org/drawingml/2006/main" sz="360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955"/>
              </a:lnSpc>
              <a:bidi/>
            </a:pPr>
            <a:r xmlns:a="http://schemas.openxmlformats.org/drawingml/2006/main">
              <a:rPr lang="ar" spc="-5"/>
              <a:t>5/5/2023</a:t>
            </a:r>
            <a:endParaRPr xmlns:a="http://schemas.openxmlformats.org/drawingml/2006/main" spc="-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32062" y="1144524"/>
            <a:ext cx="3138170" cy="897255"/>
            <a:chOff x="432062" y="1144524"/>
            <a:chExt cx="3138170" cy="89725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32062" y="1363084"/>
              <a:ext cx="278112" cy="318582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6344" y="1144524"/>
              <a:ext cx="3103626" cy="896874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85420" rIns="0" bIns="0" rtlCol="0">
            <a:spAutoFit/>
          </a:bodyPr>
          <a:lstStyle/>
          <a:p>
            <a:pPr xmlns:a="http://schemas.openxmlformats.org/drawingml/2006/main" marL="336550" indent="-324485">
              <a:lnSpc>
                <a:spcPct val="100000"/>
              </a:lnSpc>
              <a:spcBef>
                <a:spcPts val="1460"/>
              </a:spcBef>
              <a:buSzPct val="96875"/>
              <a:buFont typeface="Wingdings"/>
              <a:buChar char=""/>
              <a:tabLst>
                <a:tab pos="337185" algn="l"/>
              </a:tabLst>
              <a:bidi/>
            </a:pPr>
            <a:r xmlns:a="http://schemas.openxmlformats.org/drawingml/2006/main">
              <a:rPr dirty="0"/>
              <a:t>آخر</a:t>
            </a:r>
            <a:r xmlns:a="http://schemas.openxmlformats.org/drawingml/2006/main">
              <a:rPr spc="-45" dirty="0"/>
              <a:t> </a:t>
            </a:r>
            <a:r xmlns:a="http://schemas.openxmlformats.org/drawingml/2006/main">
              <a:rPr spc="-10" dirty="0"/>
              <a:t>التغييرات</a:t>
            </a: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18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spc="-15" dirty="0"/>
              <a:t>يتغير</a:t>
            </a:r>
            <a:r xmlns:a="http://schemas.openxmlformats.org/drawingml/2006/main">
              <a:rPr sz="2800" spc="5" dirty="0"/>
              <a:t> </a:t>
            </a:r>
            <a:r xmlns:a="http://schemas.openxmlformats.org/drawingml/2006/main">
              <a:rPr sz="2800" spc="-5" dirty="0"/>
              <a:t>في</a:t>
            </a:r>
            <a:r xmlns:a="http://schemas.openxmlformats.org/drawingml/2006/main">
              <a:rPr sz="2800" dirty="0"/>
              <a:t> </a:t>
            </a:r>
            <a:r xmlns:a="http://schemas.openxmlformats.org/drawingml/2006/main">
              <a:rPr sz="2800" spc="-5" dirty="0"/>
              <a:t>الدخل </a:t>
            </a:r>
            <a:r xmlns:a="http://schemas.openxmlformats.org/drawingml/2006/main">
              <a:rPr sz="2800" spc="-20" dirty="0"/>
              <a:t>ذات الصلة</a:t>
            </a:r>
            <a:r xmlns:a="http://schemas.openxmlformats.org/drawingml/2006/main">
              <a:rPr sz="2800" spc="30" dirty="0"/>
              <a:t> </a:t>
            </a:r>
            <a:r xmlns:a="http://schemas.openxmlformats.org/drawingml/2006/main">
              <a:rPr sz="2800" spc="-15" dirty="0"/>
              <a:t>ل</a:t>
            </a:r>
            <a:r xmlns:a="http://schemas.openxmlformats.org/drawingml/2006/main">
              <a:rPr sz="2800" spc="10" dirty="0"/>
              <a:t> </a:t>
            </a:r>
            <a:r xmlns:a="http://schemas.openxmlformats.org/drawingml/2006/main">
              <a:rPr sz="2800" spc="-15" dirty="0"/>
              <a:t>التقاعد.</a:t>
            </a:r>
            <a:endParaRPr xmlns:a="http://schemas.openxmlformats.org/drawingml/2006/main" sz="2800"/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spc="-10" dirty="0"/>
              <a:t>الاعتماد</a:t>
            </a:r>
            <a:r xmlns:a="http://schemas.openxmlformats.org/drawingml/2006/main">
              <a:rPr sz="2800" spc="5" dirty="0"/>
              <a:t> </a:t>
            </a:r>
            <a:r xmlns:a="http://schemas.openxmlformats.org/drawingml/2006/main">
              <a:rPr sz="2800" spc="-5" dirty="0"/>
              <a:t>على </a:t>
            </a:r>
            <a:r xmlns:a="http://schemas.openxmlformats.org/drawingml/2006/main">
              <a:rPr sz="2800" spc="-10" dirty="0"/>
              <a:t>الأدوية.</a:t>
            </a:r>
            <a:endParaRPr xmlns:a="http://schemas.openxmlformats.org/drawingml/2006/main" sz="2800"/>
          </a:p>
          <a:p>
            <a:pPr xmlns:a="http://schemas.openxmlformats.org/drawingml/2006/main" marL="184785" marR="922019" indent="-172720">
              <a:lnSpc>
                <a:spcPct val="150000"/>
              </a:lnSpc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spc="-5" dirty="0"/>
              <a:t>اجتماعي</a:t>
            </a:r>
            <a:r xmlns:a="http://schemas.openxmlformats.org/drawingml/2006/main">
              <a:rPr sz="2800" spc="15" dirty="0"/>
              <a:t> </a:t>
            </a:r>
            <a:r xmlns:a="http://schemas.openxmlformats.org/drawingml/2006/main">
              <a:rPr sz="2800" spc="-10" dirty="0"/>
              <a:t>عزل</a:t>
            </a:r>
            <a:r xmlns:a="http://schemas.openxmlformats.org/drawingml/2006/main">
              <a:rPr sz="2800" dirty="0"/>
              <a:t> </a:t>
            </a:r>
            <a:r xmlns:a="http://schemas.openxmlformats.org/drawingml/2006/main">
              <a:rPr sz="2800" spc="-20" dirty="0"/>
              <a:t>متعلق ب</a:t>
            </a:r>
            <a:r xmlns:a="http://schemas.openxmlformats.org/drawingml/2006/main">
              <a:rPr sz="2800" spc="45" dirty="0"/>
              <a:t> </a:t>
            </a:r>
            <a:r xmlns:a="http://schemas.openxmlformats.org/drawingml/2006/main">
              <a:rPr sz="2800" spc="-15" dirty="0"/>
              <a:t>ل</a:t>
            </a:r>
            <a:r xmlns:a="http://schemas.openxmlformats.org/drawingml/2006/main">
              <a:rPr sz="2800" dirty="0"/>
              <a:t> </a:t>
            </a:r>
            <a:r xmlns:a="http://schemas.openxmlformats.org/drawingml/2006/main">
              <a:rPr sz="2800" spc="-10" dirty="0"/>
              <a:t>موت</a:t>
            </a:r>
            <a:r xmlns:a="http://schemas.openxmlformats.org/drawingml/2006/main">
              <a:rPr sz="2800" spc="15" dirty="0"/>
              <a:t> </a:t>
            </a:r>
            <a:r xmlns:a="http://schemas.openxmlformats.org/drawingml/2006/main">
              <a:rPr sz="2800" spc="-5" dirty="0"/>
              <a:t>ل</a:t>
            </a:r>
            <a:r xmlns:a="http://schemas.openxmlformats.org/drawingml/2006/main">
              <a:rPr sz="2800" dirty="0"/>
              <a:t> </a:t>
            </a:r>
            <a:r xmlns:a="http://schemas.openxmlformats.org/drawingml/2006/main">
              <a:rPr sz="2800" spc="-5" dirty="0"/>
              <a:t>زوج،</a:t>
            </a:r>
            <a:r xmlns:a="http://schemas.openxmlformats.org/drawingml/2006/main">
              <a:rPr sz="2800" spc="10" dirty="0"/>
              <a:t> </a:t>
            </a:r>
            <a:r xmlns:a="http://schemas.openxmlformats.org/drawingml/2006/main">
              <a:rPr sz="2800" spc="-5" dirty="0"/>
              <a:t>معيشة</a:t>
            </a:r>
            <a:r xmlns:a="http://schemas.openxmlformats.org/drawingml/2006/main">
              <a:rPr sz="2800" spc="-620" dirty="0"/>
              <a:t> </a:t>
            </a:r>
            <a:r xmlns:a="http://schemas.openxmlformats.org/drawingml/2006/main">
              <a:rPr sz="2800" spc="-5" dirty="0"/>
              <a:t>وحيد،</a:t>
            </a:r>
            <a:r xmlns:a="http://schemas.openxmlformats.org/drawingml/2006/main">
              <a:rPr sz="2800" spc="15" dirty="0"/>
              <a:t> </a:t>
            </a:r>
            <a:r xmlns:a="http://schemas.openxmlformats.org/drawingml/2006/main">
              <a:rPr sz="2800" spc="-10" dirty="0"/>
              <a:t>ضعف السمع</a:t>
            </a:r>
            <a:r xmlns:a="http://schemas.openxmlformats.org/drawingml/2006/main">
              <a:rPr sz="2800" spc="30" dirty="0"/>
              <a:t> </a:t>
            </a:r>
            <a:r xmlns:a="http://schemas.openxmlformats.org/drawingml/2006/main">
              <a:rPr sz="2800" spc="-25" dirty="0"/>
              <a:t>إمكانية التنقل.</a:t>
            </a:r>
            <a:endParaRPr xmlns:a="http://schemas.openxmlformats.org/drawingml/2006/main" sz="2800"/>
          </a:p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spc="-20" dirty="0"/>
              <a:t>فقير</a:t>
            </a:r>
            <a:r xmlns:a="http://schemas.openxmlformats.org/drawingml/2006/main">
              <a:rPr sz="2800" spc="15" dirty="0"/>
              <a:t> </a:t>
            </a:r>
            <a:r xmlns:a="http://schemas.openxmlformats.org/drawingml/2006/main">
              <a:rPr sz="2800" spc="-15" dirty="0"/>
              <a:t>احترام الذات</a:t>
            </a:r>
            <a:r xmlns:a="http://schemas.openxmlformats.org/drawingml/2006/main">
              <a:rPr sz="2800" spc="50" dirty="0"/>
              <a:t> </a:t>
            </a:r>
            <a:r xmlns:a="http://schemas.openxmlformats.org/drawingml/2006/main">
              <a:rPr sz="2800" spc="-20" dirty="0"/>
              <a:t>متعلق ب</a:t>
            </a:r>
            <a:r xmlns:a="http://schemas.openxmlformats.org/drawingml/2006/main">
              <a:rPr sz="2800" spc="35" dirty="0"/>
              <a:t> </a:t>
            </a:r>
            <a:r xmlns:a="http://schemas.openxmlformats.org/drawingml/2006/main">
              <a:rPr sz="2800" spc="-15" dirty="0"/>
              <a:t>ل</a:t>
            </a:r>
            <a:r xmlns:a="http://schemas.openxmlformats.org/drawingml/2006/main">
              <a:rPr sz="2800" spc="5" dirty="0"/>
              <a:t> </a:t>
            </a:r>
            <a:r xmlns:a="http://schemas.openxmlformats.org/drawingml/2006/main">
              <a:rPr sz="2800" spc="-15" dirty="0"/>
              <a:t>يتغير</a:t>
            </a:r>
            <a:r xmlns:a="http://schemas.openxmlformats.org/drawingml/2006/main">
              <a:rPr sz="2800" spc="10" dirty="0"/>
              <a:t> </a:t>
            </a:r>
            <a:r xmlns:a="http://schemas.openxmlformats.org/drawingml/2006/main">
              <a:rPr sz="2800" spc="-5" dirty="0"/>
              <a:t>في</a:t>
            </a:r>
            <a:r xmlns:a="http://schemas.openxmlformats.org/drawingml/2006/main">
              <a:rPr sz="2800" spc="10" dirty="0"/>
              <a:t> </a:t>
            </a:r>
            <a:r xmlns:a="http://schemas.openxmlformats.org/drawingml/2006/main">
              <a:rPr sz="2800" spc="-10" dirty="0"/>
              <a:t>صورة </a:t>
            </a:r>
            <a:r xmlns:a="http://schemas.openxmlformats.org/drawingml/2006/main">
              <a:rPr sz="2800" spc="-5" dirty="0"/>
              <a:t>الجسم</a:t>
            </a:r>
            <a:r xmlns:a="http://schemas.openxmlformats.org/drawingml/2006/main">
              <a:rPr sz="2800" spc="25" dirty="0"/>
              <a:t> </a:t>
            </a:r>
            <a:r xmlns:a="http://schemas.openxmlformats.org/drawingml/2006/main">
              <a:rPr sz="2800" spc="-5" dirty="0"/>
              <a:t>نقص</a:t>
            </a:r>
            <a:r xmlns:a="http://schemas.openxmlformats.org/drawingml/2006/main">
              <a:rPr sz="2800" spc="-620" dirty="0"/>
              <a:t> </a:t>
            </a:r>
            <a:r xmlns:a="http://schemas.openxmlformats.org/drawingml/2006/main">
              <a:rPr sz="2800" spc="-5" dirty="0"/>
              <a:t>ل</a:t>
            </a:r>
            <a:r xmlns:a="http://schemas.openxmlformats.org/drawingml/2006/main">
              <a:rPr sz="2800" dirty="0"/>
              <a:t> </a:t>
            </a:r>
            <a:r xmlns:a="http://schemas.openxmlformats.org/drawingml/2006/main">
              <a:rPr sz="2800" spc="-20" dirty="0"/>
              <a:t>إنتاجية،</a:t>
            </a:r>
            <a:r xmlns:a="http://schemas.openxmlformats.org/drawingml/2006/main">
              <a:rPr sz="2800" spc="35" dirty="0"/>
              <a:t> </a:t>
            </a:r>
            <a:r xmlns:a="http://schemas.openxmlformats.org/drawingml/2006/main">
              <a:rPr sz="2800" spc="-15" dirty="0"/>
              <a:t>مشاعر</a:t>
            </a:r>
            <a:r xmlns:a="http://schemas.openxmlformats.org/drawingml/2006/main">
              <a:rPr sz="2800" spc="20" dirty="0"/>
              <a:t> </a:t>
            </a:r>
            <a:r xmlns:a="http://schemas.openxmlformats.org/drawingml/2006/main">
              <a:rPr sz="2800" spc="-5" dirty="0"/>
              <a:t>ل</a:t>
            </a:r>
            <a:r xmlns:a="http://schemas.openxmlformats.org/drawingml/2006/main">
              <a:rPr sz="2800" dirty="0"/>
              <a:t> </a:t>
            </a:r>
            <a:r xmlns:a="http://schemas.openxmlformats.org/drawingml/2006/main">
              <a:rPr sz="2800" spc="-5" dirty="0"/>
              <a:t>بلا هدف.</a:t>
            </a:r>
            <a:endParaRPr xmlns:a="http://schemas.openxmlformats.org/drawingml/2006/main" sz="2800"/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8700" y="391668"/>
            <a:ext cx="7250430" cy="1006601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298194" y="495757"/>
            <a:ext cx="66795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10" dirty="0"/>
              <a:t>التغييرات</a:t>
            </a:r>
            <a:r xmlns:a="http://schemas.openxmlformats.org/drawingml/2006/main">
              <a:rPr sz="3600" spc="-20" dirty="0"/>
              <a:t> </a:t>
            </a:r>
            <a:r xmlns:a="http://schemas.openxmlformats.org/drawingml/2006/main">
              <a:rPr sz="3600" spc="-10" dirty="0"/>
              <a:t>قد </a:t>
            </a:r>
            <a:r xmlns:a="http://schemas.openxmlformats.org/drawingml/2006/main">
              <a:rPr sz="3600" spc="-25" dirty="0"/>
              <a:t>يكون</a:t>
            </a:r>
            <a:r xmlns:a="http://schemas.openxmlformats.org/drawingml/2006/main">
              <a:rPr sz="3600" spc="-35" dirty="0"/>
              <a:t> </a:t>
            </a:r>
            <a:r xmlns:a="http://schemas.openxmlformats.org/drawingml/2006/main">
              <a:rPr sz="3600" dirty="0"/>
              <a:t>تحدث </a:t>
            </a:r>
            <a:r xmlns:a="http://schemas.openxmlformats.org/drawingml/2006/main">
              <a:rPr sz="3600" spc="-5" dirty="0"/>
              <a:t>مع </a:t>
            </a:r>
            <a:r xmlns:a="http://schemas.openxmlformats.org/drawingml/2006/main">
              <a:rPr sz="3600" dirty="0"/>
              <a:t>تقدم العمر</a:t>
            </a:r>
            <a:endParaRPr xmlns:a="http://schemas.openxmlformats.org/drawingml/2006/main" sz="3600"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955"/>
              </a:lnSpc>
              <a:bidi/>
            </a:pPr>
            <a:r xmlns:a="http://schemas.openxmlformats.org/drawingml/2006/main">
              <a:rPr lang="ar" spc="-5"/>
              <a:t>5/5/2023</a:t>
            </a:r>
            <a:endParaRPr xmlns:a="http://schemas.openxmlformats.org/drawingml/2006/main" spc="-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8340" y="1799568"/>
            <a:ext cx="7479665" cy="3227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ct val="150100"/>
              </a:lnSpc>
              <a:spcBef>
                <a:spcPts val="100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العناصر الغذائية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التوصيات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ملائم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الجميع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كبير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فرادى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الجميع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457834" indent="-172720">
              <a:lnSpc>
                <a:spcPct val="150000"/>
              </a:lnSpc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عام،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السعرات الحرارية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يحتاج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ينقص،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حتى الآن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فيتامين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المعدنية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متطلبات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يقضي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نفس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يزيد.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39230" y="6431381"/>
            <a:ext cx="110489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7</a:t>
            </a:r>
            <a:endParaRPr xmlns:a="http://schemas.openxmlformats.org/drawingml/2006/main" sz="12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76941" y="1187737"/>
            <a:ext cx="6351600" cy="355271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236980" y="1032764"/>
            <a:ext cx="63861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dirty="0"/>
              <a:t>التغذية</a:t>
            </a:r>
            <a:r xmlns:a="http://schemas.openxmlformats.org/drawingml/2006/main">
              <a:rPr sz="3600" spc="-20" dirty="0"/>
              <a:t> </a:t>
            </a:r>
            <a:r xmlns:a="http://schemas.openxmlformats.org/drawingml/2006/main">
              <a:rPr sz="3600" spc="-5" dirty="0"/>
              <a:t>الاحتياجات</a:t>
            </a:r>
            <a:r xmlns:a="http://schemas.openxmlformats.org/drawingml/2006/main">
              <a:rPr sz="3600" spc="-25" dirty="0"/>
              <a:t> </a:t>
            </a:r>
            <a:r xmlns:a="http://schemas.openxmlformats.org/drawingml/2006/main">
              <a:rPr sz="3600" dirty="0"/>
              <a:t>ل</a:t>
            </a:r>
            <a:r xmlns:a="http://schemas.openxmlformats.org/drawingml/2006/main">
              <a:rPr sz="3600" spc="-15" dirty="0"/>
              <a:t> </a:t>
            </a:r>
            <a:r xmlns:a="http://schemas.openxmlformats.org/drawingml/2006/main">
              <a:rPr sz="3600" dirty="0"/>
              <a:t>اكبر سنا</a:t>
            </a:r>
            <a:r xmlns:a="http://schemas.openxmlformats.org/drawingml/2006/main">
              <a:rPr sz="3600" spc="-20" dirty="0"/>
              <a:t> </a:t>
            </a:r>
            <a:r xmlns:a="http://schemas.openxmlformats.org/drawingml/2006/main">
              <a:rPr sz="3600" dirty="0"/>
              <a:t>الكبار</a:t>
            </a:r>
            <a:endParaRPr xmlns:a="http://schemas.openxmlformats.org/drawingml/2006/main" sz="3600"/>
          </a:p>
        </p:txBody>
      </p:sp>
      <p:sp>
        <p:nvSpPr>
          <p:cNvPr id="6" name="object 6"/>
          <p:cNvSpPr txBox="1"/>
          <p:nvPr/>
        </p:nvSpPr>
        <p:spPr>
          <a:xfrm>
            <a:off x="707542" y="6451193"/>
            <a:ext cx="461645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5/5/2023</a:t>
            </a:r>
            <a:endParaRPr xmlns:a="http://schemas.openxmlformats.org/drawingml/2006/main" sz="9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77995" y="6451193"/>
            <a:ext cx="590550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د </a:t>
            </a:r>
            <a:r xmlns:a="http://schemas.openxmlformats.org/drawingml/2006/main">
              <a:rPr sz="900" dirty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 xmlns:a="http://schemas.openxmlformats.org/drawingml/2006/main">
              <a:rPr sz="900" spc="-1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M </a:t>
            </a:r>
            <a:r xmlns:a="http://schemas.openxmlformats.org/drawingml/2006/main">
              <a:rPr sz="900" dirty="0">
                <a:solidFill>
                  <a:srgbClr val="888888"/>
                </a:solidFill>
                <a:latin typeface="Calibri"/>
                <a:cs typeface="Calibri"/>
              </a:rPr>
              <a:t>a </a:t>
            </a:r>
            <a:r xmlns:a="http://schemas.openxmlformats.org/drawingml/2006/main"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l </a:t>
            </a:r>
            <a:r xmlns:a="http://schemas.openxmlformats.org/drawingml/2006/main">
              <a:rPr sz="900" dirty="0">
                <a:solidFill>
                  <a:srgbClr val="888888"/>
                </a:solidFill>
                <a:latin typeface="Calibri"/>
                <a:cs typeface="Calibri"/>
              </a:rPr>
              <a:t>a </a:t>
            </a:r>
            <a:r xmlns:a="http://schemas.openxmlformats.org/drawingml/2006/main"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ke </a:t>
            </a:r>
            <a:r xmlns:a="http://schemas.openxmlformats.org/drawingml/2006/main">
              <a:rPr sz="900" dirty="0">
                <a:solidFill>
                  <a:srgbClr val="888888"/>
                </a:solidFill>
                <a:latin typeface="Calibri"/>
                <a:cs typeface="Calibri"/>
              </a:rPr>
              <a:t>h</a:t>
            </a:r>
            <a:endParaRPr xmlns:a="http://schemas.openxmlformats.org/drawingml/2006/main" sz="900">
              <a:latin typeface="Calibri"/>
              <a:cs typeface="Calibri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38EC043-EACE-DE44-52CA-314B31309FA3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xmlns:a="http://schemas.openxmlformats.org/drawingml/2006/main" marL="12700">
              <a:lnSpc>
                <a:spcPts val="955"/>
              </a:lnSpc>
              <a:bidi/>
            </a:pPr>
            <a:r xmlns:a="http://schemas.openxmlformats.org/drawingml/2006/main">
              <a:rPr lang="ar" spc="-5"/>
              <a:t>5/5/2023</a:t>
            </a:r>
            <a:endParaRPr xmlns:a="http://schemas.openxmlformats.org/drawingml/2006/main" lang="en-US" spc="-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06749" y="437387"/>
            <a:ext cx="2365375" cy="1007110"/>
            <a:chOff x="506749" y="437387"/>
            <a:chExt cx="2365375" cy="100711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6749" y="663973"/>
              <a:ext cx="337482" cy="31925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2000" y="437387"/>
              <a:ext cx="2109978" cy="1006601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459740" y="540765"/>
            <a:ext cx="8009255" cy="40786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584200" indent="-572135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584200" algn="l"/>
                <a:tab pos="584835" algn="l"/>
              </a:tabLst>
              <a:bidi/>
            </a:pPr>
            <a:r xmlns:a="http://schemas.openxmlformats.org/drawingml/2006/main">
              <a:rPr sz="3600" b="1" spc="-5" dirty="0">
                <a:latin typeface="Calibri"/>
                <a:cs typeface="Calibri"/>
              </a:rPr>
              <a:t>سعرات حرارية</a:t>
            </a:r>
            <a:endParaRPr xmlns:a="http://schemas.openxmlformats.org/drawingml/2006/main" sz="3600">
              <a:latin typeface="Calibri"/>
              <a:cs typeface="Calibri"/>
            </a:endParaRPr>
          </a:p>
          <a:p>
            <a:pPr xmlns:a="http://schemas.openxmlformats.org/drawingml/2006/main" marL="184785" marR="22225" indent="-172720">
              <a:lnSpc>
                <a:spcPct val="150000"/>
              </a:lnSpc>
              <a:spcBef>
                <a:spcPts val="238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السعرات الحرارية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يحتاج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ينقص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عمر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حق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ينقص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الأيض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معدل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65" dirty="0">
                <a:latin typeface="Calibri"/>
                <a:cs typeface="Calibri"/>
              </a:rPr>
              <a:t>السلطة الفلسطينية.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التغييرات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جسم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تعبير،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يسمى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ينقص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عضلة 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عظم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الكتلة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يزيد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بالنسبة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المئوية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الجسم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سمين.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955"/>
              </a:lnSpc>
              <a:bidi/>
            </a:pPr>
            <a:r xmlns:a="http://schemas.openxmlformats.org/drawingml/2006/main">
              <a:rPr lang="ar" spc="-5"/>
              <a:t>5/5/2023</a:t>
            </a:r>
            <a:endParaRPr xmlns:a="http://schemas.openxmlformats.org/drawingml/2006/main" spc="-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8085" y="589787"/>
            <a:ext cx="2365375" cy="1007110"/>
            <a:chOff x="528085" y="589787"/>
            <a:chExt cx="2365375" cy="100711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8085" y="816373"/>
              <a:ext cx="337482" cy="31925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83336" y="589787"/>
              <a:ext cx="2109978" cy="1006601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459740" y="693165"/>
            <a:ext cx="8032115" cy="39262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606425" indent="-57277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605790" algn="l"/>
                <a:tab pos="607060" algn="l"/>
              </a:tabLst>
              <a:bidi/>
            </a:pPr>
            <a:r xmlns:a="http://schemas.openxmlformats.org/drawingml/2006/main">
              <a:rPr sz="3600" b="1" spc="-5" dirty="0">
                <a:latin typeface="Calibri"/>
                <a:cs typeface="Calibri"/>
              </a:rPr>
              <a:t>سعرات حرارية</a:t>
            </a:r>
            <a:endParaRPr xmlns:a="http://schemas.openxmlformats.org/drawingml/2006/main" sz="3600">
              <a:latin typeface="Calibri"/>
              <a:cs typeface="Calibri"/>
            </a:endParaRPr>
          </a:p>
          <a:p>
            <a:pPr xmlns:a="http://schemas.openxmlformats.org/drawingml/2006/main" marL="184785" marR="123825" indent="-172720">
              <a:lnSpc>
                <a:spcPct val="150000"/>
              </a:lnSpc>
              <a:spcBef>
                <a:spcPts val="118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ينقص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الأيض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معدل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2٪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لكل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عقد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بداية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حول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عمر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30.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60" dirty="0">
                <a:latin typeface="Calibri"/>
                <a:cs typeface="Calibri"/>
              </a:rPr>
              <a:t>معاً،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ينقص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 </a:t>
            </a:r>
            <a:r xmlns:a="http://schemas.openxmlformats.org/drawingml/2006/main">
              <a:rPr sz="2800" b="1" spc="-100" dirty="0">
                <a:latin typeface="Calibri"/>
                <a:cs typeface="Calibri"/>
              </a:rPr>
              <a:t>PA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أدنى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الأيض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معدل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يقود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مُقدَّر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5٪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ينقص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المجموع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السعرات الحرارية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يحتاج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كل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عقد.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955"/>
              </a:lnSpc>
              <a:bidi/>
            </a:pPr>
            <a:r xmlns:a="http://schemas.openxmlformats.org/drawingml/2006/main">
              <a:rPr lang="ar" spc="-5"/>
              <a:t>5/5/2023</a:t>
            </a:r>
            <a:endParaRPr xmlns:a="http://schemas.openxmlformats.org/drawingml/2006/main" spc="-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918</Words>
  <Application>Microsoft Office PowerPoint</Application>
  <PresentationFormat>On-screen Show (4:3)</PresentationFormat>
  <Paragraphs>109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 MT</vt:lpstr>
      <vt:lpstr>Calibri</vt:lpstr>
      <vt:lpstr>Wingdings</vt:lpstr>
      <vt:lpstr>Office Theme</vt:lpstr>
      <vt:lpstr>“Nutrition in Health and Illness”  Second Semester 2022-2023</vt:lpstr>
      <vt:lpstr>Aging and Older Adults</vt:lpstr>
      <vt:lpstr>Changes that may occur with Aging</vt:lpstr>
      <vt:lpstr>Changes that may occur with Aging</vt:lpstr>
      <vt:lpstr>Changes that may occur with Aging</vt:lpstr>
      <vt:lpstr>Changes that may occur with Aging</vt:lpstr>
      <vt:lpstr>Nutritional Needs of Older Adults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Functional Limitations</vt:lpstr>
      <vt:lpstr>Nutrition-related Concerns in Older  Adults</vt:lpstr>
      <vt:lpstr>Preventing Malnutrition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majdi alhadidi</cp:lastModifiedBy>
  <cp:revision>1</cp:revision>
  <dcterms:created xsi:type="dcterms:W3CDTF">2023-05-20T08:50:09Z</dcterms:created>
  <dcterms:modified xsi:type="dcterms:W3CDTF">2023-05-20T08:54:57Z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2023-05-20T00:00:00Z</vt:filetime>
  </property>
</Properties>
</file>